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1263" cy="106918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B07"/>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796" y="-4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56DD26-32A4-2A43-990A-6F7E5E73786E}"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56DD26-32A4-2A43-990A-6F7E5E73786E}"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56DD26-32A4-2A43-990A-6F7E5E73786E}"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56DD26-32A4-2A43-990A-6F7E5E73786E}"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DD26-32A4-2A43-990A-6F7E5E73786E}" type="datetimeFigureOut">
              <a:rPr lang="en-US" smtClean="0"/>
              <a:t>12/10/2019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F604-6CBA-6F4A-A6F6-26E48A4D0EE4}" type="slidenum">
              <a:rPr lang="en-US" smtClean="0"/>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3"/>
          <p:cNvSpPr/>
          <p:nvPr/>
        </p:nvSpPr>
        <p:spPr>
          <a:xfrm>
            <a:off x="57150" y="442727"/>
            <a:ext cx="7435850" cy="1758950"/>
          </a:xfrm>
          <a:custGeom>
            <a:avLst/>
            <a:gdLst>
              <a:gd name="connsiteX0" fmla="*/ 8381 w 7435850"/>
              <a:gd name="connsiteY0" fmla="*/ 203454 h 1758950"/>
              <a:gd name="connsiteX1" fmla="*/ 8381 w 7435850"/>
              <a:gd name="connsiteY1" fmla="*/ 1349502 h 1758950"/>
              <a:gd name="connsiteX2" fmla="*/ 2224277 w 7435850"/>
              <a:gd name="connsiteY2" fmla="*/ 1760982 h 1758950"/>
              <a:gd name="connsiteX3" fmla="*/ 2355342 w 7435850"/>
              <a:gd name="connsiteY3" fmla="*/ 1760982 h 1758950"/>
              <a:gd name="connsiteX4" fmla="*/ 7437882 w 7435850"/>
              <a:gd name="connsiteY4" fmla="*/ 1251966 h 1758950"/>
              <a:gd name="connsiteX5" fmla="*/ 7437882 w 7435850"/>
              <a:gd name="connsiteY5" fmla="*/ 662178 h 1758950"/>
              <a:gd name="connsiteX6" fmla="*/ 1011174 w 7435850"/>
              <a:gd name="connsiteY6" fmla="*/ 17526 h 1758950"/>
              <a:gd name="connsiteX7" fmla="*/ 8381 w 7435850"/>
              <a:gd name="connsiteY7" fmla="*/ 203454 h 1758950"/>
              <a:gd name="connsiteX8" fmla="*/ 8381 w 7435850"/>
              <a:gd name="connsiteY8" fmla="*/ 203454 h 175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35850" h="1758950">
                <a:moveTo>
                  <a:pt x="8381" y="203454"/>
                </a:moveTo>
                <a:lnTo>
                  <a:pt x="8381" y="1349502"/>
                </a:lnTo>
                <a:lnTo>
                  <a:pt x="2224277" y="1760982"/>
                </a:lnTo>
                <a:lnTo>
                  <a:pt x="2355342" y="1760982"/>
                </a:lnTo>
                <a:lnTo>
                  <a:pt x="7437882" y="1251966"/>
                </a:lnTo>
                <a:lnTo>
                  <a:pt x="7437882" y="662178"/>
                </a:lnTo>
                <a:lnTo>
                  <a:pt x="1011174" y="17526"/>
                </a:lnTo>
                <a:lnTo>
                  <a:pt x="8381" y="203454"/>
                </a:lnTo>
                <a:lnTo>
                  <a:pt x="8381" y="203454"/>
                </a:lnTo>
                <a:close/>
              </a:path>
            </a:pathLst>
          </a:custGeom>
          <a:solidFill>
            <a:srgbClr val="BEBEB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dirty="0"/>
          </a:p>
        </p:txBody>
      </p:sp>
      <p:sp>
        <p:nvSpPr>
          <p:cNvPr id="81" name="Freeform 0">
            <a:extLst>
              <a:ext uri="{FF2B5EF4-FFF2-40B4-BE49-F238E27FC236}">
                <a16:creationId xmlns:a16="http://schemas.microsoft.com/office/drawing/2014/main" id="{A96BAFCF-0A0E-474E-BC16-4B66C87BA6B7}"/>
              </a:ext>
            </a:extLst>
          </p:cNvPr>
          <p:cNvSpPr/>
          <p:nvPr/>
        </p:nvSpPr>
        <p:spPr>
          <a:xfrm>
            <a:off x="117347" y="7921450"/>
            <a:ext cx="3508272" cy="2034621"/>
          </a:xfrm>
          <a:custGeom>
            <a:avLst/>
            <a:gdLst>
              <a:gd name="connsiteX0" fmla="*/ 17526 w 4718050"/>
              <a:gd name="connsiteY0" fmla="*/ 411226 h 2787650"/>
              <a:gd name="connsiteX1" fmla="*/ 17526 w 4718050"/>
              <a:gd name="connsiteY1" fmla="*/ 2605785 h 2787650"/>
              <a:gd name="connsiteX2" fmla="*/ 1786889 w 4718050"/>
              <a:gd name="connsiteY2" fmla="*/ 2797810 h 2787650"/>
              <a:gd name="connsiteX3" fmla="*/ 3684270 w 4718050"/>
              <a:gd name="connsiteY3" fmla="*/ 2715514 h 2787650"/>
              <a:gd name="connsiteX4" fmla="*/ 4685538 w 4718050"/>
              <a:gd name="connsiteY4" fmla="*/ 1862073 h 2787650"/>
              <a:gd name="connsiteX5" fmla="*/ 4728210 w 4718050"/>
              <a:gd name="connsiteY5" fmla="*/ 650494 h 2787650"/>
              <a:gd name="connsiteX6" fmla="*/ 2391918 w 4718050"/>
              <a:gd name="connsiteY6" fmla="*/ 16510 h 2787650"/>
              <a:gd name="connsiteX7" fmla="*/ 17526 w 4718050"/>
              <a:gd name="connsiteY7" fmla="*/ 411226 h 2787650"/>
              <a:gd name="connsiteX8" fmla="*/ 17526 w 4718050"/>
              <a:gd name="connsiteY8" fmla="*/ 411226 h 278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050" h="2787650">
                <a:moveTo>
                  <a:pt x="17526" y="411226"/>
                </a:moveTo>
                <a:lnTo>
                  <a:pt x="17526" y="2605785"/>
                </a:lnTo>
                <a:lnTo>
                  <a:pt x="1786889" y="2797810"/>
                </a:lnTo>
                <a:lnTo>
                  <a:pt x="3684270" y="2715514"/>
                </a:lnTo>
                <a:lnTo>
                  <a:pt x="4685538" y="1862073"/>
                </a:lnTo>
                <a:lnTo>
                  <a:pt x="4728210" y="650494"/>
                </a:lnTo>
                <a:lnTo>
                  <a:pt x="2391918" y="16510"/>
                </a:lnTo>
                <a:lnTo>
                  <a:pt x="17526" y="411226"/>
                </a:lnTo>
                <a:lnTo>
                  <a:pt x="17526" y="411226"/>
                </a:lnTo>
                <a:close/>
              </a:path>
            </a:pathLst>
          </a:custGeom>
          <a:solidFill>
            <a:srgbClr val="F3BB07"/>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dirty="0"/>
          </a:p>
        </p:txBody>
      </p:sp>
      <p:sp>
        <p:nvSpPr>
          <p:cNvPr id="12" name="Freeform 0"/>
          <p:cNvSpPr/>
          <p:nvPr/>
        </p:nvSpPr>
        <p:spPr>
          <a:xfrm>
            <a:off x="68595" y="1821157"/>
            <a:ext cx="7184192" cy="2973363"/>
          </a:xfrm>
          <a:custGeom>
            <a:avLst/>
            <a:gdLst>
              <a:gd name="connsiteX0" fmla="*/ 17526 w 4718050"/>
              <a:gd name="connsiteY0" fmla="*/ 411226 h 2787650"/>
              <a:gd name="connsiteX1" fmla="*/ 17526 w 4718050"/>
              <a:gd name="connsiteY1" fmla="*/ 2605785 h 2787650"/>
              <a:gd name="connsiteX2" fmla="*/ 1786889 w 4718050"/>
              <a:gd name="connsiteY2" fmla="*/ 2797810 h 2787650"/>
              <a:gd name="connsiteX3" fmla="*/ 3684270 w 4718050"/>
              <a:gd name="connsiteY3" fmla="*/ 2715514 h 2787650"/>
              <a:gd name="connsiteX4" fmla="*/ 4685538 w 4718050"/>
              <a:gd name="connsiteY4" fmla="*/ 1862073 h 2787650"/>
              <a:gd name="connsiteX5" fmla="*/ 4728210 w 4718050"/>
              <a:gd name="connsiteY5" fmla="*/ 650494 h 2787650"/>
              <a:gd name="connsiteX6" fmla="*/ 2391918 w 4718050"/>
              <a:gd name="connsiteY6" fmla="*/ 16510 h 2787650"/>
              <a:gd name="connsiteX7" fmla="*/ 17526 w 4718050"/>
              <a:gd name="connsiteY7" fmla="*/ 411226 h 2787650"/>
              <a:gd name="connsiteX8" fmla="*/ 17526 w 4718050"/>
              <a:gd name="connsiteY8" fmla="*/ 411226 h 278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050" h="2787650">
                <a:moveTo>
                  <a:pt x="17526" y="411226"/>
                </a:moveTo>
                <a:lnTo>
                  <a:pt x="17526" y="2605785"/>
                </a:lnTo>
                <a:lnTo>
                  <a:pt x="1786889" y="2797810"/>
                </a:lnTo>
                <a:lnTo>
                  <a:pt x="3684270" y="2715514"/>
                </a:lnTo>
                <a:lnTo>
                  <a:pt x="4685538" y="1862073"/>
                </a:lnTo>
                <a:lnTo>
                  <a:pt x="4728210" y="650494"/>
                </a:lnTo>
                <a:lnTo>
                  <a:pt x="2391918" y="16510"/>
                </a:lnTo>
                <a:lnTo>
                  <a:pt x="17526" y="411226"/>
                </a:lnTo>
                <a:lnTo>
                  <a:pt x="17526" y="411226"/>
                </a:lnTo>
                <a:close/>
              </a:path>
            </a:pathLst>
          </a:custGeom>
          <a:solidFill>
            <a:srgbClr val="F3BB07"/>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dirty="0"/>
          </a:p>
        </p:txBody>
      </p:sp>
      <p:pic>
        <p:nvPicPr>
          <p:cNvPr id="2" name="Picture 2"/>
          <p:cNvPicPr>
            <a:picLocks noChangeAspect="1"/>
          </p:cNvPicPr>
          <p:nvPr/>
        </p:nvPicPr>
        <p:blipFill>
          <a:blip r:embed="rId2"/>
          <a:stretch>
            <a:fillRect/>
          </a:stretch>
        </p:blipFill>
        <p:spPr>
          <a:xfrm>
            <a:off x="6088380" y="200660"/>
            <a:ext cx="1066800" cy="708660"/>
          </a:xfrm>
          <a:prstGeom prst="rect">
            <a:avLst/>
          </a:prstGeom>
        </p:spPr>
      </p:pic>
      <p:pic>
        <p:nvPicPr>
          <p:cNvPr id="3" name="Picture 3"/>
          <p:cNvPicPr>
            <a:picLocks noChangeAspect="1"/>
          </p:cNvPicPr>
          <p:nvPr/>
        </p:nvPicPr>
        <p:blipFill>
          <a:blip r:embed="rId3"/>
          <a:stretch>
            <a:fillRect/>
          </a:stretch>
        </p:blipFill>
        <p:spPr>
          <a:xfrm>
            <a:off x="4937760" y="200660"/>
            <a:ext cx="922019" cy="289560"/>
          </a:xfrm>
          <a:prstGeom prst="rect">
            <a:avLst/>
          </a:prstGeom>
        </p:spPr>
      </p:pic>
      <p:sp>
        <p:nvSpPr>
          <p:cNvPr id="4" name="Freeform 4"/>
          <p:cNvSpPr/>
          <p:nvPr/>
        </p:nvSpPr>
        <p:spPr>
          <a:xfrm>
            <a:off x="133350" y="44450"/>
            <a:ext cx="6350" cy="120650"/>
          </a:xfrm>
          <a:custGeom>
            <a:avLst/>
            <a:gdLst>
              <a:gd name="connsiteX0" fmla="*/ 9906 w 6350"/>
              <a:gd name="connsiteY0" fmla="*/ 7366 h 120650"/>
              <a:gd name="connsiteX1" fmla="*/ 9906 w 6350"/>
              <a:gd name="connsiteY1" fmla="*/ 124714 h 120650"/>
            </a:gdLst>
            <a:ahLst/>
            <a:cxnLst>
              <a:cxn ang="0">
                <a:pos x="connsiteX0" y="connsiteY0"/>
              </a:cxn>
              <a:cxn ang="0">
                <a:pos x="connsiteX1" y="connsiteY1"/>
              </a:cxn>
            </a:cxnLst>
            <a:rect l="l" t="t" r="r" b="b"/>
            <a:pathLst>
              <a:path w="6350" h="120650">
                <a:moveTo>
                  <a:pt x="9906" y="7366"/>
                </a:moveTo>
                <a:lnTo>
                  <a:pt x="9906" y="124714"/>
                </a:lnTo>
              </a:path>
            </a:pathLst>
          </a:custGeom>
          <a:ln w="6095">
            <a:solidFill>
              <a:srgbClr val="FCFCFC">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7"/>
          <p:cNvSpPr/>
          <p:nvPr/>
        </p:nvSpPr>
        <p:spPr>
          <a:xfrm>
            <a:off x="0" y="195072"/>
            <a:ext cx="117347" cy="0"/>
          </a:xfrm>
          <a:custGeom>
            <a:avLst/>
            <a:gdLst>
              <a:gd name="connsiteX0" fmla="*/ 0 w 117347"/>
              <a:gd name="connsiteY0" fmla="*/ 0 h 0"/>
              <a:gd name="connsiteX1" fmla="*/ 117347 w 117347"/>
              <a:gd name="connsiteY1" fmla="*/ 0 h 0"/>
            </a:gdLst>
            <a:ahLst/>
            <a:cxnLst>
              <a:cxn ang="0">
                <a:pos x="connsiteX0" y="connsiteY0"/>
              </a:cxn>
              <a:cxn ang="0">
                <a:pos x="connsiteX1" y="connsiteY1"/>
              </a:cxn>
            </a:cxnLst>
            <a:rect l="l" t="t" r="r" b="b"/>
            <a:pathLst>
              <a:path w="117347">
                <a:moveTo>
                  <a:pt x="0" y="0"/>
                </a:moveTo>
                <a:lnTo>
                  <a:pt x="117347" y="0"/>
                </a:lnTo>
              </a:path>
            </a:pathLst>
          </a:custGeom>
          <a:ln w="6095">
            <a:solidFill>
              <a:srgbClr val="FCFCFC">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3"/>
          <p:cNvSpPr txBox="1"/>
          <p:nvPr/>
        </p:nvSpPr>
        <p:spPr>
          <a:xfrm>
            <a:off x="409976" y="968323"/>
            <a:ext cx="5622524" cy="707758"/>
          </a:xfrm>
          <a:prstGeom prst="rect">
            <a:avLst/>
          </a:prstGeom>
          <a:noFill/>
        </p:spPr>
        <p:txBody>
          <a:bodyPr wrap="square" lIns="0" tIns="0" rIns="0" bIns="0" rtlCol="0">
            <a:spAutoFit/>
          </a:bodyPr>
          <a:lstStyle/>
          <a:p>
            <a:pPr marL="79192" hangingPunct="0">
              <a:lnSpc>
                <a:spcPct val="101250"/>
              </a:lnSpc>
            </a:pPr>
            <a:r>
              <a:rPr lang="de-DE" altLang="zh-CN" sz="2350" b="1" spc="154" dirty="0">
                <a:solidFill>
                  <a:srgbClr val="1E1919"/>
                </a:solidFill>
                <a:latin typeface="Arial" panose="020B0604020202020204" pitchFamily="34" charset="0"/>
                <a:ea typeface="Times New Roman"/>
                <a:cs typeface="Arial" panose="020B0604020202020204" pitchFamily="34" charset="0"/>
              </a:rPr>
              <a:t>Implementierung</a:t>
            </a:r>
            <a:r>
              <a:rPr lang="en-US" altLang="zh-CN" sz="2350" b="1" spc="89" dirty="0">
                <a:solidFill>
                  <a:srgbClr val="1E1919"/>
                </a:solidFill>
                <a:latin typeface="Arial" panose="020B0604020202020204" pitchFamily="34" charset="0"/>
                <a:cs typeface="Arial" panose="020B0604020202020204" pitchFamily="34" charset="0"/>
              </a:rPr>
              <a:t> </a:t>
            </a:r>
            <a:r>
              <a:rPr lang="de-DE" altLang="zh-CN" sz="2350" b="1" spc="139" dirty="0">
                <a:solidFill>
                  <a:srgbClr val="1E1919"/>
                </a:solidFill>
                <a:latin typeface="Arial" panose="020B0604020202020204" pitchFamily="34" charset="0"/>
                <a:ea typeface="Times New Roman"/>
                <a:cs typeface="Arial" panose="020B0604020202020204" pitchFamily="34" charset="0"/>
              </a:rPr>
              <a:t>einer</a:t>
            </a:r>
            <a:r>
              <a:rPr lang="en-US" altLang="zh-CN" sz="2350" b="1" spc="94" dirty="0">
                <a:solidFill>
                  <a:srgbClr val="1E1919"/>
                </a:solidFill>
                <a:latin typeface="Arial" panose="020B0604020202020204" pitchFamily="34" charset="0"/>
                <a:cs typeface="Arial" panose="020B0604020202020204" pitchFamily="34" charset="0"/>
              </a:rPr>
              <a:t> </a:t>
            </a:r>
            <a:r>
              <a:rPr lang="de-DE" altLang="zh-CN" sz="2350" b="1" spc="160" dirty="0">
                <a:solidFill>
                  <a:srgbClr val="1E1919"/>
                </a:solidFill>
                <a:latin typeface="Arial" panose="020B0604020202020204" pitchFamily="34" charset="0"/>
                <a:ea typeface="Times New Roman"/>
                <a:cs typeface="Arial" panose="020B0604020202020204" pitchFamily="34" charset="0"/>
              </a:rPr>
              <a:t>Modelica-</a:t>
            </a:r>
            <a:r>
              <a:rPr lang="en-US" altLang="zh-CN" sz="2350" b="1" dirty="0">
                <a:solidFill>
                  <a:srgbClr val="1E1919"/>
                </a:solidFill>
                <a:latin typeface="Arial" panose="020B0604020202020204" pitchFamily="34" charset="0"/>
                <a:cs typeface="Arial" panose="020B0604020202020204" pitchFamily="34" charset="0"/>
              </a:rPr>
              <a:t> </a:t>
            </a:r>
            <a:r>
              <a:rPr lang="de-DE" altLang="zh-CN" sz="2350" b="1" spc="150" dirty="0">
                <a:solidFill>
                  <a:srgbClr val="1E1919"/>
                </a:solidFill>
                <a:latin typeface="Arial" panose="020B0604020202020204" pitchFamily="34" charset="0"/>
                <a:ea typeface="Times New Roman"/>
                <a:cs typeface="Arial" panose="020B0604020202020204" pitchFamily="34" charset="0"/>
              </a:rPr>
              <a:t>Bibliothek</a:t>
            </a:r>
            <a:r>
              <a:rPr lang="en-US" altLang="zh-CN" sz="2350" b="1" spc="104" dirty="0">
                <a:solidFill>
                  <a:srgbClr val="1E1919"/>
                </a:solidFill>
                <a:latin typeface="Arial" panose="020B0604020202020204" pitchFamily="34" charset="0"/>
                <a:cs typeface="Arial" panose="020B0604020202020204" pitchFamily="34" charset="0"/>
              </a:rPr>
              <a:t> </a:t>
            </a:r>
            <a:r>
              <a:rPr lang="de-DE" altLang="zh-CN" sz="2350" b="1" spc="139" dirty="0">
                <a:solidFill>
                  <a:srgbClr val="1E1919"/>
                </a:solidFill>
                <a:latin typeface="Arial" panose="020B0604020202020204" pitchFamily="34" charset="0"/>
                <a:ea typeface="Times New Roman"/>
                <a:cs typeface="Arial" panose="020B0604020202020204" pitchFamily="34" charset="0"/>
              </a:rPr>
              <a:t>für</a:t>
            </a:r>
            <a:r>
              <a:rPr lang="en-US" altLang="zh-CN" sz="2350" b="1" spc="104" dirty="0">
                <a:solidFill>
                  <a:srgbClr val="1E1919"/>
                </a:solidFill>
                <a:latin typeface="Arial" panose="020B0604020202020204" pitchFamily="34" charset="0"/>
                <a:cs typeface="Arial" panose="020B0604020202020204" pitchFamily="34" charset="0"/>
              </a:rPr>
              <a:t> </a:t>
            </a:r>
            <a:r>
              <a:rPr lang="de-DE" altLang="zh-CN" sz="2350" b="1" spc="154" dirty="0">
                <a:solidFill>
                  <a:srgbClr val="1E1919"/>
                </a:solidFill>
                <a:latin typeface="Arial" panose="020B0604020202020204" pitchFamily="34" charset="0"/>
                <a:ea typeface="Times New Roman"/>
                <a:cs typeface="Arial" panose="020B0604020202020204" pitchFamily="34" charset="0"/>
              </a:rPr>
              <a:t>einen</a:t>
            </a:r>
            <a:r>
              <a:rPr lang="en-US" altLang="zh-CN" sz="2350" b="1" spc="110" dirty="0">
                <a:solidFill>
                  <a:srgbClr val="1E1919"/>
                </a:solidFill>
                <a:latin typeface="Arial" panose="020B0604020202020204" pitchFamily="34" charset="0"/>
                <a:cs typeface="Arial" panose="020B0604020202020204" pitchFamily="34" charset="0"/>
              </a:rPr>
              <a:t> </a:t>
            </a:r>
            <a:r>
              <a:rPr lang="de-DE" altLang="zh-CN" sz="2350" b="1" spc="160">
                <a:solidFill>
                  <a:srgbClr val="1E1919"/>
                </a:solidFill>
                <a:latin typeface="Arial" panose="020B0604020202020204" pitchFamily="34" charset="0"/>
                <a:ea typeface="Times New Roman"/>
                <a:cs typeface="Arial" panose="020B0604020202020204" pitchFamily="34" charset="0"/>
              </a:rPr>
              <a:t>Flaschenzug</a:t>
            </a:r>
            <a:endParaRPr lang="de-DE" altLang="zh-CN" sz="2350" b="1" spc="160" dirty="0">
              <a:solidFill>
                <a:srgbClr val="1E1919"/>
              </a:solidFill>
              <a:latin typeface="Arial" panose="020B0604020202020204" pitchFamily="34" charset="0"/>
              <a:ea typeface="Times New Roman"/>
              <a:cs typeface="Arial" panose="020B0604020202020204" pitchFamily="34" charset="0"/>
            </a:endParaRPr>
          </a:p>
        </p:txBody>
      </p:sp>
      <p:sp>
        <p:nvSpPr>
          <p:cNvPr id="16" name="Textfeld 15">
            <a:extLst>
              <a:ext uri="{FF2B5EF4-FFF2-40B4-BE49-F238E27FC236}">
                <a16:creationId xmlns:a16="http://schemas.microsoft.com/office/drawing/2014/main" id="{F225DFDA-AE14-4103-AF19-65B729D26960}"/>
              </a:ext>
            </a:extLst>
          </p:cNvPr>
          <p:cNvSpPr txBox="1"/>
          <p:nvPr/>
        </p:nvSpPr>
        <p:spPr>
          <a:xfrm>
            <a:off x="185595" y="8213362"/>
            <a:ext cx="1531589" cy="877163"/>
          </a:xfrm>
          <a:prstGeom prst="rect">
            <a:avLst/>
          </a:prstGeom>
          <a:noFill/>
        </p:spPr>
        <p:txBody>
          <a:bodyPr wrap="square" rtlCol="0">
            <a:spAutoFit/>
          </a:bodyPr>
          <a:lstStyle/>
          <a:p>
            <a:r>
              <a:rPr lang="de-DE" altLang="zh-CN" sz="850" b="1" spc="85" dirty="0">
                <a:solidFill>
                  <a:srgbClr val="0E0D0B"/>
                </a:solidFill>
                <a:latin typeface="Arial" panose="020B0604020202020204" pitchFamily="34" charset="0"/>
                <a:ea typeface="Times New Roman"/>
                <a:cs typeface="Arial" panose="020B0604020202020204" pitchFamily="34" charset="0"/>
              </a:rPr>
              <a:t>Versuch 1</a:t>
            </a:r>
          </a:p>
          <a:p>
            <a:pPr marL="171450" indent="-171450">
              <a:buFont typeface="Arial" panose="020B0604020202020204" pitchFamily="34" charset="0"/>
              <a:buChar char="•"/>
            </a:pPr>
            <a:r>
              <a:rPr lang="de-DE" altLang="zh-CN" sz="850" spc="50" dirty="0">
                <a:solidFill>
                  <a:srgbClr val="0E0D0B"/>
                </a:solidFill>
                <a:latin typeface="Arial" panose="020B0604020202020204" pitchFamily="34" charset="0"/>
                <a:cs typeface="Arial" panose="020B0604020202020204" pitchFamily="34" charset="0"/>
              </a:rPr>
              <a:t>Kraft</a:t>
            </a:r>
            <a:r>
              <a:rPr lang="de-DE" altLang="zh-CN" sz="850" spc="50" dirty="0">
                <a:solidFill>
                  <a:srgbClr val="0E0D0B"/>
                </a:solidFill>
                <a:latin typeface="Arial" panose="020B0604020202020204" pitchFamily="34" charset="0"/>
                <a:ea typeface="Times New Roman"/>
                <a:cs typeface="Arial" panose="020B0604020202020204" pitchFamily="34" charset="0"/>
              </a:rPr>
              <a:t>-Weg-Diagramm</a:t>
            </a:r>
            <a:r>
              <a:rPr lang="de-DE" altLang="zh-CN" sz="850" spc="30" dirty="0">
                <a:solidFill>
                  <a:srgbClr val="0E0D0B"/>
                </a:solidFill>
                <a:latin typeface="Arial" panose="020B0604020202020204" pitchFamily="34" charset="0"/>
                <a:cs typeface="Arial" panose="020B0604020202020204" pitchFamily="34" charset="0"/>
              </a:rPr>
              <a:t> </a:t>
            </a:r>
            <a:r>
              <a:rPr lang="de-DE" altLang="zh-CN" sz="850" spc="60" dirty="0">
                <a:solidFill>
                  <a:srgbClr val="0E0D0B"/>
                </a:solidFill>
                <a:latin typeface="Arial" panose="020B0604020202020204" pitchFamily="34" charset="0"/>
                <a:ea typeface="Times New Roman"/>
                <a:cs typeface="Arial" panose="020B0604020202020204" pitchFamily="34" charset="0"/>
              </a:rPr>
              <a:t>der </a:t>
            </a:r>
            <a:r>
              <a:rPr lang="de-DE" altLang="zh-CN" sz="850" spc="55" dirty="0">
                <a:solidFill>
                  <a:srgbClr val="0E0D0B"/>
                </a:solidFill>
                <a:latin typeface="Arial" panose="020B0604020202020204" pitchFamily="34" charset="0"/>
                <a:ea typeface="Times New Roman"/>
                <a:cs typeface="Arial" panose="020B0604020202020204" pitchFamily="34" charset="0"/>
              </a:rPr>
              <a:t>Masse (m=5kg) bei n-Rollen</a:t>
            </a:r>
          </a:p>
          <a:p>
            <a:pPr marL="171450" indent="-171450">
              <a:buFont typeface="Arial" panose="020B0604020202020204" pitchFamily="34" charset="0"/>
              <a:buChar char="•"/>
            </a:pPr>
            <a:r>
              <a:rPr lang="de-DE" altLang="zh-CN" sz="850" spc="25" dirty="0">
                <a:solidFill>
                  <a:srgbClr val="0E0D0B"/>
                </a:solidFill>
                <a:latin typeface="Arial" panose="020B0604020202020204" pitchFamily="34" charset="0"/>
                <a:ea typeface="Times New Roman"/>
                <a:cs typeface="Arial" panose="020B0604020202020204" pitchFamily="34" charset="0"/>
              </a:rPr>
              <a:t>Kraft-Weg-Diagramm an Seilwinde</a:t>
            </a:r>
          </a:p>
        </p:txBody>
      </p:sp>
      <p:sp>
        <p:nvSpPr>
          <p:cNvPr id="18" name="Textfeld 17">
            <a:extLst>
              <a:ext uri="{FF2B5EF4-FFF2-40B4-BE49-F238E27FC236}">
                <a16:creationId xmlns:a16="http://schemas.microsoft.com/office/drawing/2014/main" id="{8AFB1545-A25D-427B-BB56-B490915A4728}"/>
              </a:ext>
            </a:extLst>
          </p:cNvPr>
          <p:cNvSpPr txBox="1"/>
          <p:nvPr/>
        </p:nvSpPr>
        <p:spPr>
          <a:xfrm>
            <a:off x="2435087" y="6515383"/>
            <a:ext cx="1496218" cy="615553"/>
          </a:xfrm>
          <a:prstGeom prst="rect">
            <a:avLst/>
          </a:prstGeom>
          <a:noFill/>
        </p:spPr>
        <p:txBody>
          <a:bodyPr wrap="square" rtlCol="0">
            <a:spAutoFit/>
          </a:bodyPr>
          <a:lstStyle/>
          <a:p>
            <a:r>
              <a:rPr lang="de-DE" altLang="zh-CN" sz="850" b="1" spc="25" dirty="0">
                <a:solidFill>
                  <a:srgbClr val="0E0D0B"/>
                </a:solidFill>
                <a:latin typeface="Arial" panose="020B0604020202020204" pitchFamily="34" charset="0"/>
                <a:ea typeface="Times New Roman"/>
                <a:cs typeface="Arial" panose="020B0604020202020204" pitchFamily="34" charset="0"/>
              </a:rPr>
              <a:t>Modellparameter</a:t>
            </a:r>
          </a:p>
          <a:p>
            <a:r>
              <a:rPr lang="de-DE" altLang="zh-CN" sz="850" spc="25" dirty="0">
                <a:solidFill>
                  <a:srgbClr val="0E0D0B"/>
                </a:solidFill>
                <a:latin typeface="Arial" panose="020B0604020202020204" pitchFamily="34" charset="0"/>
                <a:ea typeface="Times New Roman"/>
                <a:cs typeface="Arial" panose="020B0604020202020204" pitchFamily="34" charset="0"/>
              </a:rPr>
              <a:t>• Anzahl der Rollen</a:t>
            </a:r>
          </a:p>
          <a:p>
            <a:r>
              <a:rPr lang="de-DE" altLang="zh-CN" sz="850" spc="25" dirty="0">
                <a:solidFill>
                  <a:srgbClr val="0E0D0B"/>
                </a:solidFill>
                <a:latin typeface="Arial" panose="020B0604020202020204" pitchFamily="34" charset="0"/>
                <a:ea typeface="Times New Roman"/>
                <a:cs typeface="Arial" panose="020B0604020202020204" pitchFamily="34" charset="0"/>
              </a:rPr>
              <a:t>• Eingabe der Masse</a:t>
            </a:r>
          </a:p>
          <a:p>
            <a:r>
              <a:rPr lang="de-DE" altLang="zh-CN" sz="850" spc="25" dirty="0">
                <a:solidFill>
                  <a:srgbClr val="0E0D0B"/>
                </a:solidFill>
                <a:latin typeface="Arial" panose="020B0604020202020204" pitchFamily="34" charset="0"/>
                <a:ea typeface="Times New Roman"/>
                <a:cs typeface="Arial" panose="020B0604020202020204" pitchFamily="34" charset="0"/>
              </a:rPr>
              <a:t>• Richtung des Seilzugs</a:t>
            </a:r>
          </a:p>
        </p:txBody>
      </p:sp>
      <p:sp>
        <p:nvSpPr>
          <p:cNvPr id="22" name="Freihandform: Form 21">
            <a:extLst>
              <a:ext uri="{FF2B5EF4-FFF2-40B4-BE49-F238E27FC236}">
                <a16:creationId xmlns:a16="http://schemas.microsoft.com/office/drawing/2014/main" id="{4E5CF924-EC0A-40CD-B3F6-1E8A0FF4435D}"/>
              </a:ext>
            </a:extLst>
          </p:cNvPr>
          <p:cNvSpPr/>
          <p:nvPr/>
        </p:nvSpPr>
        <p:spPr>
          <a:xfrm>
            <a:off x="57149" y="9888113"/>
            <a:ext cx="7435851" cy="730104"/>
          </a:xfrm>
          <a:custGeom>
            <a:avLst/>
            <a:gdLst>
              <a:gd name="connsiteX0" fmla="*/ 0 w 3225800"/>
              <a:gd name="connsiteY0" fmla="*/ 753534 h 1710267"/>
              <a:gd name="connsiteX1" fmla="*/ 0 w 3225800"/>
              <a:gd name="connsiteY1" fmla="*/ 1693334 h 1710267"/>
              <a:gd name="connsiteX2" fmla="*/ 3225800 w 3225800"/>
              <a:gd name="connsiteY2" fmla="*/ 1710267 h 1710267"/>
              <a:gd name="connsiteX3" fmla="*/ 3217333 w 3225800"/>
              <a:gd name="connsiteY3" fmla="*/ 0 h 1710267"/>
              <a:gd name="connsiteX4" fmla="*/ 2125133 w 3225800"/>
              <a:gd name="connsiteY4" fmla="*/ 0 h 1710267"/>
              <a:gd name="connsiteX5" fmla="*/ 0 w 3225800"/>
              <a:gd name="connsiteY5" fmla="*/ 753534 h 1710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800" h="1710267">
                <a:moveTo>
                  <a:pt x="0" y="753534"/>
                </a:moveTo>
                <a:lnTo>
                  <a:pt x="0" y="1693334"/>
                </a:lnTo>
                <a:lnTo>
                  <a:pt x="3225800" y="1710267"/>
                </a:lnTo>
                <a:cubicBezTo>
                  <a:pt x="3222978" y="1140178"/>
                  <a:pt x="3220155" y="570089"/>
                  <a:pt x="3217333" y="0"/>
                </a:cubicBezTo>
                <a:lnTo>
                  <a:pt x="2125133" y="0"/>
                </a:lnTo>
                <a:lnTo>
                  <a:pt x="0" y="753534"/>
                </a:lnTo>
                <a:close/>
              </a:path>
            </a:pathLst>
          </a:custGeom>
          <a:solidFill>
            <a:srgbClr val="BEBEBE"/>
          </a:solidFill>
          <a:ln>
            <a:solidFill>
              <a:srgbClr val="BEBE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3" name="Textfeld 22">
            <a:extLst>
              <a:ext uri="{FF2B5EF4-FFF2-40B4-BE49-F238E27FC236}">
                <a16:creationId xmlns:a16="http://schemas.microsoft.com/office/drawing/2014/main" id="{85D68747-518C-413F-9C82-3A92931487F7}"/>
              </a:ext>
            </a:extLst>
          </p:cNvPr>
          <p:cNvSpPr txBox="1"/>
          <p:nvPr/>
        </p:nvSpPr>
        <p:spPr>
          <a:xfrm>
            <a:off x="3874859" y="9995258"/>
            <a:ext cx="2011491" cy="484107"/>
          </a:xfrm>
          <a:prstGeom prst="rect">
            <a:avLst/>
          </a:prstGeom>
          <a:noFill/>
        </p:spPr>
        <p:txBody>
          <a:bodyPr wrap="square" rtlCol="0">
            <a:spAutoFit/>
          </a:bodyPr>
          <a:lstStyle/>
          <a:p>
            <a:pPr hangingPunct="0">
              <a:lnSpc>
                <a:spcPct val="102083"/>
              </a:lnSpc>
            </a:pPr>
            <a:r>
              <a:rPr lang="en-US" altLang="zh-CN" sz="850" spc="25" dirty="0">
                <a:solidFill>
                  <a:srgbClr val="1E1919"/>
                </a:solidFill>
                <a:latin typeface="Arial" panose="020B0604020202020204" pitchFamily="34" charset="0"/>
                <a:ea typeface="Times New Roman"/>
                <a:cs typeface="Arial" panose="020B0604020202020204" pitchFamily="34" charset="0"/>
              </a:rPr>
              <a:t>Hochschule Pforzheim</a:t>
            </a:r>
          </a:p>
          <a:p>
            <a:pPr hangingPunct="0">
              <a:lnSpc>
                <a:spcPct val="102083"/>
              </a:lnSpc>
            </a:pPr>
            <a:r>
              <a:rPr lang="de-DE" altLang="zh-CN" sz="850" spc="25" dirty="0">
                <a:solidFill>
                  <a:srgbClr val="1E1919"/>
                </a:solidFill>
                <a:latin typeface="Arial" panose="020B0604020202020204" pitchFamily="34" charset="0"/>
                <a:ea typeface="Times New Roman"/>
                <a:cs typeface="Arial" panose="020B0604020202020204" pitchFamily="34" charset="0"/>
              </a:rPr>
              <a:t>Mechatronische</a:t>
            </a:r>
            <a:r>
              <a:rPr lang="en-US" altLang="zh-CN" sz="850" spc="25" dirty="0">
                <a:solidFill>
                  <a:srgbClr val="1E1919"/>
                </a:solidFill>
                <a:latin typeface="Arial" panose="020B0604020202020204" pitchFamily="34" charset="0"/>
                <a:ea typeface="Times New Roman"/>
                <a:cs typeface="Arial" panose="020B0604020202020204" pitchFamily="34" charset="0"/>
              </a:rPr>
              <a:t> </a:t>
            </a:r>
            <a:r>
              <a:rPr lang="de-DE" altLang="zh-CN" sz="850" spc="25" dirty="0">
                <a:solidFill>
                  <a:srgbClr val="1E1919"/>
                </a:solidFill>
                <a:latin typeface="Arial" panose="020B0604020202020204" pitchFamily="34" charset="0"/>
                <a:ea typeface="Times New Roman"/>
                <a:cs typeface="Arial" panose="020B0604020202020204" pitchFamily="34" charset="0"/>
              </a:rPr>
              <a:t>Systementwicklung</a:t>
            </a:r>
          </a:p>
          <a:p>
            <a:pPr hangingPunct="0">
              <a:lnSpc>
                <a:spcPct val="102083"/>
              </a:lnSpc>
            </a:pPr>
            <a:r>
              <a:rPr lang="en-US" altLang="zh-CN" sz="850" spc="40" dirty="0">
                <a:solidFill>
                  <a:srgbClr val="1E1919"/>
                </a:solidFill>
                <a:latin typeface="Arial" panose="020B0604020202020204" pitchFamily="34" charset="0"/>
                <a:ea typeface="Times New Roman"/>
                <a:cs typeface="Arial" panose="020B0604020202020204" pitchFamily="34" charset="0"/>
              </a:rPr>
              <a:t>Modelica</a:t>
            </a:r>
            <a:r>
              <a:rPr lang="en-US" altLang="zh-CN" sz="850" spc="25" dirty="0">
                <a:solidFill>
                  <a:srgbClr val="1E1919"/>
                </a:solidFill>
                <a:latin typeface="Arial" panose="020B0604020202020204" pitchFamily="34" charset="0"/>
                <a:cs typeface="Arial" panose="020B0604020202020204" pitchFamily="34" charset="0"/>
              </a:rPr>
              <a:t> </a:t>
            </a:r>
            <a:r>
              <a:rPr lang="en-US" altLang="zh-CN" sz="850" spc="44" dirty="0">
                <a:solidFill>
                  <a:srgbClr val="1E1919"/>
                </a:solidFill>
                <a:latin typeface="Arial" panose="020B0604020202020204" pitchFamily="34" charset="0"/>
                <a:ea typeface="Times New Roman"/>
                <a:cs typeface="Arial" panose="020B0604020202020204" pitchFamily="34" charset="0"/>
              </a:rPr>
              <a:t>Seminar</a:t>
            </a:r>
            <a:r>
              <a:rPr lang="en-US" altLang="zh-CN" sz="850" spc="30" dirty="0">
                <a:solidFill>
                  <a:srgbClr val="1E1919"/>
                </a:solidFill>
                <a:latin typeface="Arial" panose="020B0604020202020204" pitchFamily="34" charset="0"/>
                <a:cs typeface="Arial" panose="020B0604020202020204" pitchFamily="34" charset="0"/>
              </a:rPr>
              <a:t> </a:t>
            </a:r>
            <a:r>
              <a:rPr lang="en-US" altLang="zh-CN" sz="850" spc="69" dirty="0">
                <a:solidFill>
                  <a:srgbClr val="1E1919"/>
                </a:solidFill>
                <a:latin typeface="Arial" panose="020B0604020202020204" pitchFamily="34" charset="0"/>
                <a:ea typeface="Times New Roman"/>
                <a:cs typeface="Arial" panose="020B0604020202020204" pitchFamily="34" charset="0"/>
              </a:rPr>
              <a:t>WS</a:t>
            </a:r>
            <a:r>
              <a:rPr lang="en-US" altLang="zh-CN" sz="850" spc="25" dirty="0">
                <a:solidFill>
                  <a:srgbClr val="1E1919"/>
                </a:solidFill>
                <a:latin typeface="Arial" panose="020B0604020202020204" pitchFamily="34" charset="0"/>
                <a:cs typeface="Arial" panose="020B0604020202020204" pitchFamily="34" charset="0"/>
              </a:rPr>
              <a:t> </a:t>
            </a:r>
            <a:r>
              <a:rPr lang="en-US" altLang="zh-CN" sz="850" spc="40" dirty="0">
                <a:solidFill>
                  <a:srgbClr val="1E1919"/>
                </a:solidFill>
                <a:latin typeface="Arial" panose="020B0604020202020204" pitchFamily="34" charset="0"/>
                <a:ea typeface="Times New Roman"/>
                <a:cs typeface="Arial" panose="020B0604020202020204" pitchFamily="34" charset="0"/>
              </a:rPr>
              <a:t>19/20</a:t>
            </a:r>
          </a:p>
        </p:txBody>
      </p:sp>
      <p:sp>
        <p:nvSpPr>
          <p:cNvPr id="24" name="Textfeld 23">
            <a:extLst>
              <a:ext uri="{FF2B5EF4-FFF2-40B4-BE49-F238E27FC236}">
                <a16:creationId xmlns:a16="http://schemas.microsoft.com/office/drawing/2014/main" id="{BAE68524-D428-45BB-A279-9ABE3E2AD867}"/>
              </a:ext>
            </a:extLst>
          </p:cNvPr>
          <p:cNvSpPr txBox="1"/>
          <p:nvPr/>
        </p:nvSpPr>
        <p:spPr>
          <a:xfrm>
            <a:off x="6420511" y="9861825"/>
            <a:ext cx="1043329" cy="750975"/>
          </a:xfrm>
          <a:prstGeom prst="rect">
            <a:avLst/>
          </a:prstGeom>
          <a:noFill/>
        </p:spPr>
        <p:txBody>
          <a:bodyPr wrap="square" rtlCol="0">
            <a:spAutoFit/>
          </a:bodyPr>
          <a:lstStyle/>
          <a:p>
            <a:pPr hangingPunct="0">
              <a:lnSpc>
                <a:spcPct val="102083"/>
              </a:lnSpc>
            </a:pPr>
            <a:r>
              <a:rPr lang="de-DE" altLang="zh-CN" sz="850" b="1" spc="25" dirty="0">
                <a:solidFill>
                  <a:srgbClr val="1E1919"/>
                </a:solidFill>
                <a:latin typeface="Arial" panose="020B0604020202020204" pitchFamily="34" charset="0"/>
                <a:ea typeface="Times New Roman"/>
                <a:cs typeface="Arial" panose="020B0604020202020204" pitchFamily="34" charset="0"/>
              </a:rPr>
              <a:t>Gruppe 1:</a:t>
            </a:r>
          </a:p>
          <a:p>
            <a:pPr hangingPunct="0">
              <a:lnSpc>
                <a:spcPct val="102083"/>
              </a:lnSpc>
            </a:pPr>
            <a:r>
              <a:rPr lang="de-DE" altLang="zh-CN" sz="850" spc="25" dirty="0">
                <a:solidFill>
                  <a:srgbClr val="1E1919"/>
                </a:solidFill>
                <a:latin typeface="Arial" panose="020B0604020202020204" pitchFamily="34" charset="0"/>
                <a:ea typeface="Times New Roman"/>
                <a:cs typeface="Arial" panose="020B0604020202020204" pitchFamily="34" charset="0"/>
              </a:rPr>
              <a:t>Robin Schwager</a:t>
            </a:r>
          </a:p>
          <a:p>
            <a:pPr hangingPunct="0">
              <a:lnSpc>
                <a:spcPct val="102083"/>
              </a:lnSpc>
            </a:pPr>
            <a:r>
              <a:rPr lang="de-DE" altLang="zh-CN" sz="850" spc="25" dirty="0">
                <a:solidFill>
                  <a:srgbClr val="1E1919"/>
                </a:solidFill>
                <a:latin typeface="Arial" panose="020B0604020202020204" pitchFamily="34" charset="0"/>
                <a:ea typeface="Times New Roman"/>
                <a:cs typeface="Arial" panose="020B0604020202020204" pitchFamily="34" charset="0"/>
              </a:rPr>
              <a:t>Melanie Glomb</a:t>
            </a:r>
          </a:p>
          <a:p>
            <a:pPr hangingPunct="0">
              <a:lnSpc>
                <a:spcPct val="102083"/>
              </a:lnSpc>
            </a:pPr>
            <a:r>
              <a:rPr lang="de-DE" altLang="zh-CN" sz="850" spc="25" dirty="0">
                <a:solidFill>
                  <a:srgbClr val="1E1919"/>
                </a:solidFill>
                <a:latin typeface="Arial" panose="020B0604020202020204" pitchFamily="34" charset="0"/>
                <a:ea typeface="Times New Roman"/>
                <a:cs typeface="Arial" panose="020B0604020202020204" pitchFamily="34" charset="0"/>
              </a:rPr>
              <a:t>Furkan Ertürk</a:t>
            </a:r>
          </a:p>
          <a:p>
            <a:pPr hangingPunct="0">
              <a:lnSpc>
                <a:spcPct val="102083"/>
              </a:lnSpc>
            </a:pPr>
            <a:r>
              <a:rPr lang="de-DE" altLang="zh-CN" sz="850" spc="25" dirty="0">
                <a:solidFill>
                  <a:srgbClr val="1E1919"/>
                </a:solidFill>
                <a:latin typeface="Arial" panose="020B0604020202020204" pitchFamily="34" charset="0"/>
                <a:ea typeface="Times New Roman"/>
                <a:cs typeface="Arial" panose="020B0604020202020204" pitchFamily="34" charset="0"/>
              </a:rPr>
              <a:t>Timo Mäken</a:t>
            </a:r>
            <a:endParaRPr lang="de-DE" altLang="zh-CN" sz="850" spc="40" dirty="0">
              <a:solidFill>
                <a:srgbClr val="1E1919"/>
              </a:solidFill>
              <a:latin typeface="Arial" panose="020B0604020202020204" pitchFamily="34" charset="0"/>
              <a:ea typeface="Times New Roman"/>
              <a:cs typeface="Arial" panose="020B0604020202020204" pitchFamily="34" charset="0"/>
            </a:endParaRPr>
          </a:p>
        </p:txBody>
      </p:sp>
      <p:sp>
        <p:nvSpPr>
          <p:cNvPr id="20" name="Textfeld 19">
            <a:extLst>
              <a:ext uri="{FF2B5EF4-FFF2-40B4-BE49-F238E27FC236}">
                <a16:creationId xmlns:a16="http://schemas.microsoft.com/office/drawing/2014/main" id="{3F8829DB-8F61-411C-9470-408AC1A25DCF}"/>
              </a:ext>
            </a:extLst>
          </p:cNvPr>
          <p:cNvSpPr txBox="1"/>
          <p:nvPr/>
        </p:nvSpPr>
        <p:spPr>
          <a:xfrm>
            <a:off x="5528728" y="6519451"/>
            <a:ext cx="1868316" cy="1331134"/>
          </a:xfrm>
          <a:prstGeom prst="rect">
            <a:avLst/>
          </a:prstGeom>
          <a:noFill/>
        </p:spPr>
        <p:txBody>
          <a:bodyPr wrap="square" rtlCol="0">
            <a:spAutoFit/>
          </a:bodyPr>
          <a:lstStyle/>
          <a:p>
            <a:r>
              <a:rPr lang="de-DE" altLang="zh-CN" sz="850" b="1" spc="25" dirty="0">
                <a:solidFill>
                  <a:srgbClr val="0E0D0B"/>
                </a:solidFill>
                <a:latin typeface="Arial" panose="020B0604020202020204" pitchFamily="34" charset="0"/>
                <a:ea typeface="Times New Roman"/>
                <a:cs typeface="Arial" panose="020B0604020202020204" pitchFamily="34" charset="0"/>
              </a:rPr>
              <a:t>Connectoren</a:t>
            </a:r>
          </a:p>
          <a:p>
            <a:pPr marL="171450" indent="-171450">
              <a:buFont typeface="Arial" panose="020B0604020202020204" pitchFamily="34" charset="0"/>
              <a:buChar char="•"/>
            </a:pPr>
            <a:r>
              <a:rPr lang="de-DE" altLang="zh-CN" sz="850" spc="25" dirty="0">
                <a:solidFill>
                  <a:srgbClr val="0E0D0B"/>
                </a:solidFill>
                <a:latin typeface="Arial" panose="020B0604020202020204" pitchFamily="34" charset="0"/>
                <a:ea typeface="Times New Roman"/>
                <a:cs typeface="Arial" panose="020B0604020202020204" pitchFamily="34" charset="0"/>
              </a:rPr>
              <a:t>„Connectoren“ repräsentieren bidirektionale physikalische Verbindungen</a:t>
            </a:r>
          </a:p>
          <a:p>
            <a:endParaRPr lang="de-DE" altLang="zh-CN" sz="400" spc="25" dirty="0">
              <a:solidFill>
                <a:srgbClr val="0E0D0B"/>
              </a:solidFill>
              <a:latin typeface="Arial" panose="020B0604020202020204" pitchFamily="34" charset="0"/>
              <a:ea typeface="Times New Roman"/>
              <a:cs typeface="Arial" panose="020B0604020202020204" pitchFamily="34" charset="0"/>
            </a:endParaRPr>
          </a:p>
          <a:p>
            <a:r>
              <a:rPr lang="de-DE" altLang="zh-CN" sz="850" b="1" spc="25" dirty="0">
                <a:solidFill>
                  <a:srgbClr val="0E0D0B"/>
                </a:solidFill>
                <a:latin typeface="Arial" panose="020B0604020202020204" pitchFamily="34" charset="0"/>
                <a:ea typeface="Times New Roman"/>
                <a:cs typeface="Arial" panose="020B0604020202020204" pitchFamily="34" charset="0"/>
              </a:rPr>
              <a:t>Verwendete Connectoren</a:t>
            </a:r>
          </a:p>
          <a:p>
            <a:pPr marL="171450" indent="-171450">
              <a:buFont typeface="Arial" panose="020B0604020202020204" pitchFamily="34" charset="0"/>
              <a:buChar char="•"/>
            </a:pPr>
            <a:r>
              <a:rPr lang="de-DE" altLang="zh-CN" sz="850" spc="25" dirty="0">
                <a:solidFill>
                  <a:srgbClr val="0E0D0B"/>
                </a:solidFill>
                <a:latin typeface="Arial" panose="020B0604020202020204" pitchFamily="34" charset="0"/>
                <a:ea typeface="Times New Roman"/>
                <a:cs typeface="Arial" panose="020B0604020202020204" pitchFamily="34" charset="0"/>
              </a:rPr>
              <a:t>Spannung-Strom-Connectoren</a:t>
            </a:r>
          </a:p>
          <a:p>
            <a:pPr marL="171450" indent="-171450">
              <a:buFont typeface="Arial" panose="020B0604020202020204" pitchFamily="34" charset="0"/>
              <a:buChar char="•"/>
            </a:pPr>
            <a:r>
              <a:rPr lang="de-DE" altLang="zh-CN" sz="850" spc="25" dirty="0">
                <a:solidFill>
                  <a:srgbClr val="0E0D0B"/>
                </a:solidFill>
                <a:latin typeface="Arial" panose="020B0604020202020204" pitchFamily="34" charset="0"/>
                <a:ea typeface="Times New Roman"/>
                <a:cs typeface="Arial" panose="020B0604020202020204" pitchFamily="34" charset="0"/>
              </a:rPr>
              <a:t>Winkel-Moment-Connectoren</a:t>
            </a:r>
          </a:p>
          <a:p>
            <a:pPr marL="171450" indent="-171450">
              <a:buFont typeface="Arial" panose="020B0604020202020204" pitchFamily="34" charset="0"/>
              <a:buChar char="•"/>
            </a:pPr>
            <a:r>
              <a:rPr lang="de-DE" altLang="zh-CN" sz="850" spc="25" dirty="0">
                <a:solidFill>
                  <a:srgbClr val="0E0D0B"/>
                </a:solidFill>
                <a:latin typeface="Arial" panose="020B0604020202020204" pitchFamily="34" charset="0"/>
                <a:ea typeface="Times New Roman"/>
                <a:cs typeface="Arial" panose="020B0604020202020204" pitchFamily="34" charset="0"/>
              </a:rPr>
              <a:t>Kraft-Weg-Connectoren</a:t>
            </a:r>
          </a:p>
        </p:txBody>
      </p:sp>
      <p:sp>
        <p:nvSpPr>
          <p:cNvPr id="30" name="Textfeld 29">
            <a:extLst>
              <a:ext uri="{FF2B5EF4-FFF2-40B4-BE49-F238E27FC236}">
                <a16:creationId xmlns:a16="http://schemas.microsoft.com/office/drawing/2014/main" id="{3C2267EF-86F2-42CE-8607-864F6123B58F}"/>
              </a:ext>
            </a:extLst>
          </p:cNvPr>
          <p:cNvSpPr txBox="1"/>
          <p:nvPr/>
        </p:nvSpPr>
        <p:spPr>
          <a:xfrm>
            <a:off x="195611" y="2311041"/>
            <a:ext cx="2925954" cy="1269578"/>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Aufgabenstellung [2]</a:t>
            </a:r>
          </a:p>
          <a:p>
            <a:pPr algn="just"/>
            <a:r>
              <a:rPr lang="de-DE" altLang="zh-CN" sz="850" spc="30" dirty="0">
                <a:solidFill>
                  <a:srgbClr val="0E0D0B"/>
                </a:solidFill>
                <a:latin typeface="Arial" panose="020B0604020202020204" pitchFamily="34" charset="0"/>
                <a:ea typeface="Times New Roman"/>
                <a:cs typeface="Arial" panose="020B0604020202020204" pitchFamily="34" charset="0"/>
              </a:rPr>
              <a:t>Im Rahmen des Modelica-Seminars soll ein simulationsfähiges Flaschenzugsystem in </a:t>
            </a:r>
            <a:r>
              <a:rPr lang="de-DE" altLang="zh-CN" sz="850" spc="30" dirty="0" err="1">
                <a:solidFill>
                  <a:srgbClr val="0E0D0B"/>
                </a:solidFill>
                <a:latin typeface="Arial" panose="020B0604020202020204" pitchFamily="34" charset="0"/>
                <a:ea typeface="Times New Roman"/>
                <a:cs typeface="Arial" panose="020B0604020202020204" pitchFamily="34" charset="0"/>
              </a:rPr>
              <a:t>OpenModelica</a:t>
            </a:r>
            <a:r>
              <a:rPr lang="de-DE" altLang="zh-CN" sz="850" spc="30" dirty="0">
                <a:solidFill>
                  <a:srgbClr val="0E0D0B"/>
                </a:solidFill>
                <a:latin typeface="Arial" panose="020B0604020202020204" pitchFamily="34" charset="0"/>
                <a:ea typeface="Times New Roman"/>
                <a:cs typeface="Arial" panose="020B0604020202020204" pitchFamily="34" charset="0"/>
              </a:rPr>
              <a:t> entwickelt werden. Dazu werden die wichtigsten physikalischen und elektromechanischen Komponenten sowie die Wechselwirkungen innerhalb des Systems in einer Modelica-Bibliothek abgebildet. Das Modell muss folgende Anforderungen erfüllen:</a:t>
            </a:r>
          </a:p>
        </p:txBody>
      </p:sp>
      <p:sp>
        <p:nvSpPr>
          <p:cNvPr id="28" name="Textfeld 27">
            <a:extLst>
              <a:ext uri="{FF2B5EF4-FFF2-40B4-BE49-F238E27FC236}">
                <a16:creationId xmlns:a16="http://schemas.microsoft.com/office/drawing/2014/main" id="{66A534B3-84E5-4EAE-BE5B-58F1F2DA36DD}"/>
              </a:ext>
            </a:extLst>
          </p:cNvPr>
          <p:cNvSpPr txBox="1"/>
          <p:nvPr/>
        </p:nvSpPr>
        <p:spPr>
          <a:xfrm>
            <a:off x="3432682" y="2311552"/>
            <a:ext cx="3672968" cy="1531188"/>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Modelica [1]</a:t>
            </a:r>
            <a:endParaRPr lang="de-DE" altLang="zh-CN" sz="850" spc="30" dirty="0">
              <a:solidFill>
                <a:srgbClr val="0E0D0B"/>
              </a:solidFill>
              <a:latin typeface="Arial" panose="020B0604020202020204" pitchFamily="34" charset="0"/>
              <a:ea typeface="Times New Roman"/>
              <a:cs typeface="Arial" panose="020B0604020202020204" pitchFamily="34" charset="0"/>
            </a:endParaRPr>
          </a:p>
          <a:p>
            <a:pPr algn="just"/>
            <a:r>
              <a:rPr lang="de-DE" altLang="zh-CN" sz="850" spc="30" dirty="0">
                <a:solidFill>
                  <a:srgbClr val="0E0D0B"/>
                </a:solidFill>
                <a:latin typeface="Arial" panose="020B0604020202020204" pitchFamily="34" charset="0"/>
                <a:ea typeface="Times New Roman"/>
                <a:cs typeface="Arial" panose="020B0604020202020204" pitchFamily="34" charset="0"/>
              </a:rPr>
              <a:t>Modelica ist eine C-ähnliche, akausale Modellierungssprache, die physikalische Gesetzmäßigkeiten durch Zustands- und Erhaltungsgleichungen beschreibt. Connectoren stellen Verbindungselemente sog. Schnittstellen zwischen einzelnen Komponente eines Systems dar. Da Ein- und Ausgangsgrößen und deren Verbindungsrichtung nicht explizit definiert sind, wirken Potentialvariablen auf die Schnittstellen des Systems, wodurch eine bidirektionale Weitergabe der Flussvariablen stattfindet. Um eine Simulation starten zu können, muss die Variablenanzahl der Gleichungsanzahl entsprechen.</a:t>
            </a:r>
          </a:p>
        </p:txBody>
      </p:sp>
      <p:graphicFrame>
        <p:nvGraphicFramePr>
          <p:cNvPr id="31" name="Tabelle 30">
            <a:extLst>
              <a:ext uri="{FF2B5EF4-FFF2-40B4-BE49-F238E27FC236}">
                <a16:creationId xmlns:a16="http://schemas.microsoft.com/office/drawing/2014/main" id="{7D0EFD3B-D338-426F-922F-4B2808421C1A}"/>
              </a:ext>
            </a:extLst>
          </p:cNvPr>
          <p:cNvGraphicFramePr>
            <a:graphicFrameLocks noGrp="1"/>
          </p:cNvGraphicFramePr>
          <p:nvPr>
            <p:extLst>
              <p:ext uri="{D42A27DB-BD31-4B8C-83A1-F6EECF244321}">
                <p14:modId xmlns:p14="http://schemas.microsoft.com/office/powerpoint/2010/main" val="1353714392"/>
              </p:ext>
            </p:extLst>
          </p:nvPr>
        </p:nvGraphicFramePr>
        <p:xfrm>
          <a:off x="262272" y="3536405"/>
          <a:ext cx="2519680" cy="1038673"/>
        </p:xfrm>
        <a:graphic>
          <a:graphicData uri="http://schemas.openxmlformats.org/drawingml/2006/table">
            <a:tbl>
              <a:tblPr/>
              <a:tblGrid>
                <a:gridCol w="1294115">
                  <a:extLst>
                    <a:ext uri="{9D8B030D-6E8A-4147-A177-3AD203B41FA5}">
                      <a16:colId xmlns:a16="http://schemas.microsoft.com/office/drawing/2014/main" val="3270020738"/>
                    </a:ext>
                  </a:extLst>
                </a:gridCol>
                <a:gridCol w="1225565">
                  <a:extLst>
                    <a:ext uri="{9D8B030D-6E8A-4147-A177-3AD203B41FA5}">
                      <a16:colId xmlns:a16="http://schemas.microsoft.com/office/drawing/2014/main" val="2192697697"/>
                    </a:ext>
                  </a:extLst>
                </a:gridCol>
              </a:tblGrid>
              <a:tr h="209260">
                <a:tc>
                  <a:txBody>
                    <a:bodyPr/>
                    <a:lstStyle/>
                    <a:p>
                      <a:pPr algn="l" fontAlgn="ctr"/>
                      <a:r>
                        <a:rPr lang="de-DE" sz="700" b="1" i="0" u="none" strike="noStrike" dirty="0">
                          <a:solidFill>
                            <a:srgbClr val="000000"/>
                          </a:solidFill>
                          <a:effectLst/>
                          <a:latin typeface="Arial" panose="020B0604020202020204" pitchFamily="34" charset="0"/>
                        </a:rPr>
                        <a:t> Flaschenzugsystem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BEBE"/>
                    </a:solidFill>
                  </a:tcPr>
                </a:tc>
                <a:tc>
                  <a:txBody>
                    <a:bodyPr/>
                    <a:lstStyle/>
                    <a:p>
                      <a:pPr algn="l" fontAlgn="ctr"/>
                      <a:r>
                        <a:rPr lang="de-DE" sz="700" b="1" i="0" u="none" strike="noStrike" dirty="0">
                          <a:solidFill>
                            <a:srgbClr val="000000"/>
                          </a:solidFill>
                          <a:effectLst/>
                          <a:latin typeface="Arial" panose="020B0604020202020204" pitchFamily="34" charset="0"/>
                        </a:rPr>
                        <a:t> E-Motor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3316478228"/>
                  </a:ext>
                </a:extLst>
              </a:tr>
              <a:tr h="264850">
                <a:tc>
                  <a:txBody>
                    <a:bodyPr/>
                    <a:lstStyle/>
                    <a:p>
                      <a:pPr algn="l" fontAlgn="b"/>
                      <a:r>
                        <a:rPr lang="de-DE" sz="700" b="0" i="0" u="none" strike="noStrike" dirty="0">
                          <a:solidFill>
                            <a:srgbClr val="000000"/>
                          </a:solidFill>
                          <a:effectLst/>
                          <a:latin typeface="Arial" panose="020B0604020202020204" pitchFamily="34" charset="0"/>
                        </a:rPr>
                        <a:t> Rollenanzahl muss variabel parametrierbar sein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700" b="0" i="0" u="none" strike="noStrike" dirty="0">
                          <a:solidFill>
                            <a:srgbClr val="000000"/>
                          </a:solidFill>
                          <a:effectLst/>
                          <a:latin typeface="Arial" panose="020B0604020202020204" pitchFamily="34" charset="0"/>
                        </a:rPr>
                        <a:t> Verwendung eines   einphasigen E-Motors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3631280"/>
                  </a:ext>
                </a:extLst>
              </a:tr>
              <a:tr h="284190">
                <a:tc>
                  <a:txBody>
                    <a:bodyPr/>
                    <a:lstStyle/>
                    <a:p>
                      <a:pPr algn="l" fontAlgn="b"/>
                      <a:r>
                        <a:rPr lang="de-DE" sz="700" b="0" i="0" u="none" strike="noStrike" dirty="0">
                          <a:solidFill>
                            <a:srgbClr val="000000"/>
                          </a:solidFill>
                          <a:effectLst/>
                          <a:latin typeface="Arial" panose="020B0604020202020204" pitchFamily="34" charset="0"/>
                        </a:rPr>
                        <a:t> Angehängte Last muss variabel parametrierbar sein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700" b="0" i="0" u="none" strike="noStrike" dirty="0">
                          <a:solidFill>
                            <a:srgbClr val="000000"/>
                          </a:solidFill>
                          <a:effectLst/>
                          <a:latin typeface="Arial" panose="020B0604020202020204" pitchFamily="34" charset="0"/>
                        </a:rPr>
                        <a:t> Variable Drehrichtung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9342920"/>
                  </a:ext>
                </a:extLst>
              </a:tr>
              <a:tr h="280373">
                <a:tc>
                  <a:txBody>
                    <a:bodyPr/>
                    <a:lstStyle/>
                    <a:p>
                      <a:pPr algn="l" fontAlgn="b"/>
                      <a:r>
                        <a:rPr lang="de-DE" sz="700" b="0" i="0" u="none" strike="noStrike" dirty="0">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700" b="0" i="0" u="none" strike="noStrike" dirty="0">
                          <a:solidFill>
                            <a:srgbClr val="000000"/>
                          </a:solidFill>
                          <a:effectLst/>
                          <a:latin typeface="Arial" panose="020B0604020202020204" pitchFamily="34" charset="0"/>
                        </a:rPr>
                        <a:t> Implementierung Ein- und Auszustand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2156734"/>
                  </a:ext>
                </a:extLst>
              </a:tr>
            </a:tbl>
          </a:graphicData>
        </a:graphic>
      </p:graphicFrame>
      <p:sp>
        <p:nvSpPr>
          <p:cNvPr id="37" name="Textfeld 36">
            <a:extLst>
              <a:ext uri="{FF2B5EF4-FFF2-40B4-BE49-F238E27FC236}">
                <a16:creationId xmlns:a16="http://schemas.microsoft.com/office/drawing/2014/main" id="{68A05A68-6A89-4915-A48D-4F5532573768}"/>
              </a:ext>
            </a:extLst>
          </p:cNvPr>
          <p:cNvSpPr txBox="1"/>
          <p:nvPr/>
        </p:nvSpPr>
        <p:spPr>
          <a:xfrm>
            <a:off x="305297" y="5095168"/>
            <a:ext cx="1669819" cy="353943"/>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Schematische Darstellung</a:t>
            </a:r>
          </a:p>
          <a:p>
            <a:r>
              <a:rPr lang="de-DE" altLang="zh-CN" sz="850" b="1" spc="30" dirty="0">
                <a:solidFill>
                  <a:srgbClr val="0E0D0B"/>
                </a:solidFill>
                <a:latin typeface="Arial" panose="020B0604020202020204" pitchFamily="34" charset="0"/>
                <a:ea typeface="Times New Roman"/>
                <a:cs typeface="Arial" panose="020B0604020202020204" pitchFamily="34" charset="0"/>
              </a:rPr>
              <a:t>des Flaschenzugs</a:t>
            </a:r>
          </a:p>
        </p:txBody>
      </p:sp>
      <p:sp>
        <p:nvSpPr>
          <p:cNvPr id="38" name="Textfeld 37">
            <a:extLst>
              <a:ext uri="{FF2B5EF4-FFF2-40B4-BE49-F238E27FC236}">
                <a16:creationId xmlns:a16="http://schemas.microsoft.com/office/drawing/2014/main" id="{2664EADA-5AC9-48B9-AB6F-2E58E5BF2097}"/>
              </a:ext>
            </a:extLst>
          </p:cNvPr>
          <p:cNvSpPr txBox="1"/>
          <p:nvPr/>
        </p:nvSpPr>
        <p:spPr>
          <a:xfrm>
            <a:off x="2504306" y="5137420"/>
            <a:ext cx="1955800" cy="223138"/>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Physikalischer Wirkungsablauf</a:t>
            </a:r>
          </a:p>
        </p:txBody>
      </p:sp>
      <p:cxnSp>
        <p:nvCxnSpPr>
          <p:cNvPr id="47" name="Gerade Verbindung mit Pfeil 46">
            <a:extLst>
              <a:ext uri="{FF2B5EF4-FFF2-40B4-BE49-F238E27FC236}">
                <a16:creationId xmlns:a16="http://schemas.microsoft.com/office/drawing/2014/main" id="{66E57013-95F0-4CFE-AE4D-B12C8BD935D9}"/>
              </a:ext>
            </a:extLst>
          </p:cNvPr>
          <p:cNvCxnSpPr>
            <a:cxnSpLocks/>
          </p:cNvCxnSpPr>
          <p:nvPr/>
        </p:nvCxnSpPr>
        <p:spPr>
          <a:xfrm>
            <a:off x="4360104" y="5689600"/>
            <a:ext cx="340381"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48" name="Gerade Verbindung mit Pfeil 47">
            <a:extLst>
              <a:ext uri="{FF2B5EF4-FFF2-40B4-BE49-F238E27FC236}">
                <a16:creationId xmlns:a16="http://schemas.microsoft.com/office/drawing/2014/main" id="{9D6EE350-BBFB-46CB-8F21-00062C243E59}"/>
              </a:ext>
            </a:extLst>
          </p:cNvPr>
          <p:cNvCxnSpPr>
            <a:cxnSpLocks/>
          </p:cNvCxnSpPr>
          <p:nvPr/>
        </p:nvCxnSpPr>
        <p:spPr>
          <a:xfrm>
            <a:off x="5494520" y="5689600"/>
            <a:ext cx="340381"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49" name="Gerade Verbindung mit Pfeil 48">
            <a:extLst>
              <a:ext uri="{FF2B5EF4-FFF2-40B4-BE49-F238E27FC236}">
                <a16:creationId xmlns:a16="http://schemas.microsoft.com/office/drawing/2014/main" id="{D2300883-E834-4101-8A54-27AD6CE17388}"/>
              </a:ext>
            </a:extLst>
          </p:cNvPr>
          <p:cNvCxnSpPr>
            <a:cxnSpLocks/>
          </p:cNvCxnSpPr>
          <p:nvPr/>
        </p:nvCxnSpPr>
        <p:spPr>
          <a:xfrm>
            <a:off x="6406215" y="5689600"/>
            <a:ext cx="340381"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54" name="Gerade Verbindung mit Pfeil 53">
            <a:extLst>
              <a:ext uri="{FF2B5EF4-FFF2-40B4-BE49-F238E27FC236}">
                <a16:creationId xmlns:a16="http://schemas.microsoft.com/office/drawing/2014/main" id="{4D3C665A-655C-445B-BE83-F522BDA68CC8}"/>
              </a:ext>
            </a:extLst>
          </p:cNvPr>
          <p:cNvCxnSpPr>
            <a:cxnSpLocks/>
          </p:cNvCxnSpPr>
          <p:nvPr/>
        </p:nvCxnSpPr>
        <p:spPr>
          <a:xfrm flipH="1">
            <a:off x="4336211" y="5904900"/>
            <a:ext cx="404357"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55" name="Gerade Verbindung mit Pfeil 54">
            <a:extLst>
              <a:ext uri="{FF2B5EF4-FFF2-40B4-BE49-F238E27FC236}">
                <a16:creationId xmlns:a16="http://schemas.microsoft.com/office/drawing/2014/main" id="{99734CDE-64C6-42E9-9B8D-9BE857C7D95D}"/>
              </a:ext>
            </a:extLst>
          </p:cNvPr>
          <p:cNvCxnSpPr>
            <a:cxnSpLocks/>
          </p:cNvCxnSpPr>
          <p:nvPr/>
        </p:nvCxnSpPr>
        <p:spPr>
          <a:xfrm flipH="1">
            <a:off x="5449833" y="5922900"/>
            <a:ext cx="404357"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sp>
        <p:nvSpPr>
          <p:cNvPr id="57" name="Textfeld 56">
            <a:extLst>
              <a:ext uri="{FF2B5EF4-FFF2-40B4-BE49-F238E27FC236}">
                <a16:creationId xmlns:a16="http://schemas.microsoft.com/office/drawing/2014/main" id="{BE356985-9ACC-47EE-976F-EA022298008C}"/>
              </a:ext>
            </a:extLst>
          </p:cNvPr>
          <p:cNvSpPr txBox="1"/>
          <p:nvPr/>
        </p:nvSpPr>
        <p:spPr>
          <a:xfrm>
            <a:off x="2499873" y="5390163"/>
            <a:ext cx="938591" cy="207310"/>
          </a:xfrm>
          <a:prstGeom prst="rect">
            <a:avLst/>
          </a:prstGeom>
          <a:noFill/>
        </p:spPr>
        <p:txBody>
          <a:bodyPr wrap="square" rtlCol="0">
            <a:spAutoFit/>
          </a:bodyPr>
          <a:lstStyle/>
          <a:p>
            <a:r>
              <a:rPr lang="de-DE" altLang="zh-CN" sz="700" spc="30" dirty="0">
                <a:solidFill>
                  <a:srgbClr val="0E0D0B"/>
                </a:solidFill>
                <a:latin typeface="Arial" panose="020B0604020202020204" pitchFamily="34" charset="0"/>
                <a:ea typeface="Times New Roman"/>
                <a:cs typeface="Arial" panose="020B0604020202020204" pitchFamily="34" charset="0"/>
              </a:rPr>
              <a:t>Spannungsquelle</a:t>
            </a:r>
          </a:p>
        </p:txBody>
      </p:sp>
      <p:sp>
        <p:nvSpPr>
          <p:cNvPr id="58" name="Textfeld 57">
            <a:extLst>
              <a:ext uri="{FF2B5EF4-FFF2-40B4-BE49-F238E27FC236}">
                <a16:creationId xmlns:a16="http://schemas.microsoft.com/office/drawing/2014/main" id="{1D71B0C5-725C-4274-A907-D3B341CD34CF}"/>
              </a:ext>
            </a:extLst>
          </p:cNvPr>
          <p:cNvSpPr txBox="1"/>
          <p:nvPr/>
        </p:nvSpPr>
        <p:spPr>
          <a:xfrm>
            <a:off x="3758488" y="5376325"/>
            <a:ext cx="540000" cy="200055"/>
          </a:xfrm>
          <a:prstGeom prst="rect">
            <a:avLst/>
          </a:prstGeom>
          <a:noFill/>
        </p:spPr>
        <p:txBody>
          <a:bodyPr wrap="square" rtlCol="0">
            <a:spAutoFit/>
          </a:bodyPr>
          <a:lstStyle/>
          <a:p>
            <a:r>
              <a:rPr lang="de-DE" altLang="zh-CN" sz="700" spc="30" dirty="0">
                <a:solidFill>
                  <a:srgbClr val="0E0D0B"/>
                </a:solidFill>
                <a:latin typeface="Arial" panose="020B0604020202020204" pitchFamily="34" charset="0"/>
                <a:ea typeface="Times New Roman"/>
                <a:cs typeface="Arial" panose="020B0604020202020204" pitchFamily="34" charset="0"/>
              </a:rPr>
              <a:t>E-Motor</a:t>
            </a:r>
          </a:p>
        </p:txBody>
      </p:sp>
      <p:sp>
        <p:nvSpPr>
          <p:cNvPr id="60" name="Textfeld 59">
            <a:extLst>
              <a:ext uri="{FF2B5EF4-FFF2-40B4-BE49-F238E27FC236}">
                <a16:creationId xmlns:a16="http://schemas.microsoft.com/office/drawing/2014/main" id="{88838C2A-98F5-4EB3-9E8C-39AF08778CEE}"/>
              </a:ext>
            </a:extLst>
          </p:cNvPr>
          <p:cNvSpPr txBox="1"/>
          <p:nvPr/>
        </p:nvSpPr>
        <p:spPr>
          <a:xfrm>
            <a:off x="5886350" y="5370284"/>
            <a:ext cx="404059" cy="200055"/>
          </a:xfrm>
          <a:prstGeom prst="rect">
            <a:avLst/>
          </a:prstGeom>
          <a:noFill/>
        </p:spPr>
        <p:txBody>
          <a:bodyPr wrap="square" rtlCol="0">
            <a:spAutoFit/>
          </a:bodyPr>
          <a:lstStyle/>
          <a:p>
            <a:r>
              <a:rPr lang="de-DE" altLang="zh-CN" sz="700" spc="30" dirty="0">
                <a:solidFill>
                  <a:srgbClr val="0E0D0B"/>
                </a:solidFill>
                <a:latin typeface="Arial" panose="020B0604020202020204" pitchFamily="34" charset="0"/>
                <a:ea typeface="Times New Roman"/>
                <a:cs typeface="Arial" panose="020B0604020202020204" pitchFamily="34" charset="0"/>
              </a:rPr>
              <a:t>Rolle</a:t>
            </a:r>
          </a:p>
        </p:txBody>
      </p:sp>
      <p:sp>
        <p:nvSpPr>
          <p:cNvPr id="61" name="Textfeld 60">
            <a:extLst>
              <a:ext uri="{FF2B5EF4-FFF2-40B4-BE49-F238E27FC236}">
                <a16:creationId xmlns:a16="http://schemas.microsoft.com/office/drawing/2014/main" id="{A55EA6BE-C4F3-4FDE-AE4D-5BB2B4ABE719}"/>
              </a:ext>
            </a:extLst>
          </p:cNvPr>
          <p:cNvSpPr txBox="1"/>
          <p:nvPr/>
        </p:nvSpPr>
        <p:spPr>
          <a:xfrm>
            <a:off x="6845129" y="5397418"/>
            <a:ext cx="472030" cy="200055"/>
          </a:xfrm>
          <a:prstGeom prst="rect">
            <a:avLst/>
          </a:prstGeom>
          <a:noFill/>
        </p:spPr>
        <p:txBody>
          <a:bodyPr wrap="square" rtlCol="0">
            <a:spAutoFit/>
          </a:bodyPr>
          <a:lstStyle/>
          <a:p>
            <a:r>
              <a:rPr lang="de-DE" altLang="zh-CN" sz="700" spc="30" dirty="0">
                <a:solidFill>
                  <a:srgbClr val="0E0D0B"/>
                </a:solidFill>
                <a:latin typeface="Arial" panose="020B0604020202020204" pitchFamily="34" charset="0"/>
                <a:ea typeface="Times New Roman"/>
                <a:cs typeface="Arial" panose="020B0604020202020204" pitchFamily="34" charset="0"/>
              </a:rPr>
              <a:t>Masse</a:t>
            </a:r>
          </a:p>
        </p:txBody>
      </p:sp>
      <p:sp>
        <p:nvSpPr>
          <p:cNvPr id="62" name="Geschweifte Klammer rechts 61">
            <a:extLst>
              <a:ext uri="{FF2B5EF4-FFF2-40B4-BE49-F238E27FC236}">
                <a16:creationId xmlns:a16="http://schemas.microsoft.com/office/drawing/2014/main" id="{6E9B12E5-2625-4A18-8798-A25C179631E3}"/>
              </a:ext>
            </a:extLst>
          </p:cNvPr>
          <p:cNvSpPr/>
          <p:nvPr/>
        </p:nvSpPr>
        <p:spPr>
          <a:xfrm rot="5400000">
            <a:off x="3405635" y="5935550"/>
            <a:ext cx="113881" cy="326084"/>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63" name="Geschweifte Klammer rechts 62">
            <a:extLst>
              <a:ext uri="{FF2B5EF4-FFF2-40B4-BE49-F238E27FC236}">
                <a16:creationId xmlns:a16="http://schemas.microsoft.com/office/drawing/2014/main" id="{6DEECBD7-96BD-4817-A49E-08837058351E}"/>
              </a:ext>
            </a:extLst>
          </p:cNvPr>
          <p:cNvSpPr/>
          <p:nvPr/>
        </p:nvSpPr>
        <p:spPr>
          <a:xfrm rot="5400000">
            <a:off x="4501419" y="5933547"/>
            <a:ext cx="113881" cy="326084"/>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64" name="Geschweifte Klammer rechts 63">
            <a:extLst>
              <a:ext uri="{FF2B5EF4-FFF2-40B4-BE49-F238E27FC236}">
                <a16:creationId xmlns:a16="http://schemas.microsoft.com/office/drawing/2014/main" id="{3E779BBC-0268-4B44-BA68-6661EDFA35EC}"/>
              </a:ext>
            </a:extLst>
          </p:cNvPr>
          <p:cNvSpPr/>
          <p:nvPr/>
        </p:nvSpPr>
        <p:spPr>
          <a:xfrm rot="5400000">
            <a:off x="5592110" y="5936641"/>
            <a:ext cx="113881" cy="326084"/>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65" name="Geschweifte Klammer rechts 64">
            <a:extLst>
              <a:ext uri="{FF2B5EF4-FFF2-40B4-BE49-F238E27FC236}">
                <a16:creationId xmlns:a16="http://schemas.microsoft.com/office/drawing/2014/main" id="{E45B9052-3B7F-42F4-B127-2DAA2C704020}"/>
              </a:ext>
            </a:extLst>
          </p:cNvPr>
          <p:cNvSpPr/>
          <p:nvPr/>
        </p:nvSpPr>
        <p:spPr>
          <a:xfrm rot="5400000">
            <a:off x="6526613" y="5941187"/>
            <a:ext cx="113881" cy="326084"/>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66" name="Textfeld 65">
            <a:extLst>
              <a:ext uri="{FF2B5EF4-FFF2-40B4-BE49-F238E27FC236}">
                <a16:creationId xmlns:a16="http://schemas.microsoft.com/office/drawing/2014/main" id="{D6D74AE3-580F-4779-91C9-D823EAFC4108}"/>
              </a:ext>
            </a:extLst>
          </p:cNvPr>
          <p:cNvSpPr txBox="1"/>
          <p:nvPr/>
        </p:nvSpPr>
        <p:spPr>
          <a:xfrm>
            <a:off x="3127203" y="6125995"/>
            <a:ext cx="782449" cy="353943"/>
          </a:xfrm>
          <a:prstGeom prst="rect">
            <a:avLst/>
          </a:prstGeom>
          <a:noFill/>
        </p:spPr>
        <p:txBody>
          <a:bodyPr wrap="square" rtlCol="0">
            <a:spAutoFit/>
          </a:bodyPr>
          <a:lstStyle/>
          <a:p>
            <a:r>
              <a:rPr lang="de-DE" altLang="zh-CN" sz="850" spc="30" dirty="0">
                <a:solidFill>
                  <a:srgbClr val="0E0D0B"/>
                </a:solidFill>
                <a:latin typeface="Arial" panose="020B0604020202020204" pitchFamily="34" charset="0"/>
                <a:ea typeface="Times New Roman"/>
                <a:cs typeface="Arial" panose="020B0604020202020204" pitchFamily="34" charset="0"/>
              </a:rPr>
              <a:t>Spannung-Strom-C.</a:t>
            </a:r>
          </a:p>
        </p:txBody>
      </p:sp>
      <p:sp>
        <p:nvSpPr>
          <p:cNvPr id="67" name="Textfeld 66">
            <a:extLst>
              <a:ext uri="{FF2B5EF4-FFF2-40B4-BE49-F238E27FC236}">
                <a16:creationId xmlns:a16="http://schemas.microsoft.com/office/drawing/2014/main" id="{1E7A36F1-CC4D-4452-A53A-CA63D4CE589B}"/>
              </a:ext>
            </a:extLst>
          </p:cNvPr>
          <p:cNvSpPr txBox="1"/>
          <p:nvPr/>
        </p:nvSpPr>
        <p:spPr>
          <a:xfrm>
            <a:off x="4238919" y="6130897"/>
            <a:ext cx="730439" cy="353943"/>
          </a:xfrm>
          <a:prstGeom prst="rect">
            <a:avLst/>
          </a:prstGeom>
          <a:noFill/>
        </p:spPr>
        <p:txBody>
          <a:bodyPr wrap="square" rtlCol="0">
            <a:spAutoFit/>
          </a:bodyPr>
          <a:lstStyle/>
          <a:p>
            <a:r>
              <a:rPr lang="de-DE" altLang="zh-CN" sz="850" spc="30" dirty="0">
                <a:solidFill>
                  <a:srgbClr val="0E0D0B"/>
                </a:solidFill>
                <a:latin typeface="Arial" panose="020B0604020202020204" pitchFamily="34" charset="0"/>
                <a:ea typeface="Times New Roman"/>
                <a:cs typeface="Arial" panose="020B0604020202020204" pitchFamily="34" charset="0"/>
              </a:rPr>
              <a:t>Winkel-Moment-C.</a:t>
            </a:r>
          </a:p>
        </p:txBody>
      </p:sp>
      <p:sp>
        <p:nvSpPr>
          <p:cNvPr id="68" name="Textfeld 67">
            <a:extLst>
              <a:ext uri="{FF2B5EF4-FFF2-40B4-BE49-F238E27FC236}">
                <a16:creationId xmlns:a16="http://schemas.microsoft.com/office/drawing/2014/main" id="{804CDB33-73F3-4586-9773-67BE3A2F72DC}"/>
              </a:ext>
            </a:extLst>
          </p:cNvPr>
          <p:cNvSpPr txBox="1"/>
          <p:nvPr/>
        </p:nvSpPr>
        <p:spPr>
          <a:xfrm>
            <a:off x="5428590" y="6134994"/>
            <a:ext cx="555978" cy="353943"/>
          </a:xfrm>
          <a:prstGeom prst="rect">
            <a:avLst/>
          </a:prstGeom>
          <a:noFill/>
        </p:spPr>
        <p:txBody>
          <a:bodyPr wrap="square" rtlCol="0">
            <a:spAutoFit/>
          </a:bodyPr>
          <a:lstStyle/>
          <a:p>
            <a:r>
              <a:rPr lang="de-DE" altLang="zh-CN" sz="850" spc="30" dirty="0">
                <a:solidFill>
                  <a:srgbClr val="0E0D0B"/>
                </a:solidFill>
                <a:latin typeface="Arial" panose="020B0604020202020204" pitchFamily="34" charset="0"/>
                <a:ea typeface="Times New Roman"/>
                <a:cs typeface="Arial" panose="020B0604020202020204" pitchFamily="34" charset="0"/>
              </a:rPr>
              <a:t>Kraft-Weg-C.</a:t>
            </a:r>
          </a:p>
        </p:txBody>
      </p:sp>
      <p:cxnSp>
        <p:nvCxnSpPr>
          <p:cNvPr id="70" name="Gerade Verbindung mit Pfeil 69">
            <a:extLst>
              <a:ext uri="{FF2B5EF4-FFF2-40B4-BE49-F238E27FC236}">
                <a16:creationId xmlns:a16="http://schemas.microsoft.com/office/drawing/2014/main" id="{B4C2BE63-6300-4F81-9B2B-2E2E3B50242C}"/>
              </a:ext>
            </a:extLst>
          </p:cNvPr>
          <p:cNvCxnSpPr>
            <a:cxnSpLocks/>
          </p:cNvCxnSpPr>
          <p:nvPr/>
        </p:nvCxnSpPr>
        <p:spPr>
          <a:xfrm>
            <a:off x="5050769" y="6912900"/>
            <a:ext cx="340381"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71" name="Gerade Verbindung mit Pfeil 70">
            <a:extLst>
              <a:ext uri="{FF2B5EF4-FFF2-40B4-BE49-F238E27FC236}">
                <a16:creationId xmlns:a16="http://schemas.microsoft.com/office/drawing/2014/main" id="{CAAF8051-D9B6-45E8-8D07-8C8BBEF1CB81}"/>
              </a:ext>
            </a:extLst>
          </p:cNvPr>
          <p:cNvCxnSpPr>
            <a:cxnSpLocks/>
          </p:cNvCxnSpPr>
          <p:nvPr/>
        </p:nvCxnSpPr>
        <p:spPr>
          <a:xfrm flipH="1">
            <a:off x="5066304" y="7037960"/>
            <a:ext cx="324846"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sp>
        <p:nvSpPr>
          <p:cNvPr id="72" name="Textfeld 71">
            <a:extLst>
              <a:ext uri="{FF2B5EF4-FFF2-40B4-BE49-F238E27FC236}">
                <a16:creationId xmlns:a16="http://schemas.microsoft.com/office/drawing/2014/main" id="{75CB0EF4-5D0B-4B40-9A28-4966ADDCABD4}"/>
              </a:ext>
            </a:extLst>
          </p:cNvPr>
          <p:cNvSpPr txBox="1"/>
          <p:nvPr/>
        </p:nvSpPr>
        <p:spPr>
          <a:xfrm>
            <a:off x="3757173" y="6522727"/>
            <a:ext cx="1868316" cy="1007968"/>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Bedeutung der Pfeilrichtung</a:t>
            </a:r>
          </a:p>
          <a:p>
            <a:pPr marL="171450" indent="-171450">
              <a:buFont typeface="Arial" panose="020B0604020202020204" pitchFamily="34" charset="0"/>
              <a:buChar char="•"/>
            </a:pPr>
            <a:r>
              <a:rPr lang="de-DE" altLang="zh-CN" sz="850" spc="30" dirty="0">
                <a:solidFill>
                  <a:srgbClr val="0E0D0B"/>
                </a:solidFill>
                <a:latin typeface="Arial" panose="020B0604020202020204" pitchFamily="34" charset="0"/>
                <a:ea typeface="Times New Roman"/>
                <a:cs typeface="Arial" panose="020B0604020202020204" pitchFamily="34" charset="0"/>
              </a:rPr>
              <a:t>Seilzug hebt Last</a:t>
            </a:r>
          </a:p>
          <a:p>
            <a:pPr marL="171450" indent="-171450">
              <a:buFont typeface="Arial" panose="020B0604020202020204" pitchFamily="34" charset="0"/>
              <a:buChar char="•"/>
            </a:pPr>
            <a:r>
              <a:rPr lang="de-DE" altLang="zh-CN" sz="850" spc="30" dirty="0">
                <a:solidFill>
                  <a:srgbClr val="0E0D0B"/>
                </a:solidFill>
                <a:latin typeface="Arial" panose="020B0604020202020204" pitchFamily="34" charset="0"/>
                <a:ea typeface="Times New Roman"/>
                <a:cs typeface="Arial" panose="020B0604020202020204" pitchFamily="34" charset="0"/>
              </a:rPr>
              <a:t>Seilzug senkt Last</a:t>
            </a:r>
          </a:p>
          <a:p>
            <a:pPr marL="171450" indent="-171450">
              <a:buFont typeface="Arial" panose="020B0604020202020204" pitchFamily="34" charset="0"/>
              <a:buChar char="•"/>
            </a:pPr>
            <a:r>
              <a:rPr lang="de-DE" altLang="zh-CN" sz="850" spc="30" dirty="0">
                <a:solidFill>
                  <a:srgbClr val="0E0D0B"/>
                </a:solidFill>
                <a:latin typeface="Arial" panose="020B0604020202020204" pitchFamily="34" charset="0"/>
                <a:ea typeface="Times New Roman"/>
                <a:cs typeface="Arial" panose="020B0604020202020204" pitchFamily="34" charset="0"/>
              </a:rPr>
              <a:t>Keine Pfeile: System befindet sich im Stillstand, E-Motor ist ausgeschaltet</a:t>
            </a:r>
          </a:p>
          <a:p>
            <a:endParaRPr lang="de-DE" altLang="zh-CN" sz="850" spc="30" dirty="0">
              <a:solidFill>
                <a:srgbClr val="0E0D0B"/>
              </a:solidFill>
              <a:latin typeface="Arial" panose="020B0604020202020204" pitchFamily="34" charset="0"/>
              <a:ea typeface="Times New Roman"/>
              <a:cs typeface="Arial" panose="020B0604020202020204" pitchFamily="34" charset="0"/>
            </a:endParaRPr>
          </a:p>
        </p:txBody>
      </p:sp>
      <p:pic>
        <p:nvPicPr>
          <p:cNvPr id="74" name="Grafik 73">
            <a:extLst>
              <a:ext uri="{FF2B5EF4-FFF2-40B4-BE49-F238E27FC236}">
                <a16:creationId xmlns:a16="http://schemas.microsoft.com/office/drawing/2014/main" id="{30F768EE-E588-43DB-A680-00F72DAF1913}"/>
              </a:ext>
            </a:extLst>
          </p:cNvPr>
          <p:cNvPicPr>
            <a:picLocks noChangeAspect="1"/>
          </p:cNvPicPr>
          <p:nvPr/>
        </p:nvPicPr>
        <p:blipFill>
          <a:blip r:embed="rId4"/>
          <a:stretch>
            <a:fillRect/>
          </a:stretch>
        </p:blipFill>
        <p:spPr>
          <a:xfrm>
            <a:off x="305297" y="5466155"/>
            <a:ext cx="1921902" cy="2102594"/>
          </a:xfrm>
          <a:prstGeom prst="rect">
            <a:avLst/>
          </a:prstGeom>
        </p:spPr>
      </p:pic>
      <p:pic>
        <p:nvPicPr>
          <p:cNvPr id="6" name="Grafik 5">
            <a:extLst>
              <a:ext uri="{FF2B5EF4-FFF2-40B4-BE49-F238E27FC236}">
                <a16:creationId xmlns:a16="http://schemas.microsoft.com/office/drawing/2014/main" id="{2929FE9C-426D-4931-ACEE-D80BC3F2904C}"/>
              </a:ext>
            </a:extLst>
          </p:cNvPr>
          <p:cNvPicPr>
            <a:picLocks/>
          </p:cNvPicPr>
          <p:nvPr/>
        </p:nvPicPr>
        <p:blipFill rotWithShape="1">
          <a:blip r:embed="rId5"/>
          <a:srcRect l="1065" t="2405" b="2618"/>
          <a:stretch/>
        </p:blipFill>
        <p:spPr>
          <a:xfrm>
            <a:off x="2606190" y="5624276"/>
            <a:ext cx="612000" cy="360000"/>
          </a:xfrm>
          <a:prstGeom prst="rect">
            <a:avLst/>
          </a:prstGeom>
        </p:spPr>
      </p:pic>
      <p:cxnSp>
        <p:nvCxnSpPr>
          <p:cNvPr id="50" name="Gerade Verbindung mit Pfeil 49">
            <a:extLst>
              <a:ext uri="{FF2B5EF4-FFF2-40B4-BE49-F238E27FC236}">
                <a16:creationId xmlns:a16="http://schemas.microsoft.com/office/drawing/2014/main" id="{EE748CD6-3CDE-46A9-B7B8-67EE24E21E00}"/>
              </a:ext>
            </a:extLst>
          </p:cNvPr>
          <p:cNvCxnSpPr>
            <a:cxnSpLocks/>
          </p:cNvCxnSpPr>
          <p:nvPr/>
        </p:nvCxnSpPr>
        <p:spPr>
          <a:xfrm flipH="1">
            <a:off x="3252246" y="5922900"/>
            <a:ext cx="404357"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40" name="Gerade Verbindung mit Pfeil 39">
            <a:extLst>
              <a:ext uri="{FF2B5EF4-FFF2-40B4-BE49-F238E27FC236}">
                <a16:creationId xmlns:a16="http://schemas.microsoft.com/office/drawing/2014/main" id="{FDB45F8A-29B9-4F73-809B-ECED0568B19A}"/>
              </a:ext>
            </a:extLst>
          </p:cNvPr>
          <p:cNvCxnSpPr>
            <a:cxnSpLocks/>
          </p:cNvCxnSpPr>
          <p:nvPr/>
        </p:nvCxnSpPr>
        <p:spPr>
          <a:xfrm>
            <a:off x="3303522" y="5689600"/>
            <a:ext cx="340381"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pic>
        <p:nvPicPr>
          <p:cNvPr id="75" name="Grafik 74">
            <a:extLst>
              <a:ext uri="{FF2B5EF4-FFF2-40B4-BE49-F238E27FC236}">
                <a16:creationId xmlns:a16="http://schemas.microsoft.com/office/drawing/2014/main" id="{DBF4A582-F0CD-4112-9ED1-0F7B6B83EBCD}"/>
              </a:ext>
            </a:extLst>
          </p:cNvPr>
          <p:cNvPicPr>
            <a:picLocks noChangeAspect="1"/>
          </p:cNvPicPr>
          <p:nvPr/>
        </p:nvPicPr>
        <p:blipFill rotWithShape="1">
          <a:blip r:embed="rId6"/>
          <a:srcRect l="2227" t="3679" r="-1"/>
          <a:stretch/>
        </p:blipFill>
        <p:spPr>
          <a:xfrm>
            <a:off x="3669209" y="5582681"/>
            <a:ext cx="612000" cy="502423"/>
          </a:xfrm>
          <a:prstGeom prst="rect">
            <a:avLst/>
          </a:prstGeom>
        </p:spPr>
      </p:pic>
      <p:pic>
        <p:nvPicPr>
          <p:cNvPr id="76" name="Grafik 75">
            <a:extLst>
              <a:ext uri="{FF2B5EF4-FFF2-40B4-BE49-F238E27FC236}">
                <a16:creationId xmlns:a16="http://schemas.microsoft.com/office/drawing/2014/main" id="{9519AC8E-2C20-4D3A-9B7E-DB4EC0F26D5D}"/>
              </a:ext>
            </a:extLst>
          </p:cNvPr>
          <p:cNvPicPr>
            <a:picLocks noChangeAspect="1"/>
          </p:cNvPicPr>
          <p:nvPr/>
        </p:nvPicPr>
        <p:blipFill rotWithShape="1">
          <a:blip r:embed="rId7"/>
          <a:srcRect l="1377" t="5466" r="5270" b="5207"/>
          <a:stretch/>
        </p:blipFill>
        <p:spPr>
          <a:xfrm>
            <a:off x="4783961" y="5497595"/>
            <a:ext cx="612000" cy="519119"/>
          </a:xfrm>
          <a:prstGeom prst="rect">
            <a:avLst/>
          </a:prstGeom>
        </p:spPr>
      </p:pic>
      <p:sp>
        <p:nvSpPr>
          <p:cNvPr id="59" name="Textfeld 58">
            <a:extLst>
              <a:ext uri="{FF2B5EF4-FFF2-40B4-BE49-F238E27FC236}">
                <a16:creationId xmlns:a16="http://schemas.microsoft.com/office/drawing/2014/main" id="{68B04273-9B60-4B9D-9EA0-46BD61FCE118}"/>
              </a:ext>
            </a:extLst>
          </p:cNvPr>
          <p:cNvSpPr txBox="1"/>
          <p:nvPr/>
        </p:nvSpPr>
        <p:spPr>
          <a:xfrm>
            <a:off x="4765240" y="5381563"/>
            <a:ext cx="603042" cy="200055"/>
          </a:xfrm>
          <a:prstGeom prst="rect">
            <a:avLst/>
          </a:prstGeom>
          <a:noFill/>
        </p:spPr>
        <p:txBody>
          <a:bodyPr wrap="square" rtlCol="0">
            <a:spAutoFit/>
          </a:bodyPr>
          <a:lstStyle/>
          <a:p>
            <a:r>
              <a:rPr lang="de-DE" altLang="zh-CN" sz="700" spc="30" dirty="0">
                <a:solidFill>
                  <a:srgbClr val="0E0D0B"/>
                </a:solidFill>
                <a:latin typeface="Arial" panose="020B0604020202020204" pitchFamily="34" charset="0"/>
                <a:ea typeface="Times New Roman"/>
                <a:cs typeface="Arial" panose="020B0604020202020204" pitchFamily="34" charset="0"/>
              </a:rPr>
              <a:t>Seilwinde</a:t>
            </a:r>
          </a:p>
        </p:txBody>
      </p:sp>
      <p:pic>
        <p:nvPicPr>
          <p:cNvPr id="77" name="Grafik 76">
            <a:extLst>
              <a:ext uri="{FF2B5EF4-FFF2-40B4-BE49-F238E27FC236}">
                <a16:creationId xmlns:a16="http://schemas.microsoft.com/office/drawing/2014/main" id="{72282C8C-FFE8-4EC0-A01C-2384D1B8E77B}"/>
              </a:ext>
            </a:extLst>
          </p:cNvPr>
          <p:cNvPicPr>
            <a:picLocks noChangeAspect="1"/>
          </p:cNvPicPr>
          <p:nvPr/>
        </p:nvPicPr>
        <p:blipFill rotWithShape="1">
          <a:blip r:embed="rId8"/>
          <a:srcRect l="5508" t="1862" r="6253" b="2288"/>
          <a:stretch/>
        </p:blipFill>
        <p:spPr>
          <a:xfrm>
            <a:off x="5866142" y="5591627"/>
            <a:ext cx="468000" cy="438103"/>
          </a:xfrm>
          <a:prstGeom prst="rect">
            <a:avLst/>
          </a:prstGeom>
        </p:spPr>
      </p:pic>
      <p:cxnSp>
        <p:nvCxnSpPr>
          <p:cNvPr id="56" name="Gerade Verbindung mit Pfeil 55">
            <a:extLst>
              <a:ext uri="{FF2B5EF4-FFF2-40B4-BE49-F238E27FC236}">
                <a16:creationId xmlns:a16="http://schemas.microsoft.com/office/drawing/2014/main" id="{42606C66-B480-4613-A03A-71118D77D6C8}"/>
              </a:ext>
            </a:extLst>
          </p:cNvPr>
          <p:cNvCxnSpPr>
            <a:cxnSpLocks/>
          </p:cNvCxnSpPr>
          <p:nvPr/>
        </p:nvCxnSpPr>
        <p:spPr>
          <a:xfrm flipH="1">
            <a:off x="6374226" y="5933858"/>
            <a:ext cx="404357"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pic>
        <p:nvPicPr>
          <p:cNvPr id="78" name="Grafik 77">
            <a:extLst>
              <a:ext uri="{FF2B5EF4-FFF2-40B4-BE49-F238E27FC236}">
                <a16:creationId xmlns:a16="http://schemas.microsoft.com/office/drawing/2014/main" id="{1F02A860-FEEF-4F2D-9D25-1B9004073741}"/>
              </a:ext>
            </a:extLst>
          </p:cNvPr>
          <p:cNvPicPr>
            <a:picLocks noChangeAspect="1"/>
          </p:cNvPicPr>
          <p:nvPr/>
        </p:nvPicPr>
        <p:blipFill rotWithShape="1">
          <a:blip r:embed="rId9"/>
          <a:srcRect t="4433" r="11155" b="3916"/>
          <a:stretch/>
        </p:blipFill>
        <p:spPr>
          <a:xfrm>
            <a:off x="6845129" y="5581618"/>
            <a:ext cx="483576" cy="435063"/>
          </a:xfrm>
          <a:prstGeom prst="rect">
            <a:avLst/>
          </a:prstGeom>
        </p:spPr>
      </p:pic>
      <p:sp>
        <p:nvSpPr>
          <p:cNvPr id="79" name="Textfeld 78">
            <a:extLst>
              <a:ext uri="{FF2B5EF4-FFF2-40B4-BE49-F238E27FC236}">
                <a16:creationId xmlns:a16="http://schemas.microsoft.com/office/drawing/2014/main" id="{0FB649B4-03D4-44EF-A7F7-BDE99C3C36E9}"/>
              </a:ext>
            </a:extLst>
          </p:cNvPr>
          <p:cNvSpPr txBox="1"/>
          <p:nvPr/>
        </p:nvSpPr>
        <p:spPr>
          <a:xfrm>
            <a:off x="6349910" y="6122685"/>
            <a:ext cx="555978" cy="353943"/>
          </a:xfrm>
          <a:prstGeom prst="rect">
            <a:avLst/>
          </a:prstGeom>
          <a:noFill/>
        </p:spPr>
        <p:txBody>
          <a:bodyPr wrap="square" rtlCol="0">
            <a:spAutoFit/>
          </a:bodyPr>
          <a:lstStyle/>
          <a:p>
            <a:r>
              <a:rPr lang="de-DE" altLang="zh-CN" sz="850" spc="30" dirty="0">
                <a:solidFill>
                  <a:srgbClr val="0E0D0B"/>
                </a:solidFill>
                <a:latin typeface="Arial" panose="020B0604020202020204" pitchFamily="34" charset="0"/>
                <a:ea typeface="Times New Roman"/>
                <a:cs typeface="Arial" panose="020B0604020202020204" pitchFamily="34" charset="0"/>
              </a:rPr>
              <a:t>Kraft-Weg-C.</a:t>
            </a:r>
          </a:p>
        </p:txBody>
      </p:sp>
      <p:sp>
        <p:nvSpPr>
          <p:cNvPr id="9" name="Textfeld 8">
            <a:extLst>
              <a:ext uri="{FF2B5EF4-FFF2-40B4-BE49-F238E27FC236}">
                <a16:creationId xmlns:a16="http://schemas.microsoft.com/office/drawing/2014/main" id="{C829F256-37FE-475F-881D-E815A39866B2}"/>
              </a:ext>
            </a:extLst>
          </p:cNvPr>
          <p:cNvSpPr txBox="1"/>
          <p:nvPr/>
        </p:nvSpPr>
        <p:spPr>
          <a:xfrm>
            <a:off x="2723381" y="2030660"/>
            <a:ext cx="1517650" cy="307777"/>
          </a:xfrm>
          <a:prstGeom prst="rect">
            <a:avLst/>
          </a:prstGeom>
          <a:noFill/>
        </p:spPr>
        <p:txBody>
          <a:bodyPr wrap="square" rtlCol="0">
            <a:spAutoFit/>
          </a:bodyPr>
          <a:lstStyle/>
          <a:p>
            <a:r>
              <a:rPr lang="de-DE" sz="1400" b="1" dirty="0">
                <a:latin typeface="Arial" panose="020B0604020202020204" pitchFamily="34" charset="0"/>
                <a:cs typeface="Arial" panose="020B0604020202020204" pitchFamily="34" charset="0"/>
              </a:rPr>
              <a:t>Einführung</a:t>
            </a:r>
          </a:p>
        </p:txBody>
      </p:sp>
      <p:sp>
        <p:nvSpPr>
          <p:cNvPr id="82" name="Textfeld 81">
            <a:extLst>
              <a:ext uri="{FF2B5EF4-FFF2-40B4-BE49-F238E27FC236}">
                <a16:creationId xmlns:a16="http://schemas.microsoft.com/office/drawing/2014/main" id="{0439026B-7B1F-4E7B-8CD1-4309CCF17947}"/>
              </a:ext>
            </a:extLst>
          </p:cNvPr>
          <p:cNvSpPr txBox="1"/>
          <p:nvPr/>
        </p:nvSpPr>
        <p:spPr>
          <a:xfrm>
            <a:off x="2099242" y="4794521"/>
            <a:ext cx="3830239" cy="307777"/>
          </a:xfrm>
          <a:prstGeom prst="rect">
            <a:avLst/>
          </a:prstGeom>
          <a:noFill/>
        </p:spPr>
        <p:txBody>
          <a:bodyPr wrap="square" rtlCol="0">
            <a:spAutoFit/>
          </a:bodyPr>
          <a:lstStyle/>
          <a:p>
            <a:r>
              <a:rPr lang="de-DE" sz="1400" b="1" dirty="0">
                <a:latin typeface="Arial" panose="020B0604020202020204" pitchFamily="34" charset="0"/>
                <a:cs typeface="Arial" panose="020B0604020202020204" pitchFamily="34" charset="0"/>
              </a:rPr>
              <a:t>Eigenschaften des Flaschenzugs </a:t>
            </a:r>
          </a:p>
        </p:txBody>
      </p:sp>
      <p:sp>
        <p:nvSpPr>
          <p:cNvPr id="10" name="Rechteck 9">
            <a:extLst>
              <a:ext uri="{FF2B5EF4-FFF2-40B4-BE49-F238E27FC236}">
                <a16:creationId xmlns:a16="http://schemas.microsoft.com/office/drawing/2014/main" id="{5B978024-612D-4BA4-BD33-71F1DCF4E249}"/>
              </a:ext>
            </a:extLst>
          </p:cNvPr>
          <p:cNvSpPr/>
          <p:nvPr/>
        </p:nvSpPr>
        <p:spPr>
          <a:xfrm>
            <a:off x="2399757" y="7782156"/>
            <a:ext cx="2444580" cy="307777"/>
          </a:xfrm>
          <a:prstGeom prst="rect">
            <a:avLst/>
          </a:prstGeom>
        </p:spPr>
        <p:txBody>
          <a:bodyPr wrap="none">
            <a:spAutoFit/>
          </a:bodyPr>
          <a:lstStyle/>
          <a:p>
            <a:r>
              <a:rPr lang="de-DE" altLang="zh-CN" sz="1400" b="1" spc="90" dirty="0">
                <a:solidFill>
                  <a:srgbClr val="0E0D0B"/>
                </a:solidFill>
                <a:latin typeface="Arial" panose="020B0604020202020204" pitchFamily="34" charset="0"/>
                <a:ea typeface="Times New Roman"/>
                <a:cs typeface="Arial" panose="020B0604020202020204" pitchFamily="34" charset="0"/>
              </a:rPr>
              <a:t>Sim</a:t>
            </a:r>
            <a:r>
              <a:rPr lang="de-DE" altLang="zh-CN" sz="1400" b="1" spc="85" dirty="0">
                <a:solidFill>
                  <a:srgbClr val="0E0D0B"/>
                </a:solidFill>
                <a:latin typeface="Arial" panose="020B0604020202020204" pitchFamily="34" charset="0"/>
                <a:ea typeface="Times New Roman"/>
                <a:cs typeface="Arial" panose="020B0604020202020204" pitchFamily="34" charset="0"/>
              </a:rPr>
              <a:t>ulationsergebnisse:</a:t>
            </a:r>
          </a:p>
        </p:txBody>
      </p:sp>
      <p:sp>
        <p:nvSpPr>
          <p:cNvPr id="83" name="Textfeld 82">
            <a:extLst>
              <a:ext uri="{FF2B5EF4-FFF2-40B4-BE49-F238E27FC236}">
                <a16:creationId xmlns:a16="http://schemas.microsoft.com/office/drawing/2014/main" id="{A6883013-3168-434F-897F-6EB002FC3DFA}"/>
              </a:ext>
            </a:extLst>
          </p:cNvPr>
          <p:cNvSpPr txBox="1"/>
          <p:nvPr/>
        </p:nvSpPr>
        <p:spPr>
          <a:xfrm>
            <a:off x="1675424" y="8213362"/>
            <a:ext cx="1531589" cy="877163"/>
          </a:xfrm>
          <a:prstGeom prst="rect">
            <a:avLst/>
          </a:prstGeom>
          <a:noFill/>
        </p:spPr>
        <p:txBody>
          <a:bodyPr wrap="square" rtlCol="0">
            <a:spAutoFit/>
          </a:bodyPr>
          <a:lstStyle/>
          <a:p>
            <a:r>
              <a:rPr lang="de-DE" altLang="zh-CN" sz="850" b="1" spc="85" dirty="0">
                <a:solidFill>
                  <a:srgbClr val="0E0D0B"/>
                </a:solidFill>
                <a:latin typeface="Arial" panose="020B0604020202020204" pitchFamily="34" charset="0"/>
                <a:ea typeface="Times New Roman"/>
                <a:cs typeface="Arial" panose="020B0604020202020204" pitchFamily="34" charset="0"/>
              </a:rPr>
              <a:t>Versuch 2</a:t>
            </a:r>
          </a:p>
          <a:p>
            <a:pPr marL="171450" indent="-171450">
              <a:buFont typeface="Arial" panose="020B0604020202020204" pitchFamily="34" charset="0"/>
              <a:buChar char="•"/>
            </a:pPr>
            <a:r>
              <a:rPr lang="de-DE" altLang="zh-CN" sz="850" spc="50" dirty="0">
                <a:solidFill>
                  <a:srgbClr val="0E0D0B"/>
                </a:solidFill>
                <a:latin typeface="Arial" panose="020B0604020202020204" pitchFamily="34" charset="0"/>
                <a:cs typeface="Arial" panose="020B0604020202020204" pitchFamily="34" charset="0"/>
              </a:rPr>
              <a:t>Kraft</a:t>
            </a:r>
            <a:r>
              <a:rPr lang="de-DE" altLang="zh-CN" sz="850" spc="50" dirty="0">
                <a:solidFill>
                  <a:srgbClr val="0E0D0B"/>
                </a:solidFill>
                <a:latin typeface="Arial" panose="020B0604020202020204" pitchFamily="34" charset="0"/>
                <a:ea typeface="Times New Roman"/>
                <a:cs typeface="Arial" panose="020B0604020202020204" pitchFamily="34" charset="0"/>
              </a:rPr>
              <a:t>-Weg-Diagramm</a:t>
            </a:r>
            <a:r>
              <a:rPr lang="de-DE" altLang="zh-CN" sz="850" spc="30" dirty="0">
                <a:solidFill>
                  <a:srgbClr val="0E0D0B"/>
                </a:solidFill>
                <a:latin typeface="Arial" panose="020B0604020202020204" pitchFamily="34" charset="0"/>
                <a:cs typeface="Arial" panose="020B0604020202020204" pitchFamily="34" charset="0"/>
              </a:rPr>
              <a:t> </a:t>
            </a:r>
            <a:r>
              <a:rPr lang="de-DE" altLang="zh-CN" sz="850" spc="60" dirty="0">
                <a:solidFill>
                  <a:srgbClr val="0E0D0B"/>
                </a:solidFill>
                <a:latin typeface="Arial" panose="020B0604020202020204" pitchFamily="34" charset="0"/>
                <a:ea typeface="Times New Roman"/>
                <a:cs typeface="Arial" panose="020B0604020202020204" pitchFamily="34" charset="0"/>
              </a:rPr>
              <a:t>der </a:t>
            </a:r>
            <a:r>
              <a:rPr lang="de-DE" altLang="zh-CN" sz="850" spc="55" dirty="0">
                <a:solidFill>
                  <a:srgbClr val="0E0D0B"/>
                </a:solidFill>
                <a:latin typeface="Arial" panose="020B0604020202020204" pitchFamily="34" charset="0"/>
                <a:ea typeface="Times New Roman"/>
                <a:cs typeface="Arial" panose="020B0604020202020204" pitchFamily="34" charset="0"/>
              </a:rPr>
              <a:t>Masse (m=5kg) bei (n+1)-Rollen</a:t>
            </a:r>
          </a:p>
          <a:p>
            <a:pPr marL="171450" indent="-171450">
              <a:buFont typeface="Arial" panose="020B0604020202020204" pitchFamily="34" charset="0"/>
              <a:buChar char="•"/>
            </a:pPr>
            <a:r>
              <a:rPr lang="de-DE" altLang="zh-CN" sz="850" spc="25" dirty="0">
                <a:solidFill>
                  <a:srgbClr val="0E0D0B"/>
                </a:solidFill>
                <a:latin typeface="Arial" panose="020B0604020202020204" pitchFamily="34" charset="0"/>
                <a:ea typeface="Times New Roman"/>
                <a:cs typeface="Arial" panose="020B0604020202020204" pitchFamily="34" charset="0"/>
              </a:rPr>
              <a:t>Kraft-Weg-Diagramm an Seilwinde</a:t>
            </a:r>
          </a:p>
        </p:txBody>
      </p:sp>
      <p:sp>
        <p:nvSpPr>
          <p:cNvPr id="69" name="Textfeld 68">
            <a:extLst>
              <a:ext uri="{FF2B5EF4-FFF2-40B4-BE49-F238E27FC236}">
                <a16:creationId xmlns:a16="http://schemas.microsoft.com/office/drawing/2014/main" id="{2CF18587-3D28-42A9-95C1-3D4D3668D8DE}"/>
              </a:ext>
            </a:extLst>
          </p:cNvPr>
          <p:cNvSpPr txBox="1"/>
          <p:nvPr/>
        </p:nvSpPr>
        <p:spPr>
          <a:xfrm>
            <a:off x="262272" y="9087850"/>
            <a:ext cx="2804778" cy="353943"/>
          </a:xfrm>
          <a:prstGeom prst="rect">
            <a:avLst/>
          </a:prstGeom>
          <a:noFill/>
        </p:spPr>
        <p:txBody>
          <a:bodyPr wrap="square" rtlCol="0">
            <a:spAutoFit/>
          </a:bodyPr>
          <a:lstStyle/>
          <a:p>
            <a:r>
              <a:rPr lang="de-DE" altLang="zh-CN" sz="850" b="1" spc="85" dirty="0">
                <a:solidFill>
                  <a:srgbClr val="0E0D0B"/>
                </a:solidFill>
                <a:latin typeface="Arial" panose="020B0604020202020204" pitchFamily="34" charset="0"/>
                <a:ea typeface="Times New Roman"/>
                <a:cs typeface="Arial" panose="020B0604020202020204" pitchFamily="34" charset="0"/>
              </a:rPr>
              <a:t>Ausblick</a:t>
            </a:r>
          </a:p>
          <a:p>
            <a:pPr marL="171450" indent="-171450">
              <a:buFont typeface="Arial" panose="020B0604020202020204" pitchFamily="34" charset="0"/>
              <a:buChar char="•"/>
            </a:pPr>
            <a:r>
              <a:rPr lang="de-DE" altLang="zh-CN" sz="850" spc="85" dirty="0">
                <a:solidFill>
                  <a:srgbClr val="FF0000"/>
                </a:solidFill>
                <a:latin typeface="Arial" panose="020B0604020202020204" pitchFamily="34" charset="0"/>
                <a:ea typeface="Times New Roman"/>
                <a:cs typeface="Arial" panose="020B0604020202020204" pitchFamily="34" charset="0"/>
              </a:rPr>
              <a:t>Aufzählen von Verbesserungspotentialen</a:t>
            </a:r>
          </a:p>
        </p:txBody>
      </p:sp>
      <p:sp>
        <p:nvSpPr>
          <p:cNvPr id="73" name="Textfeld 72">
            <a:extLst>
              <a:ext uri="{FF2B5EF4-FFF2-40B4-BE49-F238E27FC236}">
                <a16:creationId xmlns:a16="http://schemas.microsoft.com/office/drawing/2014/main" id="{F01CF538-1FD2-4921-98FE-A585F8D33AE2}"/>
              </a:ext>
            </a:extLst>
          </p:cNvPr>
          <p:cNvSpPr txBox="1"/>
          <p:nvPr/>
        </p:nvSpPr>
        <p:spPr>
          <a:xfrm>
            <a:off x="3432682" y="3822999"/>
            <a:ext cx="2714118" cy="353943"/>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Problemlösungsansatz</a:t>
            </a:r>
          </a:p>
          <a:p>
            <a:pPr marL="171450" indent="-171450">
              <a:buFont typeface="Arial" panose="020B0604020202020204" pitchFamily="34" charset="0"/>
              <a:buChar char="•"/>
            </a:pPr>
            <a:r>
              <a:rPr lang="de-DE" altLang="zh-CN" sz="850" spc="30" dirty="0">
                <a:solidFill>
                  <a:srgbClr val="FF0000"/>
                </a:solidFill>
                <a:latin typeface="Arial" panose="020B0604020202020204" pitchFamily="34" charset="0"/>
                <a:ea typeface="Times New Roman"/>
                <a:cs typeface="Arial" panose="020B0604020202020204" pitchFamily="34" charset="0"/>
              </a:rPr>
              <a:t>Vorgehensweise beschreiben</a:t>
            </a:r>
          </a:p>
        </p:txBody>
      </p:sp>
      <p:sp>
        <p:nvSpPr>
          <p:cNvPr id="80" name="Textfeld 79">
            <a:extLst>
              <a:ext uri="{FF2B5EF4-FFF2-40B4-BE49-F238E27FC236}">
                <a16:creationId xmlns:a16="http://schemas.microsoft.com/office/drawing/2014/main" id="{E10CB1DA-35FA-4D57-B353-10FA3850A226}"/>
              </a:ext>
            </a:extLst>
          </p:cNvPr>
          <p:cNvSpPr txBox="1"/>
          <p:nvPr/>
        </p:nvSpPr>
        <p:spPr>
          <a:xfrm>
            <a:off x="4625105" y="8743909"/>
            <a:ext cx="2162947" cy="223138"/>
          </a:xfrm>
          <a:prstGeom prst="rect">
            <a:avLst/>
          </a:prstGeom>
          <a:noFill/>
          <a:ln>
            <a:solidFill>
              <a:schemeClr val="tx1"/>
            </a:solidFill>
            <a:prstDash val="sysDot"/>
          </a:ln>
        </p:spPr>
        <p:txBody>
          <a:bodyPr wrap="square" rtlCol="0">
            <a:spAutoFit/>
          </a:bodyPr>
          <a:lstStyle/>
          <a:p>
            <a:r>
              <a:rPr lang="de-DE" altLang="zh-CN" sz="850" spc="85" dirty="0">
                <a:solidFill>
                  <a:srgbClr val="FF0000"/>
                </a:solidFill>
                <a:latin typeface="Arial" panose="020B0604020202020204" pitchFamily="34" charset="0"/>
                <a:ea typeface="Times New Roman"/>
                <a:cs typeface="Arial" panose="020B0604020202020204" pitchFamily="34" charset="0"/>
              </a:rPr>
              <a:t>Simulationsergebnisse einfügen</a:t>
            </a:r>
          </a:p>
        </p:txBody>
      </p:sp>
      <p:sp>
        <p:nvSpPr>
          <p:cNvPr id="84" name="Textfeld 83">
            <a:extLst>
              <a:ext uri="{FF2B5EF4-FFF2-40B4-BE49-F238E27FC236}">
                <a16:creationId xmlns:a16="http://schemas.microsoft.com/office/drawing/2014/main" id="{33B95770-9BF9-4293-94A1-BCFC8DB7FC70}"/>
              </a:ext>
            </a:extLst>
          </p:cNvPr>
          <p:cNvSpPr txBox="1"/>
          <p:nvPr/>
        </p:nvSpPr>
        <p:spPr>
          <a:xfrm>
            <a:off x="11048" y="10222674"/>
            <a:ext cx="3056001" cy="368884"/>
          </a:xfrm>
          <a:prstGeom prst="rect">
            <a:avLst/>
          </a:prstGeom>
          <a:noFill/>
        </p:spPr>
        <p:txBody>
          <a:bodyPr wrap="square" rtlCol="0">
            <a:spAutoFit/>
          </a:bodyPr>
          <a:lstStyle/>
          <a:p>
            <a:pPr hangingPunct="0">
              <a:lnSpc>
                <a:spcPct val="102083"/>
              </a:lnSpc>
            </a:pPr>
            <a:r>
              <a:rPr lang="de-DE" altLang="zh-CN" sz="600" b="1" spc="25" dirty="0">
                <a:solidFill>
                  <a:srgbClr val="1E1919"/>
                </a:solidFill>
                <a:latin typeface="Arial" panose="020B0604020202020204" pitchFamily="34" charset="0"/>
                <a:ea typeface="Times New Roman"/>
                <a:cs typeface="Arial" panose="020B0604020202020204" pitchFamily="34" charset="0"/>
              </a:rPr>
              <a:t>Quellen:</a:t>
            </a:r>
          </a:p>
          <a:p>
            <a:pPr hangingPunct="0">
              <a:lnSpc>
                <a:spcPct val="102083"/>
              </a:lnSpc>
            </a:pPr>
            <a:r>
              <a:rPr lang="de-DE" altLang="zh-CN" sz="600" spc="25" dirty="0">
                <a:solidFill>
                  <a:srgbClr val="1E1919"/>
                </a:solidFill>
                <a:latin typeface="Arial" panose="020B0604020202020204" pitchFamily="34" charset="0"/>
                <a:ea typeface="Times New Roman"/>
                <a:cs typeface="Arial" panose="020B0604020202020204" pitchFamily="34" charset="0"/>
              </a:rPr>
              <a:t>[1] Barth, Mike - Modelica-Seminar Projekt WS 19/20</a:t>
            </a:r>
          </a:p>
          <a:p>
            <a:pPr hangingPunct="0">
              <a:lnSpc>
                <a:spcPct val="102083"/>
              </a:lnSpc>
            </a:pPr>
            <a:r>
              <a:rPr lang="de-DE" altLang="zh-CN" sz="600" spc="25" dirty="0">
                <a:solidFill>
                  <a:srgbClr val="1E1919"/>
                </a:solidFill>
                <a:latin typeface="Arial" panose="020B0604020202020204" pitchFamily="34" charset="0"/>
                <a:ea typeface="Times New Roman"/>
                <a:cs typeface="Arial" panose="020B0604020202020204" pitchFamily="34" charset="0"/>
              </a:rPr>
              <a:t>[2] Barth, Mike - Modelica-Seminar Einführung in Modelica / OME WS19/20</a:t>
            </a:r>
            <a:endParaRPr lang="en-US" altLang="zh-CN" sz="600" b="1" spc="40" dirty="0">
              <a:solidFill>
                <a:srgbClr val="1E1919"/>
              </a:solidFill>
              <a:latin typeface="Arial" panose="020B0604020202020204" pitchFamily="34" charset="0"/>
              <a:ea typeface="Times New Roman"/>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C6387760-6FAD-4D46-8E24-8F8292549260}"/>
              </a:ext>
            </a:extLst>
          </p:cNvPr>
          <p:cNvPicPr>
            <a:picLocks noChangeAspect="1"/>
          </p:cNvPicPr>
          <p:nvPr/>
        </p:nvPicPr>
        <p:blipFill>
          <a:blip r:embed="rId2"/>
          <a:stretch>
            <a:fillRect/>
          </a:stretch>
        </p:blipFill>
        <p:spPr>
          <a:xfrm>
            <a:off x="749676" y="1186384"/>
            <a:ext cx="1851819" cy="2025922"/>
          </a:xfrm>
          <a:prstGeom prst="rect">
            <a:avLst/>
          </a:prstGeom>
        </p:spPr>
      </p:pic>
      <p:pic>
        <p:nvPicPr>
          <p:cNvPr id="7" name="Grafik 6">
            <a:extLst>
              <a:ext uri="{FF2B5EF4-FFF2-40B4-BE49-F238E27FC236}">
                <a16:creationId xmlns:a16="http://schemas.microsoft.com/office/drawing/2014/main" id="{A17DE4BE-AD5B-4CA7-A8BB-E1C831D7D61C}"/>
              </a:ext>
            </a:extLst>
          </p:cNvPr>
          <p:cNvPicPr>
            <a:picLocks noChangeAspect="1"/>
          </p:cNvPicPr>
          <p:nvPr/>
        </p:nvPicPr>
        <p:blipFill rotWithShape="1">
          <a:blip r:embed="rId3"/>
          <a:srcRect l="2227" t="3679" r="-1"/>
          <a:stretch/>
        </p:blipFill>
        <p:spPr>
          <a:xfrm>
            <a:off x="2970611" y="1186384"/>
            <a:ext cx="1197206" cy="982848"/>
          </a:xfrm>
          <a:prstGeom prst="rect">
            <a:avLst/>
          </a:prstGeom>
        </p:spPr>
      </p:pic>
      <p:pic>
        <p:nvPicPr>
          <p:cNvPr id="11" name="Grafik 10">
            <a:extLst>
              <a:ext uri="{FF2B5EF4-FFF2-40B4-BE49-F238E27FC236}">
                <a16:creationId xmlns:a16="http://schemas.microsoft.com/office/drawing/2014/main" id="{4BA1FA44-6559-4915-AB77-6A180B1840CB}"/>
              </a:ext>
            </a:extLst>
          </p:cNvPr>
          <p:cNvPicPr>
            <a:picLocks noChangeAspect="1"/>
          </p:cNvPicPr>
          <p:nvPr/>
        </p:nvPicPr>
        <p:blipFill rotWithShape="1">
          <a:blip r:embed="rId4"/>
          <a:srcRect l="1377" t="5466" r="5270" b="5207"/>
          <a:stretch/>
        </p:blipFill>
        <p:spPr>
          <a:xfrm>
            <a:off x="4590738" y="2629579"/>
            <a:ext cx="1680833" cy="1425738"/>
          </a:xfrm>
          <a:prstGeom prst="rect">
            <a:avLst/>
          </a:prstGeom>
        </p:spPr>
      </p:pic>
      <p:pic>
        <p:nvPicPr>
          <p:cNvPr id="12" name="Grafik 11">
            <a:extLst>
              <a:ext uri="{FF2B5EF4-FFF2-40B4-BE49-F238E27FC236}">
                <a16:creationId xmlns:a16="http://schemas.microsoft.com/office/drawing/2014/main" id="{C68862FF-3E23-4479-8A18-14B4DA8F5F7F}"/>
              </a:ext>
            </a:extLst>
          </p:cNvPr>
          <p:cNvPicPr>
            <a:picLocks noChangeAspect="1"/>
          </p:cNvPicPr>
          <p:nvPr/>
        </p:nvPicPr>
        <p:blipFill rotWithShape="1">
          <a:blip r:embed="rId5"/>
          <a:srcRect l="5508" t="1862" r="6253" b="2288"/>
          <a:stretch/>
        </p:blipFill>
        <p:spPr>
          <a:xfrm>
            <a:off x="4804410" y="1186384"/>
            <a:ext cx="1253490" cy="1173413"/>
          </a:xfrm>
          <a:prstGeom prst="rect">
            <a:avLst/>
          </a:prstGeom>
        </p:spPr>
      </p:pic>
      <p:pic>
        <p:nvPicPr>
          <p:cNvPr id="14" name="Grafik 13">
            <a:extLst>
              <a:ext uri="{FF2B5EF4-FFF2-40B4-BE49-F238E27FC236}">
                <a16:creationId xmlns:a16="http://schemas.microsoft.com/office/drawing/2014/main" id="{1B357875-E5DE-420A-8252-7CCC18554A44}"/>
              </a:ext>
            </a:extLst>
          </p:cNvPr>
          <p:cNvPicPr>
            <a:picLocks noChangeAspect="1"/>
          </p:cNvPicPr>
          <p:nvPr/>
        </p:nvPicPr>
        <p:blipFill rotWithShape="1">
          <a:blip r:embed="rId6"/>
          <a:srcRect t="4433" r="11155" b="3916"/>
          <a:stretch/>
        </p:blipFill>
        <p:spPr>
          <a:xfrm>
            <a:off x="2765309" y="2730543"/>
            <a:ext cx="1360275" cy="1223809"/>
          </a:xfrm>
          <a:prstGeom prst="rect">
            <a:avLst/>
          </a:prstGeom>
        </p:spPr>
      </p:pic>
      <p:sp>
        <p:nvSpPr>
          <p:cNvPr id="15" name="Textfeld 14">
            <a:extLst>
              <a:ext uri="{FF2B5EF4-FFF2-40B4-BE49-F238E27FC236}">
                <a16:creationId xmlns:a16="http://schemas.microsoft.com/office/drawing/2014/main" id="{A4E5A053-96E3-40EB-A20A-642D127D8F35}"/>
              </a:ext>
            </a:extLst>
          </p:cNvPr>
          <p:cNvSpPr txBox="1"/>
          <p:nvPr/>
        </p:nvSpPr>
        <p:spPr>
          <a:xfrm>
            <a:off x="3475973" y="381000"/>
            <a:ext cx="818075" cy="646331"/>
          </a:xfrm>
          <a:prstGeom prst="rect">
            <a:avLst/>
          </a:prstGeom>
          <a:noFill/>
        </p:spPr>
        <p:txBody>
          <a:bodyPr wrap="square" rtlCol="0">
            <a:spAutoFit/>
          </a:bodyPr>
          <a:lstStyle/>
          <a:p>
            <a:r>
              <a:rPr lang="de-DE" b="1" dirty="0">
                <a:latin typeface="Arial" panose="020B0604020202020204" pitchFamily="34" charset="0"/>
                <a:cs typeface="Arial" panose="020B0604020202020204" pitchFamily="34" charset="0"/>
              </a:rPr>
              <a:t>Bilder</a:t>
            </a:r>
          </a:p>
        </p:txBody>
      </p:sp>
    </p:spTree>
    <p:extLst>
      <p:ext uri="{BB962C8B-B14F-4D97-AF65-F5344CB8AC3E}">
        <p14:creationId xmlns:p14="http://schemas.microsoft.com/office/powerpoint/2010/main" val="2273608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320</Words>
  <Application>Microsoft Office PowerPoint</Application>
  <PresentationFormat>Benutzerdefiniert</PresentationFormat>
  <Paragraphs>66</Paragraphs>
  <Slides>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vt:i4>
      </vt:variant>
    </vt:vector>
  </HeadingPairs>
  <TitlesOfParts>
    <vt:vector size="5" baseType="lpstr">
      <vt:lpstr>Arial</vt:lpstr>
      <vt:lpstr>Calibri</vt:lpstr>
      <vt:lpstr>Office Theme</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Furkan Ertürk</dc:creator>
  <cp:lastModifiedBy>Furkan Ertürk</cp:lastModifiedBy>
  <cp:revision>88</cp:revision>
  <dcterms:created xsi:type="dcterms:W3CDTF">2011-01-21T15:00:27Z</dcterms:created>
  <dcterms:modified xsi:type="dcterms:W3CDTF">2019-12-10T19:07:44Z</dcterms:modified>
</cp:coreProperties>
</file>