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6"/>
  </p:notesMasterIdLst>
  <p:handoutMasterIdLst>
    <p:handoutMasterId r:id="rId7"/>
  </p:handoutMasterIdLst>
  <p:sldIdLst>
    <p:sldId id="268" r:id="rId2"/>
    <p:sldId id="298" r:id="rId3"/>
    <p:sldId id="297" r:id="rId4"/>
    <p:sldId id="295" r:id="rId5"/>
  </p:sldIdLst>
  <p:sldSz cx="9906000" cy="6858000" type="A4"/>
  <p:notesSz cx="6858000" cy="9144000"/>
  <p:defaultTextStyle>
    <a:defPPr>
      <a:defRPr lang="de-DE"/>
    </a:defPPr>
    <a:lvl1pPr marL="0" algn="l" defTabSz="804649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1pPr>
    <a:lvl2pPr marL="402325" algn="l" defTabSz="804649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2pPr>
    <a:lvl3pPr marL="804649" algn="l" defTabSz="804649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3pPr>
    <a:lvl4pPr marL="1206974" algn="l" defTabSz="804649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4pPr>
    <a:lvl5pPr marL="1609298" algn="l" defTabSz="804649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5pPr>
    <a:lvl6pPr marL="2011623" algn="l" defTabSz="804649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6pPr>
    <a:lvl7pPr marL="2413947" algn="l" defTabSz="804649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7pPr>
    <a:lvl8pPr marL="2816272" algn="l" defTabSz="804649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8pPr>
    <a:lvl9pPr marL="3218597" algn="l" defTabSz="804649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B9BD5"/>
    <a:srgbClr val="EAEFF7"/>
    <a:srgbClr val="7F7F7F"/>
    <a:srgbClr val="94959C"/>
    <a:srgbClr val="626254"/>
    <a:srgbClr val="CFCFCF"/>
    <a:srgbClr val="B3B3AC"/>
    <a:srgbClr val="7674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9" autoAdjust="0"/>
    <p:restoredTop sz="94690"/>
  </p:normalViewPr>
  <p:slideViewPr>
    <p:cSldViewPr snapToGrid="0" snapToObjects="1" showGuides="1">
      <p:cViewPr varScale="1">
        <p:scale>
          <a:sx n="66" d="100"/>
          <a:sy n="66" d="100"/>
        </p:scale>
        <p:origin x="11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120" d="100"/>
          <a:sy n="120" d="100"/>
        </p:scale>
        <p:origin x="379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3AFE3A-2CA8-F64E-AFD3-48D0B181CB4E}" type="datetimeFigureOut">
              <a:rPr lang="de-DE" smtClean="0"/>
              <a:t>18.12.2019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5372B8-5F40-0C4C-B862-72A561C79A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7951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4A54A-5FDC-3640-9346-2A564B830E0C}" type="datetimeFigureOut">
              <a:rPr lang="de-DE" smtClean="0"/>
              <a:t>18.12.2019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B8625A-4FE3-C044-A0AF-218DCEFA63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779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488"/>
            <a:ext cx="9906000" cy="6751512"/>
          </a:xfrm>
          <a:prstGeom prst="rect">
            <a:avLst/>
          </a:prstGeom>
        </p:spPr>
      </p:pic>
      <p:pic>
        <p:nvPicPr>
          <p:cNvPr id="8" name="Bild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108" y="350289"/>
            <a:ext cx="1800056" cy="558366"/>
          </a:xfrm>
          <a:prstGeom prst="rect">
            <a:avLst/>
          </a:prstGeom>
        </p:spPr>
      </p:pic>
      <p:sp>
        <p:nvSpPr>
          <p:cNvPr id="9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1087439" y="4126534"/>
            <a:ext cx="3756166" cy="14922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2200" baseline="0">
                <a:solidFill>
                  <a:srgbClr val="626254"/>
                </a:solidFill>
                <a:latin typeface="Arial" charset="0"/>
              </a:defRPr>
            </a:lvl1pPr>
            <a:lvl2pPr marL="457200" indent="0">
              <a:buFontTx/>
              <a:buNone/>
              <a:defRPr sz="2000" baseline="0">
                <a:solidFill>
                  <a:srgbClr val="626254"/>
                </a:solidFill>
                <a:latin typeface="Arial" charset="0"/>
              </a:defRPr>
            </a:lvl2pPr>
            <a:lvl3pPr marL="914400" indent="0">
              <a:buFontTx/>
              <a:buNone/>
              <a:defRPr sz="2000" baseline="0">
                <a:solidFill>
                  <a:srgbClr val="626254"/>
                </a:solidFill>
                <a:latin typeface="Arial" charset="0"/>
              </a:defRPr>
            </a:lvl3pPr>
            <a:lvl4pPr marL="1371600" indent="0">
              <a:buFontTx/>
              <a:buNone/>
              <a:defRPr sz="2000" baseline="0">
                <a:solidFill>
                  <a:srgbClr val="626254"/>
                </a:solidFill>
                <a:latin typeface="Arial" charset="0"/>
              </a:defRPr>
            </a:lvl4pPr>
            <a:lvl5pPr marL="1828800" indent="0">
              <a:buFontTx/>
              <a:buNone/>
              <a:defRPr sz="2000" baseline="0">
                <a:solidFill>
                  <a:srgbClr val="626254"/>
                </a:solidFill>
                <a:latin typeface="Arial" charset="0"/>
              </a:defRPr>
            </a:lvl5pPr>
          </a:lstStyle>
          <a:p>
            <a:pPr lvl="0"/>
            <a:r>
              <a:rPr lang="de-DE" dirty="0"/>
              <a:t>19.12.19</a:t>
            </a:r>
          </a:p>
        </p:txBody>
      </p:sp>
      <p:sp>
        <p:nvSpPr>
          <p:cNvPr id="10" name="Textplatzhalt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5060886" y="4069225"/>
            <a:ext cx="4476306" cy="1981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000" baseline="0">
                <a:solidFill>
                  <a:srgbClr val="626254"/>
                </a:solidFill>
                <a:latin typeface="Arial" charset="0"/>
              </a:defRPr>
            </a:lvl1pPr>
            <a:lvl2pPr marL="457200" indent="0">
              <a:buFontTx/>
              <a:buNone/>
              <a:defRPr sz="3600" baseline="0">
                <a:solidFill>
                  <a:srgbClr val="626254"/>
                </a:solidFill>
                <a:latin typeface="Arial" charset="0"/>
              </a:defRPr>
            </a:lvl2pPr>
            <a:lvl3pPr marL="914400" indent="0">
              <a:buFontTx/>
              <a:buNone/>
              <a:defRPr sz="3600" baseline="0">
                <a:solidFill>
                  <a:srgbClr val="626254"/>
                </a:solidFill>
                <a:latin typeface="Arial" charset="0"/>
              </a:defRPr>
            </a:lvl3pPr>
            <a:lvl4pPr marL="1371600" indent="0">
              <a:buFontTx/>
              <a:buNone/>
              <a:defRPr sz="3600" baseline="0">
                <a:solidFill>
                  <a:srgbClr val="626254"/>
                </a:solidFill>
                <a:latin typeface="Arial" charset="0"/>
              </a:defRPr>
            </a:lvl4pPr>
            <a:lvl5pPr marL="1828800" indent="0">
              <a:buFontTx/>
              <a:buNone/>
              <a:defRPr sz="3600" baseline="0">
                <a:solidFill>
                  <a:srgbClr val="626254"/>
                </a:solidFill>
                <a:latin typeface="Arial" charset="0"/>
              </a:defRPr>
            </a:lvl5pPr>
          </a:lstStyle>
          <a:p>
            <a:pPr lvl="0"/>
            <a:r>
              <a:rPr lang="de-DE" dirty="0"/>
              <a:t>Titel eingeben</a:t>
            </a:r>
          </a:p>
        </p:txBody>
      </p:sp>
    </p:spTree>
    <p:extLst>
      <p:ext uri="{BB962C8B-B14F-4D97-AF65-F5344CB8AC3E}">
        <p14:creationId xmlns:p14="http://schemas.microsoft.com/office/powerpoint/2010/main" val="1197113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849" y="600657"/>
            <a:ext cx="7742267" cy="54927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>
                <a:solidFill>
                  <a:srgbClr val="626254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5850" y="1378990"/>
            <a:ext cx="7738110" cy="42672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  <a:defRPr sz="2200">
                <a:solidFill>
                  <a:srgbClr val="626254"/>
                </a:solidFill>
              </a:defRPr>
            </a:lvl1pPr>
            <a:lvl2pPr>
              <a:defRPr>
                <a:solidFill>
                  <a:srgbClr val="626254"/>
                </a:solidFill>
              </a:defRPr>
            </a:lvl2pPr>
            <a:lvl3pPr>
              <a:defRPr>
                <a:solidFill>
                  <a:srgbClr val="626254"/>
                </a:solidFill>
              </a:defRPr>
            </a:lvl3pPr>
            <a:lvl4pPr>
              <a:defRPr>
                <a:solidFill>
                  <a:srgbClr val="626254"/>
                </a:solidFill>
              </a:defRPr>
            </a:lvl4pPr>
            <a:lvl5pPr>
              <a:defRPr>
                <a:solidFill>
                  <a:srgbClr val="626254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376775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9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spaltig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085849" y="600657"/>
            <a:ext cx="7742267" cy="54927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>
                <a:solidFill>
                  <a:srgbClr val="626254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85851" y="1378990"/>
            <a:ext cx="3766236" cy="426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  <a:defRPr sz="1800">
                <a:solidFill>
                  <a:srgbClr val="626254"/>
                </a:solidFill>
              </a:defRPr>
            </a:lvl1pPr>
            <a:lvl2pPr>
              <a:defRPr>
                <a:solidFill>
                  <a:srgbClr val="626254"/>
                </a:solidFill>
              </a:defRPr>
            </a:lvl2pPr>
            <a:lvl3pPr>
              <a:defRPr>
                <a:solidFill>
                  <a:srgbClr val="626254"/>
                </a:solidFill>
              </a:defRPr>
            </a:lvl3pPr>
            <a:lvl4pPr>
              <a:defRPr>
                <a:solidFill>
                  <a:srgbClr val="626254"/>
                </a:solidFill>
              </a:defRPr>
            </a:lvl4pPr>
            <a:lvl5pPr>
              <a:defRPr>
                <a:solidFill>
                  <a:srgbClr val="626254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5061880" y="1378990"/>
            <a:ext cx="3766236" cy="426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  <a:defRPr sz="1800">
                <a:solidFill>
                  <a:srgbClr val="626254"/>
                </a:solidFill>
              </a:defRPr>
            </a:lvl1pPr>
            <a:lvl2pPr>
              <a:defRPr>
                <a:solidFill>
                  <a:srgbClr val="626254"/>
                </a:solidFill>
              </a:defRPr>
            </a:lvl2pPr>
            <a:lvl3pPr>
              <a:defRPr>
                <a:solidFill>
                  <a:srgbClr val="626254"/>
                </a:solidFill>
              </a:defRPr>
            </a:lvl3pPr>
            <a:lvl4pPr>
              <a:defRPr>
                <a:solidFill>
                  <a:srgbClr val="626254"/>
                </a:solidFill>
              </a:defRPr>
            </a:lvl4pPr>
            <a:lvl5pPr>
              <a:defRPr>
                <a:solidFill>
                  <a:srgbClr val="626254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030012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ild 1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149" y="6349759"/>
            <a:ext cx="904875" cy="275188"/>
          </a:xfrm>
          <a:prstGeom prst="rect">
            <a:avLst/>
          </a:prstGeom>
        </p:spPr>
      </p:pic>
      <p:sp>
        <p:nvSpPr>
          <p:cNvPr id="5" name="Textplatzhalter 13"/>
          <p:cNvSpPr txBox="1">
            <a:spLocks/>
          </p:cNvSpPr>
          <p:nvPr userDrawn="1"/>
        </p:nvSpPr>
        <p:spPr>
          <a:xfrm>
            <a:off x="2764465" y="6351187"/>
            <a:ext cx="2292031" cy="38497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de-DE" dirty="0"/>
              <a:t>Implementierung einer Modelica-Bibliothek</a:t>
            </a:r>
            <a:r>
              <a:rPr lang="de-DE" baseline="0" dirty="0"/>
              <a:t> für einen Flaschenzug</a:t>
            </a:r>
            <a:endParaRPr lang="de-DE" dirty="0"/>
          </a:p>
        </p:txBody>
      </p:sp>
      <p:sp>
        <p:nvSpPr>
          <p:cNvPr id="6" name="Textplatzhalter 13"/>
          <p:cNvSpPr txBox="1">
            <a:spLocks/>
          </p:cNvSpPr>
          <p:nvPr userDrawn="1"/>
        </p:nvSpPr>
        <p:spPr>
          <a:xfrm>
            <a:off x="5809832" y="6352670"/>
            <a:ext cx="2334707" cy="169099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Modelica</a:t>
            </a:r>
            <a:r>
              <a:rPr lang="de-DE" baseline="0" dirty="0"/>
              <a:t>-Seminar WS 19/20</a:t>
            </a:r>
            <a:endParaRPr lang="de-DE" dirty="0"/>
          </a:p>
        </p:txBody>
      </p:sp>
      <p:sp>
        <p:nvSpPr>
          <p:cNvPr id="11" name="Textplatzhalter 13"/>
          <p:cNvSpPr txBox="1">
            <a:spLocks/>
          </p:cNvSpPr>
          <p:nvPr userDrawn="1"/>
        </p:nvSpPr>
        <p:spPr>
          <a:xfrm>
            <a:off x="1084961" y="6349759"/>
            <a:ext cx="1767481" cy="15693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575FACC-40E9-DA4B-952F-1C2D0A68B874}" type="slidenum">
              <a:rPr lang="de-DE" smtClean="0"/>
              <a:pPr/>
              <a:t>‹Nr.›</a:t>
            </a:fld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5166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78" r:id="rId2"/>
    <p:sldLayoutId id="2147483694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000" kern="1200">
          <a:solidFill>
            <a:srgbClr val="626254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548" userDrawn="1">
          <p15:clr>
            <a:srgbClr val="F26B43"/>
          </p15:clr>
        </p15:guide>
        <p15:guide id="2" pos="693" userDrawn="1">
          <p15:clr>
            <a:srgbClr val="F26B43"/>
          </p15:clr>
        </p15:guide>
        <p15:guide id="3" pos="5561" userDrawn="1">
          <p15:clr>
            <a:srgbClr val="F26B43"/>
          </p15:clr>
        </p15:guide>
        <p15:guide id="4" orient="horz" pos="864" userDrawn="1">
          <p15:clr>
            <a:srgbClr val="F26B43"/>
          </p15:clr>
        </p15:guide>
        <p15:guide id="6" pos="3052" userDrawn="1">
          <p15:clr>
            <a:srgbClr val="F26B43"/>
          </p15:clr>
        </p15:guide>
        <p15:guide id="7" pos="31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dergebnis für openmodelica logo">
            <a:extLst>
              <a:ext uri="{FF2B5EF4-FFF2-40B4-BE49-F238E27FC236}">
                <a16:creationId xmlns:a16="http://schemas.microsoft.com/office/drawing/2014/main" id="{4C8DE8BF-B2D4-4430-A2C9-B07B53832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141" y="1332615"/>
            <a:ext cx="3634018" cy="188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>
          <a:xfrm>
            <a:off x="1087439" y="4126534"/>
            <a:ext cx="3756166" cy="1647542"/>
          </a:xfrm>
        </p:spPr>
        <p:txBody>
          <a:bodyPr/>
          <a:lstStyle/>
          <a:p>
            <a:r>
              <a:rPr lang="de-DE" dirty="0"/>
              <a:t>19.12.2019</a:t>
            </a:r>
          </a:p>
          <a:p>
            <a:endParaRPr lang="de-DE" dirty="0"/>
          </a:p>
          <a:p>
            <a:r>
              <a:rPr lang="de-DE" dirty="0"/>
              <a:t>Prof. Dr.-Ing. Mike Barth</a:t>
            </a:r>
          </a:p>
          <a:p>
            <a:r>
              <a:rPr lang="de-DE" dirty="0"/>
              <a:t>M.Sc. Christian Härle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5060886" y="3637584"/>
            <a:ext cx="4476306" cy="1981200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Hochschule Pforzheim</a:t>
            </a:r>
          </a:p>
          <a:p>
            <a:br>
              <a:rPr lang="de-DE" sz="1050" dirty="0"/>
            </a:br>
            <a:r>
              <a:rPr lang="de-DE" dirty="0"/>
              <a:t>Implementierung einer Modelica-Bibliothek für einen Flaschenzug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4560141" y="6581001"/>
            <a:ext cx="57270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>
                <a:solidFill>
                  <a:srgbClr val="626254"/>
                </a:solidFill>
                <a:latin typeface="Arial" charset="0"/>
              </a:rPr>
              <a:t>Gruppe 1: Robin Schwager, Furkan Ertürk, Melanie Glomb, Timo Mäken</a:t>
            </a:r>
          </a:p>
        </p:txBody>
      </p:sp>
    </p:spTree>
    <p:extLst>
      <p:ext uri="{BB962C8B-B14F-4D97-AF65-F5344CB8AC3E}">
        <p14:creationId xmlns:p14="http://schemas.microsoft.com/office/powerpoint/2010/main" val="273665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40CB3F-CA6C-4370-897D-41D43CFCF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Entwicklungsprozess (Aufschrieb Robin)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8327C69-E8E9-43E5-A499-3483EE982F8E}"/>
              </a:ext>
            </a:extLst>
          </p:cNvPr>
          <p:cNvSpPr txBox="1"/>
          <p:nvPr/>
        </p:nvSpPr>
        <p:spPr>
          <a:xfrm>
            <a:off x="5647765" y="1196474"/>
            <a:ext cx="386610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Flaschenzug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Gewähltes Design: Flaschenzug als 1 System, Konzept mehrere Rollen schnell verworfen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Übersichtlichkeit, selbe Funktionalität wie Mehrrollensystem (Mehrmodellsystem)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Für unsere Anforderungen ausreichend, bei komplexeren Rollensystemen jedoch ungeeignet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Bild aus Barths Folien stellt </a:t>
            </a:r>
            <a:r>
              <a:rPr lang="de-DE" sz="1400" dirty="0">
                <a:solidFill>
                  <a:srgbClr val="FF0000"/>
                </a:solidFill>
              </a:rPr>
              <a:t>Faktoren?</a:t>
            </a:r>
            <a:r>
              <a:rPr lang="de-DE" sz="1400" dirty="0">
                <a:solidFill>
                  <a:srgbClr val="000000"/>
                </a:solidFill>
              </a:rPr>
              <a:t> </a:t>
            </a:r>
            <a:r>
              <a:rPr lang="de-DE" sz="1400" dirty="0"/>
              <a:t>Durchweg dar, daher auch „gewählt“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Zwei Bauweisen existieren </a:t>
            </a:r>
            <a:r>
              <a:rPr lang="de-DE" sz="1400" dirty="0">
                <a:sym typeface="Wingdings" panose="05000000000000000000" pitchFamily="2" charset="2"/>
              </a:rPr>
              <a:t> Zwei verschiedene Modelle mit unterschiedlichen Formeln</a:t>
            </a:r>
            <a:endParaRPr lang="de-DE" sz="14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BE17FBC-953A-430B-A7C5-A1704BAF0209}"/>
              </a:ext>
            </a:extLst>
          </p:cNvPr>
          <p:cNvSpPr txBox="1"/>
          <p:nvPr/>
        </p:nvSpPr>
        <p:spPr>
          <a:xfrm>
            <a:off x="1085849" y="1196474"/>
            <a:ext cx="406150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E-Motor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200" dirty="0"/>
              <a:t>Modellierung lauf Aufgabenstellung als einphasiger E-Motor (GM) gewünscht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200" dirty="0"/>
              <a:t>Formeln aus AS verwenden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200" dirty="0"/>
              <a:t>Problem: Stromloser Zustand, System soll bewegungslos sein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200" dirty="0"/>
              <a:t>Bei U = 0 aus Spannungsquelle allerdings Bewegung, das Laufmoment vom </a:t>
            </a:r>
            <a:r>
              <a:rPr lang="de-DE" sz="1200" dirty="0" err="1"/>
              <a:t>Selzug</a:t>
            </a:r>
            <a:r>
              <a:rPr lang="de-DE" sz="1200" dirty="0"/>
              <a:t> und Masse von Motor anliegen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200" dirty="0">
                <a:sym typeface="Wingdings" panose="05000000000000000000" pitchFamily="2" charset="2"/>
              </a:rPr>
              <a:t> muss getrennt werden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200" dirty="0">
                <a:sym typeface="Wingdings" panose="05000000000000000000" pitchFamily="2" charset="2"/>
              </a:rPr>
              <a:t>Implementierung Sicherheitsbremse: Wird verbunden mit Motor Ausgang und Seilwinde. Eingang an der Motorwelle.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200" dirty="0">
                <a:sym typeface="Wingdings" panose="05000000000000000000" pitchFamily="2" charset="2"/>
              </a:rPr>
              <a:t>Bestromt über U / I – Connector aktuelle Steuerspannung mit</a:t>
            </a:r>
          </a:p>
          <a:p>
            <a:pPr marL="10287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200" dirty="0">
                <a:sym typeface="Wingdings" panose="05000000000000000000" pitchFamily="2" charset="2"/>
              </a:rPr>
              <a:t>Bei U == 0 wird System „entkoppelt“</a:t>
            </a:r>
          </a:p>
          <a:p>
            <a:pPr marL="10287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200" dirty="0">
                <a:sym typeface="Wingdings" panose="05000000000000000000" pitchFamily="2" charset="2"/>
              </a:rPr>
              <a:t>Bremsmoment wird ausgeschalten  </a:t>
            </a:r>
            <a:r>
              <a:rPr lang="de-DE" sz="1200" dirty="0" err="1">
                <a:sym typeface="Wingdings" panose="05000000000000000000" pitchFamily="2" charset="2"/>
              </a:rPr>
              <a:t>M_b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M_const</a:t>
            </a:r>
            <a:r>
              <a:rPr lang="de-DE" sz="1200" dirty="0">
                <a:sym typeface="Wingdings" panose="05000000000000000000" pitchFamily="2" charset="2"/>
              </a:rPr>
              <a:t>., Moment auf Motorseite = 0</a:t>
            </a:r>
          </a:p>
          <a:p>
            <a:pPr marL="10287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200" dirty="0">
                <a:sym typeface="Wingdings" panose="05000000000000000000" pitchFamily="2" charset="2"/>
              </a:rPr>
              <a:t>System bewegungslos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8B35676-353F-4B9A-ADB0-35EAD0FE55E7}"/>
              </a:ext>
            </a:extLst>
          </p:cNvPr>
          <p:cNvSpPr txBox="1"/>
          <p:nvPr/>
        </p:nvSpPr>
        <p:spPr>
          <a:xfrm>
            <a:off x="1085849" y="5012902"/>
            <a:ext cx="40615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>
                <a:sym typeface="Wingdings" panose="05000000000000000000" pitchFamily="2" charset="2"/>
              </a:rPr>
              <a:t>Spannungsquelle soll variables Ausgangssignal haben (seine </a:t>
            </a:r>
            <a:r>
              <a:rPr lang="de-DE" sz="1200" dirty="0" err="1">
                <a:sym typeface="Wingdings" panose="05000000000000000000" pitchFamily="2" charset="2"/>
              </a:rPr>
              <a:t>Vorgage</a:t>
            </a:r>
            <a:r>
              <a:rPr lang="de-DE" sz="1200" dirty="0">
                <a:sym typeface="Wingdings" panose="05000000000000000000" pitchFamily="2" charset="2"/>
              </a:rPr>
              <a:t>, persönliche Präferenz)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>
                <a:sym typeface="Wingdings" panose="05000000000000000000" pitchFamily="2" charset="2"/>
              </a:rPr>
              <a:t>Implementierung drei Spannungslevel, Spannung zu definierten Zeitpunkten T1 und T2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>
                <a:sym typeface="Wingdings" panose="05000000000000000000" pitchFamily="2" charset="2"/>
              </a:rPr>
              <a:t>Einfach zu implementierender Ansatz, könnte also deutlich erweitert werden z.B. andere Signalformen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7D2A7EB-1F6E-43FE-80E1-A3B8D080D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353" y="5243047"/>
            <a:ext cx="1862138" cy="924706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F3527CDA-EA87-41F7-8BD1-E4D5A2C202A0}"/>
              </a:ext>
            </a:extLst>
          </p:cNvPr>
          <p:cNvSpPr txBox="1"/>
          <p:nvPr/>
        </p:nvSpPr>
        <p:spPr>
          <a:xfrm>
            <a:off x="5742414" y="4305017"/>
            <a:ext cx="386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Bremse</a:t>
            </a:r>
          </a:p>
        </p:txBody>
      </p:sp>
    </p:spTree>
    <p:extLst>
      <p:ext uri="{BB962C8B-B14F-4D97-AF65-F5344CB8AC3E}">
        <p14:creationId xmlns:p14="http://schemas.microsoft.com/office/powerpoint/2010/main" val="3761935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D07F2C-64C5-4A46-9F91-81C309405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917" y="268206"/>
            <a:ext cx="7742267" cy="549271"/>
          </a:xfrm>
        </p:spPr>
        <p:txBody>
          <a:bodyPr/>
          <a:lstStyle/>
          <a:p>
            <a:r>
              <a:rPr lang="de-DE" b="1" dirty="0"/>
              <a:t>Funktionalitäten der Komponenten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e 3">
                <a:extLst>
                  <a:ext uri="{FF2B5EF4-FFF2-40B4-BE49-F238E27FC236}">
                    <a16:creationId xmlns:a16="http://schemas.microsoft.com/office/drawing/2014/main" id="{84B86826-D170-4BEC-A54A-200A262ADB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657199"/>
                  </p:ext>
                </p:extLst>
              </p:nvPr>
            </p:nvGraphicFramePr>
            <p:xfrm>
              <a:off x="708917" y="755861"/>
              <a:ext cx="8763856" cy="54908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75945">
                      <a:extLst>
                        <a:ext uri="{9D8B030D-6E8A-4147-A177-3AD203B41FA5}">
                          <a16:colId xmlns:a16="http://schemas.microsoft.com/office/drawing/2014/main" val="1354563449"/>
                        </a:ext>
                      </a:extLst>
                    </a:gridCol>
                    <a:gridCol w="4712957">
                      <a:extLst>
                        <a:ext uri="{9D8B030D-6E8A-4147-A177-3AD203B41FA5}">
                          <a16:colId xmlns:a16="http://schemas.microsoft.com/office/drawing/2014/main" val="2200538700"/>
                        </a:ext>
                      </a:extLst>
                    </a:gridCol>
                    <a:gridCol w="1974954">
                      <a:extLst>
                        <a:ext uri="{9D8B030D-6E8A-4147-A177-3AD203B41FA5}">
                          <a16:colId xmlns:a16="http://schemas.microsoft.com/office/drawing/2014/main" val="362572319"/>
                        </a:ext>
                      </a:extLst>
                    </a:gridCol>
                  </a:tblGrid>
                  <a:tr h="367921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endParaRPr lang="de-DE" sz="1600" b="1" kern="1200" dirty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de-DE" sz="1600" b="1" kern="1200" baseline="0" dirty="0">
                              <a:solidFill>
                                <a:srgbClr val="626254"/>
                              </a:solidFill>
                              <a:latin typeface="Arial" charset="0"/>
                              <a:ea typeface="+mn-ea"/>
                              <a:cs typeface="+mn-cs"/>
                            </a:rPr>
                            <a:t>Funktionalität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de-DE" sz="1600" b="1" kern="1200" baseline="0" dirty="0">
                              <a:solidFill>
                                <a:srgbClr val="626254"/>
                              </a:solidFill>
                              <a:latin typeface="Arial" charset="0"/>
                              <a:ea typeface="+mn-ea"/>
                              <a:cs typeface="+mn-cs"/>
                            </a:rPr>
                            <a:t>Einschränkungen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536698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de-DE" sz="1600" b="1" kern="1200" baseline="0" dirty="0">
                              <a:solidFill>
                                <a:srgbClr val="626254"/>
                              </a:solidFill>
                              <a:latin typeface="Arial" charset="0"/>
                              <a:ea typeface="+mn-ea"/>
                              <a:cs typeface="+mn-cs"/>
                            </a:rPr>
                            <a:t>Spannungs-</a:t>
                          </a:r>
                        </a:p>
                        <a:p>
                          <a:pPr marL="0" algn="l" defTabSz="914400" rtl="0" eaLnBrk="1" latinLnBrk="0" hangingPunct="1"/>
                          <a:r>
                            <a:rPr lang="de-DE" sz="1600" b="1" kern="1200" baseline="0" dirty="0">
                              <a:solidFill>
                                <a:srgbClr val="626254"/>
                              </a:solidFill>
                              <a:latin typeface="Arial" charset="0"/>
                              <a:ea typeface="+mn-ea"/>
                              <a:cs typeface="+mn-cs"/>
                            </a:rPr>
                            <a:t>quelle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200" b="1" kern="1200" baseline="0" dirty="0">
                              <a:solidFill>
                                <a:srgbClr val="000000"/>
                              </a:solidFill>
                              <a:latin typeface="Arial" charset="0"/>
                              <a:ea typeface="+mn-ea"/>
                              <a:cs typeface="+mn-cs"/>
                            </a:rPr>
                            <a:t>Parameter-Drehrichtung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e-DE" sz="1200" b="0" kern="1200" baseline="0" dirty="0">
                              <a:solidFill>
                                <a:srgbClr val="000000"/>
                              </a:solidFill>
                              <a:latin typeface="Arial" charset="0"/>
                              <a:ea typeface="+mn-ea"/>
                              <a:cs typeface="+mn-cs"/>
                            </a:rPr>
                            <a:t>Drehrichtung (True) </a:t>
                          </a:r>
                          <a:r>
                            <a:rPr lang="de-DE" sz="1200" b="0" kern="1200" baseline="0" dirty="0">
                              <a:solidFill>
                                <a:srgbClr val="000000"/>
                              </a:solidFill>
                              <a:latin typeface="Arial" charset="0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Anheben der Masse</a:t>
                          </a:r>
                        </a:p>
                        <a:p>
                          <a:pPr marL="171450" indent="-171450" algn="l" defTabSz="914400" rtl="0" eaLnBrk="1" latinLnBrk="0" hangingPunct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de-DE" sz="1200" b="0" kern="1200" baseline="0" dirty="0">
                              <a:solidFill>
                                <a:srgbClr val="000000"/>
                              </a:solidFill>
                              <a:latin typeface="Arial" charset="0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Drehrichtung (</a:t>
                          </a:r>
                          <a:r>
                            <a:rPr lang="en-US" sz="1200" b="0" kern="1200" baseline="0" dirty="0">
                              <a:solidFill>
                                <a:srgbClr val="000000"/>
                              </a:solidFill>
                              <a:latin typeface="Arial" charset="0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False</a:t>
                          </a:r>
                          <a:r>
                            <a:rPr lang="de-DE" sz="1200" b="0" kern="1200" baseline="0" dirty="0">
                              <a:solidFill>
                                <a:srgbClr val="000000"/>
                              </a:solidFill>
                              <a:latin typeface="Arial" charset="0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  Absenken der Masse</a:t>
                          </a:r>
                        </a:p>
                        <a:p>
                          <a:pPr marL="0" indent="0" algn="l" defTabSz="914400" rtl="0" eaLnBrk="1" latinLnBrk="0" hangingPunct="1">
                            <a:buFont typeface="Arial" panose="020B0604020202020204" pitchFamily="34" charset="0"/>
                            <a:buNone/>
                          </a:pPr>
                          <a:r>
                            <a:rPr lang="de-DE" sz="1200" b="1" kern="1200" baseline="0" dirty="0">
                              <a:solidFill>
                                <a:srgbClr val="000000"/>
                              </a:solidFill>
                              <a:latin typeface="Arial" charset="0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Parameter-Spannung</a:t>
                          </a:r>
                        </a:p>
                        <a:p>
                          <a:pPr marL="171450" indent="-171450" algn="l" defTabSz="914400" rtl="0" eaLnBrk="1" latinLnBrk="0" hangingPunct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de-DE" sz="1200" b="0" kern="1200" baseline="0" dirty="0">
                              <a:solidFill>
                                <a:srgbClr val="000000"/>
                              </a:solidFill>
                              <a:latin typeface="Arial" charset="0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Spannung im positiven Zahlenbereich frei wählbar</a:t>
                          </a:r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171450" marR="0" lvl="0" indent="-1714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de-DE" sz="1200" b="0" kern="1200" baseline="0" dirty="0">
                              <a:solidFill>
                                <a:srgbClr val="000000"/>
                              </a:solidFill>
                              <a:latin typeface="Arial" charset="0"/>
                              <a:ea typeface="+mn-ea"/>
                              <a:cs typeface="+mn-cs"/>
                            </a:rPr>
                            <a:t>Steuerung des Drehverhaltens über Parameter Drehrichtung</a:t>
                          </a:r>
                        </a:p>
                        <a:p>
                          <a:pPr marL="171450" marR="0" lvl="0" indent="-1714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de-DE" sz="1200" b="0" kern="1200" baseline="0" dirty="0">
                              <a:solidFill>
                                <a:srgbClr val="000000"/>
                              </a:solidFill>
                              <a:latin typeface="Arial" charset="0"/>
                              <a:ea typeface="+mn-ea"/>
                              <a:cs typeface="+mn-cs"/>
                            </a:rPr>
                            <a:t>Spannung &gt; 0 V</a:t>
                          </a:r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17759356"/>
                      </a:ext>
                    </a:extLst>
                  </a:tr>
                  <a:tr h="497797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de-DE" sz="1600" b="1" kern="1200" baseline="0" dirty="0">
                              <a:solidFill>
                                <a:srgbClr val="626254"/>
                              </a:solidFill>
                              <a:latin typeface="Arial" charset="0"/>
                              <a:ea typeface="+mn-ea"/>
                              <a:cs typeface="+mn-cs"/>
                            </a:rPr>
                            <a:t>Einphasen-</a:t>
                          </a:r>
                        </a:p>
                        <a:p>
                          <a:pPr marL="0" algn="l" defTabSz="914400" rtl="0" eaLnBrk="1" latinLnBrk="0" hangingPunct="1"/>
                          <a:r>
                            <a:rPr lang="de-DE" sz="1600" b="1" kern="1200" baseline="0" dirty="0">
                              <a:solidFill>
                                <a:srgbClr val="626254"/>
                              </a:solidFill>
                              <a:latin typeface="Arial" charset="0"/>
                              <a:ea typeface="+mn-ea"/>
                              <a:cs typeface="+mn-cs"/>
                            </a:rPr>
                            <a:t>GM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defTabSz="914400" rtl="0" eaLnBrk="1" latinLnBrk="0" hangingPunct="1">
                            <a:buFont typeface="Arial" panose="020B0604020202020204" pitchFamily="34" charset="0"/>
                            <a:buNone/>
                          </a:pPr>
                          <a:r>
                            <a:rPr lang="de-DE" sz="1200" b="1" kern="1200" baseline="0" dirty="0">
                              <a:solidFill>
                                <a:srgbClr val="000000"/>
                              </a:solidFill>
                              <a:latin typeface="Arial" charset="0"/>
                              <a:ea typeface="+mn-ea"/>
                              <a:cs typeface="+mn-cs"/>
                            </a:rPr>
                            <a:t>Parameter-Betriebsmodus:</a:t>
                          </a:r>
                        </a:p>
                        <a:p>
                          <a:pPr marL="171450" indent="-171450" algn="l" defTabSz="914400" rtl="0" eaLnBrk="1" latinLnBrk="0" hangingPunct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de-DE" sz="1200" b="0" kern="1200" baseline="0" dirty="0">
                              <a:solidFill>
                                <a:srgbClr val="000000"/>
                              </a:solidFill>
                              <a:latin typeface="Arial" charset="0"/>
                              <a:ea typeface="+mn-ea"/>
                              <a:cs typeface="+mn-cs"/>
                            </a:rPr>
                            <a:t>An (True): Seile und Masse am Flaschenzug bewegen sich</a:t>
                          </a:r>
                        </a:p>
                        <a:p>
                          <a:pPr marL="171450" indent="-171450" algn="l" defTabSz="914400" rtl="0" eaLnBrk="1" latinLnBrk="0" hangingPunct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de-DE" sz="1200" b="0" kern="1200" baseline="0" dirty="0">
                              <a:solidFill>
                                <a:srgbClr val="000000"/>
                              </a:solidFill>
                              <a:latin typeface="Arial" charset="0"/>
                              <a:ea typeface="+mn-ea"/>
                              <a:cs typeface="+mn-cs"/>
                            </a:rPr>
                            <a:t>Aus (</a:t>
                          </a:r>
                          <a:r>
                            <a:rPr lang="en-US" sz="1200" b="0" kern="1200" baseline="0" noProof="0" dirty="0">
                              <a:solidFill>
                                <a:srgbClr val="000000"/>
                              </a:solidFill>
                              <a:latin typeface="Arial" charset="0"/>
                              <a:ea typeface="+mn-ea"/>
                              <a:cs typeface="+mn-cs"/>
                            </a:rPr>
                            <a:t>False</a:t>
                          </a:r>
                          <a:r>
                            <a:rPr lang="de-DE" sz="1200" b="0" kern="1200" baseline="0" dirty="0">
                              <a:solidFill>
                                <a:srgbClr val="000000"/>
                              </a:solidFill>
                              <a:latin typeface="Arial" charset="0"/>
                              <a:ea typeface="+mn-ea"/>
                              <a:cs typeface="+mn-cs"/>
                            </a:rPr>
                            <a:t>): Stillstehender Flaschenzug mit </a:t>
                          </a:r>
                          <a:r>
                            <a:rPr lang="de-DE" sz="1200" b="0" kern="1200" baseline="0" dirty="0" err="1">
                              <a:solidFill>
                                <a:srgbClr val="000000"/>
                              </a:solidFill>
                              <a:latin typeface="Arial" charset="0"/>
                              <a:ea typeface="+mn-ea"/>
                              <a:cs typeface="+mn-cs"/>
                            </a:rPr>
                            <a:t>unbestromtem</a:t>
                          </a:r>
                          <a:r>
                            <a:rPr lang="de-DE" sz="1200" b="0" kern="1200" baseline="0" dirty="0">
                              <a:solidFill>
                                <a:srgbClr val="000000"/>
                              </a:solidFill>
                              <a:latin typeface="Arial" charset="0"/>
                              <a:ea typeface="+mn-ea"/>
                              <a:cs typeface="+mn-cs"/>
                            </a:rPr>
                            <a:t> Motor</a:t>
                          </a:r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r>
                            <a:rPr lang="de-DE" sz="1200" b="0" kern="1200" baseline="0" dirty="0">
                              <a:solidFill>
                                <a:srgbClr val="000000"/>
                              </a:solidFill>
                              <a:latin typeface="Arial" charset="0"/>
                              <a:ea typeface="+mn-ea"/>
                              <a:cs typeface="+mn-cs"/>
                            </a:rPr>
                            <a:t>Notwendige Variablen:</a:t>
                          </a:r>
                        </a:p>
                        <a:p>
                          <a:pPr marL="171450" marR="0" lvl="0" indent="-1714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sz="1200" b="0" i="1" kern="1200" baseline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de-DE" sz="1200" b="0" i="1" kern="1200" baseline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de-DE" sz="1200" b="0" i="1" kern="1200" baseline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𝑎</m:t>
                                  </m:r>
                                </m:sub>
                              </m:sSub>
                            </m:oMath>
                          </a14:m>
                          <a:r>
                            <a:rPr lang="de-DE" sz="1200" b="0" kern="1200" baseline="0" dirty="0">
                              <a:solidFill>
                                <a:srgbClr val="000000"/>
                              </a:solidFill>
                              <a:latin typeface="Arial" charset="0"/>
                              <a:ea typeface="+mn-ea"/>
                              <a:cs typeface="+mn-cs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sz="1200" b="0" i="1" kern="1200" baseline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de-DE" sz="1200" b="0" i="1" kern="1200" baseline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de-DE" sz="1200" b="0" i="1" kern="1200" baseline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𝑎</m:t>
                                  </m:r>
                                </m:sub>
                              </m:sSub>
                            </m:oMath>
                          </a14:m>
                          <a:endParaRPr lang="de-DE" sz="1200" b="0" kern="1200" baseline="0" dirty="0">
                            <a:solidFill>
                              <a:srgbClr val="000000"/>
                            </a:solidFill>
                            <a:latin typeface="Arial" charset="0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r>
                            <a:rPr lang="de-DE" sz="1200" b="0" kern="1200" baseline="0" dirty="0">
                              <a:solidFill>
                                <a:srgbClr val="000000"/>
                              </a:solidFill>
                              <a:latin typeface="Arial" charset="0"/>
                              <a:ea typeface="+mn-ea"/>
                              <a:cs typeface="+mn-cs"/>
                            </a:rPr>
                            <a:t>Notwendige Parameter:</a:t>
                          </a:r>
                        </a:p>
                        <a:p>
                          <a:pPr marL="171450" marR="0" lvl="0" indent="-1714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endParaRPr lang="de-DE" sz="1200" b="0" kern="1200" baseline="0" dirty="0">
                            <a:solidFill>
                              <a:srgbClr val="000000"/>
                            </a:solidFill>
                            <a:latin typeface="Arial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6926022"/>
                      </a:ext>
                    </a:extLst>
                  </a:tr>
                  <a:tr h="497797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de-DE" sz="1600" b="1" kern="1200" baseline="0" dirty="0">
                              <a:solidFill>
                                <a:srgbClr val="626254"/>
                              </a:solidFill>
                              <a:latin typeface="Arial" charset="0"/>
                              <a:ea typeface="+mn-ea"/>
                              <a:cs typeface="+mn-cs"/>
                            </a:rPr>
                            <a:t>Seilwinde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171450" indent="-171450" algn="l" defTabSz="914400" rtl="0" eaLnBrk="1" latinLnBrk="0" hangingPunct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de-DE" sz="1200" b="0" kern="1200" baseline="0" dirty="0">
                              <a:solidFill>
                                <a:srgbClr val="000000"/>
                              </a:solidFill>
                              <a:latin typeface="Arial" charset="0"/>
                              <a:ea typeface="+mn-ea"/>
                              <a:cs typeface="+mn-cs"/>
                            </a:rPr>
                            <a:t>Umwandlung einer Kraft in ein Moment</a:t>
                          </a:r>
                        </a:p>
                        <a:p>
                          <a:pPr marL="171450" indent="-171450" algn="l" defTabSz="914400" rtl="0" eaLnBrk="1" latinLnBrk="0" hangingPunct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de-DE" sz="1200" b="0" kern="1200" baseline="0" dirty="0">
                              <a:solidFill>
                                <a:srgbClr val="000000"/>
                              </a:solidFill>
                              <a:latin typeface="Arial" charset="0"/>
                              <a:ea typeface="+mn-ea"/>
                              <a:cs typeface="+mn-cs"/>
                            </a:rPr>
                            <a:t>Umwandlung einer Strecke in einen Winkel</a:t>
                          </a:r>
                        </a:p>
                        <a:p>
                          <a:pPr marL="171450" indent="-171450" algn="l" defTabSz="914400" rtl="0" eaLnBrk="1" latinLnBrk="0" hangingPunct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de-DE" sz="1200" b="0" kern="1200" baseline="0" dirty="0" err="1">
                              <a:solidFill>
                                <a:srgbClr val="000000"/>
                              </a:solidFill>
                              <a:latin typeface="Arial" charset="0"/>
                              <a:ea typeface="+mn-ea"/>
                              <a:cs typeface="+mn-cs"/>
                            </a:rPr>
                            <a:t>phi_M_Connector</a:t>
                          </a:r>
                          <a:r>
                            <a:rPr lang="de-DE" sz="1200" b="0" kern="1200" baseline="0" dirty="0">
                              <a:solidFill>
                                <a:srgbClr val="000000"/>
                              </a:solidFill>
                              <a:latin typeface="Arial" charset="0"/>
                              <a:ea typeface="+mn-ea"/>
                              <a:cs typeface="+mn-cs"/>
                            </a:rPr>
                            <a:t>: Welle überträgt Momente und Winkel</a:t>
                          </a:r>
                        </a:p>
                        <a:p>
                          <a:pPr marL="171450" indent="-171450" algn="l" defTabSz="914400" rtl="0" eaLnBrk="1" latinLnBrk="0" hangingPunct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de-DE" sz="1200" b="0" kern="1200" baseline="0" dirty="0" err="1">
                              <a:solidFill>
                                <a:srgbClr val="000000"/>
                              </a:solidFill>
                              <a:latin typeface="Arial" charset="0"/>
                              <a:ea typeface="+mn-ea"/>
                              <a:cs typeface="+mn-cs"/>
                            </a:rPr>
                            <a:t>s_F_Connectr</a:t>
                          </a:r>
                          <a:r>
                            <a:rPr lang="de-DE" sz="1200" b="0" kern="1200" baseline="0" dirty="0">
                              <a:solidFill>
                                <a:srgbClr val="000000"/>
                              </a:solidFill>
                              <a:latin typeface="Arial" charset="0"/>
                              <a:ea typeface="+mn-ea"/>
                              <a:cs typeface="+mn-cs"/>
                            </a:rPr>
                            <a:t>: Seil überträgt Kräfte und Strecken</a:t>
                          </a:r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171450" marR="0" lvl="0" indent="-1714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de-DE" sz="1200" b="0" kern="1200" baseline="0" dirty="0">
                              <a:solidFill>
                                <a:srgbClr val="000000"/>
                              </a:solidFill>
                              <a:latin typeface="Arial" charset="0"/>
                              <a:ea typeface="+mn-ea"/>
                              <a:cs typeface="+mn-cs"/>
                            </a:rPr>
                            <a:t>Seilrollenradius &gt; 0 m</a:t>
                          </a:r>
                        </a:p>
                        <a:p>
                          <a:pPr marL="171450" marR="0" lvl="0" indent="-1714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de-DE" sz="1200" b="0" kern="1200" baseline="0" dirty="0">
                              <a:solidFill>
                                <a:srgbClr val="000000"/>
                              </a:solidFill>
                              <a:latin typeface="Arial" charset="0"/>
                              <a:ea typeface="+mn-ea"/>
                              <a:cs typeface="+mn-cs"/>
                            </a:rPr>
                            <a:t>Seilrollenradius beträgt standardgemäß 0,5m</a:t>
                          </a:r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9727103"/>
                      </a:ext>
                    </a:extLst>
                  </a:tr>
                  <a:tr h="497797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de-DE" sz="1600" b="1" kern="1200" baseline="0" dirty="0">
                              <a:solidFill>
                                <a:srgbClr val="626254"/>
                              </a:solidFill>
                              <a:latin typeface="Arial" charset="0"/>
                              <a:ea typeface="+mn-ea"/>
                              <a:cs typeface="+mn-cs"/>
                            </a:rPr>
                            <a:t>Rollen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defTabSz="914400" rtl="0" eaLnBrk="1" latinLnBrk="0" hangingPunct="1">
                            <a:buFont typeface="Arial" panose="020B0604020202020204" pitchFamily="34" charset="0"/>
                            <a:buNone/>
                          </a:pPr>
                          <a:r>
                            <a:rPr lang="de-DE" sz="1200" b="1" kern="1200" baseline="0" dirty="0">
                              <a:solidFill>
                                <a:srgbClr val="000000"/>
                              </a:solidFill>
                              <a:latin typeface="Arial" charset="0"/>
                              <a:ea typeface="+mn-ea"/>
                              <a:cs typeface="+mn-cs"/>
                            </a:rPr>
                            <a:t>Rollenanzahl</a:t>
                          </a:r>
                        </a:p>
                        <a:p>
                          <a:pPr marL="171450" indent="-171450" algn="l" defTabSz="914400" rtl="0" eaLnBrk="1" latinLnBrk="0" hangingPunct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de-DE" sz="1200" b="0" kern="1200" baseline="0" dirty="0">
                              <a:solidFill>
                                <a:srgbClr val="000000"/>
                              </a:solidFill>
                              <a:latin typeface="Arial" charset="0"/>
                              <a:ea typeface="+mn-ea"/>
                              <a:cs typeface="+mn-cs"/>
                            </a:rPr>
                            <a:t>Rollenanzahl des Gesamtsystems frei wählbar</a:t>
                          </a:r>
                        </a:p>
                        <a:p>
                          <a:pPr marL="0" indent="0" algn="l" defTabSz="914400" rtl="0" eaLnBrk="1" latinLnBrk="0" hangingPunct="1">
                            <a:buFont typeface="Arial" panose="020B0604020202020204" pitchFamily="34" charset="0"/>
                            <a:buNone/>
                          </a:pPr>
                          <a:r>
                            <a:rPr lang="de-DE" sz="1200" b="1" kern="1200" baseline="0" dirty="0">
                              <a:solidFill>
                                <a:srgbClr val="000000"/>
                              </a:solidFill>
                              <a:latin typeface="Arial" charset="0"/>
                              <a:ea typeface="+mn-ea"/>
                              <a:cs typeface="+mn-cs"/>
                            </a:rPr>
                            <a:t>Bauformen</a:t>
                          </a:r>
                        </a:p>
                        <a:p>
                          <a:pPr marL="171450" indent="-171450" algn="l" defTabSz="914400" rtl="0" eaLnBrk="1" latinLnBrk="0" hangingPunct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de-DE" sz="1200" b="0" kern="1200" baseline="0" dirty="0">
                              <a:solidFill>
                                <a:srgbClr val="000000"/>
                              </a:solidFill>
                              <a:latin typeface="Arial" charset="0"/>
                              <a:ea typeface="+mn-ea"/>
                              <a:cs typeface="+mn-cs"/>
                            </a:rPr>
                            <a:t>Flaschenzug Angriffspunkt oben</a:t>
                          </a:r>
                        </a:p>
                        <a:p>
                          <a:pPr marL="171450" indent="-171450" algn="l" defTabSz="914400" rtl="0" eaLnBrk="1" latinLnBrk="0" hangingPunct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de-DE" sz="1200" b="0" kern="1200" baseline="0" dirty="0">
                              <a:solidFill>
                                <a:srgbClr val="000000"/>
                              </a:solidFill>
                              <a:latin typeface="Arial" charset="0"/>
                              <a:ea typeface="+mn-ea"/>
                              <a:cs typeface="+mn-cs"/>
                            </a:rPr>
                            <a:t>Flaschenzug Angriffspunkt unten</a:t>
                          </a:r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171450" marR="0" lvl="0" indent="-1714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de-DE" sz="1200" b="0" kern="1200" baseline="0" dirty="0">
                              <a:solidFill>
                                <a:srgbClr val="000000"/>
                              </a:solidFill>
                              <a:latin typeface="Arial" charset="0"/>
                              <a:ea typeface="+mn-ea"/>
                              <a:cs typeface="+mn-cs"/>
                            </a:rPr>
                            <a:t>Rollenanzahl n &gt; 0</a:t>
                          </a:r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8016539"/>
                      </a:ext>
                    </a:extLst>
                  </a:tr>
                  <a:tr h="497797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de-DE" sz="1600" b="1" kern="1200" baseline="0" dirty="0">
                              <a:solidFill>
                                <a:srgbClr val="626254"/>
                              </a:solidFill>
                              <a:latin typeface="Arial" charset="0"/>
                              <a:ea typeface="+mn-ea"/>
                              <a:cs typeface="+mn-cs"/>
                            </a:rPr>
                            <a:t>Masse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171450" indent="-171450" algn="l" defTabSz="914400" rtl="0" eaLnBrk="1" latinLnBrk="0" hangingPunct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de-DE" sz="1200" b="0" kern="1200" baseline="0" dirty="0">
                              <a:solidFill>
                                <a:srgbClr val="000000"/>
                              </a:solidFill>
                              <a:latin typeface="Arial" charset="0"/>
                              <a:ea typeface="+mn-ea"/>
                              <a:cs typeface="+mn-cs"/>
                            </a:rPr>
                            <a:t>Frei wählbare Masse</a:t>
                          </a:r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171450" indent="-171450" algn="l" defTabSz="914400" rtl="0" eaLnBrk="1" latinLnBrk="0" hangingPunct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de-DE" sz="1200" b="0" kern="1200" baseline="0" dirty="0">
                              <a:solidFill>
                                <a:srgbClr val="000000"/>
                              </a:solidFill>
                              <a:latin typeface="Arial" charset="0"/>
                              <a:ea typeface="+mn-ea"/>
                              <a:cs typeface="+mn-cs"/>
                            </a:rPr>
                            <a:t>Masse &gt; 0 kg</a:t>
                          </a:r>
                        </a:p>
                        <a:p>
                          <a:pPr marL="171450" indent="-171450" algn="l" defTabSz="914400" rtl="0" eaLnBrk="1" latinLnBrk="0" hangingPunct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de-DE" sz="1200" b="0" kern="1200" baseline="0" dirty="0">
                              <a:solidFill>
                                <a:srgbClr val="000000"/>
                              </a:solidFill>
                              <a:latin typeface="Arial" charset="0"/>
                              <a:ea typeface="+mn-ea"/>
                              <a:cs typeface="+mn-cs"/>
                            </a:rPr>
                            <a:t>Bei hohen Massen muss ggf. Rollenanzahl erhöht werden</a:t>
                          </a:r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7731437"/>
                      </a:ext>
                    </a:extLst>
                  </a:tr>
                  <a:tr h="642346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de-DE" sz="1600" b="1" kern="1200" baseline="0" dirty="0">
                              <a:solidFill>
                                <a:srgbClr val="626254"/>
                              </a:solidFill>
                              <a:latin typeface="Arial" charset="0"/>
                              <a:ea typeface="+mn-ea"/>
                              <a:cs typeface="+mn-cs"/>
                            </a:rPr>
                            <a:t>Bremse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defTabSz="914400" rtl="0" eaLnBrk="1" latinLnBrk="0" hangingPunct="1">
                            <a:buFont typeface="Arial" panose="020B0604020202020204" pitchFamily="34" charset="0"/>
                            <a:buNone/>
                          </a:pPr>
                          <a:endParaRPr lang="de-DE" sz="1200" b="1" kern="1200" baseline="0" dirty="0">
                            <a:solidFill>
                              <a:srgbClr val="000000"/>
                            </a:solidFill>
                            <a:latin typeface="Arial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171450" indent="-171450" algn="l" defTabSz="914400" rtl="0" eaLnBrk="1" latinLnBrk="0" hangingPunct="1">
                            <a:buFont typeface="Arial" panose="020B0604020202020204" pitchFamily="34" charset="0"/>
                            <a:buChar char="•"/>
                          </a:pPr>
                          <a:endParaRPr lang="de-DE" sz="1200" b="0" kern="1200" baseline="0" dirty="0">
                            <a:solidFill>
                              <a:srgbClr val="000000"/>
                            </a:solidFill>
                            <a:latin typeface="Arial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967355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e 3">
                <a:extLst>
                  <a:ext uri="{FF2B5EF4-FFF2-40B4-BE49-F238E27FC236}">
                    <a16:creationId xmlns:a16="http://schemas.microsoft.com/office/drawing/2014/main" id="{84B86826-D170-4BEC-A54A-200A262ADB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3099576"/>
                  </p:ext>
                </p:extLst>
              </p:nvPr>
            </p:nvGraphicFramePr>
            <p:xfrm>
              <a:off x="708917" y="755861"/>
              <a:ext cx="8763856" cy="54908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75945">
                      <a:extLst>
                        <a:ext uri="{9D8B030D-6E8A-4147-A177-3AD203B41FA5}">
                          <a16:colId xmlns:a16="http://schemas.microsoft.com/office/drawing/2014/main" val="1354563449"/>
                        </a:ext>
                      </a:extLst>
                    </a:gridCol>
                    <a:gridCol w="4712957">
                      <a:extLst>
                        <a:ext uri="{9D8B030D-6E8A-4147-A177-3AD203B41FA5}">
                          <a16:colId xmlns:a16="http://schemas.microsoft.com/office/drawing/2014/main" val="2200538700"/>
                        </a:ext>
                      </a:extLst>
                    </a:gridCol>
                    <a:gridCol w="1974954">
                      <a:extLst>
                        <a:ext uri="{9D8B030D-6E8A-4147-A177-3AD203B41FA5}">
                          <a16:colId xmlns:a16="http://schemas.microsoft.com/office/drawing/2014/main" val="362572319"/>
                        </a:ext>
                      </a:extLst>
                    </a:gridCol>
                  </a:tblGrid>
                  <a:tr h="367921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endParaRPr lang="de-DE" sz="1600" b="1" kern="1200" dirty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de-DE" sz="1600" b="1" kern="1200" baseline="0" dirty="0">
                              <a:solidFill>
                                <a:srgbClr val="626254"/>
                              </a:solidFill>
                              <a:latin typeface="Arial" charset="0"/>
                              <a:ea typeface="+mn-ea"/>
                              <a:cs typeface="+mn-cs"/>
                            </a:rPr>
                            <a:t>Funktionalität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de-DE" sz="1600" b="1" kern="1200" baseline="0" dirty="0">
                              <a:solidFill>
                                <a:srgbClr val="626254"/>
                              </a:solidFill>
                              <a:latin typeface="Arial" charset="0"/>
                              <a:ea typeface="+mn-ea"/>
                              <a:cs typeface="+mn-cs"/>
                            </a:rPr>
                            <a:t>Einschränkungen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5366984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de-DE" sz="1600" b="1" kern="1200" baseline="0" dirty="0">
                              <a:solidFill>
                                <a:srgbClr val="626254"/>
                              </a:solidFill>
                              <a:latin typeface="Arial" charset="0"/>
                              <a:ea typeface="+mn-ea"/>
                              <a:cs typeface="+mn-cs"/>
                            </a:rPr>
                            <a:t>Spannungs-</a:t>
                          </a:r>
                        </a:p>
                        <a:p>
                          <a:pPr marL="0" algn="l" defTabSz="914400" rtl="0" eaLnBrk="1" latinLnBrk="0" hangingPunct="1"/>
                          <a:r>
                            <a:rPr lang="de-DE" sz="1600" b="1" kern="1200" baseline="0" dirty="0">
                              <a:solidFill>
                                <a:srgbClr val="626254"/>
                              </a:solidFill>
                              <a:latin typeface="Arial" charset="0"/>
                              <a:ea typeface="+mn-ea"/>
                              <a:cs typeface="+mn-cs"/>
                            </a:rPr>
                            <a:t>quelle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200" b="1" kern="1200" baseline="0" dirty="0">
                              <a:solidFill>
                                <a:srgbClr val="000000"/>
                              </a:solidFill>
                              <a:latin typeface="Arial" charset="0"/>
                              <a:ea typeface="+mn-ea"/>
                              <a:cs typeface="+mn-cs"/>
                            </a:rPr>
                            <a:t>Parameter-Drehrichtung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e-DE" sz="1200" b="0" kern="1200" baseline="0" dirty="0">
                              <a:solidFill>
                                <a:srgbClr val="000000"/>
                              </a:solidFill>
                              <a:latin typeface="Arial" charset="0"/>
                              <a:ea typeface="+mn-ea"/>
                              <a:cs typeface="+mn-cs"/>
                            </a:rPr>
                            <a:t>Drehrichtung (True) </a:t>
                          </a:r>
                          <a:r>
                            <a:rPr lang="de-DE" sz="1200" b="0" kern="1200" baseline="0" dirty="0">
                              <a:solidFill>
                                <a:srgbClr val="000000"/>
                              </a:solidFill>
                              <a:latin typeface="Arial" charset="0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Anheben der Masse</a:t>
                          </a:r>
                        </a:p>
                        <a:p>
                          <a:pPr marL="171450" indent="-171450" algn="l" defTabSz="914400" rtl="0" eaLnBrk="1" latinLnBrk="0" hangingPunct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de-DE" sz="1200" b="0" kern="1200" baseline="0" dirty="0">
                              <a:solidFill>
                                <a:srgbClr val="000000"/>
                              </a:solidFill>
                              <a:latin typeface="Arial" charset="0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Drehrichtung (</a:t>
                          </a:r>
                          <a:r>
                            <a:rPr lang="en-US" sz="1200" b="0" kern="1200" baseline="0" dirty="0">
                              <a:solidFill>
                                <a:srgbClr val="000000"/>
                              </a:solidFill>
                              <a:latin typeface="Arial" charset="0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False</a:t>
                          </a:r>
                          <a:r>
                            <a:rPr lang="de-DE" sz="1200" b="0" kern="1200" baseline="0" dirty="0">
                              <a:solidFill>
                                <a:srgbClr val="000000"/>
                              </a:solidFill>
                              <a:latin typeface="Arial" charset="0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  Absenken der Masse</a:t>
                          </a:r>
                        </a:p>
                        <a:p>
                          <a:pPr marL="0" indent="0" algn="l" defTabSz="914400" rtl="0" eaLnBrk="1" latinLnBrk="0" hangingPunct="1">
                            <a:buFont typeface="Arial" panose="020B0604020202020204" pitchFamily="34" charset="0"/>
                            <a:buNone/>
                          </a:pPr>
                          <a:r>
                            <a:rPr lang="de-DE" sz="1200" b="1" kern="1200" baseline="0" dirty="0">
                              <a:solidFill>
                                <a:srgbClr val="000000"/>
                              </a:solidFill>
                              <a:latin typeface="Arial" charset="0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Parameter-Spannung</a:t>
                          </a:r>
                        </a:p>
                        <a:p>
                          <a:pPr marL="171450" indent="-171450" algn="l" defTabSz="914400" rtl="0" eaLnBrk="1" latinLnBrk="0" hangingPunct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de-DE" sz="1200" b="0" kern="1200" baseline="0" dirty="0">
                              <a:solidFill>
                                <a:srgbClr val="000000"/>
                              </a:solidFill>
                              <a:latin typeface="Arial" charset="0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Spannung im positiven Zahlenbereich frei wählbar</a:t>
                          </a:r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171450" marR="0" lvl="0" indent="-1714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de-DE" sz="1200" b="0" kern="1200" baseline="0" dirty="0">
                              <a:solidFill>
                                <a:srgbClr val="000000"/>
                              </a:solidFill>
                              <a:latin typeface="Arial" charset="0"/>
                              <a:ea typeface="+mn-ea"/>
                              <a:cs typeface="+mn-cs"/>
                            </a:rPr>
                            <a:t>Steuerung des Drehverhaltens über Parameter Drehrichtung</a:t>
                          </a:r>
                        </a:p>
                        <a:p>
                          <a:pPr marL="171450" marR="0" lvl="0" indent="-1714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de-DE" sz="1200" b="0" kern="1200" baseline="0" dirty="0">
                              <a:solidFill>
                                <a:srgbClr val="000000"/>
                              </a:solidFill>
                              <a:latin typeface="Arial" charset="0"/>
                              <a:ea typeface="+mn-ea"/>
                              <a:cs typeface="+mn-cs"/>
                            </a:rPr>
                            <a:t>Spannung &gt; 0 V</a:t>
                          </a:r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17759356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de-DE" sz="1600" b="1" kern="1200" baseline="0" dirty="0">
                              <a:solidFill>
                                <a:srgbClr val="626254"/>
                              </a:solidFill>
                              <a:latin typeface="Arial" charset="0"/>
                              <a:ea typeface="+mn-ea"/>
                              <a:cs typeface="+mn-cs"/>
                            </a:rPr>
                            <a:t>Einphasen-</a:t>
                          </a:r>
                        </a:p>
                        <a:p>
                          <a:pPr marL="0" algn="l" defTabSz="914400" rtl="0" eaLnBrk="1" latinLnBrk="0" hangingPunct="1"/>
                          <a:r>
                            <a:rPr lang="de-DE" sz="1600" b="1" kern="1200" baseline="0" dirty="0">
                              <a:solidFill>
                                <a:srgbClr val="626254"/>
                              </a:solidFill>
                              <a:latin typeface="Arial" charset="0"/>
                              <a:ea typeface="+mn-ea"/>
                              <a:cs typeface="+mn-cs"/>
                            </a:rPr>
                            <a:t>GM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defTabSz="914400" rtl="0" eaLnBrk="1" latinLnBrk="0" hangingPunct="1">
                            <a:buFont typeface="Arial" panose="020B0604020202020204" pitchFamily="34" charset="0"/>
                            <a:buNone/>
                          </a:pPr>
                          <a:r>
                            <a:rPr lang="de-DE" sz="1200" b="1" kern="1200" baseline="0" dirty="0">
                              <a:solidFill>
                                <a:srgbClr val="000000"/>
                              </a:solidFill>
                              <a:latin typeface="Arial" charset="0"/>
                              <a:ea typeface="+mn-ea"/>
                              <a:cs typeface="+mn-cs"/>
                            </a:rPr>
                            <a:t>Parameter-Betriebsmodus:</a:t>
                          </a:r>
                        </a:p>
                        <a:p>
                          <a:pPr marL="171450" indent="-171450" algn="l" defTabSz="914400" rtl="0" eaLnBrk="1" latinLnBrk="0" hangingPunct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de-DE" sz="1200" b="0" kern="1200" baseline="0" dirty="0">
                              <a:solidFill>
                                <a:srgbClr val="000000"/>
                              </a:solidFill>
                              <a:latin typeface="Arial" charset="0"/>
                              <a:ea typeface="+mn-ea"/>
                              <a:cs typeface="+mn-cs"/>
                            </a:rPr>
                            <a:t>An (True): Seile und Masse am Flaschenzug bewegen sich</a:t>
                          </a:r>
                        </a:p>
                        <a:p>
                          <a:pPr marL="171450" indent="-171450" algn="l" defTabSz="914400" rtl="0" eaLnBrk="1" latinLnBrk="0" hangingPunct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de-DE" sz="1200" b="0" kern="1200" baseline="0" dirty="0">
                              <a:solidFill>
                                <a:srgbClr val="000000"/>
                              </a:solidFill>
                              <a:latin typeface="Arial" charset="0"/>
                              <a:ea typeface="+mn-ea"/>
                              <a:cs typeface="+mn-cs"/>
                            </a:rPr>
                            <a:t>Aus (</a:t>
                          </a:r>
                          <a:r>
                            <a:rPr lang="en-US" sz="1200" b="0" kern="1200" baseline="0" noProof="0" dirty="0">
                              <a:solidFill>
                                <a:srgbClr val="000000"/>
                              </a:solidFill>
                              <a:latin typeface="Arial" charset="0"/>
                              <a:ea typeface="+mn-ea"/>
                              <a:cs typeface="+mn-cs"/>
                            </a:rPr>
                            <a:t>False</a:t>
                          </a:r>
                          <a:r>
                            <a:rPr lang="de-DE" sz="1200" b="0" kern="1200" baseline="0" dirty="0">
                              <a:solidFill>
                                <a:srgbClr val="000000"/>
                              </a:solidFill>
                              <a:latin typeface="Arial" charset="0"/>
                              <a:ea typeface="+mn-ea"/>
                              <a:cs typeface="+mn-cs"/>
                            </a:rPr>
                            <a:t>): Stillstehender Flaschenzug mit </a:t>
                          </a:r>
                          <a:r>
                            <a:rPr lang="de-DE" sz="1200" b="0" kern="1200" baseline="0" dirty="0" err="1">
                              <a:solidFill>
                                <a:srgbClr val="000000"/>
                              </a:solidFill>
                              <a:latin typeface="Arial" charset="0"/>
                              <a:ea typeface="+mn-ea"/>
                              <a:cs typeface="+mn-cs"/>
                            </a:rPr>
                            <a:t>unbestromtem</a:t>
                          </a:r>
                          <a:r>
                            <a:rPr lang="de-DE" sz="1200" b="0" kern="1200" baseline="0" dirty="0">
                              <a:solidFill>
                                <a:srgbClr val="000000"/>
                              </a:solidFill>
                              <a:latin typeface="Arial" charset="0"/>
                              <a:ea typeface="+mn-ea"/>
                              <a:cs typeface="+mn-cs"/>
                            </a:rPr>
                            <a:t> Motor</a:t>
                          </a:r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344136" t="-168148" r="-1543" b="-40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6926022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de-DE" sz="1600" b="1" kern="1200" baseline="0" dirty="0">
                              <a:solidFill>
                                <a:srgbClr val="626254"/>
                              </a:solidFill>
                              <a:latin typeface="Arial" charset="0"/>
                              <a:ea typeface="+mn-ea"/>
                              <a:cs typeface="+mn-cs"/>
                            </a:rPr>
                            <a:t>Seilwinde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171450" indent="-171450" algn="l" defTabSz="914400" rtl="0" eaLnBrk="1" latinLnBrk="0" hangingPunct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de-DE" sz="1200" b="0" kern="1200" baseline="0" dirty="0">
                              <a:solidFill>
                                <a:srgbClr val="000000"/>
                              </a:solidFill>
                              <a:latin typeface="Arial" charset="0"/>
                              <a:ea typeface="+mn-ea"/>
                              <a:cs typeface="+mn-cs"/>
                            </a:rPr>
                            <a:t>Umwandlung einer Kraft in ein Moment</a:t>
                          </a:r>
                        </a:p>
                        <a:p>
                          <a:pPr marL="171450" indent="-171450" algn="l" defTabSz="914400" rtl="0" eaLnBrk="1" latinLnBrk="0" hangingPunct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de-DE" sz="1200" b="0" kern="1200" baseline="0" dirty="0">
                              <a:solidFill>
                                <a:srgbClr val="000000"/>
                              </a:solidFill>
                              <a:latin typeface="Arial" charset="0"/>
                              <a:ea typeface="+mn-ea"/>
                              <a:cs typeface="+mn-cs"/>
                            </a:rPr>
                            <a:t>Umwandlung einer Strecke in einen Winkel</a:t>
                          </a:r>
                        </a:p>
                        <a:p>
                          <a:pPr marL="171450" indent="-171450" algn="l" defTabSz="914400" rtl="0" eaLnBrk="1" latinLnBrk="0" hangingPunct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de-DE" sz="1200" b="0" kern="1200" baseline="0" dirty="0" err="1">
                              <a:solidFill>
                                <a:srgbClr val="000000"/>
                              </a:solidFill>
                              <a:latin typeface="Arial" charset="0"/>
                              <a:ea typeface="+mn-ea"/>
                              <a:cs typeface="+mn-cs"/>
                            </a:rPr>
                            <a:t>phi_M_Connector</a:t>
                          </a:r>
                          <a:r>
                            <a:rPr lang="de-DE" sz="1200" b="0" kern="1200" baseline="0" dirty="0">
                              <a:solidFill>
                                <a:srgbClr val="000000"/>
                              </a:solidFill>
                              <a:latin typeface="Arial" charset="0"/>
                              <a:ea typeface="+mn-ea"/>
                              <a:cs typeface="+mn-cs"/>
                            </a:rPr>
                            <a:t>: Welle überträgt Momente und Winkel</a:t>
                          </a:r>
                        </a:p>
                        <a:p>
                          <a:pPr marL="171450" indent="-171450" algn="l" defTabSz="914400" rtl="0" eaLnBrk="1" latinLnBrk="0" hangingPunct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de-DE" sz="1200" b="0" kern="1200" baseline="0" dirty="0" err="1">
                              <a:solidFill>
                                <a:srgbClr val="000000"/>
                              </a:solidFill>
                              <a:latin typeface="Arial" charset="0"/>
                              <a:ea typeface="+mn-ea"/>
                              <a:cs typeface="+mn-cs"/>
                            </a:rPr>
                            <a:t>s_F_Connectr</a:t>
                          </a:r>
                          <a:r>
                            <a:rPr lang="de-DE" sz="1200" b="0" kern="1200" baseline="0" dirty="0">
                              <a:solidFill>
                                <a:srgbClr val="000000"/>
                              </a:solidFill>
                              <a:latin typeface="Arial" charset="0"/>
                              <a:ea typeface="+mn-ea"/>
                              <a:cs typeface="+mn-cs"/>
                            </a:rPr>
                            <a:t>: Seil überträgt Kräfte und Strecken</a:t>
                          </a:r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171450" marR="0" lvl="0" indent="-1714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de-DE" sz="1200" b="0" kern="1200" baseline="0" dirty="0">
                              <a:solidFill>
                                <a:srgbClr val="000000"/>
                              </a:solidFill>
                              <a:latin typeface="Arial" charset="0"/>
                              <a:ea typeface="+mn-ea"/>
                              <a:cs typeface="+mn-cs"/>
                            </a:rPr>
                            <a:t>Seilrollenradius &gt; 0 m</a:t>
                          </a:r>
                        </a:p>
                        <a:p>
                          <a:pPr marL="171450" marR="0" lvl="0" indent="-1714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de-DE" sz="1200" b="0" kern="1200" baseline="0" dirty="0">
                              <a:solidFill>
                                <a:srgbClr val="000000"/>
                              </a:solidFill>
                              <a:latin typeface="Arial" charset="0"/>
                              <a:ea typeface="+mn-ea"/>
                              <a:cs typeface="+mn-cs"/>
                            </a:rPr>
                            <a:t>Seilrollenradius beträgt standardgemäß 0,5m</a:t>
                          </a:r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9727103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de-DE" sz="1600" b="1" kern="1200" baseline="0" dirty="0">
                              <a:solidFill>
                                <a:srgbClr val="626254"/>
                              </a:solidFill>
                              <a:latin typeface="Arial" charset="0"/>
                              <a:ea typeface="+mn-ea"/>
                              <a:cs typeface="+mn-cs"/>
                            </a:rPr>
                            <a:t>Rollen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defTabSz="914400" rtl="0" eaLnBrk="1" latinLnBrk="0" hangingPunct="1">
                            <a:buFont typeface="Arial" panose="020B0604020202020204" pitchFamily="34" charset="0"/>
                            <a:buNone/>
                          </a:pPr>
                          <a:r>
                            <a:rPr lang="de-DE" sz="1200" b="1" kern="1200" baseline="0" dirty="0">
                              <a:solidFill>
                                <a:srgbClr val="000000"/>
                              </a:solidFill>
                              <a:latin typeface="Arial" charset="0"/>
                              <a:ea typeface="+mn-ea"/>
                              <a:cs typeface="+mn-cs"/>
                            </a:rPr>
                            <a:t>Rollenanzahl</a:t>
                          </a:r>
                        </a:p>
                        <a:p>
                          <a:pPr marL="171450" indent="-171450" algn="l" defTabSz="914400" rtl="0" eaLnBrk="1" latinLnBrk="0" hangingPunct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de-DE" sz="1200" b="0" kern="1200" baseline="0" dirty="0">
                              <a:solidFill>
                                <a:srgbClr val="000000"/>
                              </a:solidFill>
                              <a:latin typeface="Arial" charset="0"/>
                              <a:ea typeface="+mn-ea"/>
                              <a:cs typeface="+mn-cs"/>
                            </a:rPr>
                            <a:t>Rollenanzahl des Gesamtsystems frei wählbar</a:t>
                          </a:r>
                        </a:p>
                        <a:p>
                          <a:pPr marL="0" indent="0" algn="l" defTabSz="914400" rtl="0" eaLnBrk="1" latinLnBrk="0" hangingPunct="1">
                            <a:buFont typeface="Arial" panose="020B0604020202020204" pitchFamily="34" charset="0"/>
                            <a:buNone/>
                          </a:pPr>
                          <a:r>
                            <a:rPr lang="de-DE" sz="1200" b="1" kern="1200" baseline="0" dirty="0">
                              <a:solidFill>
                                <a:srgbClr val="000000"/>
                              </a:solidFill>
                              <a:latin typeface="Arial" charset="0"/>
                              <a:ea typeface="+mn-ea"/>
                              <a:cs typeface="+mn-cs"/>
                            </a:rPr>
                            <a:t>Bauformen</a:t>
                          </a:r>
                        </a:p>
                        <a:p>
                          <a:pPr marL="171450" indent="-171450" algn="l" defTabSz="914400" rtl="0" eaLnBrk="1" latinLnBrk="0" hangingPunct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de-DE" sz="1200" b="0" kern="1200" baseline="0" dirty="0">
                              <a:solidFill>
                                <a:srgbClr val="000000"/>
                              </a:solidFill>
                              <a:latin typeface="Arial" charset="0"/>
                              <a:ea typeface="+mn-ea"/>
                              <a:cs typeface="+mn-cs"/>
                            </a:rPr>
                            <a:t>Flaschenzug Angriffspunkt oben</a:t>
                          </a:r>
                        </a:p>
                        <a:p>
                          <a:pPr marL="171450" indent="-171450" algn="l" defTabSz="914400" rtl="0" eaLnBrk="1" latinLnBrk="0" hangingPunct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de-DE" sz="1200" b="0" kern="1200" baseline="0" dirty="0">
                              <a:solidFill>
                                <a:srgbClr val="000000"/>
                              </a:solidFill>
                              <a:latin typeface="Arial" charset="0"/>
                              <a:ea typeface="+mn-ea"/>
                              <a:cs typeface="+mn-cs"/>
                            </a:rPr>
                            <a:t>Flaschenzug Angriffspunkt unten</a:t>
                          </a:r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171450" marR="0" lvl="0" indent="-1714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de-DE" sz="1200" b="0" kern="1200" baseline="0" dirty="0">
                              <a:solidFill>
                                <a:srgbClr val="000000"/>
                              </a:solidFill>
                              <a:latin typeface="Arial" charset="0"/>
                              <a:ea typeface="+mn-ea"/>
                              <a:cs typeface="+mn-cs"/>
                            </a:rPr>
                            <a:t>Rollenanzahl n &gt; 0</a:t>
                          </a:r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8016539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de-DE" sz="1600" b="1" kern="1200" baseline="0" dirty="0">
                              <a:solidFill>
                                <a:srgbClr val="626254"/>
                              </a:solidFill>
                              <a:latin typeface="Arial" charset="0"/>
                              <a:ea typeface="+mn-ea"/>
                              <a:cs typeface="+mn-cs"/>
                            </a:rPr>
                            <a:t>Masse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171450" indent="-171450" algn="l" defTabSz="914400" rtl="0" eaLnBrk="1" latinLnBrk="0" hangingPunct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de-DE" sz="1200" b="0" kern="1200" baseline="0" dirty="0">
                              <a:solidFill>
                                <a:srgbClr val="000000"/>
                              </a:solidFill>
                              <a:latin typeface="Arial" charset="0"/>
                              <a:ea typeface="+mn-ea"/>
                              <a:cs typeface="+mn-cs"/>
                            </a:rPr>
                            <a:t>Frei wählbare Masse</a:t>
                          </a:r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171450" indent="-171450" algn="l" defTabSz="914400" rtl="0" eaLnBrk="1" latinLnBrk="0" hangingPunct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de-DE" sz="1200" b="0" kern="1200" baseline="0" dirty="0">
                              <a:solidFill>
                                <a:srgbClr val="000000"/>
                              </a:solidFill>
                              <a:latin typeface="Arial" charset="0"/>
                              <a:ea typeface="+mn-ea"/>
                              <a:cs typeface="+mn-cs"/>
                            </a:rPr>
                            <a:t>Masse &gt; 0 kg</a:t>
                          </a:r>
                        </a:p>
                        <a:p>
                          <a:pPr marL="171450" indent="-171450" algn="l" defTabSz="914400" rtl="0" eaLnBrk="1" latinLnBrk="0" hangingPunct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de-DE" sz="1200" b="0" kern="1200" baseline="0" dirty="0">
                              <a:solidFill>
                                <a:srgbClr val="000000"/>
                              </a:solidFill>
                              <a:latin typeface="Arial" charset="0"/>
                              <a:ea typeface="+mn-ea"/>
                              <a:cs typeface="+mn-cs"/>
                            </a:rPr>
                            <a:t>Bei hohen Massen muss ggf. Rollenanzahl erhöht werden</a:t>
                          </a:r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7731437"/>
                      </a:ext>
                    </a:extLst>
                  </a:tr>
                  <a:tr h="642346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de-DE" sz="1600" b="1" kern="1200" baseline="0" dirty="0">
                              <a:solidFill>
                                <a:srgbClr val="626254"/>
                              </a:solidFill>
                              <a:latin typeface="Arial" charset="0"/>
                              <a:ea typeface="+mn-ea"/>
                              <a:cs typeface="+mn-cs"/>
                            </a:rPr>
                            <a:t>Bremse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defTabSz="914400" rtl="0" eaLnBrk="1" latinLnBrk="0" hangingPunct="1">
                            <a:buFont typeface="Arial" panose="020B0604020202020204" pitchFamily="34" charset="0"/>
                            <a:buNone/>
                          </a:pPr>
                          <a:endParaRPr lang="de-DE" sz="1200" b="1" kern="1200" baseline="0" dirty="0">
                            <a:solidFill>
                              <a:srgbClr val="000000"/>
                            </a:solidFill>
                            <a:latin typeface="Arial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171450" indent="-171450" algn="l" defTabSz="914400" rtl="0" eaLnBrk="1" latinLnBrk="0" hangingPunct="1">
                            <a:buFont typeface="Arial" panose="020B0604020202020204" pitchFamily="34" charset="0"/>
                            <a:buChar char="•"/>
                          </a:pPr>
                          <a:endParaRPr lang="de-DE" sz="1200" b="0" kern="1200" baseline="0" dirty="0">
                            <a:solidFill>
                              <a:srgbClr val="000000"/>
                            </a:solidFill>
                            <a:latin typeface="Arial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9673550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Grafik 3">
            <a:extLst>
              <a:ext uri="{FF2B5EF4-FFF2-40B4-BE49-F238E27FC236}">
                <a16:creationId xmlns:a16="http://schemas.microsoft.com/office/drawing/2014/main" id="{2CCDE210-A428-4AAE-86EC-929B5E0AE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097" y="1585175"/>
            <a:ext cx="638490" cy="3600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F61F3B8-4EA8-49BD-8FCF-442ECA6E5A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7906" y="2334231"/>
            <a:ext cx="651691" cy="5400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9A0E6411-EBC4-4104-82C0-215D3F288A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3097" y="3055886"/>
            <a:ext cx="601307" cy="576000"/>
          </a:xfrm>
          <a:prstGeom prst="rect">
            <a:avLst/>
          </a:prstGeom>
        </p:spPr>
      </p:pic>
      <p:pic>
        <p:nvPicPr>
          <p:cNvPr id="11" name="Grafik 10" descr="Ein Bild, das schwarz, Telefon enthält.&#10;&#10;Automatisch generierte Beschreibung">
            <a:extLst>
              <a:ext uri="{FF2B5EF4-FFF2-40B4-BE49-F238E27FC236}">
                <a16:creationId xmlns:a16="http://schemas.microsoft.com/office/drawing/2014/main" id="{A2C02AB7-2BFF-4712-A688-670807072E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8812" y="5659541"/>
            <a:ext cx="667059" cy="5400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64BB984B-E771-41C5-AD89-DCE228F3CB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92439" y="4879220"/>
            <a:ext cx="585267" cy="536494"/>
          </a:xfrm>
          <a:prstGeom prst="rect">
            <a:avLst/>
          </a:prstGeom>
        </p:spPr>
      </p:pic>
      <p:pic>
        <p:nvPicPr>
          <p:cNvPr id="15" name="Grafik 14" descr="Ein Bild, das schwarz, Foto, weiß, sitzend enthält.&#10;&#10;Automatisch generierte Beschreibung">
            <a:extLst>
              <a:ext uri="{FF2B5EF4-FFF2-40B4-BE49-F238E27FC236}">
                <a16:creationId xmlns:a16="http://schemas.microsoft.com/office/drawing/2014/main" id="{F387815E-8B07-448C-9C2E-9C8B6C3A21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21932" y="4020074"/>
            <a:ext cx="523636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748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569F02-7F7E-430C-BC2E-0365C034A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600" y="360000"/>
            <a:ext cx="7742267" cy="549271"/>
          </a:xfrm>
        </p:spPr>
        <p:txBody>
          <a:bodyPr/>
          <a:lstStyle/>
          <a:p>
            <a:r>
              <a:rPr lang="de-DE" b="1" dirty="0"/>
              <a:t>Aufbau der Flaschenzug-Bibliothek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9BA9EB0-D8D9-473F-B264-61041C99B930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/>
          <a:stretch/>
        </p:blipFill>
        <p:spPr>
          <a:xfrm>
            <a:off x="3550221" y="1324583"/>
            <a:ext cx="2520000" cy="222333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60FF89AF-EF14-483E-966B-B91D7561A843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5111"/>
          <a:stretch/>
        </p:blipFill>
        <p:spPr>
          <a:xfrm>
            <a:off x="720132" y="1319231"/>
            <a:ext cx="2160000" cy="2160000"/>
          </a:xfrm>
          <a:prstGeom prst="rect">
            <a:avLst/>
          </a:prstGeom>
        </p:spPr>
      </p:pic>
      <p:graphicFrame>
        <p:nvGraphicFramePr>
          <p:cNvPr id="24" name="Tabelle 24">
            <a:extLst>
              <a:ext uri="{FF2B5EF4-FFF2-40B4-BE49-F238E27FC236}">
                <a16:creationId xmlns:a16="http://schemas.microsoft.com/office/drawing/2014/main" id="{C7D1F1D0-A9D6-4D33-8193-9E422D057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658255"/>
              </p:ext>
            </p:extLst>
          </p:nvPr>
        </p:nvGraphicFramePr>
        <p:xfrm>
          <a:off x="720132" y="4238390"/>
          <a:ext cx="5063972" cy="1751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993">
                  <a:extLst>
                    <a:ext uri="{9D8B030D-6E8A-4147-A177-3AD203B41FA5}">
                      <a16:colId xmlns:a16="http://schemas.microsoft.com/office/drawing/2014/main" val="1618473150"/>
                    </a:ext>
                  </a:extLst>
                </a:gridCol>
                <a:gridCol w="1265993">
                  <a:extLst>
                    <a:ext uri="{9D8B030D-6E8A-4147-A177-3AD203B41FA5}">
                      <a16:colId xmlns:a16="http://schemas.microsoft.com/office/drawing/2014/main" val="1850315843"/>
                    </a:ext>
                  </a:extLst>
                </a:gridCol>
                <a:gridCol w="1265993">
                  <a:extLst>
                    <a:ext uri="{9D8B030D-6E8A-4147-A177-3AD203B41FA5}">
                      <a16:colId xmlns:a16="http://schemas.microsoft.com/office/drawing/2014/main" val="2252226134"/>
                    </a:ext>
                  </a:extLst>
                </a:gridCol>
                <a:gridCol w="1265993">
                  <a:extLst>
                    <a:ext uri="{9D8B030D-6E8A-4147-A177-3AD203B41FA5}">
                      <a16:colId xmlns:a16="http://schemas.microsoft.com/office/drawing/2014/main" val="132998826"/>
                    </a:ext>
                  </a:extLst>
                </a:gridCol>
              </a:tblGrid>
              <a:tr h="652544">
                <a:tc>
                  <a:txBody>
                    <a:bodyPr/>
                    <a:lstStyle/>
                    <a:p>
                      <a:r>
                        <a:rPr lang="de-DE" sz="1200" dirty="0"/>
                        <a:t>Konnektoren</a:t>
                      </a: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Winkel-</a:t>
                      </a:r>
                    </a:p>
                    <a:p>
                      <a:r>
                        <a:rPr lang="de-DE" sz="1200" dirty="0"/>
                        <a:t>Moment</a:t>
                      </a: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Spannung-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Strom</a:t>
                      </a: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Kraft-</a:t>
                      </a:r>
                    </a:p>
                    <a:p>
                      <a:r>
                        <a:rPr lang="de-DE" sz="1200" dirty="0"/>
                        <a:t>Weg</a:t>
                      </a:r>
                    </a:p>
                  </a:txBody>
                  <a:tcP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933641"/>
                  </a:ext>
                </a:extLst>
              </a:tr>
              <a:tr h="52928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Flussgröße</a:t>
                      </a: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rgbClr val="000000"/>
                          </a:solidFill>
                        </a:rPr>
                        <a:t>Drehmoment</a:t>
                      </a: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rgbClr val="000000"/>
                          </a:solidFill>
                        </a:rPr>
                        <a:t>Strom</a:t>
                      </a: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rgbClr val="000000"/>
                          </a:solidFill>
                        </a:rPr>
                        <a:t>Kraft</a:t>
                      </a:r>
                    </a:p>
                  </a:txBody>
                  <a:tcP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6597034"/>
                  </a:ext>
                </a:extLst>
              </a:tr>
              <a:tr h="5697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Potentialgröße</a:t>
                      </a: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rgbClr val="000000"/>
                          </a:solidFill>
                        </a:rPr>
                        <a:t>Winkel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rgbClr val="000000"/>
                          </a:solidFill>
                        </a:rPr>
                        <a:t>Spannung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rgbClr val="000000"/>
                          </a:solidFill>
                        </a:rPr>
                        <a:t>Weg</a:t>
                      </a:r>
                    </a:p>
                  </a:txBody>
                  <a:tcP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48918"/>
                  </a:ext>
                </a:extLst>
              </a:tr>
            </a:tbl>
          </a:graphicData>
        </a:graphic>
      </p:graphicFrame>
      <p:sp>
        <p:nvSpPr>
          <p:cNvPr id="26" name="Textfeld 25">
            <a:extLst>
              <a:ext uri="{FF2B5EF4-FFF2-40B4-BE49-F238E27FC236}">
                <a16:creationId xmlns:a16="http://schemas.microsoft.com/office/drawing/2014/main" id="{3F64BE58-9966-4579-BDA1-65B9332020F9}"/>
              </a:ext>
            </a:extLst>
          </p:cNvPr>
          <p:cNvSpPr txBox="1"/>
          <p:nvPr/>
        </p:nvSpPr>
        <p:spPr>
          <a:xfrm>
            <a:off x="570250" y="941824"/>
            <a:ext cx="3039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solidFill>
                  <a:srgbClr val="000000"/>
                </a:solidFill>
              </a:rPr>
              <a:t>Komponenten der Bibliothek</a:t>
            </a:r>
          </a:p>
        </p:txBody>
      </p:sp>
      <p:sp>
        <p:nvSpPr>
          <p:cNvPr id="27" name="Pfeil: nach rechts 26">
            <a:extLst>
              <a:ext uri="{FF2B5EF4-FFF2-40B4-BE49-F238E27FC236}">
                <a16:creationId xmlns:a16="http://schemas.microsoft.com/office/drawing/2014/main" id="{22E039A9-8A1B-4FD7-8B11-847F78C8B667}"/>
              </a:ext>
            </a:extLst>
          </p:cNvPr>
          <p:cNvSpPr/>
          <p:nvPr/>
        </p:nvSpPr>
        <p:spPr>
          <a:xfrm>
            <a:off x="2746337" y="2007326"/>
            <a:ext cx="657769" cy="528548"/>
          </a:xfrm>
          <a:prstGeom prst="rightArrow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A8FFD70A-0EF0-42AF-B419-34BDE4C75DAC}"/>
              </a:ext>
            </a:extLst>
          </p:cNvPr>
          <p:cNvSpPr txBox="1"/>
          <p:nvPr/>
        </p:nvSpPr>
        <p:spPr>
          <a:xfrm>
            <a:off x="6176593" y="935800"/>
            <a:ext cx="3156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solidFill>
                  <a:srgbClr val="000000"/>
                </a:solidFill>
              </a:rPr>
              <a:t>Wechselwirkung zw. Komponenten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1576C581-8F0F-4F84-B75C-B6A32A92194D}"/>
              </a:ext>
            </a:extLst>
          </p:cNvPr>
          <p:cNvSpPr txBox="1"/>
          <p:nvPr/>
        </p:nvSpPr>
        <p:spPr>
          <a:xfrm>
            <a:off x="675101" y="3893952"/>
            <a:ext cx="272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solidFill>
                  <a:srgbClr val="000000"/>
                </a:solidFill>
              </a:rPr>
              <a:t>Klassifikation Konnektoren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D6CCCF4F-ED1B-47C7-90C0-A943D280256E}"/>
              </a:ext>
            </a:extLst>
          </p:cNvPr>
          <p:cNvCxnSpPr>
            <a:cxnSpLocks/>
            <a:stCxn id="32" idx="0"/>
            <a:endCxn id="5" idx="2"/>
          </p:cNvCxnSpPr>
          <p:nvPr/>
        </p:nvCxnSpPr>
        <p:spPr>
          <a:xfrm flipV="1">
            <a:off x="7201747" y="1789687"/>
            <a:ext cx="0" cy="578722"/>
          </a:xfrm>
          <a:prstGeom prst="straightConnector1">
            <a:avLst/>
          </a:prstGeom>
          <a:ln w="38100">
            <a:solidFill>
              <a:srgbClr val="0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383AC1CC-FC4E-47F1-A31B-F85FF2F0781C}"/>
              </a:ext>
            </a:extLst>
          </p:cNvPr>
          <p:cNvSpPr txBox="1"/>
          <p:nvPr/>
        </p:nvSpPr>
        <p:spPr>
          <a:xfrm>
            <a:off x="6360164" y="1840668"/>
            <a:ext cx="841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sz="1000" spc="30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Spannung-Strom-K.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BBAB47EB-F6B4-4E86-A997-A2A9985F02C3}"/>
              </a:ext>
            </a:extLst>
          </p:cNvPr>
          <p:cNvSpPr txBox="1"/>
          <p:nvPr/>
        </p:nvSpPr>
        <p:spPr>
          <a:xfrm>
            <a:off x="6360169" y="2762450"/>
            <a:ext cx="841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sz="1000" spc="30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Winkel-Moment-K.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8673426F-0F58-45C5-B99E-D7DD6B106ACA}"/>
              </a:ext>
            </a:extLst>
          </p:cNvPr>
          <p:cNvSpPr txBox="1"/>
          <p:nvPr/>
        </p:nvSpPr>
        <p:spPr>
          <a:xfrm>
            <a:off x="6360163" y="3642064"/>
            <a:ext cx="660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sz="1000" spc="30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Kraft-Weg-K..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C7BAF547-10F7-424C-AC8C-EFA59C1C62F0}"/>
              </a:ext>
            </a:extLst>
          </p:cNvPr>
          <p:cNvSpPr txBox="1"/>
          <p:nvPr/>
        </p:nvSpPr>
        <p:spPr>
          <a:xfrm>
            <a:off x="6360163" y="4528563"/>
            <a:ext cx="719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sz="1000" spc="30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Kraft-Weg-K</a:t>
            </a:r>
            <a:r>
              <a:rPr lang="de-DE" altLang="zh-CN" sz="850" spc="30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0E1976C-274B-450D-B7E6-3F83139E3DB4}"/>
              </a:ext>
            </a:extLst>
          </p:cNvPr>
          <p:cNvSpPr txBox="1"/>
          <p:nvPr/>
        </p:nvSpPr>
        <p:spPr>
          <a:xfrm>
            <a:off x="6360164" y="1481910"/>
            <a:ext cx="1683166" cy="307777"/>
          </a:xfrm>
          <a:prstGeom prst="rect">
            <a:avLst/>
          </a:prstGeom>
          <a:noFill/>
          <a:ln w="28575">
            <a:solidFill>
              <a:srgbClr val="5B9BD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000000"/>
                </a:solidFill>
              </a:rPr>
              <a:t>Spannungsquelle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893FFDE7-1E88-4B3A-9C2A-82F40D104524}"/>
              </a:ext>
            </a:extLst>
          </p:cNvPr>
          <p:cNvSpPr txBox="1"/>
          <p:nvPr/>
        </p:nvSpPr>
        <p:spPr>
          <a:xfrm>
            <a:off x="3610045" y="935799"/>
            <a:ext cx="2261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solidFill>
                  <a:srgbClr val="000000"/>
                </a:solidFill>
              </a:rPr>
              <a:t>Flaschenzugsystem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3F074C3B-6739-4681-B9B3-4ED4B655D8D0}"/>
              </a:ext>
            </a:extLst>
          </p:cNvPr>
          <p:cNvSpPr txBox="1"/>
          <p:nvPr/>
        </p:nvSpPr>
        <p:spPr>
          <a:xfrm>
            <a:off x="6360164" y="2368409"/>
            <a:ext cx="1683166" cy="307777"/>
          </a:xfrm>
          <a:prstGeom prst="rect">
            <a:avLst/>
          </a:prstGeom>
          <a:noFill/>
          <a:ln w="28575">
            <a:solidFill>
              <a:srgbClr val="5B9BD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000000"/>
                </a:solidFill>
              </a:rPr>
              <a:t>E-Motor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5B7839D-03AE-437F-9E7B-F9F343F4AF9B}"/>
              </a:ext>
            </a:extLst>
          </p:cNvPr>
          <p:cNvSpPr txBox="1"/>
          <p:nvPr/>
        </p:nvSpPr>
        <p:spPr>
          <a:xfrm>
            <a:off x="6360164" y="3252026"/>
            <a:ext cx="1683166" cy="307777"/>
          </a:xfrm>
          <a:prstGeom prst="rect">
            <a:avLst/>
          </a:prstGeom>
          <a:noFill/>
          <a:ln w="28575">
            <a:solidFill>
              <a:srgbClr val="5B9BD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000000"/>
                </a:solidFill>
              </a:rPr>
              <a:t>Seilwinde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DC7DA6F-4A62-4CE1-AD0C-E6393B3E3EAC}"/>
              </a:ext>
            </a:extLst>
          </p:cNvPr>
          <p:cNvSpPr txBox="1"/>
          <p:nvPr/>
        </p:nvSpPr>
        <p:spPr>
          <a:xfrm>
            <a:off x="6360164" y="5017420"/>
            <a:ext cx="1683166" cy="307777"/>
          </a:xfrm>
          <a:prstGeom prst="rect">
            <a:avLst/>
          </a:prstGeom>
          <a:noFill/>
          <a:ln w="28575">
            <a:solidFill>
              <a:srgbClr val="5B9BD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000000"/>
                </a:solidFill>
              </a:rPr>
              <a:t>Masse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488DE905-E97D-4582-9353-5E05E75F4076}"/>
              </a:ext>
            </a:extLst>
          </p:cNvPr>
          <p:cNvSpPr txBox="1"/>
          <p:nvPr/>
        </p:nvSpPr>
        <p:spPr>
          <a:xfrm>
            <a:off x="6360164" y="4133803"/>
            <a:ext cx="1683166" cy="307777"/>
          </a:xfrm>
          <a:prstGeom prst="rect">
            <a:avLst/>
          </a:prstGeom>
          <a:noFill/>
          <a:ln w="28575">
            <a:solidFill>
              <a:srgbClr val="5B9BD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000000"/>
                </a:solidFill>
              </a:rPr>
              <a:t>Rolle(n)</a:t>
            </a: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8C6BCBC5-1531-4583-96AD-3B6D87404344}"/>
              </a:ext>
            </a:extLst>
          </p:cNvPr>
          <p:cNvCxnSpPr>
            <a:cxnSpLocks/>
            <a:stCxn id="34" idx="0"/>
            <a:endCxn id="32" idx="2"/>
          </p:cNvCxnSpPr>
          <p:nvPr/>
        </p:nvCxnSpPr>
        <p:spPr>
          <a:xfrm flipV="1">
            <a:off x="7201747" y="2676186"/>
            <a:ext cx="0" cy="575840"/>
          </a:xfrm>
          <a:prstGeom prst="straightConnector1">
            <a:avLst/>
          </a:prstGeom>
          <a:ln w="38100">
            <a:solidFill>
              <a:srgbClr val="0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F70C0D86-BA79-41DB-BF3C-381250A72CB5}"/>
              </a:ext>
            </a:extLst>
          </p:cNvPr>
          <p:cNvCxnSpPr>
            <a:cxnSpLocks/>
            <a:stCxn id="37" idx="0"/>
            <a:endCxn id="34" idx="2"/>
          </p:cNvCxnSpPr>
          <p:nvPr/>
        </p:nvCxnSpPr>
        <p:spPr>
          <a:xfrm flipV="1">
            <a:off x="7201747" y="3559803"/>
            <a:ext cx="0" cy="574000"/>
          </a:xfrm>
          <a:prstGeom prst="straightConnector1">
            <a:avLst/>
          </a:prstGeom>
          <a:ln w="38100">
            <a:solidFill>
              <a:srgbClr val="0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10976696-6AF9-4C9D-8869-CDF62A4BE61F}"/>
              </a:ext>
            </a:extLst>
          </p:cNvPr>
          <p:cNvCxnSpPr>
            <a:cxnSpLocks/>
            <a:stCxn id="36" idx="0"/>
            <a:endCxn id="37" idx="2"/>
          </p:cNvCxnSpPr>
          <p:nvPr/>
        </p:nvCxnSpPr>
        <p:spPr>
          <a:xfrm flipV="1">
            <a:off x="7201747" y="4441580"/>
            <a:ext cx="0" cy="575840"/>
          </a:xfrm>
          <a:prstGeom prst="straightConnector1">
            <a:avLst/>
          </a:prstGeom>
          <a:ln w="38100">
            <a:solidFill>
              <a:srgbClr val="0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FD0ED3A2-8024-4388-80FA-D61E6DA2D6B1}"/>
              </a:ext>
            </a:extLst>
          </p:cNvPr>
          <p:cNvCxnSpPr>
            <a:cxnSpLocks/>
          </p:cNvCxnSpPr>
          <p:nvPr/>
        </p:nvCxnSpPr>
        <p:spPr>
          <a:xfrm flipV="1">
            <a:off x="9464171" y="1840668"/>
            <a:ext cx="0" cy="431439"/>
          </a:xfrm>
          <a:prstGeom prst="straightConnector1">
            <a:avLst/>
          </a:prstGeom>
          <a:ln w="38100">
            <a:solidFill>
              <a:srgbClr val="0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feld 71">
            <a:extLst>
              <a:ext uri="{FF2B5EF4-FFF2-40B4-BE49-F238E27FC236}">
                <a16:creationId xmlns:a16="http://schemas.microsoft.com/office/drawing/2014/main" id="{02CCFE96-A1C8-415C-AA7D-D5EC4758D70E}"/>
              </a:ext>
            </a:extLst>
          </p:cNvPr>
          <p:cNvSpPr txBox="1"/>
          <p:nvPr/>
        </p:nvSpPr>
        <p:spPr>
          <a:xfrm>
            <a:off x="8214196" y="1471943"/>
            <a:ext cx="1403936" cy="2308324"/>
          </a:xfrm>
          <a:custGeom>
            <a:avLst/>
            <a:gdLst>
              <a:gd name="connsiteX0" fmla="*/ 0 w 1403936"/>
              <a:gd name="connsiteY0" fmla="*/ 0 h 2308324"/>
              <a:gd name="connsiteX1" fmla="*/ 425861 w 1403936"/>
              <a:gd name="connsiteY1" fmla="*/ 0 h 2308324"/>
              <a:gd name="connsiteX2" fmla="*/ 907879 w 1403936"/>
              <a:gd name="connsiteY2" fmla="*/ 0 h 2308324"/>
              <a:gd name="connsiteX3" fmla="*/ 1403936 w 1403936"/>
              <a:gd name="connsiteY3" fmla="*/ 0 h 2308324"/>
              <a:gd name="connsiteX4" fmla="*/ 1403936 w 1403936"/>
              <a:gd name="connsiteY4" fmla="*/ 553998 h 2308324"/>
              <a:gd name="connsiteX5" fmla="*/ 1403936 w 1403936"/>
              <a:gd name="connsiteY5" fmla="*/ 1107996 h 2308324"/>
              <a:gd name="connsiteX6" fmla="*/ 1403936 w 1403936"/>
              <a:gd name="connsiteY6" fmla="*/ 1731243 h 2308324"/>
              <a:gd name="connsiteX7" fmla="*/ 1403936 w 1403936"/>
              <a:gd name="connsiteY7" fmla="*/ 2308324 h 2308324"/>
              <a:gd name="connsiteX8" fmla="*/ 978075 w 1403936"/>
              <a:gd name="connsiteY8" fmla="*/ 2308324 h 2308324"/>
              <a:gd name="connsiteX9" fmla="*/ 482018 w 1403936"/>
              <a:gd name="connsiteY9" fmla="*/ 2308324 h 2308324"/>
              <a:gd name="connsiteX10" fmla="*/ 0 w 1403936"/>
              <a:gd name="connsiteY10" fmla="*/ 2308324 h 2308324"/>
              <a:gd name="connsiteX11" fmla="*/ 0 w 1403936"/>
              <a:gd name="connsiteY11" fmla="*/ 1754326 h 2308324"/>
              <a:gd name="connsiteX12" fmla="*/ 0 w 1403936"/>
              <a:gd name="connsiteY12" fmla="*/ 1177245 h 2308324"/>
              <a:gd name="connsiteX13" fmla="*/ 0 w 1403936"/>
              <a:gd name="connsiteY13" fmla="*/ 577081 h 2308324"/>
              <a:gd name="connsiteX14" fmla="*/ 0 w 1403936"/>
              <a:gd name="connsiteY14" fmla="*/ 0 h 230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03936" h="2308324" extrusionOk="0">
                <a:moveTo>
                  <a:pt x="0" y="0"/>
                </a:moveTo>
                <a:cubicBezTo>
                  <a:pt x="191792" y="-17292"/>
                  <a:pt x="224307" y="-8472"/>
                  <a:pt x="425861" y="0"/>
                </a:cubicBezTo>
                <a:cubicBezTo>
                  <a:pt x="627415" y="8472"/>
                  <a:pt x="782187" y="-1734"/>
                  <a:pt x="907879" y="0"/>
                </a:cubicBezTo>
                <a:cubicBezTo>
                  <a:pt x="1033571" y="1734"/>
                  <a:pt x="1175548" y="-10205"/>
                  <a:pt x="1403936" y="0"/>
                </a:cubicBezTo>
                <a:cubicBezTo>
                  <a:pt x="1402329" y="238152"/>
                  <a:pt x="1378321" y="440255"/>
                  <a:pt x="1403936" y="553998"/>
                </a:cubicBezTo>
                <a:cubicBezTo>
                  <a:pt x="1429551" y="667741"/>
                  <a:pt x="1404946" y="893913"/>
                  <a:pt x="1403936" y="1107996"/>
                </a:cubicBezTo>
                <a:cubicBezTo>
                  <a:pt x="1402926" y="1322079"/>
                  <a:pt x="1376954" y="1563319"/>
                  <a:pt x="1403936" y="1731243"/>
                </a:cubicBezTo>
                <a:cubicBezTo>
                  <a:pt x="1430918" y="1899167"/>
                  <a:pt x="1432310" y="2139638"/>
                  <a:pt x="1403936" y="2308324"/>
                </a:cubicBezTo>
                <a:cubicBezTo>
                  <a:pt x="1310438" y="2310141"/>
                  <a:pt x="1149753" y="2287695"/>
                  <a:pt x="978075" y="2308324"/>
                </a:cubicBezTo>
                <a:cubicBezTo>
                  <a:pt x="806397" y="2328953"/>
                  <a:pt x="643246" y="2284540"/>
                  <a:pt x="482018" y="2308324"/>
                </a:cubicBezTo>
                <a:cubicBezTo>
                  <a:pt x="320790" y="2332108"/>
                  <a:pt x="135528" y="2298198"/>
                  <a:pt x="0" y="2308324"/>
                </a:cubicBezTo>
                <a:cubicBezTo>
                  <a:pt x="26766" y="2183582"/>
                  <a:pt x="3640" y="1886740"/>
                  <a:pt x="0" y="1754326"/>
                </a:cubicBezTo>
                <a:cubicBezTo>
                  <a:pt x="-3640" y="1621912"/>
                  <a:pt x="-9968" y="1431986"/>
                  <a:pt x="0" y="1177245"/>
                </a:cubicBezTo>
                <a:cubicBezTo>
                  <a:pt x="9968" y="922504"/>
                  <a:pt x="-8710" y="832303"/>
                  <a:pt x="0" y="577081"/>
                </a:cubicBezTo>
                <a:cubicBezTo>
                  <a:pt x="8710" y="321859"/>
                  <a:pt x="5872" y="235415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8050173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de-DE" altLang="zh-CN" sz="1200" b="1" spc="30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Legende</a:t>
            </a:r>
          </a:p>
          <a:p>
            <a:endParaRPr lang="de-DE" altLang="zh-CN" sz="1200" spc="30" dirty="0">
              <a:solidFill>
                <a:srgbClr val="0E0D0B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  <a:p>
            <a:r>
              <a:rPr lang="de-DE" altLang="zh-CN" sz="1200" spc="30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Bidirektionaler</a:t>
            </a:r>
          </a:p>
          <a:p>
            <a:r>
              <a:rPr lang="de-DE" altLang="zh-CN" sz="1200" spc="30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Konnektor</a:t>
            </a:r>
          </a:p>
          <a:p>
            <a:endParaRPr lang="de-DE" altLang="zh-CN" sz="1200" spc="30" dirty="0">
              <a:solidFill>
                <a:srgbClr val="0E0D0B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  <a:p>
            <a:endParaRPr lang="de-DE" altLang="zh-CN" sz="1200" spc="30" dirty="0">
              <a:solidFill>
                <a:srgbClr val="0E0D0B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  <a:p>
            <a:r>
              <a:rPr lang="de-DE" altLang="zh-CN" sz="1200" spc="30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Anheben der</a:t>
            </a:r>
          </a:p>
          <a:p>
            <a:r>
              <a:rPr lang="de-DE" altLang="zh-CN" sz="1200" spc="30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Masse</a:t>
            </a:r>
          </a:p>
          <a:p>
            <a:endParaRPr lang="de-DE" altLang="zh-CN" sz="1200" spc="30" dirty="0">
              <a:solidFill>
                <a:srgbClr val="0E0D0B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  <a:p>
            <a:endParaRPr lang="de-DE" altLang="zh-CN" sz="1200" spc="30" dirty="0">
              <a:solidFill>
                <a:srgbClr val="0E0D0B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  <a:p>
            <a:r>
              <a:rPr lang="de-DE" altLang="zh-CN" sz="1200" spc="30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Senken der</a:t>
            </a:r>
          </a:p>
          <a:p>
            <a:r>
              <a:rPr lang="de-DE" altLang="zh-CN" sz="1200" spc="30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Masse</a:t>
            </a:r>
          </a:p>
        </p:txBody>
      </p: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3BFA9F4F-4664-465E-B4E9-EF736D9D9D20}"/>
              </a:ext>
            </a:extLst>
          </p:cNvPr>
          <p:cNvCxnSpPr/>
          <p:nvPr/>
        </p:nvCxnSpPr>
        <p:spPr>
          <a:xfrm>
            <a:off x="9434084" y="2602356"/>
            <a:ext cx="0" cy="326834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C20D30E5-EA94-4FE5-A903-11C4DBF99415}"/>
              </a:ext>
            </a:extLst>
          </p:cNvPr>
          <p:cNvCxnSpPr>
            <a:cxnSpLocks/>
          </p:cNvCxnSpPr>
          <p:nvPr/>
        </p:nvCxnSpPr>
        <p:spPr>
          <a:xfrm flipV="1">
            <a:off x="9428859" y="3325377"/>
            <a:ext cx="0" cy="316687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946362"/>
      </p:ext>
    </p:extLst>
  </p:cSld>
  <p:clrMapOvr>
    <a:masterClrMapping/>
  </p:clrMapOvr>
</p:sld>
</file>

<file path=ppt/theme/theme1.xml><?xml version="1.0" encoding="utf-8"?>
<a:theme xmlns:a="http://schemas.openxmlformats.org/drawingml/2006/main" name="Inhalt">
  <a:themeElements>
    <a:clrScheme name="Hochschule Pforzheim">
      <a:dk1>
        <a:srgbClr val="626254"/>
      </a:dk1>
      <a:lt1>
        <a:srgbClr val="FFFFFF"/>
      </a:lt1>
      <a:dk2>
        <a:srgbClr val="F5BC25"/>
      </a:dk2>
      <a:lt2>
        <a:srgbClr val="FFFFFF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s_pf_powerpoint_05" id="{FA78D7E9-8A2E-3A4F-9098-086411B446F3}" vid="{99F94728-F8DB-DB47-88E5-981B684A2E8E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Modelica WS18_19</Template>
  <TotalTime>0</TotalTime>
  <Words>446</Words>
  <Application>Microsoft Office PowerPoint</Application>
  <PresentationFormat>A4-Papier (210 x 297 mm)</PresentationFormat>
  <Paragraphs>110</Paragraphs>
  <Slides>4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Cambria Math</vt:lpstr>
      <vt:lpstr>Inhalt</vt:lpstr>
      <vt:lpstr>PowerPoint-Präsentation</vt:lpstr>
      <vt:lpstr>Entwicklungsprozess (Aufschrieb Robin)</vt:lpstr>
      <vt:lpstr>Funktionalitäten der Komponenten</vt:lpstr>
      <vt:lpstr>Aufbau der Flaschenzug-Bibliothek</vt:lpstr>
    </vt:vector>
  </TitlesOfParts>
  <Company>Hochschule Pforzheim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Franzke, Marcel</dc:creator>
  <cp:lastModifiedBy>Furkan Ertürk</cp:lastModifiedBy>
  <cp:revision>174</cp:revision>
  <cp:lastPrinted>2017-06-26T12:51:52Z</cp:lastPrinted>
  <dcterms:created xsi:type="dcterms:W3CDTF">2018-12-03T15:34:36Z</dcterms:created>
  <dcterms:modified xsi:type="dcterms:W3CDTF">2019-12-18T11:35:31Z</dcterms:modified>
</cp:coreProperties>
</file>