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handoutMasterIdLst>
    <p:handoutMasterId r:id="rId112"/>
  </p:handoutMasterIdLst>
  <p:sldIdLst>
    <p:sldId id="584" r:id="rId2"/>
    <p:sldId id="585" r:id="rId3"/>
    <p:sldId id="586" r:id="rId4"/>
    <p:sldId id="587" r:id="rId5"/>
    <p:sldId id="588" r:id="rId6"/>
    <p:sldId id="589" r:id="rId7"/>
    <p:sldId id="590" r:id="rId8"/>
    <p:sldId id="591" r:id="rId9"/>
    <p:sldId id="592" r:id="rId10"/>
    <p:sldId id="593" r:id="rId11"/>
    <p:sldId id="594" r:id="rId12"/>
    <p:sldId id="595" r:id="rId13"/>
    <p:sldId id="596" r:id="rId14"/>
    <p:sldId id="597" r:id="rId15"/>
    <p:sldId id="598" r:id="rId16"/>
    <p:sldId id="599" r:id="rId17"/>
    <p:sldId id="600" r:id="rId18"/>
    <p:sldId id="614" r:id="rId19"/>
    <p:sldId id="615" r:id="rId20"/>
    <p:sldId id="618" r:id="rId21"/>
    <p:sldId id="616" r:id="rId22"/>
    <p:sldId id="617" r:id="rId23"/>
    <p:sldId id="620" r:id="rId24"/>
    <p:sldId id="621" r:id="rId25"/>
    <p:sldId id="622" r:id="rId26"/>
    <p:sldId id="624" r:id="rId27"/>
    <p:sldId id="628" r:id="rId28"/>
    <p:sldId id="601" r:id="rId29"/>
    <p:sldId id="602" r:id="rId30"/>
    <p:sldId id="603" r:id="rId31"/>
    <p:sldId id="627" r:id="rId32"/>
    <p:sldId id="410" r:id="rId33"/>
    <p:sldId id="501" r:id="rId34"/>
    <p:sldId id="629" r:id="rId35"/>
    <p:sldId id="643" r:id="rId36"/>
    <p:sldId id="630" r:id="rId37"/>
    <p:sldId id="631" r:id="rId38"/>
    <p:sldId id="644" r:id="rId39"/>
    <p:sldId id="645" r:id="rId40"/>
    <p:sldId id="646" r:id="rId41"/>
    <p:sldId id="701" r:id="rId42"/>
    <p:sldId id="633" r:id="rId43"/>
    <p:sldId id="632" r:id="rId44"/>
    <p:sldId id="635" r:id="rId45"/>
    <p:sldId id="634" r:id="rId46"/>
    <p:sldId id="636" r:id="rId47"/>
    <p:sldId id="637" r:id="rId48"/>
    <p:sldId id="654" r:id="rId49"/>
    <p:sldId id="655" r:id="rId50"/>
    <p:sldId id="679" r:id="rId51"/>
    <p:sldId id="656" r:id="rId52"/>
    <p:sldId id="657" r:id="rId53"/>
    <p:sldId id="658" r:id="rId54"/>
    <p:sldId id="659" r:id="rId55"/>
    <p:sldId id="660" r:id="rId56"/>
    <p:sldId id="642" r:id="rId57"/>
    <p:sldId id="661" r:id="rId58"/>
    <p:sldId id="662" r:id="rId59"/>
    <p:sldId id="663" r:id="rId60"/>
    <p:sldId id="649" r:id="rId61"/>
    <p:sldId id="665" r:id="rId62"/>
    <p:sldId id="664" r:id="rId63"/>
    <p:sldId id="675" r:id="rId64"/>
    <p:sldId id="676" r:id="rId65"/>
    <p:sldId id="666" r:id="rId66"/>
    <p:sldId id="667" r:id="rId67"/>
    <p:sldId id="677" r:id="rId68"/>
    <p:sldId id="678" r:id="rId69"/>
    <p:sldId id="680" r:id="rId70"/>
    <p:sldId id="681" r:id="rId71"/>
    <p:sldId id="682" r:id="rId72"/>
    <p:sldId id="669" r:id="rId73"/>
    <p:sldId id="683" r:id="rId74"/>
    <p:sldId id="670" r:id="rId75"/>
    <p:sldId id="671" r:id="rId76"/>
    <p:sldId id="684" r:id="rId77"/>
    <p:sldId id="687" r:id="rId78"/>
    <p:sldId id="690" r:id="rId79"/>
    <p:sldId id="688" r:id="rId80"/>
    <p:sldId id="691" r:id="rId81"/>
    <p:sldId id="692" r:id="rId82"/>
    <p:sldId id="693" r:id="rId83"/>
    <p:sldId id="694" r:id="rId84"/>
    <p:sldId id="695" r:id="rId85"/>
    <p:sldId id="708" r:id="rId86"/>
    <p:sldId id="697" r:id="rId87"/>
    <p:sldId id="707" r:id="rId88"/>
    <p:sldId id="709" r:id="rId89"/>
    <p:sldId id="710" r:id="rId90"/>
    <p:sldId id="711" r:id="rId91"/>
    <p:sldId id="703" r:id="rId92"/>
    <p:sldId id="712" r:id="rId93"/>
    <p:sldId id="713" r:id="rId94"/>
    <p:sldId id="696" r:id="rId95"/>
    <p:sldId id="699" r:id="rId96"/>
    <p:sldId id="714" r:id="rId97"/>
    <p:sldId id="715" r:id="rId98"/>
    <p:sldId id="733" r:id="rId99"/>
    <p:sldId id="717" r:id="rId100"/>
    <p:sldId id="718" r:id="rId101"/>
    <p:sldId id="732" r:id="rId102"/>
    <p:sldId id="720" r:id="rId103"/>
    <p:sldId id="721" r:id="rId104"/>
    <p:sldId id="722" r:id="rId105"/>
    <p:sldId id="723" r:id="rId106"/>
    <p:sldId id="735" r:id="rId107"/>
    <p:sldId id="734" r:id="rId108"/>
    <p:sldId id="736" r:id="rId109"/>
    <p:sldId id="725" r:id="rId110"/>
  </p:sldIdLst>
  <p:sldSz cx="9144000" cy="6858000" type="screen4x3"/>
  <p:notesSz cx="7099300" cy="10234613"/>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C42500"/>
    <a:srgbClr val="419BDF"/>
    <a:srgbClr val="5B9BD5"/>
    <a:srgbClr val="FF9F5D"/>
    <a:srgbClr val="FF9981"/>
    <a:srgbClr val="FF9BCD"/>
    <a:srgbClr val="FFDF79"/>
    <a:srgbClr val="29A7A4"/>
    <a:srgbClr val="7CA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09" autoAdjust="0"/>
    <p:restoredTop sz="99490" autoAdjust="0"/>
  </p:normalViewPr>
  <p:slideViewPr>
    <p:cSldViewPr snapToGrid="0">
      <p:cViewPr varScale="1">
        <p:scale>
          <a:sx n="87" d="100"/>
          <a:sy n="87" d="100"/>
        </p:scale>
        <p:origin x="888"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4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Feuille_de_calcul_Microsoft_Excel.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Feuil3!$F$5:$F$130</c:f>
              <c:numCache>
                <c:formatCode>General</c:formatCode>
                <c:ptCount val="126"/>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1.7000000000000011</c:v>
                </c:pt>
                <c:pt idx="18">
                  <c:v>1.8</c:v>
                </c:pt>
                <c:pt idx="19">
                  <c:v>1.900000000000001</c:v>
                </c:pt>
                <c:pt idx="20">
                  <c:v>2</c:v>
                </c:pt>
                <c:pt idx="21">
                  <c:v>2.100000000000001</c:v>
                </c:pt>
                <c:pt idx="22">
                  <c:v>2.2000000000000011</c:v>
                </c:pt>
                <c:pt idx="23">
                  <c:v>2.3000000000000012</c:v>
                </c:pt>
                <c:pt idx="24">
                  <c:v>2.4000000000000008</c:v>
                </c:pt>
                <c:pt idx="25">
                  <c:v>2.5000000000000009</c:v>
                </c:pt>
                <c:pt idx="26">
                  <c:v>2.600000000000001</c:v>
                </c:pt>
                <c:pt idx="27">
                  <c:v>2.7000000000000011</c:v>
                </c:pt>
                <c:pt idx="28">
                  <c:v>2.8000000000000012</c:v>
                </c:pt>
                <c:pt idx="29">
                  <c:v>2.9000000000000008</c:v>
                </c:pt>
                <c:pt idx="30">
                  <c:v>3.0000000000000009</c:v>
                </c:pt>
                <c:pt idx="31">
                  <c:v>3.100000000000001</c:v>
                </c:pt>
                <c:pt idx="32">
                  <c:v>3.2000000000000011</c:v>
                </c:pt>
                <c:pt idx="33">
                  <c:v>3.3000000000000012</c:v>
                </c:pt>
                <c:pt idx="34">
                  <c:v>3.4000000000000021</c:v>
                </c:pt>
                <c:pt idx="35">
                  <c:v>3.5000000000000022</c:v>
                </c:pt>
                <c:pt idx="36">
                  <c:v>3.6000000000000019</c:v>
                </c:pt>
                <c:pt idx="37">
                  <c:v>3.700000000000002</c:v>
                </c:pt>
                <c:pt idx="38">
                  <c:v>3.800000000000002</c:v>
                </c:pt>
                <c:pt idx="39">
                  <c:v>3.9000000000000021</c:v>
                </c:pt>
                <c:pt idx="40">
                  <c:v>4.0000000000000018</c:v>
                </c:pt>
                <c:pt idx="41">
                  <c:v>4.1000000000000014</c:v>
                </c:pt>
                <c:pt idx="42">
                  <c:v>4.2000000000000011</c:v>
                </c:pt>
                <c:pt idx="43">
                  <c:v>4.3000000000000007</c:v>
                </c:pt>
                <c:pt idx="44">
                  <c:v>4.4000000000000004</c:v>
                </c:pt>
                <c:pt idx="45">
                  <c:v>4.5</c:v>
                </c:pt>
                <c:pt idx="46">
                  <c:v>4.5999999999999996</c:v>
                </c:pt>
                <c:pt idx="47">
                  <c:v>4.6999999999999966</c:v>
                </c:pt>
                <c:pt idx="48">
                  <c:v>4.7999999999999989</c:v>
                </c:pt>
                <c:pt idx="49">
                  <c:v>4.8999999999999986</c:v>
                </c:pt>
                <c:pt idx="50">
                  <c:v>4.9999999999999982</c:v>
                </c:pt>
                <c:pt idx="51">
                  <c:v>5.0999999999999979</c:v>
                </c:pt>
                <c:pt idx="52">
                  <c:v>5.1999999999999966</c:v>
                </c:pt>
                <c:pt idx="53">
                  <c:v>5.2999999999999972</c:v>
                </c:pt>
                <c:pt idx="54">
                  <c:v>5.3999999999999968</c:v>
                </c:pt>
                <c:pt idx="55">
                  <c:v>5.4999999999999956</c:v>
                </c:pt>
                <c:pt idx="56">
                  <c:v>5.5999999999999961</c:v>
                </c:pt>
                <c:pt idx="57">
                  <c:v>5.6999999999999957</c:v>
                </c:pt>
                <c:pt idx="58">
                  <c:v>5.7999999999999954</c:v>
                </c:pt>
                <c:pt idx="59">
                  <c:v>5.899999999999995</c:v>
                </c:pt>
                <c:pt idx="60">
                  <c:v>5.9999999999999947</c:v>
                </c:pt>
                <c:pt idx="61">
                  <c:v>6.0999999999999943</c:v>
                </c:pt>
                <c:pt idx="62">
                  <c:v>6.199999999999994</c:v>
                </c:pt>
                <c:pt idx="63">
                  <c:v>6.2999999999999936</c:v>
                </c:pt>
                <c:pt idx="64">
                  <c:v>6.3999999999999906</c:v>
                </c:pt>
                <c:pt idx="65">
                  <c:v>6.4999999999999929</c:v>
                </c:pt>
                <c:pt idx="66">
                  <c:v>6.5999999999999934</c:v>
                </c:pt>
                <c:pt idx="67">
                  <c:v>6.6999999999999886</c:v>
                </c:pt>
                <c:pt idx="68">
                  <c:v>6.7999999999999918</c:v>
                </c:pt>
                <c:pt idx="69">
                  <c:v>6.8999999999999906</c:v>
                </c:pt>
                <c:pt idx="70">
                  <c:v>6.9999999999999911</c:v>
                </c:pt>
                <c:pt idx="71">
                  <c:v>7.0999999999999908</c:v>
                </c:pt>
                <c:pt idx="72">
                  <c:v>7.1999999999999886</c:v>
                </c:pt>
                <c:pt idx="73">
                  <c:v>7.2999999999999901</c:v>
                </c:pt>
                <c:pt idx="74">
                  <c:v>7.3999999999999897</c:v>
                </c:pt>
                <c:pt idx="75">
                  <c:v>7.4999999999999902</c:v>
                </c:pt>
                <c:pt idx="76">
                  <c:v>7.599999999999989</c:v>
                </c:pt>
                <c:pt idx="77">
                  <c:v>7.6999999999999886</c:v>
                </c:pt>
                <c:pt idx="78">
                  <c:v>7.7999999999999883</c:v>
                </c:pt>
                <c:pt idx="79">
                  <c:v>7.8999999999999879</c:v>
                </c:pt>
                <c:pt idx="80">
                  <c:v>7.9999999999999876</c:v>
                </c:pt>
                <c:pt idx="81">
                  <c:v>8.0999999999999908</c:v>
                </c:pt>
                <c:pt idx="82">
                  <c:v>8.1999999999999904</c:v>
                </c:pt>
                <c:pt idx="83">
                  <c:v>8.2999999999999865</c:v>
                </c:pt>
                <c:pt idx="84">
                  <c:v>8.3999999999999897</c:v>
                </c:pt>
                <c:pt idx="85">
                  <c:v>8.4999999999999893</c:v>
                </c:pt>
                <c:pt idx="86">
                  <c:v>8.5999999999999908</c:v>
                </c:pt>
                <c:pt idx="87">
                  <c:v>8.6999999999999869</c:v>
                </c:pt>
                <c:pt idx="88">
                  <c:v>8.7999999999999847</c:v>
                </c:pt>
                <c:pt idx="89">
                  <c:v>8.8999999999999897</c:v>
                </c:pt>
                <c:pt idx="90">
                  <c:v>8.9999999999999893</c:v>
                </c:pt>
                <c:pt idx="91">
                  <c:v>9.0999999999999872</c:v>
                </c:pt>
                <c:pt idx="92">
                  <c:v>9.1999999999999869</c:v>
                </c:pt>
                <c:pt idx="93">
                  <c:v>9.2999999999999847</c:v>
                </c:pt>
                <c:pt idx="94">
                  <c:v>9.3999999999999861</c:v>
                </c:pt>
                <c:pt idx="95">
                  <c:v>9.4999999999999876</c:v>
                </c:pt>
                <c:pt idx="96">
                  <c:v>9.5999999999999872</c:v>
                </c:pt>
                <c:pt idx="97">
                  <c:v>9.6999999999999833</c:v>
                </c:pt>
                <c:pt idx="98">
                  <c:v>9.7999999999999812</c:v>
                </c:pt>
                <c:pt idx="99">
                  <c:v>9.8999999999999808</c:v>
                </c:pt>
                <c:pt idx="100">
                  <c:v>9.9999999999999805</c:v>
                </c:pt>
                <c:pt idx="101">
                  <c:v>10.09999999999998</c:v>
                </c:pt>
                <c:pt idx="102">
                  <c:v>10.19999999999998</c:v>
                </c:pt>
                <c:pt idx="103">
                  <c:v>10.299999999999979</c:v>
                </c:pt>
                <c:pt idx="104">
                  <c:v>10.399999999999981</c:v>
                </c:pt>
                <c:pt idx="105">
                  <c:v>10.49999999999998</c:v>
                </c:pt>
                <c:pt idx="106">
                  <c:v>10.59999999999998</c:v>
                </c:pt>
                <c:pt idx="107">
                  <c:v>10.69999999999998</c:v>
                </c:pt>
                <c:pt idx="108">
                  <c:v>10.799999999999979</c:v>
                </c:pt>
                <c:pt idx="109">
                  <c:v>10.899999999999981</c:v>
                </c:pt>
                <c:pt idx="110">
                  <c:v>10.99999999999998</c:v>
                </c:pt>
                <c:pt idx="111">
                  <c:v>11.09999999999998</c:v>
                </c:pt>
                <c:pt idx="112">
                  <c:v>11.19999999999998</c:v>
                </c:pt>
                <c:pt idx="113">
                  <c:v>11.299999999999979</c:v>
                </c:pt>
                <c:pt idx="114">
                  <c:v>11.399999999999981</c:v>
                </c:pt>
                <c:pt idx="115">
                  <c:v>11.49999999999998</c:v>
                </c:pt>
                <c:pt idx="116">
                  <c:v>11.59999999999998</c:v>
                </c:pt>
                <c:pt idx="117">
                  <c:v>11.699999999999971</c:v>
                </c:pt>
                <c:pt idx="118">
                  <c:v>11.799999999999971</c:v>
                </c:pt>
                <c:pt idx="119">
                  <c:v>11.899999999999981</c:v>
                </c:pt>
                <c:pt idx="120">
                  <c:v>11.99999999999998</c:v>
                </c:pt>
                <c:pt idx="121">
                  <c:v>12.099999999999969</c:v>
                </c:pt>
                <c:pt idx="122">
                  <c:v>12.199999999999971</c:v>
                </c:pt>
                <c:pt idx="123">
                  <c:v>12.299999999999971</c:v>
                </c:pt>
                <c:pt idx="124">
                  <c:v>12.39999999999997</c:v>
                </c:pt>
                <c:pt idx="125">
                  <c:v>12.49999999999997</c:v>
                </c:pt>
              </c:numCache>
            </c:numRef>
          </c:cat>
          <c:val>
            <c:numRef>
              <c:f>Feuil3!$H$5:$H$130</c:f>
              <c:numCache>
                <c:formatCode>General</c:formatCode>
                <c:ptCount val="126"/>
                <c:pt idx="0">
                  <c:v>0</c:v>
                </c:pt>
                <c:pt idx="1">
                  <c:v>5.0433412135539799E-2</c:v>
                </c:pt>
                <c:pt idx="2">
                  <c:v>0.10086682427108</c:v>
                </c:pt>
                <c:pt idx="3">
                  <c:v>0.15130023640661899</c:v>
                </c:pt>
                <c:pt idx="4">
                  <c:v>0.201733648542159</c:v>
                </c:pt>
                <c:pt idx="5">
                  <c:v>0.25216706067769901</c:v>
                </c:pt>
                <c:pt idx="6">
                  <c:v>0.30260047281323899</c:v>
                </c:pt>
                <c:pt idx="7">
                  <c:v>0.35303388494877802</c:v>
                </c:pt>
                <c:pt idx="8">
                  <c:v>0.403467297084318</c:v>
                </c:pt>
                <c:pt idx="9">
                  <c:v>0.45390070921985798</c:v>
                </c:pt>
                <c:pt idx="10">
                  <c:v>0.50433412135539801</c:v>
                </c:pt>
                <c:pt idx="11">
                  <c:v>0.55476753349093799</c:v>
                </c:pt>
                <c:pt idx="12">
                  <c:v>0.60520094562647797</c:v>
                </c:pt>
                <c:pt idx="13">
                  <c:v>0.65563435776201695</c:v>
                </c:pt>
                <c:pt idx="14">
                  <c:v>0.70606776989755704</c:v>
                </c:pt>
                <c:pt idx="15">
                  <c:v>0.75650118203309702</c:v>
                </c:pt>
                <c:pt idx="16">
                  <c:v>0.806934594168637</c:v>
                </c:pt>
                <c:pt idx="17">
                  <c:v>0.85736800630417698</c:v>
                </c:pt>
                <c:pt idx="18">
                  <c:v>0.90780141843971696</c:v>
                </c:pt>
                <c:pt idx="19">
                  <c:v>0.95823483057525705</c:v>
                </c:pt>
                <c:pt idx="20">
                  <c:v>1.008668242710796</c:v>
                </c:pt>
                <c:pt idx="21">
                  <c:v>1.0591016548463359</c:v>
                </c:pt>
                <c:pt idx="22">
                  <c:v>1.109535066981876</c:v>
                </c:pt>
                <c:pt idx="23">
                  <c:v>1.1599684791174161</c:v>
                </c:pt>
                <c:pt idx="24">
                  <c:v>1.2104018912529551</c:v>
                </c:pt>
                <c:pt idx="25">
                  <c:v>1.260835303388496</c:v>
                </c:pt>
                <c:pt idx="26">
                  <c:v>1.311268715524035</c:v>
                </c:pt>
                <c:pt idx="27">
                  <c:v>1.3617021276595751</c:v>
                </c:pt>
                <c:pt idx="28">
                  <c:v>1.412135539795115</c:v>
                </c:pt>
                <c:pt idx="29">
                  <c:v>1.4625689519306551</c:v>
                </c:pt>
                <c:pt idx="30">
                  <c:v>1.5130023640661949</c:v>
                </c:pt>
                <c:pt idx="31">
                  <c:v>1.563435776201735</c:v>
                </c:pt>
                <c:pt idx="32">
                  <c:v>1.613869188337274</c:v>
                </c:pt>
                <c:pt idx="33">
                  <c:v>1.6643026004728141</c:v>
                </c:pt>
                <c:pt idx="34">
                  <c:v>1.714736012608354</c:v>
                </c:pt>
                <c:pt idx="35">
                  <c:v>1.765169424743894</c:v>
                </c:pt>
                <c:pt idx="36">
                  <c:v>1.8156028368794339</c:v>
                </c:pt>
                <c:pt idx="37">
                  <c:v>1.866036249014974</c:v>
                </c:pt>
                <c:pt idx="38">
                  <c:v>1.916469661150513</c:v>
                </c:pt>
                <c:pt idx="39">
                  <c:v>1.9669030732860531</c:v>
                </c:pt>
                <c:pt idx="40">
                  <c:v>2.0173364854215929</c:v>
                </c:pt>
                <c:pt idx="41">
                  <c:v>2.0677698975571328</c:v>
                </c:pt>
                <c:pt idx="42">
                  <c:v>2.1182033096926718</c:v>
                </c:pt>
                <c:pt idx="43">
                  <c:v>2.1686367218282121</c:v>
                </c:pt>
                <c:pt idx="44">
                  <c:v>2.2190701339637489</c:v>
                </c:pt>
                <c:pt idx="45">
                  <c:v>2.2695035460992909</c:v>
                </c:pt>
                <c:pt idx="46">
                  <c:v>2.3199369582348299</c:v>
                </c:pt>
                <c:pt idx="47">
                  <c:v>2.3703703703703698</c:v>
                </c:pt>
                <c:pt idx="48">
                  <c:v>2.4208037825059101</c:v>
                </c:pt>
                <c:pt idx="49">
                  <c:v>2.4712371946414491</c:v>
                </c:pt>
                <c:pt idx="50">
                  <c:v>2.521670606776989</c:v>
                </c:pt>
                <c:pt idx="51">
                  <c:v>2.5721040189125302</c:v>
                </c:pt>
                <c:pt idx="52">
                  <c:v>2.6225374310480678</c:v>
                </c:pt>
                <c:pt idx="53">
                  <c:v>2.6729708431836081</c:v>
                </c:pt>
                <c:pt idx="54">
                  <c:v>2.723404255319148</c:v>
                </c:pt>
                <c:pt idx="55">
                  <c:v>2.7738376674546878</c:v>
                </c:pt>
                <c:pt idx="56">
                  <c:v>2.8242710795902268</c:v>
                </c:pt>
                <c:pt idx="57">
                  <c:v>2.8747044917257671</c:v>
                </c:pt>
                <c:pt idx="58">
                  <c:v>2.9251379038613061</c:v>
                </c:pt>
                <c:pt idx="59">
                  <c:v>2.9755713159968451</c:v>
                </c:pt>
                <c:pt idx="60">
                  <c:v>3.0260047281323859</c:v>
                </c:pt>
                <c:pt idx="61">
                  <c:v>3.0764381402679248</c:v>
                </c:pt>
                <c:pt idx="62">
                  <c:v>3.1268715524034651</c:v>
                </c:pt>
                <c:pt idx="63">
                  <c:v>3.177304964539005</c:v>
                </c:pt>
                <c:pt idx="64">
                  <c:v>3.227738376674544</c:v>
                </c:pt>
                <c:pt idx="65">
                  <c:v>3.2781717888100839</c:v>
                </c:pt>
                <c:pt idx="66">
                  <c:v>3.3286052009456228</c:v>
                </c:pt>
                <c:pt idx="67">
                  <c:v>3.37903861308116</c:v>
                </c:pt>
                <c:pt idx="68">
                  <c:v>3.4294720252167021</c:v>
                </c:pt>
                <c:pt idx="69">
                  <c:v>3.479905437352242</c:v>
                </c:pt>
                <c:pt idx="70">
                  <c:v>3.5303388494877819</c:v>
                </c:pt>
                <c:pt idx="71">
                  <c:v>3.5807722616233209</c:v>
                </c:pt>
                <c:pt idx="72">
                  <c:v>3.6312056737588581</c:v>
                </c:pt>
                <c:pt idx="73">
                  <c:v>3.6816390858944001</c:v>
                </c:pt>
                <c:pt idx="74">
                  <c:v>3.7320724980299391</c:v>
                </c:pt>
                <c:pt idx="75">
                  <c:v>3.7825059101654799</c:v>
                </c:pt>
                <c:pt idx="76">
                  <c:v>3.8329393223010189</c:v>
                </c:pt>
                <c:pt idx="77">
                  <c:v>3.8833727344365601</c:v>
                </c:pt>
                <c:pt idx="78">
                  <c:v>3.9338061465720999</c:v>
                </c:pt>
                <c:pt idx="79">
                  <c:v>3.984239558707638</c:v>
                </c:pt>
                <c:pt idx="80">
                  <c:v>4.0346729708431779</c:v>
                </c:pt>
                <c:pt idx="81">
                  <c:v>4.0851063829787169</c:v>
                </c:pt>
                <c:pt idx="82">
                  <c:v>4.1355397951142567</c:v>
                </c:pt>
                <c:pt idx="83">
                  <c:v>4.1859732072497939</c:v>
                </c:pt>
                <c:pt idx="84">
                  <c:v>4.2364066193853374</c:v>
                </c:pt>
                <c:pt idx="85">
                  <c:v>4.2868400315208781</c:v>
                </c:pt>
                <c:pt idx="86">
                  <c:v>4.3372734436564153</c:v>
                </c:pt>
                <c:pt idx="87">
                  <c:v>4.3877068557919516</c:v>
                </c:pt>
                <c:pt idx="88">
                  <c:v>4.4381402679274906</c:v>
                </c:pt>
                <c:pt idx="89">
                  <c:v>4.4885736800630367</c:v>
                </c:pt>
                <c:pt idx="90">
                  <c:v>4.5390070921985757</c:v>
                </c:pt>
                <c:pt idx="91">
                  <c:v>4.5894405043341129</c:v>
                </c:pt>
                <c:pt idx="92">
                  <c:v>4.6398739164696527</c:v>
                </c:pt>
                <c:pt idx="93">
                  <c:v>4.69030732860519</c:v>
                </c:pt>
                <c:pt idx="94">
                  <c:v>4.7407407407407334</c:v>
                </c:pt>
                <c:pt idx="95">
                  <c:v>4.7911741528762697</c:v>
                </c:pt>
                <c:pt idx="96">
                  <c:v>4.8416075650118113</c:v>
                </c:pt>
                <c:pt idx="97">
                  <c:v>4.8920409771473468</c:v>
                </c:pt>
                <c:pt idx="98">
                  <c:v>4.9424743892828911</c:v>
                </c:pt>
                <c:pt idx="99">
                  <c:v>4.9929078014184274</c:v>
                </c:pt>
                <c:pt idx="100">
                  <c:v>5.0433412135539699</c:v>
                </c:pt>
                <c:pt idx="101">
                  <c:v>5.0937746256895098</c:v>
                </c:pt>
                <c:pt idx="102">
                  <c:v>5.144208037825047</c:v>
                </c:pt>
                <c:pt idx="103">
                  <c:v>5.1946414499605886</c:v>
                </c:pt>
                <c:pt idx="104">
                  <c:v>5.2450748620961276</c:v>
                </c:pt>
                <c:pt idx="105">
                  <c:v>5.2955082742316684</c:v>
                </c:pt>
                <c:pt idx="106">
                  <c:v>5.3459416863672056</c:v>
                </c:pt>
                <c:pt idx="107">
                  <c:v>5.3963750985027472</c:v>
                </c:pt>
                <c:pt idx="108">
                  <c:v>5.4468085106382871</c:v>
                </c:pt>
                <c:pt idx="109">
                  <c:v>5.4972419227738296</c:v>
                </c:pt>
                <c:pt idx="110">
                  <c:v>5.5476753349093659</c:v>
                </c:pt>
                <c:pt idx="111">
                  <c:v>5.5981087470449058</c:v>
                </c:pt>
                <c:pt idx="112">
                  <c:v>5.6485421591804457</c:v>
                </c:pt>
                <c:pt idx="113">
                  <c:v>5.6989755713159793</c:v>
                </c:pt>
                <c:pt idx="114">
                  <c:v>5.7494089834515298</c:v>
                </c:pt>
                <c:pt idx="115">
                  <c:v>5.799842395587067</c:v>
                </c:pt>
                <c:pt idx="116">
                  <c:v>5.8502758077226016</c:v>
                </c:pt>
                <c:pt idx="117">
                  <c:v>5.9007092198581432</c:v>
                </c:pt>
                <c:pt idx="118">
                  <c:v>5.9511426319936831</c:v>
                </c:pt>
                <c:pt idx="119">
                  <c:v>6.001576044129223</c:v>
                </c:pt>
                <c:pt idx="120">
                  <c:v>6.0520094562647628</c:v>
                </c:pt>
                <c:pt idx="121">
                  <c:v>6.1024428684002991</c:v>
                </c:pt>
                <c:pt idx="122">
                  <c:v>6.152876280535839</c:v>
                </c:pt>
                <c:pt idx="123">
                  <c:v>6.2033096926713851</c:v>
                </c:pt>
                <c:pt idx="124">
                  <c:v>6.2537431048069241</c:v>
                </c:pt>
                <c:pt idx="125">
                  <c:v>6.3041765169424551</c:v>
                </c:pt>
              </c:numCache>
            </c:numRef>
          </c:val>
          <c:smooth val="0"/>
          <c:extLst>
            <c:ext xmlns:c16="http://schemas.microsoft.com/office/drawing/2014/chart" uri="{C3380CC4-5D6E-409C-BE32-E72D297353CC}">
              <c16:uniqueId val="{00000000-7760-4656-AC61-D4BB8BF446EC}"/>
            </c:ext>
          </c:extLst>
        </c:ser>
        <c:dLbls>
          <c:showLegendKey val="0"/>
          <c:showVal val="0"/>
          <c:showCatName val="0"/>
          <c:showSerName val="0"/>
          <c:showPercent val="0"/>
          <c:showBubbleSize val="0"/>
        </c:dLbls>
        <c:marker val="1"/>
        <c:smooth val="0"/>
        <c:axId val="-2015587272"/>
        <c:axId val="-2016014168"/>
      </c:lineChart>
      <c:scatterChart>
        <c:scatterStyle val="lineMarker"/>
        <c:varyColors val="0"/>
        <c:ser>
          <c:idx val="1"/>
          <c:order val="1"/>
          <c:tx>
            <c:v>Y=1</c:v>
          </c:tx>
          <c:spPr>
            <a:ln w="25400" cap="rnd">
              <a:noFill/>
              <a:round/>
            </a:ln>
            <a:effectLst/>
          </c:spPr>
          <c:marker>
            <c:symbol val="circle"/>
            <c:size val="5"/>
            <c:spPr>
              <a:solidFill>
                <a:schemeClr val="accent2"/>
              </a:solidFill>
              <a:ln w="9525">
                <a:solidFill>
                  <a:schemeClr val="accent2"/>
                </a:solidFill>
              </a:ln>
              <a:effectLst/>
            </c:spPr>
          </c:marker>
          <c:yVal>
            <c:numRef>
              <c:f>Feuil3!$J$5:$J$130</c:f>
              <c:numCache>
                <c:formatCode>General</c:formatCode>
                <c:ptCount val="126"/>
                <c:pt idx="0">
                  <c:v>2</c:v>
                </c:pt>
                <c:pt idx="10">
                  <c:v>1</c:v>
                </c:pt>
                <c:pt idx="11">
                  <c:v>1.5</c:v>
                </c:pt>
                <c:pt idx="15">
                  <c:v>2</c:v>
                </c:pt>
                <c:pt idx="20">
                  <c:v>1.05</c:v>
                </c:pt>
                <c:pt idx="23">
                  <c:v>2</c:v>
                </c:pt>
                <c:pt idx="28">
                  <c:v>4.0999999999999996</c:v>
                </c:pt>
                <c:pt idx="31">
                  <c:v>2.6</c:v>
                </c:pt>
                <c:pt idx="40">
                  <c:v>2.1</c:v>
                </c:pt>
                <c:pt idx="52">
                  <c:v>2.63</c:v>
                </c:pt>
                <c:pt idx="66">
                  <c:v>3.5</c:v>
                </c:pt>
                <c:pt idx="71">
                  <c:v>3.6</c:v>
                </c:pt>
                <c:pt idx="84">
                  <c:v>4.2699999999999996</c:v>
                </c:pt>
                <c:pt idx="113">
                  <c:v>5.7</c:v>
                </c:pt>
              </c:numCache>
            </c:numRef>
          </c:yVal>
          <c:smooth val="0"/>
          <c:extLst>
            <c:ext xmlns:c16="http://schemas.microsoft.com/office/drawing/2014/chart" uri="{C3380CC4-5D6E-409C-BE32-E72D297353CC}">
              <c16:uniqueId val="{00000001-7760-4656-AC61-D4BB8BF446EC}"/>
            </c:ext>
          </c:extLst>
        </c:ser>
        <c:ser>
          <c:idx val="2"/>
          <c:order val="2"/>
          <c:tx>
            <c:v>Y=0</c:v>
          </c:tx>
          <c:spPr>
            <a:ln w="25400" cap="rnd">
              <a:noFill/>
              <a:round/>
            </a:ln>
            <a:effectLst/>
          </c:spPr>
          <c:marker>
            <c:symbol val="circle"/>
            <c:size val="5"/>
            <c:spPr>
              <a:solidFill>
                <a:schemeClr val="accent3"/>
              </a:solidFill>
              <a:ln w="9525">
                <a:solidFill>
                  <a:schemeClr val="accent3"/>
                </a:solidFill>
              </a:ln>
              <a:effectLst/>
            </c:spPr>
          </c:marker>
          <c:yVal>
            <c:numRef>
              <c:f>Feuil3!$K$5:$K$130</c:f>
              <c:numCache>
                <c:formatCode>General</c:formatCode>
                <c:ptCount val="126"/>
                <c:pt idx="8">
                  <c:v>0.39</c:v>
                </c:pt>
                <c:pt idx="10">
                  <c:v>0.4</c:v>
                </c:pt>
                <c:pt idx="20">
                  <c:v>0</c:v>
                </c:pt>
                <c:pt idx="25">
                  <c:v>1</c:v>
                </c:pt>
                <c:pt idx="30">
                  <c:v>0.5</c:v>
                </c:pt>
                <c:pt idx="31">
                  <c:v>1</c:v>
                </c:pt>
                <c:pt idx="48">
                  <c:v>2.1</c:v>
                </c:pt>
                <c:pt idx="54">
                  <c:v>2.5</c:v>
                </c:pt>
                <c:pt idx="62">
                  <c:v>3</c:v>
                </c:pt>
                <c:pt idx="69">
                  <c:v>2.5499999999999998</c:v>
                </c:pt>
                <c:pt idx="73">
                  <c:v>3.2</c:v>
                </c:pt>
                <c:pt idx="93">
                  <c:v>4.55</c:v>
                </c:pt>
                <c:pt idx="102">
                  <c:v>5.07</c:v>
                </c:pt>
                <c:pt idx="119">
                  <c:v>5.55</c:v>
                </c:pt>
                <c:pt idx="122">
                  <c:v>6.05</c:v>
                </c:pt>
              </c:numCache>
            </c:numRef>
          </c:yVal>
          <c:smooth val="0"/>
          <c:extLst>
            <c:ext xmlns:c16="http://schemas.microsoft.com/office/drawing/2014/chart" uri="{C3380CC4-5D6E-409C-BE32-E72D297353CC}">
              <c16:uniqueId val="{00000002-7760-4656-AC61-D4BB8BF446EC}"/>
            </c:ext>
          </c:extLst>
        </c:ser>
        <c:dLbls>
          <c:showLegendKey val="0"/>
          <c:showVal val="0"/>
          <c:showCatName val="0"/>
          <c:showSerName val="0"/>
          <c:showPercent val="0"/>
          <c:showBubbleSize val="0"/>
        </c:dLbls>
        <c:axId val="-2015587272"/>
        <c:axId val="-2016014168"/>
      </c:scatterChart>
      <c:catAx>
        <c:axId val="-2015587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16014168"/>
        <c:crosses val="autoZero"/>
        <c:auto val="1"/>
        <c:lblAlgn val="ctr"/>
        <c:lblOffset val="10"/>
        <c:tickLblSkip val="10"/>
        <c:tickMarkSkip val="4"/>
        <c:noMultiLvlLbl val="0"/>
      </c:catAx>
      <c:valAx>
        <c:axId val="-2016014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15587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6363" cy="511731"/>
          </a:xfrm>
          <a:prstGeom prst="rect">
            <a:avLst/>
          </a:prstGeom>
        </p:spPr>
        <p:txBody>
          <a:bodyPr vert="horz" lIns="94650" tIns="47325" rIns="94650" bIns="47325" rtlCol="0"/>
          <a:lstStyle>
            <a:lvl1pPr algn="l">
              <a:defRPr sz="1200"/>
            </a:lvl1pPr>
          </a:lstStyle>
          <a:p>
            <a:endParaRPr lang="fr-FR"/>
          </a:p>
        </p:txBody>
      </p:sp>
      <p:sp>
        <p:nvSpPr>
          <p:cNvPr id="3" name="Espace réservé de la date 2"/>
          <p:cNvSpPr>
            <a:spLocks noGrp="1"/>
          </p:cNvSpPr>
          <p:nvPr>
            <p:ph type="dt" sz="quarter" idx="1"/>
          </p:nvPr>
        </p:nvSpPr>
        <p:spPr>
          <a:xfrm>
            <a:off x="4021294" y="0"/>
            <a:ext cx="3076363" cy="511731"/>
          </a:xfrm>
          <a:prstGeom prst="rect">
            <a:avLst/>
          </a:prstGeom>
        </p:spPr>
        <p:txBody>
          <a:bodyPr vert="horz" lIns="94650" tIns="47325" rIns="94650" bIns="47325" rtlCol="0"/>
          <a:lstStyle>
            <a:lvl1pPr algn="r">
              <a:defRPr sz="1200"/>
            </a:lvl1pPr>
          </a:lstStyle>
          <a:p>
            <a:fld id="{730F2581-F2F2-4F41-B99F-5383477BDCC4}" type="datetimeFigureOut">
              <a:rPr lang="fr-FR" smtClean="0"/>
              <a:pPr/>
              <a:t>27/12/2019</a:t>
            </a:fld>
            <a:endParaRPr lang="fr-FR"/>
          </a:p>
        </p:txBody>
      </p:sp>
      <p:sp>
        <p:nvSpPr>
          <p:cNvPr id="4" name="Espace réservé du pied de page 3"/>
          <p:cNvSpPr>
            <a:spLocks noGrp="1"/>
          </p:cNvSpPr>
          <p:nvPr>
            <p:ph type="ftr" sz="quarter" idx="2"/>
          </p:nvPr>
        </p:nvSpPr>
        <p:spPr>
          <a:xfrm>
            <a:off x="1" y="9721106"/>
            <a:ext cx="3076363" cy="511731"/>
          </a:xfrm>
          <a:prstGeom prst="rect">
            <a:avLst/>
          </a:prstGeom>
        </p:spPr>
        <p:txBody>
          <a:bodyPr vert="horz" lIns="94650" tIns="47325" rIns="94650" bIns="47325"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1294" y="9721106"/>
            <a:ext cx="3076363" cy="511731"/>
          </a:xfrm>
          <a:prstGeom prst="rect">
            <a:avLst/>
          </a:prstGeom>
        </p:spPr>
        <p:txBody>
          <a:bodyPr vert="horz" lIns="94650" tIns="47325" rIns="94650" bIns="47325" rtlCol="0" anchor="b"/>
          <a:lstStyle>
            <a:lvl1pPr algn="r">
              <a:defRPr sz="1200"/>
            </a:lvl1pPr>
          </a:lstStyle>
          <a:p>
            <a:fld id="{BC0313AA-6B2C-408F-828A-37EBF62B79AA}" type="slidenum">
              <a:rPr lang="fr-FR" smtClean="0"/>
              <a:pPr/>
              <a:t>‹N°›</a:t>
            </a:fld>
            <a:endParaRPr lang="fr-FR"/>
          </a:p>
        </p:txBody>
      </p:sp>
    </p:spTree>
    <p:extLst>
      <p:ext uri="{BB962C8B-B14F-4D97-AF65-F5344CB8AC3E}">
        <p14:creationId xmlns:p14="http://schemas.microsoft.com/office/powerpoint/2010/main" val="468654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669334E3-1F9F-4E98-9F5A-DAA22F426B44}" type="datetimeFigureOut">
              <a:rPr lang="fr-FR" smtClean="0"/>
              <a:pPr/>
              <a:t>27/12/2019</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F13AA49C-45C1-4A9A-80E4-85F6F1E9D544}" type="slidenum">
              <a:rPr lang="fr-FR" smtClean="0"/>
              <a:pPr/>
              <a:t>‹N°›</a:t>
            </a:fld>
            <a:endParaRPr lang="fr-FR"/>
          </a:p>
        </p:txBody>
      </p:sp>
    </p:spTree>
    <p:extLst>
      <p:ext uri="{BB962C8B-B14F-4D97-AF65-F5344CB8AC3E}">
        <p14:creationId xmlns:p14="http://schemas.microsoft.com/office/powerpoint/2010/main" val="10376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13AA49C-45C1-4A9A-80E4-85F6F1E9D544}" type="slidenum">
              <a:rPr lang="fr-FR" smtClean="0"/>
              <a:pPr/>
              <a:t>22</a:t>
            </a:fld>
            <a:endParaRPr lang="fr-FR"/>
          </a:p>
        </p:txBody>
      </p:sp>
    </p:spTree>
    <p:extLst>
      <p:ext uri="{BB962C8B-B14F-4D97-AF65-F5344CB8AC3E}">
        <p14:creationId xmlns:p14="http://schemas.microsoft.com/office/powerpoint/2010/main" val="2947157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0A5467CF-FBE6-45FF-B8F9-46E7496BE7C8}" type="slidenum">
              <a:rPr lang="fr-F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92B19AEA-9E54-4852-A41B-61355B97E622}"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481EB819-0D95-41F4-978E-6CDA2B0E25F0}" type="slidenum">
              <a:rPr lang="fr-F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AEA54E06-BA62-4900-9BF8-D062D9099F77}" type="slidenum">
              <a:rPr lang="fr-F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34F00F3-4A95-499C-B34B-0041A7A971B6}"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F1ADBFA5-EEFA-4DC6-9B72-F1F388E05AB1}"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lvl1pPr>
              <a:defRPr/>
            </a:lvl1pPr>
          </a:lstStyle>
          <a:p>
            <a:endParaRPr lang="fr-FR"/>
          </a:p>
        </p:txBody>
      </p:sp>
      <p:sp>
        <p:nvSpPr>
          <p:cNvPr id="8" name="Espace réservé du pied de page 7"/>
          <p:cNvSpPr>
            <a:spLocks noGrp="1"/>
          </p:cNvSpPr>
          <p:nvPr>
            <p:ph type="ftr" sz="quarter" idx="11"/>
          </p:nvPr>
        </p:nvSpPr>
        <p:spPr/>
        <p:txBody>
          <a:bodyPr/>
          <a:lstStyle>
            <a:lvl1pPr>
              <a:defRPr/>
            </a:lvl1pPr>
          </a:lstStyle>
          <a:p>
            <a:endParaRPr lang="fr-FR"/>
          </a:p>
        </p:txBody>
      </p:sp>
      <p:sp>
        <p:nvSpPr>
          <p:cNvPr id="9" name="Espace réservé du numéro de diapositive 8"/>
          <p:cNvSpPr>
            <a:spLocks noGrp="1"/>
          </p:cNvSpPr>
          <p:nvPr>
            <p:ph type="sldNum" sz="quarter" idx="12"/>
          </p:nvPr>
        </p:nvSpPr>
        <p:spPr/>
        <p:txBody>
          <a:bodyPr/>
          <a:lstStyle>
            <a:lvl1pPr>
              <a:defRPr/>
            </a:lvl1pPr>
          </a:lstStyle>
          <a:p>
            <a:fld id="{C1D54AD3-B7B9-4C02-9D67-0F1C88DDFF86}"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lvl1pPr>
              <a:defRPr/>
            </a:lvl1pPr>
          </a:lstStyle>
          <a:p>
            <a:endParaRPr lang="fr-FR"/>
          </a:p>
        </p:txBody>
      </p:sp>
      <p:sp>
        <p:nvSpPr>
          <p:cNvPr id="4" name="Espace réservé du pied de page 3"/>
          <p:cNvSpPr>
            <a:spLocks noGrp="1"/>
          </p:cNvSpPr>
          <p:nvPr>
            <p:ph type="ftr" sz="quarter" idx="11"/>
          </p:nvPr>
        </p:nvSpPr>
        <p:spPr/>
        <p:txBody>
          <a:bodyPr/>
          <a:lstStyle>
            <a:lvl1pPr>
              <a:defRPr/>
            </a:lvl1p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fld id="{F4C290B2-3B9C-4717-86B8-FB7DAB193097}"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p>
        </p:txBody>
      </p:sp>
      <p:sp>
        <p:nvSpPr>
          <p:cNvPr id="3" name="Espace réservé du pied de page 2"/>
          <p:cNvSpPr>
            <a:spLocks noGrp="1"/>
          </p:cNvSpPr>
          <p:nvPr>
            <p:ph type="ftr" sz="quarter" idx="11"/>
          </p:nvPr>
        </p:nvSpPr>
        <p:spPr/>
        <p:txBody>
          <a:bodyPr/>
          <a:lstStyle>
            <a:lvl1pPr>
              <a:defRPr/>
            </a:lvl1pPr>
          </a:lstStyle>
          <a:p>
            <a:endParaRPr lang="fr-FR"/>
          </a:p>
        </p:txBody>
      </p:sp>
      <p:sp>
        <p:nvSpPr>
          <p:cNvPr id="4" name="Espace réservé du numéro de diapositive 3"/>
          <p:cNvSpPr>
            <a:spLocks noGrp="1"/>
          </p:cNvSpPr>
          <p:nvPr>
            <p:ph type="sldNum" sz="quarter" idx="12"/>
          </p:nvPr>
        </p:nvSpPr>
        <p:spPr/>
        <p:txBody>
          <a:bodyPr/>
          <a:lstStyle>
            <a:lvl1pPr>
              <a:defRPr/>
            </a:lvl1pPr>
          </a:lstStyle>
          <a:p>
            <a:fld id="{ED989A00-950F-4E01-9FD8-4952D425CADB}"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B6A4006C-1FB9-464A-8DD5-803A86929736}"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59044010-CB23-473D-A601-6FB9FB86B047}"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fr-F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CAB7AD9-1BA9-45C0-ADE3-59411D55ED60}" type="slidenum">
              <a:rPr lang="fr-F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NULL"/></Relationships>
</file>

<file path=ppt/slides/_rels/slide10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NULL"/></Relationships>
</file>

<file path=ppt/slides/_rels/slide10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NULL"/><Relationship Id="rId4" Type="http://schemas.openxmlformats.org/officeDocument/2006/relationships/image" Target="NULL"/></Relationships>
</file>

<file path=ppt/slides/_rels/slide10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NULL"/></Relationships>
</file>

<file path=ppt/slides/_rels/slide10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NULL"/></Relationships>
</file>

<file path=ppt/slides/_rels/slide9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860615" y="544513"/>
            <a:ext cx="3130985"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Licence 2 - Informatique</a:t>
            </a:r>
            <a:endParaRPr lang="fr-FR" sz="2000" b="1" i="1" dirty="0">
              <a:solidFill>
                <a:srgbClr val="3366CC"/>
              </a:solidFill>
            </a:endParaRPr>
          </a:p>
        </p:txBody>
      </p:sp>
      <p:grpSp>
        <p:nvGrpSpPr>
          <p:cNvPr id="2" name="Groupe 19"/>
          <p:cNvGrpSpPr/>
          <p:nvPr/>
        </p:nvGrpSpPr>
        <p:grpSpPr>
          <a:xfrm>
            <a:off x="0" y="998538"/>
            <a:ext cx="9144000" cy="2822772"/>
            <a:chOff x="0" y="998538"/>
            <a:chExt cx="9144000" cy="282277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Sommaire</a:t>
              </a:r>
              <a:endParaRPr lang="fr-FR" sz="2000" b="1" dirty="0">
                <a:solidFill>
                  <a:schemeClr val="folHlink"/>
                </a:solidFill>
              </a:endParaRPr>
            </a:p>
          </p:txBody>
        </p:sp>
        <p:sp>
          <p:nvSpPr>
            <p:cNvPr id="16" name="Text Box 10"/>
            <p:cNvSpPr txBox="1">
              <a:spLocks noChangeArrowheads="1"/>
            </p:cNvSpPr>
            <p:nvPr/>
          </p:nvSpPr>
          <p:spPr bwMode="auto">
            <a:xfrm>
              <a:off x="931691" y="1666874"/>
              <a:ext cx="7856049" cy="2154436"/>
            </a:xfrm>
            <a:prstGeom prst="rect">
              <a:avLst/>
            </a:prstGeom>
            <a:noFill/>
            <a:ln w="9525">
              <a:noFill/>
              <a:miter lim="800000"/>
              <a:headEnd/>
              <a:tailEnd/>
            </a:ln>
            <a:effectLst/>
          </p:spPr>
          <p:txBody>
            <a:bodyPr wrap="square">
              <a:spAutoFit/>
            </a:bodyPr>
            <a:lstStyle/>
            <a:p>
              <a:pPr algn="just">
                <a:buClr>
                  <a:schemeClr val="accent2"/>
                </a:buClr>
                <a:buFont typeface="Wingdings" pitchFamily="2" charset="2"/>
                <a:buNone/>
              </a:pPr>
              <a:endParaRPr lang="fr-FR" b="1" dirty="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ctr">
                <a:buClr>
                  <a:schemeClr val="accent2"/>
                </a:buClr>
              </a:pPr>
              <a:r>
                <a:rPr lang="fr-FR" sz="2800" b="1" dirty="0" smtClean="0">
                  <a:solidFill>
                    <a:srgbClr val="800080"/>
                  </a:solidFill>
                  <a:sym typeface="Wingdings" pitchFamily="2" charset="2"/>
                </a:rPr>
                <a:t>Structures de données et</a:t>
              </a:r>
            </a:p>
            <a:p>
              <a:pPr algn="ctr">
                <a:buClr>
                  <a:schemeClr val="accent2"/>
                </a:buClr>
              </a:pPr>
              <a:r>
                <a:rPr lang="fr-FR" sz="2800" b="1" dirty="0" smtClean="0">
                  <a:solidFill>
                    <a:srgbClr val="800080"/>
                  </a:solidFill>
                  <a:sym typeface="Wingdings" pitchFamily="2" charset="2"/>
                </a:rPr>
                <a:t>Récursivité</a:t>
              </a:r>
            </a:p>
          </p:txBody>
        </p:sp>
      </p:grpSp>
      <p:sp>
        <p:nvSpPr>
          <p:cNvPr id="10" name="Rectangle 9"/>
          <p:cNvSpPr/>
          <p:nvPr/>
        </p:nvSpPr>
        <p:spPr>
          <a:xfrm>
            <a:off x="4063468" y="4714493"/>
            <a:ext cx="4572000" cy="1631216"/>
          </a:xfrm>
          <a:prstGeom prst="rect">
            <a:avLst/>
          </a:prstGeom>
        </p:spPr>
        <p:txBody>
          <a:bodyPr>
            <a:spAutoFit/>
          </a:bodyPr>
          <a:lstStyle/>
          <a:p>
            <a:pPr marL="540000">
              <a:buClr>
                <a:schemeClr val="accent2"/>
              </a:buClr>
              <a:buFont typeface="Wingdings" pitchFamily="2" charset="2"/>
              <a:buChar char="§"/>
            </a:pPr>
            <a:r>
              <a:rPr lang="fr-FR" sz="2000" b="1" dirty="0" smtClean="0">
                <a:solidFill>
                  <a:srgbClr val="800080"/>
                </a:solidFill>
                <a:sym typeface="Wingdings" pitchFamily="2" charset="2"/>
              </a:rPr>
              <a:t>	Notions de base</a:t>
            </a:r>
          </a:p>
          <a:p>
            <a:pPr marL="540000">
              <a:buClr>
                <a:schemeClr val="accent2"/>
              </a:buClr>
              <a:buFont typeface="Wingdings" pitchFamily="2" charset="2"/>
              <a:buChar char="§"/>
            </a:pPr>
            <a:r>
              <a:rPr lang="fr-FR" sz="2000" b="1" dirty="0" smtClean="0">
                <a:solidFill>
                  <a:srgbClr val="800080"/>
                </a:solidFill>
                <a:sym typeface="Wingdings" pitchFamily="2" charset="2"/>
              </a:rPr>
              <a:t>	Le langage Python</a:t>
            </a:r>
          </a:p>
          <a:p>
            <a:pPr marL="540000">
              <a:buClr>
                <a:schemeClr val="accent2"/>
              </a:buClr>
              <a:buFont typeface="Wingdings" pitchFamily="2" charset="2"/>
              <a:buChar char="§"/>
            </a:pPr>
            <a:r>
              <a:rPr lang="fr-FR" sz="2000" b="1" dirty="0">
                <a:solidFill>
                  <a:srgbClr val="800080"/>
                </a:solidFill>
                <a:sym typeface="Wingdings" pitchFamily="2" charset="2"/>
              </a:rPr>
              <a:t>	</a:t>
            </a:r>
            <a:r>
              <a:rPr lang="fr-FR" sz="2000" b="1" dirty="0" smtClean="0">
                <a:solidFill>
                  <a:srgbClr val="800080"/>
                </a:solidFill>
                <a:sym typeface="Wingdings" pitchFamily="2" charset="2"/>
              </a:rPr>
              <a:t>Algorithmes et récursivité</a:t>
            </a:r>
            <a:endParaRPr lang="fr-FR" sz="2000" b="1" dirty="0">
              <a:solidFill>
                <a:srgbClr val="800080"/>
              </a:solidFill>
              <a:sym typeface="Wingdings" pitchFamily="2" charset="2"/>
            </a:endParaRPr>
          </a:p>
          <a:p>
            <a:pPr marL="540000">
              <a:buClr>
                <a:schemeClr val="accent2"/>
              </a:buClr>
              <a:buFont typeface="Wingdings" pitchFamily="2" charset="2"/>
              <a:buChar char="§"/>
            </a:pPr>
            <a:r>
              <a:rPr lang="fr-FR" sz="2000" b="1" dirty="0">
                <a:solidFill>
                  <a:srgbClr val="800080"/>
                </a:solidFill>
                <a:sym typeface="Wingdings" pitchFamily="2" charset="2"/>
              </a:rPr>
              <a:t>	</a:t>
            </a:r>
            <a:r>
              <a:rPr lang="fr-FR" sz="2000" b="1" dirty="0" smtClean="0">
                <a:solidFill>
                  <a:srgbClr val="800080"/>
                </a:solidFill>
                <a:sym typeface="Wingdings" pitchFamily="2" charset="2"/>
              </a:rPr>
              <a:t>Perceptron</a:t>
            </a:r>
            <a:endParaRPr lang="fr-FR" sz="2000" b="1" dirty="0">
              <a:solidFill>
                <a:srgbClr val="800080"/>
              </a:solidFill>
              <a:sym typeface="Wingdings" pitchFamily="2" charset="2"/>
            </a:endParaRPr>
          </a:p>
          <a:p>
            <a:pPr marL="540000">
              <a:buClr>
                <a:schemeClr val="accent2"/>
              </a:buClr>
            </a:pPr>
            <a:endParaRPr lang="fr-FR" sz="2000" b="1" dirty="0" smtClean="0">
              <a:solidFill>
                <a:srgbClr val="800080"/>
              </a:solidFill>
              <a:sym typeface="Wingdings" pitchFamily="2" charset="2"/>
            </a:endParaRPr>
          </a:p>
        </p:txBody>
      </p:sp>
    </p:spTree>
    <p:extLst>
      <p:ext uri="{BB962C8B-B14F-4D97-AF65-F5344CB8AC3E}">
        <p14:creationId xmlns:p14="http://schemas.microsoft.com/office/powerpoint/2010/main" val="369343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948974"/>
            <a:chOff x="0" y="998538"/>
            <a:chExt cx="9144000" cy="94897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Les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Exemple : </a:t>
              </a:r>
              <a:r>
                <a:rPr lang="fr-FR" sz="2000" b="1" dirty="0" smtClean="0">
                  <a:solidFill>
                    <a:srgbClr val="800080"/>
                  </a:solidFill>
                  <a:sym typeface="Wingdings" pitchFamily="2" charset="2"/>
                </a:rPr>
                <a:t>Fin</a:t>
              </a:r>
              <a:r>
                <a:rPr lang="fr-FR" i="1" dirty="0" smtClean="0">
                  <a:solidFill>
                    <a:srgbClr val="800080"/>
                  </a:solidFill>
                </a:rPr>
                <a:t>.</a:t>
              </a:r>
              <a:endParaRPr lang="fr-FR" sz="2000" b="1" dirty="0">
                <a:solidFill>
                  <a:srgbClr val="800080"/>
                </a:solidFill>
                <a:sym typeface="Wingdings" pitchFamily="2" charset="2"/>
              </a:endParaRPr>
            </a:p>
          </p:txBody>
        </p:sp>
      </p:grpSp>
      <p:sp>
        <p:nvSpPr>
          <p:cNvPr id="10" name="Rectangle 1"/>
          <p:cNvSpPr>
            <a:spLocks noChangeArrowheads="1"/>
          </p:cNvSpPr>
          <p:nvPr/>
        </p:nvSpPr>
        <p:spPr bwMode="auto">
          <a:xfrm>
            <a:off x="737394" y="2340050"/>
            <a:ext cx="7770445" cy="2585323"/>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tabLst>
                <a:tab pos="1558925" algn="ctr"/>
              </a:tabLst>
            </a:pPr>
            <a:r>
              <a:rPr lang="fr-FR" i="1" dirty="0" err="1">
                <a:solidFill>
                  <a:srgbClr val="800080"/>
                </a:solidFill>
                <a:latin typeface="Palatino Linotype" pitchFamily="18" charset="0"/>
                <a:ea typeface="Times New Roman" pitchFamily="18" charset="0"/>
                <a:cs typeface="Times New Roman" pitchFamily="18" charset="0"/>
              </a:rPr>
              <a:t>JoueurJoue</a:t>
            </a:r>
            <a:r>
              <a:rPr lang="fr-FR" i="1" dirty="0">
                <a:solidFill>
                  <a:srgbClr val="800080"/>
                </a:solidFill>
                <a:latin typeface="Palatino Linotype" pitchFamily="18" charset="0"/>
                <a:ea typeface="Times New Roman" pitchFamily="18" charset="0"/>
                <a:cs typeface="Times New Roman" pitchFamily="18" charset="0"/>
              </a:rPr>
              <a:t>( )</a:t>
            </a: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a:solidFill>
                  <a:srgbClr val="800080"/>
                </a:solidFill>
                <a:latin typeface="Palatino Linotype" pitchFamily="18" charset="0"/>
                <a:ea typeface="Times New Roman" pitchFamily="18" charset="0"/>
                <a:cs typeface="Times New Roman" pitchFamily="18" charset="0"/>
              </a:rPr>
              <a:t>si</a:t>
            </a:r>
            <a:r>
              <a:rPr lang="fr-FR" i="1" dirty="0">
                <a:solidFill>
                  <a:srgbClr val="800080"/>
                </a:solidFill>
                <a:latin typeface="Palatino Linotype" pitchFamily="18" charset="0"/>
                <a:ea typeface="Times New Roman" pitchFamily="18" charset="0"/>
                <a:cs typeface="Times New Roman" pitchFamily="18" charset="0"/>
              </a:rPr>
              <a:t> ((N-1) </a:t>
            </a:r>
            <a:r>
              <a:rPr lang="fr-FR" i="1" dirty="0" err="1">
                <a:solidFill>
                  <a:srgbClr val="800080"/>
                </a:solidFill>
                <a:latin typeface="Palatino Linotype" pitchFamily="18" charset="0"/>
                <a:ea typeface="Times New Roman" pitchFamily="18" charset="0"/>
                <a:cs typeface="Times New Roman" pitchFamily="18" charset="0"/>
              </a:rPr>
              <a:t>mod</a:t>
            </a:r>
            <a:r>
              <a:rPr lang="fr-FR" i="1" dirty="0">
                <a:solidFill>
                  <a:srgbClr val="800080"/>
                </a:solidFill>
                <a:latin typeface="Palatino Linotype" pitchFamily="18" charset="0"/>
                <a:ea typeface="Times New Roman" pitchFamily="18" charset="0"/>
                <a:cs typeface="Times New Roman" pitchFamily="18" charset="0"/>
              </a:rPr>
              <a:t> (Q-1)) == 0 </a:t>
            </a:r>
            <a:endParaRPr lang="fr-FR" i="1" dirty="0" smtClean="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N=N-1                       // </a:t>
            </a:r>
            <a:r>
              <a:rPr lang="fr-FR" i="1" dirty="0">
                <a:solidFill>
                  <a:srgbClr val="800080"/>
                </a:solidFill>
                <a:latin typeface="Palatino Linotype" pitchFamily="18" charset="0"/>
                <a:ea typeface="Times New Roman" pitchFamily="18" charset="0"/>
                <a:cs typeface="Times New Roman" pitchFamily="18" charset="0"/>
              </a:rPr>
              <a:t>on est dans une situation de perdre</a:t>
            </a: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sinon</a:t>
            </a:r>
            <a:r>
              <a:rPr lang="fr-FR" i="1" dirty="0" smtClean="0">
                <a:solidFill>
                  <a:srgbClr val="800080"/>
                </a:solidFill>
                <a:latin typeface="Palatino Linotype" pitchFamily="18" charset="0"/>
                <a:ea typeface="Times New Roman" pitchFamily="18" charset="0"/>
                <a:cs typeface="Times New Roman" pitchFamily="18" charset="0"/>
              </a:rPr>
              <a:t>  </a:t>
            </a:r>
            <a:endParaRPr lang="fr-FR"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si</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(((N-4)%(Q+1))==0) </a:t>
            </a:r>
            <a:r>
              <a:rPr lang="fr-FR" i="1" dirty="0" smtClean="0">
                <a:solidFill>
                  <a:srgbClr val="800080"/>
                </a:solidFill>
                <a:latin typeface="Palatino Linotype" pitchFamily="18" charset="0"/>
                <a:ea typeface="Times New Roman" pitchFamily="18" charset="0"/>
                <a:cs typeface="Times New Roman" pitchFamily="18" charset="0"/>
              </a:rPr>
              <a:t> </a:t>
            </a: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N=N-3</a:t>
            </a:r>
            <a:endParaRPr lang="fr-FR"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b="1" i="1" dirty="0" smtClean="0">
                <a:solidFill>
                  <a:srgbClr val="800080"/>
                </a:solidFill>
                <a:latin typeface="Palatino Linotype" pitchFamily="18" charset="0"/>
                <a:ea typeface="Times New Roman" pitchFamily="18" charset="0"/>
                <a:cs typeface="Times New Roman" pitchFamily="18" charset="0"/>
              </a:rPr>
              <a:t>        sinon</a:t>
            </a: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si</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(((N-3)%(Q+1))==0) </a:t>
            </a:r>
            <a:endParaRPr lang="fr-FR" i="1" dirty="0" smtClean="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N=N-2</a:t>
            </a:r>
            <a:endParaRPr lang="fr-FR"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sinon</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N=N-1</a:t>
            </a:r>
            <a:r>
              <a:rPr lang="fr-FR" i="1" dirty="0" smtClean="0">
                <a:solidFill>
                  <a:srgbClr val="800080"/>
                </a:solidFill>
                <a:latin typeface="Palatino Linotype" pitchFamily="18" charset="0"/>
                <a:ea typeface="Times New Roman" pitchFamily="18" charset="0"/>
                <a:cs typeface="Times New Roman" pitchFamily="18" charset="0"/>
              </a:rPr>
              <a:t>;</a:t>
            </a:r>
            <a:r>
              <a:rPr lang="fr-FR" i="1" dirty="0">
                <a:solidFill>
                  <a:srgbClr val="800080"/>
                </a:solidFill>
                <a:latin typeface="Palatino Linotype" pitchFamily="18" charset="0"/>
                <a:ea typeface="Times New Roman" pitchFamily="18" charset="0"/>
                <a:cs typeface="Times New Roman" pitchFamily="18" charset="0"/>
              </a:rPr>
              <a:t>	</a:t>
            </a:r>
          </a:p>
        </p:txBody>
      </p:sp>
    </p:spTree>
    <p:extLst>
      <p:ext uri="{BB962C8B-B14F-4D97-AF65-F5344CB8AC3E}">
        <p14:creationId xmlns:p14="http://schemas.microsoft.com/office/powerpoint/2010/main" val="368606755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37486" y="544513"/>
            <a:ext cx="345411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Apprentissage automatisé</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747135"/>
            <a:chOff x="0" y="998538"/>
            <a:chExt cx="9144000" cy="574713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Réseaux de Neurones </a:t>
              </a:r>
              <a:endParaRPr lang="fr-FR" sz="2000" b="1" dirty="0">
                <a:solidFill>
                  <a:schemeClr val="folHlink"/>
                </a:solidFill>
              </a:endParaRPr>
            </a:p>
          </p:txBody>
        </p:sp>
        <p:sp>
          <p:nvSpPr>
            <p:cNvPr id="16" name="Text Box 10"/>
            <p:cNvSpPr txBox="1">
              <a:spLocks noChangeArrowheads="1"/>
            </p:cNvSpPr>
            <p:nvPr/>
          </p:nvSpPr>
          <p:spPr bwMode="auto">
            <a:xfrm>
              <a:off x="416859" y="1467305"/>
              <a:ext cx="8635702" cy="5278368"/>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Notions de base</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Le cerveau est constitué de cellules (neurones) interconnectées.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Les neurones reçoivent des impulsions électriques par l’intermédiaire des dendrites et retournent une information le long d’axones.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Les liens entre axones et dendrites sont gérés par les synapses de l’ordre de plusieurs milliers par neurones.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Ces liens ne peuvent être codés (ADN), ils sont liés à l’apprentissage.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Les signaux traités par les neurones ne sont pas linéaires mais dépendent d’un effet de seuil.</a:t>
              </a:r>
            </a:p>
            <a:p>
              <a:pPr lvl="1" algn="just">
                <a:spcAft>
                  <a:spcPts val="600"/>
                </a:spcAft>
                <a:buFont typeface="Wingdings" pitchFamily="2" charset="2"/>
                <a:buChar char="§"/>
              </a:pPr>
              <a:endParaRPr lang="fr-FR" sz="800" i="1" dirty="0" smtClean="0">
                <a:solidFill>
                  <a:srgbClr val="800080"/>
                </a:solidFill>
              </a:endParaRPr>
            </a:p>
            <a:p>
              <a:pPr algn="just">
                <a:spcAft>
                  <a:spcPts val="600"/>
                </a:spcAft>
                <a:buClr>
                  <a:schemeClr val="accent2"/>
                </a:buClr>
              </a:pPr>
              <a:r>
                <a:rPr lang="fr-FR" sz="2000" b="1" dirty="0" smtClean="0">
                  <a:solidFill>
                    <a:srgbClr val="800080"/>
                  </a:solidFill>
                  <a:sym typeface="Wingdings" pitchFamily="2" charset="2"/>
                </a:rPr>
                <a:t>Réseaux de neurones formels</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Sont constitués </a:t>
              </a:r>
              <a:r>
                <a:rPr lang="fr-FR" i="1" dirty="0">
                  <a:solidFill>
                    <a:srgbClr val="800080"/>
                  </a:solidFill>
                </a:rPr>
                <a:t>d'un grand nombre de </a:t>
              </a:r>
              <a:r>
                <a:rPr lang="fr-FR" i="1" dirty="0" smtClean="0">
                  <a:solidFill>
                    <a:srgbClr val="800080"/>
                  </a:solidFill>
                </a:rPr>
                <a:t>neurones interconnectées, qui peuvent manipuler des valeurs binaires ou réelles.</a:t>
              </a:r>
            </a:p>
            <a:p>
              <a:pPr lvl="1" algn="just">
                <a:spcAft>
                  <a:spcPts val="600"/>
                </a:spcAft>
                <a:buFont typeface="Wingdings" pitchFamily="2" charset="2"/>
                <a:buChar char="§"/>
              </a:pPr>
              <a:r>
                <a:rPr lang="fr-FR" i="1" dirty="0" smtClean="0">
                  <a:solidFill>
                    <a:srgbClr val="800080"/>
                  </a:solidFill>
                </a:rPr>
                <a:t> Le calcul de la sortie peut être déterministe ou probabiliste.</a:t>
              </a:r>
            </a:p>
            <a:p>
              <a:pPr lvl="1" algn="just">
                <a:spcAft>
                  <a:spcPts val="600"/>
                </a:spcAft>
                <a:buFont typeface="Wingdings" pitchFamily="2" charset="2"/>
                <a:buChar char="§"/>
              </a:pPr>
              <a:r>
                <a:rPr lang="fr-FR" i="1" dirty="0" smtClean="0">
                  <a:solidFill>
                    <a:srgbClr val="800080"/>
                  </a:solidFill>
                </a:rPr>
                <a:t> L’architecture peut être définie avec ou sans rétroaction.</a:t>
              </a:r>
            </a:p>
            <a:p>
              <a:pPr lvl="1" algn="just">
                <a:spcAft>
                  <a:spcPts val="600"/>
                </a:spcAft>
                <a:buFont typeface="Wingdings" pitchFamily="2" charset="2"/>
                <a:buChar char="§"/>
              </a:pPr>
              <a:r>
                <a:rPr lang="fr-FR" i="1" dirty="0" smtClean="0">
                  <a:solidFill>
                    <a:srgbClr val="800080"/>
                  </a:solidFill>
                </a:rPr>
                <a:t> La dynamique du réseau peut être synchrone ou asynchrone.</a:t>
              </a:r>
            </a:p>
          </p:txBody>
        </p:sp>
      </p:grpSp>
    </p:spTree>
    <p:extLst>
      <p:ext uri="{BB962C8B-B14F-4D97-AF65-F5344CB8AC3E}">
        <p14:creationId xmlns:p14="http://schemas.microsoft.com/office/powerpoint/2010/main" val="31174032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858949" y="182563"/>
            <a:ext cx="313900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Intelligence artificielle</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768188" y="544513"/>
            <a:ext cx="1223412"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Master 2</a:t>
            </a:r>
            <a:endParaRPr lang="fr-FR" sz="2000" b="1" i="1" dirty="0">
              <a:solidFill>
                <a:srgbClr val="3366CC"/>
              </a:solidFill>
            </a:endParaRP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92503"/>
            <a:chOff x="0" y="998538"/>
            <a:chExt cx="9144000" cy="569250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Perceptron</a:t>
              </a:r>
              <a:endParaRPr lang="fr-FR" sz="2000" b="1" dirty="0">
                <a:solidFill>
                  <a:schemeClr val="folHlink"/>
                </a:solidFill>
              </a:endParaRPr>
            </a:p>
          </p:txBody>
        </p:sp>
        <p:sp>
          <p:nvSpPr>
            <p:cNvPr id="16" name="Text Box 10"/>
            <p:cNvSpPr txBox="1">
              <a:spLocks noChangeArrowheads="1"/>
            </p:cNvSpPr>
            <p:nvPr/>
          </p:nvSpPr>
          <p:spPr bwMode="auto">
            <a:xfrm>
              <a:off x="416859" y="1443451"/>
              <a:ext cx="8635702" cy="524759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Le perceptron</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Le </a:t>
              </a:r>
              <a:r>
                <a:rPr lang="fr-FR" i="1" dirty="0" smtClean="0">
                  <a:solidFill>
                    <a:srgbClr val="800080"/>
                  </a:solidFill>
                </a:rPr>
                <a:t>perceptron est </a:t>
              </a:r>
              <a:r>
                <a:rPr lang="fr-FR" i="1" dirty="0">
                  <a:solidFill>
                    <a:srgbClr val="800080"/>
                  </a:solidFill>
                </a:rPr>
                <a:t>un </a:t>
              </a:r>
              <a:r>
                <a:rPr lang="fr-FR" i="1" dirty="0" smtClean="0">
                  <a:solidFill>
                    <a:srgbClr val="800080"/>
                  </a:solidFill>
                </a:rPr>
                <a:t>réseau </a:t>
              </a:r>
              <a:r>
                <a:rPr lang="fr-FR" i="1" dirty="0">
                  <a:solidFill>
                    <a:srgbClr val="800080"/>
                  </a:solidFill>
                </a:rPr>
                <a:t>de neurones avec algorithme d'apprentissage créé par Frank </a:t>
              </a:r>
              <a:r>
                <a:rPr lang="fr-FR" i="1" dirty="0" err="1">
                  <a:solidFill>
                    <a:srgbClr val="800080"/>
                  </a:solidFill>
                </a:rPr>
                <a:t>Rosenblatt</a:t>
              </a:r>
              <a:r>
                <a:rPr lang="fr-FR" i="1" dirty="0">
                  <a:solidFill>
                    <a:srgbClr val="800080"/>
                  </a:solidFill>
                </a:rPr>
                <a:t> en </a:t>
              </a:r>
              <a:r>
                <a:rPr lang="fr-FR" i="1" dirty="0" smtClean="0">
                  <a:solidFill>
                    <a:srgbClr val="800080"/>
                  </a:solidFill>
                </a:rPr>
                <a:t>1958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Il permet de prendre un décision à partir d’une fonction linéaire suivie d’une fonction d’une fonction seuil ;</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Un perceptron linéaire à seuil prend en entrée des n valeurs [x</a:t>
              </a:r>
              <a:r>
                <a:rPr lang="fr-FR" i="1" baseline="-25000" dirty="0" smtClean="0">
                  <a:solidFill>
                    <a:srgbClr val="800080"/>
                  </a:solidFill>
                </a:rPr>
                <a:t>1</a:t>
              </a:r>
              <a:r>
                <a:rPr lang="fr-FR" i="1" dirty="0" smtClean="0">
                  <a:solidFill>
                    <a:srgbClr val="800080"/>
                  </a:solidFill>
                </a:rPr>
                <a:t> …</a:t>
              </a:r>
              <a:r>
                <a:rPr lang="fr-FR" i="1" dirty="0" err="1" smtClean="0">
                  <a:solidFill>
                    <a:srgbClr val="800080"/>
                  </a:solidFill>
                </a:rPr>
                <a:t>x</a:t>
              </a:r>
              <a:r>
                <a:rPr lang="fr-FR" i="1" baseline="-25000" dirty="0" err="1" smtClean="0">
                  <a:solidFill>
                    <a:srgbClr val="800080"/>
                  </a:solidFill>
                </a:rPr>
                <a:t>n</a:t>
              </a:r>
              <a:r>
                <a:rPr lang="fr-FR" i="1" dirty="0" smtClean="0">
                  <a:solidFill>
                    <a:srgbClr val="800080"/>
                  </a:solidFill>
                </a:rPr>
                <a:t>] et calcul une sortie y, et est défini par n synapses [w</a:t>
              </a:r>
              <a:r>
                <a:rPr lang="fr-FR" i="1" baseline="-25000" dirty="0" smtClean="0">
                  <a:solidFill>
                    <a:srgbClr val="800080"/>
                  </a:solidFill>
                </a:rPr>
                <a:t>1</a:t>
              </a:r>
              <a:r>
                <a:rPr lang="fr-FR" i="1" dirty="0" smtClean="0">
                  <a:solidFill>
                    <a:srgbClr val="800080"/>
                  </a:solidFill>
                </a:rPr>
                <a:t> …</a:t>
              </a:r>
              <a:r>
                <a:rPr lang="fr-FR" i="1" dirty="0" err="1" smtClean="0">
                  <a:solidFill>
                    <a:srgbClr val="800080"/>
                  </a:solidFill>
                </a:rPr>
                <a:t>w</a:t>
              </a:r>
              <a:r>
                <a:rPr lang="fr-FR" i="1" baseline="-25000" dirty="0" err="1" smtClean="0">
                  <a:solidFill>
                    <a:srgbClr val="800080"/>
                  </a:solidFill>
                </a:rPr>
                <a:t>n</a:t>
              </a:r>
              <a:r>
                <a:rPr lang="fr-FR" i="1" dirty="0">
                  <a:solidFill>
                    <a:srgbClr val="800080"/>
                  </a:solidFill>
                </a:rPr>
                <a:t>] </a:t>
              </a:r>
              <a:r>
                <a:rPr lang="fr-FR" i="1" dirty="0" smtClean="0">
                  <a:solidFill>
                    <a:srgbClr val="800080"/>
                  </a:solidFill>
                </a:rPr>
                <a:t>et un seuil </a:t>
              </a:r>
              <a:r>
                <a:rPr lang="fr-FR" i="1" dirty="0" smtClean="0">
                  <a:solidFill>
                    <a:srgbClr val="800080"/>
                  </a:solidFill>
                  <a:sym typeface="Symbol" panose="05050102010706020507" pitchFamily="18" charset="2"/>
                </a:rPr>
                <a:t> </a:t>
              </a:r>
              <a:r>
                <a:rPr lang="fr-FR" i="1" dirty="0" smtClean="0">
                  <a:solidFill>
                    <a:srgbClr val="800080"/>
                  </a:solidFill>
                </a:rPr>
                <a:t>;</a:t>
              </a: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Les variables [</a:t>
              </a:r>
              <a:r>
                <a:rPr lang="fr-FR" i="1" dirty="0">
                  <a:solidFill>
                    <a:srgbClr val="800080"/>
                  </a:solidFill>
                </a:rPr>
                <a:t>w</a:t>
              </a:r>
              <a:r>
                <a:rPr lang="fr-FR" i="1" baseline="-25000" dirty="0">
                  <a:solidFill>
                    <a:srgbClr val="800080"/>
                  </a:solidFill>
                </a:rPr>
                <a:t>1</a:t>
              </a:r>
              <a:r>
                <a:rPr lang="fr-FR" i="1" dirty="0">
                  <a:solidFill>
                    <a:srgbClr val="800080"/>
                  </a:solidFill>
                </a:rPr>
                <a:t> …</a:t>
              </a:r>
              <a:r>
                <a:rPr lang="fr-FR" i="1" dirty="0" err="1">
                  <a:solidFill>
                    <a:srgbClr val="800080"/>
                  </a:solidFill>
                </a:rPr>
                <a:t>w</a:t>
              </a:r>
              <a:r>
                <a:rPr lang="fr-FR" i="1" baseline="-25000" dirty="0" err="1">
                  <a:solidFill>
                    <a:srgbClr val="800080"/>
                  </a:solidFill>
                </a:rPr>
                <a:t>n</a:t>
              </a:r>
              <a:r>
                <a:rPr lang="fr-FR" i="1" dirty="0">
                  <a:solidFill>
                    <a:srgbClr val="800080"/>
                  </a:solidFill>
                </a:rPr>
                <a:t>] et un seuil </a:t>
              </a: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sont les paramètres du modèle ;</a:t>
              </a:r>
              <a:endParaRPr lang="fr-FR" i="1" dirty="0">
                <a:solidFill>
                  <a:srgbClr val="800080"/>
                </a:solidFill>
              </a:endParaRPr>
            </a:p>
            <a:p>
              <a:pPr lvl="1" algn="just">
                <a:buFont typeface="Wingdings" pitchFamily="2" charset="2"/>
                <a:buChar char="§"/>
              </a:pPr>
              <a:r>
                <a:rPr lang="fr-FR" i="1" dirty="0" smtClean="0">
                  <a:solidFill>
                    <a:srgbClr val="800080"/>
                  </a:solidFill>
                </a:rPr>
                <a:t> Le modèle va apprendre ces paramètres sur les données d’entrainement et sera en mesure lorsqu’une nouvelle valeur de x sera donnée de calculer la sortie y associée ;</a:t>
              </a:r>
            </a:p>
            <a:p>
              <a:pPr lvl="1" algn="just">
                <a:buFont typeface="Wingdings" pitchFamily="2" charset="2"/>
                <a:buChar char="§"/>
              </a:pPr>
              <a:r>
                <a:rPr lang="fr-FR" i="1" dirty="0">
                  <a:solidFill>
                    <a:srgbClr val="800080"/>
                  </a:solidFill>
                </a:rPr>
                <a:t> </a:t>
              </a:r>
              <a:r>
                <a:rPr lang="fr-FR" i="1" dirty="0" smtClean="0">
                  <a:solidFill>
                    <a:srgbClr val="800080"/>
                  </a:solidFill>
                </a:rPr>
                <a:t>Le perceptron est adapté à la classification binaire.</a:t>
              </a:r>
            </a:p>
          </p:txBody>
        </p:sp>
      </p:grpSp>
      <mc:AlternateContent xmlns:mc="http://schemas.openxmlformats.org/markup-compatibility/2006" xmlns:a14="http://schemas.microsoft.com/office/drawing/2010/main">
        <mc:Choice Requires="a14">
          <p:sp>
            <p:nvSpPr>
              <p:cNvPr id="3" name="Rectangle 2"/>
              <p:cNvSpPr/>
              <p:nvPr/>
            </p:nvSpPr>
            <p:spPr>
              <a:xfrm>
                <a:off x="2450201" y="3880616"/>
                <a:ext cx="4243598" cy="972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solidFill>
                            <a:srgbClr val="002060"/>
                          </a:solidFill>
                          <a:latin typeface="Cambria Math" panose="02040503050406030204" pitchFamily="18" charset="0"/>
                        </a:rPr>
                        <m:t>𝑦</m:t>
                      </m:r>
                      <m:r>
                        <a:rPr lang="fr-FR" b="0" i="1" smtClean="0">
                          <a:solidFill>
                            <a:srgbClr val="002060"/>
                          </a:solidFill>
                          <a:latin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𝜃</m:t>
                      </m:r>
                      <m:r>
                        <a:rPr lang="fr-FR" b="0" i="1" smtClean="0">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sym typeface="Symbol" panose="05050102010706020507" pitchFamily="18" charset="2"/>
                        </a:rPr>
                        <m:t>𝑥</m:t>
                      </m:r>
                      <m:r>
                        <a:rPr lang="fr-FR" b="0" i="1" smtClean="0">
                          <a:solidFill>
                            <a:srgbClr val="002060"/>
                          </a:solidFill>
                          <a:latin typeface="Cambria Math" panose="02040503050406030204" pitchFamily="18" charset="0"/>
                          <a:sym typeface="Symbol" panose="05050102010706020507" pitchFamily="18" charset="2"/>
                        </a:rPr>
                        <m:t>)=</m:t>
                      </m:r>
                      <m:d>
                        <m:dPr>
                          <m:begChr m:val="["/>
                          <m:endChr m:val=""/>
                          <m:ctrlPr>
                            <a:rPr lang="fr-FR" i="1">
                              <a:solidFill>
                                <a:srgbClr val="002060"/>
                              </a:solidFill>
                              <a:latin typeface="Cambria Math" panose="02040503050406030204" pitchFamily="18" charset="0"/>
                            </a:rPr>
                          </m:ctrlPr>
                        </m:dPr>
                        <m:e>
                          <m:m>
                            <m:mPr>
                              <m:mcs>
                                <m:mc>
                                  <m:mcPr>
                                    <m:count m:val="1"/>
                                    <m:mcJc m:val="center"/>
                                  </m:mcPr>
                                </m:mc>
                              </m:mcs>
                              <m:ctrlPr>
                                <a:rPr lang="fr-FR" i="1">
                                  <a:solidFill>
                                    <a:srgbClr val="002060"/>
                                  </a:solidFill>
                                  <a:latin typeface="Cambria Math" panose="02040503050406030204" pitchFamily="18" charset="0"/>
                                </a:rPr>
                              </m:ctrlPr>
                            </m:mPr>
                            <m:mr>
                              <m:e>
                                <m:r>
                                  <a:rPr lang="fr-FR" i="1">
                                    <a:solidFill>
                                      <a:srgbClr val="002060"/>
                                    </a:solidFill>
                                    <a:latin typeface="Cambria Math" panose="02040503050406030204" pitchFamily="18" charset="0"/>
                                  </a:rPr>
                                  <m:t>1      </m:t>
                                </m:r>
                                <m:r>
                                  <a:rPr lang="fr-FR" i="1">
                                    <a:solidFill>
                                      <a:srgbClr val="002060"/>
                                    </a:solidFill>
                                    <a:latin typeface="Cambria Math" panose="02040503050406030204" pitchFamily="18" charset="0"/>
                                  </a:rPr>
                                  <m:t>𝑠𝑖</m:t>
                                </m:r>
                                <m:r>
                                  <a:rPr lang="fr-FR" i="1">
                                    <a:solidFill>
                                      <a:srgbClr val="002060"/>
                                    </a:solidFill>
                                    <a:latin typeface="Cambria Math" panose="02040503050406030204" pitchFamily="18" charset="0"/>
                                  </a:rPr>
                                  <m:t> </m:t>
                                </m:r>
                                <m:r>
                                  <a:rPr lang="fr-FR" i="1">
                                    <a:solidFill>
                                      <a:srgbClr val="002060"/>
                                    </a:solidFill>
                                    <a:latin typeface="Cambria Math" panose="02040503050406030204" pitchFamily="18" charset="0"/>
                                  </a:rPr>
                                  <m:t>𝑓</m:t>
                                </m:r>
                                <m:d>
                                  <m:dPr>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𝑥</m:t>
                                    </m:r>
                                  </m:e>
                                </m:d>
                                <m:r>
                                  <a:rPr lang="fr-FR" i="1">
                                    <a:solidFill>
                                      <a:srgbClr val="002060"/>
                                    </a:solidFill>
                                    <a:latin typeface="Cambria Math" panose="02040503050406030204" pitchFamily="18" charset="0"/>
                                  </a:rPr>
                                  <m:t>=</m:t>
                                </m:r>
                                <m:nary>
                                  <m:naryPr>
                                    <m:chr m:val="∑"/>
                                    <m:limLoc m:val="subSup"/>
                                    <m:ctrlPr>
                                      <a:rPr lang="fr-FR" i="1">
                                        <a:solidFill>
                                          <a:srgbClr val="002060"/>
                                        </a:solidFill>
                                        <a:latin typeface="Cambria Math" panose="02040503050406030204" pitchFamily="18" charset="0"/>
                                      </a:rPr>
                                    </m:ctrlPr>
                                  </m:naryPr>
                                  <m:sub>
                                    <m:r>
                                      <m:rPr>
                                        <m:brk m:alnAt="25"/>
                                      </m:rPr>
                                      <a:rPr lang="fr-FR" i="1">
                                        <a:solidFill>
                                          <a:srgbClr val="002060"/>
                                        </a:solidFill>
                                        <a:latin typeface="Cambria Math" panose="02040503050406030204" pitchFamily="18" charset="0"/>
                                      </a:rPr>
                                      <m:t>1</m:t>
                                    </m:r>
                                  </m:sub>
                                  <m:sup>
                                    <m:r>
                                      <a:rPr lang="fr-FR" i="1">
                                        <a:solidFill>
                                          <a:srgbClr val="002060"/>
                                        </a:solidFill>
                                        <a:latin typeface="Cambria Math" panose="02040503050406030204" pitchFamily="18" charset="0"/>
                                      </a:rPr>
                                      <m:t>𝑛</m:t>
                                    </m:r>
                                  </m:sup>
                                  <m:e>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𝑤</m:t>
                                        </m:r>
                                      </m:e>
                                      <m:sub>
                                        <m:r>
                                          <a:rPr lang="fr-FR" i="1">
                                            <a:solidFill>
                                              <a:srgbClr val="002060"/>
                                            </a:solidFill>
                                            <a:latin typeface="Cambria Math" panose="02040503050406030204" pitchFamily="18" charset="0"/>
                                          </a:rPr>
                                          <m:t>𝑖</m:t>
                                        </m:r>
                                      </m:sub>
                                    </m:sSub>
                                    <m:sSub>
                                      <m:sSubPr>
                                        <m:ctrlPr>
                                          <a:rPr lang="fr-FR" i="1">
                                            <a:solidFill>
                                              <a:srgbClr val="002060"/>
                                            </a:solidFill>
                                            <a:latin typeface="Cambria Math" panose="02040503050406030204" pitchFamily="18" charset="0"/>
                                          </a:rPr>
                                        </m:ctrlPr>
                                      </m:sSubPr>
                                      <m:e>
                                        <m:r>
                                          <a:rPr lang="fr-FR" i="1">
                                            <a:solidFill>
                                              <a:srgbClr val="002060"/>
                                            </a:solidFill>
                                            <a:latin typeface="Cambria Math" panose="02040503050406030204" pitchFamily="18" charset="0"/>
                                          </a:rPr>
                                          <m:t>𝑥</m:t>
                                        </m:r>
                                      </m:e>
                                      <m:sub>
                                        <m:r>
                                          <a:rPr lang="fr-FR" i="1">
                                            <a:solidFill>
                                              <a:srgbClr val="002060"/>
                                            </a:solidFill>
                                            <a:latin typeface="Cambria Math" panose="02040503050406030204" pitchFamily="18" charset="0"/>
                                          </a:rPr>
                                          <m:t>𝑖</m:t>
                                        </m:r>
                                      </m:sub>
                                    </m:sSub>
                                    <m:r>
                                      <a:rPr lang="fr-FR" i="1">
                                        <a:solidFill>
                                          <a:srgbClr val="002060"/>
                                        </a:solidFill>
                                        <a:latin typeface="Cambria Math" panose="02040503050406030204" pitchFamily="18" charset="0"/>
                                      </a:rPr>
                                      <m:t>&gt;</m:t>
                                    </m:r>
                                    <m:r>
                                      <a:rPr lang="fr-FR" i="1">
                                        <a:solidFill>
                                          <a:srgbClr val="002060"/>
                                        </a:solidFill>
                                        <a:latin typeface="Cambria Math" panose="02040503050406030204" pitchFamily="18" charset="0"/>
                                        <a:ea typeface="Cambria Math" panose="02040503050406030204" pitchFamily="18" charset="0"/>
                                      </a:rPr>
                                      <m:t>𝜃</m:t>
                                    </m:r>
                                  </m:e>
                                </m:nary>
                              </m:e>
                            </m:mr>
                            <m:mr>
                              <m:e>
                                <m:r>
                                  <a:rPr lang="fr-FR" i="1">
                                    <a:solidFill>
                                      <a:srgbClr val="002060"/>
                                    </a:solidFill>
                                    <a:latin typeface="Cambria Math" panose="02040503050406030204" pitchFamily="18" charset="0"/>
                                  </a:rPr>
                                  <m:t>0      </m:t>
                                </m:r>
                                <m:r>
                                  <a:rPr lang="fr-FR" i="1">
                                    <a:solidFill>
                                      <a:srgbClr val="002060"/>
                                    </a:solidFill>
                                    <a:latin typeface="Cambria Math" panose="02040503050406030204" pitchFamily="18" charset="0"/>
                                  </a:rPr>
                                  <m:t>𝑠𝑖𝑛𝑜𝑛</m:t>
                                </m:r>
                                <m:r>
                                  <a:rPr lang="fr-FR" i="1">
                                    <a:solidFill>
                                      <a:srgbClr val="002060"/>
                                    </a:solidFill>
                                    <a:latin typeface="Cambria Math" panose="02040503050406030204" pitchFamily="18" charset="0"/>
                                  </a:rPr>
                                  <m:t>                                 </m:t>
                                </m:r>
                              </m:e>
                            </m:mr>
                          </m:m>
                        </m:e>
                      </m:d>
                    </m:oMath>
                  </m:oMathPara>
                </a14:m>
                <a:endParaRPr lang="fr-FR" dirty="0"/>
              </a:p>
            </p:txBody>
          </p:sp>
        </mc:Choice>
        <mc:Fallback xmlns="">
          <p:sp>
            <p:nvSpPr>
              <p:cNvPr id="3" name="Rectangle 2"/>
              <p:cNvSpPr>
                <a:spLocks noRot="1" noChangeAspect="1" noMove="1" noResize="1" noEditPoints="1" noAdjustHandles="1" noChangeArrowheads="1" noChangeShapeType="1" noTextEdit="1"/>
              </p:cNvSpPr>
              <p:nvPr/>
            </p:nvSpPr>
            <p:spPr>
              <a:xfrm>
                <a:off x="2450201" y="3880616"/>
                <a:ext cx="4243598" cy="972702"/>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74760783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37486" y="544513"/>
            <a:ext cx="345411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Apprentissage automatisé</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923336"/>
            <a:chOff x="0" y="998538"/>
            <a:chExt cx="9144000" cy="592333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Perceptron</a:t>
              </a:r>
              <a:endParaRPr lang="fr-FR" sz="2000" b="1" dirty="0">
                <a:solidFill>
                  <a:schemeClr val="folHlink"/>
                </a:solidFill>
              </a:endParaRPr>
            </a:p>
          </p:txBody>
        </p:sp>
        <p:sp>
          <p:nvSpPr>
            <p:cNvPr id="16" name="Text Box 10"/>
            <p:cNvSpPr txBox="1">
              <a:spLocks noChangeArrowheads="1"/>
            </p:cNvSpPr>
            <p:nvPr/>
          </p:nvSpPr>
          <p:spPr bwMode="auto">
            <a:xfrm>
              <a:off x="416859" y="1443451"/>
              <a:ext cx="8635702" cy="547842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Variantes</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Les entrées peuvent être binaires ou réelles, les poids entiers ou réels. La sortie peut prendre ses valeurs dans {0,1}, il existe des modèles pour avec des sorties probabilistes.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Afin de simplifier les calculs, une entrée x</a:t>
              </a:r>
              <a:r>
                <a:rPr lang="fr-FR" i="1" baseline="-25000" dirty="0" smtClean="0">
                  <a:solidFill>
                    <a:srgbClr val="800080"/>
                  </a:solidFill>
                </a:rPr>
                <a:t>0</a:t>
              </a:r>
              <a:r>
                <a:rPr lang="fr-FR" i="1" dirty="0" smtClean="0">
                  <a:solidFill>
                    <a:srgbClr val="800080"/>
                  </a:solidFill>
                </a:rPr>
                <a:t> (toujours égale à 1) de poids synaptique w</a:t>
              </a:r>
              <a:r>
                <a:rPr lang="fr-FR" i="1" baseline="-25000" dirty="0" smtClean="0">
                  <a:solidFill>
                    <a:srgbClr val="800080"/>
                  </a:solidFill>
                </a:rPr>
                <a:t>0</a:t>
              </a:r>
              <a:r>
                <a:rPr lang="fr-FR" i="1" dirty="0" smtClean="0">
                  <a:solidFill>
                    <a:srgbClr val="800080"/>
                  </a:solidFill>
                </a:rPr>
                <a:t>=-</a:t>
              </a:r>
              <a:r>
                <a:rPr lang="fr-FR" i="1" dirty="0" smtClean="0">
                  <a:solidFill>
                    <a:srgbClr val="800080"/>
                  </a:solidFill>
                  <a:sym typeface="Symbol" panose="05050102010706020507" pitchFamily="18" charset="2"/>
                </a:rPr>
                <a:t></a:t>
              </a:r>
              <a:r>
                <a:rPr lang="fr-FR" i="1" dirty="0" smtClean="0">
                  <a:solidFill>
                    <a:srgbClr val="800080"/>
                  </a:solidFill>
                </a:rPr>
                <a:t> est ajoutée.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Dans ce cas si la fonction f(x) est positive la sortie est à 1 et à 0 sinon.</a:t>
              </a:r>
            </a:p>
            <a:p>
              <a:pPr lvl="1" algn="just">
                <a:spcAft>
                  <a:spcPts val="600"/>
                </a:spcAft>
                <a:buFont typeface="Wingdings" pitchFamily="2" charset="2"/>
                <a:buChar char="§"/>
              </a:pPr>
              <a:endParaRPr lang="fr-FR" sz="800" i="1" dirty="0" smtClean="0">
                <a:solidFill>
                  <a:srgbClr val="800080"/>
                </a:solidFill>
              </a:endParaRPr>
            </a:p>
            <a:p>
              <a:pPr algn="just">
                <a:spcAft>
                  <a:spcPts val="600"/>
                </a:spcAft>
                <a:buClr>
                  <a:schemeClr val="accent2"/>
                </a:buClr>
              </a:pPr>
              <a:r>
                <a:rPr lang="fr-FR" sz="2000" b="1" dirty="0" smtClean="0">
                  <a:solidFill>
                    <a:srgbClr val="800080"/>
                  </a:solidFill>
                  <a:sym typeface="Wingdings" pitchFamily="2" charset="2"/>
                </a:rPr>
                <a:t>Interprétation</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 perceptron linéaire à seuil à n entrées divise l’espace des entrées </a:t>
              </a:r>
              <a:r>
                <a:rPr lang="fr-FR" i="1" dirty="0" smtClean="0">
                  <a:solidFill>
                    <a:srgbClr val="800080"/>
                  </a:solidFill>
                  <a:sym typeface="Symbol" panose="05050102010706020507" pitchFamily="18" charset="2"/>
                </a:rPr>
                <a:t></a:t>
              </a:r>
              <a:r>
                <a:rPr lang="fr-FR" i="1" baseline="30000" dirty="0" smtClean="0">
                  <a:solidFill>
                    <a:srgbClr val="800080"/>
                  </a:solidFill>
                  <a:sym typeface="Symbol" panose="05050102010706020507" pitchFamily="18" charset="2"/>
                </a:rPr>
                <a:t>n</a:t>
              </a:r>
              <a:r>
                <a:rPr lang="fr-FR" i="1" dirty="0" smtClean="0">
                  <a:solidFill>
                    <a:srgbClr val="800080"/>
                  </a:solidFill>
                  <a:sym typeface="Symbol" panose="05050102010706020507" pitchFamily="18" charset="2"/>
                </a:rPr>
                <a:t> en deux sous espace limité par un hyperplan.</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Par contre une fonction qui ne divise pas l’espace des entrées en deux hyperplan ne peut se représenter par un perceptron.</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Le XOR ne peut être calculé par un perceptron à seuil.</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En effet, aucune droite ne peut séparer les points de cordonnées (0,0) et (1,1) des points de coordonnées (1,0) et (0,1).</a:t>
              </a:r>
              <a:endParaRPr lang="fr-FR" i="1" dirty="0">
                <a:solidFill>
                  <a:srgbClr val="800080"/>
                </a:solidFill>
              </a:endParaRPr>
            </a:p>
            <a:p>
              <a:pPr lvl="1" algn="just">
                <a:buFont typeface="Wingdings" pitchFamily="2" charset="2"/>
                <a:buChar char="§"/>
              </a:pPr>
              <a:endParaRPr lang="fr-FR" i="1" dirty="0" smtClean="0">
                <a:solidFill>
                  <a:srgbClr val="800080"/>
                </a:solidFill>
              </a:endParaRPr>
            </a:p>
          </p:txBody>
        </p:sp>
      </p:grpSp>
    </p:spTree>
    <p:extLst>
      <p:ext uri="{BB962C8B-B14F-4D97-AF65-F5344CB8AC3E}">
        <p14:creationId xmlns:p14="http://schemas.microsoft.com/office/powerpoint/2010/main" val="64632049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37486" y="544513"/>
            <a:ext cx="345411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Apprentissage automatisé</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Perceptron</a:t>
              </a:r>
              <a:endParaRPr lang="fr-FR" sz="2000" b="1" dirty="0">
                <a:solidFill>
                  <a:schemeClr val="folHlink"/>
                </a:solidFill>
              </a:endParaRPr>
            </a:p>
          </p:txBody>
        </p:sp>
      </p:grpSp>
      <p:sp>
        <p:nvSpPr>
          <p:cNvPr id="11" name="Rectangle 1"/>
          <p:cNvSpPr>
            <a:spLocks noChangeArrowheads="1"/>
          </p:cNvSpPr>
          <p:nvPr/>
        </p:nvSpPr>
        <p:spPr bwMode="auto">
          <a:xfrm>
            <a:off x="751326" y="3361426"/>
            <a:ext cx="8024297" cy="203132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tabLst>
                <a:tab pos="1558925" algn="ctr"/>
              </a:tabLst>
            </a:pPr>
            <a:r>
              <a:rPr lang="fr-FR" b="1" i="1" dirty="0" smtClean="0">
                <a:solidFill>
                  <a:srgbClr val="800080"/>
                </a:solidFill>
                <a:latin typeface="Palatino Linotype" pitchFamily="18" charset="0"/>
                <a:ea typeface="Times New Roman" pitchFamily="18" charset="0"/>
                <a:cs typeface="Times New Roman" pitchFamily="18" charset="0"/>
                <a:sym typeface="Symbol"/>
              </a:rPr>
              <a:t>Procédure</a:t>
            </a:r>
            <a:r>
              <a:rPr lang="fr-FR" i="1" dirty="0" smtClean="0">
                <a:solidFill>
                  <a:srgbClr val="800080"/>
                </a:solidFill>
                <a:latin typeface="Palatino Linotype" pitchFamily="18" charset="0"/>
                <a:ea typeface="Times New Roman" pitchFamily="18" charset="0"/>
                <a:cs typeface="Times New Roman" pitchFamily="18" charset="0"/>
                <a:sym typeface="Symbol"/>
              </a:rPr>
              <a:t> </a:t>
            </a:r>
            <a:r>
              <a:rPr lang="fr-FR" i="1" dirty="0" smtClean="0">
                <a:solidFill>
                  <a:srgbClr val="800080"/>
                </a:solidFill>
                <a:latin typeface="Palatino Linotype" pitchFamily="18" charset="0"/>
                <a:ea typeface="Times New Roman" pitchFamily="18" charset="0"/>
                <a:cs typeface="Times New Roman" pitchFamily="18" charset="0"/>
              </a:rPr>
              <a:t>(Jeu de données L={X</a:t>
            </a:r>
            <a:r>
              <a:rPr lang="fr-FR" i="1" baseline="30000" dirty="0" smtClean="0">
                <a:solidFill>
                  <a:srgbClr val="800080"/>
                </a:solidFill>
                <a:latin typeface="Palatino Linotype" pitchFamily="18" charset="0"/>
                <a:ea typeface="Times New Roman" pitchFamily="18" charset="0"/>
                <a:cs typeface="Times New Roman" pitchFamily="18" charset="0"/>
              </a:rPr>
              <a:t>1</a:t>
            </a:r>
            <a:r>
              <a:rPr lang="fr-FR" i="1" dirty="0" smtClean="0">
                <a:solidFill>
                  <a:srgbClr val="800080"/>
                </a:solidFill>
                <a:latin typeface="Palatino Linotype" pitchFamily="18" charset="0"/>
                <a:ea typeface="Times New Roman" pitchFamily="18" charset="0"/>
                <a:cs typeface="Times New Roman" pitchFamily="18" charset="0"/>
              </a:rPr>
              <a:t>…</a:t>
            </a:r>
            <a:r>
              <a:rPr lang="fr-FR" i="1" dirty="0" err="1" smtClean="0">
                <a:solidFill>
                  <a:srgbClr val="800080"/>
                </a:solidFill>
                <a:latin typeface="Palatino Linotype" pitchFamily="18" charset="0"/>
                <a:ea typeface="Times New Roman" pitchFamily="18" charset="0"/>
                <a:cs typeface="Times New Roman" pitchFamily="18" charset="0"/>
              </a:rPr>
              <a:t>X</a:t>
            </a:r>
            <a:r>
              <a:rPr lang="fr-FR" i="1" baseline="30000" dirty="0" err="1" smtClean="0">
                <a:solidFill>
                  <a:srgbClr val="800080"/>
                </a:solidFill>
                <a:latin typeface="Palatino Linotype" pitchFamily="18" charset="0"/>
                <a:ea typeface="Times New Roman" pitchFamily="18" charset="0"/>
                <a:cs typeface="Times New Roman" pitchFamily="18" charset="0"/>
              </a:rPr>
              <a:t>m</a:t>
            </a:r>
            <a:r>
              <a:rPr lang="fr-FR" i="1" dirty="0" smtClean="0">
                <a:solidFill>
                  <a:srgbClr val="800080"/>
                </a:solidFill>
                <a:latin typeface="Palatino Linotype" pitchFamily="18" charset="0"/>
                <a:ea typeface="Times New Roman" pitchFamily="18" charset="0"/>
                <a:cs typeface="Times New Roman" pitchFamily="18" charset="0"/>
              </a:rPr>
              <a:t>} et les sorties associées LY = [ly</a:t>
            </a:r>
            <a:r>
              <a:rPr lang="fr-FR" i="1" baseline="30000" dirty="0" smtClean="0">
                <a:solidFill>
                  <a:srgbClr val="800080"/>
                </a:solidFill>
                <a:latin typeface="Palatino Linotype" pitchFamily="18" charset="0"/>
                <a:ea typeface="Times New Roman" pitchFamily="18" charset="0"/>
                <a:cs typeface="Times New Roman" pitchFamily="18" charset="0"/>
              </a:rPr>
              <a:t>1</a:t>
            </a:r>
            <a:r>
              <a:rPr lang="fr-FR" i="1" dirty="0" smtClean="0">
                <a:solidFill>
                  <a:srgbClr val="800080"/>
                </a:solidFill>
                <a:latin typeface="Palatino Linotype" pitchFamily="18" charset="0"/>
                <a:ea typeface="Times New Roman" pitchFamily="18" charset="0"/>
                <a:cs typeface="Times New Roman" pitchFamily="18" charset="0"/>
              </a:rPr>
              <a:t>…</a:t>
            </a:r>
            <a:r>
              <a:rPr lang="fr-FR" i="1" dirty="0" err="1" smtClean="0">
                <a:solidFill>
                  <a:srgbClr val="800080"/>
                </a:solidFill>
                <a:latin typeface="Palatino Linotype" pitchFamily="18" charset="0"/>
                <a:ea typeface="Times New Roman" pitchFamily="18" charset="0"/>
                <a:cs typeface="Times New Roman" pitchFamily="18" charset="0"/>
              </a:rPr>
              <a:t>ly</a:t>
            </a:r>
            <a:r>
              <a:rPr lang="fr-FR" i="1" baseline="30000" dirty="0" err="1" smtClean="0">
                <a:solidFill>
                  <a:srgbClr val="800080"/>
                </a:solidFill>
                <a:latin typeface="Palatino Linotype" pitchFamily="18" charset="0"/>
                <a:ea typeface="Times New Roman" pitchFamily="18" charset="0"/>
                <a:cs typeface="Times New Roman" pitchFamily="18" charset="0"/>
              </a:rPr>
              <a:t>m</a:t>
            </a:r>
            <a:r>
              <a:rPr lang="fr-FR" i="1" dirty="0" smtClean="0">
                <a:solidFill>
                  <a:srgbClr val="800080"/>
                </a:solidFill>
                <a:latin typeface="Palatino Linotype" pitchFamily="18" charset="0"/>
                <a:ea typeface="Times New Roman" pitchFamily="18" charset="0"/>
                <a:cs typeface="Times New Roman" pitchFamily="18" charset="0"/>
              </a:rPr>
              <a:t>])</a:t>
            </a: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génération aléatoire des poids synaptiques W = [</a:t>
            </a:r>
            <a:r>
              <a:rPr lang="fr-FR" i="1" dirty="0" smtClean="0">
                <a:solidFill>
                  <a:srgbClr val="800080"/>
                </a:solidFill>
                <a:latin typeface="Palatino Linotype" pitchFamily="18" charset="0"/>
                <a:ea typeface="Times New Roman" pitchFamily="18" charset="0"/>
                <a:cs typeface="Times New Roman" pitchFamily="18" charset="0"/>
                <a:sym typeface="Symbol" panose="05050102010706020507" pitchFamily="18" charset="2"/>
              </a:rPr>
              <a:t></a:t>
            </a:r>
            <a:r>
              <a:rPr lang="fr-FR" i="1" dirty="0" smtClean="0">
                <a:solidFill>
                  <a:srgbClr val="800080"/>
                </a:solidFill>
                <a:latin typeface="Palatino Linotype" pitchFamily="18" charset="0"/>
                <a:ea typeface="Times New Roman" pitchFamily="18" charset="0"/>
                <a:cs typeface="Times New Roman" pitchFamily="18" charset="0"/>
              </a:rPr>
              <a:t>, w</a:t>
            </a:r>
            <a:r>
              <a:rPr lang="fr-FR" i="1" baseline="-25000" dirty="0" smtClean="0">
                <a:solidFill>
                  <a:srgbClr val="800080"/>
                </a:solidFill>
                <a:latin typeface="Palatino Linotype" pitchFamily="18" charset="0"/>
                <a:ea typeface="Times New Roman" pitchFamily="18" charset="0"/>
                <a:cs typeface="Times New Roman" pitchFamily="18" charset="0"/>
              </a:rPr>
              <a:t>1</a:t>
            </a:r>
            <a:r>
              <a:rPr lang="fr-FR" i="1" dirty="0" smtClean="0">
                <a:solidFill>
                  <a:srgbClr val="800080"/>
                </a:solidFill>
                <a:latin typeface="Palatino Linotype" pitchFamily="18" charset="0"/>
                <a:ea typeface="Times New Roman" pitchFamily="18" charset="0"/>
                <a:cs typeface="Times New Roman" pitchFamily="18" charset="0"/>
              </a:rPr>
              <a:t>, … </a:t>
            </a:r>
            <a:r>
              <a:rPr lang="fr-FR" i="1" dirty="0" err="1" smtClean="0">
                <a:solidFill>
                  <a:srgbClr val="800080"/>
                </a:solidFill>
                <a:latin typeface="Palatino Linotype" pitchFamily="18" charset="0"/>
                <a:ea typeface="Times New Roman" pitchFamily="18" charset="0"/>
                <a:cs typeface="Times New Roman" pitchFamily="18" charset="0"/>
              </a:rPr>
              <a:t>w</a:t>
            </a:r>
            <a:r>
              <a:rPr lang="fr-FR" i="1" baseline="-25000" dirty="0" err="1" smtClean="0">
                <a:solidFill>
                  <a:srgbClr val="800080"/>
                </a:solidFill>
                <a:latin typeface="Palatino Linotype" pitchFamily="18" charset="0"/>
                <a:ea typeface="Times New Roman" pitchFamily="18" charset="0"/>
                <a:cs typeface="Times New Roman" pitchFamily="18" charset="0"/>
              </a:rPr>
              <a:t>n</a:t>
            </a:r>
            <a:r>
              <a:rPr lang="fr-FR" i="1" dirty="0">
                <a:solidFill>
                  <a:srgbClr val="800080"/>
                </a:solidFill>
                <a:latin typeface="Palatino Linotype" pitchFamily="18" charset="0"/>
                <a:ea typeface="Times New Roman" pitchFamily="18" charset="0"/>
                <a:cs typeface="Times New Roman" pitchFamily="18" charset="0"/>
              </a:rPr>
              <a:t>]</a:t>
            </a:r>
            <a:endParaRPr lang="fr-FR" i="1" baseline="-25000" dirty="0" smtClean="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b="1" i="1" dirty="0" smtClean="0">
                <a:solidFill>
                  <a:srgbClr val="800080"/>
                </a:solidFill>
                <a:latin typeface="Palatino Linotype" pitchFamily="18" charset="0"/>
                <a:ea typeface="Times New Roman" pitchFamily="18" charset="0"/>
                <a:cs typeface="Times New Roman" pitchFamily="18" charset="0"/>
              </a:rPr>
              <a:t>      répéter</a:t>
            </a:r>
            <a:endParaRPr lang="fr-FR" i="1" dirty="0">
              <a:solidFill>
                <a:srgbClr val="800080"/>
              </a:solidFill>
              <a:latin typeface="Palatino Linotype" pitchFamily="18" charset="0"/>
              <a:ea typeface="Times New Roman" pitchFamily="18" charset="0"/>
              <a:cs typeface="Times New Roman" pitchFamily="18" charset="0"/>
            </a:endParaRPr>
          </a:p>
          <a:p>
            <a:pPr>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   choisir le </a:t>
            </a:r>
            <a:r>
              <a:rPr lang="fr-FR" i="1" dirty="0" err="1" smtClean="0">
                <a:solidFill>
                  <a:srgbClr val="800080"/>
                </a:solidFill>
                <a:latin typeface="Palatino Linotype" pitchFamily="18" charset="0"/>
                <a:ea typeface="Times New Roman" pitchFamily="18" charset="0"/>
                <a:cs typeface="Times New Roman" pitchFamily="18" charset="0"/>
              </a:rPr>
              <a:t>jème</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élément </a:t>
            </a:r>
            <a:r>
              <a:rPr lang="fr-FR" i="1" dirty="0" err="1" smtClean="0">
                <a:solidFill>
                  <a:srgbClr val="800080"/>
                </a:solidFill>
                <a:latin typeface="Palatino Linotype" pitchFamily="18" charset="0"/>
                <a:ea typeface="Times New Roman" pitchFamily="18" charset="0"/>
                <a:cs typeface="Times New Roman" pitchFamily="18" charset="0"/>
              </a:rPr>
              <a:t>X</a:t>
            </a:r>
            <a:r>
              <a:rPr lang="fr-FR" i="1" baseline="30000" dirty="0" err="1" smtClean="0">
                <a:solidFill>
                  <a:srgbClr val="800080"/>
                </a:solidFill>
                <a:latin typeface="Palatino Linotype" pitchFamily="18" charset="0"/>
                <a:ea typeface="Times New Roman" pitchFamily="18" charset="0"/>
                <a:cs typeface="Times New Roman" pitchFamily="18" charset="0"/>
              </a:rPr>
              <a:t>j</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 [x</a:t>
            </a:r>
            <a:r>
              <a:rPr lang="fr-FR" i="1" baseline="-25000" dirty="0">
                <a:solidFill>
                  <a:srgbClr val="800080"/>
                </a:solidFill>
                <a:latin typeface="Palatino Linotype" pitchFamily="18" charset="0"/>
                <a:ea typeface="Times New Roman" pitchFamily="18" charset="0"/>
                <a:cs typeface="Times New Roman" pitchFamily="18" charset="0"/>
              </a:rPr>
              <a:t>0</a:t>
            </a:r>
            <a:r>
              <a:rPr lang="fr-FR" i="1" dirty="0">
                <a:solidFill>
                  <a:srgbClr val="800080"/>
                </a:solidFill>
                <a:latin typeface="Palatino Linotype" pitchFamily="18" charset="0"/>
                <a:ea typeface="Times New Roman" pitchFamily="18" charset="0"/>
                <a:cs typeface="Times New Roman" pitchFamily="18" charset="0"/>
              </a:rPr>
              <a:t>,x</a:t>
            </a:r>
            <a:r>
              <a:rPr lang="fr-FR" i="1" baseline="-25000" dirty="0">
                <a:solidFill>
                  <a:srgbClr val="800080"/>
                </a:solidFill>
                <a:latin typeface="Palatino Linotype" pitchFamily="18" charset="0"/>
                <a:ea typeface="Times New Roman" pitchFamily="18" charset="0"/>
                <a:cs typeface="Times New Roman" pitchFamily="18" charset="0"/>
              </a:rPr>
              <a:t>1</a:t>
            </a:r>
            <a:r>
              <a:rPr lang="fr-FR" i="1" dirty="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x</a:t>
            </a:r>
            <a:r>
              <a:rPr lang="fr-FR" i="1" baseline="-25000" dirty="0" err="1" smtClean="0">
                <a:solidFill>
                  <a:srgbClr val="800080"/>
                </a:solidFill>
                <a:latin typeface="Palatino Linotype" pitchFamily="18" charset="0"/>
                <a:ea typeface="Times New Roman" pitchFamily="18" charset="0"/>
                <a:cs typeface="Times New Roman" pitchFamily="18" charset="0"/>
              </a:rPr>
              <a:t>n</a:t>
            </a:r>
            <a:r>
              <a:rPr lang="fr-FR" i="1" dirty="0" smtClean="0">
                <a:solidFill>
                  <a:srgbClr val="800080"/>
                </a:solidFill>
                <a:latin typeface="Palatino Linotype" pitchFamily="18" charset="0"/>
                <a:ea typeface="Times New Roman" pitchFamily="18" charset="0"/>
                <a:cs typeface="Times New Roman" pitchFamily="18" charset="0"/>
              </a:rPr>
              <a:t>]</a:t>
            </a:r>
            <a:r>
              <a:rPr lang="fr-FR" i="1" baseline="30000" dirty="0" smtClean="0">
                <a:solidFill>
                  <a:srgbClr val="800080"/>
                </a:solidFill>
                <a:latin typeface="Palatino Linotype" pitchFamily="18" charset="0"/>
                <a:ea typeface="Times New Roman" pitchFamily="18" charset="0"/>
                <a:cs typeface="Times New Roman" pitchFamily="18" charset="0"/>
              </a:rPr>
              <a:t>j</a:t>
            </a:r>
            <a:r>
              <a:rPr lang="fr-FR" i="1" dirty="0" smtClean="0">
                <a:solidFill>
                  <a:srgbClr val="800080"/>
                </a:solidFill>
                <a:latin typeface="Palatino Linotype" pitchFamily="18" charset="0"/>
                <a:ea typeface="Times New Roman" pitchFamily="18" charset="0"/>
                <a:cs typeface="Times New Roman" pitchFamily="18" charset="0"/>
              </a:rPr>
              <a:t> </a:t>
            </a:r>
            <a:r>
              <a:rPr lang="fr-FR" i="1" baseline="-25000" dirty="0" smtClean="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dans </a:t>
            </a:r>
            <a:r>
              <a:rPr lang="fr-FR" i="1" dirty="0">
                <a:solidFill>
                  <a:srgbClr val="800080"/>
                </a:solidFill>
                <a:latin typeface="Palatino Linotype" pitchFamily="18" charset="0"/>
                <a:ea typeface="Times New Roman" pitchFamily="18" charset="0"/>
                <a:cs typeface="Times New Roman" pitchFamily="18" charset="0"/>
              </a:rPr>
              <a:t>L </a:t>
            </a:r>
            <a:endParaRPr lang="fr-FR" i="1" dirty="0" smtClean="0">
              <a:solidFill>
                <a:srgbClr val="800080"/>
              </a:solidFill>
              <a:latin typeface="Palatino Linotype" pitchFamily="18" charset="0"/>
              <a:ea typeface="Times New Roman" pitchFamily="18" charset="0"/>
              <a:cs typeface="Times New Roman" pitchFamily="18" charset="0"/>
            </a:endParaRPr>
          </a:p>
          <a:p>
            <a:pPr>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calculer la sortie </a:t>
            </a:r>
            <a:r>
              <a:rPr lang="fr-FR" i="1" dirty="0" err="1" smtClean="0">
                <a:solidFill>
                  <a:srgbClr val="800080"/>
                </a:solidFill>
                <a:latin typeface="Palatino Linotype" pitchFamily="18" charset="0"/>
                <a:ea typeface="Times New Roman" pitchFamily="18" charset="0"/>
                <a:cs typeface="Times New Roman" pitchFamily="18" charset="0"/>
              </a:rPr>
              <a:t>y</a:t>
            </a:r>
            <a:r>
              <a:rPr lang="fr-FR" i="1" baseline="30000" dirty="0" err="1" smtClean="0">
                <a:solidFill>
                  <a:srgbClr val="800080"/>
                </a:solidFill>
                <a:latin typeface="Palatino Linotype" pitchFamily="18" charset="0"/>
                <a:ea typeface="Times New Roman" pitchFamily="18" charset="0"/>
                <a:cs typeface="Times New Roman" pitchFamily="18" charset="0"/>
              </a:rPr>
              <a:t>j</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f([x</a:t>
            </a:r>
            <a:r>
              <a:rPr lang="fr-FR" i="1" baseline="-25000" dirty="0">
                <a:solidFill>
                  <a:srgbClr val="800080"/>
                </a:solidFill>
                <a:latin typeface="Palatino Linotype" pitchFamily="18" charset="0"/>
                <a:ea typeface="Times New Roman" pitchFamily="18" charset="0"/>
                <a:cs typeface="Times New Roman" pitchFamily="18" charset="0"/>
              </a:rPr>
              <a:t>0</a:t>
            </a:r>
            <a:r>
              <a:rPr lang="fr-FR" i="1" dirty="0">
                <a:solidFill>
                  <a:srgbClr val="800080"/>
                </a:solidFill>
                <a:latin typeface="Palatino Linotype" pitchFamily="18" charset="0"/>
                <a:ea typeface="Times New Roman" pitchFamily="18" charset="0"/>
                <a:cs typeface="Times New Roman" pitchFamily="18" charset="0"/>
              </a:rPr>
              <a:t>,x</a:t>
            </a:r>
            <a:r>
              <a:rPr lang="fr-FR" i="1" baseline="-25000" dirty="0">
                <a:solidFill>
                  <a:srgbClr val="800080"/>
                </a:solidFill>
                <a:latin typeface="Palatino Linotype" pitchFamily="18" charset="0"/>
                <a:ea typeface="Times New Roman" pitchFamily="18" charset="0"/>
                <a:cs typeface="Times New Roman" pitchFamily="18" charset="0"/>
              </a:rPr>
              <a:t>1</a:t>
            </a:r>
            <a:r>
              <a:rPr lang="fr-FR" i="1" dirty="0">
                <a:solidFill>
                  <a:srgbClr val="800080"/>
                </a:solidFill>
                <a:latin typeface="Palatino Linotype" pitchFamily="18" charset="0"/>
                <a:ea typeface="Times New Roman" pitchFamily="18" charset="0"/>
                <a:cs typeface="Times New Roman" pitchFamily="18" charset="0"/>
              </a:rPr>
              <a:t>, …</a:t>
            </a:r>
            <a:r>
              <a:rPr lang="fr-FR" i="1" dirty="0" err="1">
                <a:solidFill>
                  <a:srgbClr val="800080"/>
                </a:solidFill>
                <a:latin typeface="Palatino Linotype" pitchFamily="18" charset="0"/>
                <a:ea typeface="Times New Roman" pitchFamily="18" charset="0"/>
                <a:cs typeface="Times New Roman" pitchFamily="18" charset="0"/>
              </a:rPr>
              <a:t>x</a:t>
            </a:r>
            <a:r>
              <a:rPr lang="fr-FR" i="1" baseline="-25000" dirty="0" err="1">
                <a:solidFill>
                  <a:srgbClr val="800080"/>
                </a:solidFill>
                <a:latin typeface="Palatino Linotype" pitchFamily="18" charset="0"/>
                <a:ea typeface="Times New Roman" pitchFamily="18" charset="0"/>
                <a:cs typeface="Times New Roman" pitchFamily="18" charset="0"/>
              </a:rPr>
              <a:t>n</a:t>
            </a:r>
            <a:r>
              <a:rPr lang="fr-FR" i="1" dirty="0">
                <a:solidFill>
                  <a:srgbClr val="800080"/>
                </a:solidFill>
                <a:latin typeface="Palatino Linotype" pitchFamily="18" charset="0"/>
                <a:ea typeface="Times New Roman" pitchFamily="18" charset="0"/>
                <a:cs typeface="Times New Roman" pitchFamily="18" charset="0"/>
              </a:rPr>
              <a:t>]</a:t>
            </a:r>
            <a:r>
              <a:rPr lang="fr-FR" i="1" baseline="30000" dirty="0">
                <a:solidFill>
                  <a:srgbClr val="800080"/>
                </a:solidFill>
                <a:latin typeface="Palatino Linotype" pitchFamily="18" charset="0"/>
                <a:ea typeface="Times New Roman" pitchFamily="18" charset="0"/>
                <a:cs typeface="Times New Roman" pitchFamily="18" charset="0"/>
              </a:rPr>
              <a:t>j</a:t>
            </a:r>
            <a:r>
              <a:rPr lang="fr-FR" i="1" dirty="0" smtClean="0">
                <a:solidFill>
                  <a:srgbClr val="800080"/>
                </a:solidFill>
                <a:latin typeface="Palatino Linotype" pitchFamily="18" charset="0"/>
                <a:ea typeface="Times New Roman" pitchFamily="18" charset="0"/>
                <a:cs typeface="Times New Roman" pitchFamily="18" charset="0"/>
              </a:rPr>
              <a:t>) via le perceptron</a:t>
            </a: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for</a:t>
            </a:r>
            <a:r>
              <a:rPr lang="fr-FR" i="1" dirty="0" smtClean="0">
                <a:solidFill>
                  <a:srgbClr val="800080"/>
                </a:solidFill>
                <a:latin typeface="Palatino Linotype" pitchFamily="18" charset="0"/>
                <a:ea typeface="Times New Roman" pitchFamily="18" charset="0"/>
                <a:cs typeface="Times New Roman" pitchFamily="18" charset="0"/>
              </a:rPr>
              <a:t> (i=1; i&lt;n; i++)   </a:t>
            </a:r>
            <a:r>
              <a:rPr lang="fr-FR" i="1" dirty="0" err="1" smtClean="0">
                <a:solidFill>
                  <a:srgbClr val="800080"/>
                </a:solidFill>
                <a:latin typeface="Palatino Linotype" pitchFamily="18" charset="0"/>
                <a:ea typeface="Times New Roman" pitchFamily="18" charset="0"/>
                <a:cs typeface="Times New Roman" pitchFamily="18" charset="0"/>
              </a:rPr>
              <a:t>w</a:t>
            </a:r>
            <a:r>
              <a:rPr lang="fr-FR" i="1" baseline="-25000" dirty="0" err="1" smtClean="0">
                <a:solidFill>
                  <a:srgbClr val="800080"/>
                </a:solidFill>
                <a:latin typeface="Palatino Linotype" pitchFamily="18" charset="0"/>
                <a:ea typeface="Times New Roman" pitchFamily="18" charset="0"/>
                <a:cs typeface="Times New Roman" pitchFamily="18" charset="0"/>
              </a:rPr>
              <a:t>i</a:t>
            </a:r>
            <a:r>
              <a:rPr lang="fr-FR" i="1" dirty="0" smtClean="0">
                <a:solidFill>
                  <a:srgbClr val="800080"/>
                </a:solidFill>
                <a:latin typeface="Palatino Linotype" pitchFamily="18" charset="0"/>
                <a:ea typeface="Times New Roman" pitchFamily="18" charset="0"/>
                <a:cs typeface="Times New Roman" pitchFamily="18" charset="0"/>
              </a:rPr>
              <a:t> = </a:t>
            </a:r>
            <a:r>
              <a:rPr lang="fr-FR" i="1" dirty="0" err="1" smtClean="0">
                <a:solidFill>
                  <a:srgbClr val="800080"/>
                </a:solidFill>
                <a:latin typeface="Palatino Linotype" pitchFamily="18" charset="0"/>
                <a:ea typeface="Times New Roman" pitchFamily="18" charset="0"/>
                <a:cs typeface="Times New Roman" pitchFamily="18" charset="0"/>
              </a:rPr>
              <a:t>w</a:t>
            </a:r>
            <a:r>
              <a:rPr lang="fr-FR" i="1" baseline="-25000" dirty="0" err="1" smtClean="0">
                <a:solidFill>
                  <a:srgbClr val="800080"/>
                </a:solidFill>
                <a:latin typeface="Palatino Linotype" pitchFamily="18" charset="0"/>
                <a:ea typeface="Times New Roman" pitchFamily="18" charset="0"/>
                <a:cs typeface="Times New Roman" pitchFamily="18" charset="0"/>
              </a:rPr>
              <a:t>i</a:t>
            </a:r>
            <a:r>
              <a:rPr lang="fr-FR" i="1" dirty="0" smtClean="0">
                <a:solidFill>
                  <a:srgbClr val="800080"/>
                </a:solidFill>
                <a:latin typeface="Palatino Linotype" pitchFamily="18" charset="0"/>
                <a:ea typeface="Times New Roman" pitchFamily="18" charset="0"/>
                <a:cs typeface="Times New Roman" pitchFamily="18" charset="0"/>
              </a:rPr>
              <a:t> + (</a:t>
            </a:r>
            <a:r>
              <a:rPr lang="fr-FR" i="1" dirty="0" err="1" smtClean="0">
                <a:solidFill>
                  <a:srgbClr val="800080"/>
                </a:solidFill>
                <a:latin typeface="Palatino Linotype" pitchFamily="18" charset="0"/>
                <a:ea typeface="Times New Roman" pitchFamily="18" charset="0"/>
                <a:cs typeface="Times New Roman" pitchFamily="18" charset="0"/>
              </a:rPr>
              <a:t>ly</a:t>
            </a:r>
            <a:r>
              <a:rPr lang="fr-FR" i="1" baseline="30000" dirty="0" err="1" smtClean="0">
                <a:solidFill>
                  <a:srgbClr val="800080"/>
                </a:solidFill>
                <a:latin typeface="Palatino Linotype" pitchFamily="18" charset="0"/>
                <a:ea typeface="Times New Roman" pitchFamily="18" charset="0"/>
                <a:cs typeface="Times New Roman" pitchFamily="18" charset="0"/>
              </a:rPr>
              <a:t>j</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y</a:t>
            </a:r>
            <a:r>
              <a:rPr lang="fr-FR" i="1" baseline="30000" dirty="0" err="1" smtClean="0">
                <a:solidFill>
                  <a:srgbClr val="800080"/>
                </a:solidFill>
                <a:latin typeface="Palatino Linotype" pitchFamily="18" charset="0"/>
                <a:ea typeface="Times New Roman" pitchFamily="18" charset="0"/>
                <a:cs typeface="Times New Roman" pitchFamily="18" charset="0"/>
              </a:rPr>
              <a:t>j</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x</a:t>
            </a:r>
            <a:r>
              <a:rPr lang="fr-FR" i="1" baseline="-25000" dirty="0" err="1" smtClean="0">
                <a:solidFill>
                  <a:srgbClr val="800080"/>
                </a:solidFill>
                <a:latin typeface="Palatino Linotype" pitchFamily="18" charset="0"/>
                <a:ea typeface="Times New Roman" pitchFamily="18" charset="0"/>
                <a:cs typeface="Times New Roman" pitchFamily="18" charset="0"/>
              </a:rPr>
              <a:t>i</a:t>
            </a:r>
            <a:r>
              <a:rPr lang="fr-FR" i="1" baseline="30000" dirty="0" err="1" smtClean="0">
                <a:solidFill>
                  <a:srgbClr val="800080"/>
                </a:solidFill>
                <a:latin typeface="Palatino Linotype" pitchFamily="18" charset="0"/>
                <a:ea typeface="Times New Roman" pitchFamily="18" charset="0"/>
                <a:cs typeface="Times New Roman" pitchFamily="18" charset="0"/>
              </a:rPr>
              <a:t>j</a:t>
            </a:r>
            <a:endParaRPr lang="fr-FR" i="1" baseline="30000"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b="1" i="1" dirty="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a:t>
            </a:r>
            <a:r>
              <a:rPr lang="fr-FR" b="1" i="1" dirty="0" smtClean="0">
                <a:solidFill>
                  <a:srgbClr val="800080"/>
                </a:solidFill>
                <a:latin typeface="Palatino Linotype" pitchFamily="18" charset="0"/>
                <a:ea typeface="Times New Roman" pitchFamily="18" charset="0"/>
                <a:cs typeface="Times New Roman" pitchFamily="18" charset="0"/>
              </a:rPr>
              <a:t> tant que </a:t>
            </a:r>
            <a:r>
              <a:rPr lang="fr-FR" i="1" dirty="0" smtClean="0">
                <a:solidFill>
                  <a:srgbClr val="800080"/>
                </a:solidFill>
                <a:latin typeface="Palatino Linotype" pitchFamily="18" charset="0"/>
                <a:ea typeface="Times New Roman" pitchFamily="18" charset="0"/>
                <a:cs typeface="Times New Roman" pitchFamily="18" charset="0"/>
              </a:rPr>
              <a:t>(le jeu de données L entraine des modifications sur W)</a:t>
            </a:r>
          </a:p>
        </p:txBody>
      </p:sp>
      <p:sp>
        <p:nvSpPr>
          <p:cNvPr id="12" name="Text Box 10"/>
          <p:cNvSpPr txBox="1">
            <a:spLocks noChangeArrowheads="1"/>
          </p:cNvSpPr>
          <p:nvPr/>
        </p:nvSpPr>
        <p:spPr bwMode="auto">
          <a:xfrm>
            <a:off x="702233" y="1594526"/>
            <a:ext cx="8140419" cy="521681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Algorithme </a:t>
            </a:r>
            <a:r>
              <a:rPr lang="fr-FR" sz="2000" b="1" dirty="0" smtClean="0">
                <a:solidFill>
                  <a:srgbClr val="800080"/>
                </a:solidFill>
                <a:sym typeface="Wingdings" pitchFamily="2" charset="2"/>
              </a:rPr>
              <a:t>par correction d’erreur</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Chaque </a:t>
            </a:r>
            <a:r>
              <a:rPr lang="fr-FR" i="1" dirty="0">
                <a:solidFill>
                  <a:srgbClr val="800080"/>
                </a:solidFill>
              </a:rPr>
              <a:t>fois qu’un nouvel exemple est présenté on ajuste les poids selon que le perceptron l’a correctement classé ou </a:t>
            </a:r>
            <a:r>
              <a:rPr lang="fr-FR" i="1" dirty="0" smtClean="0">
                <a:solidFill>
                  <a:srgbClr val="800080"/>
                </a:solidFill>
              </a:rPr>
              <a:t>non.</a:t>
            </a:r>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L’algorithme s’arrête lorsque tous les exemples on été présentés sans qu’aucun poids ne soit </a:t>
            </a:r>
            <a:r>
              <a:rPr lang="fr-FR" i="1" dirty="0" smtClean="0">
                <a:solidFill>
                  <a:srgbClr val="800080"/>
                </a:solidFill>
              </a:rPr>
              <a:t>modifié.</a:t>
            </a:r>
          </a:p>
          <a:p>
            <a:pPr lvl="1" algn="just">
              <a:spcAft>
                <a:spcPts val="600"/>
              </a:spcAft>
              <a:buFont typeface="Wingdings" pitchFamily="2" charset="2"/>
              <a:buChar char="§"/>
            </a:pPr>
            <a:endParaRPr lang="fr-FR" i="1" dirty="0">
              <a:solidFill>
                <a:srgbClr val="800080"/>
              </a:solidFill>
            </a:endParaRPr>
          </a:p>
          <a:p>
            <a:pPr lvl="1" algn="just">
              <a:buFont typeface="Wingdings" pitchFamily="2" charset="2"/>
              <a:buChar char="§"/>
            </a:pPr>
            <a:endParaRPr lang="fr-FR" i="1" dirty="0">
              <a:solidFill>
                <a:srgbClr val="800080"/>
              </a:solidFill>
            </a:endParaRPr>
          </a:p>
          <a:p>
            <a:pPr lvl="1" algn="just">
              <a:buFont typeface="Wingdings" pitchFamily="2" charset="2"/>
              <a:buChar char="§"/>
            </a:pPr>
            <a:endParaRPr lang="fr-FR" i="1" dirty="0" smtClean="0">
              <a:solidFill>
                <a:srgbClr val="800080"/>
              </a:solidFill>
            </a:endParaRPr>
          </a:p>
          <a:p>
            <a:pPr lvl="1" algn="just"/>
            <a:endParaRPr lang="fr-FR" i="1" dirty="0">
              <a:solidFill>
                <a:srgbClr val="800080"/>
              </a:solidFill>
            </a:endParaRPr>
          </a:p>
          <a:p>
            <a:pPr lvl="1" algn="just"/>
            <a:endParaRPr lang="fr-FR" i="1" dirty="0" smtClean="0">
              <a:solidFill>
                <a:srgbClr val="800080"/>
              </a:solidFill>
            </a:endParaRPr>
          </a:p>
          <a:p>
            <a:pPr lvl="1" algn="just"/>
            <a:endParaRPr lang="fr-FR" i="1" dirty="0">
              <a:solidFill>
                <a:srgbClr val="800080"/>
              </a:solidFill>
            </a:endParaRPr>
          </a:p>
          <a:p>
            <a:pPr lvl="1" algn="just"/>
            <a:r>
              <a:rPr lang="fr-FR" i="1" dirty="0" smtClean="0">
                <a:solidFill>
                  <a:srgbClr val="800080"/>
                </a:solidFill>
              </a:rPr>
              <a:t> </a:t>
            </a:r>
          </a:p>
          <a:p>
            <a:pPr lvl="1" algn="just"/>
            <a:endParaRPr lang="fr-FR" i="1" dirty="0">
              <a:solidFill>
                <a:srgbClr val="800080"/>
              </a:solidFill>
            </a:endParaRP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Si </a:t>
            </a:r>
            <a:r>
              <a:rPr lang="fr-FR" i="1" dirty="0" err="1" smtClean="0">
                <a:solidFill>
                  <a:srgbClr val="800080"/>
                </a:solidFill>
              </a:rPr>
              <a:t>y</a:t>
            </a:r>
            <a:r>
              <a:rPr lang="fr-FR" i="1" baseline="-25000" dirty="0" err="1" smtClean="0">
                <a:solidFill>
                  <a:srgbClr val="800080"/>
                </a:solidFill>
              </a:rPr>
              <a:t>ji</a:t>
            </a:r>
            <a:r>
              <a:rPr lang="fr-FR" i="1" dirty="0" smtClean="0">
                <a:solidFill>
                  <a:srgbClr val="800080"/>
                </a:solidFill>
              </a:rPr>
              <a:t>=0 et </a:t>
            </a:r>
            <a:r>
              <a:rPr lang="fr-FR" i="1" dirty="0" err="1" smtClean="0">
                <a:solidFill>
                  <a:srgbClr val="800080"/>
                </a:solidFill>
              </a:rPr>
              <a:t>ly</a:t>
            </a:r>
            <a:r>
              <a:rPr lang="fr-FR" i="1" baseline="-25000" dirty="0" err="1" smtClean="0">
                <a:solidFill>
                  <a:srgbClr val="800080"/>
                </a:solidFill>
              </a:rPr>
              <a:t>ji</a:t>
            </a:r>
            <a:r>
              <a:rPr lang="fr-FR" i="1" dirty="0" smtClean="0">
                <a:solidFill>
                  <a:srgbClr val="800080"/>
                </a:solidFill>
              </a:rPr>
              <a:t>=1, cela signifie que le perceptron n’a pas assez pris en compte les dendrites actives (ceux ayant une entrée à 1), dans ce cas il faut ajouter la valeur de la rétine (impulsions) au poids ce ces entrées.</a:t>
            </a:r>
          </a:p>
          <a:p>
            <a:pPr lvl="1" algn="just">
              <a:spcAft>
                <a:spcPts val="600"/>
              </a:spcAft>
              <a:buFont typeface="Wingdings" pitchFamily="2" charset="2"/>
              <a:buChar char="§"/>
            </a:pPr>
            <a:r>
              <a:rPr lang="fr-FR" i="1" dirty="0">
                <a:solidFill>
                  <a:srgbClr val="800080"/>
                </a:solidFill>
              </a:rPr>
              <a:t>  Si </a:t>
            </a:r>
            <a:r>
              <a:rPr lang="fr-FR" i="1" dirty="0" err="1" smtClean="0">
                <a:solidFill>
                  <a:srgbClr val="800080"/>
                </a:solidFill>
              </a:rPr>
              <a:t>y</a:t>
            </a:r>
            <a:r>
              <a:rPr lang="fr-FR" i="1" baseline="-25000" dirty="0" err="1" smtClean="0">
                <a:solidFill>
                  <a:srgbClr val="800080"/>
                </a:solidFill>
              </a:rPr>
              <a:t>ji</a:t>
            </a:r>
            <a:r>
              <a:rPr lang="fr-FR" i="1" dirty="0" smtClean="0">
                <a:solidFill>
                  <a:srgbClr val="800080"/>
                </a:solidFill>
              </a:rPr>
              <a:t>=1 et </a:t>
            </a:r>
            <a:r>
              <a:rPr lang="fr-FR" i="1" dirty="0" err="1" smtClean="0">
                <a:solidFill>
                  <a:srgbClr val="800080"/>
                </a:solidFill>
              </a:rPr>
              <a:t>ly</a:t>
            </a:r>
            <a:r>
              <a:rPr lang="fr-FR" i="1" baseline="-25000" dirty="0" err="1" smtClean="0">
                <a:solidFill>
                  <a:srgbClr val="800080"/>
                </a:solidFill>
              </a:rPr>
              <a:t>ji</a:t>
            </a:r>
            <a:r>
              <a:rPr lang="fr-FR" i="1" dirty="0" smtClean="0">
                <a:solidFill>
                  <a:srgbClr val="800080"/>
                </a:solidFill>
              </a:rPr>
              <a:t>=0, il faut retrancher la valeur de la rétine aux entrées.</a:t>
            </a:r>
            <a:endParaRPr lang="fr-FR" i="1" dirty="0">
              <a:solidFill>
                <a:srgbClr val="800080"/>
              </a:solidFill>
            </a:endParaRPr>
          </a:p>
        </p:txBody>
      </p:sp>
    </p:spTree>
    <p:extLst>
      <p:ext uri="{BB962C8B-B14F-4D97-AF65-F5344CB8AC3E}">
        <p14:creationId xmlns:p14="http://schemas.microsoft.com/office/powerpoint/2010/main" val="214008340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37486" y="544513"/>
            <a:ext cx="345411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Apprentissage automatisé</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Perceptron</a:t>
              </a:r>
              <a:endParaRPr lang="fr-FR" sz="2000" b="1" dirty="0">
                <a:solidFill>
                  <a:schemeClr val="folHlink"/>
                </a:solidFill>
              </a:endParaRPr>
            </a:p>
          </p:txBody>
        </p:sp>
      </p:grpSp>
      <p:sp>
        <p:nvSpPr>
          <p:cNvPr id="12" name="Text Box 10"/>
          <p:cNvSpPr txBox="1">
            <a:spLocks noChangeArrowheads="1"/>
          </p:cNvSpPr>
          <p:nvPr/>
        </p:nvSpPr>
        <p:spPr bwMode="auto">
          <a:xfrm>
            <a:off x="702233" y="1594526"/>
            <a:ext cx="8140419" cy="498598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Exemple</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On souhaite classer </a:t>
            </a:r>
            <a:r>
              <a:rPr lang="fr-FR" i="1" dirty="0" smtClean="0">
                <a:solidFill>
                  <a:srgbClr val="800080"/>
                </a:solidFill>
              </a:rPr>
              <a:t>l’échantillo</a:t>
            </a:r>
            <a:r>
              <a:rPr lang="fr-FR" i="1" dirty="0" smtClean="0">
                <a:solidFill>
                  <a:srgbClr val="800080"/>
                </a:solidFill>
              </a:rPr>
              <a:t>n </a:t>
            </a:r>
            <a:r>
              <a:rPr lang="fr-FR" i="1" dirty="0">
                <a:solidFill>
                  <a:srgbClr val="800080"/>
                </a:solidFill>
              </a:rPr>
              <a:t>d’entré </a:t>
            </a:r>
            <a:r>
              <a:rPr lang="fr-FR" i="1" dirty="0" smtClean="0">
                <a:solidFill>
                  <a:srgbClr val="800080"/>
                </a:solidFill>
              </a:rPr>
              <a:t>L suivant </a:t>
            </a:r>
            <a:r>
              <a:rPr lang="fr-FR" i="1" dirty="0" smtClean="0">
                <a:solidFill>
                  <a:srgbClr val="800080"/>
                </a:solidFill>
              </a:rPr>
              <a:t>{(</a:t>
            </a:r>
            <a:r>
              <a:rPr lang="fr-FR" i="1" dirty="0" smtClean="0">
                <a:solidFill>
                  <a:srgbClr val="800080"/>
                </a:solidFill>
              </a:rPr>
              <a:t>0,2) </a:t>
            </a:r>
            <a:r>
              <a:rPr lang="fr-FR" i="1" dirty="0" smtClean="0">
                <a:solidFill>
                  <a:srgbClr val="800080"/>
                </a:solidFill>
              </a:rPr>
              <a:t>(2,0) </a:t>
            </a:r>
            <a:r>
              <a:rPr lang="fr-FR" i="1" dirty="0" smtClean="0">
                <a:solidFill>
                  <a:srgbClr val="800080"/>
                </a:solidFill>
              </a:rPr>
              <a:t>(1,2.5) </a:t>
            </a:r>
            <a:r>
              <a:rPr lang="fr-FR" i="1" dirty="0" smtClean="0">
                <a:solidFill>
                  <a:srgbClr val="800080"/>
                </a:solidFill>
              </a:rPr>
              <a:t>(1,1) </a:t>
            </a:r>
            <a:r>
              <a:rPr lang="fr-FR" i="1" dirty="0" smtClean="0">
                <a:solidFill>
                  <a:srgbClr val="800080"/>
                </a:solidFill>
              </a:rPr>
              <a:t>(3,0.5</a:t>
            </a:r>
            <a:r>
              <a:rPr lang="fr-FR" i="1" dirty="0" smtClean="0">
                <a:solidFill>
                  <a:srgbClr val="800080"/>
                </a:solidFill>
              </a:rPr>
              <a:t>) (3;1.4) (3,1.6} </a:t>
            </a:r>
            <a:r>
              <a:rPr lang="fr-FR" i="1" dirty="0" smtClean="0">
                <a:solidFill>
                  <a:srgbClr val="800080"/>
                </a:solidFill>
              </a:rPr>
              <a:t>pour des sorties </a:t>
            </a:r>
            <a:r>
              <a:rPr lang="fr-FR" i="1" dirty="0" smtClean="0">
                <a:solidFill>
                  <a:srgbClr val="800080"/>
                </a:solidFill>
              </a:rPr>
              <a:t>LY={</a:t>
            </a:r>
            <a:r>
              <a:rPr lang="fr-FR" i="1" dirty="0" smtClean="0">
                <a:solidFill>
                  <a:srgbClr val="800080"/>
                </a:solidFill>
              </a:rPr>
              <a:t>1, </a:t>
            </a:r>
            <a:r>
              <a:rPr lang="fr-FR" i="1" dirty="0" smtClean="0">
                <a:solidFill>
                  <a:srgbClr val="800080"/>
                </a:solidFill>
              </a:rPr>
              <a:t>0, </a:t>
            </a:r>
            <a:r>
              <a:rPr lang="fr-FR" i="1" dirty="0" smtClean="0">
                <a:solidFill>
                  <a:srgbClr val="800080"/>
                </a:solidFill>
              </a:rPr>
              <a:t>1, </a:t>
            </a:r>
            <a:r>
              <a:rPr lang="fr-FR" i="1" dirty="0" smtClean="0">
                <a:solidFill>
                  <a:srgbClr val="800080"/>
                </a:solidFill>
              </a:rPr>
              <a:t>1, 0, 0, 1}.</a:t>
            </a: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sz="800" i="1" dirty="0" smtClean="0">
              <a:solidFill>
                <a:srgbClr val="800080"/>
              </a:solidFill>
            </a:endParaRPr>
          </a:p>
          <a:p>
            <a:pPr lvl="1" algn="just">
              <a:buFont typeface="Wingdings" pitchFamily="2" charset="2"/>
              <a:buChar char="§"/>
            </a:pPr>
            <a:endParaRPr lang="fr-FR" i="1" dirty="0">
              <a:solidFill>
                <a:srgbClr val="800080"/>
              </a:solidFill>
            </a:endParaRPr>
          </a:p>
          <a:p>
            <a:pPr lvl="1" algn="just">
              <a:buFont typeface="Wingdings" pitchFamily="2" charset="2"/>
              <a:buChar char="§"/>
            </a:pPr>
            <a:endParaRPr lang="fr-FR" i="1" dirty="0" smtClean="0">
              <a:solidFill>
                <a:srgbClr val="800080"/>
              </a:solidFill>
            </a:endParaRPr>
          </a:p>
          <a:p>
            <a:pPr lvl="1" algn="just">
              <a:buFont typeface="Wingdings" pitchFamily="2" charset="2"/>
              <a:buChar char="§"/>
            </a:pPr>
            <a:endParaRPr lang="fr-FR" i="1" dirty="0">
              <a:solidFill>
                <a:srgbClr val="800080"/>
              </a:solidFill>
            </a:endParaRPr>
          </a:p>
          <a:p>
            <a:pPr lvl="1" algn="just">
              <a:buFont typeface="Wingdings" pitchFamily="2" charset="2"/>
              <a:buChar char="§"/>
            </a:pPr>
            <a:endParaRPr lang="fr-FR" i="1" dirty="0" smtClean="0">
              <a:solidFill>
                <a:srgbClr val="800080"/>
              </a:solidFill>
            </a:endParaRPr>
          </a:p>
          <a:p>
            <a:pPr lvl="1" algn="just">
              <a:buFont typeface="Wingdings" pitchFamily="2" charset="2"/>
              <a:buChar char="§"/>
            </a:pPr>
            <a:endParaRPr lang="fr-FR" i="1" dirty="0">
              <a:solidFill>
                <a:srgbClr val="800080"/>
              </a:solidFill>
            </a:endParaRPr>
          </a:p>
          <a:p>
            <a:pPr lvl="1" algn="just">
              <a:buFont typeface="Wingdings" pitchFamily="2" charset="2"/>
              <a:buChar char="§"/>
            </a:pPr>
            <a:endParaRPr lang="fr-FR" i="1" dirty="0" smtClean="0">
              <a:solidFill>
                <a:srgbClr val="800080"/>
              </a:solidFill>
            </a:endParaRPr>
          </a:p>
          <a:p>
            <a:pPr lvl="1" algn="just">
              <a:buFont typeface="Wingdings" pitchFamily="2" charset="2"/>
              <a:buChar char="§"/>
            </a:pPr>
            <a:endParaRPr lang="fr-FR" i="1" dirty="0">
              <a:solidFill>
                <a:srgbClr val="800080"/>
              </a:solidFill>
            </a:endParaRPr>
          </a:p>
          <a:p>
            <a:pPr lvl="1" algn="just">
              <a:buFont typeface="Wingdings" pitchFamily="2" charset="2"/>
              <a:buChar char="§"/>
            </a:pPr>
            <a:endParaRPr lang="fr-FR" i="1" dirty="0" smtClean="0">
              <a:solidFill>
                <a:srgbClr val="800080"/>
              </a:solidFill>
            </a:endParaRPr>
          </a:p>
          <a:p>
            <a:pPr lvl="1" algn="just"/>
            <a:endParaRPr lang="fr-FR" i="1" dirty="0">
              <a:solidFill>
                <a:srgbClr val="800080"/>
              </a:solidFill>
            </a:endParaRPr>
          </a:p>
          <a:p>
            <a:pPr lvl="1" algn="just">
              <a:buFont typeface="Wingdings" pitchFamily="2" charset="2"/>
              <a:buChar char="§"/>
            </a:pPr>
            <a:r>
              <a:rPr lang="fr-FR" i="1" dirty="0" smtClean="0">
                <a:solidFill>
                  <a:srgbClr val="800080"/>
                </a:solidFill>
              </a:rPr>
              <a:t> </a:t>
            </a:r>
            <a:r>
              <a:rPr lang="fr-FR" i="1" dirty="0" smtClean="0">
                <a:solidFill>
                  <a:srgbClr val="800080"/>
                </a:solidFill>
              </a:rPr>
              <a:t>L’algorithme itéré tant que toutes les sorties calcules Y ne seront pas égales aux sorties attendues LY. </a:t>
            </a:r>
          </a:p>
          <a:p>
            <a:pPr lvl="1" algn="just">
              <a:buFont typeface="Wingdings" pitchFamily="2" charset="2"/>
              <a:buChar char="§"/>
            </a:pPr>
            <a:r>
              <a:rPr lang="fr-FR" i="1" dirty="0">
                <a:solidFill>
                  <a:srgbClr val="800080"/>
                </a:solidFill>
              </a:rPr>
              <a:t> </a:t>
            </a:r>
            <a:r>
              <a:rPr lang="fr-FR" i="1" dirty="0" smtClean="0">
                <a:solidFill>
                  <a:srgbClr val="800080"/>
                </a:solidFill>
              </a:rPr>
              <a:t>Apr</a:t>
            </a:r>
            <a:r>
              <a:rPr lang="fr-FR" i="1" dirty="0" smtClean="0">
                <a:solidFill>
                  <a:srgbClr val="800080"/>
                </a:solidFill>
              </a:rPr>
              <a:t>ès 12 itération on obtient (w</a:t>
            </a:r>
            <a:r>
              <a:rPr lang="fr-FR" i="1" baseline="-25000" dirty="0" smtClean="0">
                <a:solidFill>
                  <a:srgbClr val="800080"/>
                </a:solidFill>
              </a:rPr>
              <a:t>0</a:t>
            </a:r>
            <a:r>
              <a:rPr lang="fr-FR" i="1" dirty="0" smtClean="0">
                <a:solidFill>
                  <a:srgbClr val="800080"/>
                </a:solidFill>
              </a:rPr>
              <a:t>, w</a:t>
            </a:r>
            <a:r>
              <a:rPr lang="fr-FR" i="1" baseline="-25000" dirty="0" smtClean="0">
                <a:solidFill>
                  <a:srgbClr val="800080"/>
                </a:solidFill>
              </a:rPr>
              <a:t>1</a:t>
            </a:r>
            <a:r>
              <a:rPr lang="fr-FR" i="1" dirty="0" smtClean="0">
                <a:solidFill>
                  <a:srgbClr val="800080"/>
                </a:solidFill>
              </a:rPr>
              <a:t>, w</a:t>
            </a:r>
            <a:r>
              <a:rPr lang="fr-FR" i="1" baseline="-25000" dirty="0" smtClean="0">
                <a:solidFill>
                  <a:srgbClr val="800080"/>
                </a:solidFill>
              </a:rPr>
              <a:t>2</a:t>
            </a:r>
            <a:r>
              <a:rPr lang="fr-FR" i="1" dirty="0" smtClean="0">
                <a:solidFill>
                  <a:srgbClr val="800080"/>
                </a:solidFill>
              </a:rPr>
              <a:t>) = (0, -4, 8.1)</a:t>
            </a:r>
            <a:endParaRPr lang="fr-FR" i="1" dirty="0">
              <a:solidFill>
                <a:srgbClr val="800080"/>
              </a:solidFill>
            </a:endParaRPr>
          </a:p>
        </p:txBody>
      </p:sp>
      <p:graphicFrame>
        <p:nvGraphicFramePr>
          <p:cNvPr id="3" name="Tableau 2"/>
          <p:cNvGraphicFramePr>
            <a:graphicFrameLocks noGrp="1"/>
          </p:cNvGraphicFramePr>
          <p:nvPr>
            <p:extLst>
              <p:ext uri="{D42A27DB-BD31-4B8C-83A1-F6EECF244321}">
                <p14:modId xmlns:p14="http://schemas.microsoft.com/office/powerpoint/2010/main" val="1219856290"/>
              </p:ext>
            </p:extLst>
          </p:nvPr>
        </p:nvGraphicFramePr>
        <p:xfrm>
          <a:off x="737394" y="2661495"/>
          <a:ext cx="8069490" cy="2895246"/>
        </p:xfrm>
        <a:graphic>
          <a:graphicData uri="http://schemas.openxmlformats.org/drawingml/2006/table">
            <a:tbl>
              <a:tblPr firstRow="1" bandRow="1">
                <a:tableStyleId>{5C22544A-7EE6-4342-B048-85BDC9FD1C3A}</a:tableStyleId>
              </a:tblPr>
              <a:tblGrid>
                <a:gridCol w="733590">
                  <a:extLst>
                    <a:ext uri="{9D8B030D-6E8A-4147-A177-3AD203B41FA5}">
                      <a16:colId xmlns:a16="http://schemas.microsoft.com/office/drawing/2014/main" val="3581636108"/>
                    </a:ext>
                  </a:extLst>
                </a:gridCol>
                <a:gridCol w="733590">
                  <a:extLst>
                    <a:ext uri="{9D8B030D-6E8A-4147-A177-3AD203B41FA5}">
                      <a16:colId xmlns:a16="http://schemas.microsoft.com/office/drawing/2014/main" val="4204236346"/>
                    </a:ext>
                  </a:extLst>
                </a:gridCol>
                <a:gridCol w="733590">
                  <a:extLst>
                    <a:ext uri="{9D8B030D-6E8A-4147-A177-3AD203B41FA5}">
                      <a16:colId xmlns:a16="http://schemas.microsoft.com/office/drawing/2014/main" val="2123715737"/>
                    </a:ext>
                  </a:extLst>
                </a:gridCol>
                <a:gridCol w="733590">
                  <a:extLst>
                    <a:ext uri="{9D8B030D-6E8A-4147-A177-3AD203B41FA5}">
                      <a16:colId xmlns:a16="http://schemas.microsoft.com/office/drawing/2014/main" val="3314960495"/>
                    </a:ext>
                  </a:extLst>
                </a:gridCol>
                <a:gridCol w="733590">
                  <a:extLst>
                    <a:ext uri="{9D8B030D-6E8A-4147-A177-3AD203B41FA5}">
                      <a16:colId xmlns:a16="http://schemas.microsoft.com/office/drawing/2014/main" val="358351484"/>
                    </a:ext>
                  </a:extLst>
                </a:gridCol>
                <a:gridCol w="733590">
                  <a:extLst>
                    <a:ext uri="{9D8B030D-6E8A-4147-A177-3AD203B41FA5}">
                      <a16:colId xmlns:a16="http://schemas.microsoft.com/office/drawing/2014/main" val="656859729"/>
                    </a:ext>
                  </a:extLst>
                </a:gridCol>
                <a:gridCol w="733590">
                  <a:extLst>
                    <a:ext uri="{9D8B030D-6E8A-4147-A177-3AD203B41FA5}">
                      <a16:colId xmlns:a16="http://schemas.microsoft.com/office/drawing/2014/main" val="2922516745"/>
                    </a:ext>
                  </a:extLst>
                </a:gridCol>
                <a:gridCol w="733590">
                  <a:extLst>
                    <a:ext uri="{9D8B030D-6E8A-4147-A177-3AD203B41FA5}">
                      <a16:colId xmlns:a16="http://schemas.microsoft.com/office/drawing/2014/main" val="2044336479"/>
                    </a:ext>
                  </a:extLst>
                </a:gridCol>
                <a:gridCol w="733590">
                  <a:extLst>
                    <a:ext uri="{9D8B030D-6E8A-4147-A177-3AD203B41FA5}">
                      <a16:colId xmlns:a16="http://schemas.microsoft.com/office/drawing/2014/main" val="2313157902"/>
                    </a:ext>
                  </a:extLst>
                </a:gridCol>
                <a:gridCol w="733590">
                  <a:extLst>
                    <a:ext uri="{9D8B030D-6E8A-4147-A177-3AD203B41FA5}">
                      <a16:colId xmlns:a16="http://schemas.microsoft.com/office/drawing/2014/main" val="4280406009"/>
                    </a:ext>
                  </a:extLst>
                </a:gridCol>
                <a:gridCol w="733590">
                  <a:extLst>
                    <a:ext uri="{9D8B030D-6E8A-4147-A177-3AD203B41FA5}">
                      <a16:colId xmlns:a16="http://schemas.microsoft.com/office/drawing/2014/main" val="1997785961"/>
                    </a:ext>
                  </a:extLst>
                </a:gridCol>
              </a:tblGrid>
              <a:tr h="321694">
                <a:tc>
                  <a:txBody>
                    <a:bodyPr/>
                    <a:lstStyle/>
                    <a:p>
                      <a:pPr algn="ctr"/>
                      <a:r>
                        <a:rPr lang="fr-FR" sz="1400" i="1" dirty="0" smtClean="0">
                          <a:solidFill>
                            <a:srgbClr val="800080"/>
                          </a:solidFill>
                        </a:rPr>
                        <a:t>j</a:t>
                      </a:r>
                      <a:endParaRPr lang="fr-FR"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rPr>
                        <a:t>w</a:t>
                      </a:r>
                      <a:r>
                        <a:rPr lang="fr-FR" sz="1400" i="1" baseline="-25000" dirty="0" smtClean="0">
                          <a:solidFill>
                            <a:srgbClr val="800080"/>
                          </a:solidFill>
                        </a:rPr>
                        <a:t>0</a:t>
                      </a:r>
                      <a:endParaRPr lang="fr-FR" sz="140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rPr>
                        <a:t>w</a:t>
                      </a:r>
                      <a:r>
                        <a:rPr lang="fr-FR" sz="1400" i="1" baseline="-25000" dirty="0" smtClean="0">
                          <a:solidFill>
                            <a:srgbClr val="800080"/>
                          </a:solidFill>
                        </a:rPr>
                        <a:t>1</a:t>
                      </a:r>
                      <a:endParaRPr lang="fr-FR" sz="140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rPr>
                        <a:t>w</a:t>
                      </a:r>
                      <a:r>
                        <a:rPr lang="fr-FR" sz="1400" i="1" baseline="-25000" dirty="0" smtClean="0">
                          <a:solidFill>
                            <a:srgbClr val="800080"/>
                          </a:solidFill>
                        </a:rPr>
                        <a:t>2</a:t>
                      </a:r>
                      <a:endParaRPr lang="fr-FR" sz="1400" baseline="-25000" dirty="0" smtClean="0"/>
                    </a:p>
                  </a:txBody>
                  <a:tcPr/>
                </a:tc>
                <a:tc>
                  <a:txBody>
                    <a:bodyPr/>
                    <a:lstStyle/>
                    <a:p>
                      <a:pPr algn="ctr"/>
                      <a:r>
                        <a:rPr lang="fr-FR" sz="1400" b="1" i="1" dirty="0" err="1" smtClean="0">
                          <a:solidFill>
                            <a:srgbClr val="800080"/>
                          </a:solidFill>
                        </a:rPr>
                        <a:t>X</a:t>
                      </a:r>
                      <a:r>
                        <a:rPr lang="fr-FR" sz="1400" b="1" i="1" baseline="30000" dirty="0" err="1" smtClean="0">
                          <a:solidFill>
                            <a:srgbClr val="800080"/>
                          </a:solidFill>
                        </a:rPr>
                        <a:t>j</a:t>
                      </a:r>
                      <a:endParaRPr lang="fr-FR" sz="1400"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rPr>
                        <a:t>f(</a:t>
                      </a:r>
                      <a:r>
                        <a:rPr lang="fr-FR" sz="1400" i="1" dirty="0" err="1" smtClean="0">
                          <a:solidFill>
                            <a:srgbClr val="800080"/>
                          </a:solidFill>
                        </a:rPr>
                        <a:t>X</a:t>
                      </a:r>
                      <a:r>
                        <a:rPr lang="fr-FR" sz="1400" i="1" baseline="30000" dirty="0" err="1" smtClean="0">
                          <a:solidFill>
                            <a:srgbClr val="800080"/>
                          </a:solidFill>
                        </a:rPr>
                        <a:t>j</a:t>
                      </a:r>
                      <a:r>
                        <a:rPr lang="fr-FR" sz="1400" i="1" dirty="0" smtClean="0">
                          <a:solidFill>
                            <a:srgbClr val="800080"/>
                          </a:solidFill>
                        </a:rPr>
                        <a:t>)</a:t>
                      </a:r>
                      <a:endParaRPr lang="fr-FR" sz="1400" dirty="0" smtClean="0"/>
                    </a:p>
                  </a:txBody>
                  <a:tcPr/>
                </a:tc>
                <a:tc>
                  <a:txBody>
                    <a:bodyPr/>
                    <a:lstStyle/>
                    <a:p>
                      <a:pPr algn="ctr"/>
                      <a:r>
                        <a:rPr lang="fr-FR" sz="1400" b="1" i="1" baseline="0" dirty="0" err="1" smtClean="0">
                          <a:solidFill>
                            <a:srgbClr val="800080"/>
                          </a:solidFill>
                        </a:rPr>
                        <a:t>Y</a:t>
                      </a:r>
                      <a:r>
                        <a:rPr lang="fr-FR" sz="1400" b="1" i="1" baseline="30000" dirty="0" err="1" smtClean="0">
                          <a:solidFill>
                            <a:srgbClr val="800080"/>
                          </a:solidFill>
                        </a:rPr>
                        <a:t>j</a:t>
                      </a:r>
                      <a:endParaRPr lang="fr-FR" sz="1400"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err="1" smtClean="0">
                          <a:solidFill>
                            <a:srgbClr val="800080"/>
                          </a:solidFill>
                        </a:rPr>
                        <a:t>LY</a:t>
                      </a:r>
                      <a:r>
                        <a:rPr lang="fr-FR" sz="1400" i="1" baseline="30000" dirty="0" err="1" smtClean="0">
                          <a:solidFill>
                            <a:srgbClr val="800080"/>
                          </a:solidFill>
                        </a:rPr>
                        <a:t>j</a:t>
                      </a:r>
                      <a:endParaRPr lang="fr-FR" sz="1400" baseline="30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rPr>
                        <a:t>w</a:t>
                      </a:r>
                      <a:r>
                        <a:rPr lang="fr-FR" sz="1400" i="1" baseline="-25000" dirty="0" smtClean="0">
                          <a:solidFill>
                            <a:srgbClr val="800080"/>
                          </a:solidFill>
                        </a:rPr>
                        <a:t>0</a:t>
                      </a:r>
                      <a:endParaRPr lang="fr-FR" sz="140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rPr>
                        <a:t>w</a:t>
                      </a:r>
                      <a:r>
                        <a:rPr lang="fr-FR" sz="1400" i="1" baseline="-25000" dirty="0" smtClean="0">
                          <a:solidFill>
                            <a:srgbClr val="800080"/>
                          </a:solidFill>
                        </a:rPr>
                        <a:t>1</a:t>
                      </a:r>
                      <a:endParaRPr lang="fr-FR" sz="1400" baseline="-250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i="1" dirty="0" smtClean="0">
                          <a:solidFill>
                            <a:srgbClr val="800080"/>
                          </a:solidFill>
                        </a:rPr>
                        <a:t>w</a:t>
                      </a:r>
                      <a:r>
                        <a:rPr lang="fr-FR" sz="1400" i="1" baseline="-25000" dirty="0" smtClean="0">
                          <a:solidFill>
                            <a:srgbClr val="800080"/>
                          </a:solidFill>
                        </a:rPr>
                        <a:t>2</a:t>
                      </a:r>
                      <a:endParaRPr lang="fr-FR" sz="1400" baseline="-25000" dirty="0" smtClean="0"/>
                    </a:p>
                  </a:txBody>
                  <a:tcPr/>
                </a:tc>
                <a:extLst>
                  <a:ext uri="{0D108BD9-81ED-4DB2-BD59-A6C34878D82A}">
                    <a16:rowId xmlns:a16="http://schemas.microsoft.com/office/drawing/2014/main" val="1822928247"/>
                  </a:ext>
                </a:extLst>
              </a:tr>
              <a:tr h="321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i="1" dirty="0" err="1" smtClean="0">
                          <a:solidFill>
                            <a:srgbClr val="800080"/>
                          </a:solidFill>
                        </a:rPr>
                        <a:t>init</a:t>
                      </a:r>
                      <a:endParaRPr lang="fr-FR" sz="1200" dirty="0" smtClean="0"/>
                    </a:p>
                  </a:txBody>
                  <a:tcPr/>
                </a:tc>
                <a:tc>
                  <a:txBody>
                    <a:bodyPr/>
                    <a:lstStyle/>
                    <a:p>
                      <a:pPr algn="ctr"/>
                      <a:endParaRPr lang="fr-FR" sz="1200"/>
                    </a:p>
                  </a:txBody>
                  <a:tcPr/>
                </a:tc>
                <a:tc>
                  <a:txBody>
                    <a:bodyPr/>
                    <a:lstStyle/>
                    <a:p>
                      <a:pPr algn="ctr"/>
                      <a:endParaRPr lang="fr-FR" sz="1200" dirty="0"/>
                    </a:p>
                  </a:txBody>
                  <a:tcPr/>
                </a:tc>
                <a:tc>
                  <a:txBody>
                    <a:bodyPr/>
                    <a:lstStyle/>
                    <a:p>
                      <a:pPr algn="ctr"/>
                      <a:endParaRPr lang="fr-FR" sz="1200" dirty="0"/>
                    </a:p>
                  </a:txBody>
                  <a:tcPr/>
                </a:tc>
                <a:tc>
                  <a:txBody>
                    <a:bodyPr/>
                    <a:lstStyle/>
                    <a:p>
                      <a:pPr algn="ctr"/>
                      <a:endParaRPr lang="fr-FR" sz="1200" dirty="0"/>
                    </a:p>
                  </a:txBody>
                  <a:tcPr/>
                </a:tc>
                <a:tc>
                  <a:txBody>
                    <a:bodyPr/>
                    <a:lstStyle/>
                    <a:p>
                      <a:pPr algn="ctr"/>
                      <a:endParaRPr lang="fr-FR" sz="1200" dirty="0"/>
                    </a:p>
                  </a:txBody>
                  <a:tcPr/>
                </a:tc>
                <a:tc>
                  <a:txBody>
                    <a:bodyPr/>
                    <a:lstStyle/>
                    <a:p>
                      <a:pPr algn="ctr"/>
                      <a:endParaRPr lang="fr-FR" sz="1200" dirty="0"/>
                    </a:p>
                  </a:txBody>
                  <a:tcPr/>
                </a:tc>
                <a:tc>
                  <a:txBody>
                    <a:bodyPr/>
                    <a:lstStyle/>
                    <a:p>
                      <a:pPr algn="ctr"/>
                      <a:endParaRPr lang="fr-FR" sz="1200" dirty="0"/>
                    </a:p>
                  </a:txBody>
                  <a:tcPr/>
                </a:tc>
                <a:tc>
                  <a:txBody>
                    <a:bodyPr/>
                    <a:lstStyle/>
                    <a:p>
                      <a:pPr algn="ct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endParaRPr lang="fr-FR" sz="1200" dirty="0"/>
                    </a:p>
                  </a:txBody>
                  <a:tcPr/>
                </a:tc>
                <a:tc>
                  <a:txBody>
                    <a:bodyPr/>
                    <a:lstStyle/>
                    <a:p>
                      <a:pPr algn="ct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endParaRPr lang="fr-FR" sz="1200" dirty="0"/>
                    </a:p>
                  </a:txBody>
                  <a:tcPr/>
                </a:tc>
                <a:tc>
                  <a:txBody>
                    <a:bodyPr/>
                    <a:lstStyle/>
                    <a:p>
                      <a:pPr algn="ct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endParaRPr lang="fr-FR" sz="1200" dirty="0"/>
                    </a:p>
                  </a:txBody>
                  <a:tcPr/>
                </a:tc>
                <a:extLst>
                  <a:ext uri="{0D108BD9-81ED-4DB2-BD59-A6C34878D82A}">
                    <a16:rowId xmlns:a16="http://schemas.microsoft.com/office/drawing/2014/main" val="2377810220"/>
                  </a:ext>
                </a:extLst>
              </a:tr>
              <a:tr h="321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extLst>
                  <a:ext uri="{0D108BD9-81ED-4DB2-BD59-A6C34878D82A}">
                    <a16:rowId xmlns:a16="http://schemas.microsoft.com/office/drawing/2014/main" val="2143482306"/>
                  </a:ext>
                </a:extLst>
              </a:tr>
              <a:tr h="321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extLst>
                  <a:ext uri="{0D108BD9-81ED-4DB2-BD59-A6C34878D82A}">
                    <a16:rowId xmlns:a16="http://schemas.microsoft.com/office/drawing/2014/main" val="3128320916"/>
                  </a:ext>
                </a:extLst>
              </a:tr>
              <a:tr h="321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3</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(1,2.5)</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3</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extLst>
                  <a:ext uri="{0D108BD9-81ED-4DB2-BD59-A6C34878D82A}">
                    <a16:rowId xmlns:a16="http://schemas.microsoft.com/office/drawing/2014/main" val="1903993460"/>
                  </a:ext>
                </a:extLst>
              </a:tr>
              <a:tr h="321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4</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smtClean="0">
                          <a:ln>
                            <a:noFill/>
                          </a:ln>
                          <a:solidFill>
                            <a:srgbClr val="800080"/>
                          </a:solidFill>
                          <a:effectLst/>
                          <a:uLnTx/>
                          <a:uFillTx/>
                          <a:latin typeface="Arial"/>
                          <a:ea typeface="+mn-ea"/>
                          <a:cs typeface="Arial"/>
                        </a:rPr>
                        <a:t>1</a:t>
                      </a:r>
                      <a:endParaRPr kumimoji="0" lang="fr-FR" sz="1200" b="1" i="1" u="none" strike="noStrike" kern="1200" cap="none" spc="0" normalizeH="0" baseline="0" noProof="0" dirty="0" smtClean="0">
                        <a:ln>
                          <a:noFill/>
                        </a:ln>
                        <a:solidFill>
                          <a:srgbClr val="80008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3</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extLst>
                  <a:ext uri="{0D108BD9-81ED-4DB2-BD59-A6C34878D82A}">
                    <a16:rowId xmlns:a16="http://schemas.microsoft.com/office/drawing/2014/main" val="2189910110"/>
                  </a:ext>
                </a:extLst>
              </a:tr>
              <a:tr h="321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5</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smtClean="0">
                          <a:ln>
                            <a:noFill/>
                          </a:ln>
                          <a:solidFill>
                            <a:srgbClr val="800080"/>
                          </a:solidFill>
                          <a:effectLst/>
                          <a:uLnTx/>
                          <a:uFillTx/>
                          <a:latin typeface="Arial"/>
                          <a:ea typeface="+mn-ea"/>
                          <a:cs typeface="Arial"/>
                        </a:rPr>
                        <a:t>1</a:t>
                      </a:r>
                      <a:endParaRPr kumimoji="0" lang="fr-FR" sz="1200" b="1" i="1" u="none" strike="noStrike" kern="1200" cap="none" spc="0" normalizeH="0" baseline="0" noProof="0" dirty="0" smtClean="0">
                        <a:ln>
                          <a:noFill/>
                        </a:ln>
                        <a:solidFill>
                          <a:srgbClr val="80008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3</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(3,0.5)</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-0.5</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smtClean="0">
                          <a:ln>
                            <a:noFill/>
                          </a:ln>
                          <a:solidFill>
                            <a:srgbClr val="800080"/>
                          </a:solidFill>
                          <a:effectLst/>
                          <a:uLnTx/>
                          <a:uFillTx/>
                          <a:latin typeface="Arial"/>
                          <a:ea typeface="+mn-ea"/>
                          <a:cs typeface="Arial"/>
                        </a:rPr>
                        <a:t>1</a:t>
                      </a:r>
                      <a:endParaRPr kumimoji="0" lang="fr-FR" sz="1200" b="1" i="1" u="none" strike="noStrike" kern="1200" cap="none" spc="0" normalizeH="0" baseline="0" noProof="0" dirty="0" smtClean="0">
                        <a:ln>
                          <a:noFill/>
                        </a:ln>
                        <a:solidFill>
                          <a:srgbClr val="80008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3</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extLst>
                  <a:ext uri="{0D108BD9-81ED-4DB2-BD59-A6C34878D82A}">
                    <a16:rowId xmlns:a16="http://schemas.microsoft.com/office/drawing/2014/main" val="2847520519"/>
                  </a:ext>
                </a:extLst>
              </a:tr>
              <a:tr h="321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6</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smtClean="0">
                          <a:ln>
                            <a:noFill/>
                          </a:ln>
                          <a:solidFill>
                            <a:srgbClr val="800080"/>
                          </a:solidFill>
                          <a:effectLst/>
                          <a:uLnTx/>
                          <a:uFillTx/>
                          <a:latin typeface="Arial"/>
                          <a:ea typeface="+mn-ea"/>
                          <a:cs typeface="Arial"/>
                        </a:rPr>
                        <a:t>1</a:t>
                      </a:r>
                      <a:endParaRPr kumimoji="0" lang="fr-FR" sz="1200" b="1" i="1" u="none" strike="noStrike" kern="1200" cap="none" spc="0" normalizeH="0" baseline="0" noProof="0" dirty="0" smtClean="0">
                        <a:ln>
                          <a:noFill/>
                        </a:ln>
                        <a:solidFill>
                          <a:srgbClr val="80008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3</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(3,1.4)</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2.2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-4</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1.6</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extLst>
                  <a:ext uri="{0D108BD9-81ED-4DB2-BD59-A6C34878D82A}">
                    <a16:rowId xmlns:a16="http://schemas.microsoft.com/office/drawing/2014/main" val="1126662598"/>
                  </a:ext>
                </a:extLst>
              </a:tr>
              <a:tr h="3216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7</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-4</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1.6</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(3,1.6)</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-9.44</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smtClean="0">
                          <a:ln>
                            <a:noFill/>
                          </a:ln>
                          <a:solidFill>
                            <a:srgbClr val="800080"/>
                          </a:solidFill>
                          <a:effectLst/>
                          <a:uLnTx/>
                          <a:uFillTx/>
                          <a:latin typeface="Arial"/>
                          <a:ea typeface="+mn-ea"/>
                          <a:cs typeface="Arial"/>
                        </a:rPr>
                        <a:t>0</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-1</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dirty="0" smtClean="0">
                          <a:ln>
                            <a:noFill/>
                          </a:ln>
                          <a:solidFill>
                            <a:srgbClr val="800080"/>
                          </a:solidFill>
                          <a:effectLst/>
                          <a:uLnTx/>
                          <a:uFillTx/>
                          <a:latin typeface="Arial"/>
                          <a:ea typeface="+mn-ea"/>
                          <a:cs typeface="Arial"/>
                        </a:rPr>
                        <a:t>3.2</a:t>
                      </a:r>
                      <a:endParaRPr kumimoji="0" lang="fr-FR" sz="1200" b="0" i="0" u="none" strike="noStrike" kern="1200" cap="none" spc="0" normalizeH="0" baseline="0" noProof="0" dirty="0">
                        <a:ln>
                          <a:noFill/>
                        </a:ln>
                        <a:solidFill>
                          <a:srgbClr val="000000"/>
                        </a:solidFill>
                        <a:effectLst/>
                        <a:uLnTx/>
                        <a:uFillTx/>
                        <a:latin typeface="Arial"/>
                        <a:ea typeface="+mn-ea"/>
                        <a:cs typeface="Arial"/>
                      </a:endParaRPr>
                    </a:p>
                  </a:txBody>
                  <a:tcPr/>
                </a:tc>
                <a:extLst>
                  <a:ext uri="{0D108BD9-81ED-4DB2-BD59-A6C34878D82A}">
                    <a16:rowId xmlns:a16="http://schemas.microsoft.com/office/drawing/2014/main" val="3683866176"/>
                  </a:ext>
                </a:extLst>
              </a:tr>
            </a:tbl>
          </a:graphicData>
        </a:graphic>
      </p:graphicFrame>
    </p:spTree>
    <p:extLst>
      <p:ext uri="{BB962C8B-B14F-4D97-AF65-F5344CB8AC3E}">
        <p14:creationId xmlns:p14="http://schemas.microsoft.com/office/powerpoint/2010/main" val="214178291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37486" y="544513"/>
            <a:ext cx="345411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Apprentissage automatisé</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Perceptron</a:t>
              </a:r>
              <a:endParaRPr lang="fr-FR" sz="2000" b="1" dirty="0">
                <a:solidFill>
                  <a:schemeClr val="folHlink"/>
                </a:solidFill>
              </a:endParaRPr>
            </a:p>
          </p:txBody>
        </p:sp>
      </p:grpSp>
      <p:sp>
        <p:nvSpPr>
          <p:cNvPr id="12" name="Text Box 10"/>
          <p:cNvSpPr txBox="1">
            <a:spLocks noChangeArrowheads="1"/>
          </p:cNvSpPr>
          <p:nvPr/>
        </p:nvSpPr>
        <p:spPr bwMode="auto">
          <a:xfrm>
            <a:off x="702233" y="1594526"/>
            <a:ext cx="8140419" cy="473975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Inconvénients du perceptron</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Si un échantillon L est </a:t>
            </a:r>
            <a:r>
              <a:rPr lang="fr-FR" i="1" dirty="0">
                <a:solidFill>
                  <a:srgbClr val="800080"/>
                </a:solidFill>
              </a:rPr>
              <a:t>linéairement séparable et </a:t>
            </a:r>
            <a:r>
              <a:rPr lang="fr-FR" i="1" dirty="0" smtClean="0">
                <a:solidFill>
                  <a:srgbClr val="800080"/>
                </a:solidFill>
              </a:rPr>
              <a:t>que </a:t>
            </a:r>
            <a:r>
              <a:rPr lang="fr-FR" i="1" dirty="0">
                <a:solidFill>
                  <a:srgbClr val="800080"/>
                </a:solidFill>
              </a:rPr>
              <a:t>les exemples sont présentés </a:t>
            </a:r>
            <a:r>
              <a:rPr lang="fr-FR" i="1" dirty="0" smtClean="0">
                <a:solidFill>
                  <a:srgbClr val="800080"/>
                </a:solidFill>
              </a:rPr>
              <a:t>sans en exclure aucun, la </a:t>
            </a:r>
            <a:r>
              <a:rPr lang="fr-FR" i="1" dirty="0">
                <a:solidFill>
                  <a:srgbClr val="800080"/>
                </a:solidFill>
              </a:rPr>
              <a:t>procédure d'apprentissage par correction </a:t>
            </a:r>
            <a:r>
              <a:rPr lang="fr-FR" i="1" dirty="0" smtClean="0">
                <a:solidFill>
                  <a:srgbClr val="800080"/>
                </a:solidFill>
              </a:rPr>
              <a:t>d'erreur </a:t>
            </a:r>
            <a:r>
              <a:rPr lang="fr-FR" i="1" dirty="0">
                <a:solidFill>
                  <a:srgbClr val="800080"/>
                </a:solidFill>
              </a:rPr>
              <a:t>converge vers </a:t>
            </a:r>
            <a:r>
              <a:rPr lang="fr-FR" i="1" dirty="0" smtClean="0">
                <a:solidFill>
                  <a:srgbClr val="800080"/>
                </a:solidFill>
              </a:rPr>
              <a:t>un perceptron </a:t>
            </a:r>
            <a:r>
              <a:rPr lang="fr-FR" i="1" dirty="0">
                <a:solidFill>
                  <a:srgbClr val="800080"/>
                </a:solidFill>
              </a:rPr>
              <a:t>linéaire à </a:t>
            </a:r>
            <a:r>
              <a:rPr lang="fr-FR" i="1" dirty="0" smtClean="0">
                <a:solidFill>
                  <a:srgbClr val="800080"/>
                </a:solidFill>
              </a:rPr>
              <a:t>seuil.</a:t>
            </a:r>
          </a:p>
          <a:p>
            <a:pPr lvl="1" algn="just">
              <a:spcAft>
                <a:spcPts val="600"/>
              </a:spcAft>
              <a:buFont typeface="Wingdings" pitchFamily="2" charset="2"/>
              <a:buChar char="§"/>
            </a:pPr>
            <a:r>
              <a:rPr lang="fr-FR" i="1" dirty="0" smtClean="0">
                <a:solidFill>
                  <a:srgbClr val="800080"/>
                </a:solidFill>
              </a:rPr>
              <a:t> Par contre si l’échantillon n’est pas linéairement séparable l’algorithme ne converge pas.</a:t>
            </a:r>
          </a:p>
          <a:p>
            <a:pPr lvl="1" algn="just">
              <a:spcAft>
                <a:spcPts val="600"/>
              </a:spcAft>
              <a:buFont typeface="Wingdings" pitchFamily="2" charset="2"/>
              <a:buChar char="§"/>
            </a:pPr>
            <a:r>
              <a:rPr lang="fr-FR" i="1" dirty="0" smtClean="0">
                <a:solidFill>
                  <a:srgbClr val="800080"/>
                </a:solidFill>
              </a:rPr>
              <a:t> Si pour un échantillon les poids prennent deux fois les mêmes valeurs sans que le perceptron n’ait appris, l’échantillon n’est pas séparable.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L’inconvénient est que l’algorithme peut nécessiter un nombre exponentiel d’étapes (fonction de la taille de la rétine) avant de s’arrêter.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De plus rien ne prouve que la solution obtenue est robuste, une entrée supplémentaire peut modifier la solution.</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Pire, l’algorithme n’a aucune tolérance au « bruit », c’est-à-dire qu’une information mal classée peut très facilement conduire à un échantillon non linéairement séparable.</a:t>
            </a:r>
          </a:p>
        </p:txBody>
      </p:sp>
    </p:spTree>
    <p:extLst>
      <p:ext uri="{BB962C8B-B14F-4D97-AF65-F5344CB8AC3E}">
        <p14:creationId xmlns:p14="http://schemas.microsoft.com/office/powerpoint/2010/main" val="199688367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17118"/>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858949" y="182563"/>
            <a:ext cx="313900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Intelligence artificielle</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768188" y="544513"/>
            <a:ext cx="1223412"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Master 2</a:t>
            </a:r>
            <a:endParaRPr lang="fr-FR" sz="2000" b="1" i="1" dirty="0">
              <a:solidFill>
                <a:srgbClr val="3366CC"/>
              </a:solidFill>
            </a:endParaRP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Perceptron</a:t>
              </a:r>
              <a:endParaRPr lang="fr-FR" sz="2000" b="1" dirty="0">
                <a:solidFill>
                  <a:schemeClr val="folHlink"/>
                </a:solidFill>
              </a:endParaRPr>
            </a:p>
          </p:txBody>
        </p:sp>
      </p:grpSp>
      <p:sp>
        <p:nvSpPr>
          <p:cNvPr id="12" name="Text Box 10"/>
          <p:cNvSpPr txBox="1">
            <a:spLocks noChangeArrowheads="1"/>
          </p:cNvSpPr>
          <p:nvPr/>
        </p:nvSpPr>
        <p:spPr bwMode="auto">
          <a:xfrm>
            <a:off x="702233" y="1594526"/>
            <a:ext cx="8140419" cy="5324535"/>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a:solidFill>
                  <a:srgbClr val="800080"/>
                </a:solidFill>
                <a:sym typeface="Wingdings" pitchFamily="2" charset="2"/>
              </a:rPr>
              <a:t>Méthode du gradient</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Le </a:t>
            </a:r>
            <a:r>
              <a:rPr lang="fr-FR" i="1" dirty="0">
                <a:solidFill>
                  <a:srgbClr val="800080"/>
                </a:solidFill>
              </a:rPr>
              <a:t>principe consiste à construire une suite récurrente w</a:t>
            </a:r>
            <a:r>
              <a:rPr lang="fr-FR" i="1" baseline="30000" dirty="0">
                <a:solidFill>
                  <a:srgbClr val="800080"/>
                </a:solidFill>
              </a:rPr>
              <a:t>k+1</a:t>
            </a:r>
            <a:r>
              <a:rPr lang="fr-FR" i="1" dirty="0">
                <a:solidFill>
                  <a:srgbClr val="800080"/>
                </a:solidFill>
              </a:rPr>
              <a:t> = </a:t>
            </a:r>
            <a:r>
              <a:rPr lang="fr-FR" i="1" dirty="0" err="1">
                <a:solidFill>
                  <a:srgbClr val="800080"/>
                </a:solidFill>
              </a:rPr>
              <a:t>w</a:t>
            </a:r>
            <a:r>
              <a:rPr lang="fr-FR" i="1" baseline="30000" dirty="0" err="1">
                <a:solidFill>
                  <a:srgbClr val="800080"/>
                </a:solidFill>
              </a:rPr>
              <a:t>k</a:t>
            </a:r>
            <a:r>
              <a:rPr lang="fr-FR" i="1" dirty="0">
                <a:solidFill>
                  <a:srgbClr val="800080"/>
                </a:solidFill>
              </a:rPr>
              <a:t> + </a:t>
            </a:r>
            <a:r>
              <a:rPr lang="fr-FR" i="1" dirty="0">
                <a:solidFill>
                  <a:srgbClr val="800080"/>
                </a:solidFill>
                <a:sym typeface="Symbol" panose="05050102010706020507" pitchFamily="18" charset="2"/>
              </a:rPr>
              <a:t></a:t>
            </a:r>
            <a:r>
              <a:rPr lang="fr-FR" i="1" dirty="0" err="1">
                <a:solidFill>
                  <a:srgbClr val="800080"/>
                </a:solidFill>
              </a:rPr>
              <a:t>w</a:t>
            </a:r>
            <a:r>
              <a:rPr lang="fr-FR" i="1" baseline="30000" dirty="0" err="1">
                <a:solidFill>
                  <a:srgbClr val="800080"/>
                </a:solidFill>
              </a:rPr>
              <a:t>k</a:t>
            </a:r>
            <a:r>
              <a:rPr lang="fr-FR" i="1" baseline="30000" dirty="0">
                <a:solidFill>
                  <a:srgbClr val="800080"/>
                </a:solidFill>
              </a:rPr>
              <a:t> </a:t>
            </a:r>
            <a:r>
              <a:rPr lang="fr-FR" i="1" dirty="0">
                <a:solidFill>
                  <a:srgbClr val="800080"/>
                </a:solidFill>
              </a:rPr>
              <a:t>= </a:t>
            </a:r>
            <a:r>
              <a:rPr lang="fr-FR" i="1" dirty="0" err="1">
                <a:solidFill>
                  <a:srgbClr val="800080"/>
                </a:solidFill>
              </a:rPr>
              <a:t>w</a:t>
            </a:r>
            <a:r>
              <a:rPr lang="fr-FR" i="1" baseline="30000" dirty="0" err="1">
                <a:solidFill>
                  <a:srgbClr val="800080"/>
                </a:solidFill>
              </a:rPr>
              <a:t>k</a:t>
            </a:r>
            <a:r>
              <a:rPr lang="fr-FR" i="1" dirty="0">
                <a:solidFill>
                  <a:srgbClr val="800080"/>
                </a:solidFill>
              </a:rPr>
              <a:t> - </a:t>
            </a:r>
            <a:r>
              <a:rPr lang="el-GR" i="1" dirty="0">
                <a:solidFill>
                  <a:srgbClr val="800080"/>
                </a:solidFill>
                <a:latin typeface="Calibri" panose="020F0502020204030204" pitchFamily="34" charset="0"/>
                <a:cs typeface="Calibri" panose="020F0502020204030204" pitchFamily="34" charset="0"/>
                <a:sym typeface="Symbol" panose="05050102010706020507" pitchFamily="18" charset="2"/>
              </a:rPr>
              <a:t>α</a:t>
            </a:r>
            <a:r>
              <a:rPr lang="fr-FR" i="1" dirty="0">
                <a:solidFill>
                  <a:srgbClr val="800080"/>
                </a:solidFill>
                <a:sym typeface="Symbol" panose="05050102010706020507" pitchFamily="18" charset="2"/>
              </a:rPr>
              <a:t> E’(</a:t>
            </a:r>
            <a:r>
              <a:rPr lang="fr-FR" i="1" dirty="0" err="1">
                <a:solidFill>
                  <a:srgbClr val="800080"/>
                </a:solidFill>
              </a:rPr>
              <a:t>w</a:t>
            </a:r>
            <a:r>
              <a:rPr lang="fr-FR" i="1" baseline="30000" dirty="0" err="1">
                <a:solidFill>
                  <a:srgbClr val="800080"/>
                </a:solidFill>
              </a:rPr>
              <a:t>k</a:t>
            </a:r>
            <a:r>
              <a:rPr lang="fr-FR" i="1" dirty="0">
                <a:solidFill>
                  <a:srgbClr val="800080"/>
                </a:solidFill>
                <a:sym typeface="Symbol" panose="05050102010706020507" pitchFamily="18" charset="2"/>
              </a:rPr>
              <a:t>) qui à chaque itération conduit à avoir E(</a:t>
            </a:r>
            <a:r>
              <a:rPr lang="fr-FR" i="1" dirty="0">
                <a:solidFill>
                  <a:srgbClr val="800080"/>
                </a:solidFill>
              </a:rPr>
              <a:t>w</a:t>
            </a:r>
            <a:r>
              <a:rPr lang="fr-FR" i="1" baseline="30000" dirty="0">
                <a:solidFill>
                  <a:srgbClr val="800080"/>
                </a:solidFill>
              </a:rPr>
              <a:t>k+1</a:t>
            </a:r>
            <a:r>
              <a:rPr lang="fr-FR" i="1" dirty="0">
                <a:solidFill>
                  <a:srgbClr val="800080"/>
                </a:solidFill>
                <a:sym typeface="Symbol" panose="05050102010706020507" pitchFamily="18" charset="2"/>
              </a:rPr>
              <a:t>) &lt; E(</a:t>
            </a:r>
            <a:r>
              <a:rPr lang="fr-FR" i="1" dirty="0" err="1">
                <a:solidFill>
                  <a:srgbClr val="800080"/>
                </a:solidFill>
              </a:rPr>
              <a:t>w</a:t>
            </a:r>
            <a:r>
              <a:rPr lang="fr-FR" i="1" baseline="30000" dirty="0" err="1">
                <a:solidFill>
                  <a:srgbClr val="800080"/>
                </a:solidFill>
              </a:rPr>
              <a:t>k</a:t>
            </a:r>
            <a:r>
              <a:rPr lang="fr-FR" i="1" dirty="0">
                <a:solidFill>
                  <a:srgbClr val="800080"/>
                </a:solidFill>
                <a:sym typeface="Symbol" panose="05050102010706020507" pitchFamily="18" charset="2"/>
              </a:rPr>
              <a:t>) </a:t>
            </a:r>
            <a:r>
              <a:rPr lang="fr-FR" i="1" dirty="0">
                <a:solidFill>
                  <a:srgbClr val="800080"/>
                </a:solidFill>
              </a:rPr>
              <a:t>;</a:t>
            </a:r>
          </a:p>
          <a:p>
            <a:pPr lvl="1" algn="just">
              <a:spcAft>
                <a:spcPts val="600"/>
              </a:spcAft>
              <a:buFont typeface="Wingdings" pitchFamily="2" charset="2"/>
              <a:buChar char="§"/>
            </a:pPr>
            <a:r>
              <a:rPr lang="fr-FR" i="1" dirty="0">
                <a:solidFill>
                  <a:srgbClr val="800080"/>
                </a:solidFill>
              </a:rPr>
              <a:t> Au voisinage de </a:t>
            </a:r>
            <a:r>
              <a:rPr lang="fr-FR" i="1" dirty="0" err="1">
                <a:solidFill>
                  <a:srgbClr val="800080"/>
                </a:solidFill>
              </a:rPr>
              <a:t>w</a:t>
            </a:r>
            <a:r>
              <a:rPr lang="fr-FR" i="1" baseline="30000" dirty="0" err="1">
                <a:solidFill>
                  <a:srgbClr val="800080"/>
                </a:solidFill>
              </a:rPr>
              <a:t>k</a:t>
            </a:r>
            <a:r>
              <a:rPr lang="fr-FR" i="1" dirty="0">
                <a:solidFill>
                  <a:srgbClr val="800080"/>
                </a:solidFill>
              </a:rPr>
              <a:t> on constate que w</a:t>
            </a:r>
            <a:r>
              <a:rPr lang="fr-FR" i="1" baseline="30000" dirty="0">
                <a:solidFill>
                  <a:srgbClr val="800080"/>
                </a:solidFill>
              </a:rPr>
              <a:t>k+1</a:t>
            </a:r>
            <a:r>
              <a:rPr lang="fr-FR" i="1" dirty="0">
                <a:solidFill>
                  <a:srgbClr val="800080"/>
                </a:solidFill>
              </a:rPr>
              <a:t> est d’autant plus éloigné que la pente en </a:t>
            </a:r>
            <a:r>
              <a:rPr lang="fr-FR" i="1" dirty="0" err="1">
                <a:solidFill>
                  <a:srgbClr val="800080"/>
                </a:solidFill>
              </a:rPr>
              <a:t>w</a:t>
            </a:r>
            <a:r>
              <a:rPr lang="fr-FR" i="1" baseline="30000" dirty="0" err="1">
                <a:solidFill>
                  <a:srgbClr val="800080"/>
                </a:solidFill>
              </a:rPr>
              <a:t>k</a:t>
            </a:r>
            <a:r>
              <a:rPr lang="fr-FR" i="1" dirty="0">
                <a:solidFill>
                  <a:srgbClr val="800080"/>
                </a:solidFill>
              </a:rPr>
              <a:t> est grande ;</a:t>
            </a:r>
          </a:p>
          <a:p>
            <a:pPr lvl="1" algn="just">
              <a:spcAft>
                <a:spcPts val="600"/>
              </a:spcAft>
              <a:buFont typeface="Wingdings" pitchFamily="2" charset="2"/>
              <a:buChar char="§"/>
            </a:pPr>
            <a:r>
              <a:rPr lang="fr-FR" i="1" dirty="0">
                <a:solidFill>
                  <a:srgbClr val="800080"/>
                </a:solidFill>
              </a:rPr>
              <a:t> La difficulté est de bien choisir la valeur de </a:t>
            </a:r>
            <a:r>
              <a:rPr lang="el-GR" i="1" dirty="0">
                <a:solidFill>
                  <a:srgbClr val="800080"/>
                </a:solidFill>
                <a:latin typeface="Calibri" panose="020F0502020204030204" pitchFamily="34" charset="0"/>
                <a:cs typeface="Calibri" panose="020F0502020204030204" pitchFamily="34" charset="0"/>
                <a:sym typeface="Symbol" panose="05050102010706020507" pitchFamily="18" charset="2"/>
              </a:rPr>
              <a:t>α</a:t>
            </a:r>
            <a:r>
              <a:rPr lang="fr-FR" i="1" dirty="0">
                <a:solidFill>
                  <a:srgbClr val="800080"/>
                </a:solidFill>
                <a:sym typeface="Symbol" panose="05050102010706020507" pitchFamily="18" charset="2"/>
              </a:rPr>
              <a:t> ;</a:t>
            </a:r>
          </a:p>
          <a:p>
            <a:pPr lvl="1" algn="just">
              <a:spcAft>
                <a:spcPts val="600"/>
              </a:spcAft>
              <a:buFont typeface="Wingdings" pitchFamily="2" charset="2"/>
              <a:buChar char="§"/>
            </a:pPr>
            <a:r>
              <a:rPr lang="fr-FR" i="1" dirty="0">
                <a:solidFill>
                  <a:srgbClr val="800080"/>
                </a:solidFill>
                <a:sym typeface="Symbol" panose="05050102010706020507" pitchFamily="18" charset="2"/>
              </a:rPr>
              <a:t> Attention : rien ne garantit que la valeur trouvée est un minimum </a:t>
            </a:r>
            <a:r>
              <a:rPr lang="fr-FR" i="1" dirty="0" smtClean="0">
                <a:solidFill>
                  <a:srgbClr val="800080"/>
                </a:solidFill>
                <a:sym typeface="Symbol" panose="05050102010706020507" pitchFamily="18" charset="2"/>
              </a:rPr>
              <a:t>global ;</a:t>
            </a: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Le gradient de la perte moyenne est le vecteur de toutes les dérivées partielles par rapport aux différents poids synaptiques :</a:t>
            </a:r>
          </a:p>
          <a:p>
            <a:pPr lvl="1" algn="just">
              <a:spcAft>
                <a:spcPts val="600"/>
              </a:spcAft>
              <a:buFont typeface="Wingdings" pitchFamily="2" charset="2"/>
              <a:buChar char="§"/>
            </a:pPr>
            <a:endParaRPr lang="fr-FR" i="1" dirty="0">
              <a:solidFill>
                <a:srgbClr val="800080"/>
              </a:solidFill>
              <a:sym typeface="Symbol" panose="05050102010706020507" pitchFamily="18" charset="2"/>
            </a:endParaRPr>
          </a:p>
          <a:p>
            <a:pPr lvl="1" algn="just">
              <a:spcAft>
                <a:spcPts val="600"/>
              </a:spcAft>
              <a:buFont typeface="Wingdings" pitchFamily="2" charset="2"/>
              <a:buChar char="§"/>
            </a:pPr>
            <a:endParaRPr lang="fr-FR" i="1" dirty="0" smtClean="0">
              <a:solidFill>
                <a:srgbClr val="800080"/>
              </a:solidFill>
              <a:sym typeface="Symbol" panose="05050102010706020507" pitchFamily="18" charset="2"/>
            </a:endParaRPr>
          </a:p>
          <a:p>
            <a:pPr lvl="1" algn="just">
              <a:spcAft>
                <a:spcPts val="600"/>
              </a:spcAft>
              <a:buFont typeface="Wingdings" pitchFamily="2" charset="2"/>
              <a:buChar char="§"/>
            </a:pPr>
            <a:endParaRPr lang="fr-FR" i="1" dirty="0">
              <a:solidFill>
                <a:srgbClr val="800080"/>
              </a:solidFill>
              <a:sym typeface="Symbol" panose="05050102010706020507" pitchFamily="18" charset="2"/>
            </a:endParaRPr>
          </a:p>
          <a:p>
            <a:pPr lvl="1" algn="just">
              <a:spcAft>
                <a:spcPts val="600"/>
              </a:spcAft>
              <a:buFont typeface="Wingdings" pitchFamily="2" charset="2"/>
              <a:buChar char="§"/>
            </a:pPr>
            <a:r>
              <a:rPr lang="fr-FR" i="1" dirty="0" smtClean="0">
                <a:solidFill>
                  <a:srgbClr val="800080"/>
                </a:solidFill>
                <a:sym typeface="Symbol" panose="05050102010706020507" pitchFamily="18" charset="2"/>
              </a:rPr>
              <a:t> Pour obtenir cette valeur il est nécessaire de calculer les sorties sur tous les exemples d’entrainement avant de faire les mises de à jour des </a:t>
            </a:r>
            <a:r>
              <a:rPr lang="fr-FR" i="1" dirty="0" err="1" smtClean="0">
                <a:solidFill>
                  <a:srgbClr val="800080"/>
                </a:solidFill>
                <a:sym typeface="Symbol" panose="05050102010706020507" pitchFamily="18" charset="2"/>
              </a:rPr>
              <a:t>w</a:t>
            </a:r>
            <a:r>
              <a:rPr lang="fr-FR" i="1" baseline="-25000" dirty="0" err="1" smtClean="0">
                <a:solidFill>
                  <a:srgbClr val="800080"/>
                </a:solidFill>
                <a:sym typeface="Symbol" panose="05050102010706020507" pitchFamily="18" charset="2"/>
              </a:rPr>
              <a:t>i</a:t>
            </a:r>
            <a:r>
              <a:rPr lang="fr-FR" i="1" dirty="0" smtClean="0">
                <a:solidFill>
                  <a:srgbClr val="800080"/>
                </a:solidFill>
                <a:sym typeface="Symbol" panose="05050102010706020507" pitchFamily="18" charset="2"/>
              </a:rPr>
              <a:t> ;</a:t>
            </a:r>
          </a:p>
          <a:p>
            <a:pPr lvl="1" algn="just">
              <a:spcAft>
                <a:spcPts val="600"/>
              </a:spcAft>
              <a:buFont typeface="Wingdings" pitchFamily="2" charset="2"/>
              <a:buChar char="§"/>
            </a:pPr>
            <a:r>
              <a:rPr lang="fr-FR" i="1" dirty="0">
                <a:solidFill>
                  <a:srgbClr val="800080"/>
                </a:solidFill>
                <a:sym typeface="Symbol" panose="05050102010706020507" pitchFamily="18" charset="2"/>
              </a:rPr>
              <a:t> </a:t>
            </a:r>
            <a:r>
              <a:rPr lang="fr-FR" i="1" dirty="0" smtClean="0">
                <a:solidFill>
                  <a:srgbClr val="800080"/>
                </a:solidFill>
                <a:sym typeface="Symbol" panose="05050102010706020507" pitchFamily="18" charset="2"/>
              </a:rPr>
              <a:t>La descente de gradient stochastique est une variante de la méthode du gradient qui consiste à mettre à jour les poids après chaque exemple.</a:t>
            </a:r>
            <a:endParaRPr lang="fr-FR" i="1" dirty="0">
              <a:solidFill>
                <a:srgbClr val="800080"/>
              </a:solidFill>
            </a:endParaRPr>
          </a:p>
        </p:txBody>
      </p:sp>
      <mc:AlternateContent xmlns:mc="http://schemas.openxmlformats.org/markup-compatibility/2006" xmlns:a14="http://schemas.microsoft.com/office/drawing/2010/main">
        <mc:Choice Requires="a14">
          <p:sp>
            <p:nvSpPr>
              <p:cNvPr id="13" name="Rectangle 12"/>
              <p:cNvSpPr/>
              <p:nvPr/>
            </p:nvSpPr>
            <p:spPr>
              <a:xfrm>
                <a:off x="2384478" y="4719958"/>
                <a:ext cx="4028923" cy="8293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fr-FR" i="1" smtClean="0">
                              <a:solidFill>
                                <a:srgbClr val="002060"/>
                              </a:solidFill>
                              <a:latin typeface="Cambria Math" panose="02040503050406030204" pitchFamily="18" charset="0"/>
                            </a:rPr>
                          </m:ctrlPr>
                        </m:fPr>
                        <m:num>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rPr>
                            <m:t>𝐸</m:t>
                          </m:r>
                          <m:d>
                            <m:dPr>
                              <m:ctrlPr>
                                <a:rPr lang="fr-FR" i="1">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𝑤</m:t>
                              </m:r>
                            </m:e>
                          </m:d>
                        </m:num>
                        <m:den>
                          <m:r>
                            <a:rPr lang="fr-FR" i="1">
                              <a:solidFill>
                                <a:srgbClr val="002060"/>
                              </a:solidFill>
                              <a:latin typeface="Cambria Math" panose="02040503050406030204" pitchFamily="18" charset="0"/>
                              <a:ea typeface="Cambria Math" panose="02040503050406030204" pitchFamily="18" charset="0"/>
                            </a:rPr>
                            <m:t>𝜕</m:t>
                          </m:r>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rPr>
                                <m:t>𝑤</m:t>
                              </m:r>
                            </m:e>
                            <m:sub>
                              <m:r>
                                <a:rPr lang="fr-FR" i="1">
                                  <a:solidFill>
                                    <a:srgbClr val="002060"/>
                                  </a:solidFill>
                                  <a:latin typeface="Cambria Math" panose="02040503050406030204" pitchFamily="18" charset="0"/>
                                  <a:ea typeface="Cambria Math" panose="02040503050406030204" pitchFamily="18" charset="0"/>
                                </a:rPr>
                                <m:t>𝑖</m:t>
                              </m:r>
                            </m:sub>
                          </m:sSub>
                        </m:den>
                      </m:f>
                      <m:r>
                        <a:rPr lang="fr-FR" i="1">
                          <a:solidFill>
                            <a:srgbClr val="002060"/>
                          </a:solidFill>
                          <a:latin typeface="Cambria Math" panose="02040503050406030204" pitchFamily="18" charset="0"/>
                        </a:rPr>
                        <m:t>=</m:t>
                      </m:r>
                      <m:f>
                        <m:fPr>
                          <m:ctrlPr>
                            <a:rPr lang="fr-FR" i="1">
                              <a:solidFill>
                                <a:srgbClr val="002060"/>
                              </a:solidFill>
                              <a:latin typeface="Cambria Math" panose="02040503050406030204" pitchFamily="18" charset="0"/>
                            </a:rPr>
                          </m:ctrlPr>
                        </m:fPr>
                        <m:num>
                          <m:r>
                            <a:rPr lang="fr-FR" i="1">
                              <a:solidFill>
                                <a:srgbClr val="002060"/>
                              </a:solidFill>
                              <a:latin typeface="Cambria Math" panose="02040503050406030204" pitchFamily="18" charset="0"/>
                            </a:rPr>
                            <m:t>1</m:t>
                          </m:r>
                        </m:num>
                        <m:den>
                          <m:r>
                            <a:rPr lang="fr-FR" b="0" i="1" smtClean="0">
                              <a:solidFill>
                                <a:srgbClr val="002060"/>
                              </a:solidFill>
                              <a:latin typeface="Cambria Math" panose="02040503050406030204" pitchFamily="18" charset="0"/>
                            </a:rPr>
                            <m:t>𝑚</m:t>
                          </m:r>
                        </m:den>
                      </m:f>
                      <m:nary>
                        <m:naryPr>
                          <m:chr m:val="∑"/>
                          <m:supHide m:val="on"/>
                          <m:ctrlPr>
                            <a:rPr lang="fr-FR" i="1">
                              <a:solidFill>
                                <a:srgbClr val="002060"/>
                              </a:solidFill>
                              <a:latin typeface="Cambria Math" panose="02040503050406030204" pitchFamily="18" charset="0"/>
                            </a:rPr>
                          </m:ctrlPr>
                        </m:naryPr>
                        <m:sub>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𝑋</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𝑦</m:t>
                              </m:r>
                              <m:r>
                                <a:rPr lang="fr-FR" i="1">
                                  <a:solidFill>
                                    <a:srgbClr val="002060"/>
                                  </a:solidFill>
                                  <a:latin typeface="Cambria Math" panose="02040503050406030204" pitchFamily="18" charset="0"/>
                                </a:rPr>
                                <m:t>)</m:t>
                              </m:r>
                            </m:e>
                            <m:sup>
                              <m:r>
                                <a:rPr lang="fr-FR" i="1">
                                  <a:solidFill>
                                    <a:srgbClr val="002060"/>
                                  </a:solidFill>
                                  <a:latin typeface="Cambria Math" panose="02040503050406030204" pitchFamily="18" charset="0"/>
                                </a:rPr>
                                <m:t>𝑗</m:t>
                              </m:r>
                            </m:sup>
                          </m:sSup>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𝐿</m:t>
                          </m:r>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𝐿𝑌</m:t>
                          </m:r>
                          <m:r>
                            <a:rPr lang="fr-FR" i="1">
                              <a:solidFill>
                                <a:srgbClr val="002060"/>
                              </a:solidFill>
                              <a:latin typeface="Cambria Math" panose="02040503050406030204" pitchFamily="18" charset="0"/>
                              <a:ea typeface="Cambria Math" panose="02040503050406030204" pitchFamily="18" charset="0"/>
                            </a:rPr>
                            <m:t>)</m:t>
                          </m:r>
                        </m:sub>
                        <m:sup/>
                        <m:e>
                          <m:r>
                            <a:rPr lang="fr-FR" i="1">
                              <a:solidFill>
                                <a:srgbClr val="002060"/>
                              </a:solidFill>
                              <a:latin typeface="Cambria Math" panose="02040503050406030204" pitchFamily="18" charset="0"/>
                            </a:rPr>
                            <m:t>−</m:t>
                          </m:r>
                          <m:d>
                            <m:dPr>
                              <m:ctrlPr>
                                <a:rPr lang="fr-FR" i="1">
                                  <a:solidFill>
                                    <a:srgbClr val="002060"/>
                                  </a:solidFill>
                                  <a:latin typeface="Cambria Math" panose="02040503050406030204" pitchFamily="18" charset="0"/>
                                </a:rPr>
                              </m:ctrlPr>
                            </m:dPr>
                            <m:e>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𝑙𝑦</m:t>
                                  </m:r>
                                </m:e>
                                <m:sup>
                                  <m:r>
                                    <a:rPr lang="fr-FR" i="1">
                                      <a:solidFill>
                                        <a:srgbClr val="002060"/>
                                      </a:solidFill>
                                      <a:latin typeface="Cambria Math" panose="02040503050406030204" pitchFamily="18" charset="0"/>
                                    </a:rPr>
                                    <m:t>𝑗</m:t>
                                  </m:r>
                                </m:sup>
                              </m:sSup>
                              <m:r>
                                <a:rPr lang="fr-FR" i="1">
                                  <a:solidFill>
                                    <a:srgbClr val="002060"/>
                                  </a:solidFill>
                                  <a:latin typeface="Cambria Math" panose="02040503050406030204" pitchFamily="18" charset="0"/>
                                </a:rPr>
                                <m:t>−</m:t>
                              </m:r>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𝑦</m:t>
                                  </m:r>
                                </m:e>
                                <m:sup>
                                  <m:r>
                                    <a:rPr lang="fr-FR" i="1">
                                      <a:solidFill>
                                        <a:srgbClr val="002060"/>
                                      </a:solidFill>
                                      <a:latin typeface="Cambria Math" panose="02040503050406030204" pitchFamily="18" charset="0"/>
                                    </a:rPr>
                                    <m:t>𝑗</m:t>
                                  </m:r>
                                </m:sup>
                              </m:sSup>
                            </m:e>
                          </m:d>
                          <m:sSubSup>
                            <m:sSubSupPr>
                              <m:ctrlPr>
                                <a:rPr lang="fr-FR" i="1">
                                  <a:solidFill>
                                    <a:srgbClr val="002060"/>
                                  </a:solidFill>
                                  <a:latin typeface="Cambria Math" panose="02040503050406030204" pitchFamily="18" charset="0"/>
                                  <a:ea typeface="Cambria Math" panose="02040503050406030204" pitchFamily="18" charset="0"/>
                                </a:rPr>
                              </m:ctrlPr>
                            </m:sSubSupPr>
                            <m:e>
                              <m:r>
                                <a:rPr lang="fr-FR" b="0" i="1" smtClean="0">
                                  <a:solidFill>
                                    <a:srgbClr val="002060"/>
                                  </a:solidFill>
                                  <a:latin typeface="Cambria Math" panose="02040503050406030204" pitchFamily="18" charset="0"/>
                                  <a:ea typeface="Cambria Math" panose="02040503050406030204" pitchFamily="18" charset="0"/>
                                </a:rPr>
                                <m:t> </m:t>
                              </m:r>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𝑗</m:t>
                              </m:r>
                            </m:sup>
                          </m:sSubSup>
                        </m:e>
                      </m:nary>
                    </m:oMath>
                  </m:oMathPara>
                </a14:m>
                <a:endParaRPr lang="fr-FR" dirty="0"/>
              </a:p>
            </p:txBody>
          </p:sp>
        </mc:Choice>
        <mc:Fallback xmlns="">
          <p:sp>
            <p:nvSpPr>
              <p:cNvPr id="13" name="Rectangle 12"/>
              <p:cNvSpPr>
                <a:spLocks noRot="1" noChangeAspect="1" noMove="1" noResize="1" noEditPoints="1" noAdjustHandles="1" noChangeArrowheads="1" noChangeShapeType="1" noTextEdit="1"/>
              </p:cNvSpPr>
              <p:nvPr/>
            </p:nvSpPr>
            <p:spPr>
              <a:xfrm>
                <a:off x="2384478" y="4719958"/>
                <a:ext cx="4028923" cy="829394"/>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72221147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17118"/>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858949" y="182563"/>
            <a:ext cx="313900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Intelligence artificielle</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768188" y="544513"/>
            <a:ext cx="1223412"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Master 2</a:t>
            </a:r>
            <a:endParaRPr lang="fr-FR" sz="2000" b="1" i="1" dirty="0">
              <a:solidFill>
                <a:srgbClr val="3366CC"/>
              </a:solidFill>
            </a:endParaRP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Perceptron</a:t>
              </a:r>
              <a:endParaRPr lang="fr-FR" sz="2000" b="1" dirty="0">
                <a:solidFill>
                  <a:schemeClr val="folHlink"/>
                </a:solidFill>
              </a:endParaRPr>
            </a:p>
          </p:txBody>
        </p:sp>
      </p:grpSp>
      <p:sp>
        <p:nvSpPr>
          <p:cNvPr id="12" name="Text Box 10"/>
          <p:cNvSpPr txBox="1">
            <a:spLocks noChangeArrowheads="1"/>
          </p:cNvSpPr>
          <p:nvPr/>
        </p:nvSpPr>
        <p:spPr bwMode="auto">
          <a:xfrm>
            <a:off x="702233" y="1594526"/>
            <a:ext cx="8140419" cy="4201150"/>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Apprentissage par descente de gradient</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Plutôt que de chercher un perceptron qui classifie correctement tous les exemples, on va essayer de trouver le minimum d’une fonction d’erreur ;</a:t>
            </a:r>
          </a:p>
          <a:p>
            <a:pPr lvl="1" algn="just">
              <a:spcAft>
                <a:spcPts val="600"/>
              </a:spcAft>
              <a:buFont typeface="Wingdings" pitchFamily="2" charset="2"/>
              <a:buChar char="§"/>
            </a:pPr>
            <a:r>
              <a:rPr lang="fr-FR" i="1" dirty="0" smtClean="0">
                <a:solidFill>
                  <a:srgbClr val="800080"/>
                </a:solidFill>
              </a:rPr>
              <a:t> L’erreur d’un perceptron est défini comme la moyenne des pertes entre les sorties </a:t>
            </a:r>
            <a:r>
              <a:rPr lang="fr-FR" i="1" dirty="0" err="1" smtClean="0">
                <a:solidFill>
                  <a:srgbClr val="800080"/>
                </a:solidFill>
              </a:rPr>
              <a:t>ly</a:t>
            </a:r>
            <a:r>
              <a:rPr lang="fr-FR" i="1" baseline="30000" dirty="0" err="1">
                <a:solidFill>
                  <a:srgbClr val="800080"/>
                </a:solidFill>
              </a:rPr>
              <a:t>j</a:t>
            </a:r>
            <a:r>
              <a:rPr lang="fr-FR" i="1" dirty="0" smtClean="0">
                <a:solidFill>
                  <a:srgbClr val="800080"/>
                </a:solidFill>
              </a:rPr>
              <a:t> espérées pour les entrées </a:t>
            </a:r>
            <a:r>
              <a:rPr lang="fr-FR" i="1" dirty="0" err="1" smtClean="0">
                <a:solidFill>
                  <a:srgbClr val="800080"/>
                </a:solidFill>
              </a:rPr>
              <a:t>x</a:t>
            </a:r>
            <a:r>
              <a:rPr lang="fr-FR" i="1" baseline="30000" dirty="0" err="1">
                <a:solidFill>
                  <a:srgbClr val="800080"/>
                </a:solidFill>
              </a:rPr>
              <a:t>j</a:t>
            </a:r>
            <a:r>
              <a:rPr lang="fr-FR" i="1" dirty="0" smtClean="0">
                <a:solidFill>
                  <a:srgbClr val="800080"/>
                </a:solidFill>
              </a:rPr>
              <a:t> et les sorties calculée </a:t>
            </a:r>
            <a:r>
              <a:rPr lang="fr-FR" i="1" dirty="0" err="1" smtClean="0">
                <a:solidFill>
                  <a:srgbClr val="800080"/>
                </a:solidFill>
              </a:rPr>
              <a:t>y</a:t>
            </a:r>
            <a:r>
              <a:rPr lang="fr-FR" i="1" baseline="30000" dirty="0" err="1">
                <a:solidFill>
                  <a:srgbClr val="800080"/>
                </a:solidFill>
              </a:rPr>
              <a:t>j</a:t>
            </a:r>
            <a:r>
              <a:rPr lang="fr-FR" i="1" dirty="0" smtClean="0">
                <a:solidFill>
                  <a:srgbClr val="800080"/>
                </a:solidFill>
              </a:rPr>
              <a:t>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Pour une entrée la perte est donnée par :</a:t>
            </a:r>
          </a:p>
          <a:p>
            <a:pPr lvl="1" algn="just">
              <a:spcAft>
                <a:spcPts val="600"/>
              </a:spcAft>
              <a:buFont typeface="Wingdings" pitchFamily="2" charset="2"/>
              <a:buChar char="§"/>
            </a:pPr>
            <a:endParaRPr lang="fr-FR" sz="1400"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sz="800" i="1" dirty="0">
              <a:solidFill>
                <a:srgbClr val="800080"/>
              </a:solidFill>
            </a:endParaRPr>
          </a:p>
          <a:p>
            <a:pPr lvl="1" algn="just">
              <a:spcAft>
                <a:spcPts val="600"/>
              </a:spcAft>
              <a:buFont typeface="Wingdings" pitchFamily="2" charset="2"/>
              <a:buChar char="§"/>
            </a:pPr>
            <a:r>
              <a:rPr lang="fr-FR" i="1" dirty="0" smtClean="0">
                <a:solidFill>
                  <a:srgbClr val="800080"/>
                </a:solidFill>
              </a:rPr>
              <a:t> Si </a:t>
            </a:r>
            <a:r>
              <a:rPr lang="fr-FR" i="1" dirty="0" err="1" smtClean="0">
                <a:solidFill>
                  <a:srgbClr val="800080"/>
                </a:solidFill>
              </a:rPr>
              <a:t>ly</a:t>
            </a:r>
            <a:r>
              <a:rPr lang="fr-FR" i="1" dirty="0" smtClean="0">
                <a:solidFill>
                  <a:srgbClr val="800080"/>
                </a:solidFill>
              </a:rPr>
              <a:t>-y est positif cela implique que </a:t>
            </a:r>
            <a:r>
              <a:rPr lang="fr-FR" i="1" dirty="0" smtClean="0">
                <a:solidFill>
                  <a:srgbClr val="800080"/>
                </a:solidFill>
                <a:sym typeface="Symbol" panose="05050102010706020507" pitchFamily="18" charset="2"/>
              </a:rPr>
              <a:t></a:t>
            </a:r>
            <a:r>
              <a:rPr lang="fr-FR" i="1" dirty="0" err="1" smtClean="0">
                <a:solidFill>
                  <a:srgbClr val="800080"/>
                </a:solidFill>
              </a:rPr>
              <a:t>wx</a:t>
            </a:r>
            <a:r>
              <a:rPr lang="fr-FR" i="1" dirty="0" smtClean="0">
                <a:solidFill>
                  <a:srgbClr val="800080"/>
                </a:solidFill>
              </a:rPr>
              <a:t> est inférieur à 0 c’est-à-dire que le calcul est inférieur à l’estimation, la perte sera donc positive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Cette perte deviendra négative dans le cas contraire et nulle si </a:t>
            </a:r>
            <a:r>
              <a:rPr lang="fr-FR" i="1" dirty="0" err="1" smtClean="0">
                <a:solidFill>
                  <a:srgbClr val="800080"/>
                </a:solidFill>
              </a:rPr>
              <a:t>ly</a:t>
            </a:r>
            <a:r>
              <a:rPr lang="fr-FR" i="1" dirty="0" smtClean="0">
                <a:solidFill>
                  <a:srgbClr val="800080"/>
                </a:solidFill>
              </a:rPr>
              <a:t>=y ;</a:t>
            </a:r>
          </a:p>
          <a:p>
            <a:pPr lvl="1" algn="just">
              <a:spcAft>
                <a:spcPts val="600"/>
              </a:spcAft>
              <a:buFont typeface="Wingdings" pitchFamily="2" charset="2"/>
              <a:buChar char="§"/>
            </a:pPr>
            <a:r>
              <a:rPr lang="fr-FR" i="1" dirty="0" smtClean="0">
                <a:solidFill>
                  <a:srgbClr val="800080"/>
                </a:solidFill>
              </a:rPr>
              <a:t> L’apprentissage du perceptron consiste à minimiser la perte moyenne :</a:t>
            </a:r>
          </a:p>
        </p:txBody>
      </p:sp>
      <mc:AlternateContent xmlns:mc="http://schemas.openxmlformats.org/markup-compatibility/2006" xmlns:a14="http://schemas.microsoft.com/office/drawing/2010/main">
        <mc:Choice Requires="a14">
          <p:sp>
            <p:nvSpPr>
              <p:cNvPr id="3" name="Rectangle 2"/>
              <p:cNvSpPr/>
              <p:nvPr/>
            </p:nvSpPr>
            <p:spPr>
              <a:xfrm>
                <a:off x="2847023" y="3550601"/>
                <a:ext cx="3228191"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fr-FR" i="1" smtClean="0">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𝐸</m:t>
                          </m:r>
                        </m:e>
                        <m:sup>
                          <m:r>
                            <a:rPr lang="fr-FR" b="0" i="1" smtClean="0">
                              <a:solidFill>
                                <a:srgbClr val="002060"/>
                              </a:solidFill>
                              <a:latin typeface="Cambria Math" panose="02040503050406030204" pitchFamily="18" charset="0"/>
                            </a:rPr>
                            <m:t>𝑗</m:t>
                          </m:r>
                        </m:sup>
                      </m:sSup>
                      <m:d>
                        <m:dPr>
                          <m:ctrlPr>
                            <a:rPr lang="fr-FR" i="1" smtClean="0">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𝑤</m:t>
                          </m:r>
                        </m:e>
                      </m:d>
                      <m:r>
                        <a:rPr lang="fr-FR" i="1">
                          <a:solidFill>
                            <a:srgbClr val="002060"/>
                          </a:solidFill>
                          <a:latin typeface="Cambria Math" panose="02040503050406030204" pitchFamily="18" charset="0"/>
                        </a:rPr>
                        <m:t>=</m:t>
                      </m:r>
                      <m:r>
                        <a:rPr lang="fr-FR" b="0" i="1" smtClean="0">
                          <a:solidFill>
                            <a:srgbClr val="002060"/>
                          </a:solidFill>
                          <a:latin typeface="Cambria Math" panose="02040503050406030204" pitchFamily="18" charset="0"/>
                        </a:rPr>
                        <m:t>−</m:t>
                      </m:r>
                      <m:d>
                        <m:dPr>
                          <m:ctrlPr>
                            <a:rPr lang="fr-FR" i="1">
                              <a:solidFill>
                                <a:srgbClr val="002060"/>
                              </a:solidFill>
                              <a:latin typeface="Cambria Math" panose="02040503050406030204" pitchFamily="18" charset="0"/>
                            </a:rPr>
                          </m:ctrlPr>
                        </m:dPr>
                        <m:e>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𝑙𝑦</m:t>
                              </m:r>
                            </m:e>
                            <m:sup>
                              <m:r>
                                <a:rPr lang="fr-FR" i="1">
                                  <a:solidFill>
                                    <a:srgbClr val="002060"/>
                                  </a:solidFill>
                                  <a:latin typeface="Cambria Math" panose="02040503050406030204" pitchFamily="18" charset="0"/>
                                </a:rPr>
                                <m:t>𝑗</m:t>
                              </m:r>
                            </m:sup>
                          </m:sSup>
                          <m:r>
                            <a:rPr lang="fr-FR" i="1">
                              <a:solidFill>
                                <a:srgbClr val="002060"/>
                              </a:solidFill>
                              <a:latin typeface="Cambria Math" panose="02040503050406030204" pitchFamily="18" charset="0"/>
                            </a:rPr>
                            <m:t>−</m:t>
                          </m:r>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𝑦</m:t>
                              </m:r>
                            </m:e>
                            <m:sup>
                              <m:r>
                                <a:rPr lang="fr-FR" i="1">
                                  <a:solidFill>
                                    <a:srgbClr val="002060"/>
                                  </a:solidFill>
                                  <a:latin typeface="Cambria Math" panose="02040503050406030204" pitchFamily="18" charset="0"/>
                                </a:rPr>
                                <m:t>𝑗</m:t>
                              </m:r>
                            </m:sup>
                          </m:sSup>
                        </m:e>
                      </m:d>
                      <m:nary>
                        <m:naryPr>
                          <m:chr m:val="∑"/>
                          <m:ctrlPr>
                            <a:rPr lang="fr-FR" i="1" smtClean="0">
                              <a:solidFill>
                                <a:srgbClr val="002060"/>
                              </a:solidFill>
                              <a:latin typeface="Cambria Math" panose="02040503050406030204" pitchFamily="18" charset="0"/>
                            </a:rPr>
                          </m:ctrlPr>
                        </m:naryPr>
                        <m:sub>
                          <m:r>
                            <m:rPr>
                              <m:brk m:alnAt="23"/>
                            </m:rPr>
                            <a:rPr lang="fr-FR" b="0" i="1" smtClean="0">
                              <a:solidFill>
                                <a:srgbClr val="002060"/>
                              </a:solidFill>
                              <a:latin typeface="Cambria Math" panose="02040503050406030204" pitchFamily="18" charset="0"/>
                            </a:rPr>
                            <m:t>𝑖</m:t>
                          </m:r>
                          <m:r>
                            <a:rPr lang="fr-FR" b="0" i="1" smtClean="0">
                              <a:solidFill>
                                <a:srgbClr val="002060"/>
                              </a:solidFill>
                              <a:latin typeface="Cambria Math" panose="02040503050406030204" pitchFamily="18" charset="0"/>
                            </a:rPr>
                            <m:t>=1</m:t>
                          </m:r>
                        </m:sub>
                        <m:sup>
                          <m:r>
                            <a:rPr lang="fr-FR" b="0" i="1" smtClean="0">
                              <a:solidFill>
                                <a:srgbClr val="002060"/>
                              </a:solidFill>
                              <a:latin typeface="Cambria Math" panose="02040503050406030204" pitchFamily="18" charset="0"/>
                            </a:rPr>
                            <m:t>𝑛</m:t>
                          </m:r>
                        </m:sup>
                        <m:e>
                          <m:sSubSup>
                            <m:sSubSupPr>
                              <m:ctrlPr>
                                <a:rPr lang="fr-FR" i="1">
                                  <a:solidFill>
                                    <a:srgbClr val="002060"/>
                                  </a:solidFill>
                                  <a:latin typeface="Cambria Math" panose="02040503050406030204" pitchFamily="18" charset="0"/>
                                  <a:ea typeface="Cambria Math" panose="02040503050406030204" pitchFamily="18" charset="0"/>
                                </a:rPr>
                              </m:ctrlPr>
                            </m:sSubSupPr>
                            <m:e>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𝑤</m:t>
                                  </m:r>
                                </m:e>
                                <m:sub>
                                  <m:r>
                                    <a:rPr lang="fr-FR" i="1">
                                      <a:solidFill>
                                        <a:srgbClr val="002060"/>
                                      </a:solidFill>
                                      <a:latin typeface="Cambria Math" panose="02040503050406030204" pitchFamily="18" charset="0"/>
                                      <a:ea typeface="Cambria Math" panose="02040503050406030204" pitchFamily="18" charset="0"/>
                                    </a:rPr>
                                    <m:t>𝑖</m:t>
                                  </m:r>
                                </m:sub>
                              </m:sSub>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𝑗</m:t>
                              </m:r>
                            </m:sup>
                          </m:sSubSup>
                        </m:e>
                      </m:nary>
                    </m:oMath>
                  </m:oMathPara>
                </a14:m>
                <a:endParaRPr lang="fr-FR" dirty="0"/>
              </a:p>
            </p:txBody>
          </p:sp>
        </mc:Choice>
        <mc:Fallback xmlns="">
          <p:sp>
            <p:nvSpPr>
              <p:cNvPr id="3" name="Rectangle 2"/>
              <p:cNvSpPr>
                <a:spLocks noRot="1" noChangeAspect="1" noMove="1" noResize="1" noEditPoints="1" noAdjustHandles="1" noChangeArrowheads="1" noChangeShapeType="1" noTextEdit="1"/>
              </p:cNvSpPr>
              <p:nvPr/>
            </p:nvSpPr>
            <p:spPr>
              <a:xfrm>
                <a:off x="2847023" y="3550601"/>
                <a:ext cx="3228191" cy="848566"/>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593803" y="5795676"/>
                <a:ext cx="4469172" cy="9085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smtClean="0">
                          <a:solidFill>
                            <a:srgbClr val="002060"/>
                          </a:solidFill>
                          <a:latin typeface="Cambria Math" panose="02040503050406030204" pitchFamily="18" charset="0"/>
                        </a:rPr>
                        <m:t>𝐸</m:t>
                      </m:r>
                      <m:d>
                        <m:dPr>
                          <m:ctrlPr>
                            <a:rPr lang="fr-FR" i="1" smtClean="0">
                              <a:solidFill>
                                <a:srgbClr val="002060"/>
                              </a:solidFill>
                              <a:latin typeface="Cambria Math" panose="02040503050406030204" pitchFamily="18" charset="0"/>
                            </a:rPr>
                          </m:ctrlPr>
                        </m:dPr>
                        <m:e>
                          <m:r>
                            <a:rPr lang="fr-FR" i="1">
                              <a:solidFill>
                                <a:srgbClr val="002060"/>
                              </a:solidFill>
                              <a:latin typeface="Cambria Math" panose="02040503050406030204" pitchFamily="18" charset="0"/>
                            </a:rPr>
                            <m:t>𝑤</m:t>
                          </m:r>
                        </m:e>
                      </m:d>
                      <m:r>
                        <a:rPr lang="fr-FR" i="1">
                          <a:solidFill>
                            <a:srgbClr val="002060"/>
                          </a:solidFill>
                          <a:latin typeface="Cambria Math" panose="02040503050406030204" pitchFamily="18" charset="0"/>
                        </a:rPr>
                        <m:t>=</m:t>
                      </m:r>
                      <m:f>
                        <m:fPr>
                          <m:ctrlPr>
                            <a:rPr lang="fr-FR" i="1">
                              <a:solidFill>
                                <a:srgbClr val="002060"/>
                              </a:solidFill>
                              <a:latin typeface="Cambria Math" panose="02040503050406030204" pitchFamily="18" charset="0"/>
                            </a:rPr>
                          </m:ctrlPr>
                        </m:fPr>
                        <m:num>
                          <m:r>
                            <a:rPr lang="fr-FR" i="1">
                              <a:solidFill>
                                <a:srgbClr val="002060"/>
                              </a:solidFill>
                              <a:latin typeface="Cambria Math" panose="02040503050406030204" pitchFamily="18" charset="0"/>
                            </a:rPr>
                            <m:t>1</m:t>
                          </m:r>
                        </m:num>
                        <m:den>
                          <m:r>
                            <a:rPr lang="fr-FR" b="0" i="1" smtClean="0">
                              <a:solidFill>
                                <a:srgbClr val="002060"/>
                              </a:solidFill>
                              <a:latin typeface="Cambria Math" panose="02040503050406030204" pitchFamily="18" charset="0"/>
                            </a:rPr>
                            <m:t>𝑚</m:t>
                          </m:r>
                        </m:den>
                      </m:f>
                      <m:nary>
                        <m:naryPr>
                          <m:chr m:val="∑"/>
                          <m:supHide m:val="on"/>
                          <m:ctrlPr>
                            <a:rPr lang="fr-FR" i="1">
                              <a:solidFill>
                                <a:srgbClr val="002060"/>
                              </a:solidFill>
                              <a:latin typeface="Cambria Math" panose="02040503050406030204" pitchFamily="18" charset="0"/>
                            </a:rPr>
                          </m:ctrlPr>
                        </m:naryPr>
                        <m:sub>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𝑋</m:t>
                              </m:r>
                              <m:r>
                                <a:rPr lang="fr-FR" i="1">
                                  <a:solidFill>
                                    <a:srgbClr val="002060"/>
                                  </a:solidFill>
                                  <a:latin typeface="Cambria Math" panose="02040503050406030204" pitchFamily="18" charset="0"/>
                                </a:rPr>
                                <m:t>,</m:t>
                              </m:r>
                              <m:r>
                                <a:rPr lang="fr-FR" i="1">
                                  <a:solidFill>
                                    <a:srgbClr val="002060"/>
                                  </a:solidFill>
                                  <a:latin typeface="Cambria Math" panose="02040503050406030204" pitchFamily="18" charset="0"/>
                                </a:rPr>
                                <m:t>𝑦</m:t>
                              </m:r>
                              <m:r>
                                <a:rPr lang="fr-FR" i="1">
                                  <a:solidFill>
                                    <a:srgbClr val="002060"/>
                                  </a:solidFill>
                                  <a:latin typeface="Cambria Math" panose="02040503050406030204" pitchFamily="18" charset="0"/>
                                </a:rPr>
                                <m:t>)</m:t>
                              </m:r>
                            </m:e>
                            <m:sup>
                              <m:r>
                                <a:rPr lang="fr-FR" i="1">
                                  <a:solidFill>
                                    <a:srgbClr val="002060"/>
                                  </a:solidFill>
                                  <a:latin typeface="Cambria Math" panose="02040503050406030204" pitchFamily="18" charset="0"/>
                                </a:rPr>
                                <m:t>𝑗</m:t>
                              </m:r>
                            </m:sup>
                          </m:sSup>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𝐿</m:t>
                          </m:r>
                          <m:r>
                            <a:rPr lang="fr-FR" i="1">
                              <a:solidFill>
                                <a:srgbClr val="002060"/>
                              </a:solidFill>
                              <a:latin typeface="Cambria Math" panose="02040503050406030204" pitchFamily="18" charset="0"/>
                              <a:ea typeface="Cambria Math" panose="02040503050406030204" pitchFamily="18" charset="0"/>
                            </a:rPr>
                            <m:t>,</m:t>
                          </m:r>
                          <m:r>
                            <a:rPr lang="fr-FR" i="1">
                              <a:solidFill>
                                <a:srgbClr val="002060"/>
                              </a:solidFill>
                              <a:latin typeface="Cambria Math" panose="02040503050406030204" pitchFamily="18" charset="0"/>
                              <a:ea typeface="Cambria Math" panose="02040503050406030204" pitchFamily="18" charset="0"/>
                            </a:rPr>
                            <m:t>𝐿𝑌</m:t>
                          </m:r>
                          <m:r>
                            <a:rPr lang="fr-FR" i="1">
                              <a:solidFill>
                                <a:srgbClr val="002060"/>
                              </a:solidFill>
                              <a:latin typeface="Cambria Math" panose="02040503050406030204" pitchFamily="18" charset="0"/>
                              <a:ea typeface="Cambria Math" panose="02040503050406030204" pitchFamily="18" charset="0"/>
                            </a:rPr>
                            <m:t>)</m:t>
                          </m:r>
                        </m:sub>
                        <m:sup/>
                        <m:e>
                          <m:r>
                            <a:rPr lang="fr-FR" i="1">
                              <a:solidFill>
                                <a:srgbClr val="002060"/>
                              </a:solidFill>
                              <a:latin typeface="Cambria Math" panose="02040503050406030204" pitchFamily="18" charset="0"/>
                            </a:rPr>
                            <m:t>−</m:t>
                          </m:r>
                          <m:d>
                            <m:dPr>
                              <m:ctrlPr>
                                <a:rPr lang="fr-FR" i="1">
                                  <a:solidFill>
                                    <a:srgbClr val="002060"/>
                                  </a:solidFill>
                                  <a:latin typeface="Cambria Math" panose="02040503050406030204" pitchFamily="18" charset="0"/>
                                </a:rPr>
                              </m:ctrlPr>
                            </m:dPr>
                            <m:e>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𝑙𝑦</m:t>
                                  </m:r>
                                </m:e>
                                <m:sup>
                                  <m:r>
                                    <a:rPr lang="fr-FR" i="1">
                                      <a:solidFill>
                                        <a:srgbClr val="002060"/>
                                      </a:solidFill>
                                      <a:latin typeface="Cambria Math" panose="02040503050406030204" pitchFamily="18" charset="0"/>
                                    </a:rPr>
                                    <m:t>𝑗</m:t>
                                  </m:r>
                                </m:sup>
                              </m:sSup>
                              <m:r>
                                <a:rPr lang="fr-FR" i="1">
                                  <a:solidFill>
                                    <a:srgbClr val="002060"/>
                                  </a:solidFill>
                                  <a:latin typeface="Cambria Math" panose="02040503050406030204" pitchFamily="18" charset="0"/>
                                </a:rPr>
                                <m:t>−</m:t>
                              </m:r>
                              <m:sSup>
                                <m:sSupPr>
                                  <m:ctrlPr>
                                    <a:rPr lang="fr-FR" i="1">
                                      <a:solidFill>
                                        <a:srgbClr val="002060"/>
                                      </a:solidFill>
                                      <a:latin typeface="Cambria Math" panose="02040503050406030204" pitchFamily="18" charset="0"/>
                                    </a:rPr>
                                  </m:ctrlPr>
                                </m:sSupPr>
                                <m:e>
                                  <m:r>
                                    <a:rPr lang="fr-FR" i="1">
                                      <a:solidFill>
                                        <a:srgbClr val="002060"/>
                                      </a:solidFill>
                                      <a:latin typeface="Cambria Math" panose="02040503050406030204" pitchFamily="18" charset="0"/>
                                    </a:rPr>
                                    <m:t>𝑦</m:t>
                                  </m:r>
                                </m:e>
                                <m:sup>
                                  <m:r>
                                    <a:rPr lang="fr-FR" i="1">
                                      <a:solidFill>
                                        <a:srgbClr val="002060"/>
                                      </a:solidFill>
                                      <a:latin typeface="Cambria Math" panose="02040503050406030204" pitchFamily="18" charset="0"/>
                                    </a:rPr>
                                    <m:t>𝑗</m:t>
                                  </m:r>
                                </m:sup>
                              </m:sSup>
                            </m:e>
                          </m:d>
                          <m:nary>
                            <m:naryPr>
                              <m:chr m:val="∑"/>
                              <m:ctrlPr>
                                <a:rPr lang="fr-FR" i="1">
                                  <a:solidFill>
                                    <a:srgbClr val="002060"/>
                                  </a:solidFill>
                                  <a:latin typeface="Cambria Math" panose="02040503050406030204" pitchFamily="18" charset="0"/>
                                </a:rPr>
                              </m:ctrlPr>
                            </m:naryPr>
                            <m:sub>
                              <m:r>
                                <m:rPr>
                                  <m:brk m:alnAt="23"/>
                                </m:rPr>
                                <a:rPr lang="fr-FR" i="1">
                                  <a:solidFill>
                                    <a:srgbClr val="002060"/>
                                  </a:solidFill>
                                  <a:latin typeface="Cambria Math" panose="02040503050406030204" pitchFamily="18" charset="0"/>
                                </a:rPr>
                                <m:t>𝑖</m:t>
                              </m:r>
                              <m:r>
                                <a:rPr lang="fr-FR" i="1">
                                  <a:solidFill>
                                    <a:srgbClr val="002060"/>
                                  </a:solidFill>
                                  <a:latin typeface="Cambria Math" panose="02040503050406030204" pitchFamily="18" charset="0"/>
                                </a:rPr>
                                <m:t>=1</m:t>
                              </m:r>
                            </m:sub>
                            <m:sup>
                              <m:r>
                                <a:rPr lang="fr-FR" i="1">
                                  <a:solidFill>
                                    <a:srgbClr val="002060"/>
                                  </a:solidFill>
                                  <a:latin typeface="Cambria Math" panose="02040503050406030204" pitchFamily="18" charset="0"/>
                                </a:rPr>
                                <m:t>𝑛</m:t>
                              </m:r>
                            </m:sup>
                            <m:e>
                              <m:sSubSup>
                                <m:sSubSupPr>
                                  <m:ctrlPr>
                                    <a:rPr lang="fr-FR" i="1">
                                      <a:solidFill>
                                        <a:srgbClr val="002060"/>
                                      </a:solidFill>
                                      <a:latin typeface="Cambria Math" panose="02040503050406030204" pitchFamily="18" charset="0"/>
                                      <a:ea typeface="Cambria Math" panose="02040503050406030204" pitchFamily="18" charset="0"/>
                                    </a:rPr>
                                  </m:ctrlPr>
                                </m:sSubSupPr>
                                <m:e>
                                  <m:sSub>
                                    <m:sSubPr>
                                      <m:ctrlPr>
                                        <a:rPr lang="fr-FR" i="1">
                                          <a:solidFill>
                                            <a:srgbClr val="002060"/>
                                          </a:solidFill>
                                          <a:latin typeface="Cambria Math" panose="02040503050406030204" pitchFamily="18" charset="0"/>
                                          <a:ea typeface="Cambria Math" panose="02040503050406030204" pitchFamily="18" charset="0"/>
                                        </a:rPr>
                                      </m:ctrlPr>
                                    </m:sSubPr>
                                    <m:e>
                                      <m:r>
                                        <a:rPr lang="fr-FR" i="1">
                                          <a:solidFill>
                                            <a:srgbClr val="002060"/>
                                          </a:solidFill>
                                          <a:latin typeface="Cambria Math" panose="02040503050406030204" pitchFamily="18" charset="0"/>
                                          <a:ea typeface="Cambria Math" panose="02040503050406030204" pitchFamily="18" charset="0"/>
                                        </a:rPr>
                                        <m:t>𝑤</m:t>
                                      </m:r>
                                    </m:e>
                                    <m:sub>
                                      <m:r>
                                        <a:rPr lang="fr-FR" i="1">
                                          <a:solidFill>
                                            <a:srgbClr val="002060"/>
                                          </a:solidFill>
                                          <a:latin typeface="Cambria Math" panose="02040503050406030204" pitchFamily="18" charset="0"/>
                                          <a:ea typeface="Cambria Math" panose="02040503050406030204" pitchFamily="18" charset="0"/>
                                        </a:rPr>
                                        <m:t>𝑖</m:t>
                                      </m:r>
                                    </m:sub>
                                  </m:sSub>
                                  <m:r>
                                    <a:rPr lang="fr-FR" i="1">
                                      <a:solidFill>
                                        <a:srgbClr val="002060"/>
                                      </a:solidFill>
                                      <a:latin typeface="Cambria Math" panose="02040503050406030204" pitchFamily="18" charset="0"/>
                                      <a:ea typeface="Cambria Math" panose="02040503050406030204" pitchFamily="18" charset="0"/>
                                    </a:rPr>
                                    <m:t>𝑥</m:t>
                                  </m:r>
                                </m:e>
                                <m:sub>
                                  <m:r>
                                    <a:rPr lang="fr-FR" i="1">
                                      <a:solidFill>
                                        <a:srgbClr val="002060"/>
                                      </a:solidFill>
                                      <a:latin typeface="Cambria Math" panose="02040503050406030204" pitchFamily="18" charset="0"/>
                                      <a:ea typeface="Cambria Math" panose="02040503050406030204" pitchFamily="18" charset="0"/>
                                    </a:rPr>
                                    <m:t>𝑖</m:t>
                                  </m:r>
                                </m:sub>
                                <m:sup>
                                  <m:r>
                                    <a:rPr lang="fr-FR" i="1">
                                      <a:solidFill>
                                        <a:srgbClr val="002060"/>
                                      </a:solidFill>
                                      <a:latin typeface="Cambria Math" panose="02040503050406030204" pitchFamily="18" charset="0"/>
                                      <a:ea typeface="Cambria Math" panose="02040503050406030204" pitchFamily="18" charset="0"/>
                                    </a:rPr>
                                    <m:t>𝑗</m:t>
                                  </m:r>
                                </m:sup>
                              </m:sSubSup>
                            </m:e>
                          </m:nary>
                        </m:e>
                      </m:nary>
                    </m:oMath>
                  </m:oMathPara>
                </a14:m>
                <a:endParaRPr lang="fr-FR" dirty="0"/>
              </a:p>
            </p:txBody>
          </p:sp>
        </mc:Choice>
        <mc:Fallback xmlns="">
          <p:sp>
            <p:nvSpPr>
              <p:cNvPr id="13" name="Rectangle 12"/>
              <p:cNvSpPr>
                <a:spLocks noRot="1" noChangeAspect="1" noMove="1" noResize="1" noEditPoints="1" noAdjustHandles="1" noChangeArrowheads="1" noChangeShapeType="1" noTextEdit="1"/>
              </p:cNvSpPr>
              <p:nvPr/>
            </p:nvSpPr>
            <p:spPr>
              <a:xfrm>
                <a:off x="2593803" y="5795676"/>
                <a:ext cx="4469172" cy="908518"/>
              </a:xfrm>
              <a:prstGeom prst="rect">
                <a:avLst/>
              </a:prstGeom>
              <a:blipFill>
                <a:blip r:embed="rId5"/>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5835377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17118"/>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858949" y="182563"/>
            <a:ext cx="313900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Intelligence artificielle</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768188" y="544513"/>
            <a:ext cx="1223412"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Master 2</a:t>
            </a:r>
            <a:endParaRPr lang="fr-FR" sz="2000" b="1" i="1" dirty="0">
              <a:solidFill>
                <a:srgbClr val="3366CC"/>
              </a:solidFill>
            </a:endParaRP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Perceptron</a:t>
              </a:r>
              <a:endParaRPr lang="fr-FR" sz="2000" b="1" dirty="0">
                <a:solidFill>
                  <a:schemeClr val="folHlink"/>
                </a:solidFill>
              </a:endParaRPr>
            </a:p>
          </p:txBody>
        </p:sp>
      </p:grpSp>
      <p:sp>
        <p:nvSpPr>
          <p:cNvPr id="12" name="Text Box 10"/>
          <p:cNvSpPr txBox="1">
            <a:spLocks noChangeArrowheads="1"/>
          </p:cNvSpPr>
          <p:nvPr/>
        </p:nvSpPr>
        <p:spPr bwMode="auto">
          <a:xfrm>
            <a:off x="702233" y="1594526"/>
            <a:ext cx="8140419" cy="533992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Algorithme de </a:t>
            </a:r>
            <a:r>
              <a:rPr lang="fr-FR" sz="2000" b="1" dirty="0">
                <a:solidFill>
                  <a:srgbClr val="800080"/>
                </a:solidFill>
                <a:sym typeface="Wingdings" pitchFamily="2" charset="2"/>
              </a:rPr>
              <a:t>d</a:t>
            </a:r>
            <a:r>
              <a:rPr lang="fr-FR" sz="2000" b="1" dirty="0" smtClean="0">
                <a:solidFill>
                  <a:srgbClr val="800080"/>
                </a:solidFill>
                <a:sym typeface="Wingdings" pitchFamily="2" charset="2"/>
              </a:rPr>
              <a:t>escente de gradient stochastiques</a:t>
            </a: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Cette procédure est plus efficace lorsque le corpus est important ;</a:t>
            </a:r>
            <a:endParaRPr lang="fr-FR" i="1" dirty="0">
              <a:solidFill>
                <a:srgbClr val="800080"/>
              </a:solidFill>
            </a:endParaRPr>
          </a:p>
          <a:p>
            <a:pPr lvl="1" algn="just">
              <a:buFont typeface="Wingdings" pitchFamily="2" charset="2"/>
              <a:buChar char="§"/>
            </a:pPr>
            <a:r>
              <a:rPr lang="fr-FR" i="1" dirty="0">
                <a:solidFill>
                  <a:srgbClr val="800080"/>
                </a:solidFill>
              </a:rPr>
              <a:t> L’algorithme s’exécutera tant que la variation entre deux éléments consécutifs de la suite </a:t>
            </a:r>
            <a:r>
              <a:rPr lang="fr-FR" i="1" dirty="0" err="1">
                <a:solidFill>
                  <a:srgbClr val="800080"/>
                </a:solidFill>
              </a:rPr>
              <a:t>w</a:t>
            </a:r>
            <a:r>
              <a:rPr lang="fr-FR" i="1" baseline="30000" dirty="0" err="1">
                <a:solidFill>
                  <a:srgbClr val="800080"/>
                </a:solidFill>
              </a:rPr>
              <a:t>k</a:t>
            </a:r>
            <a:r>
              <a:rPr lang="fr-FR" i="1" dirty="0">
                <a:solidFill>
                  <a:srgbClr val="800080"/>
                </a:solidFill>
              </a:rPr>
              <a:t> sera supérieur à une précision </a:t>
            </a:r>
            <a:r>
              <a:rPr lang="fr-FR" i="1" dirty="0">
                <a:solidFill>
                  <a:srgbClr val="800080"/>
                </a:solidFill>
                <a:sym typeface="Symbol" panose="05050102010706020507" pitchFamily="18" charset="2"/>
              </a:rPr>
              <a:t></a:t>
            </a:r>
            <a:r>
              <a:rPr lang="fr-FR" i="1" dirty="0">
                <a:solidFill>
                  <a:srgbClr val="800080"/>
                </a:solidFill>
              </a:rPr>
              <a:t> donnée </a:t>
            </a:r>
            <a:r>
              <a:rPr lang="fr-FR" i="1" dirty="0" smtClean="0">
                <a:solidFill>
                  <a:srgbClr val="800080"/>
                </a:solidFill>
              </a:rPr>
              <a:t>;</a:t>
            </a:r>
          </a:p>
          <a:p>
            <a:pPr lvl="1" algn="just">
              <a:buFont typeface="Wingdings" pitchFamily="2" charset="2"/>
              <a:buChar char="§"/>
            </a:pPr>
            <a:endParaRPr lang="fr-FR" i="1" dirty="0" smtClean="0">
              <a:solidFill>
                <a:srgbClr val="800080"/>
              </a:solidFill>
            </a:endParaRPr>
          </a:p>
          <a:p>
            <a:pPr lvl="1" algn="just">
              <a:buFont typeface="Wingdings" pitchFamily="2" charset="2"/>
              <a:buChar char="§"/>
            </a:pPr>
            <a:endParaRPr lang="fr-FR" i="1" dirty="0" smtClean="0">
              <a:solidFill>
                <a:srgbClr val="800080"/>
              </a:solidFill>
            </a:endParaRPr>
          </a:p>
          <a:p>
            <a:pPr lvl="1" algn="just">
              <a:buFont typeface="Wingdings" pitchFamily="2" charset="2"/>
              <a:buChar char="§"/>
            </a:pPr>
            <a:endParaRPr lang="fr-FR" i="1" dirty="0" smtClean="0">
              <a:solidFill>
                <a:srgbClr val="800080"/>
              </a:solidFill>
            </a:endParaRPr>
          </a:p>
          <a:p>
            <a:pPr lvl="1" algn="just">
              <a:buFont typeface="Wingdings" pitchFamily="2" charset="2"/>
              <a:buChar char="§"/>
            </a:pPr>
            <a:endParaRPr lang="fr-FR" i="1" dirty="0">
              <a:solidFill>
                <a:srgbClr val="800080"/>
              </a:solidFill>
            </a:endParaRPr>
          </a:p>
          <a:p>
            <a:pPr lvl="1" algn="just">
              <a:buFont typeface="Wingdings" pitchFamily="2" charset="2"/>
              <a:buChar char="§"/>
            </a:pPr>
            <a:endParaRPr lang="fr-FR" i="1" dirty="0" smtClean="0">
              <a:solidFill>
                <a:srgbClr val="800080"/>
              </a:solidFill>
            </a:endParaRPr>
          </a:p>
          <a:p>
            <a:pPr lvl="1" algn="just">
              <a:buFont typeface="Wingdings" pitchFamily="2" charset="2"/>
              <a:buChar char="§"/>
            </a:pPr>
            <a:endParaRPr lang="fr-FR" i="1" dirty="0">
              <a:solidFill>
                <a:srgbClr val="800080"/>
              </a:solidFill>
            </a:endParaRPr>
          </a:p>
          <a:p>
            <a:pPr lvl="1" algn="just">
              <a:buFont typeface="Wingdings" pitchFamily="2" charset="2"/>
              <a:buChar char="§"/>
            </a:pPr>
            <a:endParaRPr lang="fr-FR" i="1" dirty="0" smtClean="0">
              <a:solidFill>
                <a:srgbClr val="800080"/>
              </a:solidFill>
            </a:endParaRPr>
          </a:p>
          <a:p>
            <a:pPr lvl="1" algn="just">
              <a:buFont typeface="Wingdings" pitchFamily="2" charset="2"/>
              <a:buChar char="§"/>
            </a:pPr>
            <a:endParaRPr lang="fr-FR" i="1" dirty="0">
              <a:solidFill>
                <a:srgbClr val="800080"/>
              </a:solidFill>
            </a:endParaRPr>
          </a:p>
          <a:p>
            <a:pPr lvl="1" algn="just">
              <a:buFont typeface="Wingdings" pitchFamily="2" charset="2"/>
              <a:buChar char="§"/>
            </a:pPr>
            <a:endParaRPr lang="fr-FR" i="1" dirty="0" smtClean="0">
              <a:solidFill>
                <a:srgbClr val="800080"/>
              </a:solidFill>
            </a:endParaRPr>
          </a:p>
          <a:p>
            <a:pPr lvl="1" algn="just">
              <a:buFont typeface="Wingdings" pitchFamily="2" charset="2"/>
              <a:buChar char="§"/>
            </a:pPr>
            <a:endParaRPr lang="fr-FR" sz="1200"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Si </a:t>
            </a:r>
            <a:r>
              <a:rPr lang="fr-FR" i="1" dirty="0">
                <a:solidFill>
                  <a:srgbClr val="800080"/>
                </a:solidFill>
              </a:rPr>
              <a:t>le taux d’apprentissage </a:t>
            </a:r>
            <a:r>
              <a:rPr lang="el-GR" i="1" dirty="0">
                <a:solidFill>
                  <a:srgbClr val="800080"/>
                </a:solidFill>
              </a:rPr>
              <a:t>α</a:t>
            </a:r>
            <a:r>
              <a:rPr lang="fr-FR" i="1" dirty="0">
                <a:solidFill>
                  <a:srgbClr val="800080"/>
                </a:solidFill>
              </a:rPr>
              <a:t> est trop grand, l’algorithme risque d'osciller autour du minimum, si </a:t>
            </a:r>
            <a:r>
              <a:rPr lang="el-GR" i="1" dirty="0">
                <a:solidFill>
                  <a:srgbClr val="800080"/>
                </a:solidFill>
              </a:rPr>
              <a:t>α</a:t>
            </a:r>
            <a:r>
              <a:rPr lang="fr-FR" i="1" dirty="0">
                <a:solidFill>
                  <a:srgbClr val="800080"/>
                </a:solidFill>
              </a:rPr>
              <a:t> est trop petit la convergence peut être très lente </a:t>
            </a:r>
            <a:r>
              <a:rPr lang="fr-FR" i="1" dirty="0" smtClean="0">
                <a:solidFill>
                  <a:srgbClr val="800080"/>
                </a:solidFill>
              </a:rPr>
              <a:t>;</a:t>
            </a:r>
          </a:p>
          <a:p>
            <a:pPr lvl="1" algn="just">
              <a:spcAft>
                <a:spcPts val="600"/>
              </a:spcAft>
              <a:buFont typeface="Wingdings" pitchFamily="2" charset="2"/>
              <a:buChar char="§"/>
            </a:pPr>
            <a:r>
              <a:rPr lang="fr-FR" i="1" dirty="0">
                <a:solidFill>
                  <a:srgbClr val="800080"/>
                </a:solidFill>
              </a:rPr>
              <a:t> Avec </a:t>
            </a:r>
            <a:r>
              <a:rPr lang="fr-FR" i="1" dirty="0" smtClean="0">
                <a:solidFill>
                  <a:srgbClr val="800080"/>
                </a:solidFill>
              </a:rPr>
              <a:t>un taux </a:t>
            </a:r>
            <a:r>
              <a:rPr lang="el-GR" i="1" dirty="0" smtClean="0">
                <a:solidFill>
                  <a:srgbClr val="800080"/>
                </a:solidFill>
              </a:rPr>
              <a:t>α</a:t>
            </a:r>
            <a:r>
              <a:rPr lang="fr-FR" i="1" dirty="0">
                <a:solidFill>
                  <a:srgbClr val="800080"/>
                </a:solidFill>
              </a:rPr>
              <a:t>/(1+</a:t>
            </a:r>
            <a:r>
              <a:rPr lang="fr-FR" i="1" dirty="0">
                <a:solidFill>
                  <a:srgbClr val="800080"/>
                </a:solidFill>
                <a:sym typeface="Symbol" panose="05050102010706020507" pitchFamily="18" charset="2"/>
              </a:rPr>
              <a:t>k</a:t>
            </a:r>
            <a:r>
              <a:rPr lang="fr-FR" i="1" dirty="0" smtClean="0">
                <a:solidFill>
                  <a:srgbClr val="800080"/>
                </a:solidFill>
                <a:sym typeface="Symbol" panose="05050102010706020507" pitchFamily="18" charset="2"/>
              </a:rPr>
              <a:t>) qui évolue </a:t>
            </a:r>
            <a:r>
              <a:rPr lang="fr-FR" i="1" dirty="0" smtClean="0">
                <a:solidFill>
                  <a:srgbClr val="800080"/>
                </a:solidFill>
              </a:rPr>
              <a:t>d’une </a:t>
            </a:r>
            <a:r>
              <a:rPr lang="fr-FR" i="1" dirty="0">
                <a:solidFill>
                  <a:srgbClr val="800080"/>
                </a:solidFill>
              </a:rPr>
              <a:t>itération à l’autre en fonction du nombre de mises à jour k </a:t>
            </a:r>
            <a:r>
              <a:rPr lang="fr-FR" i="1" dirty="0" smtClean="0">
                <a:solidFill>
                  <a:srgbClr val="800080"/>
                </a:solidFill>
              </a:rPr>
              <a:t>on </a:t>
            </a:r>
            <a:r>
              <a:rPr lang="fr-FR" i="1" dirty="0">
                <a:solidFill>
                  <a:srgbClr val="800080"/>
                </a:solidFill>
              </a:rPr>
              <a:t>aura une convergence </a:t>
            </a:r>
            <a:r>
              <a:rPr lang="fr-FR" i="1" dirty="0" smtClean="0">
                <a:solidFill>
                  <a:srgbClr val="800080"/>
                </a:solidFill>
              </a:rPr>
              <a:t>de l’algorithme.</a:t>
            </a:r>
            <a:endParaRPr lang="fr-FR" i="1" dirty="0">
              <a:solidFill>
                <a:srgbClr val="800080"/>
              </a:solidFill>
            </a:endParaRPr>
          </a:p>
        </p:txBody>
      </p:sp>
      <mc:AlternateContent xmlns:mc="http://schemas.openxmlformats.org/markup-compatibility/2006" xmlns:a14="http://schemas.microsoft.com/office/drawing/2010/main">
        <mc:Choice Requires="a14">
          <p:sp>
            <p:nvSpPr>
              <p:cNvPr id="14" name="Rectangle 1"/>
              <p:cNvSpPr>
                <a:spLocks noChangeArrowheads="1"/>
              </p:cNvSpPr>
              <p:nvPr/>
            </p:nvSpPr>
            <p:spPr bwMode="auto">
              <a:xfrm>
                <a:off x="904550" y="3085902"/>
                <a:ext cx="8024297" cy="231486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tabLst>
                    <a:tab pos="1558925" algn="ctr"/>
                  </a:tabLst>
                </a:pPr>
                <a:r>
                  <a:rPr lang="fr-FR" b="1" i="1" dirty="0" smtClean="0">
                    <a:solidFill>
                      <a:srgbClr val="800080"/>
                    </a:solidFill>
                    <a:latin typeface="Palatino Linotype" pitchFamily="18" charset="0"/>
                    <a:ea typeface="Times New Roman" pitchFamily="18" charset="0"/>
                    <a:cs typeface="Times New Roman" pitchFamily="18" charset="0"/>
                    <a:sym typeface="Symbol"/>
                  </a:rPr>
                  <a:t>Procédure</a:t>
                </a:r>
                <a:r>
                  <a:rPr lang="fr-FR" i="1" dirty="0" smtClean="0">
                    <a:solidFill>
                      <a:srgbClr val="800080"/>
                    </a:solidFill>
                    <a:latin typeface="Palatino Linotype" pitchFamily="18" charset="0"/>
                    <a:ea typeface="Times New Roman" pitchFamily="18" charset="0"/>
                    <a:cs typeface="Times New Roman" pitchFamily="18" charset="0"/>
                    <a:sym typeface="Symbol"/>
                  </a:rPr>
                  <a:t> </a:t>
                </a:r>
                <a:r>
                  <a:rPr lang="fr-FR" i="1" dirty="0" smtClean="0">
                    <a:solidFill>
                      <a:srgbClr val="800080"/>
                    </a:solidFill>
                    <a:latin typeface="Palatino Linotype" pitchFamily="18" charset="0"/>
                    <a:ea typeface="Times New Roman" pitchFamily="18" charset="0"/>
                    <a:cs typeface="Times New Roman" pitchFamily="18" charset="0"/>
                  </a:rPr>
                  <a:t>(Jeu de données (L,LY), Seuil de validation </a:t>
                </a:r>
                <a:r>
                  <a:rPr lang="fr-FR" i="1" dirty="0" smtClean="0">
                    <a:solidFill>
                      <a:srgbClr val="800080"/>
                    </a:solidFill>
                    <a:latin typeface="Palatino Linotype" pitchFamily="18" charset="0"/>
                    <a:ea typeface="Times New Roman" pitchFamily="18" charset="0"/>
                    <a:cs typeface="Times New Roman" pitchFamily="18" charset="0"/>
                    <a:sym typeface="Symbol" panose="05050102010706020507" pitchFamily="18" charset="2"/>
                  </a:rPr>
                  <a:t>, Coefficient de variation </a:t>
                </a:r>
                <a:r>
                  <a:rPr lang="el-GR" i="1" dirty="0" smtClean="0">
                    <a:solidFill>
                      <a:srgbClr val="800080"/>
                    </a:solidFill>
                    <a:latin typeface="Calibri" panose="020F0502020204030204" pitchFamily="34" charset="0"/>
                    <a:cs typeface="Calibri" panose="020F0502020204030204" pitchFamily="34" charset="0"/>
                    <a:sym typeface="Symbol" panose="05050102010706020507" pitchFamily="18" charset="2"/>
                  </a:rPr>
                  <a:t>α</a:t>
                </a:r>
                <a:r>
                  <a:rPr lang="fr-FR" i="1" dirty="0" smtClean="0">
                    <a:solidFill>
                      <a:srgbClr val="800080"/>
                    </a:solidFill>
                    <a:latin typeface="Palatino Linotype" pitchFamily="18" charset="0"/>
                    <a:ea typeface="Times New Roman" pitchFamily="18" charset="0"/>
                    <a:cs typeface="Times New Roman" pitchFamily="18" charset="0"/>
                  </a:rPr>
                  <a:t>)</a:t>
                </a: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génération aléatoire des poids synaptiques W = [w</a:t>
                </a:r>
                <a:r>
                  <a:rPr lang="fr-FR" i="1" baseline="-25000" dirty="0" smtClean="0">
                    <a:solidFill>
                      <a:srgbClr val="800080"/>
                    </a:solidFill>
                    <a:latin typeface="Palatino Linotype" pitchFamily="18" charset="0"/>
                    <a:ea typeface="Times New Roman" pitchFamily="18" charset="0"/>
                    <a:cs typeface="Times New Roman" pitchFamily="18" charset="0"/>
                  </a:rPr>
                  <a:t>1</a:t>
                </a:r>
                <a:r>
                  <a:rPr lang="fr-FR" i="1" dirty="0" smtClean="0">
                    <a:solidFill>
                      <a:srgbClr val="800080"/>
                    </a:solidFill>
                    <a:latin typeface="Palatino Linotype" pitchFamily="18" charset="0"/>
                    <a:ea typeface="Times New Roman" pitchFamily="18" charset="0"/>
                    <a:cs typeface="Times New Roman" pitchFamily="18" charset="0"/>
                  </a:rPr>
                  <a:t>, … </a:t>
                </a:r>
                <a:r>
                  <a:rPr lang="fr-FR" i="1" dirty="0" err="1" smtClean="0">
                    <a:solidFill>
                      <a:srgbClr val="800080"/>
                    </a:solidFill>
                    <a:latin typeface="Palatino Linotype" pitchFamily="18" charset="0"/>
                    <a:ea typeface="Times New Roman" pitchFamily="18" charset="0"/>
                    <a:cs typeface="Times New Roman" pitchFamily="18" charset="0"/>
                  </a:rPr>
                  <a:t>w</a:t>
                </a:r>
                <a:r>
                  <a:rPr lang="fr-FR" i="1" baseline="-25000" dirty="0" err="1" smtClean="0">
                    <a:solidFill>
                      <a:srgbClr val="800080"/>
                    </a:solidFill>
                    <a:latin typeface="Palatino Linotype" pitchFamily="18" charset="0"/>
                    <a:ea typeface="Times New Roman" pitchFamily="18" charset="0"/>
                    <a:cs typeface="Times New Roman" pitchFamily="18" charset="0"/>
                  </a:rPr>
                  <a:t>n</a:t>
                </a:r>
                <a:r>
                  <a:rPr lang="fr-FR" i="1" dirty="0">
                    <a:solidFill>
                      <a:srgbClr val="800080"/>
                    </a:solidFill>
                    <a:latin typeface="Palatino Linotype" pitchFamily="18" charset="0"/>
                    <a:ea typeface="Times New Roman" pitchFamily="18" charset="0"/>
                    <a:cs typeface="Times New Roman" pitchFamily="18" charset="0"/>
                  </a:rPr>
                  <a:t>]</a:t>
                </a:r>
                <a:endParaRPr lang="fr-FR" i="1" baseline="-25000" dirty="0" smtClean="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b="1" i="1" dirty="0" smtClean="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W’ = W  </a:t>
                </a:r>
                <a:r>
                  <a:rPr lang="fr-FR" i="1" dirty="0">
                    <a:solidFill>
                      <a:srgbClr val="800080"/>
                    </a:solidFill>
                    <a:latin typeface="Palatino Linotype" pitchFamily="18" charset="0"/>
                    <a:ea typeface="Times New Roman" pitchFamily="18" charset="0"/>
                    <a:cs typeface="Times New Roman" pitchFamily="18" charset="0"/>
                  </a:rPr>
                  <a:t>soit </a:t>
                </a:r>
                <a:r>
                  <a:rPr lang="fr-FR" i="1" dirty="0" smtClean="0">
                    <a:solidFill>
                      <a:srgbClr val="800080"/>
                    </a:solidFill>
                    <a:latin typeface="Palatino Linotype" pitchFamily="18" charset="0"/>
                    <a:ea typeface="Times New Roman" pitchFamily="18" charset="0"/>
                    <a:cs typeface="Times New Roman" pitchFamily="18" charset="0"/>
                  </a:rPr>
                  <a:t> [w’</a:t>
                </a:r>
                <a:r>
                  <a:rPr lang="fr-FR" i="1" baseline="-25000" dirty="0" smtClean="0">
                    <a:solidFill>
                      <a:srgbClr val="800080"/>
                    </a:solidFill>
                    <a:latin typeface="Palatino Linotype" pitchFamily="18" charset="0"/>
                    <a:ea typeface="Times New Roman" pitchFamily="18" charset="0"/>
                    <a:cs typeface="Times New Roman" pitchFamily="18" charset="0"/>
                  </a:rPr>
                  <a:t>1</a:t>
                </a:r>
                <a:r>
                  <a:rPr lang="fr-FR" i="1" dirty="0">
                    <a:solidFill>
                      <a:srgbClr val="800080"/>
                    </a:solidFill>
                    <a:latin typeface="Palatino Linotype" pitchFamily="18" charset="0"/>
                    <a:ea typeface="Times New Roman" pitchFamily="18" charset="0"/>
                    <a:cs typeface="Times New Roman" pitchFamily="18" charset="0"/>
                  </a:rPr>
                  <a:t>, … </a:t>
                </a:r>
                <a:r>
                  <a:rPr lang="fr-FR" i="1" dirty="0" err="1" smtClean="0">
                    <a:solidFill>
                      <a:srgbClr val="800080"/>
                    </a:solidFill>
                    <a:latin typeface="Palatino Linotype" pitchFamily="18" charset="0"/>
                    <a:ea typeface="Times New Roman" pitchFamily="18" charset="0"/>
                    <a:cs typeface="Times New Roman" pitchFamily="18" charset="0"/>
                  </a:rPr>
                  <a:t>w’</a:t>
                </a:r>
                <a:r>
                  <a:rPr lang="fr-FR" i="1" baseline="-25000" dirty="0" err="1" smtClean="0">
                    <a:solidFill>
                      <a:srgbClr val="800080"/>
                    </a:solidFill>
                    <a:latin typeface="Palatino Linotype" pitchFamily="18" charset="0"/>
                    <a:ea typeface="Times New Roman" pitchFamily="18" charset="0"/>
                    <a:cs typeface="Times New Roman" pitchFamily="18" charset="0"/>
                  </a:rPr>
                  <a:t>n</a:t>
                </a:r>
                <a:r>
                  <a:rPr lang="fr-FR" i="1" dirty="0" smtClean="0">
                    <a:solidFill>
                      <a:srgbClr val="800080"/>
                    </a:solidFill>
                    <a:latin typeface="Palatino Linotype" pitchFamily="18" charset="0"/>
                    <a:ea typeface="Times New Roman" pitchFamily="18" charset="0"/>
                    <a:cs typeface="Times New Roman" pitchFamily="18" charset="0"/>
                  </a:rPr>
                  <a:t>]=[</a:t>
                </a:r>
                <a:r>
                  <a:rPr lang="fr-FR" i="1" dirty="0">
                    <a:solidFill>
                      <a:srgbClr val="800080"/>
                    </a:solidFill>
                    <a:latin typeface="Palatino Linotype" pitchFamily="18" charset="0"/>
                    <a:ea typeface="Times New Roman" pitchFamily="18" charset="0"/>
                    <a:cs typeface="Times New Roman" pitchFamily="18" charset="0"/>
                  </a:rPr>
                  <a:t>w</a:t>
                </a:r>
                <a:r>
                  <a:rPr lang="fr-FR" i="1" baseline="-25000" dirty="0">
                    <a:solidFill>
                      <a:srgbClr val="800080"/>
                    </a:solidFill>
                    <a:latin typeface="Palatino Linotype" pitchFamily="18" charset="0"/>
                    <a:ea typeface="Times New Roman" pitchFamily="18" charset="0"/>
                    <a:cs typeface="Times New Roman" pitchFamily="18" charset="0"/>
                  </a:rPr>
                  <a:t>1</a:t>
                </a:r>
                <a:r>
                  <a:rPr lang="fr-FR" i="1" dirty="0">
                    <a:solidFill>
                      <a:srgbClr val="800080"/>
                    </a:solidFill>
                    <a:latin typeface="Palatino Linotype" pitchFamily="18" charset="0"/>
                    <a:ea typeface="Times New Roman" pitchFamily="18" charset="0"/>
                    <a:cs typeface="Times New Roman" pitchFamily="18" charset="0"/>
                  </a:rPr>
                  <a:t>, … </a:t>
                </a:r>
                <a:r>
                  <a:rPr lang="fr-FR" i="1" dirty="0" err="1">
                    <a:solidFill>
                      <a:srgbClr val="800080"/>
                    </a:solidFill>
                    <a:latin typeface="Palatino Linotype" pitchFamily="18" charset="0"/>
                    <a:ea typeface="Times New Roman" pitchFamily="18" charset="0"/>
                    <a:cs typeface="Times New Roman" pitchFamily="18" charset="0"/>
                  </a:rPr>
                  <a:t>w</a:t>
                </a:r>
                <a:r>
                  <a:rPr lang="fr-FR" i="1" baseline="-25000" dirty="0" err="1">
                    <a:solidFill>
                      <a:srgbClr val="800080"/>
                    </a:solidFill>
                    <a:latin typeface="Palatino Linotype" pitchFamily="18" charset="0"/>
                    <a:ea typeface="Times New Roman" pitchFamily="18" charset="0"/>
                    <a:cs typeface="Times New Roman" pitchFamily="18" charset="0"/>
                  </a:rPr>
                  <a:t>n</a:t>
                </a:r>
                <a:r>
                  <a:rPr lang="fr-FR" i="1" dirty="0" smtClean="0">
                    <a:solidFill>
                      <a:srgbClr val="800080"/>
                    </a:solidFill>
                    <a:latin typeface="Palatino Linotype" pitchFamily="18" charset="0"/>
                    <a:ea typeface="Times New Roman" pitchFamily="18" charset="0"/>
                    <a:cs typeface="Times New Roman" pitchFamily="18" charset="0"/>
                  </a:rPr>
                  <a:t>]</a:t>
                </a:r>
              </a:p>
              <a:p>
                <a:pPr lvl="0">
                  <a:tabLst>
                    <a:tab pos="1558925" algn="ctr"/>
                  </a:tabLst>
                </a:pPr>
                <a:r>
                  <a:rPr lang="fr-FR" b="1" i="1" dirty="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     </a:t>
                </a:r>
                <a:r>
                  <a:rPr lang="fr-FR" b="1" i="1" dirty="0" err="1" smtClean="0">
                    <a:solidFill>
                      <a:srgbClr val="800080"/>
                    </a:solidFill>
                    <a:latin typeface="Palatino Linotype" pitchFamily="18" charset="0"/>
                    <a:ea typeface="Times New Roman" pitchFamily="18" charset="0"/>
                    <a:cs typeface="Times New Roman" pitchFamily="18" charset="0"/>
                  </a:rPr>
                  <a:t>while</a:t>
                </a:r>
                <a:endParaRPr lang="fr-FR" i="1" dirty="0">
                  <a:solidFill>
                    <a:srgbClr val="800080"/>
                  </a:solidFill>
                  <a:latin typeface="Palatino Linotype" pitchFamily="18" charset="0"/>
                  <a:ea typeface="Times New Roman" pitchFamily="18" charset="0"/>
                  <a:cs typeface="Times New Roman" pitchFamily="18" charset="0"/>
                </a:endParaRPr>
              </a:p>
              <a:p>
                <a:pPr>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   W=W’ </a:t>
                </a:r>
              </a:p>
              <a:p>
                <a:pPr>
                  <a:tabLst>
                    <a:tab pos="1558925" algn="ctr"/>
                  </a:tabLst>
                </a:pPr>
                <a:r>
                  <a:rPr lang="fr-FR" b="1" i="1" dirty="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         </a:t>
                </a:r>
                <a:r>
                  <a:rPr lang="fr-FR" b="1" i="1" dirty="0" err="1">
                    <a:solidFill>
                      <a:srgbClr val="800080"/>
                    </a:solidFill>
                    <a:latin typeface="Palatino Linotype" pitchFamily="18" charset="0"/>
                    <a:ea typeface="Times New Roman" pitchFamily="18" charset="0"/>
                    <a:cs typeface="Times New Roman" pitchFamily="18" charset="0"/>
                  </a:rPr>
                  <a:t>foreach</a:t>
                </a:r>
                <a:r>
                  <a:rPr lang="fr-FR" b="1"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a:t>
                </a:r>
                <a:r>
                  <a:rPr lang="fr-FR" i="1" dirty="0" err="1">
                    <a:solidFill>
                      <a:srgbClr val="800080"/>
                    </a:solidFill>
                    <a:latin typeface="Palatino Linotype" pitchFamily="18" charset="0"/>
                    <a:ea typeface="Times New Roman" pitchFamily="18" charset="0"/>
                    <a:cs typeface="Times New Roman" pitchFamily="18" charset="0"/>
                  </a:rPr>
                  <a:t>x</a:t>
                </a:r>
                <a:r>
                  <a:rPr lang="fr-FR" i="1" dirty="0" err="1" smtClean="0">
                    <a:solidFill>
                      <a:srgbClr val="800080"/>
                    </a:solidFill>
                    <a:latin typeface="Palatino Linotype" pitchFamily="18" charset="0"/>
                    <a:ea typeface="Times New Roman" pitchFamily="18" charset="0"/>
                    <a:cs typeface="Times New Roman" pitchFamily="18" charset="0"/>
                  </a:rPr>
                  <a:t>,ly</a:t>
                </a:r>
                <a:r>
                  <a:rPr lang="fr-FR" i="1" dirty="0" smtClean="0">
                    <a:solidFill>
                      <a:srgbClr val="800080"/>
                    </a:solidFill>
                    <a:latin typeface="Palatino Linotype" pitchFamily="18" charset="0"/>
                    <a:ea typeface="Times New Roman" pitchFamily="18" charset="0"/>
                    <a:cs typeface="Times New Roman" pitchFamily="18" charset="0"/>
                  </a:rPr>
                  <a:t>)</a:t>
                </a:r>
                <a:r>
                  <a:rPr lang="fr-FR" i="1" baseline="30000" dirty="0" smtClean="0">
                    <a:solidFill>
                      <a:srgbClr val="800080"/>
                    </a:solidFill>
                    <a:latin typeface="Palatino Linotype" pitchFamily="18" charset="0"/>
                    <a:ea typeface="Times New Roman" pitchFamily="18" charset="0"/>
                    <a:cs typeface="Times New Roman" pitchFamily="18" charset="0"/>
                  </a:rPr>
                  <a:t>j</a:t>
                </a:r>
                <a:r>
                  <a:rPr lang="fr-FR" i="1" dirty="0" smtClean="0">
                    <a:solidFill>
                      <a:srgbClr val="800080"/>
                    </a:solidFill>
                    <a:latin typeface="Palatino Linotype" pitchFamily="18" charset="0"/>
                    <a:ea typeface="Times New Roman" pitchFamily="18" charset="0"/>
                    <a:cs typeface="Times New Roman" pitchFamily="18" charset="0"/>
                  </a:rPr>
                  <a:t> </a:t>
                </a:r>
                <a:r>
                  <a:rPr lang="el-GR" i="1" dirty="0">
                    <a:solidFill>
                      <a:srgbClr val="800080"/>
                    </a:solidFill>
                    <a:latin typeface="Palatino Linotype" panose="02040502050505030304" pitchFamily="18" charset="0"/>
                    <a:ea typeface="Times New Roman" pitchFamily="18" charset="0"/>
                    <a:cs typeface="Calibri" panose="020F0502020204030204" pitchFamily="34" charset="0"/>
                  </a:rPr>
                  <a:t>ϵ</a:t>
                </a:r>
                <a:r>
                  <a:rPr lang="fr-FR" i="1" dirty="0">
                    <a:solidFill>
                      <a:srgbClr val="800080"/>
                    </a:solidFill>
                    <a:latin typeface="Palatino Linotype" panose="02040502050505030304" pitchFamily="18" charset="0"/>
                    <a:ea typeface="Times New Roman" pitchFamily="18" charset="0"/>
                    <a:cs typeface="Calibri" panose="020F0502020204030204" pitchFamily="34" charset="0"/>
                  </a:rPr>
                  <a:t> (L,LY)</a:t>
                </a:r>
                <a:r>
                  <a:rPr lang="fr-FR" i="1" dirty="0">
                    <a:solidFill>
                      <a:srgbClr val="800080"/>
                    </a:solidFill>
                    <a:latin typeface="Palatino Linotype" pitchFamily="18" charset="0"/>
                    <a:ea typeface="Times New Roman" pitchFamily="18" charset="0"/>
                    <a:cs typeface="Times New Roman" pitchFamily="18" charset="0"/>
                  </a:rPr>
                  <a:t> calculer </a:t>
                </a:r>
                <a:r>
                  <a:rPr lang="fr-FR" i="1" dirty="0" err="1">
                    <a:solidFill>
                      <a:srgbClr val="800080"/>
                    </a:solidFill>
                    <a:latin typeface="Palatino Linotype" pitchFamily="18" charset="0"/>
                    <a:ea typeface="Times New Roman" pitchFamily="18" charset="0"/>
                    <a:cs typeface="Times New Roman" pitchFamily="18" charset="0"/>
                  </a:rPr>
                  <a:t>y</a:t>
                </a:r>
                <a:r>
                  <a:rPr lang="fr-FR" i="1" baseline="30000" dirty="0" err="1">
                    <a:solidFill>
                      <a:srgbClr val="800080"/>
                    </a:solidFill>
                    <a:latin typeface="Palatino Linotype" pitchFamily="18" charset="0"/>
                    <a:ea typeface="Times New Roman" pitchFamily="18" charset="0"/>
                    <a:cs typeface="Times New Roman" pitchFamily="18" charset="0"/>
                  </a:rPr>
                  <a:t>j</a:t>
                </a:r>
                <a:endParaRPr lang="fr-FR" i="1" baseline="30000"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b="1" i="1" dirty="0" smtClean="0">
                    <a:solidFill>
                      <a:srgbClr val="800080"/>
                    </a:solidFill>
                    <a:latin typeface="Palatino Linotype" pitchFamily="18" charset="0"/>
                    <a:ea typeface="Times New Roman" pitchFamily="18" charset="0"/>
                    <a:cs typeface="Times New Roman" pitchFamily="18" charset="0"/>
                  </a:rPr>
                  <a:t>          for</a:t>
                </a:r>
                <a:r>
                  <a:rPr lang="fr-FR" i="1" dirty="0" smtClean="0">
                    <a:solidFill>
                      <a:srgbClr val="800080"/>
                    </a:solidFill>
                    <a:latin typeface="Palatino Linotype" pitchFamily="18" charset="0"/>
                    <a:ea typeface="Times New Roman" pitchFamily="18" charset="0"/>
                    <a:cs typeface="Times New Roman" pitchFamily="18" charset="0"/>
                  </a:rPr>
                  <a:t> (i=1; i&lt;n; i++) </a:t>
                </a:r>
                <a:r>
                  <a:rPr lang="fr-FR" i="1" dirty="0" err="1">
                    <a:solidFill>
                      <a:srgbClr val="800080"/>
                    </a:solidFill>
                    <a:latin typeface="Palatino Linotype" pitchFamily="18" charset="0"/>
                    <a:ea typeface="Times New Roman" pitchFamily="18" charset="0"/>
                    <a:cs typeface="Times New Roman" pitchFamily="18" charset="0"/>
                  </a:rPr>
                  <a:t>w</a:t>
                </a:r>
                <a:r>
                  <a:rPr lang="fr-FR" i="1" baseline="-25000" dirty="0" err="1">
                    <a:solidFill>
                      <a:srgbClr val="800080"/>
                    </a:solidFill>
                    <a:latin typeface="Palatino Linotype" pitchFamily="18" charset="0"/>
                    <a:ea typeface="Times New Roman" pitchFamily="18" charset="0"/>
                    <a:cs typeface="Times New Roman" pitchFamily="18" charset="0"/>
                  </a:rPr>
                  <a:t>i</a:t>
                </a:r>
                <a:r>
                  <a:rPr lang="fr-FR" i="1" dirty="0">
                    <a:solidFill>
                      <a:srgbClr val="800080"/>
                    </a:solidFill>
                    <a:latin typeface="Palatino Linotype" pitchFamily="18" charset="0"/>
                    <a:ea typeface="Times New Roman" pitchFamily="18" charset="0"/>
                    <a:cs typeface="Times New Roman" pitchFamily="18" charset="0"/>
                  </a:rPr>
                  <a:t>‘ = </a:t>
                </a:r>
                <a:r>
                  <a:rPr lang="fr-FR" i="1" dirty="0" err="1">
                    <a:solidFill>
                      <a:srgbClr val="800080"/>
                    </a:solidFill>
                    <a:latin typeface="Palatino Linotype" pitchFamily="18" charset="0"/>
                    <a:ea typeface="Times New Roman" pitchFamily="18" charset="0"/>
                    <a:cs typeface="Times New Roman" pitchFamily="18" charset="0"/>
                  </a:rPr>
                  <a:t>w</a:t>
                </a:r>
                <a:r>
                  <a:rPr lang="fr-FR" i="1" baseline="-25000" dirty="0" err="1">
                    <a:solidFill>
                      <a:srgbClr val="800080"/>
                    </a:solidFill>
                    <a:latin typeface="Palatino Linotype" pitchFamily="18" charset="0"/>
                    <a:ea typeface="Times New Roman" pitchFamily="18" charset="0"/>
                    <a:cs typeface="Times New Roman" pitchFamily="18" charset="0"/>
                  </a:rPr>
                  <a:t>i</a:t>
                </a: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el-GR" i="1" dirty="0">
                    <a:solidFill>
                      <a:srgbClr val="800080"/>
                    </a:solidFill>
                    <a:latin typeface="Calibri" panose="020F0502020204030204" pitchFamily="34" charset="0"/>
                    <a:cs typeface="Calibri" panose="020F0502020204030204" pitchFamily="34" charset="0"/>
                    <a:sym typeface="Symbol" panose="05050102010706020507" pitchFamily="18" charset="2"/>
                  </a:rPr>
                  <a:t>α</a:t>
                </a:r>
                <a:r>
                  <a:rPr lang="fr-FR" i="1" dirty="0" smtClean="0">
                    <a:solidFill>
                      <a:srgbClr val="800080"/>
                    </a:solidFill>
                    <a:latin typeface="Palatino Linotype" pitchFamily="18" charset="0"/>
                    <a:ea typeface="Times New Roman" pitchFamily="18" charset="0"/>
                    <a:cs typeface="Times New Roman" pitchFamily="18" charset="0"/>
                    <a:sym typeface="Symbol" panose="05050102010706020507" pitchFamily="18" charset="2"/>
                  </a:rPr>
                  <a:t> </a:t>
                </a:r>
                <a:r>
                  <a:rPr lang="fr-FR" i="1" dirty="0" smtClean="0">
                    <a:solidFill>
                      <a:srgbClr val="800080"/>
                    </a:solidFill>
                    <a:latin typeface="Palatino Linotype" pitchFamily="18" charset="0"/>
                    <a:ea typeface="Times New Roman" pitchFamily="18" charset="0"/>
                    <a:cs typeface="Times New Roman" pitchFamily="18" charset="0"/>
                  </a:rPr>
                  <a:t>(</a:t>
                </a:r>
                <a:r>
                  <a:rPr lang="fr-FR" i="1" dirty="0" err="1" smtClean="0">
                    <a:solidFill>
                      <a:srgbClr val="800080"/>
                    </a:solidFill>
                    <a:latin typeface="Palatino Linotype" pitchFamily="18" charset="0"/>
                    <a:ea typeface="Times New Roman" pitchFamily="18" charset="0"/>
                    <a:cs typeface="Times New Roman" pitchFamily="18" charset="0"/>
                  </a:rPr>
                  <a:t>ly</a:t>
                </a:r>
                <a:r>
                  <a:rPr lang="fr-FR" i="1" baseline="30000" dirty="0" err="1" smtClean="0">
                    <a:solidFill>
                      <a:srgbClr val="800080"/>
                    </a:solidFill>
                    <a:latin typeface="Palatino Linotype" pitchFamily="18" charset="0"/>
                    <a:ea typeface="Times New Roman" pitchFamily="18" charset="0"/>
                    <a:cs typeface="Times New Roman" pitchFamily="18" charset="0"/>
                  </a:rPr>
                  <a:t>j</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y</a:t>
                </a:r>
                <a:r>
                  <a:rPr lang="fr-FR" i="1" baseline="30000" dirty="0" err="1" smtClean="0">
                    <a:solidFill>
                      <a:srgbClr val="800080"/>
                    </a:solidFill>
                    <a:latin typeface="Palatino Linotype" pitchFamily="18" charset="0"/>
                    <a:ea typeface="Times New Roman" pitchFamily="18" charset="0"/>
                    <a:cs typeface="Times New Roman" pitchFamily="18" charset="0"/>
                  </a:rPr>
                  <a:t>j</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x</a:t>
                </a:r>
                <a:r>
                  <a:rPr lang="fr-FR" i="1" baseline="-25000" dirty="0" err="1" smtClean="0">
                    <a:solidFill>
                      <a:srgbClr val="800080"/>
                    </a:solidFill>
                    <a:latin typeface="Palatino Linotype" pitchFamily="18" charset="0"/>
                    <a:ea typeface="Times New Roman" pitchFamily="18" charset="0"/>
                    <a:cs typeface="Times New Roman" pitchFamily="18" charset="0"/>
                  </a:rPr>
                  <a:t>i</a:t>
                </a:r>
                <a:r>
                  <a:rPr lang="fr-FR" i="1" baseline="30000" dirty="0" err="1" smtClean="0">
                    <a:solidFill>
                      <a:srgbClr val="800080"/>
                    </a:solidFill>
                    <a:latin typeface="Palatino Linotype" pitchFamily="18" charset="0"/>
                    <a:ea typeface="Times New Roman" pitchFamily="18" charset="0"/>
                    <a:cs typeface="Times New Roman" pitchFamily="18" charset="0"/>
                  </a:rPr>
                  <a:t>j</a:t>
                </a:r>
                <a:r>
                  <a:rPr lang="fr-FR" i="1" baseline="30000"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a:t>
                </a:r>
              </a:p>
              <a:p>
                <a:pPr>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 </a:t>
                </a:r>
                <a:r>
                  <a:rPr lang="fr-FR" b="1" i="1" dirty="0" err="1" smtClean="0">
                    <a:solidFill>
                      <a:srgbClr val="800080"/>
                    </a:solidFill>
                    <a:latin typeface="Palatino Linotype" pitchFamily="18" charset="0"/>
                    <a:ea typeface="Times New Roman" pitchFamily="18" charset="0"/>
                    <a:cs typeface="Times New Roman" pitchFamily="18" charset="0"/>
                  </a:rPr>
                  <a:t>until</a:t>
                </a:r>
                <a:r>
                  <a:rPr lang="fr-FR" b="1" i="1" dirty="0" smtClean="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a:t>
                </a:r>
                <a14:m>
                  <m:oMath xmlns:m="http://schemas.openxmlformats.org/officeDocument/2006/math">
                    <m:nary>
                      <m:naryPr>
                        <m:chr m:val="∑"/>
                        <m:ctrlPr>
                          <a:rPr lang="pt-BR" i="1" smtClean="0">
                            <a:solidFill>
                              <a:srgbClr val="800080"/>
                            </a:solidFill>
                            <a:latin typeface="Cambria Math" panose="02040503050406030204" pitchFamily="18" charset="0"/>
                            <a:ea typeface="Times New Roman" pitchFamily="18" charset="0"/>
                            <a:cs typeface="Times New Roman" pitchFamily="18" charset="0"/>
                          </a:rPr>
                        </m:ctrlPr>
                      </m:naryPr>
                      <m:sub>
                        <m:r>
                          <a:rPr lang="fr-FR" b="0" i="1" smtClean="0">
                            <a:solidFill>
                              <a:srgbClr val="800080"/>
                            </a:solidFill>
                            <a:latin typeface="Cambria Math" panose="02040503050406030204" pitchFamily="18" charset="0"/>
                            <a:ea typeface="Times New Roman" pitchFamily="18" charset="0"/>
                            <a:cs typeface="Times New Roman" pitchFamily="18" charset="0"/>
                          </a:rPr>
                          <m:t>𝑖</m:t>
                        </m:r>
                      </m:sub>
                      <m:sup>
                        <m:r>
                          <a:rPr lang="pt-BR" i="1" smtClean="0">
                            <a:solidFill>
                              <a:srgbClr val="800080"/>
                            </a:solidFill>
                            <a:latin typeface="Cambria Math" panose="02040503050406030204" pitchFamily="18" charset="0"/>
                            <a:ea typeface="Times New Roman" pitchFamily="18" charset="0"/>
                            <a:cs typeface="Times New Roman" pitchFamily="18" charset="0"/>
                          </a:rPr>
                          <m:t>𝑛</m:t>
                        </m:r>
                      </m:sup>
                      <m:e>
                        <m:sSup>
                          <m:sSupPr>
                            <m:ctrlPr>
                              <a:rPr lang="pt-BR" i="1" smtClean="0">
                                <a:solidFill>
                                  <a:srgbClr val="800080"/>
                                </a:solidFill>
                                <a:latin typeface="Cambria Math" panose="02040503050406030204" pitchFamily="18" charset="0"/>
                                <a:cs typeface="Times New Roman" pitchFamily="18" charset="0"/>
                              </a:rPr>
                            </m:ctrlPr>
                          </m:sSupPr>
                          <m:e>
                            <m:r>
                              <a:rPr lang="fr-FR" i="1">
                                <a:solidFill>
                                  <a:srgbClr val="800080"/>
                                </a:solidFill>
                                <a:latin typeface="Cambria Math" panose="02040503050406030204" pitchFamily="18" charset="0"/>
                                <a:ea typeface="Times New Roman" pitchFamily="18" charset="0"/>
                                <a:cs typeface="Times New Roman" pitchFamily="18" charset="0"/>
                              </a:rPr>
                              <m:t>(</m:t>
                            </m:r>
                            <m:sSubSup>
                              <m:sSubSupPr>
                                <m:ctrlPr>
                                  <a:rPr lang="fr-FR" i="1">
                                    <a:solidFill>
                                      <a:srgbClr val="800080"/>
                                    </a:solidFill>
                                    <a:latin typeface="Cambria Math" panose="02040503050406030204" pitchFamily="18" charset="0"/>
                                    <a:cs typeface="Times New Roman" pitchFamily="18" charset="0"/>
                                  </a:rPr>
                                </m:ctrlPr>
                              </m:sSubSupPr>
                              <m:e>
                                <m:r>
                                  <a:rPr lang="fr-FR" i="1">
                                    <a:solidFill>
                                      <a:srgbClr val="800080"/>
                                    </a:solidFill>
                                    <a:latin typeface="Cambria Math" panose="02040503050406030204" pitchFamily="18" charset="0"/>
                                    <a:cs typeface="Times New Roman" pitchFamily="18" charset="0"/>
                                  </a:rPr>
                                  <m:t>𝑤</m:t>
                                </m:r>
                              </m:e>
                              <m:sub>
                                <m:r>
                                  <a:rPr lang="fr-FR" i="1">
                                    <a:solidFill>
                                      <a:srgbClr val="800080"/>
                                    </a:solidFill>
                                    <a:latin typeface="Cambria Math" panose="02040503050406030204" pitchFamily="18" charset="0"/>
                                    <a:cs typeface="Times New Roman" pitchFamily="18" charset="0"/>
                                  </a:rPr>
                                  <m:t>𝑖</m:t>
                                </m:r>
                              </m:sub>
                              <m:sup>
                                <m:r>
                                  <a:rPr lang="fr-FR" i="1">
                                    <a:solidFill>
                                      <a:srgbClr val="800080"/>
                                    </a:solidFill>
                                    <a:latin typeface="Cambria Math" panose="02040503050406030204" pitchFamily="18" charset="0"/>
                                    <a:cs typeface="Times New Roman" pitchFamily="18" charset="0"/>
                                  </a:rPr>
                                  <m:t>′</m:t>
                                </m:r>
                              </m:sup>
                            </m:sSubSup>
                            <m:r>
                              <a:rPr lang="fr-FR" i="1">
                                <a:solidFill>
                                  <a:srgbClr val="800080"/>
                                </a:solidFill>
                                <a:latin typeface="Cambria Math" panose="02040503050406030204" pitchFamily="18" charset="0"/>
                                <a:cs typeface="Times New Roman" pitchFamily="18" charset="0"/>
                              </a:rPr>
                              <m:t>−</m:t>
                            </m:r>
                            <m:sSub>
                              <m:sSubPr>
                                <m:ctrlPr>
                                  <a:rPr lang="fr-FR" i="1">
                                    <a:solidFill>
                                      <a:srgbClr val="800080"/>
                                    </a:solidFill>
                                    <a:latin typeface="Cambria Math" panose="02040503050406030204" pitchFamily="18" charset="0"/>
                                    <a:cs typeface="Times New Roman" pitchFamily="18" charset="0"/>
                                  </a:rPr>
                                </m:ctrlPr>
                              </m:sSubPr>
                              <m:e>
                                <m:r>
                                  <a:rPr lang="fr-FR" i="1">
                                    <a:solidFill>
                                      <a:srgbClr val="800080"/>
                                    </a:solidFill>
                                    <a:latin typeface="Cambria Math" panose="02040503050406030204" pitchFamily="18" charset="0"/>
                                    <a:cs typeface="Times New Roman" pitchFamily="18" charset="0"/>
                                  </a:rPr>
                                  <m:t>𝑤</m:t>
                                </m:r>
                              </m:e>
                              <m:sub>
                                <m:r>
                                  <a:rPr lang="fr-FR" i="1">
                                    <a:solidFill>
                                      <a:srgbClr val="800080"/>
                                    </a:solidFill>
                                    <a:latin typeface="Cambria Math" panose="02040503050406030204" pitchFamily="18" charset="0"/>
                                    <a:cs typeface="Times New Roman" pitchFamily="18" charset="0"/>
                                  </a:rPr>
                                  <m:t>𝑖</m:t>
                                </m:r>
                              </m:sub>
                            </m:sSub>
                            <m:r>
                              <a:rPr lang="fr-FR" i="1">
                                <a:solidFill>
                                  <a:srgbClr val="800080"/>
                                </a:solidFill>
                                <a:latin typeface="Cambria Math" panose="02040503050406030204" pitchFamily="18" charset="0"/>
                                <a:ea typeface="Times New Roman" pitchFamily="18" charset="0"/>
                                <a:cs typeface="Times New Roman" pitchFamily="18" charset="0"/>
                              </a:rPr>
                              <m:t>)</m:t>
                            </m:r>
                          </m:e>
                          <m:sup>
                            <m:r>
                              <a:rPr lang="fr-FR" b="0" i="1" smtClean="0">
                                <a:solidFill>
                                  <a:srgbClr val="800080"/>
                                </a:solidFill>
                                <a:latin typeface="Cambria Math" panose="02040503050406030204" pitchFamily="18" charset="0"/>
                                <a:cs typeface="Times New Roman" pitchFamily="18" charset="0"/>
                              </a:rPr>
                              <m:t>2</m:t>
                            </m:r>
                          </m:sup>
                        </m:sSup>
                      </m:e>
                    </m:nary>
                  </m:oMath>
                </a14:m>
                <a:r>
                  <a:rPr lang="fr-FR" i="1" dirty="0" smtClean="0">
                    <a:solidFill>
                      <a:srgbClr val="800080"/>
                    </a:solidFill>
                    <a:latin typeface="Palatino Linotype" pitchFamily="18" charset="0"/>
                    <a:ea typeface="Times New Roman" pitchFamily="18" charset="0"/>
                    <a:cs typeface="Times New Roman" pitchFamily="18" charset="0"/>
                  </a:rPr>
                  <a:t>) &gt;</a:t>
                </a:r>
                <a:r>
                  <a:rPr lang="fr-FR" i="1" dirty="0" smtClean="0">
                    <a:solidFill>
                      <a:srgbClr val="800080"/>
                    </a:solidFill>
                    <a:latin typeface="Palatino Linotype" pitchFamily="18" charset="0"/>
                    <a:ea typeface="Times New Roman" pitchFamily="18" charset="0"/>
                    <a:cs typeface="Times New Roman" pitchFamily="18" charset="0"/>
                    <a:sym typeface="Symbol" panose="05050102010706020507" pitchFamily="18" charset="2"/>
                  </a:rPr>
                  <a:t>  ; ]</a:t>
                </a:r>
                <a:endParaRPr lang="fr-FR" i="1" dirty="0" smtClean="0">
                  <a:solidFill>
                    <a:srgbClr val="800080"/>
                  </a:solidFill>
                  <a:latin typeface="Palatino Linotype" pitchFamily="18" charset="0"/>
                  <a:ea typeface="Times New Roman" pitchFamily="18" charset="0"/>
                  <a:cs typeface="Times New Roman" pitchFamily="18" charset="0"/>
                </a:endParaRPr>
              </a:p>
            </p:txBody>
          </p:sp>
        </mc:Choice>
        <mc:Fallback xmlns="">
          <p:sp>
            <p:nvSpPr>
              <p:cNvPr id="14" name="Rectangle 1"/>
              <p:cNvSpPr>
                <a:spLocks noRot="1" noChangeAspect="1" noMove="1" noResize="1" noEditPoints="1" noAdjustHandles="1" noChangeArrowheads="1" noChangeShapeType="1" noTextEdit="1"/>
              </p:cNvSpPr>
              <p:nvPr/>
            </p:nvSpPr>
            <p:spPr bwMode="auto">
              <a:xfrm>
                <a:off x="904550" y="3085902"/>
                <a:ext cx="8024297" cy="2314864"/>
              </a:xfrm>
              <a:prstGeom prst="rect">
                <a:avLst/>
              </a:prstGeom>
              <a:blipFill>
                <a:blip r:embed="rId4"/>
                <a:stretch>
                  <a:fillRect l="-530" t="-1044" b="-28460"/>
                </a:stretch>
              </a:blipFill>
              <a:ln w="15875">
                <a:solidFill>
                  <a:schemeClr val="tx1">
                    <a:lumMod val="50000"/>
                    <a:lumOff val="50000"/>
                  </a:schemeClr>
                </a:solidFill>
                <a:miter lim="800000"/>
                <a:headEnd/>
                <a:tailEnd/>
              </a:ln>
              <a:effectLst/>
            </p:spPr>
            <p:txBody>
              <a:bodyPr/>
              <a:lstStyle/>
              <a:p>
                <a:r>
                  <a:rPr lang="fr-FR">
                    <a:noFill/>
                  </a:rPr>
                  <a:t> </a:t>
                </a:r>
              </a:p>
            </p:txBody>
          </p:sp>
        </mc:Fallback>
      </mc:AlternateContent>
    </p:spTree>
    <p:extLst>
      <p:ext uri="{BB962C8B-B14F-4D97-AF65-F5344CB8AC3E}">
        <p14:creationId xmlns:p14="http://schemas.microsoft.com/office/powerpoint/2010/main" val="229883515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37486" y="544513"/>
            <a:ext cx="345411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Apprentissage automatisé</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1772236" y="1166813"/>
              <a:ext cx="720507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a:solidFill>
                    <a:schemeClr val="folHlink"/>
                  </a:solidFill>
                </a:rPr>
                <a:t>Perceptron</a:t>
              </a:r>
              <a:endParaRPr lang="fr-FR" sz="2000" b="1" dirty="0">
                <a:solidFill>
                  <a:schemeClr val="folHlink"/>
                </a:solidFill>
              </a:endParaRPr>
            </a:p>
          </p:txBody>
        </p:sp>
      </p:grpSp>
      <p:sp>
        <p:nvSpPr>
          <p:cNvPr id="12" name="Text Box 10"/>
          <p:cNvSpPr txBox="1">
            <a:spLocks noChangeArrowheads="1"/>
          </p:cNvSpPr>
          <p:nvPr/>
        </p:nvSpPr>
        <p:spPr bwMode="auto">
          <a:xfrm>
            <a:off x="702233" y="1594526"/>
            <a:ext cx="8140419" cy="1585049"/>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Convergence</a:t>
            </a:r>
            <a:endParaRPr lang="fr-FR" sz="2000" i="1" dirty="0">
              <a:solidFill>
                <a:srgbClr val="800080"/>
              </a:solidFill>
            </a:endParaRPr>
          </a:p>
          <a:p>
            <a:pPr lvl="1" algn="just">
              <a:buFont typeface="Wingdings" pitchFamily="2" charset="2"/>
              <a:buChar char="§"/>
            </a:pPr>
            <a:r>
              <a:rPr lang="fr-FR" i="1" dirty="0">
                <a:solidFill>
                  <a:srgbClr val="800080"/>
                </a:solidFill>
              </a:rPr>
              <a:t> </a:t>
            </a:r>
            <a:r>
              <a:rPr lang="fr-FR" i="1" dirty="0" smtClean="0">
                <a:solidFill>
                  <a:srgbClr val="800080"/>
                </a:solidFill>
              </a:rPr>
              <a:t>Si l’on a une série de points linéairement séparables les algorithmes par correction d’erreur et du gradient permettent de trouver la </a:t>
            </a:r>
            <a:r>
              <a:rPr lang="fr-FR" i="1" dirty="0" smtClean="0">
                <a:solidFill>
                  <a:srgbClr val="800080"/>
                </a:solidFill>
              </a:rPr>
              <a:t>solution.</a:t>
            </a:r>
          </a:p>
          <a:p>
            <a:pPr lvl="1" algn="just">
              <a:buFont typeface="Wingdings" pitchFamily="2" charset="2"/>
              <a:buChar char="§"/>
            </a:pPr>
            <a:r>
              <a:rPr lang="fr-FR" i="1" dirty="0">
                <a:solidFill>
                  <a:srgbClr val="800080"/>
                </a:solidFill>
              </a:rPr>
              <a:t> </a:t>
            </a:r>
            <a:r>
              <a:rPr lang="fr-FR" i="1" dirty="0" smtClean="0">
                <a:solidFill>
                  <a:srgbClr val="800080"/>
                </a:solidFill>
              </a:rPr>
              <a:t>Exemple traité avec la même série que précédemment mais avec plus de points.</a:t>
            </a:r>
            <a:endParaRPr lang="fr-FR" i="1" dirty="0" smtClean="0">
              <a:solidFill>
                <a:srgbClr val="800080"/>
              </a:solidFill>
            </a:endParaRPr>
          </a:p>
        </p:txBody>
      </p:sp>
      <p:sp>
        <p:nvSpPr>
          <p:cNvPr id="3" name="Rectangle 2"/>
          <p:cNvSpPr/>
          <p:nvPr/>
        </p:nvSpPr>
        <p:spPr>
          <a:xfrm>
            <a:off x="5697912" y="4072198"/>
            <a:ext cx="3144740" cy="369332"/>
          </a:xfrm>
          <a:prstGeom prst="rect">
            <a:avLst/>
          </a:prstGeom>
        </p:spPr>
        <p:txBody>
          <a:bodyPr wrap="square">
            <a:spAutoFit/>
          </a:bodyPr>
          <a:lstStyle/>
          <a:p>
            <a:pPr marL="0" lvl="1" algn="just"/>
            <a:r>
              <a:rPr lang="fr-FR" i="1" dirty="0" smtClean="0">
                <a:solidFill>
                  <a:srgbClr val="800080"/>
                </a:solidFill>
              </a:rPr>
              <a:t>Nombre d’itération : 18 </a:t>
            </a:r>
            <a:endParaRPr lang="fr-FR" i="1" dirty="0">
              <a:solidFill>
                <a:srgbClr val="800080"/>
              </a:solidFill>
            </a:endParaRPr>
          </a:p>
        </p:txBody>
      </p:sp>
      <p:sp>
        <p:nvSpPr>
          <p:cNvPr id="15" name="Rectangle 14"/>
          <p:cNvSpPr/>
          <p:nvPr/>
        </p:nvSpPr>
        <p:spPr>
          <a:xfrm>
            <a:off x="5697912" y="4524370"/>
            <a:ext cx="3144740" cy="1169551"/>
          </a:xfrm>
          <a:prstGeom prst="rect">
            <a:avLst/>
          </a:prstGeom>
        </p:spPr>
        <p:txBody>
          <a:bodyPr wrap="square">
            <a:spAutoFit/>
          </a:bodyPr>
          <a:lstStyle/>
          <a:p>
            <a:pPr marL="0" lvl="1" algn="just"/>
            <a:r>
              <a:rPr lang="fr-FR" sz="1400" i="1" dirty="0" smtClean="0">
                <a:solidFill>
                  <a:srgbClr val="800080"/>
                </a:solidFill>
              </a:rPr>
              <a:t>Correction d’erreur</a:t>
            </a:r>
          </a:p>
          <a:p>
            <a:pPr marL="0" lvl="1" algn="just"/>
            <a:r>
              <a:rPr lang="fr-FR" sz="1400" i="1" dirty="0" smtClean="0">
                <a:solidFill>
                  <a:srgbClr val="800080"/>
                </a:solidFill>
              </a:rPr>
              <a:t>w1 = 0 ; w2 = -12,8 ; w3 = 25,3</a:t>
            </a:r>
          </a:p>
          <a:p>
            <a:pPr marL="0" lvl="1" algn="just"/>
            <a:r>
              <a:rPr lang="fr-FR" sz="1400" i="1" dirty="0" smtClean="0">
                <a:solidFill>
                  <a:srgbClr val="800080"/>
                </a:solidFill>
              </a:rPr>
              <a:t>Le perceptron permet ici de séparer l’espace en deux zones, permettant le classement des éléments.</a:t>
            </a:r>
            <a:endParaRPr lang="fr-FR" sz="1400" i="1" dirty="0">
              <a:solidFill>
                <a:srgbClr val="800080"/>
              </a:solidFill>
            </a:endParaRPr>
          </a:p>
        </p:txBody>
      </p:sp>
      <p:graphicFrame>
        <p:nvGraphicFramePr>
          <p:cNvPr id="21" name="Graphique 20"/>
          <p:cNvGraphicFramePr>
            <a:graphicFrameLocks/>
          </p:cNvGraphicFramePr>
          <p:nvPr>
            <p:extLst>
              <p:ext uri="{D42A27DB-BD31-4B8C-83A1-F6EECF244321}">
                <p14:modId xmlns:p14="http://schemas.microsoft.com/office/powerpoint/2010/main" val="3546276833"/>
              </p:ext>
            </p:extLst>
          </p:nvPr>
        </p:nvGraphicFramePr>
        <p:xfrm>
          <a:off x="653330" y="3525714"/>
          <a:ext cx="4918076" cy="280681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75448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719510"/>
            <a:chOff x="0" y="998538"/>
            <a:chExt cx="9144000" cy="571951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Complexité des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170646"/>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L’optimisation des </a:t>
              </a:r>
              <a:r>
                <a:rPr lang="fr-FR" sz="2000" b="1" dirty="0" smtClean="0">
                  <a:solidFill>
                    <a:srgbClr val="800080"/>
                  </a:solidFill>
                  <a:sym typeface="Wingdings" pitchFamily="2" charset="2"/>
                </a:rPr>
                <a:t>programme</a:t>
              </a:r>
            </a:p>
            <a:p>
              <a:pPr lvl="1" algn="just">
                <a:spcAft>
                  <a:spcPts val="1200"/>
                </a:spcAft>
                <a:buFont typeface="Wingdings" pitchFamily="2" charset="2"/>
                <a:buChar char="§"/>
              </a:pPr>
              <a:r>
                <a:rPr lang="fr-FR" i="1" dirty="0" smtClean="0">
                  <a:solidFill>
                    <a:srgbClr val="800080"/>
                  </a:solidFill>
                </a:rPr>
                <a:t> Le </a:t>
              </a:r>
              <a:r>
                <a:rPr lang="fr-FR" i="1" dirty="0">
                  <a:solidFill>
                    <a:srgbClr val="800080"/>
                  </a:solidFill>
                </a:rPr>
                <a:t>temps et l’espace mémoire sont les deux ressources principales en </a:t>
              </a:r>
              <a:r>
                <a:rPr lang="fr-FR" i="1" dirty="0" smtClean="0">
                  <a:solidFill>
                    <a:srgbClr val="800080"/>
                  </a:solidFill>
                </a:rPr>
                <a:t>informatique.</a:t>
              </a:r>
            </a:p>
            <a:p>
              <a:pPr lvl="1" algn="just">
                <a:spcAft>
                  <a:spcPts val="1200"/>
                </a:spcAft>
                <a:buFont typeface="Wingdings" pitchFamily="2" charset="2"/>
                <a:buChar char="§"/>
              </a:pPr>
              <a:r>
                <a:rPr lang="fr-FR" i="1" dirty="0" smtClean="0">
                  <a:solidFill>
                    <a:srgbClr val="800080"/>
                  </a:solidFill>
                </a:rPr>
                <a:t> Il </a:t>
              </a:r>
              <a:r>
                <a:rPr lang="fr-FR" i="1" dirty="0">
                  <a:solidFill>
                    <a:srgbClr val="800080"/>
                  </a:solidFill>
                </a:rPr>
                <a:t>existe toutefois d’autres ressources pour lesquelles on peut chercher à optimiser les </a:t>
              </a:r>
              <a:r>
                <a:rPr lang="fr-FR" i="1" dirty="0" smtClean="0">
                  <a:solidFill>
                    <a:srgbClr val="800080"/>
                  </a:solidFill>
                </a:rPr>
                <a:t>programmes.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La </a:t>
              </a:r>
              <a:r>
                <a:rPr lang="fr-FR" i="1" dirty="0">
                  <a:solidFill>
                    <a:srgbClr val="800080"/>
                  </a:solidFill>
                </a:rPr>
                <a:t>consommation électrique pour les logiciels </a:t>
              </a:r>
              <a:r>
                <a:rPr lang="fr-FR" i="1" dirty="0" smtClean="0">
                  <a:solidFill>
                    <a:srgbClr val="800080"/>
                  </a:solidFill>
                </a:rPr>
                <a:t>embarqués.</a:t>
              </a:r>
              <a:endParaRPr lang="fr-FR" i="1" dirty="0">
                <a:solidFill>
                  <a:srgbClr val="800080"/>
                </a:solidFill>
              </a:endParaRPr>
            </a:p>
            <a:p>
              <a:pPr lvl="1" algn="just">
                <a:spcAft>
                  <a:spcPts val="0"/>
                </a:spcAft>
                <a:buFont typeface="Wingdings" pitchFamily="2" charset="2"/>
                <a:buChar char="§"/>
              </a:pPr>
              <a:r>
                <a:rPr lang="fr-FR" i="1" dirty="0" smtClean="0">
                  <a:solidFill>
                    <a:srgbClr val="800080"/>
                  </a:solidFill>
                </a:rPr>
                <a:t> Nous </a:t>
              </a:r>
              <a:r>
                <a:rPr lang="fr-FR" i="1" dirty="0">
                  <a:solidFill>
                    <a:srgbClr val="800080"/>
                  </a:solidFill>
                </a:rPr>
                <a:t>nous intéressons au coût en temps d’un algorithme et moins au coût en espace pour les raisons suivantes </a:t>
              </a:r>
              <a:r>
                <a:rPr lang="fr-FR" i="1" dirty="0" smtClean="0">
                  <a:solidFill>
                    <a:srgbClr val="800080"/>
                  </a:solidFill>
                </a:rPr>
                <a:t>:</a:t>
              </a:r>
            </a:p>
            <a:p>
              <a:pPr marL="1257300" lvl="2" indent="-342900" algn="just">
                <a:spcAft>
                  <a:spcPts val="0"/>
                </a:spcAft>
                <a:buFont typeface="Arial" pitchFamily="34" charset="0"/>
                <a:buChar char="•"/>
              </a:pPr>
              <a:r>
                <a:rPr lang="fr-FR" i="1" dirty="0" smtClean="0">
                  <a:solidFill>
                    <a:srgbClr val="800080"/>
                  </a:solidFill>
                </a:rPr>
                <a:t>Les </a:t>
              </a:r>
              <a:r>
                <a:rPr lang="fr-FR" i="1" dirty="0">
                  <a:solidFill>
                    <a:srgbClr val="800080"/>
                  </a:solidFill>
                </a:rPr>
                <a:t>règles d’études du coût en espace s’appuient sur les mêmes notions que celles pour le coût en temps </a:t>
              </a:r>
              <a:r>
                <a:rPr lang="fr-FR" i="1" dirty="0" smtClean="0">
                  <a:solidFill>
                    <a:srgbClr val="800080"/>
                  </a:solidFill>
                </a:rPr>
                <a:t>;</a:t>
              </a:r>
            </a:p>
            <a:p>
              <a:pPr marL="1257300" lvl="2" indent="-342900" algn="just">
                <a:spcAft>
                  <a:spcPts val="0"/>
                </a:spcAft>
                <a:buFont typeface="Arial" pitchFamily="34" charset="0"/>
                <a:buChar char="•"/>
              </a:pPr>
              <a:r>
                <a:rPr lang="fr-FR" i="1" dirty="0" smtClean="0">
                  <a:solidFill>
                    <a:srgbClr val="800080"/>
                  </a:solidFill>
                </a:rPr>
                <a:t>De </a:t>
              </a:r>
              <a:r>
                <a:rPr lang="fr-FR" i="1" dirty="0">
                  <a:solidFill>
                    <a:srgbClr val="800080"/>
                  </a:solidFill>
                </a:rPr>
                <a:t>plus si le temps va croissant au cours de l’exécution, il n’en va pas de même de l’utilisation de l’espace </a:t>
              </a:r>
              <a:r>
                <a:rPr lang="fr-FR" i="1" dirty="0" smtClean="0">
                  <a:solidFill>
                    <a:srgbClr val="800080"/>
                  </a:solidFill>
                </a:rPr>
                <a:t>;</a:t>
              </a:r>
            </a:p>
            <a:p>
              <a:pPr marL="1257300" lvl="2" indent="-342900" algn="just">
                <a:spcAft>
                  <a:spcPts val="0"/>
                </a:spcAft>
                <a:buFont typeface="Arial" pitchFamily="34" charset="0"/>
                <a:buChar char="•"/>
              </a:pPr>
              <a:r>
                <a:rPr lang="fr-FR" i="1" dirty="0" smtClean="0">
                  <a:solidFill>
                    <a:srgbClr val="800080"/>
                  </a:solidFill>
                </a:rPr>
                <a:t>En </a:t>
              </a:r>
              <a:r>
                <a:rPr lang="fr-FR" i="1" dirty="0">
                  <a:solidFill>
                    <a:srgbClr val="800080"/>
                  </a:solidFill>
                </a:rPr>
                <a:t>un temps t un algorithme ne peut pas occuper plus de d × t espaces mémoires (d constante</a:t>
              </a:r>
              <a:r>
                <a:rPr lang="fr-FR" i="1" dirty="0" smtClean="0">
                  <a:solidFill>
                    <a:srgbClr val="800080"/>
                  </a:solidFill>
                </a:rPr>
                <a:t>).</a:t>
              </a:r>
            </a:p>
            <a:p>
              <a:pPr marL="1257300" lvl="2" indent="-342900" algn="just">
                <a:spcAft>
                  <a:spcPts val="0"/>
                </a:spcAft>
                <a:buFont typeface="Arial" pitchFamily="34" charset="0"/>
                <a:buChar char="•"/>
              </a:pPr>
              <a:r>
                <a:rPr lang="fr-FR" i="1" dirty="0" smtClean="0">
                  <a:solidFill>
                    <a:srgbClr val="800080"/>
                  </a:solidFill>
                </a:rPr>
                <a:t>Le </a:t>
              </a:r>
              <a:r>
                <a:rPr lang="fr-FR" i="1" dirty="0">
                  <a:solidFill>
                    <a:srgbClr val="800080"/>
                  </a:solidFill>
                </a:rPr>
                <a:t>coût en temps borne le coût en espace et est toujours borné par une fonction linéaire du coût en temps</a:t>
              </a:r>
              <a:r>
                <a:rPr lang="fr-FR" i="1" dirty="0" smtClean="0">
                  <a:solidFill>
                    <a:srgbClr val="800080"/>
                  </a:solidFill>
                </a:rPr>
                <a:t>.</a:t>
              </a:r>
              <a:endParaRPr lang="fr-FR" i="1" dirty="0">
                <a:solidFill>
                  <a:srgbClr val="800080"/>
                </a:solidFill>
              </a:endParaRPr>
            </a:p>
          </p:txBody>
        </p:sp>
      </p:grpSp>
    </p:spTree>
    <p:extLst>
      <p:ext uri="{BB962C8B-B14F-4D97-AF65-F5344CB8AC3E}">
        <p14:creationId xmlns:p14="http://schemas.microsoft.com/office/powerpoint/2010/main" val="2996208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350178"/>
            <a:chOff x="0" y="998538"/>
            <a:chExt cx="9144000" cy="535017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Complexité des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80131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Pire cas, meilleur cas, </a:t>
              </a:r>
              <a:r>
                <a:rPr lang="fr-FR" sz="2000" b="1" dirty="0" smtClean="0">
                  <a:solidFill>
                    <a:srgbClr val="800080"/>
                  </a:solidFill>
                  <a:sym typeface="Wingdings" pitchFamily="2" charset="2"/>
                </a:rPr>
                <a:t>moyenne</a:t>
              </a:r>
            </a:p>
            <a:p>
              <a:pPr lvl="1" algn="just">
                <a:spcAft>
                  <a:spcPts val="1200"/>
                </a:spcAft>
                <a:buFont typeface="Wingdings" pitchFamily="2" charset="2"/>
                <a:buChar char="§"/>
              </a:pPr>
              <a:r>
                <a:rPr lang="fr-FR" i="1" dirty="0" smtClean="0">
                  <a:solidFill>
                    <a:srgbClr val="800080"/>
                  </a:solidFill>
                </a:rPr>
                <a:t> Le </a:t>
              </a:r>
              <a:r>
                <a:rPr lang="fr-FR" i="1" dirty="0">
                  <a:solidFill>
                    <a:srgbClr val="800080"/>
                  </a:solidFill>
                </a:rPr>
                <a:t>coût en temps (ou en espace mémoire) est fonction des données fournies en </a:t>
              </a:r>
              <a:r>
                <a:rPr lang="fr-FR" i="1" dirty="0" smtClean="0">
                  <a:solidFill>
                    <a:srgbClr val="800080"/>
                  </a:solidFill>
                </a:rPr>
                <a:t>entrée.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Il </a:t>
              </a:r>
              <a:r>
                <a:rPr lang="fr-FR" i="1" dirty="0">
                  <a:solidFill>
                    <a:srgbClr val="800080"/>
                  </a:solidFill>
                </a:rPr>
                <a:t>existe toutefois d’autres ressources pour lesquelles on peut chercher à optimiser les </a:t>
              </a:r>
              <a:r>
                <a:rPr lang="fr-FR" i="1" dirty="0" smtClean="0">
                  <a:solidFill>
                    <a:srgbClr val="800080"/>
                  </a:solidFill>
                </a:rPr>
                <a:t>programmes.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Le </a:t>
              </a:r>
              <a:r>
                <a:rPr lang="fr-FR" i="1" dirty="0">
                  <a:solidFill>
                    <a:srgbClr val="800080"/>
                  </a:solidFill>
                </a:rPr>
                <a:t>pire cas est le temps maximum au bout duquel un algorithme rend son résultat, pour une taille de donnée </a:t>
              </a:r>
              <a:r>
                <a:rPr lang="fr-FR" i="1" dirty="0" smtClean="0">
                  <a:solidFill>
                    <a:srgbClr val="800080"/>
                  </a:solidFill>
                </a:rPr>
                <a:t>fixée.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Une </a:t>
              </a:r>
              <a:r>
                <a:rPr lang="fr-FR" i="1" dirty="0">
                  <a:solidFill>
                    <a:srgbClr val="800080"/>
                  </a:solidFill>
                </a:rPr>
                <a:t>estimation correcte du pire des cas est souvent dans le cadre de l’intégration d’un algorithme dans un </a:t>
              </a:r>
              <a:r>
                <a:rPr lang="fr-FR" i="1" dirty="0" smtClean="0">
                  <a:solidFill>
                    <a:srgbClr val="800080"/>
                  </a:solidFill>
                </a:rPr>
                <a:t>programme.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On </a:t>
              </a:r>
              <a:r>
                <a:rPr lang="fr-FR" i="1" dirty="0">
                  <a:solidFill>
                    <a:srgbClr val="800080"/>
                  </a:solidFill>
                </a:rPr>
                <a:t>s’intéressera plus rarement au études du meilleur </a:t>
              </a:r>
              <a:r>
                <a:rPr lang="fr-FR" i="1" dirty="0" smtClean="0">
                  <a:solidFill>
                    <a:srgbClr val="800080"/>
                  </a:solidFill>
                </a:rPr>
                <a:t>cas.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Par </a:t>
              </a:r>
              <a:r>
                <a:rPr lang="fr-FR" i="1" dirty="0">
                  <a:solidFill>
                    <a:srgbClr val="800080"/>
                  </a:solidFill>
                </a:rPr>
                <a:t>contre il est particulièrement utile de faire une étude en </a:t>
              </a:r>
              <a:r>
                <a:rPr lang="fr-FR" i="1" dirty="0" smtClean="0">
                  <a:solidFill>
                    <a:srgbClr val="800080"/>
                  </a:solidFill>
                </a:rPr>
                <a:t>moyenne.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Dans </a:t>
              </a:r>
              <a:r>
                <a:rPr lang="fr-FR" i="1" dirty="0">
                  <a:solidFill>
                    <a:srgbClr val="800080"/>
                  </a:solidFill>
                </a:rPr>
                <a:t>ce cas, on travaille sur l’ensemble des données possibles d’une même taille n.</a:t>
              </a:r>
            </a:p>
          </p:txBody>
        </p:sp>
      </p:grpSp>
    </p:spTree>
    <p:extLst>
      <p:ext uri="{BB962C8B-B14F-4D97-AF65-F5344CB8AC3E}">
        <p14:creationId xmlns:p14="http://schemas.microsoft.com/office/powerpoint/2010/main" val="1878897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4765403"/>
            <a:chOff x="0" y="998538"/>
            <a:chExt cx="9144000" cy="476540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Complexité des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216539"/>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Complexité d’un algorithme </a:t>
              </a:r>
              <a:endParaRPr lang="fr-FR" sz="2000" b="1" dirty="0" smtClean="0">
                <a:solidFill>
                  <a:srgbClr val="800080"/>
                </a:solidFill>
                <a:sym typeface="Wingdings" pitchFamily="2" charset="2"/>
              </a:endParaRPr>
            </a:p>
            <a:p>
              <a:pPr lvl="1" algn="just">
                <a:spcAft>
                  <a:spcPts val="1200"/>
                </a:spcAft>
                <a:buFont typeface="Wingdings" pitchFamily="2" charset="2"/>
                <a:buChar char="§"/>
              </a:pPr>
              <a:r>
                <a:rPr lang="fr-FR" i="1" dirty="0" smtClean="0">
                  <a:solidFill>
                    <a:srgbClr val="800080"/>
                  </a:solidFill>
                </a:rPr>
                <a:t> La </a:t>
              </a:r>
              <a:r>
                <a:rPr lang="fr-FR" i="1" dirty="0">
                  <a:solidFill>
                    <a:srgbClr val="800080"/>
                  </a:solidFill>
                </a:rPr>
                <a:t>complexité d’un algorithme est une mesure qui exprime les ressources nécessaires pour obtenir le </a:t>
              </a:r>
              <a:r>
                <a:rPr lang="fr-FR" i="1" dirty="0" smtClean="0">
                  <a:solidFill>
                    <a:srgbClr val="800080"/>
                  </a:solidFill>
                </a:rPr>
                <a:t>résultat.</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La </a:t>
              </a:r>
              <a:r>
                <a:rPr lang="fr-FR" i="1" dirty="0">
                  <a:solidFill>
                    <a:srgbClr val="800080"/>
                  </a:solidFill>
                </a:rPr>
                <a:t>complexité est généralement fonction de la taille des données manipulées et se chiffre en nombre d’opérations (temps de calcul), en taille des données (mémoire</a:t>
              </a:r>
              <a:r>
                <a:rPr lang="fr-FR" i="1" dirty="0" smtClean="0">
                  <a:solidFill>
                    <a:srgbClr val="800080"/>
                  </a:solidFill>
                </a:rPr>
                <a:t>).</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Les </a:t>
              </a:r>
              <a:r>
                <a:rPr lang="fr-FR" i="1" dirty="0">
                  <a:solidFill>
                    <a:srgbClr val="800080"/>
                  </a:solidFill>
                </a:rPr>
                <a:t>opérations qui, relativement aux autres, consomment peux de temps (tests, affectations, incrémentations) ne sont pas </a:t>
              </a:r>
              <a:r>
                <a:rPr lang="fr-FR" i="1" dirty="0" smtClean="0">
                  <a:solidFill>
                    <a:srgbClr val="800080"/>
                  </a:solidFill>
                </a:rPr>
                <a:t>comptabilisées.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Les </a:t>
              </a:r>
              <a:r>
                <a:rPr lang="fr-FR" i="1" dirty="0">
                  <a:solidFill>
                    <a:srgbClr val="800080"/>
                  </a:solidFill>
                </a:rPr>
                <a:t>opérations qui ne font pas partie de l’algorithme (tels les E/S, </a:t>
              </a:r>
              <a:r>
                <a:rPr lang="fr-FR" i="1" dirty="0" err="1" smtClean="0">
                  <a:solidFill>
                    <a:srgbClr val="800080"/>
                  </a:solidFill>
                </a:rPr>
                <a:t>print</a:t>
              </a:r>
              <a:r>
                <a:rPr lang="fr-FR" i="1" dirty="0" smtClean="0">
                  <a:solidFill>
                    <a:srgbClr val="800080"/>
                  </a:solidFill>
                </a:rPr>
                <a:t>, </a:t>
              </a:r>
              <a:r>
                <a:rPr lang="fr-FR" i="1" dirty="0">
                  <a:solidFill>
                    <a:srgbClr val="800080"/>
                  </a:solidFill>
                </a:rPr>
                <a:t>..) ne sont pas </a:t>
              </a:r>
              <a:r>
                <a:rPr lang="fr-FR" i="1" dirty="0" smtClean="0">
                  <a:solidFill>
                    <a:srgbClr val="800080"/>
                  </a:solidFill>
                </a:rPr>
                <a:t>comptabilisées.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Selon </a:t>
              </a:r>
              <a:r>
                <a:rPr lang="fr-FR" i="1" dirty="0">
                  <a:solidFill>
                    <a:srgbClr val="800080"/>
                  </a:solidFill>
                </a:rPr>
                <a:t>les algorithmes la complexité peut varier en fonction des données, on calcule alors la complexité minimale, moyenne et maximale.</a:t>
              </a:r>
            </a:p>
          </p:txBody>
        </p:sp>
      </p:grpSp>
    </p:spTree>
    <p:extLst>
      <p:ext uri="{BB962C8B-B14F-4D97-AF65-F5344CB8AC3E}">
        <p14:creationId xmlns:p14="http://schemas.microsoft.com/office/powerpoint/2010/main" val="1497925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904176"/>
            <a:chOff x="0" y="998538"/>
            <a:chExt cx="9144000" cy="590417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Complexité des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355312"/>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Mesure de la </a:t>
              </a:r>
              <a:r>
                <a:rPr lang="fr-FR" sz="2000" b="1" dirty="0" smtClean="0">
                  <a:solidFill>
                    <a:srgbClr val="800080"/>
                  </a:solidFill>
                  <a:sym typeface="Wingdings" pitchFamily="2" charset="2"/>
                </a:rPr>
                <a:t>complexité</a:t>
              </a:r>
            </a:p>
            <a:p>
              <a:pPr lvl="1" algn="just">
                <a:spcAft>
                  <a:spcPts val="1200"/>
                </a:spcAft>
                <a:buFont typeface="Wingdings" pitchFamily="2" charset="2"/>
                <a:buChar char="§"/>
              </a:pPr>
              <a:r>
                <a:rPr lang="fr-FR" i="1" dirty="0" smtClean="0">
                  <a:solidFill>
                    <a:srgbClr val="800080"/>
                  </a:solidFill>
                </a:rPr>
                <a:t> Les </a:t>
              </a:r>
              <a:r>
                <a:rPr lang="fr-FR" i="1" dirty="0">
                  <a:solidFill>
                    <a:srgbClr val="800080"/>
                  </a:solidFill>
                </a:rPr>
                <a:t>approximations précédentes permettant de mener un raisonnement </a:t>
              </a:r>
              <a:r>
                <a:rPr lang="fr-FR" i="1" dirty="0" smtClean="0">
                  <a:solidFill>
                    <a:srgbClr val="800080"/>
                  </a:solidFill>
                </a:rPr>
                <a:t>mathématique.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On </a:t>
              </a:r>
              <a:r>
                <a:rPr lang="fr-FR" i="1" dirty="0">
                  <a:solidFill>
                    <a:srgbClr val="800080"/>
                  </a:solidFill>
                </a:rPr>
                <a:t>obtient alors des courbes de l’évolution du coût mesuré en fonction de la taille des </a:t>
              </a:r>
              <a:r>
                <a:rPr lang="fr-FR" i="1" dirty="0" smtClean="0">
                  <a:solidFill>
                    <a:srgbClr val="800080"/>
                  </a:solidFill>
                </a:rPr>
                <a:t>données.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La </a:t>
              </a:r>
              <a:r>
                <a:rPr lang="fr-FR" i="1" dirty="0">
                  <a:solidFill>
                    <a:srgbClr val="800080"/>
                  </a:solidFill>
                </a:rPr>
                <a:t>forme des courbes est exprimée sous la forme de fonctions mathématiques simples : f(N)  avec N : taille des </a:t>
              </a:r>
              <a:r>
                <a:rPr lang="fr-FR" i="1" dirty="0" smtClean="0">
                  <a:solidFill>
                    <a:srgbClr val="800080"/>
                  </a:solidFill>
                </a:rPr>
                <a:t>données.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La </a:t>
              </a:r>
              <a:r>
                <a:rPr lang="fr-FR" i="1" dirty="0">
                  <a:solidFill>
                    <a:srgbClr val="800080"/>
                  </a:solidFill>
                </a:rPr>
                <a:t>complexité des fonctions permet alors de comparer les différents </a:t>
              </a:r>
              <a:r>
                <a:rPr lang="fr-FR" i="1" dirty="0" smtClean="0">
                  <a:solidFill>
                    <a:srgbClr val="800080"/>
                  </a:solidFill>
                </a:rPr>
                <a:t>algorithmes.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Pour </a:t>
              </a:r>
              <a:r>
                <a:rPr lang="fr-FR" i="1" dirty="0">
                  <a:solidFill>
                    <a:srgbClr val="800080"/>
                  </a:solidFill>
                </a:rPr>
                <a:t>approximer un algorithme on choisira de ne mesurer qu’un certain nombre d’opérations </a:t>
              </a:r>
              <a:r>
                <a:rPr lang="fr-FR" i="1" dirty="0" smtClean="0">
                  <a:solidFill>
                    <a:srgbClr val="800080"/>
                  </a:solidFill>
                </a:rPr>
                <a:t>significatives.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Il </a:t>
              </a:r>
              <a:r>
                <a:rPr lang="fr-FR" i="1" dirty="0">
                  <a:solidFill>
                    <a:srgbClr val="800080"/>
                  </a:solidFill>
                </a:rPr>
                <a:t>faut veiller à ce que le temps passé à effectuer ces opérations soit proportionnel au temps passé traiter toutes les </a:t>
              </a:r>
              <a:r>
                <a:rPr lang="fr-FR" i="1" dirty="0" smtClean="0">
                  <a:solidFill>
                    <a:srgbClr val="800080"/>
                  </a:solidFill>
                </a:rPr>
                <a:t>opérations.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En </a:t>
              </a:r>
              <a:r>
                <a:rPr lang="fr-FR" i="1" dirty="0">
                  <a:solidFill>
                    <a:srgbClr val="800080"/>
                  </a:solidFill>
                </a:rPr>
                <a:t>général, on choisit au moins une opération significative dans chaque étape de boucle.</a:t>
              </a:r>
            </a:p>
          </p:txBody>
        </p:sp>
      </p:grpSp>
    </p:spTree>
    <p:extLst>
      <p:ext uri="{BB962C8B-B14F-4D97-AF65-F5344CB8AC3E}">
        <p14:creationId xmlns:p14="http://schemas.microsoft.com/office/powerpoint/2010/main" val="1274142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904176"/>
            <a:chOff x="0" y="998538"/>
            <a:chExt cx="9144000" cy="590417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Complexité des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355312"/>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Approximation</a:t>
              </a:r>
            </a:p>
            <a:p>
              <a:pPr lvl="1" algn="just">
                <a:spcAft>
                  <a:spcPts val="1200"/>
                </a:spcAft>
                <a:buFont typeface="Wingdings" pitchFamily="2" charset="2"/>
                <a:buChar char="§"/>
              </a:pPr>
              <a:r>
                <a:rPr lang="fr-FR" i="1" dirty="0" smtClean="0">
                  <a:solidFill>
                    <a:srgbClr val="800080"/>
                  </a:solidFill>
                </a:rPr>
                <a:t> On </a:t>
              </a:r>
              <a:r>
                <a:rPr lang="fr-FR" i="1" dirty="0">
                  <a:solidFill>
                    <a:srgbClr val="800080"/>
                  </a:solidFill>
                </a:rPr>
                <a:t>cherche un cadre où les opérations significatives sont élémentaire et se font toujours à temps </a:t>
              </a:r>
              <a:r>
                <a:rPr lang="fr-FR" i="1" dirty="0" smtClean="0">
                  <a:solidFill>
                    <a:srgbClr val="800080"/>
                  </a:solidFill>
                </a:rPr>
                <a:t>constant.</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Il </a:t>
              </a:r>
              <a:r>
                <a:rPr lang="fr-FR" i="1" dirty="0">
                  <a:solidFill>
                    <a:srgbClr val="800080"/>
                  </a:solidFill>
                </a:rPr>
                <a:t>faut alors compter le nombre </a:t>
              </a:r>
              <a:r>
                <a:rPr lang="fr-FR" i="1" dirty="0" smtClean="0">
                  <a:solidFill>
                    <a:srgbClr val="800080"/>
                  </a:solidFill>
                </a:rPr>
                <a:t>d’opérations </a:t>
              </a:r>
              <a:r>
                <a:rPr lang="fr-FR" i="1" dirty="0">
                  <a:solidFill>
                    <a:srgbClr val="800080"/>
                  </a:solidFill>
                </a:rPr>
                <a:t>significatives élémentaires de chaque type pour estimer le coût en </a:t>
              </a:r>
              <a:r>
                <a:rPr lang="fr-FR" i="1" dirty="0" smtClean="0">
                  <a:solidFill>
                    <a:srgbClr val="800080"/>
                  </a:solidFill>
                </a:rPr>
                <a:t>temps.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La </a:t>
              </a:r>
              <a:r>
                <a:rPr lang="fr-FR" i="1" dirty="0">
                  <a:solidFill>
                    <a:srgbClr val="800080"/>
                  </a:solidFill>
                </a:rPr>
                <a:t>complexité en temps est exprimée alors par le décompte du nombre d’opérations significatives (sans parler de temps</a:t>
              </a:r>
              <a:r>
                <a:rPr lang="fr-FR" i="1" dirty="0" smtClean="0">
                  <a:solidFill>
                    <a:srgbClr val="800080"/>
                  </a:solidFill>
                </a:rPr>
                <a:t>).</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Chaque </a:t>
              </a:r>
              <a:r>
                <a:rPr lang="fr-FR" i="1" dirty="0">
                  <a:solidFill>
                    <a:srgbClr val="800080"/>
                  </a:solidFill>
                </a:rPr>
                <a:t>opération significative sera ainsi considérée comme participant d’un coût </a:t>
              </a:r>
              <a:r>
                <a:rPr lang="fr-FR" i="1" dirty="0" smtClean="0">
                  <a:solidFill>
                    <a:srgbClr val="800080"/>
                  </a:solidFill>
                </a:rPr>
                <a:t>unitaire.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L’unité </a:t>
              </a:r>
              <a:r>
                <a:rPr lang="fr-FR" i="1" dirty="0">
                  <a:solidFill>
                    <a:srgbClr val="800080"/>
                  </a:solidFill>
                </a:rPr>
                <a:t>de temps sera le temps d’exécution d’un opération significative et ne sera pas convertie en </a:t>
              </a:r>
              <a:r>
                <a:rPr lang="fr-FR" i="1" dirty="0" smtClean="0">
                  <a:solidFill>
                    <a:srgbClr val="800080"/>
                  </a:solidFill>
                </a:rPr>
                <a:t>secondes.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Pour </a:t>
              </a:r>
              <a:r>
                <a:rPr lang="fr-FR" i="1" dirty="0">
                  <a:solidFill>
                    <a:srgbClr val="800080"/>
                  </a:solidFill>
                </a:rPr>
                <a:t>un tri, par exemple, on se contente de dénombrer le nombre de comparaisons et d’échanges entre </a:t>
              </a:r>
              <a:r>
                <a:rPr lang="fr-FR" i="1" dirty="0" smtClean="0">
                  <a:solidFill>
                    <a:srgbClr val="800080"/>
                  </a:solidFill>
                </a:rPr>
                <a:t>éléments.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Attention </a:t>
              </a:r>
              <a:r>
                <a:rPr lang="fr-FR" i="1" dirty="0">
                  <a:solidFill>
                    <a:srgbClr val="800080"/>
                  </a:solidFill>
                </a:rPr>
                <a:t>l’opération significative pour les chaînes est la comparaison des caractères entre eux.</a:t>
              </a:r>
            </a:p>
          </p:txBody>
        </p:sp>
      </p:grpSp>
    </p:spTree>
    <p:extLst>
      <p:ext uri="{BB962C8B-B14F-4D97-AF65-F5344CB8AC3E}">
        <p14:creationId xmlns:p14="http://schemas.microsoft.com/office/powerpoint/2010/main" val="4180233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56318" y="544513"/>
            <a:ext cx="2435282"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La programmation</a:t>
            </a:r>
          </a:p>
        </p:txBody>
      </p:sp>
      <p:grpSp>
        <p:nvGrpSpPr>
          <p:cNvPr id="2" name="Groupe 19"/>
          <p:cNvGrpSpPr/>
          <p:nvPr/>
        </p:nvGrpSpPr>
        <p:grpSpPr>
          <a:xfrm>
            <a:off x="309282" y="998538"/>
            <a:ext cx="8619565" cy="5565622"/>
            <a:chOff x="0" y="998538"/>
            <a:chExt cx="9144000" cy="556562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Complexité des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016758"/>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Approximation </a:t>
              </a:r>
              <a:r>
                <a:rPr lang="fr-FR" sz="2000" b="1" dirty="0" smtClean="0">
                  <a:solidFill>
                    <a:srgbClr val="800080"/>
                  </a:solidFill>
                  <a:sym typeface="Wingdings" pitchFamily="2" charset="2"/>
                </a:rPr>
                <a:t>asymptotique</a:t>
              </a:r>
            </a:p>
            <a:p>
              <a:pPr lvl="1" algn="just">
                <a:spcAft>
                  <a:spcPts val="0"/>
                </a:spcAft>
                <a:buFont typeface="Wingdings" pitchFamily="2" charset="2"/>
                <a:buChar char="§"/>
              </a:pPr>
              <a:r>
                <a:rPr lang="fr-FR" i="1" dirty="0" smtClean="0">
                  <a:solidFill>
                    <a:srgbClr val="800080"/>
                  </a:solidFill>
                </a:rPr>
                <a:t> On </a:t>
              </a:r>
              <a:r>
                <a:rPr lang="fr-FR" i="1" dirty="0">
                  <a:solidFill>
                    <a:srgbClr val="800080"/>
                  </a:solidFill>
                </a:rPr>
                <a:t>se contente souvent de donner une approximation asymptotique de f, telle que </a:t>
              </a:r>
              <a:r>
                <a:rPr lang="fr-FR" i="1" dirty="0" smtClean="0">
                  <a:solidFill>
                    <a:srgbClr val="800080"/>
                  </a:solidFill>
                </a:rPr>
                <a:t>:</a:t>
              </a:r>
            </a:p>
            <a:p>
              <a:pPr marL="1257300" lvl="2" indent="-342900" algn="just">
                <a:spcAft>
                  <a:spcPts val="0"/>
                </a:spcAft>
                <a:buFont typeface="Arial" pitchFamily="34" charset="0"/>
                <a:buChar char="•"/>
              </a:pPr>
              <a:r>
                <a:rPr lang="fr-FR" i="1" dirty="0" smtClean="0">
                  <a:solidFill>
                    <a:srgbClr val="800080"/>
                  </a:solidFill>
                </a:rPr>
                <a:t>log </a:t>
              </a:r>
              <a:r>
                <a:rPr lang="fr-FR" i="1" dirty="0">
                  <a:solidFill>
                    <a:srgbClr val="800080"/>
                  </a:solidFill>
                </a:rPr>
                <a:t>N (logarithmique), N linéaire, N-log N (quasi-linéaire) </a:t>
              </a:r>
              <a:r>
                <a:rPr lang="fr-FR" i="1" dirty="0" smtClean="0">
                  <a:solidFill>
                    <a:srgbClr val="800080"/>
                  </a:solidFill>
                </a:rPr>
                <a:t>;</a:t>
              </a:r>
            </a:p>
            <a:p>
              <a:pPr marL="1257300" lvl="2" indent="-342900" algn="just">
                <a:spcAft>
                  <a:spcPts val="1200"/>
                </a:spcAft>
                <a:buFont typeface="Arial" pitchFamily="34" charset="0"/>
                <a:buChar char="•"/>
              </a:pPr>
              <a:r>
                <a:rPr lang="fr-FR" i="1" dirty="0" smtClean="0">
                  <a:solidFill>
                    <a:srgbClr val="800080"/>
                  </a:solidFill>
                </a:rPr>
                <a:t>N3/2 </a:t>
              </a:r>
              <a:r>
                <a:rPr lang="fr-FR" i="1" dirty="0">
                  <a:solidFill>
                    <a:srgbClr val="800080"/>
                  </a:solidFill>
                </a:rPr>
                <a:t>= N racine(N), N2 quadratique, N3 cubique, 2N exponentielle ;</a:t>
              </a:r>
            </a:p>
            <a:p>
              <a:pPr lvl="1" algn="just">
                <a:spcAft>
                  <a:spcPts val="0"/>
                </a:spcAft>
                <a:buFont typeface="Wingdings" pitchFamily="2" charset="2"/>
                <a:buChar char="§"/>
              </a:pPr>
              <a:r>
                <a:rPr lang="fr-FR" i="1" dirty="0" smtClean="0">
                  <a:solidFill>
                    <a:srgbClr val="800080"/>
                  </a:solidFill>
                </a:rPr>
                <a:t> L’approximation </a:t>
              </a:r>
              <a:r>
                <a:rPr lang="fr-FR" i="1" dirty="0">
                  <a:solidFill>
                    <a:srgbClr val="800080"/>
                  </a:solidFill>
                </a:rPr>
                <a:t>asymptotique pour deux fonctions des entiers dans les réels f et g est définie comme </a:t>
              </a:r>
              <a:r>
                <a:rPr lang="fr-FR" i="1" dirty="0" smtClean="0">
                  <a:solidFill>
                    <a:srgbClr val="800080"/>
                  </a:solidFill>
                </a:rPr>
                <a:t>:</a:t>
              </a:r>
            </a:p>
            <a:p>
              <a:pPr marL="1257300" lvl="2" indent="-342900" algn="just">
                <a:spcAft>
                  <a:spcPts val="0"/>
                </a:spcAft>
                <a:buFont typeface="Arial" pitchFamily="34" charset="0"/>
                <a:buChar char="•"/>
              </a:pPr>
              <a:r>
                <a:rPr lang="fr-FR" i="1" dirty="0" smtClean="0">
                  <a:solidFill>
                    <a:srgbClr val="800080"/>
                  </a:solidFill>
                </a:rPr>
                <a:t>f </a:t>
              </a:r>
              <a:r>
                <a:rPr lang="fr-FR" i="1" dirty="0">
                  <a:solidFill>
                    <a:srgbClr val="800080"/>
                  </a:solidFill>
                </a:rPr>
                <a:t>est asymptotiquement dominée par g, on note f = O(g) et on lit f est en « grand o » de g </a:t>
              </a:r>
              <a:r>
                <a:rPr lang="fr-FR" i="1" dirty="0" smtClean="0">
                  <a:solidFill>
                    <a:srgbClr val="800080"/>
                  </a:solidFill>
                </a:rPr>
                <a:t>;</a:t>
              </a:r>
            </a:p>
            <a:p>
              <a:pPr marL="1257300" lvl="2" indent="-342900" algn="just">
                <a:spcAft>
                  <a:spcPts val="1200"/>
                </a:spcAft>
                <a:buFont typeface="Arial" pitchFamily="34" charset="0"/>
                <a:buChar char="•"/>
              </a:pPr>
              <a:r>
                <a:rPr lang="fr-FR" i="1" dirty="0" smtClean="0">
                  <a:solidFill>
                    <a:srgbClr val="800080"/>
                  </a:solidFill>
                </a:rPr>
                <a:t>lorsqu’il </a:t>
              </a:r>
              <a:r>
                <a:rPr lang="fr-FR" i="1" dirty="0">
                  <a:solidFill>
                    <a:srgbClr val="800080"/>
                  </a:solidFill>
                </a:rPr>
                <a:t>existe une constante </a:t>
              </a:r>
              <a:r>
                <a:rPr lang="fr-FR" i="1" dirty="0" err="1">
                  <a:solidFill>
                    <a:srgbClr val="800080"/>
                  </a:solidFill>
                </a:rPr>
                <a:t>cte</a:t>
              </a:r>
              <a:r>
                <a:rPr lang="fr-FR" i="1" dirty="0">
                  <a:solidFill>
                    <a:srgbClr val="800080"/>
                  </a:solidFill>
                </a:rPr>
                <a:t> strictement positive et un entier n1 à partir duquel 0 ≤ f(n) ≤ </a:t>
              </a:r>
              <a:r>
                <a:rPr lang="fr-FR" i="1" dirty="0" err="1">
                  <a:solidFill>
                    <a:srgbClr val="800080"/>
                  </a:solidFill>
                </a:rPr>
                <a:t>cte.g</a:t>
              </a:r>
              <a:r>
                <a:rPr lang="fr-FR" i="1" dirty="0">
                  <a:solidFill>
                    <a:srgbClr val="800080"/>
                  </a:solidFill>
                </a:rPr>
                <a:t>(n) ;</a:t>
              </a:r>
            </a:p>
            <a:p>
              <a:pPr lvl="1" algn="just">
                <a:spcAft>
                  <a:spcPts val="0"/>
                </a:spcAft>
                <a:buFont typeface="Wingdings" pitchFamily="2" charset="2"/>
                <a:buChar char="§"/>
              </a:pPr>
              <a:r>
                <a:rPr lang="fr-FR" i="1" dirty="0" smtClean="0">
                  <a:solidFill>
                    <a:srgbClr val="800080"/>
                  </a:solidFill>
                </a:rPr>
                <a:t> On </a:t>
              </a:r>
              <a:r>
                <a:rPr lang="fr-FR" i="1" dirty="0">
                  <a:solidFill>
                    <a:srgbClr val="800080"/>
                  </a:solidFill>
                </a:rPr>
                <a:t>dit que f domine asymptotiquement g et on note f = W(g</a:t>
              </a:r>
              <a:r>
                <a:rPr lang="fr-FR" i="1" dirty="0" smtClean="0">
                  <a:solidFill>
                    <a:srgbClr val="800080"/>
                  </a:solidFill>
                </a:rPr>
                <a:t>) :</a:t>
              </a:r>
            </a:p>
            <a:p>
              <a:pPr marL="1257300" lvl="2" indent="-342900" algn="just">
                <a:spcAft>
                  <a:spcPts val="0"/>
                </a:spcAft>
                <a:buFont typeface="Arial" pitchFamily="34" charset="0"/>
                <a:buChar char="•"/>
              </a:pPr>
              <a:r>
                <a:rPr lang="fr-FR" i="1" dirty="0" smtClean="0">
                  <a:solidFill>
                    <a:srgbClr val="800080"/>
                  </a:solidFill>
                </a:rPr>
                <a:t>∃ </a:t>
              </a:r>
              <a:r>
                <a:rPr lang="fr-FR" i="1" dirty="0" err="1" smtClean="0">
                  <a:solidFill>
                    <a:srgbClr val="800080"/>
                  </a:solidFill>
                </a:rPr>
                <a:t>cte</a:t>
              </a:r>
              <a:r>
                <a:rPr lang="fr-FR" i="1" dirty="0" smtClean="0">
                  <a:solidFill>
                    <a:srgbClr val="800080"/>
                  </a:solidFill>
                </a:rPr>
                <a:t> </a:t>
              </a:r>
              <a:r>
                <a:rPr lang="fr-FR" i="1" dirty="0">
                  <a:solidFill>
                    <a:srgbClr val="800080"/>
                  </a:solidFill>
                </a:rPr>
                <a:t>&gt; 0, ∃n1 ∈ N, ∀n ≥ n1, 0 ≤ </a:t>
              </a:r>
              <a:r>
                <a:rPr lang="fr-FR" i="1" dirty="0" err="1">
                  <a:solidFill>
                    <a:srgbClr val="800080"/>
                  </a:solidFill>
                </a:rPr>
                <a:t>cte.g</a:t>
              </a:r>
              <a:r>
                <a:rPr lang="fr-FR" i="1" dirty="0">
                  <a:solidFill>
                    <a:srgbClr val="800080"/>
                  </a:solidFill>
                </a:rPr>
                <a:t>(n) ≤ f(n</a:t>
              </a:r>
              <a:r>
                <a:rPr lang="fr-FR" i="1" dirty="0" smtClean="0">
                  <a:solidFill>
                    <a:srgbClr val="800080"/>
                  </a:solidFill>
                </a:rPr>
                <a:t>).</a:t>
              </a:r>
            </a:p>
            <a:p>
              <a:pPr marL="1257300" lvl="2" indent="-342900" algn="just">
                <a:spcAft>
                  <a:spcPts val="1200"/>
                </a:spcAft>
                <a:buFont typeface="Arial" pitchFamily="34" charset="0"/>
                <a:buChar char="•"/>
              </a:pPr>
              <a:r>
                <a:rPr lang="fr-FR" i="1" dirty="0" smtClean="0">
                  <a:solidFill>
                    <a:srgbClr val="800080"/>
                  </a:solidFill>
                </a:rPr>
                <a:t>On </a:t>
              </a:r>
              <a:r>
                <a:rPr lang="fr-FR" i="1" dirty="0">
                  <a:solidFill>
                    <a:srgbClr val="800080"/>
                  </a:solidFill>
                </a:rPr>
                <a:t>dit que f et g sont asymptotiquement équivalentes et on note f = q(g), lorsque f = O(g) et f = W(g)</a:t>
              </a:r>
            </a:p>
          </p:txBody>
        </p:sp>
      </p:grpSp>
    </p:spTree>
    <p:extLst>
      <p:ext uri="{BB962C8B-B14F-4D97-AF65-F5344CB8AC3E}">
        <p14:creationId xmlns:p14="http://schemas.microsoft.com/office/powerpoint/2010/main" val="3398594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904176"/>
            <a:chOff x="0" y="998538"/>
            <a:chExt cx="9144000" cy="590417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Complexité des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355312"/>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Optimalité</a:t>
              </a:r>
            </a:p>
            <a:p>
              <a:pPr lvl="1" algn="just">
                <a:spcAft>
                  <a:spcPts val="1200"/>
                </a:spcAft>
                <a:buFont typeface="Wingdings" pitchFamily="2" charset="2"/>
                <a:buChar char="§"/>
              </a:pPr>
              <a:r>
                <a:rPr lang="fr-FR" i="1" dirty="0" smtClean="0">
                  <a:solidFill>
                    <a:srgbClr val="800080"/>
                  </a:solidFill>
                </a:rPr>
                <a:t> Un </a:t>
              </a:r>
              <a:r>
                <a:rPr lang="fr-FR" i="1" dirty="0">
                  <a:solidFill>
                    <a:srgbClr val="800080"/>
                  </a:solidFill>
                </a:rPr>
                <a:t>algorithme dont le coût asymptotique est au delà de </a:t>
              </a:r>
              <a:r>
                <a:rPr lang="fr-FR" i="1" dirty="0" err="1">
                  <a:solidFill>
                    <a:srgbClr val="800080"/>
                  </a:solidFill>
                </a:rPr>
                <a:t>NlogN</a:t>
              </a:r>
              <a:r>
                <a:rPr lang="fr-FR" i="1" dirty="0">
                  <a:solidFill>
                    <a:srgbClr val="800080"/>
                  </a:solidFill>
                </a:rPr>
                <a:t> n’est pas praticable sur des données de grande </a:t>
              </a:r>
              <a:r>
                <a:rPr lang="fr-FR" i="1" dirty="0" smtClean="0">
                  <a:solidFill>
                    <a:srgbClr val="800080"/>
                  </a:solidFill>
                </a:rPr>
                <a:t>taille.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Le </a:t>
              </a:r>
              <a:r>
                <a:rPr lang="fr-FR" i="1" dirty="0">
                  <a:solidFill>
                    <a:srgbClr val="800080"/>
                  </a:solidFill>
                </a:rPr>
                <a:t>temps quadratique N</a:t>
              </a:r>
              <a:r>
                <a:rPr lang="fr-FR" i="1" baseline="30000" dirty="0">
                  <a:solidFill>
                    <a:srgbClr val="800080"/>
                  </a:solidFill>
                </a:rPr>
                <a:t>2</a:t>
              </a:r>
              <a:r>
                <a:rPr lang="fr-FR" i="1" dirty="0">
                  <a:solidFill>
                    <a:srgbClr val="800080"/>
                  </a:solidFill>
                </a:rPr>
                <a:t>, voir le temps cubique N</a:t>
              </a:r>
              <a:r>
                <a:rPr lang="fr-FR" i="1" baseline="30000" dirty="0">
                  <a:solidFill>
                    <a:srgbClr val="800080"/>
                  </a:solidFill>
                </a:rPr>
                <a:t>3</a:t>
              </a:r>
              <a:r>
                <a:rPr lang="fr-FR" i="1" dirty="0">
                  <a:solidFill>
                    <a:srgbClr val="800080"/>
                  </a:solidFill>
                </a:rPr>
                <a:t> sont éventuellement acceptables sur données de tailles </a:t>
              </a:r>
              <a:r>
                <a:rPr lang="fr-FR" i="1" dirty="0" smtClean="0">
                  <a:solidFill>
                    <a:srgbClr val="800080"/>
                  </a:solidFill>
                </a:rPr>
                <a:t>moyennes.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Le </a:t>
              </a:r>
              <a:r>
                <a:rPr lang="fr-FR" i="1" dirty="0">
                  <a:solidFill>
                    <a:srgbClr val="800080"/>
                  </a:solidFill>
                </a:rPr>
                <a:t>coût exponentiel, quand à lui est inacceptable en pratique sauf sur de très petites </a:t>
              </a:r>
              <a:r>
                <a:rPr lang="fr-FR" i="1" dirty="0" smtClean="0">
                  <a:solidFill>
                    <a:srgbClr val="800080"/>
                  </a:solidFill>
                </a:rPr>
                <a:t>données.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L’algorithmique </a:t>
              </a:r>
              <a:r>
                <a:rPr lang="fr-FR" i="1" dirty="0">
                  <a:solidFill>
                    <a:srgbClr val="800080"/>
                  </a:solidFill>
                </a:rPr>
                <a:t>s’attache à chercher des algorithmes avec un coût asymptotique </a:t>
              </a:r>
              <a:r>
                <a:rPr lang="fr-FR" i="1" dirty="0" smtClean="0">
                  <a:solidFill>
                    <a:srgbClr val="800080"/>
                  </a:solidFill>
                </a:rPr>
                <a:t>minimal.</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L’algorithmique </a:t>
              </a:r>
              <a:r>
                <a:rPr lang="fr-FR" i="1" dirty="0">
                  <a:solidFill>
                    <a:srgbClr val="800080"/>
                  </a:solidFill>
                </a:rPr>
                <a:t>permet également de trouver des algorithmes qui soient plus </a:t>
              </a:r>
              <a:r>
                <a:rPr lang="fr-FR" i="1" dirty="0" smtClean="0">
                  <a:solidFill>
                    <a:srgbClr val="800080"/>
                  </a:solidFill>
                </a:rPr>
                <a:t>efficaces.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Il </a:t>
              </a:r>
              <a:r>
                <a:rPr lang="fr-FR" i="1" dirty="0">
                  <a:solidFill>
                    <a:srgbClr val="800080"/>
                  </a:solidFill>
                </a:rPr>
                <a:t>arrive que pour un problème P donné on sache décrire le coût minimal de n’importe quel algorithme le </a:t>
              </a:r>
              <a:r>
                <a:rPr lang="fr-FR" i="1" dirty="0" smtClean="0">
                  <a:solidFill>
                    <a:srgbClr val="800080"/>
                  </a:solidFill>
                </a:rPr>
                <a:t>résolvant.</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Si </a:t>
              </a:r>
              <a:r>
                <a:rPr lang="fr-FR" i="1" dirty="0">
                  <a:solidFill>
                    <a:srgbClr val="800080"/>
                  </a:solidFill>
                </a:rPr>
                <a:t>un algorithme A résolvant P a un coût asymptotique équivalent au coût minimal de P on dit que A est </a:t>
              </a:r>
              <a:r>
                <a:rPr lang="fr-FR" i="1" dirty="0" smtClean="0">
                  <a:solidFill>
                    <a:srgbClr val="800080"/>
                  </a:solidFill>
                </a:rPr>
                <a:t>optimal.</a:t>
              </a:r>
              <a:endParaRPr lang="fr-FR" i="1" dirty="0">
                <a:solidFill>
                  <a:srgbClr val="800080"/>
                </a:solidFill>
              </a:endParaRPr>
            </a:p>
          </p:txBody>
        </p:sp>
      </p:grpSp>
    </p:spTree>
    <p:extLst>
      <p:ext uri="{BB962C8B-B14F-4D97-AF65-F5344CB8AC3E}">
        <p14:creationId xmlns:p14="http://schemas.microsoft.com/office/powerpoint/2010/main" val="798098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3780518"/>
            <a:chOff x="0" y="998538"/>
            <a:chExt cx="9144000" cy="378051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Types d’algorithmes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323165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Approche naïve</a:t>
              </a:r>
            </a:p>
            <a:p>
              <a:pPr lvl="1" algn="just">
                <a:spcAft>
                  <a:spcPts val="1200"/>
                </a:spcAft>
                <a:buFont typeface="Wingdings" pitchFamily="2" charset="2"/>
                <a:buChar char="§"/>
              </a:pPr>
              <a:r>
                <a:rPr lang="fr-FR" i="1" dirty="0" smtClean="0">
                  <a:solidFill>
                    <a:srgbClr val="800080"/>
                  </a:solidFill>
                </a:rPr>
                <a:t> Un problème donné peut être résolu en utilisant différentes approches ou algorithmes avec des complexités et donc des efficacités très différentes.</a:t>
              </a:r>
            </a:p>
            <a:p>
              <a:pPr lvl="1" algn="just">
                <a:spcAft>
                  <a:spcPts val="1200"/>
                </a:spcAft>
                <a:buFont typeface="Wingdings" pitchFamily="2" charset="2"/>
                <a:buChar char="§"/>
              </a:pPr>
              <a:r>
                <a:rPr lang="fr-FR" i="1" dirty="0" smtClean="0">
                  <a:solidFill>
                    <a:srgbClr val="800080"/>
                  </a:solidFill>
                </a:rPr>
                <a:t> L’approche naïve est simple à mettre en œuvre mais sa complexité est généralement très élevée. </a:t>
              </a:r>
            </a:p>
            <a:p>
              <a:pPr lvl="1" algn="just">
                <a:spcAft>
                  <a:spcPts val="1200"/>
                </a:spcAft>
                <a:buFont typeface="Wingdings" pitchFamily="2" charset="2"/>
                <a:buChar char="§"/>
              </a:pPr>
              <a:r>
                <a:rPr lang="fr-FR" i="1" dirty="0" smtClean="0">
                  <a:solidFill>
                    <a:srgbClr val="800080"/>
                  </a:solidFill>
                </a:rPr>
                <a:t> Si on souhaite développer un algorithme permettant de calcul </a:t>
              </a:r>
              <a:r>
                <a:rPr lang="fr-FR" i="1" dirty="0" err="1" smtClean="0">
                  <a:solidFill>
                    <a:srgbClr val="800080"/>
                  </a:solidFill>
                </a:rPr>
                <a:t>X</a:t>
              </a:r>
              <a:r>
                <a:rPr lang="fr-FR" i="1" baseline="30000" dirty="0" err="1" smtClean="0">
                  <a:solidFill>
                    <a:srgbClr val="800080"/>
                  </a:solidFill>
                </a:rPr>
                <a:t>n</a:t>
              </a:r>
              <a:r>
                <a:rPr lang="fr-FR" i="1" dirty="0" smtClean="0">
                  <a:solidFill>
                    <a:srgbClr val="800080"/>
                  </a:solidFill>
                </a:rPr>
                <a:t> l’approche naïve consiste à calculer </a:t>
              </a:r>
              <a:r>
                <a:rPr lang="fr-FR" i="1" dirty="0" err="1" smtClean="0">
                  <a:solidFill>
                    <a:srgbClr val="800080"/>
                  </a:solidFill>
                </a:rPr>
                <a:t>X</a:t>
              </a:r>
              <a:r>
                <a:rPr lang="fr-FR" i="1" baseline="30000" dirty="0" err="1" smtClean="0">
                  <a:solidFill>
                    <a:srgbClr val="800080"/>
                  </a:solidFill>
                </a:rPr>
                <a:t>n</a:t>
              </a:r>
              <a:r>
                <a:rPr lang="fr-FR" i="1" dirty="0" smtClean="0">
                  <a:solidFill>
                    <a:srgbClr val="800080"/>
                  </a:solidFill>
                </a:rPr>
                <a:t> à partir de la valeur de </a:t>
              </a:r>
              <a:r>
                <a:rPr lang="fr-FR" i="1" dirty="0" err="1" smtClean="0">
                  <a:solidFill>
                    <a:srgbClr val="800080"/>
                  </a:solidFill>
                </a:rPr>
                <a:t>X</a:t>
              </a:r>
              <a:r>
                <a:rPr lang="fr-FR" i="1" baseline="30000" dirty="0" err="1" smtClean="0">
                  <a:solidFill>
                    <a:srgbClr val="800080"/>
                  </a:solidFill>
                </a:rPr>
                <a:t>n</a:t>
              </a:r>
              <a:r>
                <a:rPr lang="fr-FR" i="1" baseline="30000" dirty="0" smtClean="0">
                  <a:solidFill>
                    <a:srgbClr val="800080"/>
                  </a:solidFill>
                </a:rPr>
                <a:t>-1</a:t>
              </a:r>
              <a:r>
                <a:rPr lang="fr-FR" i="1" dirty="0" smtClean="0">
                  <a:solidFill>
                    <a:srgbClr val="800080"/>
                  </a:solidFill>
                </a:rPr>
                <a:t>.</a:t>
              </a:r>
              <a:endParaRPr lang="fr-FR" i="1" baseline="30000" dirty="0" smtClean="0">
                <a:solidFill>
                  <a:srgbClr val="800080"/>
                </a:solidFill>
              </a:endParaRPr>
            </a:p>
            <a:p>
              <a:pPr lvl="1" algn="just">
                <a:spcAft>
                  <a:spcPts val="1200"/>
                </a:spcAft>
                <a:buFont typeface="Wingdings" pitchFamily="2" charset="2"/>
                <a:buChar char="§"/>
              </a:pPr>
              <a:r>
                <a:rPr lang="fr-FR" i="1" dirty="0" smtClean="0">
                  <a:solidFill>
                    <a:srgbClr val="800080"/>
                  </a:solidFill>
                </a:rPr>
                <a:t> Cette analyse conduit à l’implémentation d’un programme simple :</a:t>
              </a:r>
            </a:p>
          </p:txBody>
        </p:sp>
      </p:grpSp>
      <p:sp>
        <p:nvSpPr>
          <p:cNvPr id="10" name="Rectangle 1"/>
          <p:cNvSpPr>
            <a:spLocks noChangeArrowheads="1"/>
          </p:cNvSpPr>
          <p:nvPr/>
        </p:nvSpPr>
        <p:spPr bwMode="auto">
          <a:xfrm>
            <a:off x="800514" y="5052635"/>
            <a:ext cx="3704811" cy="147732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rPr>
              <a:t>Power</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N, X)</a:t>
            </a:r>
            <a:endPar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Puis = 1;</a:t>
            </a:r>
          </a:p>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Pour</a:t>
            </a:r>
            <a:r>
              <a:rPr lang="fr-FR" i="1" dirty="0" smtClean="0">
                <a:solidFill>
                  <a:srgbClr val="800080"/>
                </a:solidFill>
                <a:latin typeface="Palatino Linotype" pitchFamily="18" charset="0"/>
                <a:ea typeface="Times New Roman" pitchFamily="18" charset="0"/>
                <a:cs typeface="Times New Roman" pitchFamily="18" charset="0"/>
              </a:rPr>
              <a:t> I=1 jusqu’à n inclus </a:t>
            </a:r>
            <a:r>
              <a:rPr lang="fr-FR" b="1" i="1" dirty="0" smtClean="0">
                <a:solidFill>
                  <a:srgbClr val="800080"/>
                </a:solidFill>
                <a:latin typeface="Palatino Linotype" pitchFamily="18" charset="0"/>
                <a:ea typeface="Times New Roman" pitchFamily="18" charset="0"/>
                <a:cs typeface="Times New Roman" pitchFamily="18" charset="0"/>
              </a:rPr>
              <a:t>Faire</a:t>
            </a:r>
          </a:p>
          <a:p>
            <a:pPr lvl="0" eaLnBrk="0" hangingPunct="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Puis = </a:t>
            </a:r>
            <a:r>
              <a:rPr lang="fr-FR" i="1" dirty="0">
                <a:solidFill>
                  <a:srgbClr val="800080"/>
                </a:solidFill>
                <a:latin typeface="Palatino Linotype" pitchFamily="18" charset="0"/>
                <a:ea typeface="Times New Roman" pitchFamily="18" charset="0"/>
                <a:cs typeface="Times New Roman" pitchFamily="18" charset="0"/>
              </a:rPr>
              <a:t>Puis</a:t>
            </a:r>
            <a:r>
              <a:rPr lang="fr-FR" i="1" dirty="0" smtClean="0">
                <a:solidFill>
                  <a:srgbClr val="800080"/>
                </a:solidFill>
                <a:latin typeface="Palatino Linotype" pitchFamily="18" charset="0"/>
                <a:ea typeface="Times New Roman" pitchFamily="18" charset="0"/>
                <a:cs typeface="Times New Roman" pitchFamily="18" charset="0"/>
              </a:rPr>
              <a:t> * </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X</a:t>
            </a:r>
          </a:p>
          <a:p>
            <a:pPr lvl="0" eaLnBrk="0" hangingPunct="0">
              <a:tabLst>
                <a:tab pos="1558925" algn="ctr"/>
              </a:tabLst>
            </a:pPr>
            <a:r>
              <a:rPr lang="fr-FR" i="1" baseline="0" dirty="0" smtClean="0">
                <a:solidFill>
                  <a:srgbClr val="800080"/>
                </a:solidFill>
                <a:latin typeface="Palatino Linotype" pitchFamily="18" charset="0"/>
                <a:ea typeface="Times New Roman" pitchFamily="18" charset="0"/>
                <a:cs typeface="Times New Roman" pitchFamily="18" charset="0"/>
              </a:rPr>
              <a:t>   </a:t>
            </a:r>
            <a:r>
              <a:rPr lang="en-US" b="1" i="1" dirty="0" smtClean="0">
                <a:solidFill>
                  <a:srgbClr val="800080"/>
                </a:solidFill>
                <a:latin typeface="Palatino Linotype" pitchFamily="18" charset="0"/>
                <a:ea typeface="Times New Roman" pitchFamily="18" charset="0"/>
                <a:cs typeface="Times New Roman" pitchFamily="18" charset="0"/>
              </a:rPr>
              <a:t>return</a:t>
            </a:r>
            <a:r>
              <a:rPr lang="fr-FR" i="1" baseline="0"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Puis</a:t>
            </a:r>
            <a:r>
              <a:rPr lang="fr-FR" i="1" dirty="0" smtClean="0">
                <a:solidFill>
                  <a:srgbClr val="800080"/>
                </a:solidFill>
                <a:latin typeface="Palatino Linotype" pitchFamily="18" charset="0"/>
                <a:ea typeface="Times New Roman" pitchFamily="18" charset="0"/>
                <a:cs typeface="Times New Roman" pitchFamily="18" charset="0"/>
              </a:rPr>
              <a:t> </a:t>
            </a:r>
            <a:endPar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endParaRPr>
          </a:p>
        </p:txBody>
      </p:sp>
      <p:sp>
        <p:nvSpPr>
          <p:cNvPr id="11" name="Line 44"/>
          <p:cNvSpPr>
            <a:spLocks noChangeShapeType="1"/>
          </p:cNvSpPr>
          <p:nvPr/>
        </p:nvSpPr>
        <p:spPr bwMode="auto">
          <a:xfrm flipH="1" flipV="1">
            <a:off x="4514850" y="5781675"/>
            <a:ext cx="904875" cy="323850"/>
          </a:xfrm>
          <a:prstGeom prst="line">
            <a:avLst/>
          </a:prstGeom>
          <a:noFill/>
          <a:ln w="12700">
            <a:solidFill>
              <a:srgbClr val="3B4323"/>
            </a:solidFill>
            <a:round/>
            <a:headEnd/>
            <a:tailEnd type="triangle" w="med" len="med"/>
          </a:ln>
        </p:spPr>
        <p:txBody>
          <a:bodyPr wrap="none"/>
          <a:lstStyle/>
          <a:p>
            <a:endParaRPr lang="fr-FR"/>
          </a:p>
        </p:txBody>
      </p:sp>
      <p:sp>
        <p:nvSpPr>
          <p:cNvPr id="14" name="ZoneTexte 13"/>
          <p:cNvSpPr txBox="1"/>
          <p:nvPr/>
        </p:nvSpPr>
        <p:spPr>
          <a:xfrm>
            <a:off x="5275058" y="4796713"/>
            <a:ext cx="3653789" cy="646331"/>
          </a:xfrm>
          <a:prstGeom prst="rect">
            <a:avLst/>
          </a:prstGeom>
          <a:noFill/>
        </p:spPr>
        <p:txBody>
          <a:bodyPr wrap="square" rtlCol="0">
            <a:spAutoFit/>
          </a:bodyPr>
          <a:lstStyle/>
          <a:p>
            <a:r>
              <a:rPr lang="fr-FR" i="1" dirty="0" smtClean="0">
                <a:solidFill>
                  <a:srgbClr val="800080"/>
                </a:solidFill>
              </a:rPr>
              <a:t>Les affectations et opérations de boucle sont négligeables</a:t>
            </a:r>
            <a:endParaRPr lang="fr-FR" i="1" dirty="0">
              <a:solidFill>
                <a:srgbClr val="800080"/>
              </a:solidFill>
            </a:endParaRPr>
          </a:p>
        </p:txBody>
      </p:sp>
      <p:sp>
        <p:nvSpPr>
          <p:cNvPr id="12" name="Rectangle 1"/>
          <p:cNvSpPr>
            <a:spLocks noChangeArrowheads="1"/>
          </p:cNvSpPr>
          <p:nvPr/>
        </p:nvSpPr>
        <p:spPr bwMode="auto">
          <a:xfrm>
            <a:off x="5419724" y="5460701"/>
            <a:ext cx="3495675" cy="120032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tab pos="1558925" algn="ctr"/>
              </a:tabLst>
            </a:pPr>
            <a:r>
              <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rPr>
              <a:t>Soit une complexité</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de </a:t>
            </a:r>
            <a:r>
              <a:rPr lang="fr-FR" i="1" dirty="0" smtClean="0">
                <a:solidFill>
                  <a:srgbClr val="800080"/>
                </a:solidFill>
                <a:latin typeface="Palatino Linotype" pitchFamily="18" charset="0"/>
                <a:ea typeface="Times New Roman" pitchFamily="18" charset="0"/>
                <a:cs typeface="Times New Roman" pitchFamily="18" charset="0"/>
              </a:rPr>
              <a:t>n et donc un coût en O(n). C’est-à-dire que le temps est directement proportionnel à la valeur de N.</a:t>
            </a:r>
            <a:endPar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1786600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364699"/>
            <a:chOff x="0" y="998538"/>
            <a:chExt cx="9144000" cy="536469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Types d’algorithmes</a:t>
              </a:r>
              <a:endParaRPr lang="fr-FR" sz="2000" b="1" dirty="0" smtClean="0">
                <a:solidFill>
                  <a:schemeClr val="folHlink"/>
                </a:solidFill>
              </a:endParaRPr>
            </a:p>
          </p:txBody>
        </p:sp>
        <p:sp>
          <p:nvSpPr>
            <p:cNvPr id="16" name="Text Box 10"/>
            <p:cNvSpPr txBox="1">
              <a:spLocks noChangeArrowheads="1"/>
            </p:cNvSpPr>
            <p:nvPr/>
          </p:nvSpPr>
          <p:spPr bwMode="auto">
            <a:xfrm>
              <a:off x="341610" y="1746589"/>
              <a:ext cx="8635702" cy="4616648"/>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Algorithme binaire : Puissance</a:t>
              </a:r>
            </a:p>
            <a:p>
              <a:pPr lvl="1" algn="just">
                <a:spcAft>
                  <a:spcPts val="0"/>
                </a:spcAft>
                <a:buFont typeface="Wingdings" pitchFamily="2" charset="2"/>
                <a:buChar char="§"/>
              </a:pPr>
              <a:r>
                <a:rPr lang="fr-FR" i="1" dirty="0" smtClean="0">
                  <a:solidFill>
                    <a:srgbClr val="800080"/>
                  </a:solidFill>
                </a:rPr>
                <a:t> On trouve très facilement un algorithme bien plus efficace en constatant que si l’on a calculer X puissance n/2 on peut obtenir directement la solution si l’on traite différemment les nombre pair et impair</a:t>
              </a:r>
              <a:r>
                <a:rPr lang="fr-FR" i="1" dirty="0">
                  <a:solidFill>
                    <a:srgbClr val="800080"/>
                  </a:solidFill>
                </a:rPr>
                <a:t> </a:t>
              </a:r>
              <a:r>
                <a:rPr lang="fr-FR" i="1" dirty="0" smtClean="0">
                  <a:solidFill>
                    <a:srgbClr val="800080"/>
                  </a:solidFill>
                </a:rPr>
                <a:t>:</a:t>
              </a:r>
            </a:p>
            <a:p>
              <a:pPr marL="1257300" lvl="2" indent="-342900" algn="just">
                <a:buFont typeface="Arial" pitchFamily="34" charset="0"/>
                <a:buChar char="•"/>
              </a:pPr>
              <a:r>
                <a:rPr lang="fr-FR" i="1" dirty="0" smtClean="0">
                  <a:solidFill>
                    <a:srgbClr val="800080"/>
                  </a:solidFill>
                </a:rPr>
                <a:t>si n est pair </a:t>
              </a:r>
              <a:r>
                <a:rPr lang="fr-FR" i="1" dirty="0" err="1" smtClean="0">
                  <a:solidFill>
                    <a:srgbClr val="800080"/>
                  </a:solidFill>
                </a:rPr>
                <a:t>x</a:t>
              </a:r>
              <a:r>
                <a:rPr lang="fr-FR" i="1" baseline="30000" dirty="0" err="1" smtClean="0">
                  <a:solidFill>
                    <a:srgbClr val="800080"/>
                  </a:solidFill>
                </a:rPr>
                <a:t>n</a:t>
              </a:r>
              <a:r>
                <a:rPr lang="fr-FR" i="1" dirty="0" smtClean="0">
                  <a:solidFill>
                    <a:srgbClr val="800080"/>
                  </a:solidFill>
                </a:rPr>
                <a:t> = </a:t>
              </a:r>
              <a:r>
                <a:rPr lang="fr-FR" i="1" dirty="0" err="1" smtClean="0">
                  <a:solidFill>
                    <a:srgbClr val="800080"/>
                  </a:solidFill>
                </a:rPr>
                <a:t>x</a:t>
              </a:r>
              <a:r>
                <a:rPr lang="fr-FR" i="1" baseline="30000" dirty="0" err="1" smtClean="0">
                  <a:solidFill>
                    <a:srgbClr val="800080"/>
                  </a:solidFill>
                </a:rPr>
                <a:t>n</a:t>
              </a:r>
              <a:r>
                <a:rPr lang="fr-FR" i="1" baseline="30000" dirty="0" smtClean="0">
                  <a:solidFill>
                    <a:srgbClr val="800080"/>
                  </a:solidFill>
                </a:rPr>
                <a:t>/2</a:t>
              </a:r>
              <a:r>
                <a:rPr lang="fr-FR" i="1" dirty="0" smtClean="0">
                  <a:solidFill>
                    <a:srgbClr val="800080"/>
                  </a:solidFill>
                </a:rPr>
                <a:t> * </a:t>
              </a:r>
              <a:r>
                <a:rPr lang="fr-FR" i="1" dirty="0" err="1" smtClean="0">
                  <a:solidFill>
                    <a:srgbClr val="800080"/>
                  </a:solidFill>
                </a:rPr>
                <a:t>x</a:t>
              </a:r>
              <a:r>
                <a:rPr lang="fr-FR" i="1" baseline="30000" dirty="0" err="1" smtClean="0">
                  <a:solidFill>
                    <a:srgbClr val="800080"/>
                  </a:solidFill>
                </a:rPr>
                <a:t>n</a:t>
              </a:r>
              <a:r>
                <a:rPr lang="fr-FR" i="1" baseline="30000" dirty="0" smtClean="0">
                  <a:solidFill>
                    <a:srgbClr val="800080"/>
                  </a:solidFill>
                </a:rPr>
                <a:t>/2</a:t>
              </a:r>
              <a:r>
                <a:rPr lang="fr-FR" i="1" dirty="0" smtClean="0">
                  <a:solidFill>
                    <a:srgbClr val="800080"/>
                  </a:solidFill>
                </a:rPr>
                <a:t> </a:t>
              </a:r>
            </a:p>
            <a:p>
              <a:pPr marL="1257300" lvl="2" indent="-342900" algn="just">
                <a:spcAft>
                  <a:spcPts val="1200"/>
                </a:spcAft>
                <a:buFont typeface="Arial" pitchFamily="34" charset="0"/>
                <a:buChar char="•"/>
              </a:pPr>
              <a:r>
                <a:rPr lang="fr-FR" i="1" dirty="0" smtClean="0">
                  <a:solidFill>
                    <a:srgbClr val="800080"/>
                  </a:solidFill>
                </a:rPr>
                <a:t>si n est impair </a:t>
              </a:r>
              <a:r>
                <a:rPr lang="fr-FR" i="1" dirty="0" err="1" smtClean="0">
                  <a:solidFill>
                    <a:srgbClr val="800080"/>
                  </a:solidFill>
                </a:rPr>
                <a:t>x</a:t>
              </a:r>
              <a:r>
                <a:rPr lang="fr-FR" i="1" baseline="30000" dirty="0" err="1" smtClean="0">
                  <a:solidFill>
                    <a:srgbClr val="800080"/>
                  </a:solidFill>
                </a:rPr>
                <a:t>n</a:t>
              </a:r>
              <a:r>
                <a:rPr lang="fr-FR" i="1" dirty="0" smtClean="0">
                  <a:solidFill>
                    <a:srgbClr val="800080"/>
                  </a:solidFill>
                </a:rPr>
                <a:t> = </a:t>
              </a:r>
              <a:r>
                <a:rPr lang="fr-FR" i="1" dirty="0" err="1" smtClean="0">
                  <a:solidFill>
                    <a:srgbClr val="800080"/>
                  </a:solidFill>
                </a:rPr>
                <a:t>x</a:t>
              </a:r>
              <a:r>
                <a:rPr lang="fr-FR" i="1" baseline="30000" dirty="0" err="1" smtClean="0">
                  <a:solidFill>
                    <a:srgbClr val="800080"/>
                  </a:solidFill>
                </a:rPr>
                <a:t>n</a:t>
              </a:r>
              <a:r>
                <a:rPr lang="fr-FR" i="1" baseline="30000" dirty="0" smtClean="0">
                  <a:solidFill>
                    <a:srgbClr val="800080"/>
                  </a:solidFill>
                </a:rPr>
                <a:t>/2</a:t>
              </a:r>
              <a:r>
                <a:rPr lang="fr-FR" i="1" dirty="0" smtClean="0">
                  <a:solidFill>
                    <a:srgbClr val="800080"/>
                  </a:solidFill>
                </a:rPr>
                <a:t> * </a:t>
              </a:r>
              <a:r>
                <a:rPr lang="fr-FR" i="1" dirty="0" err="1" smtClean="0">
                  <a:solidFill>
                    <a:srgbClr val="800080"/>
                  </a:solidFill>
                </a:rPr>
                <a:t>x</a:t>
              </a:r>
              <a:r>
                <a:rPr lang="fr-FR" i="1" baseline="30000" dirty="0" err="1" smtClean="0">
                  <a:solidFill>
                    <a:srgbClr val="800080"/>
                  </a:solidFill>
                </a:rPr>
                <a:t>n</a:t>
              </a:r>
              <a:r>
                <a:rPr lang="fr-FR" i="1" baseline="30000" dirty="0" smtClean="0">
                  <a:solidFill>
                    <a:srgbClr val="800080"/>
                  </a:solidFill>
                </a:rPr>
                <a:t>/2</a:t>
              </a:r>
              <a:r>
                <a:rPr lang="fr-FR" i="1" dirty="0" smtClean="0">
                  <a:solidFill>
                    <a:srgbClr val="800080"/>
                  </a:solidFill>
                </a:rPr>
                <a:t> * x</a:t>
              </a:r>
            </a:p>
            <a:p>
              <a:pPr lvl="1" algn="just">
                <a:spcAft>
                  <a:spcPts val="1200"/>
                </a:spcAft>
                <a:buFont typeface="Wingdings" pitchFamily="2" charset="2"/>
                <a:buChar char="§"/>
              </a:pPr>
              <a:r>
                <a:rPr lang="fr-FR" i="1" dirty="0" smtClean="0">
                  <a:solidFill>
                    <a:srgbClr val="800080"/>
                  </a:solidFill>
                </a:rPr>
                <a:t> On peut avoir le même raisonnement pour n/2, il faut savoir si les différentes valeur de n sont paires ou impaires. On obtient cette information en donnant la représentation binaire de n en base 2.</a:t>
              </a:r>
            </a:p>
            <a:p>
              <a:pPr lvl="1" algn="just">
                <a:spcAft>
                  <a:spcPts val="1200"/>
                </a:spcAft>
                <a:buFont typeface="Wingdings" pitchFamily="2" charset="2"/>
                <a:buChar char="§"/>
              </a:pPr>
              <a:r>
                <a:rPr lang="fr-FR" i="1" dirty="0" smtClean="0">
                  <a:solidFill>
                    <a:srgbClr val="800080"/>
                  </a:solidFill>
                </a:rPr>
                <a:t> Pour n=53 sa représentation binaire est "110101". Le premier 1 (à gauche) donne la parité de n, le second de n/2 le troisième de (n/2)/2 …</a:t>
              </a:r>
            </a:p>
            <a:p>
              <a:pPr lvl="1" algn="just">
                <a:spcAft>
                  <a:spcPts val="1200"/>
                </a:spcAft>
                <a:buFont typeface="Wingdings" pitchFamily="2" charset="2"/>
                <a:buChar char="§"/>
              </a:pPr>
              <a:r>
                <a:rPr lang="fr-FR" i="1" dirty="0" smtClean="0">
                  <a:solidFill>
                    <a:srgbClr val="800080"/>
                  </a:solidFill>
                </a:rPr>
                <a:t> Le calcul de X</a:t>
              </a:r>
              <a:r>
                <a:rPr lang="fr-FR" i="1" baseline="30000" dirty="0" smtClean="0">
                  <a:solidFill>
                    <a:srgbClr val="800080"/>
                  </a:solidFill>
                </a:rPr>
                <a:t>53</a:t>
              </a:r>
              <a:r>
                <a:rPr lang="fr-FR" i="1" dirty="0" smtClean="0">
                  <a:solidFill>
                    <a:srgbClr val="800080"/>
                  </a:solidFill>
                </a:rPr>
                <a:t> utilisera 5 opération de boucle (on n’effectue pas le calcul lié au poids fort  - premier 1). Le premier est un calcul impair le second pair … soit les calcul de X</a:t>
              </a:r>
              <a:r>
                <a:rPr lang="fr-FR" i="1" baseline="30000" dirty="0" smtClean="0">
                  <a:solidFill>
                    <a:srgbClr val="800080"/>
                  </a:solidFill>
                </a:rPr>
                <a:t>1</a:t>
              </a:r>
              <a:r>
                <a:rPr lang="fr-FR" i="1" dirty="0" smtClean="0">
                  <a:solidFill>
                    <a:srgbClr val="800080"/>
                  </a:solidFill>
                </a:rPr>
                <a:t>, X</a:t>
              </a:r>
              <a:r>
                <a:rPr lang="fr-FR" i="1" baseline="30000" dirty="0" smtClean="0">
                  <a:solidFill>
                    <a:srgbClr val="800080"/>
                  </a:solidFill>
                </a:rPr>
                <a:t>3</a:t>
              </a:r>
              <a:r>
                <a:rPr lang="fr-FR" i="1" dirty="0" smtClean="0">
                  <a:solidFill>
                    <a:srgbClr val="800080"/>
                  </a:solidFill>
                </a:rPr>
                <a:t>, X</a:t>
              </a:r>
              <a:r>
                <a:rPr lang="fr-FR" i="1" baseline="30000" dirty="0" smtClean="0">
                  <a:solidFill>
                    <a:srgbClr val="800080"/>
                  </a:solidFill>
                </a:rPr>
                <a:t>6</a:t>
              </a:r>
              <a:r>
                <a:rPr lang="fr-FR" i="1" dirty="0" smtClean="0">
                  <a:solidFill>
                    <a:srgbClr val="800080"/>
                  </a:solidFill>
                </a:rPr>
                <a:t>, X</a:t>
              </a:r>
              <a:r>
                <a:rPr lang="fr-FR" i="1" baseline="30000" dirty="0" smtClean="0">
                  <a:solidFill>
                    <a:srgbClr val="800080"/>
                  </a:solidFill>
                </a:rPr>
                <a:t>13</a:t>
              </a:r>
              <a:r>
                <a:rPr lang="fr-FR" i="1" dirty="0" smtClean="0">
                  <a:solidFill>
                    <a:srgbClr val="800080"/>
                  </a:solidFill>
                </a:rPr>
                <a:t>, X</a:t>
              </a:r>
              <a:r>
                <a:rPr lang="fr-FR" i="1" baseline="30000" dirty="0" smtClean="0">
                  <a:solidFill>
                    <a:srgbClr val="800080"/>
                  </a:solidFill>
                </a:rPr>
                <a:t>26</a:t>
              </a:r>
              <a:r>
                <a:rPr lang="fr-FR" i="1" dirty="0" smtClean="0">
                  <a:solidFill>
                    <a:srgbClr val="800080"/>
                  </a:solidFill>
                </a:rPr>
                <a:t>, X</a:t>
              </a:r>
              <a:r>
                <a:rPr lang="fr-FR" i="1" baseline="30000" dirty="0" smtClean="0">
                  <a:solidFill>
                    <a:srgbClr val="800080"/>
                  </a:solidFill>
                </a:rPr>
                <a:t>53</a:t>
              </a:r>
              <a:r>
                <a:rPr lang="fr-FR" i="1" dirty="0" smtClean="0">
                  <a:solidFill>
                    <a:srgbClr val="800080"/>
                  </a:solidFill>
                </a:rPr>
                <a:t>.</a:t>
              </a:r>
            </a:p>
          </p:txBody>
        </p:sp>
      </p:grpSp>
    </p:spTree>
    <p:extLst>
      <p:ext uri="{BB962C8B-B14F-4D97-AF65-F5344CB8AC3E}">
        <p14:creationId xmlns:p14="http://schemas.microsoft.com/office/powerpoint/2010/main" val="1634967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4291212" y="182563"/>
            <a:ext cx="4706738"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1" y="544513"/>
            <a:ext cx="2165979"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Notions de base</a:t>
            </a:r>
            <a:endParaRPr lang="fr-FR" sz="2000" b="1" i="1" dirty="0">
              <a:solidFill>
                <a:srgbClr val="3366CC"/>
              </a:solidFill>
            </a:endParaRPr>
          </a:p>
        </p:txBody>
      </p:sp>
      <p:grpSp>
        <p:nvGrpSpPr>
          <p:cNvPr id="2" name="Groupe 19"/>
          <p:cNvGrpSpPr/>
          <p:nvPr/>
        </p:nvGrpSpPr>
        <p:grpSpPr>
          <a:xfrm>
            <a:off x="309282" y="998538"/>
            <a:ext cx="8619565" cy="5811843"/>
            <a:chOff x="0" y="998538"/>
            <a:chExt cx="9144000" cy="581184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Les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262979"/>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Définition</a:t>
              </a:r>
            </a:p>
            <a:p>
              <a:pPr lvl="1" algn="just">
                <a:spcAft>
                  <a:spcPts val="1200"/>
                </a:spcAft>
              </a:pPr>
              <a:r>
                <a:rPr lang="fr-FR" i="1" dirty="0" smtClean="0">
                  <a:solidFill>
                    <a:srgbClr val="800080"/>
                  </a:solidFill>
                </a:rPr>
                <a:t>Un </a:t>
              </a:r>
              <a:r>
                <a:rPr lang="fr-FR" i="1" dirty="0">
                  <a:solidFill>
                    <a:srgbClr val="800080"/>
                  </a:solidFill>
                </a:rPr>
                <a:t>"algorithme est une séquence bien définie d’opérations (calcul, manipulation de données …) permettant d’obtenir une tâche en un nombre fini de </a:t>
              </a:r>
              <a:r>
                <a:rPr lang="fr-FR" i="1" dirty="0" smtClean="0">
                  <a:solidFill>
                    <a:srgbClr val="800080"/>
                  </a:solidFill>
                </a:rPr>
                <a:t>pas".</a:t>
              </a:r>
            </a:p>
            <a:p>
              <a:pPr lvl="1" algn="just">
                <a:spcAft>
                  <a:spcPts val="1200"/>
                </a:spcAft>
                <a:buFont typeface="Wingdings" pitchFamily="2" charset="2"/>
                <a:buChar char="§"/>
              </a:pPr>
              <a:endParaRPr lang="fr-FR" i="1" dirty="0" smtClean="0">
                <a:solidFill>
                  <a:srgbClr val="800080"/>
                </a:solidFill>
              </a:endParaRPr>
            </a:p>
            <a:p>
              <a:pPr algn="just">
                <a:spcAft>
                  <a:spcPts val="1200"/>
                </a:spcAft>
                <a:buClr>
                  <a:schemeClr val="accent2"/>
                </a:buClr>
              </a:pPr>
              <a:r>
                <a:rPr lang="fr-FR" sz="2000" b="1" dirty="0">
                  <a:solidFill>
                    <a:srgbClr val="800080"/>
                  </a:solidFill>
                  <a:sym typeface="Wingdings" pitchFamily="2" charset="2"/>
                </a:rPr>
                <a:t>Conception d’un algorithme </a:t>
              </a:r>
              <a:endParaRPr lang="fr-FR" sz="2000" b="1" dirty="0" smtClean="0">
                <a:solidFill>
                  <a:srgbClr val="800080"/>
                </a:solidFill>
                <a:sym typeface="Wingdings" pitchFamily="2" charset="2"/>
              </a:endParaRPr>
            </a:p>
            <a:p>
              <a:pPr lvl="1" algn="just">
                <a:spcAft>
                  <a:spcPts val="1200"/>
                </a:spcAft>
                <a:buFont typeface="Wingdings" pitchFamily="2" charset="2"/>
                <a:buChar char="§"/>
              </a:pPr>
              <a:r>
                <a:rPr lang="fr-FR" i="1" dirty="0" smtClean="0">
                  <a:solidFill>
                    <a:srgbClr val="800080"/>
                  </a:solidFill>
                </a:rPr>
                <a:t> </a:t>
              </a:r>
              <a:r>
                <a:rPr lang="fr-FR" b="1" i="1" dirty="0" smtClean="0">
                  <a:solidFill>
                    <a:srgbClr val="800080"/>
                  </a:solidFill>
                </a:rPr>
                <a:t>Analyse</a:t>
              </a:r>
              <a:r>
                <a:rPr lang="fr-FR" i="1" dirty="0" smtClean="0">
                  <a:solidFill>
                    <a:srgbClr val="800080"/>
                  </a:solidFill>
                </a:rPr>
                <a:t> </a:t>
              </a:r>
              <a:r>
                <a:rPr lang="fr-FR" i="1" dirty="0">
                  <a:solidFill>
                    <a:srgbClr val="800080"/>
                  </a:solidFill>
                </a:rPr>
                <a:t>:  définition du problème en termes de séquences d’opérations de calcul de stockage </a:t>
              </a:r>
              <a:r>
                <a:rPr lang="fr-FR" i="1" dirty="0" smtClean="0">
                  <a:solidFill>
                    <a:srgbClr val="800080"/>
                  </a:solidFill>
                </a:rPr>
                <a:t>des données.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a:t>
              </a:r>
              <a:r>
                <a:rPr lang="fr-FR" b="1" i="1" dirty="0" smtClean="0">
                  <a:solidFill>
                    <a:srgbClr val="800080"/>
                  </a:solidFill>
                </a:rPr>
                <a:t>Conception</a:t>
              </a:r>
              <a:r>
                <a:rPr lang="fr-FR" i="1" dirty="0" smtClean="0">
                  <a:solidFill>
                    <a:srgbClr val="800080"/>
                  </a:solidFill>
                </a:rPr>
                <a:t> </a:t>
              </a:r>
              <a:r>
                <a:rPr lang="fr-FR" i="1" dirty="0">
                  <a:solidFill>
                    <a:srgbClr val="800080"/>
                  </a:solidFill>
                </a:rPr>
                <a:t>:  définition précise (proche du langage) des données, des traitements et de leur </a:t>
              </a:r>
              <a:r>
                <a:rPr lang="fr-FR" i="1" dirty="0" smtClean="0">
                  <a:solidFill>
                    <a:srgbClr val="800080"/>
                  </a:solidFill>
                </a:rPr>
                <a:t>séquencement.</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a:t>
              </a:r>
              <a:r>
                <a:rPr lang="fr-FR" b="1" i="1" dirty="0" smtClean="0">
                  <a:solidFill>
                    <a:srgbClr val="800080"/>
                  </a:solidFill>
                </a:rPr>
                <a:t>Implémentation</a:t>
              </a:r>
              <a:r>
                <a:rPr lang="fr-FR" i="1" dirty="0" smtClean="0">
                  <a:solidFill>
                    <a:srgbClr val="800080"/>
                  </a:solidFill>
                </a:rPr>
                <a:t> : </a:t>
              </a:r>
              <a:r>
                <a:rPr lang="fr-FR" i="1" dirty="0">
                  <a:solidFill>
                    <a:srgbClr val="800080"/>
                  </a:solidFill>
                </a:rPr>
                <a:t>traduction et réalisation de l’algorithme dans le langage </a:t>
              </a:r>
              <a:r>
                <a:rPr lang="fr-FR" i="1" dirty="0" smtClean="0">
                  <a:solidFill>
                    <a:srgbClr val="800080"/>
                  </a:solidFill>
                </a:rPr>
                <a:t>cible.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a:t>
              </a:r>
              <a:r>
                <a:rPr lang="fr-FR" b="1" i="1" dirty="0" smtClean="0">
                  <a:solidFill>
                    <a:srgbClr val="800080"/>
                  </a:solidFill>
                </a:rPr>
                <a:t>Test</a:t>
              </a:r>
              <a:r>
                <a:rPr lang="fr-FR" i="1" dirty="0" smtClean="0">
                  <a:solidFill>
                    <a:srgbClr val="800080"/>
                  </a:solidFill>
                </a:rPr>
                <a:t> </a:t>
              </a:r>
              <a:r>
                <a:rPr lang="fr-FR" i="1" dirty="0">
                  <a:solidFill>
                    <a:srgbClr val="800080"/>
                  </a:solidFill>
                </a:rPr>
                <a:t>:  vérification du bon fonctionnement de l’algorithme.</a:t>
              </a:r>
            </a:p>
            <a:p>
              <a:pPr lvl="1" algn="just">
                <a:spcAft>
                  <a:spcPts val="1200"/>
                </a:spcAft>
                <a:buFont typeface="Wingdings" pitchFamily="2" charset="2"/>
                <a:buChar char="§"/>
              </a:pPr>
              <a:endParaRPr lang="fr-FR" i="1" dirty="0">
                <a:solidFill>
                  <a:srgbClr val="800080"/>
                </a:solidFill>
              </a:endParaRPr>
            </a:p>
          </p:txBody>
        </p:sp>
      </p:grpSp>
    </p:spTree>
    <p:extLst>
      <p:ext uri="{BB962C8B-B14F-4D97-AF65-F5344CB8AC3E}">
        <p14:creationId xmlns:p14="http://schemas.microsoft.com/office/powerpoint/2010/main" val="4271559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763408" y="544513"/>
            <a:ext cx="2228192"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1379861"/>
            <a:chOff x="0" y="998538"/>
            <a:chExt cx="9144000" cy="137986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Types d’algorithmes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830997"/>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Algorithme binaire : Puissance</a:t>
              </a:r>
            </a:p>
            <a:p>
              <a:pPr lvl="1" algn="just">
                <a:spcAft>
                  <a:spcPts val="1200"/>
                </a:spcAft>
                <a:buFont typeface="Wingdings" pitchFamily="2" charset="2"/>
                <a:buChar char="§"/>
              </a:pPr>
              <a:r>
                <a:rPr lang="fr-FR" i="1" dirty="0" smtClean="0">
                  <a:solidFill>
                    <a:srgbClr val="800080"/>
                  </a:solidFill>
                </a:rPr>
                <a:t> Il est nécessaire de calculer la décomposition en base deux de N.</a:t>
              </a:r>
            </a:p>
          </p:txBody>
        </p:sp>
      </p:grpSp>
      <p:sp>
        <p:nvSpPr>
          <p:cNvPr id="10" name="Rectangle 1"/>
          <p:cNvSpPr>
            <a:spLocks noChangeArrowheads="1"/>
          </p:cNvSpPr>
          <p:nvPr/>
        </p:nvSpPr>
        <p:spPr bwMode="auto">
          <a:xfrm>
            <a:off x="481516" y="2619791"/>
            <a:ext cx="4090484" cy="2585323"/>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Power ( </a:t>
            </a:r>
            <a:r>
              <a:rPr lang="fr-FR" i="1" dirty="0">
                <a:solidFill>
                  <a:srgbClr val="800080"/>
                </a:solidFill>
                <a:latin typeface="Palatino Linotype" pitchFamily="18" charset="0"/>
                <a:ea typeface="Times New Roman" pitchFamily="18" charset="0"/>
                <a:cs typeface="Times New Roman" pitchFamily="18" charset="0"/>
              </a:rPr>
              <a:t>N, X)</a:t>
            </a:r>
          </a:p>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table = </a:t>
            </a:r>
            <a:r>
              <a:rPr lang="fr-FR" i="1" dirty="0" err="1" smtClean="0">
                <a:solidFill>
                  <a:srgbClr val="800080"/>
                </a:solidFill>
                <a:latin typeface="Palatino Linotype" pitchFamily="18" charset="0"/>
                <a:ea typeface="Times New Roman" pitchFamily="18" charset="0"/>
                <a:cs typeface="Times New Roman" pitchFamily="18" charset="0"/>
              </a:rPr>
              <a:t>decompositon</a:t>
            </a: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N) </a:t>
            </a:r>
          </a:p>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kumimoji="0" lang="fr-FR" b="0" i="1" u="none" strike="noStrike" cap="none" normalizeH="0" dirty="0">
                <a:ln>
                  <a:noFill/>
                </a:ln>
                <a:solidFill>
                  <a:srgbClr val="800080"/>
                </a:solidFill>
                <a:effectLst/>
                <a:latin typeface="Palatino Linotype" pitchFamily="18" charset="0"/>
                <a:ea typeface="Times New Roman" pitchFamily="18" charset="0"/>
                <a:cs typeface="Times New Roman" pitchFamily="18" charset="0"/>
              </a:rPr>
              <a:t> </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Puis = X</a:t>
            </a:r>
          </a:p>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Pour</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ind</a:t>
            </a:r>
            <a:r>
              <a:rPr lang="fr-FR" i="1" dirty="0" smtClean="0">
                <a:solidFill>
                  <a:srgbClr val="800080"/>
                </a:solidFill>
                <a:latin typeface="Palatino Linotype" pitchFamily="18" charset="0"/>
                <a:ea typeface="Times New Roman" pitchFamily="18" charset="0"/>
                <a:cs typeface="Times New Roman" pitchFamily="18" charset="0"/>
              </a:rPr>
              <a:t>=taille (table) jusqu’à 0 </a:t>
            </a:r>
            <a:r>
              <a:rPr lang="fr-FR" b="1" i="1" dirty="0" smtClean="0">
                <a:solidFill>
                  <a:srgbClr val="800080"/>
                </a:solidFill>
                <a:latin typeface="Palatino Linotype" pitchFamily="18" charset="0"/>
                <a:ea typeface="Times New Roman" pitchFamily="18" charset="0"/>
                <a:cs typeface="Times New Roman" pitchFamily="18" charset="0"/>
              </a:rPr>
              <a:t>Faire</a:t>
            </a:r>
          </a:p>
          <a:p>
            <a:pPr lvl="0" eaLnBrk="0" hangingPunct="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Puis = </a:t>
            </a:r>
            <a:r>
              <a:rPr lang="fr-FR" i="1" dirty="0">
                <a:solidFill>
                  <a:srgbClr val="800080"/>
                </a:solidFill>
                <a:latin typeface="Palatino Linotype" pitchFamily="18" charset="0"/>
                <a:ea typeface="Times New Roman" pitchFamily="18" charset="0"/>
                <a:cs typeface="Times New Roman" pitchFamily="18" charset="0"/>
              </a:rPr>
              <a:t>Puis </a:t>
            </a:r>
            <a:r>
              <a:rPr lang="fr-FR" i="1" dirty="0" smtClean="0">
                <a:solidFill>
                  <a:srgbClr val="800080"/>
                </a:solidFill>
                <a:latin typeface="Palatino Linotype" pitchFamily="18" charset="0"/>
                <a:ea typeface="Times New Roman" pitchFamily="18" charset="0"/>
                <a:cs typeface="Times New Roman" pitchFamily="18" charset="0"/>
              </a:rPr>
              <a:t>* Puis</a:t>
            </a:r>
            <a:endParaRPr lang="fr-FR" i="1" dirty="0">
              <a:solidFill>
                <a:srgbClr val="800080"/>
              </a:solidFill>
              <a:latin typeface="Palatino Linotype" pitchFamily="18" charset="0"/>
              <a:ea typeface="Times New Roman" pitchFamily="18" charset="0"/>
              <a:cs typeface="Times New Roman" pitchFamily="18" charset="0"/>
            </a:endParaRPr>
          </a:p>
          <a:p>
            <a:pPr lvl="0" eaLnBrk="0" hangingPunct="0">
              <a:tabLst>
                <a:tab pos="1558925" algn="ctr"/>
              </a:tabLst>
            </a:pP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a:t>
            </a:r>
            <a:r>
              <a:rPr kumimoji="0" lang="fr-FR" b="1"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si</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a:t>
            </a:r>
            <a:r>
              <a:rPr kumimoji="0" lang="fr-FR" b="0" i="1" u="none" strike="noStrike" cap="none" normalizeH="0" dirty="0" err="1" smtClean="0">
                <a:ln>
                  <a:noFill/>
                </a:ln>
                <a:solidFill>
                  <a:srgbClr val="800080"/>
                </a:solidFill>
                <a:effectLst/>
                <a:latin typeface="Palatino Linotype" pitchFamily="18" charset="0"/>
                <a:ea typeface="Times New Roman" pitchFamily="18" charset="0"/>
                <a:cs typeface="Times New Roman" pitchFamily="18" charset="0"/>
              </a:rPr>
              <a:t>tabke</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a:t>
            </a:r>
            <a:r>
              <a:rPr kumimoji="0" lang="fr-FR" b="0" i="1" u="none" strike="noStrike" cap="none" normalizeH="0" dirty="0" err="1" smtClean="0">
                <a:ln>
                  <a:noFill/>
                </a:ln>
                <a:solidFill>
                  <a:srgbClr val="800080"/>
                </a:solidFill>
                <a:effectLst/>
                <a:latin typeface="Palatino Linotype" pitchFamily="18" charset="0"/>
                <a:ea typeface="Times New Roman" pitchFamily="18" charset="0"/>
                <a:cs typeface="Times New Roman" pitchFamily="18" charset="0"/>
              </a:rPr>
              <a:t>ind</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 1 </a:t>
            </a:r>
          </a:p>
          <a:p>
            <a:pPr lvl="0" eaLnBrk="0" hangingPunct="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Puis=Puis * X </a:t>
            </a:r>
          </a:p>
          <a:p>
            <a:pPr lvl="0" eaLnBrk="0" hangingPunct="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ind</a:t>
            </a:r>
            <a:r>
              <a:rPr lang="fr-FR" i="1" dirty="0" smtClean="0">
                <a:solidFill>
                  <a:srgbClr val="800080"/>
                </a:solidFill>
                <a:latin typeface="Palatino Linotype" pitchFamily="18" charset="0"/>
                <a:ea typeface="Times New Roman" pitchFamily="18" charset="0"/>
                <a:cs typeface="Times New Roman" pitchFamily="18" charset="0"/>
              </a:rPr>
              <a:t> = </a:t>
            </a:r>
            <a:r>
              <a:rPr lang="fr-FR" i="1" dirty="0" err="1" smtClean="0">
                <a:solidFill>
                  <a:srgbClr val="800080"/>
                </a:solidFill>
                <a:latin typeface="Palatino Linotype" pitchFamily="18" charset="0"/>
                <a:ea typeface="Times New Roman" pitchFamily="18" charset="0"/>
                <a:cs typeface="Times New Roman" pitchFamily="18" charset="0"/>
              </a:rPr>
              <a:t>ind</a:t>
            </a:r>
            <a:r>
              <a:rPr lang="fr-FR" i="1" dirty="0" smtClean="0">
                <a:solidFill>
                  <a:srgbClr val="800080"/>
                </a:solidFill>
                <a:latin typeface="Palatino Linotype" pitchFamily="18" charset="0"/>
                <a:ea typeface="Times New Roman" pitchFamily="18" charset="0"/>
                <a:cs typeface="Times New Roman" pitchFamily="18" charset="0"/>
              </a:rPr>
              <a:t> - 1</a:t>
            </a:r>
            <a:endPar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endParaRPr>
          </a:p>
          <a:p>
            <a:pPr lvl="0" eaLnBrk="0" hangingPunct="0">
              <a:tabLst>
                <a:tab pos="1558925" algn="ctr"/>
              </a:tabLst>
            </a:pPr>
            <a:r>
              <a:rPr lang="fr-FR" i="1" baseline="0" dirty="0" smtClean="0">
                <a:solidFill>
                  <a:srgbClr val="800080"/>
                </a:solidFill>
                <a:latin typeface="Palatino Linotype" pitchFamily="18" charset="0"/>
                <a:ea typeface="Times New Roman" pitchFamily="18" charset="0"/>
                <a:cs typeface="Times New Roman" pitchFamily="18" charset="0"/>
              </a:rPr>
              <a:t>   </a:t>
            </a:r>
            <a:r>
              <a:rPr lang="fr-FR" b="1" i="1" baseline="0" dirty="0" smtClean="0">
                <a:solidFill>
                  <a:srgbClr val="800080"/>
                </a:solidFill>
                <a:latin typeface="Palatino Linotype" pitchFamily="18" charset="0"/>
                <a:ea typeface="Times New Roman" pitchFamily="18" charset="0"/>
                <a:cs typeface="Times New Roman" pitchFamily="18" charset="0"/>
              </a:rPr>
              <a:t>return</a:t>
            </a:r>
            <a:r>
              <a:rPr lang="fr-FR" i="1" baseline="0" dirty="0" smtClean="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Puis </a:t>
            </a:r>
            <a:endPar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endParaRPr>
          </a:p>
        </p:txBody>
      </p:sp>
      <p:sp>
        <p:nvSpPr>
          <p:cNvPr id="11" name="Line 44"/>
          <p:cNvSpPr>
            <a:spLocks noChangeShapeType="1"/>
          </p:cNvSpPr>
          <p:nvPr/>
        </p:nvSpPr>
        <p:spPr bwMode="auto">
          <a:xfrm flipH="1" flipV="1">
            <a:off x="2596053" y="5205112"/>
            <a:ext cx="115615" cy="438747"/>
          </a:xfrm>
          <a:prstGeom prst="line">
            <a:avLst/>
          </a:prstGeom>
          <a:noFill/>
          <a:ln w="12700">
            <a:solidFill>
              <a:srgbClr val="3B4323"/>
            </a:solidFill>
            <a:round/>
            <a:headEnd/>
            <a:tailEnd type="triangle" w="med" len="med"/>
          </a:ln>
        </p:spPr>
        <p:txBody>
          <a:bodyPr wrap="none"/>
          <a:lstStyle/>
          <a:p>
            <a:endParaRPr lang="fr-FR"/>
          </a:p>
        </p:txBody>
      </p:sp>
      <p:sp>
        <p:nvSpPr>
          <p:cNvPr id="12" name="Rectangle 1"/>
          <p:cNvSpPr>
            <a:spLocks noChangeArrowheads="1"/>
          </p:cNvSpPr>
          <p:nvPr/>
        </p:nvSpPr>
        <p:spPr bwMode="auto">
          <a:xfrm>
            <a:off x="557048" y="5643860"/>
            <a:ext cx="4204137" cy="92333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C</a:t>
            </a:r>
            <a:r>
              <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rPr>
              <a:t>omplexité</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de 2*</a:t>
            </a:r>
            <a:r>
              <a:rPr lang="fr-FR" i="1" dirty="0" smtClean="0">
                <a:solidFill>
                  <a:srgbClr val="800080"/>
                </a:solidFill>
                <a:latin typeface="Palatino Linotype" pitchFamily="18" charset="0"/>
                <a:ea typeface="Times New Roman" pitchFamily="18" charset="0"/>
                <a:cs typeface="Times New Roman" pitchFamily="18" charset="0"/>
              </a:rPr>
              <a:t>log(N</a:t>
            </a: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V(N), avec V(N) est le nombre de 1 dans la décomposition. Inférieure à 3*log(N)</a:t>
            </a:r>
            <a:endPar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endParaRPr>
          </a:p>
        </p:txBody>
      </p:sp>
      <p:sp>
        <p:nvSpPr>
          <p:cNvPr id="15" name="Rectangle 1"/>
          <p:cNvSpPr>
            <a:spLocks noChangeArrowheads="1"/>
          </p:cNvSpPr>
          <p:nvPr/>
        </p:nvSpPr>
        <p:spPr bwMode="auto">
          <a:xfrm>
            <a:off x="5046289" y="2941773"/>
            <a:ext cx="3704811" cy="175432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tabLst>
                <a:tab pos="1558925" algn="ctr"/>
              </a:tabLst>
            </a:pPr>
            <a:r>
              <a:rPr lang="fr-FR" i="1" dirty="0" err="1" smtClean="0">
                <a:solidFill>
                  <a:srgbClr val="800080"/>
                </a:solidFill>
                <a:latin typeface="Palatino Linotype" pitchFamily="18" charset="0"/>
                <a:ea typeface="Times New Roman" pitchFamily="18" charset="0"/>
                <a:cs typeface="Times New Roman" pitchFamily="18" charset="0"/>
              </a:rPr>
              <a:t>decomposition</a:t>
            </a:r>
            <a:r>
              <a:rPr lang="fr-FR" i="1" dirty="0" smtClean="0">
                <a:solidFill>
                  <a:srgbClr val="800080"/>
                </a:solidFill>
                <a:latin typeface="Palatino Linotype" pitchFamily="18" charset="0"/>
                <a:ea typeface="Times New Roman" pitchFamily="18" charset="0"/>
                <a:cs typeface="Times New Roman" pitchFamily="18" charset="0"/>
              </a:rPr>
              <a:t> ( N</a:t>
            </a: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a:t>
            </a:r>
            <a:endParaRPr lang="fr-FR" i="1" dirty="0">
              <a:solidFill>
                <a:srgbClr val="800080"/>
              </a:solidFill>
              <a:latin typeface="Palatino Linotype"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table [] ; reste=N ; </a:t>
            </a:r>
            <a:r>
              <a:rPr lang="fr-FR" i="1" dirty="0" err="1" smtClean="0">
                <a:solidFill>
                  <a:srgbClr val="800080"/>
                </a:solidFill>
                <a:latin typeface="Palatino Linotype" pitchFamily="18" charset="0"/>
                <a:ea typeface="Times New Roman" pitchFamily="18" charset="0"/>
                <a:cs typeface="Times New Roman" pitchFamily="18" charset="0"/>
              </a:rPr>
              <a:t>ind</a:t>
            </a:r>
            <a:r>
              <a:rPr lang="fr-FR" i="1" dirty="0" smtClean="0">
                <a:solidFill>
                  <a:srgbClr val="800080"/>
                </a:solidFill>
                <a:latin typeface="Palatino Linotype" pitchFamily="18" charset="0"/>
                <a:ea typeface="Times New Roman" pitchFamily="18" charset="0"/>
                <a:cs typeface="Times New Roman" pitchFamily="18" charset="0"/>
              </a:rPr>
              <a:t>=0</a:t>
            </a:r>
          </a:p>
          <a:p>
            <a:pPr lvl="0" eaLnBrk="0" hangingPunct="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Tant </a:t>
            </a:r>
            <a:r>
              <a:rPr lang="fr-FR" b="1" i="1" dirty="0">
                <a:solidFill>
                  <a:srgbClr val="800080"/>
                </a:solidFill>
                <a:latin typeface="Palatino Linotype" pitchFamily="18" charset="0"/>
                <a:ea typeface="Times New Roman" pitchFamily="18" charset="0"/>
                <a:cs typeface="Times New Roman" pitchFamily="18" charset="0"/>
              </a:rPr>
              <a:t>que </a:t>
            </a:r>
            <a:r>
              <a:rPr lang="fr-FR" b="1" i="1" dirty="0" smtClean="0">
                <a:solidFill>
                  <a:srgbClr val="800080"/>
                </a:solidFill>
                <a:latin typeface="Palatino Linotype" pitchFamily="18" charset="0"/>
                <a:ea typeface="Times New Roman" pitchFamily="18" charset="0"/>
                <a:cs typeface="Times New Roman" pitchFamily="18" charset="0"/>
              </a:rPr>
              <a:t>(</a:t>
            </a:r>
            <a:r>
              <a:rPr lang="fr-FR" i="1" dirty="0" smtClean="0">
                <a:solidFill>
                  <a:srgbClr val="800080"/>
                </a:solidFill>
                <a:latin typeface="Palatino Linotype" pitchFamily="18" charset="0"/>
                <a:ea typeface="Times New Roman" pitchFamily="18" charset="0"/>
                <a:cs typeface="Times New Roman" pitchFamily="18" charset="0"/>
              </a:rPr>
              <a:t>reste &gt; 1) </a:t>
            </a:r>
            <a:r>
              <a:rPr lang="fr-FR" b="1" i="1" dirty="0" smtClean="0">
                <a:solidFill>
                  <a:srgbClr val="800080"/>
                </a:solidFill>
                <a:latin typeface="Palatino Linotype" pitchFamily="18" charset="0"/>
                <a:ea typeface="Times New Roman" pitchFamily="18" charset="0"/>
                <a:cs typeface="Times New Roman" pitchFamily="18" charset="0"/>
              </a:rPr>
              <a:t>Faire</a:t>
            </a:r>
          </a:p>
          <a:p>
            <a:pPr lvl="0" eaLnBrk="0" hangingPunct="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table[</a:t>
            </a:r>
            <a:r>
              <a:rPr lang="fr-FR" i="1" dirty="0" err="1" smtClean="0">
                <a:solidFill>
                  <a:srgbClr val="800080"/>
                </a:solidFill>
                <a:latin typeface="Palatino Linotype" pitchFamily="18" charset="0"/>
                <a:ea typeface="Times New Roman" pitchFamily="18" charset="0"/>
                <a:cs typeface="Times New Roman" pitchFamily="18" charset="0"/>
              </a:rPr>
              <a:t>ind</a:t>
            </a:r>
            <a:r>
              <a:rPr lang="fr-FR" i="1" dirty="0" smtClean="0">
                <a:solidFill>
                  <a:srgbClr val="800080"/>
                </a:solidFill>
                <a:latin typeface="Palatino Linotype" pitchFamily="18" charset="0"/>
                <a:ea typeface="Times New Roman" pitchFamily="18" charset="0"/>
                <a:cs typeface="Times New Roman" pitchFamily="18" charset="0"/>
              </a:rPr>
              <a:t>] = reste </a:t>
            </a:r>
            <a:r>
              <a:rPr lang="fr-FR" b="1" i="1" dirty="0" err="1" smtClean="0">
                <a:solidFill>
                  <a:srgbClr val="800080"/>
                </a:solidFill>
                <a:latin typeface="Palatino Linotype" pitchFamily="18" charset="0"/>
                <a:ea typeface="Times New Roman" pitchFamily="18" charset="0"/>
                <a:cs typeface="Times New Roman" pitchFamily="18" charset="0"/>
              </a:rPr>
              <a:t>mod</a:t>
            </a:r>
            <a:r>
              <a:rPr lang="fr-FR" i="1" dirty="0" smtClean="0">
                <a:solidFill>
                  <a:srgbClr val="800080"/>
                </a:solidFill>
                <a:latin typeface="Palatino Linotype" pitchFamily="18" charset="0"/>
                <a:ea typeface="Times New Roman" pitchFamily="18" charset="0"/>
                <a:cs typeface="Times New Roman" pitchFamily="18" charset="0"/>
              </a:rPr>
              <a:t> 2</a:t>
            </a:r>
          </a:p>
          <a:p>
            <a:pPr lvl="0" eaLnBrk="0" hangingPunct="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reste = partie entière (reste / 2)  </a:t>
            </a:r>
            <a:endPar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endParaRPr>
          </a:p>
          <a:p>
            <a:pPr lvl="0" eaLnBrk="0" hangingPunct="0">
              <a:tabLst>
                <a:tab pos="1558925" algn="ctr"/>
              </a:tabLst>
            </a:pPr>
            <a:r>
              <a:rPr lang="fr-FR" i="1" baseline="0" dirty="0" smtClean="0">
                <a:solidFill>
                  <a:srgbClr val="800080"/>
                </a:solidFill>
                <a:latin typeface="Palatino Linotype" pitchFamily="18" charset="0"/>
                <a:ea typeface="Times New Roman" pitchFamily="18" charset="0"/>
                <a:cs typeface="Times New Roman" pitchFamily="18" charset="0"/>
              </a:rPr>
              <a:t>   return </a:t>
            </a:r>
            <a:r>
              <a:rPr lang="fr-FR" i="1" dirty="0" smtClean="0">
                <a:solidFill>
                  <a:srgbClr val="800080"/>
                </a:solidFill>
                <a:latin typeface="Palatino Linotype" pitchFamily="18" charset="0"/>
                <a:ea typeface="Times New Roman" pitchFamily="18" charset="0"/>
                <a:cs typeface="Times New Roman" pitchFamily="18" charset="0"/>
              </a:rPr>
              <a:t>table </a:t>
            </a:r>
            <a:endPar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endParaRPr>
          </a:p>
        </p:txBody>
      </p:sp>
      <p:sp>
        <p:nvSpPr>
          <p:cNvPr id="17" name="Line 44"/>
          <p:cNvSpPr>
            <a:spLocks noChangeShapeType="1"/>
          </p:cNvSpPr>
          <p:nvPr/>
        </p:nvSpPr>
        <p:spPr bwMode="auto">
          <a:xfrm flipH="1" flipV="1">
            <a:off x="6936828" y="4696099"/>
            <a:ext cx="106385" cy="624595"/>
          </a:xfrm>
          <a:prstGeom prst="line">
            <a:avLst/>
          </a:prstGeom>
          <a:noFill/>
          <a:ln w="12700">
            <a:solidFill>
              <a:srgbClr val="3B4323"/>
            </a:solidFill>
            <a:round/>
            <a:headEnd/>
            <a:tailEnd type="triangle" w="med" len="med"/>
          </a:ln>
        </p:spPr>
        <p:txBody>
          <a:bodyPr wrap="none"/>
          <a:lstStyle/>
          <a:p>
            <a:endParaRPr lang="fr-FR"/>
          </a:p>
        </p:txBody>
      </p:sp>
      <p:sp>
        <p:nvSpPr>
          <p:cNvPr id="18" name="Rectangle 1"/>
          <p:cNvSpPr>
            <a:spLocks noChangeArrowheads="1"/>
          </p:cNvSpPr>
          <p:nvPr/>
        </p:nvSpPr>
        <p:spPr bwMode="auto">
          <a:xfrm>
            <a:off x="5733115" y="5320694"/>
            <a:ext cx="2620196"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tab pos="1558925" algn="ctr"/>
              </a:tabLst>
            </a:pPr>
            <a:r>
              <a:rPr lang="fr-FR" i="1" dirty="0">
                <a:solidFill>
                  <a:srgbClr val="800080"/>
                </a:solidFill>
                <a:latin typeface="Palatino Linotype" pitchFamily="18" charset="0"/>
                <a:ea typeface="Times New Roman" pitchFamily="18" charset="0"/>
                <a:cs typeface="Times New Roman" pitchFamily="18" charset="0"/>
              </a:rPr>
              <a:t>C</a:t>
            </a:r>
            <a:r>
              <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rPr>
              <a:t>omplexité</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de 2*log(</a:t>
            </a:r>
            <a:r>
              <a:rPr lang="fr-FR" i="1" dirty="0" smtClean="0">
                <a:solidFill>
                  <a:srgbClr val="800080"/>
                </a:solidFill>
                <a:latin typeface="Palatino Linotype" pitchFamily="18" charset="0"/>
                <a:ea typeface="Times New Roman" pitchFamily="18" charset="0"/>
                <a:cs typeface="Times New Roman" pitchFamily="18" charset="0"/>
              </a:rPr>
              <a:t>N)</a:t>
            </a:r>
            <a:endPar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endParaRPr>
          </a:p>
        </p:txBody>
      </p:sp>
      <p:sp>
        <p:nvSpPr>
          <p:cNvPr id="19" name="Rectangle 1"/>
          <p:cNvSpPr>
            <a:spLocks noChangeArrowheads="1"/>
          </p:cNvSpPr>
          <p:nvPr/>
        </p:nvSpPr>
        <p:spPr bwMode="auto">
          <a:xfrm>
            <a:off x="5188989" y="6129955"/>
            <a:ext cx="3495675"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tab pos="1558925" algn="ctr"/>
              </a:tabLst>
            </a:pPr>
            <a:r>
              <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rPr>
              <a:t>Soit une complexité</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de O(log(</a:t>
            </a:r>
            <a:r>
              <a:rPr lang="fr-FR" i="1" dirty="0" smtClean="0">
                <a:solidFill>
                  <a:srgbClr val="800080"/>
                </a:solidFill>
                <a:latin typeface="Palatino Linotype" pitchFamily="18" charset="0"/>
                <a:ea typeface="Times New Roman" pitchFamily="18" charset="0"/>
                <a:cs typeface="Times New Roman" pitchFamily="18" charset="0"/>
              </a:rPr>
              <a:t>N))</a:t>
            </a:r>
            <a:endPar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59081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763408" y="544513"/>
            <a:ext cx="2228192"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596400"/>
            <a:chOff x="0" y="998538"/>
            <a:chExt cx="9144000" cy="559640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Types d’algorithmes</a:t>
              </a:r>
              <a:endParaRPr lang="fr-FR" sz="2000" b="1" dirty="0" smtClean="0">
                <a:solidFill>
                  <a:schemeClr val="folHlink"/>
                </a:solidFill>
              </a:endParaRPr>
            </a:p>
          </p:txBody>
        </p:sp>
        <p:sp>
          <p:nvSpPr>
            <p:cNvPr id="16" name="Text Box 10"/>
            <p:cNvSpPr txBox="1">
              <a:spLocks noChangeArrowheads="1"/>
            </p:cNvSpPr>
            <p:nvPr/>
          </p:nvSpPr>
          <p:spPr bwMode="auto">
            <a:xfrm>
              <a:off x="416859" y="1547402"/>
              <a:ext cx="8635702" cy="5047536"/>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Divisé pour régner</a:t>
              </a:r>
            </a:p>
            <a:p>
              <a:pPr lvl="1" algn="just">
                <a:spcAft>
                  <a:spcPts val="1200"/>
                </a:spcAft>
                <a:buFont typeface="Wingdings" pitchFamily="2" charset="2"/>
                <a:buChar char="§"/>
              </a:pPr>
              <a:r>
                <a:rPr lang="fr-FR" i="1" dirty="0" smtClean="0">
                  <a:solidFill>
                    <a:srgbClr val="800080"/>
                  </a:solidFill>
                </a:rPr>
                <a:t> Un grand nombre d’algorithmes ont une structure récursive : pour résoudre un problème donné. Le problème consiste à trouver la bonne formule de récurrence permettant de résoudre le problème.</a:t>
              </a:r>
            </a:p>
            <a:p>
              <a:pPr lvl="1" algn="just">
                <a:spcAft>
                  <a:spcPts val="1200"/>
                </a:spcAft>
                <a:buFont typeface="Wingdings" pitchFamily="2" charset="2"/>
                <a:buChar char="§"/>
              </a:pPr>
              <a:r>
                <a:rPr lang="fr-FR" i="1" dirty="0" smtClean="0">
                  <a:solidFill>
                    <a:srgbClr val="800080"/>
                  </a:solidFill>
                </a:rPr>
                <a:t> Le principe consiste pour les programmes à s’appeler eux-mêmes récursivement une ou plusieurs fois sur des problèmes similaires, mais de tailles moindres.</a:t>
              </a:r>
            </a:p>
            <a:p>
              <a:pPr lvl="1" algn="just">
                <a:spcAft>
                  <a:spcPts val="1200"/>
                </a:spcAft>
                <a:buFont typeface="Wingdings" pitchFamily="2" charset="2"/>
                <a:buChar char="§"/>
              </a:pPr>
              <a:r>
                <a:rPr lang="fr-FR" i="1" dirty="0" smtClean="0">
                  <a:solidFill>
                    <a:srgbClr val="800080"/>
                  </a:solidFill>
                </a:rPr>
                <a:t> Le programme récursif va résoudre des sous-problèmes de petite taille puis recombinera les résultats pour proposer une solution.</a:t>
              </a:r>
            </a:p>
            <a:p>
              <a:pPr lvl="1" algn="just">
                <a:spcAft>
                  <a:spcPts val="0"/>
                </a:spcAft>
                <a:buFont typeface="Wingdings" pitchFamily="2" charset="2"/>
                <a:buChar char="§"/>
              </a:pPr>
              <a:r>
                <a:rPr lang="fr-FR" i="1" dirty="0" smtClean="0">
                  <a:solidFill>
                    <a:srgbClr val="800080"/>
                  </a:solidFill>
                </a:rPr>
                <a:t> Le paradigme « diviser pour régner » consiste à :</a:t>
              </a:r>
            </a:p>
            <a:p>
              <a:pPr marL="1257300" lvl="2" indent="-342900" algn="just">
                <a:buFont typeface="Arial" pitchFamily="34" charset="0"/>
                <a:buChar char="•"/>
              </a:pPr>
              <a:r>
                <a:rPr lang="fr-FR" i="1" dirty="0" smtClean="0">
                  <a:solidFill>
                    <a:srgbClr val="800080"/>
                  </a:solidFill>
                </a:rPr>
                <a:t>Diviser : le problème en un certain nombre de sous-problèmes.</a:t>
              </a:r>
            </a:p>
            <a:p>
              <a:pPr marL="1257300" lvl="2" indent="-342900" algn="just">
                <a:buFont typeface="Arial" pitchFamily="34" charset="0"/>
                <a:buChar char="•"/>
              </a:pPr>
              <a:r>
                <a:rPr lang="fr-FR" i="1" dirty="0" smtClean="0">
                  <a:solidFill>
                    <a:srgbClr val="800080"/>
                  </a:solidFill>
                </a:rPr>
                <a:t>Régner : sur les sous-problèmes en les résolvant récursivement ou, si la taille est assez réduite le résoudre directement.</a:t>
              </a:r>
            </a:p>
            <a:p>
              <a:pPr marL="1257300" lvl="2" indent="-342900" algn="just">
                <a:buFont typeface="Arial" pitchFamily="34" charset="0"/>
                <a:buChar char="•"/>
              </a:pPr>
              <a:r>
                <a:rPr lang="fr-FR" i="1" dirty="0" smtClean="0">
                  <a:solidFill>
                    <a:srgbClr val="800080"/>
                  </a:solidFill>
                </a:rPr>
                <a:t>Combiner : les solutions des sous-problèmes en une solution complète du problème initial.</a:t>
              </a:r>
            </a:p>
          </p:txBody>
        </p:sp>
      </p:grpSp>
    </p:spTree>
    <p:extLst>
      <p:ext uri="{BB962C8B-B14F-4D97-AF65-F5344CB8AC3E}">
        <p14:creationId xmlns:p14="http://schemas.microsoft.com/office/powerpoint/2010/main" val="16020259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2210857"/>
            <a:chOff x="0" y="998538"/>
            <a:chExt cx="9144000" cy="221085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Types d’algorithmes</a:t>
              </a:r>
              <a:endParaRPr lang="fr-FR" sz="2000" b="1" dirty="0" smtClean="0">
                <a:solidFill>
                  <a:schemeClr val="folHlink"/>
                </a:solidFill>
              </a:endParaRPr>
            </a:p>
          </p:txBody>
        </p:sp>
        <p:sp>
          <p:nvSpPr>
            <p:cNvPr id="16" name="Text Box 10"/>
            <p:cNvSpPr txBox="1">
              <a:spLocks noChangeArrowheads="1"/>
            </p:cNvSpPr>
            <p:nvPr/>
          </p:nvSpPr>
          <p:spPr bwMode="auto">
            <a:xfrm>
              <a:off x="416859" y="1547402"/>
              <a:ext cx="8635702" cy="1661993"/>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Algorithme récursif : Tours de Hanoi</a:t>
              </a:r>
            </a:p>
            <a:p>
              <a:pPr lvl="1" algn="just">
                <a:spcAft>
                  <a:spcPts val="0"/>
                </a:spcAft>
                <a:buFont typeface="Wingdings" pitchFamily="2" charset="2"/>
                <a:buChar char="§"/>
              </a:pPr>
              <a:r>
                <a:rPr lang="fr-FR" i="1" dirty="0" smtClean="0">
                  <a:solidFill>
                    <a:srgbClr val="800080"/>
                  </a:solidFill>
                </a:rPr>
                <a:t> But : déplacer </a:t>
              </a:r>
              <a:r>
                <a:rPr lang="fr-FR" i="1" dirty="0">
                  <a:solidFill>
                    <a:srgbClr val="800080"/>
                  </a:solidFill>
                </a:rPr>
                <a:t>une tour du support A </a:t>
              </a:r>
              <a:r>
                <a:rPr lang="fr-FR" i="1" dirty="0" smtClean="0">
                  <a:solidFill>
                    <a:srgbClr val="800080"/>
                  </a:solidFill>
                </a:rPr>
                <a:t>vers B </a:t>
              </a:r>
              <a:r>
                <a:rPr lang="fr-FR" i="1" dirty="0">
                  <a:solidFill>
                    <a:srgbClr val="800080"/>
                  </a:solidFill>
                </a:rPr>
                <a:t>en utilisant éventuellement le support </a:t>
              </a:r>
              <a:r>
                <a:rPr lang="fr-FR" i="1" dirty="0" smtClean="0">
                  <a:solidFill>
                    <a:srgbClr val="800080"/>
                  </a:solidFill>
                </a:rPr>
                <a:t>C, le </a:t>
              </a:r>
              <a:r>
                <a:rPr lang="fr-FR" i="1" dirty="0">
                  <a:solidFill>
                    <a:srgbClr val="800080"/>
                  </a:solidFill>
                </a:rPr>
                <a:t>tout en respectant les </a:t>
              </a:r>
              <a:r>
                <a:rPr lang="fr-FR" i="1" dirty="0" smtClean="0">
                  <a:solidFill>
                    <a:srgbClr val="800080"/>
                  </a:solidFill>
                </a:rPr>
                <a:t>contraintes </a:t>
              </a:r>
              <a:r>
                <a:rPr lang="fr-FR" i="1" dirty="0">
                  <a:solidFill>
                    <a:srgbClr val="800080"/>
                  </a:solidFill>
                </a:rPr>
                <a:t>suivantes </a:t>
              </a:r>
              <a:r>
                <a:rPr lang="fr-FR" i="1" dirty="0" smtClean="0">
                  <a:solidFill>
                    <a:srgbClr val="800080"/>
                  </a:solidFill>
                </a:rPr>
                <a:t>:</a:t>
              </a:r>
              <a:endParaRPr lang="fr-FR" i="1" dirty="0">
                <a:solidFill>
                  <a:srgbClr val="800080"/>
                </a:solidFill>
              </a:endParaRPr>
            </a:p>
            <a:p>
              <a:pPr marL="1257300" lvl="2" indent="-342900" algn="just">
                <a:buFont typeface="Arial" pitchFamily="34" charset="0"/>
                <a:buChar char="•"/>
              </a:pPr>
              <a:r>
                <a:rPr lang="fr-FR" i="1" dirty="0" smtClean="0">
                  <a:solidFill>
                    <a:srgbClr val="800080"/>
                  </a:solidFill>
                </a:rPr>
                <a:t>Un seul disque peut être déplacé à chaque coup :</a:t>
              </a:r>
              <a:endParaRPr lang="fr-FR" i="1" dirty="0">
                <a:solidFill>
                  <a:srgbClr val="800080"/>
                </a:solidFill>
              </a:endParaRPr>
            </a:p>
            <a:p>
              <a:pPr marL="1257300" lvl="2" indent="-342900" algn="just">
                <a:buFont typeface="Arial" pitchFamily="34" charset="0"/>
                <a:buChar char="•"/>
              </a:pPr>
              <a:r>
                <a:rPr lang="fr-FR" i="1" dirty="0" smtClean="0">
                  <a:solidFill>
                    <a:srgbClr val="800080"/>
                  </a:solidFill>
                </a:rPr>
                <a:t>Un disque ne peut être placé sur un disque de taille plus petite. </a:t>
              </a:r>
            </a:p>
          </p:txBody>
        </p:sp>
      </p:grpSp>
      <p:cxnSp>
        <p:nvCxnSpPr>
          <p:cNvPr id="11" name="Connecteur droit 10"/>
          <p:cNvCxnSpPr/>
          <p:nvPr/>
        </p:nvCxnSpPr>
        <p:spPr>
          <a:xfrm>
            <a:off x="1006142" y="3373314"/>
            <a:ext cx="2381" cy="148590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354870" y="4849689"/>
            <a:ext cx="1304925" cy="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3" name="Groupe 2"/>
          <p:cNvGrpSpPr/>
          <p:nvPr/>
        </p:nvGrpSpPr>
        <p:grpSpPr>
          <a:xfrm>
            <a:off x="440595" y="3468564"/>
            <a:ext cx="1133475" cy="1352550"/>
            <a:chOff x="440595" y="3468564"/>
            <a:chExt cx="1133475" cy="1352550"/>
          </a:xfrm>
        </p:grpSpPr>
        <p:sp>
          <p:nvSpPr>
            <p:cNvPr id="19" name="Rectangle à coins arrondis 18"/>
            <p:cNvSpPr/>
            <p:nvPr/>
          </p:nvSpPr>
          <p:spPr>
            <a:xfrm>
              <a:off x="440595" y="4602039"/>
              <a:ext cx="1133475" cy="2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521557" y="4382964"/>
              <a:ext cx="971550" cy="2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02520" y="4154364"/>
              <a:ext cx="809625"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702532" y="3925764"/>
              <a:ext cx="609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à coins arrondis 24"/>
            <p:cNvSpPr/>
            <p:nvPr/>
          </p:nvSpPr>
          <p:spPr>
            <a:xfrm>
              <a:off x="802545" y="3687638"/>
              <a:ext cx="409574" cy="23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à coins arrondis 25"/>
            <p:cNvSpPr/>
            <p:nvPr/>
          </p:nvSpPr>
          <p:spPr>
            <a:xfrm>
              <a:off x="878745" y="3468564"/>
              <a:ext cx="257174" cy="20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9" name="Connecteur droit 28"/>
          <p:cNvCxnSpPr/>
          <p:nvPr/>
        </p:nvCxnSpPr>
        <p:spPr>
          <a:xfrm>
            <a:off x="2463467" y="3363789"/>
            <a:ext cx="2381" cy="148590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a:off x="1812195" y="4840164"/>
            <a:ext cx="1304925" cy="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a:off x="3882692" y="3354264"/>
            <a:ext cx="2381" cy="148590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a:off x="3231420" y="4830639"/>
            <a:ext cx="1304925" cy="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76143" y="4974585"/>
            <a:ext cx="338554" cy="369332"/>
          </a:xfrm>
          <a:prstGeom prst="rect">
            <a:avLst/>
          </a:prstGeom>
        </p:spPr>
        <p:txBody>
          <a:bodyPr wrap="none">
            <a:spAutoFit/>
          </a:bodyPr>
          <a:lstStyle/>
          <a:p>
            <a:r>
              <a:rPr lang="fr-FR" i="1" dirty="0" smtClean="0">
                <a:solidFill>
                  <a:srgbClr val="800080"/>
                </a:solidFill>
              </a:rPr>
              <a:t>A</a:t>
            </a:r>
            <a:endParaRPr lang="fr-FR" dirty="0"/>
          </a:p>
        </p:txBody>
      </p:sp>
      <p:sp>
        <p:nvSpPr>
          <p:cNvPr id="40" name="Rectangle 39"/>
          <p:cNvSpPr/>
          <p:nvPr/>
        </p:nvSpPr>
        <p:spPr>
          <a:xfrm>
            <a:off x="2319193" y="4974585"/>
            <a:ext cx="338554" cy="369332"/>
          </a:xfrm>
          <a:prstGeom prst="rect">
            <a:avLst/>
          </a:prstGeom>
        </p:spPr>
        <p:txBody>
          <a:bodyPr wrap="none">
            <a:spAutoFit/>
          </a:bodyPr>
          <a:lstStyle/>
          <a:p>
            <a:r>
              <a:rPr lang="fr-FR" i="1" dirty="0" smtClean="0">
                <a:solidFill>
                  <a:srgbClr val="800080"/>
                </a:solidFill>
              </a:rPr>
              <a:t>B</a:t>
            </a:r>
            <a:endParaRPr lang="fr-FR" dirty="0"/>
          </a:p>
        </p:txBody>
      </p:sp>
      <p:sp>
        <p:nvSpPr>
          <p:cNvPr id="41" name="Rectangle 40"/>
          <p:cNvSpPr/>
          <p:nvPr/>
        </p:nvSpPr>
        <p:spPr>
          <a:xfrm>
            <a:off x="3719368" y="4974585"/>
            <a:ext cx="351378" cy="369332"/>
          </a:xfrm>
          <a:prstGeom prst="rect">
            <a:avLst/>
          </a:prstGeom>
        </p:spPr>
        <p:txBody>
          <a:bodyPr wrap="none">
            <a:spAutoFit/>
          </a:bodyPr>
          <a:lstStyle/>
          <a:p>
            <a:r>
              <a:rPr lang="fr-FR" i="1" dirty="0" smtClean="0">
                <a:solidFill>
                  <a:srgbClr val="800080"/>
                </a:solidFill>
              </a:rPr>
              <a:t>C</a:t>
            </a:r>
            <a:endParaRPr lang="fr-FR" dirty="0"/>
          </a:p>
        </p:txBody>
      </p:sp>
      <p:sp>
        <p:nvSpPr>
          <p:cNvPr id="42" name="Rectangle 41"/>
          <p:cNvSpPr/>
          <p:nvPr/>
        </p:nvSpPr>
        <p:spPr>
          <a:xfrm>
            <a:off x="3985295" y="3354265"/>
            <a:ext cx="5158705" cy="2185214"/>
          </a:xfrm>
          <a:prstGeom prst="rect">
            <a:avLst/>
          </a:prstGeom>
        </p:spPr>
        <p:txBody>
          <a:bodyPr wrap="square">
            <a:spAutoFit/>
          </a:bodyPr>
          <a:lstStyle/>
          <a:p>
            <a:pPr lvl="1" algn="just">
              <a:spcAft>
                <a:spcPts val="1200"/>
              </a:spcAft>
            </a:pPr>
            <a:r>
              <a:rPr lang="fr-FR" i="1" dirty="0" smtClean="0">
                <a:solidFill>
                  <a:srgbClr val="800080"/>
                </a:solidFill>
              </a:rPr>
              <a:t>Si Hanoi(N, A, B, C) est une fonction qui déplace N disques de A vers B</a:t>
            </a:r>
            <a:r>
              <a:rPr lang="fr-FR" i="1" dirty="0">
                <a:solidFill>
                  <a:srgbClr val="800080"/>
                </a:solidFill>
              </a:rPr>
              <a:t> </a:t>
            </a:r>
            <a:r>
              <a:rPr lang="fr-FR" i="1" dirty="0" smtClean="0">
                <a:solidFill>
                  <a:srgbClr val="800080"/>
                </a:solidFill>
              </a:rPr>
              <a:t>en utilisant C</a:t>
            </a:r>
          </a:p>
          <a:p>
            <a:pPr lvl="1" algn="just">
              <a:spcAft>
                <a:spcPts val="0"/>
              </a:spcAft>
            </a:pPr>
            <a:r>
              <a:rPr lang="fr-FR" i="1" dirty="0" smtClean="0">
                <a:solidFill>
                  <a:srgbClr val="800080"/>
                </a:solidFill>
              </a:rPr>
              <a:t>Il est possible de diviser ce problème en un problème identique de taille inférieur :</a:t>
            </a:r>
          </a:p>
          <a:p>
            <a:pPr lvl="1" algn="just">
              <a:spcAft>
                <a:spcPts val="0"/>
              </a:spcAft>
            </a:pPr>
            <a:r>
              <a:rPr lang="fr-FR" i="1" dirty="0" smtClean="0">
                <a:solidFill>
                  <a:srgbClr val="800080"/>
                </a:solidFill>
              </a:rPr>
              <a:t>    1. déplacer N-1 disques de A vers C</a:t>
            </a:r>
          </a:p>
          <a:p>
            <a:pPr lvl="1" algn="just">
              <a:spcAft>
                <a:spcPts val="0"/>
              </a:spcAft>
            </a:pPr>
            <a:r>
              <a:rPr lang="fr-FR" i="1" dirty="0" smtClean="0">
                <a:solidFill>
                  <a:srgbClr val="800080"/>
                </a:solidFill>
              </a:rPr>
              <a:t>    2. déplacer 1 disque de A vers B</a:t>
            </a:r>
          </a:p>
          <a:p>
            <a:pPr lvl="1" algn="just">
              <a:spcAft>
                <a:spcPts val="0"/>
              </a:spcAft>
            </a:pPr>
            <a:r>
              <a:rPr lang="fr-FR" i="1" dirty="0" smtClean="0">
                <a:solidFill>
                  <a:srgbClr val="800080"/>
                </a:solidFill>
              </a:rPr>
              <a:t>    3. déplacer N-1 disques de C vers B</a:t>
            </a:r>
          </a:p>
        </p:txBody>
      </p:sp>
      <p:sp>
        <p:nvSpPr>
          <p:cNvPr id="27" name="Rectangle 1"/>
          <p:cNvSpPr>
            <a:spLocks noChangeArrowheads="1"/>
          </p:cNvSpPr>
          <p:nvPr/>
        </p:nvSpPr>
        <p:spPr bwMode="auto">
          <a:xfrm>
            <a:off x="423379" y="5307768"/>
            <a:ext cx="4090484" cy="147732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Hanoi ( </a:t>
            </a:r>
            <a:r>
              <a:rPr lang="fr-FR" i="1" dirty="0">
                <a:solidFill>
                  <a:srgbClr val="800080"/>
                </a:solidFill>
                <a:latin typeface="Palatino Linotype" pitchFamily="18" charset="0"/>
                <a:ea typeface="Times New Roman" pitchFamily="18" charset="0"/>
                <a:cs typeface="Times New Roman" pitchFamily="18" charset="0"/>
              </a:rPr>
              <a:t>N, </a:t>
            </a:r>
            <a:r>
              <a:rPr lang="fr-FR" i="1" dirty="0" smtClean="0">
                <a:solidFill>
                  <a:srgbClr val="800080"/>
                </a:solidFill>
                <a:latin typeface="Palatino Linotype" pitchFamily="18" charset="0"/>
                <a:ea typeface="Times New Roman" pitchFamily="18" charset="0"/>
                <a:cs typeface="Times New Roman" pitchFamily="18" charset="0"/>
              </a:rPr>
              <a:t>T1, T2, T3)</a:t>
            </a:r>
            <a:endParaRPr lang="fr-FR" i="1" dirty="0">
              <a:solidFill>
                <a:srgbClr val="800080"/>
              </a:solidFill>
              <a:latin typeface="Palatino Linotype"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Si</a:t>
            </a:r>
            <a:r>
              <a:rPr lang="fr-FR" i="1" dirty="0" smtClean="0">
                <a:solidFill>
                  <a:srgbClr val="800080"/>
                </a:solidFill>
                <a:latin typeface="Palatino Linotype" pitchFamily="18" charset="0"/>
                <a:ea typeface="Times New Roman" pitchFamily="18" charset="0"/>
                <a:cs typeface="Times New Roman" pitchFamily="18" charset="0"/>
              </a:rPr>
              <a:t> (N &gt; 0)</a:t>
            </a:r>
          </a:p>
          <a:p>
            <a:pPr lvl="0" eaLnBrk="0" hangingPunct="0">
              <a:tabLst>
                <a:tab pos="1558925" algn="ctr"/>
              </a:tabLst>
            </a:pPr>
            <a:r>
              <a:rPr kumimoji="0" lang="fr-FR" b="0" i="1" u="none" strike="noStrike" cap="none" normalizeH="0" dirty="0">
                <a:ln>
                  <a:noFill/>
                </a:ln>
                <a:solidFill>
                  <a:srgbClr val="800080"/>
                </a:solidFill>
                <a:effectLst/>
                <a:latin typeface="Palatino Linotype" pitchFamily="18" charset="0"/>
                <a:ea typeface="Times New Roman" pitchFamily="18" charset="0"/>
                <a:cs typeface="Times New Roman" pitchFamily="18" charset="0"/>
              </a:rPr>
              <a:t> </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Hanoi </a:t>
            </a: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N-1, T1, T3, T2)</a:t>
            </a:r>
          </a:p>
          <a:p>
            <a:pPr lvl="0" eaLnBrk="0" hangingPunct="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deplacer</a:t>
            </a:r>
            <a:r>
              <a:rPr lang="fr-FR" i="1" dirty="0" smtClean="0">
                <a:solidFill>
                  <a:srgbClr val="800080"/>
                </a:solidFill>
                <a:latin typeface="Palatino Linotype" pitchFamily="18" charset="0"/>
                <a:ea typeface="Times New Roman" pitchFamily="18" charset="0"/>
                <a:cs typeface="Times New Roman" pitchFamily="18" charset="0"/>
              </a:rPr>
              <a:t> (1, T1, T2)</a:t>
            </a:r>
          </a:p>
          <a:p>
            <a:pPr lvl="0" eaLnBrk="0" hangingPunct="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Hanoi (N-1, T3, T2, T1)</a:t>
            </a:r>
          </a:p>
        </p:txBody>
      </p:sp>
      <p:grpSp>
        <p:nvGrpSpPr>
          <p:cNvPr id="5" name="Groupe 4"/>
          <p:cNvGrpSpPr/>
          <p:nvPr/>
        </p:nvGrpSpPr>
        <p:grpSpPr>
          <a:xfrm>
            <a:off x="440595" y="3686523"/>
            <a:ext cx="8331124" cy="2475811"/>
            <a:chOff x="440595" y="3686523"/>
            <a:chExt cx="8331124" cy="2475811"/>
          </a:xfrm>
        </p:grpSpPr>
        <p:grpSp>
          <p:nvGrpSpPr>
            <p:cNvPr id="33" name="Groupe 32"/>
            <p:cNvGrpSpPr/>
            <p:nvPr/>
          </p:nvGrpSpPr>
          <p:grpSpPr>
            <a:xfrm>
              <a:off x="3392122" y="3686523"/>
              <a:ext cx="971550" cy="1133475"/>
              <a:chOff x="521557" y="3468564"/>
              <a:chExt cx="971550" cy="1133475"/>
            </a:xfrm>
          </p:grpSpPr>
          <p:sp>
            <p:nvSpPr>
              <p:cNvPr id="35" name="Rectangle à coins arrondis 34"/>
              <p:cNvSpPr/>
              <p:nvPr/>
            </p:nvSpPr>
            <p:spPr>
              <a:xfrm>
                <a:off x="521557" y="4382964"/>
                <a:ext cx="971550" cy="2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à coins arrondis 35"/>
              <p:cNvSpPr/>
              <p:nvPr/>
            </p:nvSpPr>
            <p:spPr>
              <a:xfrm>
                <a:off x="602520" y="4154364"/>
                <a:ext cx="809625"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02532" y="3925764"/>
                <a:ext cx="609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à coins arrondis 44"/>
              <p:cNvSpPr/>
              <p:nvPr/>
            </p:nvSpPr>
            <p:spPr>
              <a:xfrm>
                <a:off x="802545" y="3687638"/>
                <a:ext cx="409574" cy="23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à coins arrondis 45"/>
              <p:cNvSpPr/>
              <p:nvPr/>
            </p:nvSpPr>
            <p:spPr>
              <a:xfrm>
                <a:off x="878745" y="3468564"/>
                <a:ext cx="257174" cy="20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 name="Groupe 3"/>
            <p:cNvGrpSpPr/>
            <p:nvPr/>
          </p:nvGrpSpPr>
          <p:grpSpPr>
            <a:xfrm>
              <a:off x="776143" y="5600355"/>
              <a:ext cx="7995576" cy="561979"/>
              <a:chOff x="776143" y="5600355"/>
              <a:chExt cx="7995576" cy="561979"/>
            </a:xfrm>
          </p:grpSpPr>
          <p:sp>
            <p:nvSpPr>
              <p:cNvPr id="31" name="Line 44"/>
              <p:cNvSpPr>
                <a:spLocks noChangeShapeType="1"/>
              </p:cNvSpPr>
              <p:nvPr/>
            </p:nvSpPr>
            <p:spPr bwMode="auto">
              <a:xfrm flipH="1">
                <a:off x="3376371" y="5801995"/>
                <a:ext cx="1836760" cy="195562"/>
              </a:xfrm>
              <a:prstGeom prst="line">
                <a:avLst/>
              </a:prstGeom>
              <a:noFill/>
              <a:ln w="12700">
                <a:solidFill>
                  <a:srgbClr val="3B4323"/>
                </a:solidFill>
                <a:round/>
                <a:headEnd/>
                <a:tailEnd type="triangle" w="med" len="med"/>
              </a:ln>
            </p:spPr>
            <p:txBody>
              <a:bodyPr wrap="none"/>
              <a:lstStyle/>
              <a:p>
                <a:endParaRPr lang="fr-FR"/>
              </a:p>
            </p:txBody>
          </p:sp>
          <p:sp>
            <p:nvSpPr>
              <p:cNvPr id="32" name="Rectangle 1"/>
              <p:cNvSpPr>
                <a:spLocks noChangeArrowheads="1"/>
              </p:cNvSpPr>
              <p:nvPr/>
            </p:nvSpPr>
            <p:spPr bwMode="auto">
              <a:xfrm>
                <a:off x="5213131" y="5600355"/>
                <a:ext cx="3558588"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On déplace la pile du haut de A-&gt;C</a:t>
                </a:r>
                <a:endPar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endParaRPr>
              </a:p>
            </p:txBody>
          </p:sp>
          <p:sp>
            <p:nvSpPr>
              <p:cNvPr id="47" name="Rectangle 1"/>
              <p:cNvSpPr>
                <a:spLocks noChangeArrowheads="1"/>
              </p:cNvSpPr>
              <p:nvPr/>
            </p:nvSpPr>
            <p:spPr bwMode="auto">
              <a:xfrm>
                <a:off x="776143" y="5919804"/>
                <a:ext cx="2600229" cy="24253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tabLst>
                    <a:tab pos="1558925" algn="ctr"/>
                  </a:tabLst>
                </a:pPr>
                <a:endPar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endParaRPr>
              </a:p>
            </p:txBody>
          </p:sp>
        </p:grpSp>
        <p:sp>
          <p:nvSpPr>
            <p:cNvPr id="49" name="Rectangle à coins arrondis 48"/>
            <p:cNvSpPr/>
            <p:nvPr/>
          </p:nvSpPr>
          <p:spPr>
            <a:xfrm>
              <a:off x="440595" y="4624551"/>
              <a:ext cx="1125445" cy="1917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 name="Groupe 7"/>
          <p:cNvGrpSpPr/>
          <p:nvPr/>
        </p:nvGrpSpPr>
        <p:grpSpPr>
          <a:xfrm>
            <a:off x="770120" y="3697164"/>
            <a:ext cx="8001599" cy="2731114"/>
            <a:chOff x="770120" y="3697164"/>
            <a:chExt cx="8001599" cy="2731114"/>
          </a:xfrm>
        </p:grpSpPr>
        <p:grpSp>
          <p:nvGrpSpPr>
            <p:cNvPr id="6" name="Groupe 5"/>
            <p:cNvGrpSpPr/>
            <p:nvPr/>
          </p:nvGrpSpPr>
          <p:grpSpPr>
            <a:xfrm>
              <a:off x="1950346" y="3697164"/>
              <a:ext cx="2419891" cy="1133475"/>
              <a:chOff x="1950346" y="3697164"/>
              <a:chExt cx="2419891" cy="1133475"/>
            </a:xfrm>
          </p:grpSpPr>
          <p:sp>
            <p:nvSpPr>
              <p:cNvPr id="55" name="Rectangle à coins arrondis 54"/>
              <p:cNvSpPr/>
              <p:nvPr/>
            </p:nvSpPr>
            <p:spPr>
              <a:xfrm>
                <a:off x="1950346" y="4619298"/>
                <a:ext cx="1039846" cy="2018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6" name="Groupe 55"/>
              <p:cNvGrpSpPr/>
              <p:nvPr/>
            </p:nvGrpSpPr>
            <p:grpSpPr>
              <a:xfrm>
                <a:off x="3398687" y="3697164"/>
                <a:ext cx="971550" cy="1133475"/>
                <a:chOff x="521557" y="3468564"/>
                <a:chExt cx="971550" cy="1133475"/>
              </a:xfrm>
            </p:grpSpPr>
            <p:sp>
              <p:nvSpPr>
                <p:cNvPr id="58" name="Rectangle à coins arrondis 57"/>
                <p:cNvSpPr/>
                <p:nvPr/>
              </p:nvSpPr>
              <p:spPr>
                <a:xfrm>
                  <a:off x="521557" y="4382964"/>
                  <a:ext cx="971550" cy="2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Rectangle à coins arrondis 58"/>
                <p:cNvSpPr/>
                <p:nvPr/>
              </p:nvSpPr>
              <p:spPr>
                <a:xfrm>
                  <a:off x="602520" y="4154364"/>
                  <a:ext cx="809625"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à coins arrondis 59"/>
                <p:cNvSpPr/>
                <p:nvPr/>
              </p:nvSpPr>
              <p:spPr>
                <a:xfrm>
                  <a:off x="702532" y="3925764"/>
                  <a:ext cx="609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à coins arrondis 60"/>
                <p:cNvSpPr/>
                <p:nvPr/>
              </p:nvSpPr>
              <p:spPr>
                <a:xfrm>
                  <a:off x="802545" y="3687638"/>
                  <a:ext cx="409574" cy="23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à coins arrondis 61"/>
                <p:cNvSpPr/>
                <p:nvPr/>
              </p:nvSpPr>
              <p:spPr>
                <a:xfrm>
                  <a:off x="878745" y="3468564"/>
                  <a:ext cx="257174" cy="20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63" name="Rectangle 1"/>
            <p:cNvSpPr>
              <a:spLocks noChangeArrowheads="1"/>
            </p:cNvSpPr>
            <p:nvPr/>
          </p:nvSpPr>
          <p:spPr bwMode="auto">
            <a:xfrm>
              <a:off x="5213131" y="5997557"/>
              <a:ext cx="3558588"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On déplace un disque de A-&gt;B</a:t>
              </a:r>
              <a:endPar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endParaRPr>
            </a:p>
          </p:txBody>
        </p:sp>
        <p:sp>
          <p:nvSpPr>
            <p:cNvPr id="64" name="Line 44"/>
            <p:cNvSpPr>
              <a:spLocks noChangeShapeType="1"/>
            </p:cNvSpPr>
            <p:nvPr/>
          </p:nvSpPr>
          <p:spPr bwMode="auto">
            <a:xfrm flipH="1">
              <a:off x="3376370" y="6185747"/>
              <a:ext cx="1824718" cy="121265"/>
            </a:xfrm>
            <a:prstGeom prst="line">
              <a:avLst/>
            </a:prstGeom>
            <a:noFill/>
            <a:ln w="12700">
              <a:solidFill>
                <a:srgbClr val="3B4323"/>
              </a:solidFill>
              <a:round/>
              <a:headEnd/>
              <a:tailEnd type="triangle" w="med" len="med"/>
            </a:ln>
          </p:spPr>
          <p:txBody>
            <a:bodyPr wrap="none"/>
            <a:lstStyle/>
            <a:p>
              <a:endParaRPr lang="fr-FR"/>
            </a:p>
          </p:txBody>
        </p:sp>
        <p:sp>
          <p:nvSpPr>
            <p:cNvPr id="65" name="Rectangle 1"/>
            <p:cNvSpPr>
              <a:spLocks noChangeArrowheads="1"/>
            </p:cNvSpPr>
            <p:nvPr/>
          </p:nvSpPr>
          <p:spPr bwMode="auto">
            <a:xfrm>
              <a:off x="770120" y="6185748"/>
              <a:ext cx="2600229" cy="24253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tabLst>
                  <a:tab pos="1558925" algn="ctr"/>
                </a:tabLst>
              </a:pPr>
              <a:endPar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endParaRPr>
            </a:p>
          </p:txBody>
        </p:sp>
      </p:grpSp>
      <p:grpSp>
        <p:nvGrpSpPr>
          <p:cNvPr id="9" name="Groupe 8"/>
          <p:cNvGrpSpPr/>
          <p:nvPr/>
        </p:nvGrpSpPr>
        <p:grpSpPr>
          <a:xfrm>
            <a:off x="743846" y="3481847"/>
            <a:ext cx="8027873" cy="3303249"/>
            <a:chOff x="743846" y="3481847"/>
            <a:chExt cx="8027873" cy="3303249"/>
          </a:xfrm>
        </p:grpSpPr>
        <p:sp>
          <p:nvSpPr>
            <p:cNvPr id="66" name="Rectangle 1"/>
            <p:cNvSpPr>
              <a:spLocks noChangeArrowheads="1"/>
            </p:cNvSpPr>
            <p:nvPr/>
          </p:nvSpPr>
          <p:spPr bwMode="auto">
            <a:xfrm>
              <a:off x="5213131" y="6415764"/>
              <a:ext cx="3558588"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On déplace la pile de C-&gt;</a:t>
              </a:r>
              <a:r>
                <a:rPr lang="fr-FR" i="1" dirty="0">
                  <a:solidFill>
                    <a:srgbClr val="800080"/>
                  </a:solidFill>
                  <a:latin typeface="Palatino Linotype" pitchFamily="18" charset="0"/>
                  <a:ea typeface="Times New Roman" pitchFamily="18" charset="0"/>
                  <a:cs typeface="Times New Roman" pitchFamily="18" charset="0"/>
                </a:rPr>
                <a:t>B</a:t>
              </a:r>
              <a:endPar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endParaRPr>
            </a:p>
          </p:txBody>
        </p:sp>
        <p:sp>
          <p:nvSpPr>
            <p:cNvPr id="67" name="Rectangle 1"/>
            <p:cNvSpPr>
              <a:spLocks noChangeArrowheads="1"/>
            </p:cNvSpPr>
            <p:nvPr/>
          </p:nvSpPr>
          <p:spPr bwMode="auto">
            <a:xfrm>
              <a:off x="743846" y="6453760"/>
              <a:ext cx="2600229" cy="24253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tabLst>
                  <a:tab pos="1558925" algn="ctr"/>
                </a:tabLst>
              </a:pPr>
              <a:endPar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endParaRPr>
            </a:p>
          </p:txBody>
        </p:sp>
        <p:sp>
          <p:nvSpPr>
            <p:cNvPr id="68" name="Line 44"/>
            <p:cNvSpPr>
              <a:spLocks noChangeShapeType="1"/>
            </p:cNvSpPr>
            <p:nvPr/>
          </p:nvSpPr>
          <p:spPr bwMode="auto">
            <a:xfrm flipH="1">
              <a:off x="3329031" y="6557537"/>
              <a:ext cx="1872057" cy="17488"/>
            </a:xfrm>
            <a:prstGeom prst="line">
              <a:avLst/>
            </a:prstGeom>
            <a:noFill/>
            <a:ln w="12700">
              <a:solidFill>
                <a:srgbClr val="3B4323"/>
              </a:solidFill>
              <a:round/>
              <a:headEnd/>
              <a:tailEnd type="triangle" w="med" len="med"/>
            </a:ln>
          </p:spPr>
          <p:txBody>
            <a:bodyPr wrap="none"/>
            <a:lstStyle/>
            <a:p>
              <a:endParaRPr lang="fr-FR"/>
            </a:p>
          </p:txBody>
        </p:sp>
        <p:grpSp>
          <p:nvGrpSpPr>
            <p:cNvPr id="69" name="Groupe 68"/>
            <p:cNvGrpSpPr/>
            <p:nvPr/>
          </p:nvGrpSpPr>
          <p:grpSpPr>
            <a:xfrm>
              <a:off x="1896773" y="3481847"/>
              <a:ext cx="1133475" cy="1352550"/>
              <a:chOff x="440595" y="3468564"/>
              <a:chExt cx="1133475" cy="1352550"/>
            </a:xfrm>
          </p:grpSpPr>
          <p:sp>
            <p:nvSpPr>
              <p:cNvPr id="70" name="Rectangle à coins arrondis 69"/>
              <p:cNvSpPr/>
              <p:nvPr/>
            </p:nvSpPr>
            <p:spPr>
              <a:xfrm>
                <a:off x="440595" y="4602039"/>
                <a:ext cx="1133475" cy="2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Rectangle à coins arrondis 70"/>
              <p:cNvSpPr/>
              <p:nvPr/>
            </p:nvSpPr>
            <p:spPr>
              <a:xfrm>
                <a:off x="521557" y="4382964"/>
                <a:ext cx="971550" cy="2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à coins arrondis 71"/>
              <p:cNvSpPr/>
              <p:nvPr/>
            </p:nvSpPr>
            <p:spPr>
              <a:xfrm>
                <a:off x="602520" y="4154364"/>
                <a:ext cx="809625"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Rectangle à coins arrondis 72"/>
              <p:cNvSpPr/>
              <p:nvPr/>
            </p:nvSpPr>
            <p:spPr>
              <a:xfrm>
                <a:off x="702532" y="3925764"/>
                <a:ext cx="609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à coins arrondis 73"/>
              <p:cNvSpPr/>
              <p:nvPr/>
            </p:nvSpPr>
            <p:spPr>
              <a:xfrm>
                <a:off x="802545" y="3687638"/>
                <a:ext cx="409574" cy="23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Rectangle à coins arrondis 74"/>
              <p:cNvSpPr/>
              <p:nvPr/>
            </p:nvSpPr>
            <p:spPr>
              <a:xfrm>
                <a:off x="878745" y="3468564"/>
                <a:ext cx="257174" cy="20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Tree>
    <p:extLst>
      <p:ext uri="{BB962C8B-B14F-4D97-AF65-F5344CB8AC3E}">
        <p14:creationId xmlns:p14="http://schemas.microsoft.com/office/powerpoint/2010/main" val="283129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1656860"/>
            <a:chOff x="0" y="998538"/>
            <a:chExt cx="9144000" cy="165686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Types d’algorithmes</a:t>
              </a:r>
              <a:endParaRPr lang="fr-FR" sz="2000" b="1" dirty="0" smtClean="0">
                <a:solidFill>
                  <a:schemeClr val="folHlink"/>
                </a:solidFill>
              </a:endParaRPr>
            </a:p>
          </p:txBody>
        </p:sp>
        <p:sp>
          <p:nvSpPr>
            <p:cNvPr id="16" name="Text Box 10"/>
            <p:cNvSpPr txBox="1">
              <a:spLocks noChangeArrowheads="1"/>
            </p:cNvSpPr>
            <p:nvPr/>
          </p:nvSpPr>
          <p:spPr bwMode="auto">
            <a:xfrm>
              <a:off x="416859" y="1547402"/>
              <a:ext cx="8635702" cy="1107996"/>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Algorithme récursif : Plus court chemin</a:t>
              </a:r>
            </a:p>
            <a:p>
              <a:pPr lvl="1" algn="just">
                <a:spcAft>
                  <a:spcPts val="1200"/>
                </a:spcAft>
                <a:buFont typeface="Wingdings" pitchFamily="2" charset="2"/>
                <a:buChar char="§"/>
              </a:pPr>
              <a:r>
                <a:rPr lang="fr-FR" i="1" dirty="0" smtClean="0">
                  <a:solidFill>
                    <a:srgbClr val="800080"/>
                  </a:solidFill>
                </a:rPr>
                <a:t> Le problème du plus court chemin entre deux sommets D et A passant par une liste de sommets intermédiaires peut s’écrire :</a:t>
              </a:r>
              <a:endParaRPr lang="fr-FR" i="1" dirty="0">
                <a:solidFill>
                  <a:srgbClr val="800080"/>
                </a:solidFill>
              </a:endParaRPr>
            </a:p>
          </p:txBody>
        </p:sp>
      </p:grpSp>
      <p:grpSp>
        <p:nvGrpSpPr>
          <p:cNvPr id="27" name="Groupe 26"/>
          <p:cNvGrpSpPr/>
          <p:nvPr/>
        </p:nvGrpSpPr>
        <p:grpSpPr>
          <a:xfrm>
            <a:off x="130175" y="4470550"/>
            <a:ext cx="3800511" cy="2392702"/>
            <a:chOff x="343719" y="4420378"/>
            <a:chExt cx="3800511" cy="2392702"/>
          </a:xfrm>
        </p:grpSpPr>
        <p:grpSp>
          <p:nvGrpSpPr>
            <p:cNvPr id="28" name="Groupe 27"/>
            <p:cNvGrpSpPr/>
            <p:nvPr/>
          </p:nvGrpSpPr>
          <p:grpSpPr>
            <a:xfrm>
              <a:off x="343719" y="5113865"/>
              <a:ext cx="479168" cy="442451"/>
              <a:chOff x="946510" y="4960809"/>
              <a:chExt cx="479168" cy="442451"/>
            </a:xfrm>
          </p:grpSpPr>
          <p:sp>
            <p:nvSpPr>
              <p:cNvPr id="77" name="Ellipse 76"/>
              <p:cNvSpPr/>
              <p:nvPr/>
            </p:nvSpPr>
            <p:spPr>
              <a:xfrm>
                <a:off x="946510" y="4960809"/>
                <a:ext cx="479168" cy="4424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Rectangle 77"/>
              <p:cNvSpPr/>
              <p:nvPr/>
            </p:nvSpPr>
            <p:spPr>
              <a:xfrm>
                <a:off x="993573" y="4997368"/>
                <a:ext cx="385042" cy="369332"/>
              </a:xfrm>
              <a:prstGeom prst="rect">
                <a:avLst/>
              </a:prstGeom>
            </p:spPr>
            <p:txBody>
              <a:bodyPr wrap="none">
                <a:spAutoFit/>
              </a:bodyPr>
              <a:lstStyle/>
              <a:p>
                <a:r>
                  <a:rPr lang="fr-FR" i="1" dirty="0" smtClean="0">
                    <a:solidFill>
                      <a:srgbClr val="800080"/>
                    </a:solidFill>
                  </a:rPr>
                  <a:t>s</a:t>
                </a:r>
                <a:r>
                  <a:rPr lang="fr-FR" i="1" baseline="-25000" dirty="0" smtClean="0">
                    <a:solidFill>
                      <a:srgbClr val="800080"/>
                    </a:solidFill>
                  </a:rPr>
                  <a:t>0</a:t>
                </a:r>
                <a:endParaRPr lang="fr-FR" baseline="-25000" dirty="0"/>
              </a:p>
            </p:txBody>
          </p:sp>
        </p:grpSp>
        <p:grpSp>
          <p:nvGrpSpPr>
            <p:cNvPr id="31" name="Groupe 30"/>
            <p:cNvGrpSpPr/>
            <p:nvPr/>
          </p:nvGrpSpPr>
          <p:grpSpPr>
            <a:xfrm>
              <a:off x="1559182" y="4582602"/>
              <a:ext cx="479168" cy="442451"/>
              <a:chOff x="946510" y="4960809"/>
              <a:chExt cx="479168" cy="442451"/>
            </a:xfrm>
          </p:grpSpPr>
          <p:sp>
            <p:nvSpPr>
              <p:cNvPr id="75" name="Ellipse 74"/>
              <p:cNvSpPr/>
              <p:nvPr/>
            </p:nvSpPr>
            <p:spPr>
              <a:xfrm>
                <a:off x="946510" y="4960809"/>
                <a:ext cx="479168" cy="4424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Rectangle 75"/>
              <p:cNvSpPr/>
              <p:nvPr/>
            </p:nvSpPr>
            <p:spPr>
              <a:xfrm>
                <a:off x="993573" y="4997368"/>
                <a:ext cx="385042" cy="369332"/>
              </a:xfrm>
              <a:prstGeom prst="rect">
                <a:avLst/>
              </a:prstGeom>
            </p:spPr>
            <p:txBody>
              <a:bodyPr wrap="none">
                <a:spAutoFit/>
              </a:bodyPr>
              <a:lstStyle/>
              <a:p>
                <a:r>
                  <a:rPr lang="fr-FR" i="1" dirty="0" smtClean="0">
                    <a:solidFill>
                      <a:srgbClr val="800080"/>
                    </a:solidFill>
                  </a:rPr>
                  <a:t>s</a:t>
                </a:r>
                <a:r>
                  <a:rPr lang="fr-FR" i="1" baseline="-25000" dirty="0">
                    <a:solidFill>
                      <a:srgbClr val="800080"/>
                    </a:solidFill>
                  </a:rPr>
                  <a:t>1</a:t>
                </a:r>
                <a:endParaRPr lang="fr-FR" baseline="-25000" dirty="0"/>
              </a:p>
            </p:txBody>
          </p:sp>
        </p:grpSp>
        <p:grpSp>
          <p:nvGrpSpPr>
            <p:cNvPr id="32" name="Groupe 31"/>
            <p:cNvGrpSpPr/>
            <p:nvPr/>
          </p:nvGrpSpPr>
          <p:grpSpPr>
            <a:xfrm>
              <a:off x="1080014" y="6231465"/>
              <a:ext cx="479168" cy="442451"/>
              <a:chOff x="946510" y="4960809"/>
              <a:chExt cx="479168" cy="442451"/>
            </a:xfrm>
          </p:grpSpPr>
          <p:sp>
            <p:nvSpPr>
              <p:cNvPr id="73" name="Ellipse 72"/>
              <p:cNvSpPr/>
              <p:nvPr/>
            </p:nvSpPr>
            <p:spPr>
              <a:xfrm>
                <a:off x="946510" y="4960809"/>
                <a:ext cx="479168" cy="4424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Rectangle 73"/>
              <p:cNvSpPr/>
              <p:nvPr/>
            </p:nvSpPr>
            <p:spPr>
              <a:xfrm>
                <a:off x="993573" y="4997368"/>
                <a:ext cx="385042" cy="369332"/>
              </a:xfrm>
              <a:prstGeom prst="rect">
                <a:avLst/>
              </a:prstGeom>
            </p:spPr>
            <p:txBody>
              <a:bodyPr wrap="none">
                <a:spAutoFit/>
              </a:bodyPr>
              <a:lstStyle/>
              <a:p>
                <a:r>
                  <a:rPr lang="fr-FR" i="1" dirty="0" smtClean="0">
                    <a:solidFill>
                      <a:srgbClr val="800080"/>
                    </a:solidFill>
                  </a:rPr>
                  <a:t>s</a:t>
                </a:r>
                <a:r>
                  <a:rPr lang="fr-FR" i="1" baseline="-25000" dirty="0" smtClean="0">
                    <a:solidFill>
                      <a:srgbClr val="800080"/>
                    </a:solidFill>
                  </a:rPr>
                  <a:t>2</a:t>
                </a:r>
                <a:endParaRPr lang="fr-FR" baseline="-25000" dirty="0"/>
              </a:p>
            </p:txBody>
          </p:sp>
        </p:grpSp>
        <p:grpSp>
          <p:nvGrpSpPr>
            <p:cNvPr id="33" name="Groupe 32"/>
            <p:cNvGrpSpPr/>
            <p:nvPr/>
          </p:nvGrpSpPr>
          <p:grpSpPr>
            <a:xfrm>
              <a:off x="2304871" y="5493420"/>
              <a:ext cx="479168" cy="442451"/>
              <a:chOff x="946510" y="4960809"/>
              <a:chExt cx="479168" cy="442451"/>
            </a:xfrm>
          </p:grpSpPr>
          <p:sp>
            <p:nvSpPr>
              <p:cNvPr id="71" name="Ellipse 70"/>
              <p:cNvSpPr/>
              <p:nvPr/>
            </p:nvSpPr>
            <p:spPr>
              <a:xfrm>
                <a:off x="946510" y="4960809"/>
                <a:ext cx="479168" cy="4424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p:cNvSpPr/>
              <p:nvPr/>
            </p:nvSpPr>
            <p:spPr>
              <a:xfrm>
                <a:off x="993573" y="4997368"/>
                <a:ext cx="385042" cy="369332"/>
              </a:xfrm>
              <a:prstGeom prst="rect">
                <a:avLst/>
              </a:prstGeom>
            </p:spPr>
            <p:txBody>
              <a:bodyPr wrap="none">
                <a:spAutoFit/>
              </a:bodyPr>
              <a:lstStyle/>
              <a:p>
                <a:r>
                  <a:rPr lang="fr-FR" i="1" dirty="0" smtClean="0">
                    <a:solidFill>
                      <a:srgbClr val="800080"/>
                    </a:solidFill>
                  </a:rPr>
                  <a:t>s</a:t>
                </a:r>
                <a:r>
                  <a:rPr lang="fr-FR" i="1" baseline="-25000" dirty="0">
                    <a:solidFill>
                      <a:srgbClr val="800080"/>
                    </a:solidFill>
                  </a:rPr>
                  <a:t>3</a:t>
                </a:r>
                <a:endParaRPr lang="fr-FR" baseline="-25000" dirty="0"/>
              </a:p>
            </p:txBody>
          </p:sp>
        </p:grpSp>
        <p:grpSp>
          <p:nvGrpSpPr>
            <p:cNvPr id="34" name="Groupe 33"/>
            <p:cNvGrpSpPr/>
            <p:nvPr/>
          </p:nvGrpSpPr>
          <p:grpSpPr>
            <a:xfrm>
              <a:off x="3405097" y="4498514"/>
              <a:ext cx="479168" cy="442451"/>
              <a:chOff x="946510" y="4960809"/>
              <a:chExt cx="479168" cy="442451"/>
            </a:xfrm>
          </p:grpSpPr>
          <p:sp>
            <p:nvSpPr>
              <p:cNvPr id="69" name="Ellipse 68"/>
              <p:cNvSpPr/>
              <p:nvPr/>
            </p:nvSpPr>
            <p:spPr>
              <a:xfrm>
                <a:off x="946510" y="4960809"/>
                <a:ext cx="479168" cy="4424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69"/>
              <p:cNvSpPr/>
              <p:nvPr/>
            </p:nvSpPr>
            <p:spPr>
              <a:xfrm>
                <a:off x="993573" y="4997368"/>
                <a:ext cx="385042" cy="369332"/>
              </a:xfrm>
              <a:prstGeom prst="rect">
                <a:avLst/>
              </a:prstGeom>
            </p:spPr>
            <p:txBody>
              <a:bodyPr wrap="none">
                <a:spAutoFit/>
              </a:bodyPr>
              <a:lstStyle/>
              <a:p>
                <a:r>
                  <a:rPr lang="fr-FR" i="1" dirty="0" smtClean="0">
                    <a:solidFill>
                      <a:srgbClr val="800080"/>
                    </a:solidFill>
                  </a:rPr>
                  <a:t>s</a:t>
                </a:r>
                <a:r>
                  <a:rPr lang="fr-FR" i="1" baseline="-25000" dirty="0">
                    <a:solidFill>
                      <a:srgbClr val="800080"/>
                    </a:solidFill>
                  </a:rPr>
                  <a:t>4</a:t>
                </a:r>
                <a:endParaRPr lang="fr-FR" baseline="-25000" dirty="0"/>
              </a:p>
            </p:txBody>
          </p:sp>
        </p:grpSp>
        <p:grpSp>
          <p:nvGrpSpPr>
            <p:cNvPr id="35" name="Groupe 34"/>
            <p:cNvGrpSpPr/>
            <p:nvPr/>
          </p:nvGrpSpPr>
          <p:grpSpPr>
            <a:xfrm>
              <a:off x="3452160" y="6276249"/>
              <a:ext cx="479168" cy="442451"/>
              <a:chOff x="946510" y="4960809"/>
              <a:chExt cx="479168" cy="442451"/>
            </a:xfrm>
          </p:grpSpPr>
          <p:sp>
            <p:nvSpPr>
              <p:cNvPr id="67" name="Ellipse 66"/>
              <p:cNvSpPr/>
              <p:nvPr/>
            </p:nvSpPr>
            <p:spPr>
              <a:xfrm>
                <a:off x="946510" y="4960809"/>
                <a:ext cx="479168" cy="4424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Rectangle 67"/>
              <p:cNvSpPr/>
              <p:nvPr/>
            </p:nvSpPr>
            <p:spPr>
              <a:xfrm>
                <a:off x="993573" y="4997368"/>
                <a:ext cx="385042" cy="369332"/>
              </a:xfrm>
              <a:prstGeom prst="rect">
                <a:avLst/>
              </a:prstGeom>
            </p:spPr>
            <p:txBody>
              <a:bodyPr wrap="none">
                <a:spAutoFit/>
              </a:bodyPr>
              <a:lstStyle/>
              <a:p>
                <a:r>
                  <a:rPr lang="fr-FR" i="1" dirty="0" smtClean="0">
                    <a:solidFill>
                      <a:srgbClr val="800080"/>
                    </a:solidFill>
                  </a:rPr>
                  <a:t>s</a:t>
                </a:r>
                <a:r>
                  <a:rPr lang="fr-FR" i="1" baseline="-25000" dirty="0">
                    <a:solidFill>
                      <a:srgbClr val="800080"/>
                    </a:solidFill>
                  </a:rPr>
                  <a:t>5</a:t>
                </a:r>
                <a:endParaRPr lang="fr-FR" baseline="-25000" dirty="0"/>
              </a:p>
            </p:txBody>
          </p:sp>
        </p:grpSp>
        <p:cxnSp>
          <p:nvCxnSpPr>
            <p:cNvPr id="36" name="Connecteur droit avec flèche 35"/>
            <p:cNvCxnSpPr>
              <a:stCxn id="75" idx="2"/>
              <a:endCxn id="77" idx="7"/>
            </p:cNvCxnSpPr>
            <p:nvPr/>
          </p:nvCxnSpPr>
          <p:spPr>
            <a:xfrm flipH="1">
              <a:off x="752714" y="4803828"/>
              <a:ext cx="806468" cy="374832"/>
            </a:xfrm>
            <a:prstGeom prst="straightConnector1">
              <a:avLst/>
            </a:prstGeom>
            <a:ln w="19050">
              <a:solidFill>
                <a:schemeClr val="bg2"/>
              </a:solidFill>
              <a:headEnd type="triangle"/>
              <a:tailEnd type="none" w="med" len="med"/>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a:stCxn id="69" idx="2"/>
              <a:endCxn id="75" idx="6"/>
            </p:cNvCxnSpPr>
            <p:nvPr/>
          </p:nvCxnSpPr>
          <p:spPr>
            <a:xfrm flipH="1">
              <a:off x="2038350" y="4719740"/>
              <a:ext cx="1366747" cy="84088"/>
            </a:xfrm>
            <a:prstGeom prst="straightConnector1">
              <a:avLst/>
            </a:prstGeom>
            <a:ln w="19050">
              <a:solidFill>
                <a:schemeClr val="bg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a:stCxn id="67" idx="7"/>
              <a:endCxn id="69" idx="5"/>
            </p:cNvCxnSpPr>
            <p:nvPr/>
          </p:nvCxnSpPr>
          <p:spPr>
            <a:xfrm flipH="1" flipV="1">
              <a:off x="3814092" y="4876170"/>
              <a:ext cx="47063" cy="1464874"/>
            </a:xfrm>
            <a:prstGeom prst="straightConnector1">
              <a:avLst/>
            </a:prstGeom>
            <a:ln w="19050">
              <a:solidFill>
                <a:schemeClr val="bg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69" idx="4"/>
              <a:endCxn id="67" idx="0"/>
            </p:cNvCxnSpPr>
            <p:nvPr/>
          </p:nvCxnSpPr>
          <p:spPr>
            <a:xfrm>
              <a:off x="3644681" y="4940965"/>
              <a:ext cx="47063" cy="1335284"/>
            </a:xfrm>
            <a:prstGeom prst="straightConnector1">
              <a:avLst/>
            </a:prstGeom>
            <a:ln w="19050">
              <a:solidFill>
                <a:schemeClr val="bg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a:stCxn id="69" idx="3"/>
            </p:cNvCxnSpPr>
            <p:nvPr/>
          </p:nvCxnSpPr>
          <p:spPr>
            <a:xfrm flipH="1">
              <a:off x="2745256" y="4876170"/>
              <a:ext cx="730014" cy="653809"/>
            </a:xfrm>
            <a:prstGeom prst="straightConnector1">
              <a:avLst/>
            </a:prstGeom>
            <a:ln w="19050">
              <a:solidFill>
                <a:schemeClr val="bg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stCxn id="75" idx="4"/>
            </p:cNvCxnSpPr>
            <p:nvPr/>
          </p:nvCxnSpPr>
          <p:spPr>
            <a:xfrm>
              <a:off x="1798766" y="5025053"/>
              <a:ext cx="525497" cy="531263"/>
            </a:xfrm>
            <a:prstGeom prst="straightConnector1">
              <a:avLst/>
            </a:prstGeom>
            <a:ln w="19050">
              <a:solidFill>
                <a:schemeClr val="bg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a:stCxn id="71" idx="0"/>
              <a:endCxn id="75" idx="5"/>
            </p:cNvCxnSpPr>
            <p:nvPr/>
          </p:nvCxnSpPr>
          <p:spPr>
            <a:xfrm flipH="1" flipV="1">
              <a:off x="1968177" y="4960258"/>
              <a:ext cx="576278" cy="533162"/>
            </a:xfrm>
            <a:prstGeom prst="straightConnector1">
              <a:avLst/>
            </a:prstGeom>
            <a:ln w="19050">
              <a:solidFill>
                <a:schemeClr val="bg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a:stCxn id="77" idx="4"/>
              <a:endCxn id="73" idx="1"/>
            </p:cNvCxnSpPr>
            <p:nvPr/>
          </p:nvCxnSpPr>
          <p:spPr>
            <a:xfrm>
              <a:off x="583303" y="5556316"/>
              <a:ext cx="566884" cy="739944"/>
            </a:xfrm>
            <a:prstGeom prst="straightConnector1">
              <a:avLst/>
            </a:prstGeom>
            <a:ln w="19050">
              <a:solidFill>
                <a:schemeClr val="bg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73" idx="0"/>
              <a:endCxn id="77" idx="5"/>
            </p:cNvCxnSpPr>
            <p:nvPr/>
          </p:nvCxnSpPr>
          <p:spPr>
            <a:xfrm flipH="1" flipV="1">
              <a:off x="752714" y="5491521"/>
              <a:ext cx="566884" cy="739944"/>
            </a:xfrm>
            <a:prstGeom prst="straightConnector1">
              <a:avLst/>
            </a:prstGeom>
            <a:ln w="19050">
              <a:solidFill>
                <a:schemeClr val="bg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71" idx="3"/>
              <a:endCxn id="73" idx="7"/>
            </p:cNvCxnSpPr>
            <p:nvPr/>
          </p:nvCxnSpPr>
          <p:spPr>
            <a:xfrm flipH="1">
              <a:off x="1489009" y="5871076"/>
              <a:ext cx="886035" cy="425184"/>
            </a:xfrm>
            <a:prstGeom prst="straightConnector1">
              <a:avLst/>
            </a:prstGeom>
            <a:ln w="19050">
              <a:solidFill>
                <a:schemeClr val="bg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stCxn id="67" idx="2"/>
              <a:endCxn id="73" idx="6"/>
            </p:cNvCxnSpPr>
            <p:nvPr/>
          </p:nvCxnSpPr>
          <p:spPr>
            <a:xfrm flipH="1" flipV="1">
              <a:off x="1559182" y="6452691"/>
              <a:ext cx="1892978" cy="44784"/>
            </a:xfrm>
            <a:prstGeom prst="straightConnector1">
              <a:avLst/>
            </a:prstGeom>
            <a:ln w="19050">
              <a:solidFill>
                <a:schemeClr val="bg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a:stCxn id="71" idx="5"/>
              <a:endCxn id="67" idx="1"/>
            </p:cNvCxnSpPr>
            <p:nvPr/>
          </p:nvCxnSpPr>
          <p:spPr>
            <a:xfrm>
              <a:off x="2713866" y="5871076"/>
              <a:ext cx="808467" cy="469968"/>
            </a:xfrm>
            <a:prstGeom prst="straightConnector1">
              <a:avLst/>
            </a:prstGeom>
            <a:ln w="19050">
              <a:solidFill>
                <a:schemeClr val="bg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871896" y="4659884"/>
              <a:ext cx="284052" cy="307777"/>
            </a:xfrm>
            <a:prstGeom prst="rect">
              <a:avLst/>
            </a:prstGeom>
          </p:spPr>
          <p:txBody>
            <a:bodyPr wrap="none">
              <a:spAutoFit/>
            </a:bodyPr>
            <a:lstStyle/>
            <a:p>
              <a:r>
                <a:rPr lang="fr-FR" sz="1400" i="1" dirty="0" smtClean="0">
                  <a:solidFill>
                    <a:srgbClr val="800080"/>
                  </a:solidFill>
                </a:rPr>
                <a:t>7</a:t>
              </a:r>
              <a:endParaRPr lang="fr-FR" sz="1400" dirty="0"/>
            </a:p>
          </p:txBody>
        </p:sp>
        <p:sp>
          <p:nvSpPr>
            <p:cNvPr id="56" name="Rectangle 55"/>
            <p:cNvSpPr/>
            <p:nvPr/>
          </p:nvSpPr>
          <p:spPr>
            <a:xfrm>
              <a:off x="974673" y="5576412"/>
              <a:ext cx="284052" cy="307777"/>
            </a:xfrm>
            <a:prstGeom prst="rect">
              <a:avLst/>
            </a:prstGeom>
          </p:spPr>
          <p:txBody>
            <a:bodyPr wrap="none">
              <a:spAutoFit/>
            </a:bodyPr>
            <a:lstStyle/>
            <a:p>
              <a:r>
                <a:rPr lang="fr-FR" sz="1400" i="1" dirty="0" smtClean="0">
                  <a:solidFill>
                    <a:srgbClr val="800080"/>
                  </a:solidFill>
                </a:rPr>
                <a:t>3</a:t>
              </a:r>
              <a:endParaRPr lang="fr-FR" sz="1400" dirty="0"/>
            </a:p>
          </p:txBody>
        </p:sp>
        <p:sp>
          <p:nvSpPr>
            <p:cNvPr id="57" name="Rectangle 56"/>
            <p:cNvSpPr/>
            <p:nvPr/>
          </p:nvSpPr>
          <p:spPr>
            <a:xfrm>
              <a:off x="549514" y="5891713"/>
              <a:ext cx="284052" cy="307777"/>
            </a:xfrm>
            <a:prstGeom prst="rect">
              <a:avLst/>
            </a:prstGeom>
          </p:spPr>
          <p:txBody>
            <a:bodyPr wrap="none">
              <a:spAutoFit/>
            </a:bodyPr>
            <a:lstStyle/>
            <a:p>
              <a:r>
                <a:rPr lang="fr-FR" sz="1400" i="1" dirty="0" smtClean="0">
                  <a:solidFill>
                    <a:srgbClr val="800080"/>
                  </a:solidFill>
                </a:rPr>
                <a:t>4</a:t>
              </a:r>
              <a:endParaRPr lang="fr-FR" sz="1400" dirty="0"/>
            </a:p>
          </p:txBody>
        </p:sp>
        <p:sp>
          <p:nvSpPr>
            <p:cNvPr id="58" name="Rectangle 57"/>
            <p:cNvSpPr/>
            <p:nvPr/>
          </p:nvSpPr>
          <p:spPr>
            <a:xfrm>
              <a:off x="2245972" y="4997287"/>
              <a:ext cx="284052" cy="307777"/>
            </a:xfrm>
            <a:prstGeom prst="rect">
              <a:avLst/>
            </a:prstGeom>
          </p:spPr>
          <p:txBody>
            <a:bodyPr wrap="none">
              <a:spAutoFit/>
            </a:bodyPr>
            <a:lstStyle/>
            <a:p>
              <a:r>
                <a:rPr lang="fr-FR" sz="1400" i="1" dirty="0" smtClean="0">
                  <a:solidFill>
                    <a:srgbClr val="800080"/>
                  </a:solidFill>
                </a:rPr>
                <a:t>1</a:t>
              </a:r>
              <a:endParaRPr lang="fr-FR" sz="1400" dirty="0"/>
            </a:p>
          </p:txBody>
        </p:sp>
        <p:sp>
          <p:nvSpPr>
            <p:cNvPr id="59" name="Rectangle 58"/>
            <p:cNvSpPr/>
            <p:nvPr/>
          </p:nvSpPr>
          <p:spPr>
            <a:xfrm>
              <a:off x="1825456" y="5313334"/>
              <a:ext cx="284052" cy="307777"/>
            </a:xfrm>
            <a:prstGeom prst="rect">
              <a:avLst/>
            </a:prstGeom>
          </p:spPr>
          <p:txBody>
            <a:bodyPr wrap="none">
              <a:spAutoFit/>
            </a:bodyPr>
            <a:lstStyle/>
            <a:p>
              <a:r>
                <a:rPr lang="fr-FR" sz="1400" i="1" dirty="0" smtClean="0">
                  <a:solidFill>
                    <a:srgbClr val="800080"/>
                  </a:solidFill>
                </a:rPr>
                <a:t>2</a:t>
              </a:r>
              <a:endParaRPr lang="fr-FR" sz="1400" dirty="0"/>
            </a:p>
          </p:txBody>
        </p:sp>
        <p:sp>
          <p:nvSpPr>
            <p:cNvPr id="60" name="Rectangle 59"/>
            <p:cNvSpPr/>
            <p:nvPr/>
          </p:nvSpPr>
          <p:spPr>
            <a:xfrm>
              <a:off x="2603230" y="4420378"/>
              <a:ext cx="284052" cy="307777"/>
            </a:xfrm>
            <a:prstGeom prst="rect">
              <a:avLst/>
            </a:prstGeom>
          </p:spPr>
          <p:txBody>
            <a:bodyPr wrap="none">
              <a:spAutoFit/>
            </a:bodyPr>
            <a:lstStyle/>
            <a:p>
              <a:r>
                <a:rPr lang="fr-FR" sz="1400" i="1" dirty="0" smtClean="0">
                  <a:solidFill>
                    <a:srgbClr val="800080"/>
                  </a:solidFill>
                </a:rPr>
                <a:t>1</a:t>
              </a:r>
              <a:endParaRPr lang="fr-FR" sz="1400" dirty="0"/>
            </a:p>
          </p:txBody>
        </p:sp>
        <p:sp>
          <p:nvSpPr>
            <p:cNvPr id="61" name="Rectangle 60"/>
            <p:cNvSpPr/>
            <p:nvPr/>
          </p:nvSpPr>
          <p:spPr>
            <a:xfrm>
              <a:off x="3860178" y="5422523"/>
              <a:ext cx="284052" cy="307777"/>
            </a:xfrm>
            <a:prstGeom prst="rect">
              <a:avLst/>
            </a:prstGeom>
          </p:spPr>
          <p:txBody>
            <a:bodyPr wrap="none">
              <a:spAutoFit/>
            </a:bodyPr>
            <a:lstStyle/>
            <a:p>
              <a:r>
                <a:rPr lang="fr-FR" sz="1400" i="1" dirty="0" smtClean="0">
                  <a:solidFill>
                    <a:srgbClr val="800080"/>
                  </a:solidFill>
                </a:rPr>
                <a:t>1</a:t>
              </a:r>
              <a:endParaRPr lang="fr-FR" sz="1400" dirty="0"/>
            </a:p>
          </p:txBody>
        </p:sp>
        <p:sp>
          <p:nvSpPr>
            <p:cNvPr id="62" name="Rectangle 61"/>
            <p:cNvSpPr/>
            <p:nvPr/>
          </p:nvSpPr>
          <p:spPr>
            <a:xfrm>
              <a:off x="3337305" y="5422523"/>
              <a:ext cx="284052" cy="307777"/>
            </a:xfrm>
            <a:prstGeom prst="rect">
              <a:avLst/>
            </a:prstGeom>
          </p:spPr>
          <p:txBody>
            <a:bodyPr wrap="none">
              <a:spAutoFit/>
            </a:bodyPr>
            <a:lstStyle/>
            <a:p>
              <a:r>
                <a:rPr lang="fr-FR" sz="1400" i="1" dirty="0" smtClean="0">
                  <a:solidFill>
                    <a:srgbClr val="800080"/>
                  </a:solidFill>
                </a:rPr>
                <a:t>3</a:t>
              </a:r>
              <a:endParaRPr lang="fr-FR" sz="1400" dirty="0"/>
            </a:p>
          </p:txBody>
        </p:sp>
        <p:sp>
          <p:nvSpPr>
            <p:cNvPr id="63" name="Rectangle 62"/>
            <p:cNvSpPr/>
            <p:nvPr/>
          </p:nvSpPr>
          <p:spPr>
            <a:xfrm>
              <a:off x="2774521" y="4984368"/>
              <a:ext cx="284052" cy="307777"/>
            </a:xfrm>
            <a:prstGeom prst="rect">
              <a:avLst/>
            </a:prstGeom>
          </p:spPr>
          <p:txBody>
            <a:bodyPr wrap="none">
              <a:spAutoFit/>
            </a:bodyPr>
            <a:lstStyle/>
            <a:p>
              <a:r>
                <a:rPr lang="fr-FR" sz="1400" i="1" dirty="0">
                  <a:solidFill>
                    <a:srgbClr val="800080"/>
                  </a:solidFill>
                </a:rPr>
                <a:t>4</a:t>
              </a:r>
              <a:endParaRPr lang="fr-FR" sz="1400" dirty="0"/>
            </a:p>
          </p:txBody>
        </p:sp>
        <p:sp>
          <p:nvSpPr>
            <p:cNvPr id="64" name="Rectangle 63"/>
            <p:cNvSpPr/>
            <p:nvPr/>
          </p:nvSpPr>
          <p:spPr>
            <a:xfrm>
              <a:off x="2759113" y="6063141"/>
              <a:ext cx="284052" cy="307777"/>
            </a:xfrm>
            <a:prstGeom prst="rect">
              <a:avLst/>
            </a:prstGeom>
          </p:spPr>
          <p:txBody>
            <a:bodyPr wrap="none">
              <a:spAutoFit/>
            </a:bodyPr>
            <a:lstStyle/>
            <a:p>
              <a:r>
                <a:rPr lang="fr-FR" sz="1400" i="1" dirty="0" smtClean="0">
                  <a:solidFill>
                    <a:srgbClr val="800080"/>
                  </a:solidFill>
                </a:rPr>
                <a:t>2</a:t>
              </a:r>
              <a:endParaRPr lang="fr-FR" sz="1400" dirty="0"/>
            </a:p>
          </p:txBody>
        </p:sp>
        <p:sp>
          <p:nvSpPr>
            <p:cNvPr id="65" name="Rectangle 64"/>
            <p:cNvSpPr/>
            <p:nvPr/>
          </p:nvSpPr>
          <p:spPr>
            <a:xfrm>
              <a:off x="2325790" y="6505303"/>
              <a:ext cx="284052" cy="307777"/>
            </a:xfrm>
            <a:prstGeom prst="rect">
              <a:avLst/>
            </a:prstGeom>
          </p:spPr>
          <p:txBody>
            <a:bodyPr wrap="none">
              <a:spAutoFit/>
            </a:bodyPr>
            <a:lstStyle/>
            <a:p>
              <a:r>
                <a:rPr lang="fr-FR" sz="1400" i="1" dirty="0" smtClean="0">
                  <a:solidFill>
                    <a:srgbClr val="800080"/>
                  </a:solidFill>
                </a:rPr>
                <a:t>6</a:t>
              </a:r>
              <a:endParaRPr lang="fr-FR" sz="1400" dirty="0"/>
            </a:p>
          </p:txBody>
        </p:sp>
        <p:sp>
          <p:nvSpPr>
            <p:cNvPr id="66" name="Rectangle 65"/>
            <p:cNvSpPr/>
            <p:nvPr/>
          </p:nvSpPr>
          <p:spPr>
            <a:xfrm>
              <a:off x="1704198" y="5743385"/>
              <a:ext cx="284052" cy="307777"/>
            </a:xfrm>
            <a:prstGeom prst="rect">
              <a:avLst/>
            </a:prstGeom>
          </p:spPr>
          <p:txBody>
            <a:bodyPr wrap="none">
              <a:spAutoFit/>
            </a:bodyPr>
            <a:lstStyle/>
            <a:p>
              <a:r>
                <a:rPr lang="fr-FR" sz="1400" i="1" dirty="0" smtClean="0">
                  <a:solidFill>
                    <a:srgbClr val="800080"/>
                  </a:solidFill>
                </a:rPr>
                <a:t>1</a:t>
              </a:r>
              <a:endParaRPr lang="fr-FR" sz="1400" dirty="0"/>
            </a:p>
          </p:txBody>
        </p:sp>
      </p:grpSp>
      <p:sp>
        <p:nvSpPr>
          <p:cNvPr id="79" name="Rectangle 1"/>
          <p:cNvSpPr>
            <a:spLocks noChangeArrowheads="1"/>
          </p:cNvSpPr>
          <p:nvPr/>
        </p:nvSpPr>
        <p:spPr bwMode="auto">
          <a:xfrm>
            <a:off x="979485" y="2707308"/>
            <a:ext cx="7485326" cy="175432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hangingPunct="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PCC ( D, A, liste)</a:t>
            </a:r>
          </a:p>
          <a:p>
            <a:pPr lvl="0" eaLnBrk="0" hangingPunct="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longueur = ∞</a:t>
            </a:r>
          </a:p>
          <a:p>
            <a:pPr lvl="0" eaLnBrk="0" hangingPunct="0">
              <a:tabLst>
                <a:tab pos="1558925" algn="ctr"/>
              </a:tabLst>
            </a:pPr>
            <a:r>
              <a:rPr lang="fr-FR" b="1" i="1" dirty="0" smtClean="0">
                <a:solidFill>
                  <a:srgbClr val="800080"/>
                </a:solidFill>
                <a:latin typeface="Palatino Linotype" pitchFamily="18" charset="0"/>
                <a:ea typeface="Times New Roman" pitchFamily="18" charset="0"/>
                <a:cs typeface="Times New Roman" pitchFamily="18" charset="0"/>
              </a:rPr>
              <a:t>    Si</a:t>
            </a:r>
            <a:r>
              <a:rPr lang="fr-FR" i="1" dirty="0" smtClean="0">
                <a:solidFill>
                  <a:srgbClr val="800080"/>
                </a:solidFill>
                <a:latin typeface="Palatino Linotype" pitchFamily="18" charset="0"/>
                <a:ea typeface="Times New Roman" pitchFamily="18" charset="0"/>
                <a:cs typeface="Times New Roman" pitchFamily="18" charset="0"/>
              </a:rPr>
              <a:t> (D </a:t>
            </a:r>
            <a:r>
              <a:rPr lang="fr-FR" i="1" dirty="0">
                <a:solidFill>
                  <a:srgbClr val="800080"/>
                </a:solidFill>
                <a:latin typeface="Palatino Linotype" pitchFamily="18" charset="0"/>
                <a:ea typeface="Times New Roman" pitchFamily="18" charset="0"/>
                <a:cs typeface="Times New Roman" pitchFamily="18" charset="0"/>
              </a:rPr>
              <a:t>!</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A</a:t>
            </a:r>
            <a:r>
              <a:rPr lang="fr-FR" i="1" dirty="0" smtClean="0">
                <a:solidFill>
                  <a:srgbClr val="800080"/>
                </a:solidFill>
                <a:latin typeface="Palatino Linotype" pitchFamily="18" charset="0"/>
                <a:ea typeface="Times New Roman" pitchFamily="18" charset="0"/>
                <a:cs typeface="Times New Roman" pitchFamily="18" charset="0"/>
              </a:rPr>
              <a:t>)</a:t>
            </a:r>
          </a:p>
          <a:p>
            <a:pPr lvl="0" eaLnBrk="0" hangingPunct="0">
              <a:tabLst>
                <a:tab pos="1558925" algn="ctr"/>
              </a:tabLst>
            </a:pPr>
            <a:r>
              <a:rPr lang="fr-FR" b="1" i="1" dirty="0" smtClean="0">
                <a:solidFill>
                  <a:srgbClr val="800080"/>
                </a:solidFill>
                <a:latin typeface="Palatino Linotype" pitchFamily="18" charset="0"/>
                <a:ea typeface="Times New Roman" pitchFamily="18" charset="0"/>
                <a:cs typeface="Times New Roman" pitchFamily="18" charset="0"/>
              </a:rPr>
              <a:t>         Pour tout </a:t>
            </a:r>
            <a:r>
              <a:rPr lang="fr-FR" i="1" dirty="0">
                <a:solidFill>
                  <a:srgbClr val="800080"/>
                </a:solidFill>
                <a:latin typeface="Palatino Linotype" pitchFamily="18" charset="0"/>
                <a:ea typeface="Times New Roman" pitchFamily="18" charset="0"/>
                <a:cs typeface="Times New Roman" pitchFamily="18" charset="0"/>
              </a:rPr>
              <a:t>(</a:t>
            </a:r>
            <a:r>
              <a:rPr lang="fr-FR" i="1" dirty="0" smtClean="0">
                <a:solidFill>
                  <a:srgbClr val="800080"/>
                </a:solidFill>
                <a:latin typeface="Palatino Linotype" pitchFamily="18" charset="0"/>
                <a:ea typeface="Times New Roman" pitchFamily="18" charset="0"/>
                <a:cs typeface="Times New Roman" pitchFamily="18" charset="0"/>
              </a:rPr>
              <a:t>V</a:t>
            </a:r>
            <a:r>
              <a:rPr lang="fr-FR" i="1" dirty="0" smtClean="0">
                <a:solidFill>
                  <a:srgbClr val="800080"/>
                </a:solidFill>
                <a:latin typeface="Palatino Linotype" pitchFamily="18" charset="0"/>
                <a:ea typeface="Times New Roman" pitchFamily="18" charset="0"/>
                <a:cs typeface="Times New Roman" pitchFamily="18" charset="0"/>
                <a:sym typeface="Symbol" panose="05050102010706020507" pitchFamily="18" charset="2"/>
              </a:rPr>
              <a:t> liste</a:t>
            </a:r>
            <a:r>
              <a:rPr lang="fr-FR" i="1" dirty="0" smtClean="0">
                <a:solidFill>
                  <a:srgbClr val="800080"/>
                </a:solidFill>
                <a:latin typeface="Palatino Linotype" pitchFamily="18" charset="0"/>
                <a:ea typeface="Times New Roman" pitchFamily="18" charset="0"/>
                <a:cs typeface="Times New Roman" pitchFamily="18" charset="0"/>
              </a:rPr>
              <a:t> ) et (V est un voisin de D) </a:t>
            </a:r>
          </a:p>
          <a:p>
            <a:pPr lvl="0" eaLnBrk="0" hangingPunct="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longueur = Min (</a:t>
            </a:r>
            <a:r>
              <a:rPr lang="fr-FR" i="1" dirty="0">
                <a:solidFill>
                  <a:srgbClr val="800080"/>
                </a:solidFill>
                <a:latin typeface="Palatino Linotype" pitchFamily="18" charset="0"/>
                <a:ea typeface="Times New Roman" pitchFamily="18" charset="0"/>
                <a:cs typeface="Times New Roman" pitchFamily="18" charset="0"/>
              </a:rPr>
              <a:t>longueur</a:t>
            </a:r>
            <a:r>
              <a:rPr lang="fr-FR" i="1" dirty="0" smtClean="0">
                <a:solidFill>
                  <a:srgbClr val="800080"/>
                </a:solidFill>
                <a:latin typeface="Palatino Linotype" pitchFamily="18" charset="0"/>
                <a:ea typeface="Times New Roman" pitchFamily="18" charset="0"/>
                <a:cs typeface="Times New Roman" pitchFamily="18" charset="0"/>
              </a:rPr>
              <a:t>, Distance(D-&gt;V)+PCC(V, A, liste-V)</a:t>
            </a:r>
          </a:p>
          <a:p>
            <a:pPr lvl="0" eaLnBrk="0" hangingPunct="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return</a:t>
            </a:r>
            <a:r>
              <a:rPr lang="fr-FR" i="1" dirty="0" smtClean="0">
                <a:solidFill>
                  <a:srgbClr val="800080"/>
                </a:solidFill>
                <a:latin typeface="Palatino Linotype" pitchFamily="18" charset="0"/>
                <a:ea typeface="Times New Roman" pitchFamily="18" charset="0"/>
                <a:cs typeface="Times New Roman" pitchFamily="18" charset="0"/>
              </a:rPr>
              <a:t> longueur</a:t>
            </a:r>
          </a:p>
        </p:txBody>
      </p:sp>
      <p:sp>
        <p:nvSpPr>
          <p:cNvPr id="80" name="Rectangle 79"/>
          <p:cNvSpPr/>
          <p:nvPr/>
        </p:nvSpPr>
        <p:spPr>
          <a:xfrm>
            <a:off x="3528231" y="4727984"/>
            <a:ext cx="5463369" cy="1631216"/>
          </a:xfrm>
          <a:prstGeom prst="rect">
            <a:avLst/>
          </a:prstGeom>
        </p:spPr>
        <p:txBody>
          <a:bodyPr wrap="square">
            <a:spAutoFit/>
          </a:bodyPr>
          <a:lstStyle/>
          <a:p>
            <a:pPr lvl="1" algn="just">
              <a:spcAft>
                <a:spcPts val="1200"/>
              </a:spcAft>
            </a:pPr>
            <a:r>
              <a:rPr lang="fr-FR" i="1" dirty="0" smtClean="0">
                <a:solidFill>
                  <a:srgbClr val="800080"/>
                </a:solidFill>
              </a:rPr>
              <a:t>Sur cet exemple si D=S</a:t>
            </a:r>
            <a:r>
              <a:rPr lang="fr-FR" i="1" baseline="-25000" dirty="0" smtClean="0">
                <a:solidFill>
                  <a:srgbClr val="800080"/>
                </a:solidFill>
              </a:rPr>
              <a:t>0</a:t>
            </a:r>
            <a:r>
              <a:rPr lang="fr-FR" i="1" dirty="0" smtClean="0">
                <a:solidFill>
                  <a:srgbClr val="800080"/>
                </a:solidFill>
              </a:rPr>
              <a:t> et A=S</a:t>
            </a:r>
            <a:r>
              <a:rPr lang="fr-FR" i="1" baseline="-25000" dirty="0" smtClean="0">
                <a:solidFill>
                  <a:srgbClr val="800080"/>
                </a:solidFill>
              </a:rPr>
              <a:t>5 </a:t>
            </a:r>
            <a:r>
              <a:rPr lang="fr-FR" i="1" dirty="0" smtClean="0">
                <a:solidFill>
                  <a:srgbClr val="800080"/>
                </a:solidFill>
              </a:rPr>
              <a:t>et liste = {S</a:t>
            </a:r>
            <a:r>
              <a:rPr lang="fr-FR" i="1" baseline="-25000" dirty="0" smtClean="0">
                <a:solidFill>
                  <a:srgbClr val="800080"/>
                </a:solidFill>
              </a:rPr>
              <a:t>1</a:t>
            </a:r>
            <a:r>
              <a:rPr lang="fr-FR" i="1" dirty="0" smtClean="0">
                <a:solidFill>
                  <a:srgbClr val="800080"/>
                </a:solidFill>
              </a:rPr>
              <a:t> , S</a:t>
            </a:r>
            <a:r>
              <a:rPr lang="fr-FR" i="1" baseline="-25000" dirty="0">
                <a:solidFill>
                  <a:srgbClr val="800080"/>
                </a:solidFill>
              </a:rPr>
              <a:t>2</a:t>
            </a:r>
            <a:r>
              <a:rPr lang="fr-FR" i="1" dirty="0" smtClean="0">
                <a:solidFill>
                  <a:srgbClr val="800080"/>
                </a:solidFill>
              </a:rPr>
              <a:t> , S</a:t>
            </a:r>
            <a:r>
              <a:rPr lang="fr-FR" i="1" baseline="-25000" dirty="0">
                <a:solidFill>
                  <a:srgbClr val="800080"/>
                </a:solidFill>
              </a:rPr>
              <a:t>3</a:t>
            </a:r>
            <a:r>
              <a:rPr lang="fr-FR" i="1" dirty="0" smtClean="0">
                <a:solidFill>
                  <a:srgbClr val="800080"/>
                </a:solidFill>
              </a:rPr>
              <a:t> , S</a:t>
            </a:r>
            <a:r>
              <a:rPr lang="fr-FR" i="1" baseline="-25000" dirty="0">
                <a:solidFill>
                  <a:srgbClr val="800080"/>
                </a:solidFill>
              </a:rPr>
              <a:t>4</a:t>
            </a:r>
            <a:r>
              <a:rPr lang="fr-FR" i="1" dirty="0" smtClean="0">
                <a:solidFill>
                  <a:srgbClr val="800080"/>
                </a:solidFill>
              </a:rPr>
              <a:t> </a:t>
            </a:r>
            <a:r>
              <a:rPr lang="fr-FR" i="1" dirty="0">
                <a:solidFill>
                  <a:srgbClr val="800080"/>
                </a:solidFill>
              </a:rPr>
              <a:t>, </a:t>
            </a:r>
            <a:r>
              <a:rPr lang="fr-FR" i="1" dirty="0" smtClean="0">
                <a:solidFill>
                  <a:srgbClr val="800080"/>
                </a:solidFill>
              </a:rPr>
              <a:t>S</a:t>
            </a:r>
            <a:r>
              <a:rPr lang="fr-FR" i="1" baseline="-25000" dirty="0" smtClean="0">
                <a:solidFill>
                  <a:srgbClr val="800080"/>
                </a:solidFill>
              </a:rPr>
              <a:t>5</a:t>
            </a:r>
            <a:r>
              <a:rPr lang="fr-FR" i="1" dirty="0" smtClean="0">
                <a:solidFill>
                  <a:srgbClr val="800080"/>
                </a:solidFill>
              </a:rPr>
              <a:t> } </a:t>
            </a:r>
            <a:endParaRPr lang="fr-FR" i="1" baseline="-25000" dirty="0" smtClean="0">
              <a:solidFill>
                <a:srgbClr val="800080"/>
              </a:solidFill>
            </a:endParaRPr>
          </a:p>
          <a:p>
            <a:pPr lvl="1" algn="just">
              <a:spcAft>
                <a:spcPts val="0"/>
              </a:spcAft>
            </a:pPr>
            <a:r>
              <a:rPr lang="fr-FR" i="1" dirty="0" smtClean="0">
                <a:solidFill>
                  <a:srgbClr val="800080"/>
                </a:solidFill>
              </a:rPr>
              <a:t>Alors </a:t>
            </a:r>
            <a:r>
              <a:rPr lang="fr-FR" i="1" dirty="0">
                <a:solidFill>
                  <a:srgbClr val="800080"/>
                </a:solidFill>
              </a:rPr>
              <a:t>PCC </a:t>
            </a:r>
            <a:r>
              <a:rPr lang="fr-FR" i="1" dirty="0" smtClean="0">
                <a:solidFill>
                  <a:srgbClr val="800080"/>
                </a:solidFill>
              </a:rPr>
              <a:t>(S</a:t>
            </a:r>
            <a:r>
              <a:rPr lang="fr-FR" i="1" baseline="-25000" dirty="0" smtClean="0">
                <a:solidFill>
                  <a:srgbClr val="800080"/>
                </a:solidFill>
              </a:rPr>
              <a:t>0</a:t>
            </a:r>
            <a:r>
              <a:rPr lang="fr-FR" i="1" dirty="0" smtClean="0">
                <a:solidFill>
                  <a:srgbClr val="800080"/>
                </a:solidFill>
              </a:rPr>
              <a:t> , S</a:t>
            </a:r>
            <a:r>
              <a:rPr lang="fr-FR" i="1" baseline="-25000" dirty="0" smtClean="0">
                <a:solidFill>
                  <a:srgbClr val="800080"/>
                </a:solidFill>
              </a:rPr>
              <a:t>5 </a:t>
            </a:r>
            <a:r>
              <a:rPr lang="fr-FR" i="1" dirty="0" smtClean="0">
                <a:solidFill>
                  <a:srgbClr val="800080"/>
                </a:solidFill>
              </a:rPr>
              <a:t>, liste ) et le min de :</a:t>
            </a:r>
          </a:p>
          <a:p>
            <a:pPr lvl="1" algn="just">
              <a:spcAft>
                <a:spcPts val="0"/>
              </a:spcAft>
            </a:pPr>
            <a:r>
              <a:rPr lang="fr-FR" i="1" dirty="0" smtClean="0">
                <a:solidFill>
                  <a:srgbClr val="800080"/>
                </a:solidFill>
              </a:rPr>
              <a:t>    Distance(S</a:t>
            </a:r>
            <a:r>
              <a:rPr lang="fr-FR" i="1" baseline="-25000" dirty="0" smtClean="0">
                <a:solidFill>
                  <a:srgbClr val="800080"/>
                </a:solidFill>
              </a:rPr>
              <a:t>0</a:t>
            </a:r>
            <a:r>
              <a:rPr lang="fr-FR" i="1" dirty="0" smtClean="0">
                <a:solidFill>
                  <a:srgbClr val="800080"/>
                </a:solidFill>
              </a:rPr>
              <a:t> </a:t>
            </a:r>
            <a:r>
              <a:rPr lang="fr-FR" i="1" dirty="0">
                <a:solidFill>
                  <a:srgbClr val="800080"/>
                </a:solidFill>
              </a:rPr>
              <a:t>, </a:t>
            </a:r>
            <a:r>
              <a:rPr lang="fr-FR" i="1" dirty="0" smtClean="0">
                <a:solidFill>
                  <a:srgbClr val="800080"/>
                </a:solidFill>
              </a:rPr>
              <a:t>S</a:t>
            </a:r>
            <a:r>
              <a:rPr lang="fr-FR" i="1" baseline="-25000" dirty="0" smtClean="0">
                <a:solidFill>
                  <a:srgbClr val="800080"/>
                </a:solidFill>
              </a:rPr>
              <a:t>1 </a:t>
            </a:r>
            <a:r>
              <a:rPr lang="fr-FR" i="1" dirty="0" smtClean="0">
                <a:solidFill>
                  <a:srgbClr val="800080"/>
                </a:solidFill>
              </a:rPr>
              <a:t>) </a:t>
            </a:r>
            <a:r>
              <a:rPr lang="fr-FR" i="1" dirty="0">
                <a:solidFill>
                  <a:srgbClr val="800080"/>
                </a:solidFill>
              </a:rPr>
              <a:t>+ PCC (</a:t>
            </a:r>
            <a:r>
              <a:rPr lang="fr-FR" i="1" dirty="0" smtClean="0">
                <a:solidFill>
                  <a:srgbClr val="800080"/>
                </a:solidFill>
              </a:rPr>
              <a:t>S</a:t>
            </a:r>
            <a:r>
              <a:rPr lang="fr-FR" i="1" baseline="-25000" dirty="0">
                <a:solidFill>
                  <a:srgbClr val="800080"/>
                </a:solidFill>
              </a:rPr>
              <a:t>1</a:t>
            </a:r>
            <a:r>
              <a:rPr lang="fr-FR" i="1" dirty="0" smtClean="0">
                <a:solidFill>
                  <a:srgbClr val="800080"/>
                </a:solidFill>
              </a:rPr>
              <a:t> </a:t>
            </a:r>
            <a:r>
              <a:rPr lang="fr-FR" i="1" dirty="0">
                <a:solidFill>
                  <a:srgbClr val="800080"/>
                </a:solidFill>
              </a:rPr>
              <a:t>, S</a:t>
            </a:r>
            <a:r>
              <a:rPr lang="fr-FR" i="1" baseline="-25000" dirty="0">
                <a:solidFill>
                  <a:srgbClr val="800080"/>
                </a:solidFill>
              </a:rPr>
              <a:t>5 </a:t>
            </a:r>
            <a:r>
              <a:rPr lang="fr-FR" i="1" dirty="0">
                <a:solidFill>
                  <a:srgbClr val="800080"/>
                </a:solidFill>
              </a:rPr>
              <a:t>, liste </a:t>
            </a:r>
            <a:r>
              <a:rPr lang="fr-FR" i="1" dirty="0" smtClean="0">
                <a:solidFill>
                  <a:srgbClr val="800080"/>
                </a:solidFill>
              </a:rPr>
              <a:t>– S</a:t>
            </a:r>
            <a:r>
              <a:rPr lang="fr-FR" i="1" baseline="-25000" dirty="0" smtClean="0">
                <a:solidFill>
                  <a:srgbClr val="800080"/>
                </a:solidFill>
              </a:rPr>
              <a:t>1</a:t>
            </a:r>
            <a:r>
              <a:rPr lang="fr-FR" i="1" dirty="0" smtClean="0">
                <a:solidFill>
                  <a:srgbClr val="800080"/>
                </a:solidFill>
              </a:rPr>
              <a:t>)</a:t>
            </a:r>
          </a:p>
          <a:p>
            <a:pPr lvl="1" algn="just">
              <a:spcAft>
                <a:spcPts val="0"/>
              </a:spcAft>
            </a:pPr>
            <a:r>
              <a:rPr lang="fr-FR" i="1" dirty="0" smtClean="0">
                <a:solidFill>
                  <a:srgbClr val="800080"/>
                </a:solidFill>
              </a:rPr>
              <a:t>    </a:t>
            </a:r>
            <a:r>
              <a:rPr lang="fr-FR" i="1" dirty="0">
                <a:solidFill>
                  <a:srgbClr val="800080"/>
                </a:solidFill>
              </a:rPr>
              <a:t>Distance(S</a:t>
            </a:r>
            <a:r>
              <a:rPr lang="fr-FR" i="1" baseline="-25000" dirty="0">
                <a:solidFill>
                  <a:srgbClr val="800080"/>
                </a:solidFill>
              </a:rPr>
              <a:t>0</a:t>
            </a:r>
            <a:r>
              <a:rPr lang="fr-FR" i="1" dirty="0">
                <a:solidFill>
                  <a:srgbClr val="800080"/>
                </a:solidFill>
              </a:rPr>
              <a:t> , </a:t>
            </a:r>
            <a:r>
              <a:rPr lang="fr-FR" i="1" dirty="0" smtClean="0">
                <a:solidFill>
                  <a:srgbClr val="800080"/>
                </a:solidFill>
              </a:rPr>
              <a:t>S</a:t>
            </a:r>
            <a:r>
              <a:rPr lang="fr-FR" i="1" baseline="-25000" dirty="0" smtClean="0">
                <a:solidFill>
                  <a:srgbClr val="800080"/>
                </a:solidFill>
              </a:rPr>
              <a:t>2 </a:t>
            </a:r>
            <a:r>
              <a:rPr lang="fr-FR" i="1" dirty="0">
                <a:solidFill>
                  <a:srgbClr val="800080"/>
                </a:solidFill>
              </a:rPr>
              <a:t>) + PCC (</a:t>
            </a:r>
            <a:r>
              <a:rPr lang="fr-FR" i="1" dirty="0" smtClean="0">
                <a:solidFill>
                  <a:srgbClr val="800080"/>
                </a:solidFill>
              </a:rPr>
              <a:t>S</a:t>
            </a:r>
            <a:r>
              <a:rPr lang="fr-FR" i="1" baseline="-25000" dirty="0" smtClean="0">
                <a:solidFill>
                  <a:srgbClr val="800080"/>
                </a:solidFill>
              </a:rPr>
              <a:t>2</a:t>
            </a:r>
            <a:r>
              <a:rPr lang="fr-FR" i="1" dirty="0" smtClean="0">
                <a:solidFill>
                  <a:srgbClr val="800080"/>
                </a:solidFill>
              </a:rPr>
              <a:t> </a:t>
            </a:r>
            <a:r>
              <a:rPr lang="fr-FR" i="1" dirty="0">
                <a:solidFill>
                  <a:srgbClr val="800080"/>
                </a:solidFill>
              </a:rPr>
              <a:t>, S</a:t>
            </a:r>
            <a:r>
              <a:rPr lang="fr-FR" i="1" baseline="-25000" dirty="0">
                <a:solidFill>
                  <a:srgbClr val="800080"/>
                </a:solidFill>
              </a:rPr>
              <a:t>5 </a:t>
            </a:r>
            <a:r>
              <a:rPr lang="fr-FR" i="1" dirty="0">
                <a:solidFill>
                  <a:srgbClr val="800080"/>
                </a:solidFill>
              </a:rPr>
              <a:t>, liste </a:t>
            </a:r>
            <a:r>
              <a:rPr lang="fr-FR" i="1" dirty="0" smtClean="0">
                <a:solidFill>
                  <a:srgbClr val="800080"/>
                </a:solidFill>
              </a:rPr>
              <a:t>– S</a:t>
            </a:r>
            <a:r>
              <a:rPr lang="fr-FR" i="1" baseline="-25000" dirty="0" smtClean="0">
                <a:solidFill>
                  <a:srgbClr val="800080"/>
                </a:solidFill>
              </a:rPr>
              <a:t>2</a:t>
            </a:r>
            <a:r>
              <a:rPr lang="fr-FR" i="1" dirty="0" smtClean="0">
                <a:solidFill>
                  <a:srgbClr val="800080"/>
                </a:solidFill>
              </a:rPr>
              <a:t>)</a:t>
            </a:r>
            <a:endParaRPr lang="fr-FR" i="1" dirty="0">
              <a:solidFill>
                <a:srgbClr val="800080"/>
              </a:solidFill>
            </a:endParaRPr>
          </a:p>
        </p:txBody>
      </p:sp>
    </p:spTree>
    <p:extLst>
      <p:ext uri="{BB962C8B-B14F-4D97-AF65-F5344CB8AC3E}">
        <p14:creationId xmlns:p14="http://schemas.microsoft.com/office/powerpoint/2010/main" val="187913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473289"/>
            <a:chOff x="0" y="998538"/>
            <a:chExt cx="9144000" cy="547328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Types d’algorithmes</a:t>
              </a:r>
              <a:endParaRPr lang="fr-FR" sz="2000" b="1" dirty="0" smtClean="0">
                <a:solidFill>
                  <a:schemeClr val="folHlink"/>
                </a:solidFill>
              </a:endParaRPr>
            </a:p>
          </p:txBody>
        </p:sp>
        <p:sp>
          <p:nvSpPr>
            <p:cNvPr id="16" name="Text Box 10"/>
            <p:cNvSpPr txBox="1">
              <a:spLocks noChangeArrowheads="1"/>
            </p:cNvSpPr>
            <p:nvPr/>
          </p:nvSpPr>
          <p:spPr bwMode="auto">
            <a:xfrm>
              <a:off x="416859" y="1547402"/>
              <a:ext cx="8635702" cy="4924425"/>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Algorithme glouton</a:t>
              </a:r>
            </a:p>
            <a:p>
              <a:pPr lvl="1" algn="just">
                <a:spcAft>
                  <a:spcPts val="1200"/>
                </a:spcAft>
                <a:buFont typeface="Wingdings" pitchFamily="2" charset="2"/>
                <a:buChar char="§"/>
              </a:pPr>
              <a:r>
                <a:rPr lang="fr-FR" i="1" dirty="0" smtClean="0">
                  <a:solidFill>
                    <a:srgbClr val="800080"/>
                  </a:solidFill>
                </a:rPr>
                <a:t> Plusieurs problèmes sont basés sur la recherche de solutions optimales, comme la recherche d’un itinéraire entre deux points ….</a:t>
              </a:r>
            </a:p>
            <a:p>
              <a:pPr lvl="1" algn="just">
                <a:spcAft>
                  <a:spcPts val="1200"/>
                </a:spcAft>
                <a:buFont typeface="Wingdings" pitchFamily="2" charset="2"/>
                <a:buChar char="§"/>
              </a:pPr>
              <a:r>
                <a:rPr lang="fr-FR" i="1" dirty="0" smtClean="0">
                  <a:solidFill>
                    <a:srgbClr val="800080"/>
                  </a:solidFill>
                </a:rPr>
                <a:t> La recherche énumérative est une technique simple basée sur le principe des algorithmes naïfs</a:t>
              </a:r>
              <a:r>
                <a:rPr lang="fr-FR" i="1" dirty="0">
                  <a:solidFill>
                    <a:srgbClr val="800080"/>
                  </a:solidFill>
                </a:rPr>
                <a:t> </a:t>
              </a:r>
              <a:r>
                <a:rPr lang="fr-FR" i="1" dirty="0" smtClean="0">
                  <a:solidFill>
                    <a:srgbClr val="800080"/>
                  </a:solidFill>
                </a:rPr>
                <a:t>qui teste tous les cas possibles.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L’approche gloutonne consiste à chaque étape à faire un </a:t>
              </a:r>
              <a:r>
                <a:rPr lang="fr-FR" i="1" dirty="0">
                  <a:solidFill>
                    <a:srgbClr val="800080"/>
                  </a:solidFill>
                </a:rPr>
                <a:t>choix d’optimum local, dans l'espoir d'obtenir un résultat </a:t>
              </a:r>
              <a:r>
                <a:rPr lang="fr-FR" i="1" dirty="0" smtClean="0">
                  <a:solidFill>
                    <a:srgbClr val="800080"/>
                  </a:solidFill>
                </a:rPr>
                <a:t>cohérent.</a:t>
              </a:r>
            </a:p>
            <a:p>
              <a:pPr lvl="1" algn="just">
                <a:spcAft>
                  <a:spcPts val="0"/>
                </a:spcAft>
                <a:buFont typeface="Wingdings" pitchFamily="2" charset="2"/>
                <a:buChar char="§"/>
              </a:pPr>
              <a:r>
                <a:rPr lang="fr-FR" i="1" dirty="0">
                  <a:solidFill>
                    <a:srgbClr val="800080"/>
                  </a:solidFill>
                </a:rPr>
                <a:t> L’algorithme construit une solution pas à pas : </a:t>
              </a:r>
            </a:p>
            <a:p>
              <a:pPr marL="1257300" lvl="2" indent="-342900" algn="just">
                <a:buFont typeface="Arial" pitchFamily="34" charset="0"/>
                <a:buChar char="•"/>
              </a:pPr>
              <a:r>
                <a:rPr lang="fr-FR" i="1" dirty="0">
                  <a:solidFill>
                    <a:srgbClr val="800080"/>
                  </a:solidFill>
                </a:rPr>
                <a:t>Sans avoir à revenir sur les décisions.</a:t>
              </a:r>
            </a:p>
            <a:p>
              <a:pPr marL="1257300" lvl="2" indent="-342900" algn="just">
                <a:buFont typeface="Arial" pitchFamily="34" charset="0"/>
                <a:buChar char="•"/>
              </a:pPr>
              <a:r>
                <a:rPr lang="fr-FR" i="1" dirty="0">
                  <a:solidFill>
                    <a:srgbClr val="800080"/>
                  </a:solidFill>
                </a:rPr>
                <a:t>En effectuant des choix qui semblent localement optimaux.</a:t>
              </a:r>
            </a:p>
            <a:p>
              <a:pPr marL="1257300" lvl="2" indent="-342900" algn="just">
                <a:spcAft>
                  <a:spcPts val="1200"/>
                </a:spcAft>
                <a:buFont typeface="Arial" pitchFamily="34" charset="0"/>
                <a:buChar char="•"/>
              </a:pPr>
              <a:r>
                <a:rPr lang="fr-FR" i="1" dirty="0">
                  <a:solidFill>
                    <a:srgbClr val="800080"/>
                  </a:solidFill>
                </a:rPr>
                <a:t>En espérant obtenir un résultat optimum global</a:t>
              </a:r>
              <a:r>
                <a:rPr lang="fr-FR" i="1" dirty="0" smtClean="0">
                  <a:solidFill>
                    <a:srgbClr val="800080"/>
                  </a:solidFill>
                </a:rPr>
                <a:t>. </a:t>
              </a:r>
            </a:p>
            <a:p>
              <a:pPr lvl="1" algn="just">
                <a:spcAft>
                  <a:spcPts val="1200"/>
                </a:spcAft>
                <a:buFont typeface="Wingdings" pitchFamily="2" charset="2"/>
                <a:buChar char="§"/>
              </a:pPr>
              <a:r>
                <a:rPr lang="fr-FR" i="1" dirty="0" smtClean="0">
                  <a:solidFill>
                    <a:srgbClr val="800080"/>
                  </a:solidFill>
                </a:rPr>
                <a:t> Cette approche permet résoudre </a:t>
              </a:r>
              <a:r>
                <a:rPr lang="fr-FR" i="1" dirty="0">
                  <a:solidFill>
                    <a:srgbClr val="800080"/>
                  </a:solidFill>
                </a:rPr>
                <a:t>des problèmes </a:t>
              </a:r>
              <a:r>
                <a:rPr lang="fr-FR" i="1" dirty="0" smtClean="0">
                  <a:solidFill>
                    <a:srgbClr val="800080"/>
                  </a:solidFill>
                </a:rPr>
                <a:t>difficiles et permet de trouver une solution très rapidement.</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La solution n’est pas forcement une solution optimale.</a:t>
              </a:r>
              <a:endParaRPr lang="fr-FR" i="1" dirty="0">
                <a:solidFill>
                  <a:srgbClr val="800080"/>
                </a:solidFill>
              </a:endParaRPr>
            </a:p>
          </p:txBody>
        </p:sp>
      </p:grpSp>
    </p:spTree>
    <p:extLst>
      <p:ext uri="{BB962C8B-B14F-4D97-AF65-F5344CB8AC3E}">
        <p14:creationId xmlns:p14="http://schemas.microsoft.com/office/powerpoint/2010/main" val="8418332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750288"/>
            <a:chOff x="0" y="998538"/>
            <a:chExt cx="9144000" cy="575028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Types d’algorithmes</a:t>
              </a:r>
              <a:endParaRPr lang="fr-FR" sz="2000" b="1" dirty="0" smtClean="0">
                <a:solidFill>
                  <a:schemeClr val="folHlink"/>
                </a:solidFill>
              </a:endParaRPr>
            </a:p>
          </p:txBody>
        </p:sp>
        <p:sp>
          <p:nvSpPr>
            <p:cNvPr id="16" name="Text Box 10"/>
            <p:cNvSpPr txBox="1">
              <a:spLocks noChangeArrowheads="1"/>
            </p:cNvSpPr>
            <p:nvPr/>
          </p:nvSpPr>
          <p:spPr bwMode="auto">
            <a:xfrm>
              <a:off x="416859" y="1547402"/>
              <a:ext cx="8635702" cy="520142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Algorithme glouton : exemples</a:t>
              </a:r>
            </a:p>
            <a:p>
              <a:pPr lvl="1" algn="just">
                <a:spcAft>
                  <a:spcPts val="1200"/>
                </a:spcAft>
                <a:buFont typeface="Wingdings" pitchFamily="2" charset="2"/>
                <a:buChar char="§"/>
              </a:pPr>
              <a:r>
                <a:rPr lang="fr-FR" i="1" dirty="0" smtClean="0">
                  <a:solidFill>
                    <a:srgbClr val="800080"/>
                  </a:solidFill>
                </a:rPr>
                <a:t> </a:t>
              </a:r>
              <a:r>
                <a:rPr lang="fr-FR" b="1" i="1" dirty="0" smtClean="0">
                  <a:solidFill>
                    <a:srgbClr val="800080"/>
                  </a:solidFill>
                </a:rPr>
                <a:t>Rendu de la monnaie </a:t>
              </a:r>
              <a:r>
                <a:rPr lang="fr-FR" i="1" dirty="0" smtClean="0">
                  <a:solidFill>
                    <a:srgbClr val="800080"/>
                  </a:solidFill>
                </a:rPr>
                <a:t>: On </a:t>
              </a:r>
              <a:r>
                <a:rPr lang="fr-FR" i="1" dirty="0">
                  <a:solidFill>
                    <a:srgbClr val="800080"/>
                  </a:solidFill>
                </a:rPr>
                <a:t>a des pièces de 5, 2 et 1 euros et l’on veut </a:t>
              </a:r>
              <a:r>
                <a:rPr lang="fr-FR" i="1" dirty="0" smtClean="0">
                  <a:solidFill>
                    <a:srgbClr val="800080"/>
                  </a:solidFill>
                </a:rPr>
                <a:t>rendre 12 </a:t>
              </a:r>
              <a:r>
                <a:rPr lang="fr-FR" i="1" dirty="0">
                  <a:solidFill>
                    <a:srgbClr val="800080"/>
                  </a:solidFill>
                </a:rPr>
                <a:t>euros en utilisant le moins de pièces </a:t>
              </a:r>
              <a:r>
                <a:rPr lang="fr-FR" i="1" dirty="0" smtClean="0">
                  <a:solidFill>
                    <a:srgbClr val="800080"/>
                  </a:solidFill>
                </a:rPr>
                <a:t>possible. </a:t>
              </a:r>
            </a:p>
            <a:p>
              <a:pPr lvl="1" algn="just">
                <a:spcAft>
                  <a:spcPts val="1200"/>
                </a:spcAft>
                <a:buFont typeface="Wingdings" pitchFamily="2" charset="2"/>
                <a:buChar char="§"/>
              </a:pPr>
              <a:r>
                <a:rPr lang="fr-FR" i="1" dirty="0" smtClean="0">
                  <a:solidFill>
                    <a:srgbClr val="800080"/>
                  </a:solidFill>
                </a:rPr>
                <a:t> solution : On choisi un </a:t>
              </a:r>
              <a:r>
                <a:rPr lang="fr-FR" i="1" dirty="0">
                  <a:solidFill>
                    <a:srgbClr val="800080"/>
                  </a:solidFill>
                </a:rPr>
                <a:t>problème voisin </a:t>
              </a:r>
              <a:r>
                <a:rPr lang="fr-FR" i="1" dirty="0" smtClean="0">
                  <a:solidFill>
                    <a:srgbClr val="800080"/>
                  </a:solidFill>
                </a:rPr>
                <a:t>qui consiste à rendre en </a:t>
              </a:r>
              <a:r>
                <a:rPr lang="fr-FR" i="1" dirty="0">
                  <a:solidFill>
                    <a:srgbClr val="800080"/>
                  </a:solidFill>
                </a:rPr>
                <a:t>premier les pièces les plus </a:t>
              </a:r>
              <a:r>
                <a:rPr lang="fr-FR" i="1" dirty="0" smtClean="0">
                  <a:solidFill>
                    <a:srgbClr val="800080"/>
                  </a:solidFill>
                </a:rPr>
                <a:t>grandes. </a:t>
              </a:r>
            </a:p>
            <a:p>
              <a:pPr lvl="1" algn="just">
                <a:spcAft>
                  <a:spcPts val="1200"/>
                </a:spcAft>
                <a:buFont typeface="Wingdings" pitchFamily="2" charset="2"/>
                <a:buChar char="§"/>
              </a:pPr>
              <a:r>
                <a:rPr lang="fr-FR" i="1" dirty="0" smtClean="0">
                  <a:solidFill>
                    <a:srgbClr val="800080"/>
                  </a:solidFill>
                </a:rPr>
                <a:t> </a:t>
              </a:r>
              <a:r>
                <a:rPr lang="fr-FR" b="1" i="1" dirty="0" smtClean="0">
                  <a:solidFill>
                    <a:srgbClr val="800080"/>
                  </a:solidFill>
                </a:rPr>
                <a:t>Empaquetage</a:t>
              </a:r>
              <a:r>
                <a:rPr lang="fr-FR" i="1" dirty="0" smtClean="0">
                  <a:solidFill>
                    <a:srgbClr val="800080"/>
                  </a:solidFill>
                </a:rPr>
                <a:t>: </a:t>
              </a:r>
              <a:r>
                <a:rPr lang="fr-FR" i="1" dirty="0">
                  <a:solidFill>
                    <a:srgbClr val="800080"/>
                  </a:solidFill>
                </a:rPr>
                <a:t>On dispose de </a:t>
              </a:r>
              <a:r>
                <a:rPr lang="fr-FR" i="1" dirty="0" smtClean="0">
                  <a:solidFill>
                    <a:srgbClr val="800080"/>
                  </a:solidFill>
                </a:rPr>
                <a:t>8 </a:t>
              </a:r>
              <a:r>
                <a:rPr lang="fr-FR" i="1" dirty="0">
                  <a:solidFill>
                    <a:srgbClr val="800080"/>
                  </a:solidFill>
                </a:rPr>
                <a:t>objets de </a:t>
              </a:r>
              <a:r>
                <a:rPr lang="fr-FR" i="1" dirty="0" smtClean="0">
                  <a:solidFill>
                    <a:srgbClr val="800080"/>
                  </a:solidFill>
                </a:rPr>
                <a:t>volumes </a:t>
              </a:r>
              <a:r>
                <a:rPr lang="fr-FR" i="1" dirty="0">
                  <a:solidFill>
                    <a:srgbClr val="800080"/>
                  </a:solidFill>
                </a:rPr>
                <a:t>[ 7, 6, 3, 4, 8, 5, 9, 2 </a:t>
              </a:r>
              <a:r>
                <a:rPr lang="fr-FR" i="1" dirty="0" smtClean="0">
                  <a:solidFill>
                    <a:srgbClr val="800080"/>
                  </a:solidFill>
                </a:rPr>
                <a:t>] et </a:t>
              </a:r>
              <a:r>
                <a:rPr lang="fr-FR" i="1" dirty="0">
                  <a:solidFill>
                    <a:srgbClr val="800080"/>
                  </a:solidFill>
                </a:rPr>
                <a:t>des </a:t>
              </a:r>
              <a:r>
                <a:rPr lang="fr-FR" i="1" dirty="0" smtClean="0">
                  <a:solidFill>
                    <a:srgbClr val="800080"/>
                  </a:solidFill>
                </a:rPr>
                <a:t>conteneurs </a:t>
              </a:r>
              <a:r>
                <a:rPr lang="fr-FR" i="1" dirty="0">
                  <a:solidFill>
                    <a:srgbClr val="800080"/>
                  </a:solidFill>
                </a:rPr>
                <a:t>de </a:t>
              </a:r>
              <a:r>
                <a:rPr lang="fr-FR" i="1" dirty="0" smtClean="0">
                  <a:solidFill>
                    <a:srgbClr val="800080"/>
                  </a:solidFill>
                </a:rPr>
                <a:t>capacité C=11. </a:t>
              </a:r>
              <a:r>
                <a:rPr lang="fr-FR" i="1" dirty="0">
                  <a:solidFill>
                    <a:srgbClr val="800080"/>
                  </a:solidFill>
                </a:rPr>
                <a:t>Le problème consiste à placer les objets dans les </a:t>
              </a:r>
              <a:r>
                <a:rPr lang="fr-FR" i="1" dirty="0" smtClean="0">
                  <a:solidFill>
                    <a:srgbClr val="800080"/>
                  </a:solidFill>
                </a:rPr>
                <a:t>conteneurs tout en </a:t>
              </a:r>
              <a:r>
                <a:rPr lang="fr-FR" i="1" dirty="0">
                  <a:solidFill>
                    <a:srgbClr val="800080"/>
                  </a:solidFill>
                </a:rPr>
                <a:t>utilisant le moins de </a:t>
              </a:r>
              <a:r>
                <a:rPr lang="fr-FR" i="1" dirty="0" smtClean="0">
                  <a:solidFill>
                    <a:srgbClr val="800080"/>
                  </a:solidFill>
                </a:rPr>
                <a:t>conteneurs. </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solution </a:t>
              </a:r>
              <a:r>
                <a:rPr lang="fr-FR" i="1" dirty="0" smtClean="0">
                  <a:solidFill>
                    <a:srgbClr val="800080"/>
                  </a:solidFill>
                </a:rPr>
                <a:t>: placer le plus gros objets en premier. </a:t>
              </a:r>
            </a:p>
            <a:p>
              <a:pPr lvl="1" algn="just">
                <a:spcAft>
                  <a:spcPts val="1200"/>
                </a:spcAft>
                <a:buFont typeface="Wingdings" pitchFamily="2" charset="2"/>
                <a:buChar char="§"/>
              </a:pPr>
              <a:r>
                <a:rPr lang="fr-FR" b="1" i="1" dirty="0" smtClean="0">
                  <a:solidFill>
                    <a:srgbClr val="800080"/>
                  </a:solidFill>
                </a:rPr>
                <a:t> Location</a:t>
              </a:r>
              <a:r>
                <a:rPr lang="fr-FR" i="1" dirty="0" smtClean="0">
                  <a:solidFill>
                    <a:srgbClr val="800080"/>
                  </a:solidFill>
                </a:rPr>
                <a:t>: On dispose d’un seul camion à la location, et l’on souhaite satisfaire le maximum de demandes possibles des clients. Pour chaque client on connait la date de début et de fin de la location.</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solution : </a:t>
              </a:r>
              <a:r>
                <a:rPr lang="fr-FR" i="1" dirty="0" smtClean="0">
                  <a:solidFill>
                    <a:srgbClr val="800080"/>
                  </a:solidFill>
                </a:rPr>
                <a:t>trier les demandes par la date de fin, satisfaire la première. Choisir la suivante et la satisfaire si sa date de début et &gt; à la date de fin de la dernière choisie. Continuer ainsi pour les autres demandes.</a:t>
              </a:r>
              <a:endParaRPr lang="fr-FR" i="1" dirty="0">
                <a:solidFill>
                  <a:srgbClr val="800080"/>
                </a:solidFill>
              </a:endParaRPr>
            </a:p>
          </p:txBody>
        </p:sp>
      </p:grpSp>
    </p:spTree>
    <p:extLst>
      <p:ext uri="{BB962C8B-B14F-4D97-AF65-F5344CB8AC3E}">
        <p14:creationId xmlns:p14="http://schemas.microsoft.com/office/powerpoint/2010/main" val="2608633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473289"/>
            <a:chOff x="0" y="998538"/>
            <a:chExt cx="9144000" cy="547328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Types d’algorithmes</a:t>
              </a:r>
              <a:endParaRPr lang="fr-FR" sz="2000" b="1" dirty="0" smtClean="0">
                <a:solidFill>
                  <a:schemeClr val="folHlink"/>
                </a:solidFill>
              </a:endParaRPr>
            </a:p>
          </p:txBody>
        </p:sp>
        <p:sp>
          <p:nvSpPr>
            <p:cNvPr id="16" name="Text Box 10"/>
            <p:cNvSpPr txBox="1">
              <a:spLocks noChangeArrowheads="1"/>
            </p:cNvSpPr>
            <p:nvPr/>
          </p:nvSpPr>
          <p:spPr bwMode="auto">
            <a:xfrm>
              <a:off x="416859" y="1547402"/>
              <a:ext cx="8635702" cy="4924425"/>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Programmation dynamique</a:t>
              </a:r>
            </a:p>
            <a:p>
              <a:pPr lvl="1" algn="just">
                <a:spcAft>
                  <a:spcPts val="1200"/>
                </a:spcAft>
                <a:buFont typeface="Wingdings" pitchFamily="2" charset="2"/>
                <a:buChar char="§"/>
              </a:pPr>
              <a:r>
                <a:rPr lang="fr-FR" i="1" dirty="0" smtClean="0">
                  <a:solidFill>
                    <a:srgbClr val="800080"/>
                  </a:solidFill>
                </a:rPr>
                <a:t> Méthode très utilisée en optimisation combinatoire, pour la rechercher de solutions optimales dans un ensemble très grand de solutions.</a:t>
              </a:r>
            </a:p>
            <a:p>
              <a:pPr lvl="1" algn="just">
                <a:spcAft>
                  <a:spcPts val="1200"/>
                </a:spcAft>
                <a:buFont typeface="Wingdings" pitchFamily="2" charset="2"/>
                <a:buChar char="§"/>
              </a:pPr>
              <a:r>
                <a:rPr lang="fr-FR" i="1" dirty="0" smtClean="0">
                  <a:solidFill>
                    <a:srgbClr val="800080"/>
                  </a:solidFill>
                </a:rPr>
                <a:t> Le principe consiste à composer </a:t>
              </a:r>
              <a:r>
                <a:rPr lang="fr-FR" i="1" dirty="0">
                  <a:solidFill>
                    <a:srgbClr val="800080"/>
                  </a:solidFill>
                </a:rPr>
                <a:t>une solution optimale du problème en combinant les solutions (optimales) de ses </a:t>
              </a:r>
              <a:r>
                <a:rPr lang="fr-FR" i="1" dirty="0" smtClean="0">
                  <a:solidFill>
                    <a:srgbClr val="800080"/>
                  </a:solidFill>
                </a:rPr>
                <a:t>sous-problèmes plus petits.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Les solutions </a:t>
              </a:r>
              <a:r>
                <a:rPr lang="fr-FR" i="1" dirty="0">
                  <a:solidFill>
                    <a:srgbClr val="800080"/>
                  </a:solidFill>
                </a:rPr>
                <a:t>optimales </a:t>
              </a:r>
              <a:r>
                <a:rPr lang="fr-FR" i="1" dirty="0" smtClean="0">
                  <a:solidFill>
                    <a:srgbClr val="800080"/>
                  </a:solidFill>
                </a:rPr>
                <a:t>des sous-problèmes sont gardées </a:t>
              </a:r>
              <a:r>
                <a:rPr lang="fr-FR" i="1" dirty="0">
                  <a:solidFill>
                    <a:srgbClr val="800080"/>
                  </a:solidFill>
                </a:rPr>
                <a:t>en </a:t>
              </a:r>
              <a:r>
                <a:rPr lang="fr-FR" i="1" dirty="0" smtClean="0">
                  <a:solidFill>
                    <a:srgbClr val="800080"/>
                  </a:solidFill>
                </a:rPr>
                <a:t>mémoire, afin </a:t>
              </a:r>
              <a:r>
                <a:rPr lang="fr-FR" i="1" dirty="0">
                  <a:solidFill>
                    <a:srgbClr val="800080"/>
                  </a:solidFill>
                </a:rPr>
                <a:t>d’éviter des traitements redondants</a:t>
              </a:r>
            </a:p>
            <a:p>
              <a:pPr lvl="1" algn="just">
                <a:spcAft>
                  <a:spcPts val="1200"/>
                </a:spcAft>
                <a:buFont typeface="Wingdings" pitchFamily="2" charset="2"/>
                <a:buChar char="§"/>
              </a:pPr>
              <a:r>
                <a:rPr lang="fr-FR" i="1" dirty="0">
                  <a:solidFill>
                    <a:srgbClr val="800080"/>
                  </a:solidFill>
                </a:rPr>
                <a:t> Il faut ensuite </a:t>
              </a:r>
              <a:r>
                <a:rPr lang="fr-FR" i="1" dirty="0" smtClean="0">
                  <a:solidFill>
                    <a:srgbClr val="800080"/>
                  </a:solidFill>
                </a:rPr>
                <a:t>recombiner </a:t>
              </a:r>
              <a:r>
                <a:rPr lang="fr-FR" i="1" dirty="0">
                  <a:solidFill>
                    <a:srgbClr val="800080"/>
                  </a:solidFill>
                </a:rPr>
                <a:t>ces solutions « locales » pour résoudre le problème </a:t>
              </a:r>
              <a:r>
                <a:rPr lang="fr-FR" i="1" dirty="0" smtClean="0">
                  <a:solidFill>
                    <a:srgbClr val="800080"/>
                  </a:solidFill>
                </a:rPr>
                <a:t>« global ». Les formules de récurrence </a:t>
              </a:r>
              <a:r>
                <a:rPr lang="fr-FR" i="1" dirty="0">
                  <a:solidFill>
                    <a:srgbClr val="800080"/>
                  </a:solidFill>
                </a:rPr>
                <a:t>sont très </a:t>
              </a:r>
              <a:r>
                <a:rPr lang="fr-FR" i="1" dirty="0" smtClean="0">
                  <a:solidFill>
                    <a:srgbClr val="800080"/>
                  </a:solidFill>
                </a:rPr>
                <a:t>utilisées.</a:t>
              </a:r>
            </a:p>
            <a:p>
              <a:pPr lvl="1" algn="just">
                <a:spcAft>
                  <a:spcPts val="1200"/>
                </a:spcAft>
                <a:buFont typeface="Wingdings" pitchFamily="2" charset="2"/>
                <a:buChar char="§"/>
              </a:pPr>
              <a:r>
                <a:rPr lang="fr-FR" i="1" dirty="0" smtClean="0">
                  <a:solidFill>
                    <a:srgbClr val="800080"/>
                  </a:solidFill>
                </a:rPr>
                <a:t> Il s’agit d’une méthode d’énumération implicite dans laquelle on retient ou l’on rejette des sous-ensembles de solutions mais on ne construit pas toutes les solutions. </a:t>
              </a:r>
            </a:p>
            <a:p>
              <a:pPr lvl="1" algn="just">
                <a:spcAft>
                  <a:spcPts val="1200"/>
                </a:spcAft>
                <a:buFont typeface="Wingdings" pitchFamily="2" charset="2"/>
                <a:buChar char="§"/>
              </a:pPr>
              <a:r>
                <a:rPr lang="fr-FR" i="1" dirty="0" smtClean="0">
                  <a:solidFill>
                    <a:srgbClr val="800080"/>
                  </a:solidFill>
                </a:rPr>
                <a:t> On rejette certaines solutions sans les avoir construites explicitement si elles appartiennent à un sous-ensemble qui n’est pas intéressant.</a:t>
              </a:r>
            </a:p>
          </p:txBody>
        </p:sp>
      </p:grpSp>
    </p:spTree>
    <p:extLst>
      <p:ext uri="{BB962C8B-B14F-4D97-AF65-F5344CB8AC3E}">
        <p14:creationId xmlns:p14="http://schemas.microsoft.com/office/powerpoint/2010/main" val="29730159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4365293"/>
            <a:chOff x="0" y="998538"/>
            <a:chExt cx="9144000" cy="436529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Types d’algorithmes</a:t>
              </a:r>
              <a:endParaRPr lang="fr-FR" sz="2000" b="1" dirty="0" smtClean="0">
                <a:solidFill>
                  <a:schemeClr val="folHlink"/>
                </a:solidFill>
              </a:endParaRPr>
            </a:p>
          </p:txBody>
        </p:sp>
        <p:sp>
          <p:nvSpPr>
            <p:cNvPr id="16" name="Text Box 10"/>
            <p:cNvSpPr txBox="1">
              <a:spLocks noChangeArrowheads="1"/>
            </p:cNvSpPr>
            <p:nvPr/>
          </p:nvSpPr>
          <p:spPr bwMode="auto">
            <a:xfrm>
              <a:off x="416859" y="1547402"/>
              <a:ext cx="8635702" cy="3816429"/>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Programmation </a:t>
              </a:r>
              <a:r>
                <a:rPr lang="fr-FR" sz="2000" b="1" dirty="0" smtClean="0">
                  <a:solidFill>
                    <a:srgbClr val="800080"/>
                  </a:solidFill>
                  <a:sym typeface="Wingdings" pitchFamily="2" charset="2"/>
                </a:rPr>
                <a:t>dynamique : Suite de </a:t>
              </a:r>
              <a:r>
                <a:rPr lang="fr-FR" sz="2000" b="1" dirty="0" err="1" smtClean="0">
                  <a:solidFill>
                    <a:srgbClr val="800080"/>
                  </a:solidFill>
                  <a:sym typeface="Wingdings" pitchFamily="2" charset="2"/>
                </a:rPr>
                <a:t>Fibonacci</a:t>
              </a:r>
              <a:endParaRPr lang="fr-FR" sz="2000" b="1" dirty="0">
                <a:solidFill>
                  <a:srgbClr val="800080"/>
                </a:solidFill>
                <a:sym typeface="Wingdings" pitchFamily="2" charset="2"/>
              </a:endParaRPr>
            </a:p>
            <a:p>
              <a:pPr lvl="1" algn="just">
                <a:spcAft>
                  <a:spcPts val="0"/>
                </a:spcAft>
                <a:buFont typeface="Wingdings" pitchFamily="2" charset="2"/>
                <a:buChar char="§"/>
              </a:pPr>
              <a:r>
                <a:rPr lang="fr-FR" i="1" dirty="0" smtClean="0">
                  <a:solidFill>
                    <a:srgbClr val="800080"/>
                  </a:solidFill>
                </a:rPr>
                <a:t> Le nième terme de la suite F(n) dépend de deux termes précédents : </a:t>
              </a:r>
            </a:p>
            <a:p>
              <a:pPr marL="1257300" lvl="2" indent="-342900" algn="just">
                <a:buFont typeface="Arial" pitchFamily="34" charset="0"/>
                <a:buChar char="•"/>
              </a:pPr>
              <a:r>
                <a:rPr lang="fr-FR" i="1" dirty="0" smtClean="0">
                  <a:solidFill>
                    <a:srgbClr val="800080"/>
                  </a:solidFill>
                </a:rPr>
                <a:t>F(n) = F(n-1) + F(n-2) si n&gt;1 </a:t>
              </a:r>
              <a:endParaRPr lang="fr-FR" i="1" dirty="0">
                <a:solidFill>
                  <a:srgbClr val="800080"/>
                </a:solidFill>
              </a:endParaRPr>
            </a:p>
            <a:p>
              <a:pPr marL="1257300" lvl="2" indent="-342900" algn="just">
                <a:spcAft>
                  <a:spcPts val="1200"/>
                </a:spcAft>
                <a:buFont typeface="Arial" pitchFamily="34" charset="0"/>
                <a:buChar char="•"/>
              </a:pPr>
              <a:r>
                <a:rPr lang="fr-FR" i="1" dirty="0" smtClean="0">
                  <a:solidFill>
                    <a:srgbClr val="800080"/>
                  </a:solidFill>
                </a:rPr>
                <a:t>Avec F(0) = F(1) = 1.</a:t>
              </a:r>
            </a:p>
            <a:p>
              <a:pPr lvl="1" algn="just">
                <a:spcBef>
                  <a:spcPts val="0"/>
                </a:spcBef>
                <a:spcAft>
                  <a:spcPts val="1200"/>
                </a:spcAft>
                <a:buFont typeface="Wingdings" pitchFamily="2" charset="2"/>
                <a:buChar char="§"/>
              </a:pPr>
              <a:r>
                <a:rPr lang="fr-FR" i="1" dirty="0" smtClean="0">
                  <a:solidFill>
                    <a:srgbClr val="800080"/>
                  </a:solidFill>
                </a:rPr>
                <a:t> La version récurrente a une complexité en O(</a:t>
              </a:r>
              <a:r>
                <a:rPr lang="fr-FR" i="1" dirty="0" smtClean="0">
                  <a:solidFill>
                    <a:srgbClr val="800080"/>
                  </a:solidFill>
                  <a:sym typeface="Symbol" panose="05050102010706020507" pitchFamily="18" charset="2"/>
                </a:rPr>
                <a:t></a:t>
              </a:r>
              <a:r>
                <a:rPr lang="fr-FR" i="1" baseline="30000" dirty="0" smtClean="0">
                  <a:solidFill>
                    <a:srgbClr val="800080"/>
                  </a:solidFill>
                  <a:sym typeface="Symbol" panose="05050102010706020507" pitchFamily="18" charset="2"/>
                </a:rPr>
                <a:t>n</a:t>
              </a:r>
              <a:r>
                <a:rPr lang="fr-FR" i="1" dirty="0" smtClean="0">
                  <a:solidFill>
                    <a:srgbClr val="800080"/>
                  </a:solidFill>
                </a:rPr>
                <a:t>) avec </a:t>
              </a:r>
              <a:r>
                <a:rPr lang="fr-FR" i="1" dirty="0" smtClean="0">
                  <a:solidFill>
                    <a:srgbClr val="800080"/>
                  </a:solidFill>
                  <a:sym typeface="Symbol" panose="05050102010706020507" pitchFamily="18" charset="2"/>
                </a:rPr>
                <a:t>1,6 soit pour n=20 environ 15.000.</a:t>
              </a:r>
            </a:p>
            <a:p>
              <a:pPr lvl="1" algn="just">
                <a:spcBef>
                  <a:spcPts val="0"/>
                </a:spcBef>
                <a:spcAft>
                  <a:spcPts val="1200"/>
                </a:spcAft>
                <a:buFont typeface="Wingdings" pitchFamily="2" charset="2"/>
                <a:buChar char="§"/>
              </a:pPr>
              <a:endParaRPr lang="fr-FR" i="1" dirty="0" smtClean="0">
                <a:solidFill>
                  <a:srgbClr val="800080"/>
                </a:solidFill>
                <a:sym typeface="Symbol" panose="05050102010706020507" pitchFamily="18" charset="2"/>
              </a:endParaRPr>
            </a:p>
            <a:p>
              <a:pPr lvl="1" algn="just">
                <a:spcBef>
                  <a:spcPts val="0"/>
                </a:spcBef>
                <a:spcAft>
                  <a:spcPts val="1200"/>
                </a:spcAft>
                <a:buFont typeface="Wingdings" pitchFamily="2" charset="2"/>
                <a:buChar char="§"/>
              </a:pPr>
              <a:endParaRPr lang="fr-FR" i="1" dirty="0" smtClean="0">
                <a:solidFill>
                  <a:srgbClr val="800080"/>
                </a:solidFill>
                <a:sym typeface="Symbol" panose="05050102010706020507" pitchFamily="18" charset="2"/>
              </a:endParaRPr>
            </a:p>
            <a:p>
              <a:pPr lvl="1" algn="just">
                <a:spcBef>
                  <a:spcPts val="1200"/>
                </a:spcBef>
                <a:spcAft>
                  <a:spcPts val="1200"/>
                </a:spcAft>
                <a:buFont typeface="Wingdings" pitchFamily="2" charset="2"/>
                <a:buChar char="§"/>
              </a:pPr>
              <a:r>
                <a:rPr lang="fr-FR" i="1" dirty="0" smtClean="0">
                  <a:solidFill>
                    <a:srgbClr val="800080"/>
                  </a:solidFill>
                </a:rPr>
                <a:t> La version dynamique consiste à conserver dans un tableau les valeurs de </a:t>
              </a:r>
              <a:r>
                <a:rPr lang="fr-FR" i="1" dirty="0" err="1" smtClean="0">
                  <a:solidFill>
                    <a:srgbClr val="800080"/>
                  </a:solidFill>
                </a:rPr>
                <a:t>Fibonacci</a:t>
              </a:r>
              <a:r>
                <a:rPr lang="fr-FR" i="1" dirty="0" smtClean="0">
                  <a:solidFill>
                    <a:srgbClr val="800080"/>
                  </a:solidFill>
                </a:rPr>
                <a:t> déjà calculées. Pour une complexité en O(n).</a:t>
              </a:r>
            </a:p>
          </p:txBody>
        </p:sp>
      </p:grpSp>
      <p:sp>
        <p:nvSpPr>
          <p:cNvPr id="10" name="Rectangle 1"/>
          <p:cNvSpPr>
            <a:spLocks noChangeArrowheads="1"/>
          </p:cNvSpPr>
          <p:nvPr/>
        </p:nvSpPr>
        <p:spPr bwMode="auto">
          <a:xfrm>
            <a:off x="1377415" y="5451679"/>
            <a:ext cx="7054182" cy="120032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kumimoji="0" lang="fr-FR" b="0" i="1" u="none" strike="noStrike" cap="none" normalizeH="0" baseline="0" dirty="0" err="1" smtClean="0">
                <a:ln>
                  <a:noFill/>
                </a:ln>
                <a:solidFill>
                  <a:srgbClr val="800080"/>
                </a:solidFill>
                <a:effectLst/>
                <a:latin typeface="Palatino Linotype" pitchFamily="18" charset="0"/>
                <a:ea typeface="Times New Roman" pitchFamily="18" charset="0"/>
                <a:cs typeface="Times New Roman" pitchFamily="18" charset="0"/>
              </a:rPr>
              <a:t>Fibonacci</a:t>
            </a:r>
            <a:r>
              <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rPr>
              <a:t> </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N</a:t>
            </a:r>
            <a:r>
              <a:rPr lang="fr-FR" i="1" dirty="0">
                <a:solidFill>
                  <a:srgbClr val="800080"/>
                </a:solidFill>
                <a:latin typeface="Palatino Linotype" pitchFamily="18" charset="0"/>
                <a:ea typeface="Times New Roman" pitchFamily="18" charset="0"/>
                <a:cs typeface="Times New Roman" pitchFamily="18" charset="0"/>
              </a:rPr>
              <a:t> </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lang="fr-FR" i="1" baseline="0" dirty="0">
                <a:solidFill>
                  <a:srgbClr val="800080"/>
                </a:solidFill>
                <a:latin typeface="Palatino Linotype" pitchFamily="18" charset="0"/>
                <a:ea typeface="Times New Roman" pitchFamily="18" charset="0"/>
                <a:cs typeface="Times New Roman" pitchFamily="18" charset="0"/>
              </a:rPr>
              <a:t> </a:t>
            </a:r>
            <a:r>
              <a:rPr lang="fr-FR" i="1" baseline="0" dirty="0" smtClean="0">
                <a:solidFill>
                  <a:srgbClr val="800080"/>
                </a:solidFill>
                <a:latin typeface="Palatino Linotype" pitchFamily="18" charset="0"/>
                <a:ea typeface="Times New Roman" pitchFamily="18" charset="0"/>
                <a:cs typeface="Times New Roman" pitchFamily="18" charset="0"/>
              </a:rPr>
              <a:t>   F[0]</a:t>
            </a:r>
            <a:r>
              <a:rPr lang="fr-FR" i="1" dirty="0" smtClean="0">
                <a:solidFill>
                  <a:srgbClr val="800080"/>
                </a:solidFill>
                <a:latin typeface="Palatino Linotype" pitchFamily="18" charset="0"/>
                <a:ea typeface="Times New Roman" pitchFamily="18" charset="0"/>
                <a:cs typeface="Times New Roman" pitchFamily="18" charset="0"/>
              </a:rPr>
              <a:t> = F[1} = 1</a:t>
            </a:r>
            <a:endPar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lang="fr-FR" b="1" i="1" dirty="0" smtClean="0">
                <a:solidFill>
                  <a:srgbClr val="800080"/>
                </a:solidFill>
                <a:latin typeface="Palatino Linotype" pitchFamily="18" charset="0"/>
                <a:ea typeface="Times New Roman" pitchFamily="18" charset="0"/>
                <a:cs typeface="Times New Roman" pitchFamily="18" charset="0"/>
              </a:rPr>
              <a:t>   Pour</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ind</a:t>
            </a:r>
            <a:r>
              <a:rPr lang="fr-FR" i="1" dirty="0" smtClean="0">
                <a:solidFill>
                  <a:srgbClr val="800080"/>
                </a:solidFill>
                <a:latin typeface="Palatino Linotype" pitchFamily="18" charset="0"/>
                <a:ea typeface="Times New Roman" pitchFamily="18" charset="0"/>
                <a:cs typeface="Times New Roman" pitchFamily="18" charset="0"/>
              </a:rPr>
              <a:t>=2 </a:t>
            </a:r>
            <a:r>
              <a:rPr lang="fr-FR" b="1" i="1" dirty="0" smtClean="0">
                <a:solidFill>
                  <a:srgbClr val="800080"/>
                </a:solidFill>
                <a:latin typeface="Palatino Linotype" pitchFamily="18" charset="0"/>
                <a:ea typeface="Times New Roman" pitchFamily="18" charset="0"/>
                <a:cs typeface="Times New Roman" pitchFamily="18" charset="0"/>
              </a:rPr>
              <a:t>jusqu’à</a:t>
            </a:r>
            <a:r>
              <a:rPr lang="fr-FR" i="1" dirty="0" smtClean="0">
                <a:solidFill>
                  <a:srgbClr val="800080"/>
                </a:solidFill>
                <a:latin typeface="Palatino Linotype" pitchFamily="18" charset="0"/>
                <a:ea typeface="Times New Roman" pitchFamily="18" charset="0"/>
                <a:cs typeface="Times New Roman" pitchFamily="18" charset="0"/>
              </a:rPr>
              <a:t> N Faire F[</a:t>
            </a:r>
            <a:r>
              <a:rPr lang="fr-FR" i="1" dirty="0" err="1" smtClean="0">
                <a:solidFill>
                  <a:srgbClr val="800080"/>
                </a:solidFill>
                <a:latin typeface="Palatino Linotype" pitchFamily="18" charset="0"/>
                <a:ea typeface="Times New Roman" pitchFamily="18" charset="0"/>
                <a:cs typeface="Times New Roman" pitchFamily="18" charset="0"/>
              </a:rPr>
              <a:t>ind</a:t>
            </a:r>
            <a:r>
              <a:rPr lang="fr-FR" i="1" dirty="0" smtClean="0">
                <a:solidFill>
                  <a:srgbClr val="800080"/>
                </a:solidFill>
                <a:latin typeface="Palatino Linotype" pitchFamily="18" charset="0"/>
                <a:ea typeface="Times New Roman" pitchFamily="18" charset="0"/>
                <a:cs typeface="Times New Roman" pitchFamily="18" charset="0"/>
              </a:rPr>
              <a:t>] = F[ind-1] + F[ind-2]</a:t>
            </a:r>
          </a:p>
          <a:p>
            <a:pPr lvl="0" eaLnBrk="0" hangingPunct="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return</a:t>
            </a:r>
            <a:r>
              <a:rPr lang="fr-FR" i="1" dirty="0" smtClean="0">
                <a:solidFill>
                  <a:srgbClr val="800080"/>
                </a:solidFill>
                <a:latin typeface="Palatino Linotype" pitchFamily="18" charset="0"/>
                <a:ea typeface="Times New Roman" pitchFamily="18" charset="0"/>
                <a:cs typeface="Times New Roman" pitchFamily="18" charset="0"/>
              </a:rPr>
              <a:t> F[N]</a:t>
            </a:r>
            <a:endPar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endParaRPr>
          </a:p>
        </p:txBody>
      </p:sp>
      <p:sp>
        <p:nvSpPr>
          <p:cNvPr id="11" name="Rectangle 1"/>
          <p:cNvSpPr>
            <a:spLocks noChangeArrowheads="1"/>
          </p:cNvSpPr>
          <p:nvPr/>
        </p:nvSpPr>
        <p:spPr bwMode="auto">
          <a:xfrm>
            <a:off x="1404732" y="3671060"/>
            <a:ext cx="7054182" cy="92333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kumimoji="0" lang="fr-FR" b="0" i="1" u="none" strike="noStrike" cap="none" normalizeH="0" baseline="0" dirty="0" err="1" smtClean="0">
                <a:ln>
                  <a:noFill/>
                </a:ln>
                <a:solidFill>
                  <a:srgbClr val="800080"/>
                </a:solidFill>
                <a:effectLst/>
                <a:latin typeface="Palatino Linotype" pitchFamily="18" charset="0"/>
                <a:ea typeface="Times New Roman" pitchFamily="18" charset="0"/>
                <a:cs typeface="Times New Roman" pitchFamily="18" charset="0"/>
              </a:rPr>
              <a:t>Fibonacci</a:t>
            </a:r>
            <a:r>
              <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rPr>
              <a:t> </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 N</a:t>
            </a:r>
            <a:r>
              <a:rPr lang="fr-FR" i="1" dirty="0">
                <a:solidFill>
                  <a:srgbClr val="800080"/>
                </a:solidFill>
                <a:latin typeface="Palatino Linotype" pitchFamily="18" charset="0"/>
                <a:ea typeface="Times New Roman" pitchFamily="18" charset="0"/>
                <a:cs typeface="Times New Roman" pitchFamily="18" charset="0"/>
              </a:rPr>
              <a:t> </a:t>
            </a:r>
            <a:r>
              <a:rPr kumimoji="0" lang="fr-FR" b="0" i="1" u="none" strike="noStrike" cap="none" normalizeH="0" dirty="0" smtClean="0">
                <a:ln>
                  <a:noFill/>
                </a:ln>
                <a:solidFill>
                  <a:srgbClr val="800080"/>
                </a:solidFill>
                <a:effectLst/>
                <a:latin typeface="Palatino Linotype" pitchFamily="18" charset="0"/>
                <a:ea typeface="Times New Roman" pitchFamily="18" charset="0"/>
                <a:cs typeface="Times New Roman" pitchFamily="18" charset="0"/>
              </a:rPr>
              <a:t>)</a:t>
            </a:r>
            <a:endPar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558925" algn="ctr"/>
              </a:tabLst>
            </a:pPr>
            <a:r>
              <a:rPr lang="fr-FR" b="1" i="1" dirty="0" smtClean="0">
                <a:solidFill>
                  <a:srgbClr val="800080"/>
                </a:solidFill>
                <a:latin typeface="Palatino Linotype" pitchFamily="18" charset="0"/>
                <a:ea typeface="Times New Roman" pitchFamily="18" charset="0"/>
                <a:cs typeface="Times New Roman" pitchFamily="18" charset="0"/>
              </a:rPr>
              <a:t>   Si</a:t>
            </a:r>
            <a:r>
              <a:rPr lang="fr-FR" i="1" dirty="0" smtClean="0">
                <a:solidFill>
                  <a:srgbClr val="800080"/>
                </a:solidFill>
                <a:latin typeface="Palatino Linotype" pitchFamily="18" charset="0"/>
                <a:ea typeface="Times New Roman" pitchFamily="18" charset="0"/>
                <a:cs typeface="Times New Roman" pitchFamily="18" charset="0"/>
              </a:rPr>
              <a:t> (N==1) ou (N==0) </a:t>
            </a:r>
            <a:r>
              <a:rPr lang="en-US" b="1" i="1" dirty="0" smtClean="0">
                <a:solidFill>
                  <a:srgbClr val="800080"/>
                </a:solidFill>
                <a:latin typeface="Palatino Linotype" pitchFamily="18" charset="0"/>
                <a:ea typeface="Times New Roman" pitchFamily="18" charset="0"/>
                <a:cs typeface="Times New Roman" pitchFamily="18" charset="0"/>
              </a:rPr>
              <a:t>return</a:t>
            </a:r>
            <a:r>
              <a:rPr lang="fr-FR" i="1" baseline="0" dirty="0" smtClean="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1</a:t>
            </a:r>
          </a:p>
          <a:p>
            <a:pPr lvl="0" eaLnBrk="0" hangingPunct="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Sinon</a:t>
            </a: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return</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Fibonacci</a:t>
            </a:r>
            <a:r>
              <a:rPr lang="fr-FR" i="1" dirty="0" smtClean="0">
                <a:solidFill>
                  <a:srgbClr val="800080"/>
                </a:solidFill>
                <a:latin typeface="Palatino Linotype" pitchFamily="18" charset="0"/>
                <a:ea typeface="Times New Roman" pitchFamily="18" charset="0"/>
                <a:cs typeface="Times New Roman" pitchFamily="18" charset="0"/>
              </a:rPr>
              <a:t>(N-1</a:t>
            </a:r>
            <a:r>
              <a:rPr lang="fr-FR" i="1" dirty="0">
                <a:solidFill>
                  <a:srgbClr val="800080"/>
                </a:solidFill>
                <a:latin typeface="Palatino Linotype" pitchFamily="18" charset="0"/>
                <a:ea typeface="Times New Roman" pitchFamily="18" charset="0"/>
                <a:cs typeface="Times New Roman" pitchFamily="18" charset="0"/>
              </a:rPr>
              <a:t>) + </a:t>
            </a:r>
            <a:r>
              <a:rPr lang="fr-FR" i="1" dirty="0" err="1" smtClean="0">
                <a:solidFill>
                  <a:srgbClr val="800080"/>
                </a:solidFill>
                <a:latin typeface="Palatino Linotype" pitchFamily="18" charset="0"/>
                <a:ea typeface="Times New Roman" pitchFamily="18" charset="0"/>
                <a:cs typeface="Times New Roman" pitchFamily="18" charset="0"/>
              </a:rPr>
              <a:t>Fibonacci</a:t>
            </a:r>
            <a:r>
              <a:rPr lang="fr-FR" i="1" dirty="0" smtClean="0">
                <a:solidFill>
                  <a:srgbClr val="800080"/>
                </a:solidFill>
                <a:latin typeface="Palatino Linotype" pitchFamily="18" charset="0"/>
                <a:ea typeface="Times New Roman" pitchFamily="18" charset="0"/>
                <a:cs typeface="Times New Roman" pitchFamily="18" charset="0"/>
              </a:rPr>
              <a:t>(N-2) </a:t>
            </a:r>
            <a:endParaRPr kumimoji="0" lang="fr-FR" b="0" i="1" u="none" strike="noStrike" cap="none" normalizeH="0" baseline="0" dirty="0" smtClean="0">
              <a:ln>
                <a:noFill/>
              </a:ln>
              <a:solidFill>
                <a:srgbClr val="800080"/>
              </a:solidFill>
              <a:effectLst/>
              <a:latin typeface="Palatino Linotype"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467418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 et Solutions</a:t>
              </a:r>
              <a:endParaRPr lang="fr-FR" sz="2000" b="1" dirty="0">
                <a:solidFill>
                  <a:schemeClr val="folHlink"/>
                </a:solidFill>
              </a:endParaRPr>
            </a:p>
          </p:txBody>
        </p:sp>
      </p:grpSp>
      <p:grpSp>
        <p:nvGrpSpPr>
          <p:cNvPr id="3" name="Groupe 22"/>
          <p:cNvGrpSpPr/>
          <p:nvPr/>
        </p:nvGrpSpPr>
        <p:grpSpPr>
          <a:xfrm>
            <a:off x="637878" y="1731962"/>
            <a:ext cx="7868244" cy="1146727"/>
            <a:chOff x="676275" y="2026676"/>
            <a:chExt cx="7772400" cy="1146727"/>
          </a:xfrm>
        </p:grpSpPr>
        <p:sp>
          <p:nvSpPr>
            <p:cNvPr id="10" name="Rectangle 9"/>
            <p:cNvSpPr/>
            <p:nvPr/>
          </p:nvSpPr>
          <p:spPr>
            <a:xfrm>
              <a:off x="676275" y="2026676"/>
              <a:ext cx="7772400" cy="93980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680585" y="2293157"/>
              <a:ext cx="1261885" cy="369332"/>
            </a:xfrm>
            <a:prstGeom prst="rect">
              <a:avLst/>
            </a:prstGeom>
            <a:noFill/>
          </p:spPr>
          <p:txBody>
            <a:bodyPr wrap="none" rtlCol="0">
              <a:spAutoFit/>
            </a:bodyPr>
            <a:lstStyle/>
            <a:p>
              <a:pPr algn="ctr"/>
              <a:r>
                <a:rPr lang="fr-FR" dirty="0" smtClean="0">
                  <a:solidFill>
                    <a:srgbClr val="800080"/>
                  </a:solidFill>
                </a:rPr>
                <a:t>Exercice 1</a:t>
              </a:r>
              <a:endParaRPr lang="fr-FR" baseline="-25000" dirty="0">
                <a:solidFill>
                  <a:srgbClr val="800080"/>
                </a:solidFill>
              </a:endParaRPr>
            </a:p>
          </p:txBody>
        </p:sp>
        <p:sp>
          <p:nvSpPr>
            <p:cNvPr id="14" name="Rectangle 13"/>
            <p:cNvSpPr/>
            <p:nvPr/>
          </p:nvSpPr>
          <p:spPr>
            <a:xfrm>
              <a:off x="1885950" y="2096185"/>
              <a:ext cx="6496050" cy="1077218"/>
            </a:xfrm>
            <a:prstGeom prst="rect">
              <a:avLst/>
            </a:prstGeom>
          </p:spPr>
          <p:txBody>
            <a:bodyPr wrap="square">
              <a:spAutoFit/>
            </a:bodyPr>
            <a:lstStyle/>
            <a:p>
              <a:pPr algn="just"/>
              <a:r>
                <a:rPr lang="fr-FR" sz="1600" i="1" dirty="0" smtClean="0">
                  <a:solidFill>
                    <a:srgbClr val="800080"/>
                  </a:solidFill>
                </a:rPr>
                <a:t>Soit une fonction multiplication qui reçoit deux arguments a et b, prouvez que cette fonction retourne bien P=a</a:t>
              </a:r>
              <a:r>
                <a:rPr lang="fr-FR" sz="1600" i="1" baseline="30000" dirty="0" smtClean="0">
                  <a:solidFill>
                    <a:srgbClr val="800080"/>
                  </a:solidFill>
                </a:rPr>
                <a:t>b</a:t>
              </a:r>
              <a:r>
                <a:rPr lang="fr-FR" sz="1600" i="1" dirty="0" smtClean="0">
                  <a:solidFill>
                    <a:srgbClr val="800080"/>
                  </a:solidFill>
                </a:rPr>
                <a:t>. Démontrez P=</a:t>
              </a:r>
              <a:r>
                <a:rPr lang="fr-FR" sz="1600" i="1" dirty="0" err="1" smtClean="0">
                  <a:solidFill>
                    <a:srgbClr val="800080"/>
                  </a:solidFill>
                </a:rPr>
                <a:t>m.a</a:t>
              </a:r>
              <a:r>
                <a:rPr lang="fr-FR" sz="1600" i="1" baseline="30000" dirty="0" err="1" smtClean="0">
                  <a:solidFill>
                    <a:srgbClr val="800080"/>
                  </a:solidFill>
                </a:rPr>
                <a:t>b</a:t>
              </a:r>
              <a:r>
                <a:rPr lang="fr-FR" sz="1600" i="1" dirty="0" smtClean="0">
                  <a:solidFill>
                    <a:srgbClr val="800080"/>
                  </a:solidFill>
                </a:rPr>
                <a:t> est un invariant de boucle. Quel est la complexité de l’algorithme?</a:t>
              </a:r>
              <a:endParaRPr lang="fr-FR" sz="1600" i="1" dirty="0">
                <a:solidFill>
                  <a:srgbClr val="800080"/>
                </a:solidFill>
              </a:endParaRPr>
            </a:p>
            <a:p>
              <a:pPr algn="just"/>
              <a:endParaRPr lang="fr-FR" sz="1600" i="1" dirty="0" smtClean="0">
                <a:solidFill>
                  <a:srgbClr val="800080"/>
                </a:solidFill>
              </a:endParaRPr>
            </a:p>
          </p:txBody>
        </p:sp>
      </p:grpSp>
      <p:sp>
        <p:nvSpPr>
          <p:cNvPr id="27" name="Rectangle 1"/>
          <p:cNvSpPr>
            <a:spLocks noChangeArrowheads="1"/>
          </p:cNvSpPr>
          <p:nvPr/>
        </p:nvSpPr>
        <p:spPr bwMode="auto">
          <a:xfrm>
            <a:off x="637878" y="2759640"/>
            <a:ext cx="7868244" cy="120032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tabLst>
                <a:tab pos="1558925" algn="ctr"/>
              </a:tabLst>
            </a:pPr>
            <a:r>
              <a:rPr lang="en-US" i="1" dirty="0" err="1" smtClean="0">
                <a:solidFill>
                  <a:srgbClr val="800080"/>
                </a:solidFill>
                <a:latin typeface="Palatino Linotype" pitchFamily="18" charset="0"/>
                <a:ea typeface="Times New Roman" pitchFamily="18" charset="0"/>
                <a:cs typeface="Times New Roman" pitchFamily="18" charset="0"/>
              </a:rPr>
              <a:t>MultiplicationNaive</a:t>
            </a:r>
            <a:r>
              <a:rPr lang="en-US" i="1" dirty="0" smtClean="0">
                <a:solidFill>
                  <a:srgbClr val="800080"/>
                </a:solidFill>
                <a:latin typeface="Palatino Linotype" pitchFamily="18" charset="0"/>
                <a:ea typeface="Times New Roman" pitchFamily="18" charset="0"/>
                <a:cs typeface="Times New Roman" pitchFamily="18" charset="0"/>
              </a:rPr>
              <a:t> (a</a:t>
            </a:r>
            <a:r>
              <a:rPr lang="en-US" i="1" dirty="0">
                <a:solidFill>
                  <a:srgbClr val="800080"/>
                </a:solidFill>
                <a:latin typeface="Palatino Linotype" pitchFamily="18" charset="0"/>
                <a:ea typeface="Times New Roman" pitchFamily="18" charset="0"/>
                <a:cs typeface="Times New Roman" pitchFamily="18" charset="0"/>
              </a:rPr>
              <a:t>, </a:t>
            </a:r>
            <a:r>
              <a:rPr lang="en-US" i="1" dirty="0" smtClean="0">
                <a:solidFill>
                  <a:srgbClr val="800080"/>
                </a:solidFill>
                <a:latin typeface="Palatino Linotype" pitchFamily="18" charset="0"/>
                <a:ea typeface="Times New Roman" pitchFamily="18" charset="0"/>
                <a:cs typeface="Times New Roman" pitchFamily="18" charset="0"/>
              </a:rPr>
              <a:t>b</a:t>
            </a:r>
            <a:r>
              <a:rPr lang="en-US" i="1" dirty="0">
                <a:solidFill>
                  <a:srgbClr val="800080"/>
                </a:solidFill>
                <a:latin typeface="Palatino Linotype" pitchFamily="18" charset="0"/>
                <a:ea typeface="Times New Roman" pitchFamily="18" charset="0"/>
                <a:cs typeface="Times New Roman" pitchFamily="18" charset="0"/>
              </a:rPr>
              <a:t>)</a:t>
            </a:r>
          </a:p>
          <a:p>
            <a:pPr lvl="0">
              <a:tabLst>
                <a:tab pos="1558925" algn="ctr"/>
              </a:tabLst>
            </a:pPr>
            <a:r>
              <a:rPr lang="en-US" i="1" dirty="0">
                <a:solidFill>
                  <a:srgbClr val="800080"/>
                </a:solidFill>
                <a:latin typeface="Palatino Linotype" pitchFamily="18" charset="0"/>
                <a:ea typeface="Times New Roman" pitchFamily="18" charset="0"/>
                <a:cs typeface="Times New Roman" pitchFamily="18" charset="0"/>
              </a:rPr>
              <a:t> </a:t>
            </a:r>
            <a:r>
              <a:rPr lang="en-US" i="1" dirty="0" smtClean="0">
                <a:solidFill>
                  <a:srgbClr val="800080"/>
                </a:solidFill>
                <a:latin typeface="Palatino Linotype" pitchFamily="18" charset="0"/>
                <a:ea typeface="Times New Roman" pitchFamily="18" charset="0"/>
                <a:cs typeface="Times New Roman" pitchFamily="18" charset="0"/>
              </a:rPr>
              <a:t>  m </a:t>
            </a:r>
            <a:r>
              <a:rPr lang="en-US" i="1" dirty="0">
                <a:solidFill>
                  <a:srgbClr val="800080"/>
                </a:solidFill>
                <a:latin typeface="Palatino Linotype" pitchFamily="18" charset="0"/>
                <a:ea typeface="Times New Roman" pitchFamily="18" charset="0"/>
                <a:cs typeface="Times New Roman" pitchFamily="18" charset="0"/>
              </a:rPr>
              <a:t>= </a:t>
            </a:r>
            <a:r>
              <a:rPr lang="en-US" i="1" dirty="0" smtClean="0">
                <a:solidFill>
                  <a:srgbClr val="800080"/>
                </a:solidFill>
                <a:latin typeface="Palatino Linotype" pitchFamily="18" charset="0"/>
                <a:ea typeface="Times New Roman" pitchFamily="18" charset="0"/>
                <a:cs typeface="Times New Roman" pitchFamily="18" charset="0"/>
              </a:rPr>
              <a:t>1 </a:t>
            </a:r>
            <a:endParaRPr lang="en-US"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en-US" i="1" dirty="0">
                <a:solidFill>
                  <a:srgbClr val="800080"/>
                </a:solidFill>
                <a:latin typeface="Palatino Linotype" pitchFamily="18" charset="0"/>
                <a:ea typeface="Times New Roman" pitchFamily="18" charset="0"/>
                <a:cs typeface="Times New Roman" pitchFamily="18" charset="0"/>
              </a:rPr>
              <a:t>  </a:t>
            </a:r>
            <a:r>
              <a:rPr lang="en-US" i="1" dirty="0" smtClean="0">
                <a:solidFill>
                  <a:srgbClr val="800080"/>
                </a:solidFill>
                <a:latin typeface="Palatino Linotype" pitchFamily="18" charset="0"/>
                <a:ea typeface="Times New Roman" pitchFamily="18" charset="0"/>
                <a:cs typeface="Times New Roman" pitchFamily="18" charset="0"/>
              </a:rPr>
              <a:t> </a:t>
            </a:r>
            <a:r>
              <a:rPr lang="en-US" b="1" i="1" dirty="0" err="1">
                <a:solidFill>
                  <a:srgbClr val="800080"/>
                </a:solidFill>
                <a:latin typeface="Palatino Linotype" pitchFamily="18" charset="0"/>
                <a:ea typeface="Times New Roman" pitchFamily="18" charset="0"/>
                <a:cs typeface="Times New Roman" pitchFamily="18" charset="0"/>
              </a:rPr>
              <a:t>T</a:t>
            </a:r>
            <a:r>
              <a:rPr lang="en-US" b="1" i="1" dirty="0" err="1" smtClean="0">
                <a:solidFill>
                  <a:srgbClr val="800080"/>
                </a:solidFill>
                <a:latin typeface="Palatino Linotype" pitchFamily="18" charset="0"/>
                <a:ea typeface="Times New Roman" pitchFamily="18" charset="0"/>
                <a:cs typeface="Times New Roman" pitchFamily="18" charset="0"/>
              </a:rPr>
              <a:t>ant</a:t>
            </a:r>
            <a:r>
              <a:rPr lang="en-US" b="1" i="1" dirty="0" smtClean="0">
                <a:solidFill>
                  <a:srgbClr val="800080"/>
                </a:solidFill>
                <a:latin typeface="Palatino Linotype" pitchFamily="18" charset="0"/>
                <a:ea typeface="Times New Roman" pitchFamily="18" charset="0"/>
                <a:cs typeface="Times New Roman" pitchFamily="18" charset="0"/>
              </a:rPr>
              <a:t> que</a:t>
            </a:r>
            <a:r>
              <a:rPr lang="en-US" i="1" dirty="0" smtClean="0">
                <a:solidFill>
                  <a:srgbClr val="800080"/>
                </a:solidFill>
                <a:latin typeface="Palatino Linotype" pitchFamily="18" charset="0"/>
                <a:ea typeface="Times New Roman" pitchFamily="18" charset="0"/>
                <a:cs typeface="Times New Roman" pitchFamily="18" charset="0"/>
              </a:rPr>
              <a:t> </a:t>
            </a:r>
            <a:r>
              <a:rPr lang="en-US" i="1" dirty="0">
                <a:solidFill>
                  <a:srgbClr val="800080"/>
                </a:solidFill>
                <a:latin typeface="Palatino Linotype" pitchFamily="18" charset="0"/>
                <a:ea typeface="Times New Roman" pitchFamily="18" charset="0"/>
                <a:cs typeface="Times New Roman" pitchFamily="18" charset="0"/>
              </a:rPr>
              <a:t>(b &gt; 0) </a:t>
            </a:r>
            <a:r>
              <a:rPr lang="en-US" i="1" dirty="0" smtClean="0">
                <a:solidFill>
                  <a:srgbClr val="800080"/>
                </a:solidFill>
                <a:latin typeface="Palatino Linotype" pitchFamily="18" charset="0"/>
                <a:ea typeface="Times New Roman" pitchFamily="18" charset="0"/>
                <a:cs typeface="Times New Roman" pitchFamily="18" charset="0"/>
              </a:rPr>
              <a:t> </a:t>
            </a:r>
            <a:r>
              <a:rPr lang="en-US" b="1" i="1" dirty="0" smtClean="0">
                <a:solidFill>
                  <a:srgbClr val="800080"/>
                </a:solidFill>
                <a:latin typeface="Palatino Linotype" pitchFamily="18" charset="0"/>
                <a:ea typeface="Times New Roman" pitchFamily="18" charset="0"/>
                <a:cs typeface="Times New Roman" pitchFamily="18" charset="0"/>
              </a:rPr>
              <a:t>faire</a:t>
            </a:r>
            <a:r>
              <a:rPr lang="en-US" i="1" dirty="0" smtClean="0">
                <a:solidFill>
                  <a:srgbClr val="800080"/>
                </a:solidFill>
                <a:latin typeface="Palatino Linotype" pitchFamily="18" charset="0"/>
                <a:ea typeface="Times New Roman" pitchFamily="18" charset="0"/>
                <a:cs typeface="Times New Roman" pitchFamily="18" charset="0"/>
              </a:rPr>
              <a:t> m </a:t>
            </a:r>
            <a:r>
              <a:rPr lang="en-US" i="1" dirty="0">
                <a:solidFill>
                  <a:srgbClr val="800080"/>
                </a:solidFill>
                <a:latin typeface="Palatino Linotype" pitchFamily="18" charset="0"/>
                <a:ea typeface="Times New Roman" pitchFamily="18" charset="0"/>
                <a:cs typeface="Times New Roman" pitchFamily="18" charset="0"/>
              </a:rPr>
              <a:t>= m * a </a:t>
            </a:r>
            <a:r>
              <a:rPr lang="en-US" i="1" dirty="0" smtClean="0">
                <a:solidFill>
                  <a:srgbClr val="800080"/>
                </a:solidFill>
                <a:latin typeface="Palatino Linotype" pitchFamily="18" charset="0"/>
                <a:ea typeface="Times New Roman" pitchFamily="18" charset="0"/>
                <a:cs typeface="Times New Roman" pitchFamily="18" charset="0"/>
              </a:rPr>
              <a:t>;  b </a:t>
            </a:r>
            <a:r>
              <a:rPr lang="en-US" i="1" dirty="0">
                <a:solidFill>
                  <a:srgbClr val="800080"/>
                </a:solidFill>
                <a:latin typeface="Palatino Linotype" pitchFamily="18" charset="0"/>
                <a:ea typeface="Times New Roman" pitchFamily="18" charset="0"/>
                <a:cs typeface="Times New Roman" pitchFamily="18" charset="0"/>
              </a:rPr>
              <a:t>= b – 1 </a:t>
            </a:r>
          </a:p>
          <a:p>
            <a:pPr lvl="0">
              <a:tabLst>
                <a:tab pos="1558925" algn="ctr"/>
              </a:tabLst>
            </a:pPr>
            <a:r>
              <a:rPr lang="en-US" i="1" dirty="0">
                <a:solidFill>
                  <a:srgbClr val="800080"/>
                </a:solidFill>
                <a:latin typeface="Palatino Linotype" pitchFamily="18" charset="0"/>
                <a:ea typeface="Times New Roman" pitchFamily="18" charset="0"/>
                <a:cs typeface="Times New Roman" pitchFamily="18" charset="0"/>
              </a:rPr>
              <a:t>  </a:t>
            </a:r>
            <a:r>
              <a:rPr lang="en-US" i="1" dirty="0" smtClean="0">
                <a:solidFill>
                  <a:srgbClr val="800080"/>
                </a:solidFill>
                <a:latin typeface="Palatino Linotype" pitchFamily="18" charset="0"/>
                <a:ea typeface="Times New Roman" pitchFamily="18" charset="0"/>
                <a:cs typeface="Times New Roman" pitchFamily="18" charset="0"/>
              </a:rPr>
              <a:t> </a:t>
            </a:r>
            <a:r>
              <a:rPr lang="en-US" b="1" i="1" dirty="0" smtClean="0">
                <a:solidFill>
                  <a:srgbClr val="800080"/>
                </a:solidFill>
                <a:latin typeface="Palatino Linotype" pitchFamily="18" charset="0"/>
                <a:ea typeface="Times New Roman" pitchFamily="18" charset="0"/>
                <a:cs typeface="Times New Roman" pitchFamily="18" charset="0"/>
              </a:rPr>
              <a:t>return</a:t>
            </a:r>
            <a:r>
              <a:rPr lang="en-US" i="1" dirty="0" smtClean="0">
                <a:solidFill>
                  <a:srgbClr val="800080"/>
                </a:solidFill>
                <a:latin typeface="Palatino Linotype" pitchFamily="18" charset="0"/>
                <a:ea typeface="Times New Roman" pitchFamily="18" charset="0"/>
                <a:cs typeface="Times New Roman" pitchFamily="18" charset="0"/>
              </a:rPr>
              <a:t> </a:t>
            </a:r>
            <a:r>
              <a:rPr lang="en-US" i="1" dirty="0">
                <a:solidFill>
                  <a:srgbClr val="800080"/>
                </a:solidFill>
                <a:latin typeface="Palatino Linotype" pitchFamily="18" charset="0"/>
                <a:ea typeface="Times New Roman" pitchFamily="18" charset="0"/>
                <a:cs typeface="Times New Roman" pitchFamily="18" charset="0"/>
              </a:rPr>
              <a:t>m </a:t>
            </a:r>
          </a:p>
        </p:txBody>
      </p:sp>
      <p:grpSp>
        <p:nvGrpSpPr>
          <p:cNvPr id="4" name="Groupe 3"/>
          <p:cNvGrpSpPr/>
          <p:nvPr/>
        </p:nvGrpSpPr>
        <p:grpSpPr>
          <a:xfrm>
            <a:off x="130174" y="4079124"/>
            <a:ext cx="8375948" cy="2585323"/>
            <a:chOff x="130174" y="4079124"/>
            <a:chExt cx="8375948" cy="2585323"/>
          </a:xfrm>
        </p:grpSpPr>
        <p:sp>
          <p:nvSpPr>
            <p:cNvPr id="7" name="Rectangle 6"/>
            <p:cNvSpPr/>
            <p:nvPr/>
          </p:nvSpPr>
          <p:spPr>
            <a:xfrm>
              <a:off x="130174" y="4079124"/>
              <a:ext cx="8375948" cy="2585323"/>
            </a:xfrm>
            <a:prstGeom prst="rect">
              <a:avLst/>
            </a:prstGeom>
          </p:spPr>
          <p:txBody>
            <a:bodyPr wrap="square">
              <a:spAutoFit/>
            </a:bodyPr>
            <a:lstStyle/>
            <a:p>
              <a:pPr lvl="1" algn="just">
                <a:spcAft>
                  <a:spcPts val="0"/>
                </a:spcAft>
              </a:pPr>
              <a:r>
                <a:rPr lang="fr-FR" i="1" dirty="0" smtClean="0">
                  <a:solidFill>
                    <a:srgbClr val="800080"/>
                  </a:solidFill>
                </a:rPr>
                <a:t>1 - L’algorithme se termine : La boucle s’arrête lorsque b est à 0, comme b diminue à chaque itération on peut en déduire b atteindra bien la valeur 0 ;</a:t>
              </a:r>
            </a:p>
            <a:p>
              <a:pPr lvl="1" algn="just">
                <a:spcAft>
                  <a:spcPts val="0"/>
                </a:spcAft>
              </a:pPr>
              <a:r>
                <a:rPr lang="fr-FR" i="1" dirty="0" smtClean="0">
                  <a:solidFill>
                    <a:srgbClr val="800080"/>
                  </a:solidFill>
                </a:rPr>
                <a:t>2 - Initialisation : Avant la boucle m=1 donc on bien P=a</a:t>
              </a:r>
              <a:r>
                <a:rPr lang="fr-FR" i="1" baseline="30000" dirty="0" smtClean="0">
                  <a:solidFill>
                    <a:srgbClr val="800080"/>
                  </a:solidFill>
                </a:rPr>
                <a:t>b</a:t>
              </a:r>
              <a:r>
                <a:rPr lang="fr-FR" i="1" dirty="0" smtClean="0">
                  <a:solidFill>
                    <a:srgbClr val="800080"/>
                  </a:solidFill>
                </a:rPr>
                <a:t> ;</a:t>
              </a:r>
            </a:p>
            <a:p>
              <a:pPr lvl="1" algn="just">
                <a:spcAft>
                  <a:spcPts val="0"/>
                </a:spcAft>
              </a:pPr>
              <a:r>
                <a:rPr lang="fr-FR" i="1" dirty="0" smtClean="0">
                  <a:solidFill>
                    <a:srgbClr val="800080"/>
                  </a:solidFill>
                </a:rPr>
                <a:t>3 - Itération : Si on a bien P=m*a</a:t>
              </a:r>
              <a:r>
                <a:rPr lang="fr-FR" i="1" baseline="30000" dirty="0" smtClean="0">
                  <a:solidFill>
                    <a:srgbClr val="800080"/>
                  </a:solidFill>
                </a:rPr>
                <a:t>b</a:t>
              </a:r>
              <a:r>
                <a:rPr lang="fr-FR" i="1" dirty="0" smtClean="0">
                  <a:solidFill>
                    <a:srgbClr val="800080"/>
                  </a:solidFill>
                </a:rPr>
                <a:t> avant et que m’, a’ et b’ sont les nouvelles valeurs de m, a et b après la boucle peut-on en déduire que P=m’*</a:t>
              </a:r>
              <a:r>
                <a:rPr lang="fr-FR" i="1" dirty="0" err="1" smtClean="0">
                  <a:solidFill>
                    <a:srgbClr val="800080"/>
                  </a:solidFill>
                </a:rPr>
                <a:t>a’</a:t>
              </a:r>
              <a:r>
                <a:rPr lang="fr-FR" i="1" baseline="30000" dirty="0" err="1" smtClean="0">
                  <a:solidFill>
                    <a:srgbClr val="800080"/>
                  </a:solidFill>
                </a:rPr>
                <a:t>b</a:t>
              </a:r>
              <a:r>
                <a:rPr lang="fr-FR" i="1" baseline="30000" dirty="0" smtClean="0">
                  <a:solidFill>
                    <a:srgbClr val="800080"/>
                  </a:solidFill>
                </a:rPr>
                <a:t>’</a:t>
              </a:r>
              <a:r>
                <a:rPr lang="fr-FR" i="1" dirty="0" smtClean="0">
                  <a:solidFill>
                    <a:srgbClr val="800080"/>
                  </a:solidFill>
                </a:rPr>
                <a:t> ;</a:t>
              </a:r>
            </a:p>
            <a:p>
              <a:pPr lvl="1" algn="just">
                <a:spcAft>
                  <a:spcPts val="0"/>
                </a:spcAft>
              </a:pPr>
              <a:endParaRPr lang="fr-FR" i="1" dirty="0">
                <a:solidFill>
                  <a:srgbClr val="800080"/>
                </a:solidFill>
              </a:endParaRPr>
            </a:p>
            <a:p>
              <a:pPr lvl="1" algn="just">
                <a:spcAft>
                  <a:spcPts val="0"/>
                </a:spcAft>
              </a:pPr>
              <a:endParaRPr lang="fr-FR" i="1" dirty="0" smtClean="0">
                <a:solidFill>
                  <a:srgbClr val="800080"/>
                </a:solidFill>
              </a:endParaRPr>
            </a:p>
            <a:p>
              <a:pPr lvl="1" algn="just">
                <a:spcAft>
                  <a:spcPts val="0"/>
                </a:spcAft>
              </a:pPr>
              <a:endParaRPr lang="fr-FR" i="1" dirty="0">
                <a:solidFill>
                  <a:srgbClr val="800080"/>
                </a:solidFill>
              </a:endParaRPr>
            </a:p>
            <a:p>
              <a:pPr lvl="1" algn="just">
                <a:spcAft>
                  <a:spcPts val="0"/>
                </a:spcAft>
              </a:pPr>
              <a:r>
                <a:rPr lang="fr-FR" i="1" dirty="0" smtClean="0">
                  <a:solidFill>
                    <a:srgbClr val="800080"/>
                  </a:solidFill>
                </a:rPr>
                <a:t>4 - Complexité en O(b), varie donc en fonction de la valeur de b.</a:t>
              </a:r>
              <a:endParaRPr lang="fr-FR" i="1" dirty="0">
                <a:solidFill>
                  <a:srgbClr val="800080"/>
                </a:solidFill>
              </a:endParaRPr>
            </a:p>
          </p:txBody>
        </p:sp>
        <p:sp>
          <p:nvSpPr>
            <p:cNvPr id="16" name="Rectangle 15"/>
            <p:cNvSpPr/>
            <p:nvPr/>
          </p:nvSpPr>
          <p:spPr>
            <a:xfrm>
              <a:off x="408389" y="5636108"/>
              <a:ext cx="2723693" cy="646331"/>
            </a:xfrm>
            <a:prstGeom prst="rect">
              <a:avLst/>
            </a:prstGeom>
          </p:spPr>
          <p:txBody>
            <a:bodyPr wrap="square">
              <a:spAutoFit/>
            </a:bodyPr>
            <a:lstStyle/>
            <a:p>
              <a:pPr lvl="1" algn="just">
                <a:spcAft>
                  <a:spcPts val="0"/>
                </a:spcAft>
              </a:pPr>
              <a:r>
                <a:rPr lang="fr-FR" i="1" dirty="0">
                  <a:solidFill>
                    <a:srgbClr val="800080"/>
                  </a:solidFill>
                </a:rPr>
                <a:t>m</a:t>
              </a:r>
              <a:r>
                <a:rPr lang="fr-FR" i="1" dirty="0" smtClean="0">
                  <a:solidFill>
                    <a:srgbClr val="800080"/>
                  </a:solidFill>
                </a:rPr>
                <a:t>’ = m*a    </a:t>
              </a:r>
              <a:r>
                <a:rPr lang="fr-FR" i="1" dirty="0" err="1" smtClean="0">
                  <a:solidFill>
                    <a:srgbClr val="800080"/>
                  </a:solidFill>
                </a:rPr>
                <a:t>a</a:t>
              </a:r>
              <a:r>
                <a:rPr lang="fr-FR" i="1" dirty="0" smtClean="0">
                  <a:solidFill>
                    <a:srgbClr val="800080"/>
                  </a:solidFill>
                </a:rPr>
                <a:t>’ = a </a:t>
              </a:r>
            </a:p>
            <a:p>
              <a:pPr lvl="1" algn="just">
                <a:spcAft>
                  <a:spcPts val="0"/>
                </a:spcAft>
              </a:pPr>
              <a:r>
                <a:rPr lang="fr-FR" i="1" dirty="0" smtClean="0">
                  <a:solidFill>
                    <a:srgbClr val="800080"/>
                  </a:solidFill>
                </a:rPr>
                <a:t>b’ = b-1 </a:t>
              </a:r>
              <a:endParaRPr lang="fr-FR" i="1" dirty="0">
                <a:solidFill>
                  <a:srgbClr val="800080"/>
                </a:solidFill>
              </a:endParaRPr>
            </a:p>
          </p:txBody>
        </p:sp>
        <p:sp>
          <p:nvSpPr>
            <p:cNvPr id="17" name="Rectangle 16"/>
            <p:cNvSpPr/>
            <p:nvPr/>
          </p:nvSpPr>
          <p:spPr>
            <a:xfrm>
              <a:off x="3014248" y="5671318"/>
              <a:ext cx="5424377" cy="646331"/>
            </a:xfrm>
            <a:prstGeom prst="rect">
              <a:avLst/>
            </a:prstGeom>
          </p:spPr>
          <p:txBody>
            <a:bodyPr wrap="square">
              <a:spAutoFit/>
            </a:bodyPr>
            <a:lstStyle/>
            <a:p>
              <a:pPr lvl="1" algn="just">
                <a:spcAft>
                  <a:spcPts val="0"/>
                </a:spcAft>
              </a:pPr>
              <a:r>
                <a:rPr lang="fr-FR" i="1" dirty="0" smtClean="0">
                  <a:solidFill>
                    <a:srgbClr val="800080"/>
                  </a:solidFill>
                </a:rPr>
                <a:t>Si P = m*ab  =&gt;  P=(m’/a’)*a’(b’-1)  </a:t>
              </a:r>
            </a:p>
            <a:p>
              <a:pPr lvl="1" algn="just">
                <a:spcAft>
                  <a:spcPts val="0"/>
                </a:spcAft>
              </a:pPr>
              <a:r>
                <a:rPr lang="fr-FR" i="1" dirty="0" smtClean="0">
                  <a:solidFill>
                    <a:srgbClr val="800080"/>
                  </a:solidFill>
                </a:rPr>
                <a:t>	    donc   P=m</a:t>
              </a:r>
              <a:r>
                <a:rPr lang="fr-FR" i="1" dirty="0">
                  <a:solidFill>
                    <a:srgbClr val="800080"/>
                  </a:solidFill>
                </a:rPr>
                <a:t>’*</a:t>
              </a:r>
              <a:r>
                <a:rPr lang="fr-FR" i="1" dirty="0" err="1">
                  <a:solidFill>
                    <a:srgbClr val="800080"/>
                  </a:solidFill>
                </a:rPr>
                <a:t>a’</a:t>
              </a:r>
              <a:r>
                <a:rPr lang="fr-FR" i="1" baseline="30000" dirty="0" err="1">
                  <a:solidFill>
                    <a:srgbClr val="800080"/>
                  </a:solidFill>
                </a:rPr>
                <a:t>b</a:t>
              </a:r>
              <a:r>
                <a:rPr lang="fr-FR" i="1" baseline="30000" dirty="0">
                  <a:solidFill>
                    <a:srgbClr val="800080"/>
                  </a:solidFill>
                </a:rPr>
                <a:t>’</a:t>
              </a:r>
              <a:r>
                <a:rPr lang="fr-FR" i="1" dirty="0" smtClean="0">
                  <a:solidFill>
                    <a:srgbClr val="800080"/>
                  </a:solidFill>
                </a:rPr>
                <a:t>   </a:t>
              </a:r>
              <a:endParaRPr lang="fr-FR" i="1" dirty="0">
                <a:solidFill>
                  <a:srgbClr val="800080"/>
                </a:solidFill>
              </a:endParaRPr>
            </a:p>
          </p:txBody>
        </p:sp>
      </p:grpSp>
    </p:spTree>
    <p:extLst>
      <p:ext uri="{BB962C8B-B14F-4D97-AF65-F5344CB8AC3E}">
        <p14:creationId xmlns:p14="http://schemas.microsoft.com/office/powerpoint/2010/main" val="171029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 et Solutions</a:t>
              </a:r>
              <a:endParaRPr lang="fr-FR" sz="2000" b="1" dirty="0">
                <a:solidFill>
                  <a:schemeClr val="folHlink"/>
                </a:solidFill>
              </a:endParaRPr>
            </a:p>
          </p:txBody>
        </p:sp>
      </p:grpSp>
      <p:grpSp>
        <p:nvGrpSpPr>
          <p:cNvPr id="3" name="Groupe 22"/>
          <p:cNvGrpSpPr/>
          <p:nvPr/>
        </p:nvGrpSpPr>
        <p:grpSpPr>
          <a:xfrm>
            <a:off x="637878" y="1731962"/>
            <a:ext cx="7868244" cy="1402858"/>
            <a:chOff x="676275" y="2026676"/>
            <a:chExt cx="7772400" cy="1402858"/>
          </a:xfrm>
        </p:grpSpPr>
        <p:sp>
          <p:nvSpPr>
            <p:cNvPr id="10" name="Rectangle 9"/>
            <p:cNvSpPr/>
            <p:nvPr/>
          </p:nvSpPr>
          <p:spPr>
            <a:xfrm>
              <a:off x="676275" y="2026676"/>
              <a:ext cx="7772400" cy="14028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676275" y="2543439"/>
              <a:ext cx="1261885" cy="369332"/>
            </a:xfrm>
            <a:prstGeom prst="rect">
              <a:avLst/>
            </a:prstGeom>
            <a:noFill/>
          </p:spPr>
          <p:txBody>
            <a:bodyPr wrap="none" rtlCol="0">
              <a:spAutoFit/>
            </a:bodyPr>
            <a:lstStyle/>
            <a:p>
              <a:pPr algn="ctr"/>
              <a:r>
                <a:rPr lang="fr-FR" dirty="0" smtClean="0">
                  <a:solidFill>
                    <a:srgbClr val="800080"/>
                  </a:solidFill>
                </a:rPr>
                <a:t>Exercice 2</a:t>
              </a:r>
              <a:endParaRPr lang="fr-FR" baseline="-25000" dirty="0">
                <a:solidFill>
                  <a:srgbClr val="800080"/>
                </a:solidFill>
              </a:endParaRPr>
            </a:p>
          </p:txBody>
        </p:sp>
        <p:sp>
          <p:nvSpPr>
            <p:cNvPr id="14" name="Rectangle 13"/>
            <p:cNvSpPr/>
            <p:nvPr/>
          </p:nvSpPr>
          <p:spPr>
            <a:xfrm>
              <a:off x="1885950" y="2096185"/>
              <a:ext cx="6496050" cy="1323439"/>
            </a:xfrm>
            <a:prstGeom prst="rect">
              <a:avLst/>
            </a:prstGeom>
          </p:spPr>
          <p:txBody>
            <a:bodyPr wrap="square">
              <a:spAutoFit/>
            </a:bodyPr>
            <a:lstStyle/>
            <a:p>
              <a:pPr algn="just"/>
              <a:r>
                <a:rPr lang="fr-FR" sz="1600" i="1" dirty="0">
                  <a:solidFill>
                    <a:srgbClr val="800080"/>
                  </a:solidFill>
                </a:rPr>
                <a:t>Soit la fonction factorielle suivante. L’objectif est de démontrer en utilisant un invariant de boucle que cette fonction retourne bien la valeur n!. </a:t>
              </a:r>
              <a:r>
                <a:rPr lang="fr-FR" sz="1600" i="1" dirty="0" smtClean="0">
                  <a:solidFill>
                    <a:srgbClr val="800080"/>
                  </a:solidFill>
                </a:rPr>
                <a:t>Dans </a:t>
              </a:r>
              <a:r>
                <a:rPr lang="fr-FR" sz="1600" i="1" dirty="0">
                  <a:solidFill>
                    <a:srgbClr val="800080"/>
                  </a:solidFill>
                </a:rPr>
                <a:t>quels cas peut-on sortir de la boucle </a:t>
              </a:r>
              <a:r>
                <a:rPr lang="fr-FR" sz="1600" i="1" dirty="0" err="1">
                  <a:solidFill>
                    <a:srgbClr val="800080"/>
                  </a:solidFill>
                </a:rPr>
                <a:t>while</a:t>
              </a:r>
              <a:r>
                <a:rPr lang="fr-FR" sz="1600" i="1" dirty="0">
                  <a:solidFill>
                    <a:srgbClr val="800080"/>
                  </a:solidFill>
                </a:rPr>
                <a:t> </a:t>
              </a:r>
              <a:r>
                <a:rPr lang="fr-FR" sz="1600" i="1" dirty="0" smtClean="0">
                  <a:solidFill>
                    <a:srgbClr val="800080"/>
                  </a:solidFill>
                </a:rPr>
                <a:t>;En </a:t>
              </a:r>
              <a:r>
                <a:rPr lang="fr-FR" sz="1600" i="1" dirty="0">
                  <a:solidFill>
                    <a:srgbClr val="800080"/>
                  </a:solidFill>
                </a:rPr>
                <a:t>déduire une </a:t>
              </a:r>
              <a:r>
                <a:rPr lang="fr-FR" sz="1600" i="1" dirty="0" err="1">
                  <a:solidFill>
                    <a:srgbClr val="800080"/>
                  </a:solidFill>
                </a:rPr>
                <a:t>pré-condition</a:t>
              </a:r>
              <a:r>
                <a:rPr lang="fr-FR" sz="1600" i="1" dirty="0">
                  <a:solidFill>
                    <a:srgbClr val="800080"/>
                  </a:solidFill>
                </a:rPr>
                <a:t> sur n </a:t>
              </a:r>
              <a:r>
                <a:rPr lang="fr-FR" sz="1600" i="1" dirty="0" smtClean="0">
                  <a:solidFill>
                    <a:srgbClr val="800080"/>
                  </a:solidFill>
                </a:rPr>
                <a:t>; En </a:t>
              </a:r>
              <a:r>
                <a:rPr lang="fr-FR" sz="1600" i="1" dirty="0">
                  <a:solidFill>
                    <a:srgbClr val="800080"/>
                  </a:solidFill>
                </a:rPr>
                <a:t>utilisant cette </a:t>
              </a:r>
              <a:r>
                <a:rPr lang="fr-FR" sz="1600" i="1" dirty="0" err="1">
                  <a:solidFill>
                    <a:srgbClr val="800080"/>
                  </a:solidFill>
                </a:rPr>
                <a:t>pré-condition</a:t>
              </a:r>
              <a:r>
                <a:rPr lang="fr-FR" sz="1600" i="1" dirty="0">
                  <a:solidFill>
                    <a:srgbClr val="800080"/>
                  </a:solidFill>
                </a:rPr>
                <a:t>, montrer que la propriété P : </a:t>
              </a:r>
              <a:r>
                <a:rPr lang="fr-FR" sz="1600" i="1" dirty="0" err="1">
                  <a:solidFill>
                    <a:srgbClr val="800080"/>
                  </a:solidFill>
                </a:rPr>
                <a:t>fact</a:t>
              </a:r>
              <a:r>
                <a:rPr lang="fr-FR" sz="1600" i="1" dirty="0">
                  <a:solidFill>
                    <a:srgbClr val="800080"/>
                  </a:solidFill>
                </a:rPr>
                <a:t>=i ! et i ≤ n est un invariant de boucle ;</a:t>
              </a:r>
              <a:endParaRPr lang="fr-FR" sz="1600" i="1" dirty="0" smtClean="0">
                <a:solidFill>
                  <a:srgbClr val="800080"/>
                </a:solidFill>
              </a:endParaRPr>
            </a:p>
          </p:txBody>
        </p:sp>
      </p:grpSp>
      <p:sp>
        <p:nvSpPr>
          <p:cNvPr id="27" name="Rectangle 1"/>
          <p:cNvSpPr>
            <a:spLocks noChangeArrowheads="1"/>
          </p:cNvSpPr>
          <p:nvPr/>
        </p:nvSpPr>
        <p:spPr bwMode="auto">
          <a:xfrm>
            <a:off x="637878" y="3274238"/>
            <a:ext cx="7868244" cy="147732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tabLst>
                <a:tab pos="1558925" algn="ctr"/>
              </a:tabLst>
            </a:pPr>
            <a:r>
              <a:rPr lang="en-US" i="1" dirty="0" err="1" smtClean="0">
                <a:solidFill>
                  <a:srgbClr val="800080"/>
                </a:solidFill>
                <a:latin typeface="Palatino Linotype" pitchFamily="18" charset="0"/>
                <a:ea typeface="Times New Roman" pitchFamily="18" charset="0"/>
                <a:cs typeface="Times New Roman" pitchFamily="18" charset="0"/>
              </a:rPr>
              <a:t>factorielle</a:t>
            </a:r>
            <a:r>
              <a:rPr lang="en-US" i="1" dirty="0" smtClean="0">
                <a:solidFill>
                  <a:srgbClr val="800080"/>
                </a:solidFill>
                <a:latin typeface="Palatino Linotype" pitchFamily="18" charset="0"/>
                <a:ea typeface="Times New Roman" pitchFamily="18" charset="0"/>
                <a:cs typeface="Times New Roman" pitchFamily="18" charset="0"/>
              </a:rPr>
              <a:t> ( n )</a:t>
            </a:r>
            <a:endParaRPr lang="en-US"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en-US" i="1" dirty="0" smtClean="0">
                <a:solidFill>
                  <a:srgbClr val="800080"/>
                </a:solidFill>
                <a:latin typeface="Palatino Linotype" pitchFamily="18" charset="0"/>
                <a:ea typeface="Times New Roman" pitchFamily="18" charset="0"/>
                <a:cs typeface="Times New Roman" pitchFamily="18" charset="0"/>
              </a:rPr>
              <a:t>     </a:t>
            </a:r>
            <a:r>
              <a:rPr lang="en-US" i="1" dirty="0" err="1" smtClean="0">
                <a:solidFill>
                  <a:srgbClr val="800080"/>
                </a:solidFill>
                <a:latin typeface="Palatino Linotype" pitchFamily="18" charset="0"/>
                <a:ea typeface="Times New Roman" pitchFamily="18" charset="0"/>
                <a:cs typeface="Times New Roman" pitchFamily="18" charset="0"/>
              </a:rPr>
              <a:t>i</a:t>
            </a:r>
            <a:r>
              <a:rPr lang="en-US" i="1" dirty="0" smtClean="0">
                <a:solidFill>
                  <a:srgbClr val="800080"/>
                </a:solidFill>
                <a:latin typeface="Palatino Linotype" pitchFamily="18" charset="0"/>
                <a:ea typeface="Times New Roman" pitchFamily="18" charset="0"/>
                <a:cs typeface="Times New Roman" pitchFamily="18" charset="0"/>
              </a:rPr>
              <a:t> </a:t>
            </a:r>
            <a:r>
              <a:rPr lang="en-US" i="1" dirty="0">
                <a:solidFill>
                  <a:srgbClr val="800080"/>
                </a:solidFill>
                <a:latin typeface="Palatino Linotype" pitchFamily="18" charset="0"/>
                <a:ea typeface="Times New Roman" pitchFamily="18" charset="0"/>
                <a:cs typeface="Times New Roman" pitchFamily="18" charset="0"/>
              </a:rPr>
              <a:t>= </a:t>
            </a:r>
            <a:r>
              <a:rPr lang="en-US" i="1" dirty="0" smtClean="0">
                <a:solidFill>
                  <a:srgbClr val="800080"/>
                </a:solidFill>
                <a:latin typeface="Palatino Linotype" pitchFamily="18" charset="0"/>
                <a:ea typeface="Times New Roman" pitchFamily="18" charset="0"/>
                <a:cs typeface="Times New Roman" pitchFamily="18" charset="0"/>
              </a:rPr>
              <a:t>0, fact </a:t>
            </a:r>
            <a:r>
              <a:rPr lang="en-US" i="1" dirty="0">
                <a:solidFill>
                  <a:srgbClr val="800080"/>
                </a:solidFill>
                <a:latin typeface="Palatino Linotype" pitchFamily="18" charset="0"/>
                <a:ea typeface="Times New Roman" pitchFamily="18" charset="0"/>
                <a:cs typeface="Times New Roman" pitchFamily="18" charset="0"/>
              </a:rPr>
              <a:t>= 1 </a:t>
            </a:r>
          </a:p>
          <a:p>
            <a:pPr lvl="0">
              <a:tabLst>
                <a:tab pos="1558925" algn="ctr"/>
              </a:tabLst>
            </a:pPr>
            <a:r>
              <a:rPr lang="en-US" i="1" dirty="0" smtClean="0">
                <a:solidFill>
                  <a:srgbClr val="800080"/>
                </a:solidFill>
                <a:latin typeface="Palatino Linotype" pitchFamily="18" charset="0"/>
                <a:ea typeface="Times New Roman" pitchFamily="18" charset="0"/>
                <a:cs typeface="Times New Roman" pitchFamily="18" charset="0"/>
              </a:rPr>
              <a:t>    </a:t>
            </a:r>
            <a:r>
              <a:rPr lang="en-US" b="1" i="1" dirty="0" err="1" smtClean="0">
                <a:solidFill>
                  <a:srgbClr val="800080"/>
                </a:solidFill>
                <a:latin typeface="Palatino Linotype" pitchFamily="18" charset="0"/>
                <a:ea typeface="Times New Roman" pitchFamily="18" charset="0"/>
                <a:cs typeface="Times New Roman" pitchFamily="18" charset="0"/>
              </a:rPr>
              <a:t>Tant</a:t>
            </a:r>
            <a:r>
              <a:rPr lang="en-US" b="1" i="1" dirty="0" smtClean="0">
                <a:solidFill>
                  <a:srgbClr val="800080"/>
                </a:solidFill>
                <a:latin typeface="Palatino Linotype" pitchFamily="18" charset="0"/>
                <a:ea typeface="Times New Roman" pitchFamily="18" charset="0"/>
                <a:cs typeface="Times New Roman" pitchFamily="18" charset="0"/>
              </a:rPr>
              <a:t> </a:t>
            </a:r>
            <a:r>
              <a:rPr lang="en-US" b="1" i="1" dirty="0">
                <a:solidFill>
                  <a:srgbClr val="800080"/>
                </a:solidFill>
                <a:latin typeface="Palatino Linotype" pitchFamily="18" charset="0"/>
                <a:ea typeface="Times New Roman" pitchFamily="18" charset="0"/>
                <a:cs typeface="Times New Roman" pitchFamily="18" charset="0"/>
              </a:rPr>
              <a:t>que</a:t>
            </a:r>
            <a:r>
              <a:rPr lang="en-US" i="1" dirty="0" smtClean="0">
                <a:solidFill>
                  <a:srgbClr val="800080"/>
                </a:solidFill>
                <a:latin typeface="Palatino Linotype" pitchFamily="18" charset="0"/>
                <a:ea typeface="Times New Roman" pitchFamily="18" charset="0"/>
                <a:cs typeface="Times New Roman" pitchFamily="18" charset="0"/>
              </a:rPr>
              <a:t> </a:t>
            </a:r>
            <a:r>
              <a:rPr lang="en-US" i="1" dirty="0">
                <a:solidFill>
                  <a:srgbClr val="800080"/>
                </a:solidFill>
                <a:latin typeface="Palatino Linotype" pitchFamily="18" charset="0"/>
                <a:ea typeface="Times New Roman" pitchFamily="18" charset="0"/>
                <a:cs typeface="Times New Roman" pitchFamily="18" charset="0"/>
              </a:rPr>
              <a:t>(</a:t>
            </a:r>
            <a:r>
              <a:rPr lang="en-US" i="1" dirty="0" err="1">
                <a:solidFill>
                  <a:srgbClr val="800080"/>
                </a:solidFill>
                <a:latin typeface="Palatino Linotype" pitchFamily="18" charset="0"/>
                <a:ea typeface="Times New Roman" pitchFamily="18" charset="0"/>
                <a:cs typeface="Times New Roman" pitchFamily="18" charset="0"/>
              </a:rPr>
              <a:t>i</a:t>
            </a:r>
            <a:r>
              <a:rPr lang="en-US" i="1" dirty="0">
                <a:solidFill>
                  <a:srgbClr val="800080"/>
                </a:solidFill>
                <a:latin typeface="Palatino Linotype" pitchFamily="18" charset="0"/>
                <a:ea typeface="Times New Roman" pitchFamily="18" charset="0"/>
                <a:cs typeface="Times New Roman" pitchFamily="18" charset="0"/>
              </a:rPr>
              <a:t> &lt; n</a:t>
            </a:r>
            <a:r>
              <a:rPr lang="en-US" i="1" dirty="0" smtClean="0">
                <a:solidFill>
                  <a:srgbClr val="800080"/>
                </a:solidFill>
                <a:latin typeface="Palatino Linotype" pitchFamily="18" charset="0"/>
                <a:ea typeface="Times New Roman" pitchFamily="18" charset="0"/>
                <a:cs typeface="Times New Roman" pitchFamily="18" charset="0"/>
              </a:rPr>
              <a:t>) </a:t>
            </a:r>
          </a:p>
          <a:p>
            <a:pPr lvl="0">
              <a:tabLst>
                <a:tab pos="1558925" algn="ctr"/>
              </a:tabLst>
            </a:pPr>
            <a:r>
              <a:rPr lang="en-US" i="1" dirty="0">
                <a:solidFill>
                  <a:srgbClr val="800080"/>
                </a:solidFill>
                <a:latin typeface="Palatino Linotype" pitchFamily="18" charset="0"/>
                <a:ea typeface="Times New Roman" pitchFamily="18" charset="0"/>
                <a:cs typeface="Times New Roman" pitchFamily="18" charset="0"/>
              </a:rPr>
              <a:t> </a:t>
            </a:r>
            <a:r>
              <a:rPr lang="en-US" i="1" dirty="0" smtClean="0">
                <a:solidFill>
                  <a:srgbClr val="800080"/>
                </a:solidFill>
                <a:latin typeface="Palatino Linotype" pitchFamily="18" charset="0"/>
                <a:ea typeface="Times New Roman" pitchFamily="18" charset="0"/>
                <a:cs typeface="Times New Roman" pitchFamily="18" charset="0"/>
              </a:rPr>
              <a:t>        </a:t>
            </a:r>
            <a:r>
              <a:rPr lang="en-US" i="1" dirty="0" err="1" smtClean="0">
                <a:solidFill>
                  <a:srgbClr val="800080"/>
                </a:solidFill>
                <a:latin typeface="Palatino Linotype" pitchFamily="18" charset="0"/>
                <a:ea typeface="Times New Roman" pitchFamily="18" charset="0"/>
                <a:cs typeface="Times New Roman" pitchFamily="18" charset="0"/>
              </a:rPr>
              <a:t>i</a:t>
            </a:r>
            <a:r>
              <a:rPr lang="en-US" i="1" dirty="0" smtClean="0">
                <a:solidFill>
                  <a:srgbClr val="800080"/>
                </a:solidFill>
                <a:latin typeface="Palatino Linotype" pitchFamily="18" charset="0"/>
                <a:ea typeface="Times New Roman" pitchFamily="18" charset="0"/>
                <a:cs typeface="Times New Roman" pitchFamily="18" charset="0"/>
              </a:rPr>
              <a:t> </a:t>
            </a:r>
            <a:r>
              <a:rPr lang="en-US" i="1" dirty="0">
                <a:solidFill>
                  <a:srgbClr val="800080"/>
                </a:solidFill>
                <a:latin typeface="Palatino Linotype" pitchFamily="18" charset="0"/>
                <a:ea typeface="Times New Roman" pitchFamily="18" charset="0"/>
                <a:cs typeface="Times New Roman" pitchFamily="18" charset="0"/>
              </a:rPr>
              <a:t>= </a:t>
            </a:r>
            <a:r>
              <a:rPr lang="en-US" i="1" dirty="0" err="1">
                <a:solidFill>
                  <a:srgbClr val="800080"/>
                </a:solidFill>
                <a:latin typeface="Palatino Linotype" pitchFamily="18" charset="0"/>
                <a:ea typeface="Times New Roman" pitchFamily="18" charset="0"/>
                <a:cs typeface="Times New Roman" pitchFamily="18" charset="0"/>
              </a:rPr>
              <a:t>i</a:t>
            </a:r>
            <a:r>
              <a:rPr lang="en-US" i="1" dirty="0">
                <a:solidFill>
                  <a:srgbClr val="800080"/>
                </a:solidFill>
                <a:latin typeface="Palatino Linotype" pitchFamily="18" charset="0"/>
                <a:ea typeface="Times New Roman" pitchFamily="18" charset="0"/>
                <a:cs typeface="Times New Roman" pitchFamily="18" charset="0"/>
              </a:rPr>
              <a:t> + 1 ; fact = </a:t>
            </a:r>
            <a:r>
              <a:rPr lang="en-US" i="1" dirty="0" smtClean="0">
                <a:solidFill>
                  <a:srgbClr val="800080"/>
                </a:solidFill>
                <a:latin typeface="Palatino Linotype" pitchFamily="18" charset="0"/>
                <a:ea typeface="Times New Roman" pitchFamily="18" charset="0"/>
                <a:cs typeface="Times New Roman" pitchFamily="18" charset="0"/>
              </a:rPr>
              <a:t>fact*</a:t>
            </a:r>
            <a:r>
              <a:rPr lang="en-US" i="1" dirty="0" err="1" smtClean="0">
                <a:solidFill>
                  <a:srgbClr val="800080"/>
                </a:solidFill>
                <a:latin typeface="Palatino Linotype" pitchFamily="18" charset="0"/>
                <a:ea typeface="Times New Roman" pitchFamily="18" charset="0"/>
                <a:cs typeface="Times New Roman" pitchFamily="18" charset="0"/>
              </a:rPr>
              <a:t>i</a:t>
            </a:r>
            <a:endParaRPr lang="en-US"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en-US" i="1" dirty="0">
                <a:solidFill>
                  <a:srgbClr val="800080"/>
                </a:solidFill>
                <a:latin typeface="Palatino Linotype" pitchFamily="18" charset="0"/>
                <a:ea typeface="Times New Roman" pitchFamily="18" charset="0"/>
                <a:cs typeface="Times New Roman" pitchFamily="18" charset="0"/>
              </a:rPr>
              <a:t>  </a:t>
            </a:r>
            <a:r>
              <a:rPr lang="en-US" i="1" dirty="0" smtClean="0">
                <a:solidFill>
                  <a:srgbClr val="800080"/>
                </a:solidFill>
                <a:latin typeface="Palatino Linotype" pitchFamily="18" charset="0"/>
                <a:ea typeface="Times New Roman" pitchFamily="18" charset="0"/>
                <a:cs typeface="Times New Roman" pitchFamily="18" charset="0"/>
              </a:rPr>
              <a:t>   </a:t>
            </a:r>
            <a:r>
              <a:rPr lang="en-US" b="1" i="1" dirty="0" smtClean="0">
                <a:solidFill>
                  <a:srgbClr val="800080"/>
                </a:solidFill>
                <a:latin typeface="Palatino Linotype" pitchFamily="18" charset="0"/>
                <a:ea typeface="Times New Roman" pitchFamily="18" charset="0"/>
                <a:cs typeface="Times New Roman" pitchFamily="18" charset="0"/>
              </a:rPr>
              <a:t>return</a:t>
            </a:r>
            <a:r>
              <a:rPr lang="en-US" i="1" dirty="0" smtClean="0">
                <a:solidFill>
                  <a:srgbClr val="800080"/>
                </a:solidFill>
                <a:latin typeface="Palatino Linotype" pitchFamily="18" charset="0"/>
                <a:ea typeface="Times New Roman" pitchFamily="18" charset="0"/>
                <a:cs typeface="Times New Roman" pitchFamily="18" charset="0"/>
              </a:rPr>
              <a:t> </a:t>
            </a:r>
            <a:r>
              <a:rPr lang="en-US" i="1" dirty="0">
                <a:solidFill>
                  <a:srgbClr val="800080"/>
                </a:solidFill>
                <a:latin typeface="Palatino Linotype" pitchFamily="18" charset="0"/>
                <a:ea typeface="Times New Roman" pitchFamily="18" charset="0"/>
                <a:cs typeface="Times New Roman" pitchFamily="18" charset="0"/>
              </a:rPr>
              <a:t>fact </a:t>
            </a:r>
          </a:p>
        </p:txBody>
      </p:sp>
      <p:sp>
        <p:nvSpPr>
          <p:cNvPr id="7" name="Rectangle 6"/>
          <p:cNvSpPr/>
          <p:nvPr/>
        </p:nvSpPr>
        <p:spPr>
          <a:xfrm>
            <a:off x="62677" y="4821405"/>
            <a:ext cx="8375948" cy="1754326"/>
          </a:xfrm>
          <a:prstGeom prst="rect">
            <a:avLst/>
          </a:prstGeom>
        </p:spPr>
        <p:txBody>
          <a:bodyPr wrap="square">
            <a:spAutoFit/>
          </a:bodyPr>
          <a:lstStyle/>
          <a:p>
            <a:pPr lvl="1" algn="just">
              <a:spcAft>
                <a:spcPts val="0"/>
              </a:spcAft>
            </a:pPr>
            <a:r>
              <a:rPr lang="fr-FR" i="1" dirty="0" smtClean="0">
                <a:solidFill>
                  <a:srgbClr val="800080"/>
                </a:solidFill>
              </a:rPr>
              <a:t>1 - L’algorithme se termine : Dans tous les cas la boucle se termine puisque i est une fonction strictement croissante. N doit être positif ; </a:t>
            </a:r>
          </a:p>
          <a:p>
            <a:pPr lvl="1" algn="just">
              <a:spcAft>
                <a:spcPts val="0"/>
              </a:spcAft>
            </a:pPr>
            <a:r>
              <a:rPr lang="fr-FR" i="1" dirty="0" smtClean="0">
                <a:solidFill>
                  <a:srgbClr val="800080"/>
                </a:solidFill>
              </a:rPr>
              <a:t>2 - Initialisation : Avant la boucle </a:t>
            </a:r>
            <a:r>
              <a:rPr lang="fr-FR" i="1" dirty="0" err="1" smtClean="0">
                <a:solidFill>
                  <a:srgbClr val="800080"/>
                </a:solidFill>
              </a:rPr>
              <a:t>fact</a:t>
            </a:r>
            <a:r>
              <a:rPr lang="fr-FR" i="1" dirty="0" smtClean="0">
                <a:solidFill>
                  <a:srgbClr val="800080"/>
                </a:solidFill>
              </a:rPr>
              <a:t>=1 et i=0&lt;n et comme 0!=1 </a:t>
            </a:r>
            <a:r>
              <a:rPr lang="fr-FR" i="1" dirty="0" err="1" smtClean="0">
                <a:solidFill>
                  <a:srgbClr val="800080"/>
                </a:solidFill>
              </a:rPr>
              <a:t>fact</a:t>
            </a:r>
            <a:r>
              <a:rPr lang="fr-FR" i="1" dirty="0" smtClean="0">
                <a:solidFill>
                  <a:srgbClr val="800080"/>
                </a:solidFill>
              </a:rPr>
              <a:t>=i ;</a:t>
            </a:r>
          </a:p>
          <a:p>
            <a:pPr lvl="1" algn="just">
              <a:spcAft>
                <a:spcPts val="0"/>
              </a:spcAft>
            </a:pPr>
            <a:r>
              <a:rPr lang="fr-FR" i="1" dirty="0" smtClean="0">
                <a:solidFill>
                  <a:srgbClr val="800080"/>
                </a:solidFill>
              </a:rPr>
              <a:t>3 - Itération </a:t>
            </a:r>
            <a:r>
              <a:rPr lang="fr-FR" i="1" dirty="0">
                <a:solidFill>
                  <a:srgbClr val="800080"/>
                </a:solidFill>
              </a:rPr>
              <a:t>: Si avant la boucle </a:t>
            </a:r>
            <a:r>
              <a:rPr lang="fr-FR" i="1" dirty="0" err="1">
                <a:solidFill>
                  <a:srgbClr val="800080"/>
                </a:solidFill>
              </a:rPr>
              <a:t>fact</a:t>
            </a:r>
            <a:r>
              <a:rPr lang="fr-FR" i="1" dirty="0">
                <a:solidFill>
                  <a:srgbClr val="800080"/>
                </a:solidFill>
              </a:rPr>
              <a:t>=i!  comme dans la boucle i’ = i+1 et ensuite </a:t>
            </a:r>
            <a:r>
              <a:rPr lang="fr-FR" i="1" dirty="0" err="1">
                <a:solidFill>
                  <a:srgbClr val="800080"/>
                </a:solidFill>
              </a:rPr>
              <a:t>fact</a:t>
            </a:r>
            <a:r>
              <a:rPr lang="fr-FR" i="1" dirty="0">
                <a:solidFill>
                  <a:srgbClr val="800080"/>
                </a:solidFill>
              </a:rPr>
              <a:t>’ = </a:t>
            </a:r>
            <a:r>
              <a:rPr lang="fr-FR" i="1" dirty="0" err="1">
                <a:solidFill>
                  <a:srgbClr val="800080"/>
                </a:solidFill>
              </a:rPr>
              <a:t>fact</a:t>
            </a:r>
            <a:r>
              <a:rPr lang="fr-FR" i="1" dirty="0">
                <a:solidFill>
                  <a:srgbClr val="800080"/>
                </a:solidFill>
              </a:rPr>
              <a:t> * i’ </a:t>
            </a:r>
            <a:r>
              <a:rPr lang="fr-FR" i="1" dirty="0" smtClean="0">
                <a:solidFill>
                  <a:srgbClr val="800080"/>
                </a:solidFill>
              </a:rPr>
              <a:t> on en déduit que </a:t>
            </a:r>
            <a:r>
              <a:rPr lang="fr-FR" i="1" dirty="0" err="1" smtClean="0">
                <a:solidFill>
                  <a:srgbClr val="800080"/>
                </a:solidFill>
              </a:rPr>
              <a:t>fact</a:t>
            </a:r>
            <a:r>
              <a:rPr lang="fr-FR" i="1" dirty="0" smtClean="0">
                <a:solidFill>
                  <a:srgbClr val="800080"/>
                </a:solidFill>
              </a:rPr>
              <a:t>’ = i! * (i+1) = (i+1)! </a:t>
            </a:r>
            <a:endParaRPr lang="fr-FR" i="1" dirty="0">
              <a:solidFill>
                <a:srgbClr val="800080"/>
              </a:solidFill>
            </a:endParaRPr>
          </a:p>
          <a:p>
            <a:pPr lvl="1" algn="just">
              <a:spcAft>
                <a:spcPts val="0"/>
              </a:spcAft>
            </a:pPr>
            <a:r>
              <a:rPr lang="fr-FR" i="1" dirty="0" smtClean="0">
                <a:solidFill>
                  <a:srgbClr val="800080"/>
                </a:solidFill>
              </a:rPr>
              <a:t>Lorsque i=n on aura alors </a:t>
            </a:r>
            <a:r>
              <a:rPr lang="fr-FR" i="1" dirty="0" err="1" smtClean="0">
                <a:solidFill>
                  <a:srgbClr val="800080"/>
                </a:solidFill>
              </a:rPr>
              <a:t>fact</a:t>
            </a:r>
            <a:r>
              <a:rPr lang="fr-FR" i="1" dirty="0" smtClean="0">
                <a:solidFill>
                  <a:srgbClr val="800080"/>
                </a:solidFill>
              </a:rPr>
              <a:t> = n!</a:t>
            </a:r>
            <a:endParaRPr lang="fr-FR" i="1" dirty="0">
              <a:solidFill>
                <a:srgbClr val="800080"/>
              </a:solidFill>
            </a:endParaRPr>
          </a:p>
        </p:txBody>
      </p:sp>
    </p:spTree>
    <p:extLst>
      <p:ext uri="{BB962C8B-B14F-4D97-AF65-F5344CB8AC3E}">
        <p14:creationId xmlns:p14="http://schemas.microsoft.com/office/powerpoint/2010/main" val="117173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627177"/>
            <a:chOff x="0" y="998538"/>
            <a:chExt cx="9144000" cy="562717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Les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078313"/>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Pratique du développement d’un </a:t>
              </a:r>
              <a:r>
                <a:rPr lang="fr-FR" sz="2000" b="1" dirty="0" smtClean="0">
                  <a:solidFill>
                    <a:srgbClr val="800080"/>
                  </a:solidFill>
                  <a:sym typeface="Wingdings" pitchFamily="2" charset="2"/>
                </a:rPr>
                <a:t>programme</a:t>
              </a:r>
            </a:p>
            <a:p>
              <a:pPr lvl="1" algn="just">
                <a:spcAft>
                  <a:spcPts val="1200"/>
                </a:spcAft>
                <a:buFont typeface="Wingdings" pitchFamily="2" charset="2"/>
                <a:buChar char="§"/>
              </a:pPr>
              <a:r>
                <a:rPr lang="fr-FR" i="1" dirty="0" smtClean="0">
                  <a:solidFill>
                    <a:srgbClr val="800080"/>
                  </a:solidFill>
                </a:rPr>
                <a:t> Procéder </a:t>
              </a:r>
              <a:r>
                <a:rPr lang="fr-FR" i="1" dirty="0">
                  <a:solidFill>
                    <a:srgbClr val="800080"/>
                  </a:solidFill>
                </a:rPr>
                <a:t>par raffinements successifs, en particulier pour la phase d’analyse, en précisant les éléments manquants ou les ambigüités de </a:t>
              </a:r>
              <a:r>
                <a:rPr lang="fr-FR" i="1" dirty="0" smtClean="0">
                  <a:solidFill>
                    <a:srgbClr val="800080"/>
                  </a:solidFill>
                </a:rPr>
                <a:t>l’énoncé.</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Identifier </a:t>
              </a:r>
              <a:r>
                <a:rPr lang="fr-FR" i="1" dirty="0">
                  <a:solidFill>
                    <a:srgbClr val="800080"/>
                  </a:solidFill>
                </a:rPr>
                <a:t>les parties et les sous parties indépendantes ou pouvant fonctionner de manière </a:t>
              </a:r>
              <a:r>
                <a:rPr lang="fr-FR" i="1" dirty="0" smtClean="0">
                  <a:solidFill>
                    <a:srgbClr val="800080"/>
                  </a:solidFill>
                </a:rPr>
                <a:t>autonome.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Découper </a:t>
              </a:r>
              <a:r>
                <a:rPr lang="fr-FR" i="1" dirty="0">
                  <a:solidFill>
                    <a:srgbClr val="800080"/>
                  </a:solidFill>
                </a:rPr>
                <a:t>le programme en fonctions et </a:t>
              </a:r>
              <a:r>
                <a:rPr lang="fr-FR" i="1" dirty="0" smtClean="0">
                  <a:solidFill>
                    <a:srgbClr val="800080"/>
                  </a:solidFill>
                </a:rPr>
                <a:t>procédures.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Essayer </a:t>
              </a:r>
              <a:r>
                <a:rPr lang="fr-FR" i="1" dirty="0">
                  <a:solidFill>
                    <a:srgbClr val="800080"/>
                  </a:solidFill>
                </a:rPr>
                <a:t>d’utiliser au maximum des fonctions et des procédures déjà développées et </a:t>
              </a:r>
              <a:r>
                <a:rPr lang="fr-FR" i="1" dirty="0" smtClean="0">
                  <a:solidFill>
                    <a:srgbClr val="800080"/>
                  </a:solidFill>
                </a:rPr>
                <a:t>testées.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Veillez </a:t>
              </a:r>
              <a:r>
                <a:rPr lang="fr-FR" i="1" dirty="0">
                  <a:solidFill>
                    <a:srgbClr val="800080"/>
                  </a:solidFill>
                </a:rPr>
                <a:t>à la généricité des fonctions afin de pouvoir les réutiliser dans d’autre </a:t>
              </a:r>
              <a:r>
                <a:rPr lang="fr-FR" i="1" dirty="0" smtClean="0">
                  <a:solidFill>
                    <a:srgbClr val="800080"/>
                  </a:solidFill>
                </a:rPr>
                <a:t>programme.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Prévoir </a:t>
              </a:r>
              <a:r>
                <a:rPr lang="fr-FR" i="1" dirty="0">
                  <a:solidFill>
                    <a:srgbClr val="800080"/>
                  </a:solidFill>
                </a:rPr>
                <a:t>le traitement des erreurs de calcul et </a:t>
              </a:r>
              <a:r>
                <a:rPr lang="fr-FR" i="1" dirty="0" smtClean="0">
                  <a:solidFill>
                    <a:srgbClr val="800080"/>
                  </a:solidFill>
                </a:rPr>
                <a:t>d’utilisation.</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Vérifier </a:t>
              </a:r>
              <a:r>
                <a:rPr lang="fr-FR" i="1" dirty="0">
                  <a:solidFill>
                    <a:srgbClr val="800080"/>
                  </a:solidFill>
                </a:rPr>
                <a:t>le bon fonctionnement de l’algorithme (preuve mathématique, test de tous les cas, test des chemins logiques</a:t>
              </a:r>
              <a:r>
                <a:rPr lang="fr-FR" i="1" dirty="0" smtClean="0">
                  <a:solidFill>
                    <a:srgbClr val="800080"/>
                  </a:solidFill>
                </a:rPr>
                <a:t>).</a:t>
              </a:r>
              <a:endParaRPr lang="fr-FR" i="1" dirty="0">
                <a:solidFill>
                  <a:srgbClr val="800080"/>
                </a:solidFill>
              </a:endParaRPr>
            </a:p>
          </p:txBody>
        </p:sp>
      </p:grpSp>
    </p:spTree>
    <p:extLst>
      <p:ext uri="{BB962C8B-B14F-4D97-AF65-F5344CB8AC3E}">
        <p14:creationId xmlns:p14="http://schemas.microsoft.com/office/powerpoint/2010/main" val="12533700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 et Solutions</a:t>
              </a:r>
              <a:endParaRPr lang="fr-FR" sz="2000" b="1" dirty="0">
                <a:solidFill>
                  <a:schemeClr val="folHlink"/>
                </a:solidFill>
              </a:endParaRPr>
            </a:p>
          </p:txBody>
        </p:sp>
      </p:grpSp>
      <p:grpSp>
        <p:nvGrpSpPr>
          <p:cNvPr id="3" name="Groupe 22"/>
          <p:cNvGrpSpPr/>
          <p:nvPr/>
        </p:nvGrpSpPr>
        <p:grpSpPr>
          <a:xfrm>
            <a:off x="637878" y="1731962"/>
            <a:ext cx="7868244" cy="1123820"/>
            <a:chOff x="676275" y="2026676"/>
            <a:chExt cx="7772400" cy="1676205"/>
          </a:xfrm>
        </p:grpSpPr>
        <p:sp>
          <p:nvSpPr>
            <p:cNvPr id="10" name="Rectangle 9"/>
            <p:cNvSpPr/>
            <p:nvPr/>
          </p:nvSpPr>
          <p:spPr>
            <a:xfrm>
              <a:off x="676275" y="2026676"/>
              <a:ext cx="7772400" cy="166687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676275" y="2540474"/>
              <a:ext cx="1261885" cy="369332"/>
            </a:xfrm>
            <a:prstGeom prst="rect">
              <a:avLst/>
            </a:prstGeom>
            <a:noFill/>
          </p:spPr>
          <p:txBody>
            <a:bodyPr wrap="none" rtlCol="0">
              <a:spAutoFit/>
            </a:bodyPr>
            <a:lstStyle/>
            <a:p>
              <a:pPr algn="ctr"/>
              <a:r>
                <a:rPr lang="fr-FR" dirty="0" smtClean="0">
                  <a:solidFill>
                    <a:srgbClr val="800080"/>
                  </a:solidFill>
                </a:rPr>
                <a:t>Exercice 3</a:t>
              </a:r>
              <a:endParaRPr lang="fr-FR" baseline="-25000" dirty="0">
                <a:solidFill>
                  <a:srgbClr val="800080"/>
                </a:solidFill>
              </a:endParaRPr>
            </a:p>
          </p:txBody>
        </p:sp>
        <p:sp>
          <p:nvSpPr>
            <p:cNvPr id="14" name="Rectangle 13"/>
            <p:cNvSpPr/>
            <p:nvPr/>
          </p:nvSpPr>
          <p:spPr>
            <a:xfrm>
              <a:off x="1885950" y="2096184"/>
              <a:ext cx="6496050" cy="1606697"/>
            </a:xfrm>
            <a:prstGeom prst="rect">
              <a:avLst/>
            </a:prstGeom>
          </p:spPr>
          <p:txBody>
            <a:bodyPr wrap="square">
              <a:spAutoFit/>
            </a:bodyPr>
            <a:lstStyle/>
            <a:p>
              <a:pPr algn="just"/>
              <a:r>
                <a:rPr lang="fr-FR" sz="1600" i="1" dirty="0">
                  <a:solidFill>
                    <a:srgbClr val="800080"/>
                  </a:solidFill>
                </a:rPr>
                <a:t>Algorithme d’Euclide de calcul du </a:t>
              </a:r>
              <a:r>
                <a:rPr lang="fr-FR" sz="1600" i="1" dirty="0" smtClean="0">
                  <a:solidFill>
                    <a:srgbClr val="800080"/>
                  </a:solidFill>
                </a:rPr>
                <a:t>pgcd. Démontrez qu’en sortie la fonction retourne le pgcd de a et b. L’invariant de boucle </a:t>
              </a:r>
              <a:r>
                <a:rPr lang="fr-FR" sz="1600" i="1" dirty="0">
                  <a:solidFill>
                    <a:srgbClr val="800080"/>
                  </a:solidFill>
                </a:rPr>
                <a:t>étant que L’ensemble des diviseurs communs de R0 et R1 est l’ensemble des diviseurs communs de a et </a:t>
              </a:r>
              <a:r>
                <a:rPr lang="fr-FR" sz="1600" i="1" dirty="0" smtClean="0">
                  <a:solidFill>
                    <a:srgbClr val="800080"/>
                  </a:solidFill>
                </a:rPr>
                <a:t>b, tant que R1&gt;0.</a:t>
              </a:r>
              <a:endParaRPr lang="fr-FR" sz="1600" i="1" dirty="0">
                <a:solidFill>
                  <a:srgbClr val="800080"/>
                </a:solidFill>
              </a:endParaRPr>
            </a:p>
          </p:txBody>
        </p:sp>
      </p:grpSp>
      <p:sp>
        <p:nvSpPr>
          <p:cNvPr id="27" name="Rectangle 1"/>
          <p:cNvSpPr>
            <a:spLocks noChangeArrowheads="1"/>
          </p:cNvSpPr>
          <p:nvPr/>
        </p:nvSpPr>
        <p:spPr bwMode="auto">
          <a:xfrm>
            <a:off x="637878" y="2997630"/>
            <a:ext cx="7868244" cy="175432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tabLst>
                <a:tab pos="1558925" algn="ctr"/>
              </a:tabLst>
            </a:pPr>
            <a:r>
              <a:rPr lang="pt-BR" i="1" dirty="0" smtClean="0">
                <a:solidFill>
                  <a:srgbClr val="800080"/>
                </a:solidFill>
                <a:latin typeface="Palatino Linotype" pitchFamily="18" charset="0"/>
                <a:ea typeface="Times New Roman" pitchFamily="18" charset="0"/>
                <a:cs typeface="Times New Roman" pitchFamily="18" charset="0"/>
              </a:rPr>
              <a:t>pgcdEuclide (a</a:t>
            </a:r>
            <a:r>
              <a:rPr lang="pt-BR" i="1" dirty="0">
                <a:solidFill>
                  <a:srgbClr val="800080"/>
                </a:solidFill>
                <a:latin typeface="Palatino Linotype" pitchFamily="18" charset="0"/>
                <a:ea typeface="Times New Roman" pitchFamily="18" charset="0"/>
                <a:cs typeface="Times New Roman" pitchFamily="18" charset="0"/>
              </a:rPr>
              <a:t>, </a:t>
            </a:r>
            <a:r>
              <a:rPr lang="pt-BR" i="1" dirty="0" smtClean="0">
                <a:solidFill>
                  <a:srgbClr val="800080"/>
                </a:solidFill>
                <a:latin typeface="Palatino Linotype" pitchFamily="18" charset="0"/>
                <a:ea typeface="Times New Roman" pitchFamily="18" charset="0"/>
                <a:cs typeface="Times New Roman" pitchFamily="18" charset="0"/>
              </a:rPr>
              <a:t>b)</a:t>
            </a:r>
            <a:endParaRPr lang="pt-BR"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pt-BR" i="1" dirty="0" smtClean="0">
                <a:solidFill>
                  <a:srgbClr val="800080"/>
                </a:solidFill>
                <a:latin typeface="Palatino Linotype" pitchFamily="18" charset="0"/>
                <a:ea typeface="Times New Roman" pitchFamily="18" charset="0"/>
                <a:cs typeface="Times New Roman" pitchFamily="18" charset="0"/>
              </a:rPr>
              <a:t>    R, R0 = </a:t>
            </a:r>
            <a:r>
              <a:rPr lang="pt-BR" i="1" dirty="0">
                <a:solidFill>
                  <a:srgbClr val="800080"/>
                </a:solidFill>
                <a:latin typeface="Palatino Linotype" pitchFamily="18" charset="0"/>
                <a:ea typeface="Times New Roman" pitchFamily="18" charset="0"/>
                <a:cs typeface="Times New Roman" pitchFamily="18" charset="0"/>
              </a:rPr>
              <a:t>|a|; R1 </a:t>
            </a:r>
            <a:r>
              <a:rPr lang="pt-BR" i="1" dirty="0" smtClean="0">
                <a:solidFill>
                  <a:srgbClr val="800080"/>
                </a:solidFill>
                <a:latin typeface="Palatino Linotype" pitchFamily="18" charset="0"/>
                <a:ea typeface="Times New Roman" pitchFamily="18" charset="0"/>
                <a:cs typeface="Times New Roman" pitchFamily="18" charset="0"/>
              </a:rPr>
              <a:t>= |</a:t>
            </a:r>
            <a:r>
              <a:rPr lang="pt-BR" i="1" dirty="0">
                <a:solidFill>
                  <a:srgbClr val="800080"/>
                </a:solidFill>
                <a:latin typeface="Palatino Linotype" pitchFamily="18" charset="0"/>
                <a:ea typeface="Times New Roman" pitchFamily="18" charset="0"/>
                <a:cs typeface="Times New Roman" pitchFamily="18" charset="0"/>
              </a:rPr>
              <a:t>b</a:t>
            </a:r>
            <a:r>
              <a:rPr lang="pt-BR" i="1" dirty="0" smtClean="0">
                <a:solidFill>
                  <a:srgbClr val="800080"/>
                </a:solidFill>
                <a:latin typeface="Palatino Linotype" pitchFamily="18" charset="0"/>
                <a:ea typeface="Times New Roman" pitchFamily="18" charset="0"/>
                <a:cs typeface="Times New Roman" pitchFamily="18" charset="0"/>
              </a:rPr>
              <a:t>|</a:t>
            </a:r>
          </a:p>
          <a:p>
            <a:pPr lvl="0">
              <a:tabLst>
                <a:tab pos="1558925" algn="ctr"/>
              </a:tabLst>
            </a:pPr>
            <a:r>
              <a:rPr lang="pt-BR" i="1" dirty="0" smtClean="0">
                <a:solidFill>
                  <a:srgbClr val="800080"/>
                </a:solidFill>
                <a:latin typeface="Palatino Linotype" pitchFamily="18" charset="0"/>
                <a:ea typeface="Times New Roman" pitchFamily="18" charset="0"/>
                <a:cs typeface="Times New Roman" pitchFamily="18" charset="0"/>
              </a:rPr>
              <a:t>    </a:t>
            </a:r>
            <a:r>
              <a:rPr lang="en-US" b="1" i="1" dirty="0" err="1" smtClean="0">
                <a:solidFill>
                  <a:srgbClr val="800080"/>
                </a:solidFill>
                <a:latin typeface="Palatino Linotype" pitchFamily="18" charset="0"/>
                <a:ea typeface="Times New Roman" pitchFamily="18" charset="0"/>
                <a:cs typeface="Times New Roman" pitchFamily="18" charset="0"/>
              </a:rPr>
              <a:t>Tant</a:t>
            </a:r>
            <a:r>
              <a:rPr lang="en-US" b="1" i="1" dirty="0" smtClean="0">
                <a:solidFill>
                  <a:srgbClr val="800080"/>
                </a:solidFill>
                <a:latin typeface="Palatino Linotype" pitchFamily="18" charset="0"/>
                <a:ea typeface="Times New Roman" pitchFamily="18" charset="0"/>
                <a:cs typeface="Times New Roman" pitchFamily="18" charset="0"/>
              </a:rPr>
              <a:t> que </a:t>
            </a:r>
            <a:r>
              <a:rPr lang="pt-BR" i="1" dirty="0" smtClean="0">
                <a:solidFill>
                  <a:srgbClr val="800080"/>
                </a:solidFill>
                <a:latin typeface="Palatino Linotype" pitchFamily="18" charset="0"/>
                <a:ea typeface="Times New Roman" pitchFamily="18" charset="0"/>
                <a:cs typeface="Times New Roman" pitchFamily="18" charset="0"/>
              </a:rPr>
              <a:t>(R1 </a:t>
            </a:r>
            <a:r>
              <a:rPr lang="pt-BR" i="1" dirty="0">
                <a:solidFill>
                  <a:srgbClr val="800080"/>
                </a:solidFill>
                <a:latin typeface="Palatino Linotype" pitchFamily="18" charset="0"/>
                <a:ea typeface="Times New Roman" pitchFamily="18" charset="0"/>
                <a:cs typeface="Times New Roman" pitchFamily="18" charset="0"/>
              </a:rPr>
              <a:t>&gt; </a:t>
            </a:r>
            <a:r>
              <a:rPr lang="pt-BR" i="1" dirty="0" smtClean="0">
                <a:solidFill>
                  <a:srgbClr val="800080"/>
                </a:solidFill>
                <a:latin typeface="Palatino Linotype" pitchFamily="18" charset="0"/>
                <a:ea typeface="Times New Roman" pitchFamily="18" charset="0"/>
                <a:cs typeface="Times New Roman" pitchFamily="18" charset="0"/>
              </a:rPr>
              <a:t>0) </a:t>
            </a:r>
          </a:p>
          <a:p>
            <a:pPr lvl="0">
              <a:tabLst>
                <a:tab pos="1558925" algn="ctr"/>
              </a:tabLst>
            </a:pPr>
            <a:r>
              <a:rPr lang="pt-BR" i="1" dirty="0">
                <a:solidFill>
                  <a:srgbClr val="800080"/>
                </a:solidFill>
                <a:latin typeface="Palatino Linotype" pitchFamily="18" charset="0"/>
                <a:ea typeface="Times New Roman" pitchFamily="18" charset="0"/>
                <a:cs typeface="Times New Roman" pitchFamily="18" charset="0"/>
              </a:rPr>
              <a:t> </a:t>
            </a:r>
            <a:r>
              <a:rPr lang="pt-BR" i="1" dirty="0" smtClean="0">
                <a:solidFill>
                  <a:srgbClr val="800080"/>
                </a:solidFill>
                <a:latin typeface="Palatino Linotype" pitchFamily="18" charset="0"/>
                <a:ea typeface="Times New Roman" pitchFamily="18" charset="0"/>
                <a:cs typeface="Times New Roman" pitchFamily="18" charset="0"/>
              </a:rPr>
              <a:t>       R = </a:t>
            </a:r>
            <a:r>
              <a:rPr lang="pt-BR" i="1" dirty="0">
                <a:solidFill>
                  <a:srgbClr val="800080"/>
                </a:solidFill>
                <a:latin typeface="Palatino Linotype" pitchFamily="18" charset="0"/>
                <a:ea typeface="Times New Roman" pitchFamily="18" charset="0"/>
                <a:cs typeface="Times New Roman" pitchFamily="18" charset="0"/>
              </a:rPr>
              <a:t>Reste_Division(R0,R1</a:t>
            </a:r>
            <a:r>
              <a:rPr lang="pt-BR" i="1" dirty="0" smtClean="0">
                <a:solidFill>
                  <a:srgbClr val="800080"/>
                </a:solidFill>
                <a:latin typeface="Palatino Linotype" pitchFamily="18" charset="0"/>
                <a:ea typeface="Times New Roman" pitchFamily="18" charset="0"/>
                <a:cs typeface="Times New Roman" pitchFamily="18" charset="0"/>
              </a:rPr>
              <a:t>) </a:t>
            </a:r>
          </a:p>
          <a:p>
            <a:pPr lvl="0">
              <a:tabLst>
                <a:tab pos="1558925" algn="ctr"/>
              </a:tabLst>
            </a:pPr>
            <a:r>
              <a:rPr lang="pt-BR" i="1" dirty="0">
                <a:solidFill>
                  <a:srgbClr val="800080"/>
                </a:solidFill>
                <a:latin typeface="Palatino Linotype" pitchFamily="18" charset="0"/>
                <a:ea typeface="Times New Roman" pitchFamily="18" charset="0"/>
                <a:cs typeface="Times New Roman" pitchFamily="18" charset="0"/>
              </a:rPr>
              <a:t> </a:t>
            </a:r>
            <a:r>
              <a:rPr lang="pt-BR" i="1" dirty="0" smtClean="0">
                <a:solidFill>
                  <a:srgbClr val="800080"/>
                </a:solidFill>
                <a:latin typeface="Palatino Linotype" pitchFamily="18" charset="0"/>
                <a:ea typeface="Times New Roman" pitchFamily="18" charset="0"/>
                <a:cs typeface="Times New Roman" pitchFamily="18" charset="0"/>
              </a:rPr>
              <a:t>       R0 = </a:t>
            </a:r>
            <a:r>
              <a:rPr lang="pt-BR" i="1" dirty="0">
                <a:solidFill>
                  <a:srgbClr val="800080"/>
                </a:solidFill>
                <a:latin typeface="Palatino Linotype" pitchFamily="18" charset="0"/>
                <a:ea typeface="Times New Roman" pitchFamily="18" charset="0"/>
                <a:cs typeface="Times New Roman" pitchFamily="18" charset="0"/>
              </a:rPr>
              <a:t>R1; R1 </a:t>
            </a:r>
            <a:r>
              <a:rPr lang="pt-BR" i="1" dirty="0" smtClean="0">
                <a:solidFill>
                  <a:srgbClr val="800080"/>
                </a:solidFill>
                <a:latin typeface="Palatino Linotype" pitchFamily="18" charset="0"/>
                <a:ea typeface="Times New Roman" pitchFamily="18" charset="0"/>
                <a:cs typeface="Times New Roman" pitchFamily="18" charset="0"/>
              </a:rPr>
              <a:t>= R</a:t>
            </a:r>
          </a:p>
          <a:p>
            <a:pPr lvl="0">
              <a:tabLst>
                <a:tab pos="1558925" algn="ctr"/>
              </a:tabLst>
            </a:pPr>
            <a:r>
              <a:rPr lang="pt-BR" i="1" dirty="0">
                <a:solidFill>
                  <a:srgbClr val="800080"/>
                </a:solidFill>
                <a:latin typeface="Palatino Linotype" pitchFamily="18" charset="0"/>
                <a:ea typeface="Times New Roman" pitchFamily="18" charset="0"/>
                <a:cs typeface="Times New Roman" pitchFamily="18" charset="0"/>
              </a:rPr>
              <a:t> </a:t>
            </a:r>
            <a:r>
              <a:rPr lang="pt-BR" i="1" dirty="0" smtClean="0">
                <a:solidFill>
                  <a:srgbClr val="800080"/>
                </a:solidFill>
                <a:latin typeface="Palatino Linotype" pitchFamily="18" charset="0"/>
                <a:ea typeface="Times New Roman" pitchFamily="18" charset="0"/>
                <a:cs typeface="Times New Roman" pitchFamily="18" charset="0"/>
              </a:rPr>
              <a:t>   </a:t>
            </a:r>
            <a:r>
              <a:rPr lang="pt-BR" b="1" i="1" dirty="0" smtClean="0">
                <a:solidFill>
                  <a:srgbClr val="800080"/>
                </a:solidFill>
                <a:latin typeface="Palatino Linotype" pitchFamily="18" charset="0"/>
                <a:ea typeface="Times New Roman" pitchFamily="18" charset="0"/>
                <a:cs typeface="Times New Roman" pitchFamily="18" charset="0"/>
              </a:rPr>
              <a:t>return</a:t>
            </a:r>
            <a:r>
              <a:rPr lang="pt-BR" i="1" dirty="0" smtClean="0">
                <a:solidFill>
                  <a:srgbClr val="800080"/>
                </a:solidFill>
                <a:latin typeface="Palatino Linotype" pitchFamily="18" charset="0"/>
                <a:ea typeface="Times New Roman" pitchFamily="18" charset="0"/>
                <a:cs typeface="Times New Roman" pitchFamily="18" charset="0"/>
              </a:rPr>
              <a:t> R0 </a:t>
            </a:r>
          </a:p>
        </p:txBody>
      </p:sp>
      <p:sp>
        <p:nvSpPr>
          <p:cNvPr id="7" name="Rectangle 6"/>
          <p:cNvSpPr/>
          <p:nvPr/>
        </p:nvSpPr>
        <p:spPr>
          <a:xfrm>
            <a:off x="62677" y="4821405"/>
            <a:ext cx="8375948" cy="1754326"/>
          </a:xfrm>
          <a:prstGeom prst="rect">
            <a:avLst/>
          </a:prstGeom>
        </p:spPr>
        <p:txBody>
          <a:bodyPr wrap="square">
            <a:spAutoFit/>
          </a:bodyPr>
          <a:lstStyle/>
          <a:p>
            <a:pPr lvl="1" algn="just">
              <a:spcAft>
                <a:spcPts val="0"/>
              </a:spcAft>
            </a:pPr>
            <a:r>
              <a:rPr lang="fr-FR" i="1" dirty="0" smtClean="0">
                <a:solidFill>
                  <a:srgbClr val="800080"/>
                </a:solidFill>
              </a:rPr>
              <a:t>1 - L’algorithme se termine : Dans tous les cas la boucle se termine puisque R1 reçoit le reste d’une division par R1 donc une valeur plus petite ; </a:t>
            </a:r>
          </a:p>
          <a:p>
            <a:pPr lvl="1" algn="just">
              <a:spcAft>
                <a:spcPts val="0"/>
              </a:spcAft>
            </a:pPr>
            <a:r>
              <a:rPr lang="fr-FR" i="1" dirty="0" smtClean="0">
                <a:solidFill>
                  <a:srgbClr val="800080"/>
                </a:solidFill>
              </a:rPr>
              <a:t>2 - Initialisation : Les diviseurs communs de (R0, R1) sont ceux de (</a:t>
            </a:r>
            <a:r>
              <a:rPr lang="fr-FR" i="1" dirty="0" err="1" smtClean="0">
                <a:solidFill>
                  <a:srgbClr val="800080"/>
                </a:solidFill>
              </a:rPr>
              <a:t>a,b</a:t>
            </a:r>
            <a:r>
              <a:rPr lang="fr-FR" i="1" dirty="0" smtClean="0">
                <a:solidFill>
                  <a:srgbClr val="800080"/>
                </a:solidFill>
              </a:rPr>
              <a:t>) ;</a:t>
            </a:r>
          </a:p>
          <a:p>
            <a:pPr lvl="1" algn="just">
              <a:spcAft>
                <a:spcPts val="0"/>
              </a:spcAft>
            </a:pPr>
            <a:r>
              <a:rPr lang="fr-FR" i="1" dirty="0" smtClean="0">
                <a:solidFill>
                  <a:srgbClr val="800080"/>
                </a:solidFill>
              </a:rPr>
              <a:t>3 - Itération </a:t>
            </a:r>
            <a:r>
              <a:rPr lang="fr-FR" i="1" dirty="0">
                <a:solidFill>
                  <a:srgbClr val="800080"/>
                </a:solidFill>
              </a:rPr>
              <a:t>: </a:t>
            </a:r>
            <a:r>
              <a:rPr lang="fr-FR" i="1" dirty="0" smtClean="0">
                <a:solidFill>
                  <a:srgbClr val="800080"/>
                </a:solidFill>
              </a:rPr>
              <a:t>A la </a:t>
            </a:r>
            <a:r>
              <a:rPr lang="fr-FR" i="1" dirty="0">
                <a:solidFill>
                  <a:srgbClr val="800080"/>
                </a:solidFill>
              </a:rPr>
              <a:t>sortie d’un tour de </a:t>
            </a:r>
            <a:r>
              <a:rPr lang="fr-FR" i="1" dirty="0" smtClean="0">
                <a:solidFill>
                  <a:srgbClr val="800080"/>
                </a:solidFill>
              </a:rPr>
              <a:t>boucle, R0</a:t>
            </a:r>
            <a:r>
              <a:rPr lang="fr-FR" i="1" dirty="0">
                <a:solidFill>
                  <a:srgbClr val="800080"/>
                </a:solidFill>
              </a:rPr>
              <a:t>′ = R1 et R1′ = </a:t>
            </a:r>
            <a:r>
              <a:rPr lang="fr-FR" i="1" dirty="0" smtClean="0">
                <a:solidFill>
                  <a:srgbClr val="800080"/>
                </a:solidFill>
              </a:rPr>
              <a:t>reste(R0/R1) avec </a:t>
            </a:r>
            <a:r>
              <a:rPr lang="fr-FR" i="1" dirty="0">
                <a:solidFill>
                  <a:srgbClr val="800080"/>
                </a:solidFill>
              </a:rPr>
              <a:t>0 </a:t>
            </a:r>
            <a:r>
              <a:rPr lang="fr-FR" i="1" dirty="0" smtClean="0">
                <a:solidFill>
                  <a:srgbClr val="800080"/>
                </a:solidFill>
              </a:rPr>
              <a:t>≤R1′&lt;R1</a:t>
            </a:r>
            <a:r>
              <a:rPr lang="fr-FR" i="1" dirty="0">
                <a:solidFill>
                  <a:srgbClr val="800080"/>
                </a:solidFill>
              </a:rPr>
              <a:t>. Donc </a:t>
            </a:r>
            <a:r>
              <a:rPr lang="fr-FR" i="1" dirty="0" smtClean="0">
                <a:solidFill>
                  <a:srgbClr val="800080"/>
                </a:solidFill>
              </a:rPr>
              <a:t>si x divisait R0 et R1 il divise R0’ le reste R0/R1, et la réciproque est vraie. A la sortie comme R0’ contient donc le pgcd(</a:t>
            </a:r>
            <a:r>
              <a:rPr lang="fr-FR" i="1" dirty="0" err="1" smtClean="0">
                <a:solidFill>
                  <a:srgbClr val="800080"/>
                </a:solidFill>
              </a:rPr>
              <a:t>a,b</a:t>
            </a:r>
            <a:r>
              <a:rPr lang="fr-FR" i="1" dirty="0" smtClean="0">
                <a:solidFill>
                  <a:srgbClr val="800080"/>
                </a:solidFill>
              </a:rPr>
              <a:t>).</a:t>
            </a:r>
          </a:p>
        </p:txBody>
      </p:sp>
    </p:spTree>
    <p:extLst>
      <p:ext uri="{BB962C8B-B14F-4D97-AF65-F5344CB8AC3E}">
        <p14:creationId xmlns:p14="http://schemas.microsoft.com/office/powerpoint/2010/main" val="52086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 et Solutions</a:t>
              </a:r>
              <a:endParaRPr lang="fr-FR" sz="2000" b="1" dirty="0">
                <a:solidFill>
                  <a:schemeClr val="folHlink"/>
                </a:solidFill>
              </a:endParaRPr>
            </a:p>
          </p:txBody>
        </p:sp>
      </p:grpSp>
      <p:grpSp>
        <p:nvGrpSpPr>
          <p:cNvPr id="3" name="Groupe 22"/>
          <p:cNvGrpSpPr/>
          <p:nvPr/>
        </p:nvGrpSpPr>
        <p:grpSpPr>
          <a:xfrm>
            <a:off x="637878" y="1731962"/>
            <a:ext cx="7868244" cy="1123820"/>
            <a:chOff x="676275" y="2026676"/>
            <a:chExt cx="7772400" cy="1676205"/>
          </a:xfrm>
        </p:grpSpPr>
        <p:sp>
          <p:nvSpPr>
            <p:cNvPr id="10" name="Rectangle 9"/>
            <p:cNvSpPr/>
            <p:nvPr/>
          </p:nvSpPr>
          <p:spPr>
            <a:xfrm>
              <a:off x="676275" y="2026676"/>
              <a:ext cx="7772400" cy="166687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683961" y="2540473"/>
              <a:ext cx="1246513" cy="550868"/>
            </a:xfrm>
            <a:prstGeom prst="rect">
              <a:avLst/>
            </a:prstGeom>
            <a:noFill/>
          </p:spPr>
          <p:txBody>
            <a:bodyPr wrap="none" rtlCol="0">
              <a:spAutoFit/>
            </a:bodyPr>
            <a:lstStyle/>
            <a:p>
              <a:pPr algn="ctr"/>
              <a:r>
                <a:rPr lang="fr-FR" dirty="0" smtClean="0">
                  <a:solidFill>
                    <a:srgbClr val="800080"/>
                  </a:solidFill>
                </a:rPr>
                <a:t>Exercice 4</a:t>
              </a:r>
              <a:endParaRPr lang="fr-FR" baseline="-25000" dirty="0">
                <a:solidFill>
                  <a:srgbClr val="800080"/>
                </a:solidFill>
              </a:endParaRPr>
            </a:p>
          </p:txBody>
        </p:sp>
        <p:sp>
          <p:nvSpPr>
            <p:cNvPr id="14" name="Rectangle 13"/>
            <p:cNvSpPr/>
            <p:nvPr/>
          </p:nvSpPr>
          <p:spPr>
            <a:xfrm>
              <a:off x="1885950" y="2096184"/>
              <a:ext cx="6496050" cy="1606697"/>
            </a:xfrm>
            <a:prstGeom prst="rect">
              <a:avLst/>
            </a:prstGeom>
          </p:spPr>
          <p:txBody>
            <a:bodyPr wrap="square">
              <a:spAutoFit/>
            </a:bodyPr>
            <a:lstStyle/>
            <a:p>
              <a:pPr algn="just"/>
              <a:r>
                <a:rPr lang="fr-FR" sz="1600" i="1" dirty="0" smtClean="0">
                  <a:solidFill>
                    <a:srgbClr val="800080"/>
                  </a:solidFill>
                </a:rPr>
                <a:t>Nous disposons d’un sac de capacité C et d’articles pour lesquels on connait le poids et la valeur. Le problème consiste à trouver quels    articles faut-il </a:t>
              </a:r>
              <a:r>
                <a:rPr lang="fr-FR" sz="1600" i="1" dirty="0">
                  <a:solidFill>
                    <a:srgbClr val="800080"/>
                  </a:solidFill>
                </a:rPr>
                <a:t>mettre dans le sac de manière à maximiser la valeur totale sans dépasser le poids maximal </a:t>
              </a:r>
              <a:r>
                <a:rPr lang="fr-FR" sz="1600" i="1" dirty="0" smtClean="0">
                  <a:solidFill>
                    <a:srgbClr val="800080"/>
                  </a:solidFill>
                </a:rPr>
                <a:t>autorisé.</a:t>
              </a:r>
              <a:endParaRPr lang="fr-FR" sz="1600" i="1" dirty="0">
                <a:solidFill>
                  <a:srgbClr val="800080"/>
                </a:solidFill>
              </a:endParaRPr>
            </a:p>
          </p:txBody>
        </p:sp>
      </p:grpSp>
      <p:sp>
        <p:nvSpPr>
          <p:cNvPr id="27" name="Rectangle 1"/>
          <p:cNvSpPr>
            <a:spLocks noChangeArrowheads="1"/>
          </p:cNvSpPr>
          <p:nvPr/>
        </p:nvSpPr>
        <p:spPr bwMode="auto">
          <a:xfrm>
            <a:off x="684942" y="4243854"/>
            <a:ext cx="7868244" cy="230832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tabLst>
                <a:tab pos="1558925" algn="ctr"/>
              </a:tabLst>
            </a:pPr>
            <a:r>
              <a:rPr lang="pt-BR" i="1" dirty="0" smtClean="0">
                <a:solidFill>
                  <a:srgbClr val="800080"/>
                </a:solidFill>
                <a:latin typeface="Palatino Linotype" pitchFamily="18" charset="0"/>
                <a:ea typeface="Times New Roman" pitchFamily="18" charset="0"/>
                <a:cs typeface="Times New Roman" pitchFamily="18" charset="0"/>
              </a:rPr>
              <a:t>SacADos (C)</a:t>
            </a:r>
          </a:p>
          <a:p>
            <a:pPr lvl="0">
              <a:tabLst>
                <a:tab pos="1558925" algn="ctr"/>
              </a:tabLst>
            </a:pPr>
            <a:r>
              <a:rPr lang="pt-BR" i="1" dirty="0" smtClean="0">
                <a:solidFill>
                  <a:srgbClr val="800080"/>
                </a:solidFill>
                <a:latin typeface="Palatino Linotype" pitchFamily="18" charset="0"/>
                <a:ea typeface="Times New Roman" pitchFamily="18" charset="0"/>
                <a:cs typeface="Times New Roman" pitchFamily="18" charset="0"/>
              </a:rPr>
              <a:t>    article[] = (p1, v1, v1/p1) ; </a:t>
            </a:r>
            <a:r>
              <a:rPr lang="pt-BR" i="1" dirty="0">
                <a:solidFill>
                  <a:srgbClr val="800080"/>
                </a:solidFill>
                <a:latin typeface="Palatino Linotype" pitchFamily="18" charset="0"/>
                <a:ea typeface="Times New Roman" pitchFamily="18" charset="0"/>
                <a:cs typeface="Times New Roman" pitchFamily="18" charset="0"/>
              </a:rPr>
              <a:t>(</a:t>
            </a:r>
            <a:r>
              <a:rPr lang="pt-BR" i="1" dirty="0" smtClean="0">
                <a:solidFill>
                  <a:srgbClr val="800080"/>
                </a:solidFill>
                <a:latin typeface="Palatino Linotype" pitchFamily="18" charset="0"/>
                <a:ea typeface="Times New Roman" pitchFamily="18" charset="0"/>
                <a:cs typeface="Times New Roman" pitchFamily="18" charset="0"/>
              </a:rPr>
              <a:t>p2, v2, v2/p2)  ... </a:t>
            </a:r>
            <a:r>
              <a:rPr lang="pt-BR" i="1" dirty="0">
                <a:solidFill>
                  <a:srgbClr val="800080"/>
                </a:solidFill>
                <a:latin typeface="Palatino Linotype" pitchFamily="18" charset="0"/>
                <a:ea typeface="Times New Roman" pitchFamily="18" charset="0"/>
                <a:cs typeface="Times New Roman" pitchFamily="18" charset="0"/>
              </a:rPr>
              <a:t>(</a:t>
            </a:r>
            <a:r>
              <a:rPr lang="pt-BR" i="1" dirty="0" smtClean="0">
                <a:solidFill>
                  <a:srgbClr val="800080"/>
                </a:solidFill>
                <a:latin typeface="Palatino Linotype" pitchFamily="18" charset="0"/>
                <a:ea typeface="Times New Roman" pitchFamily="18" charset="0"/>
                <a:cs typeface="Times New Roman" pitchFamily="18" charset="0"/>
              </a:rPr>
              <a:t>pn, vn, vn/pn) </a:t>
            </a:r>
          </a:p>
          <a:p>
            <a:pPr lvl="0">
              <a:tabLst>
                <a:tab pos="1558925" algn="ctr"/>
              </a:tabLst>
            </a:pPr>
            <a:r>
              <a:rPr lang="pt-BR" i="1" dirty="0">
                <a:solidFill>
                  <a:srgbClr val="800080"/>
                </a:solidFill>
                <a:latin typeface="Palatino Linotype" pitchFamily="18" charset="0"/>
                <a:ea typeface="Times New Roman" pitchFamily="18" charset="0"/>
                <a:cs typeface="Times New Roman" pitchFamily="18" charset="0"/>
              </a:rPr>
              <a:t> </a:t>
            </a:r>
            <a:r>
              <a:rPr lang="pt-BR" i="1" dirty="0" smtClean="0">
                <a:solidFill>
                  <a:srgbClr val="800080"/>
                </a:solidFill>
                <a:latin typeface="Palatino Linotype" pitchFamily="18" charset="0"/>
                <a:ea typeface="Times New Roman" pitchFamily="18" charset="0"/>
                <a:cs typeface="Times New Roman" pitchFamily="18" charset="0"/>
              </a:rPr>
              <a:t>   select[] = </a:t>
            </a:r>
            <a:r>
              <a:rPr lang="pt-BR" i="1" dirty="0" smtClean="0">
                <a:solidFill>
                  <a:srgbClr val="800080"/>
                </a:solidFill>
                <a:latin typeface="Palatino Linotype" pitchFamily="18" charset="0"/>
                <a:ea typeface="Times New Roman" pitchFamily="18" charset="0"/>
                <a:cs typeface="Times New Roman" pitchFamily="18" charset="0"/>
                <a:sym typeface="Symbol" panose="05050102010706020507" pitchFamily="18" charset="2"/>
              </a:rPr>
              <a:t> ; total = C ; valeur = 0</a:t>
            </a:r>
            <a:endParaRPr lang="pt-BR"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pt-B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articles.sort</a:t>
            </a:r>
            <a:r>
              <a:rPr lang="fr-FR" i="1" dirty="0" smtClean="0">
                <a:solidFill>
                  <a:srgbClr val="800080"/>
                </a:solidFill>
                <a:latin typeface="Palatino Linotype" pitchFamily="18" charset="0"/>
                <a:ea typeface="Times New Roman" pitchFamily="18" charset="0"/>
                <a:cs typeface="Times New Roman" pitchFamily="18" charset="0"/>
              </a:rPr>
              <a:t> ( by rapport) </a:t>
            </a:r>
            <a:endParaRPr lang="fr-FR"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Pour</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ind</a:t>
            </a:r>
            <a:r>
              <a:rPr lang="fr-FR" i="1" dirty="0" smtClean="0">
                <a:solidFill>
                  <a:srgbClr val="800080"/>
                </a:solidFill>
                <a:latin typeface="Palatino Linotype" pitchFamily="18" charset="0"/>
                <a:ea typeface="Times New Roman" pitchFamily="18" charset="0"/>
                <a:cs typeface="Times New Roman" pitchFamily="18" charset="0"/>
              </a:rPr>
              <a:t>=1 </a:t>
            </a:r>
            <a:r>
              <a:rPr lang="fr-FR" b="1" i="1" dirty="0" smtClean="0">
                <a:solidFill>
                  <a:srgbClr val="800080"/>
                </a:solidFill>
                <a:latin typeface="Palatino Linotype" pitchFamily="18" charset="0"/>
                <a:ea typeface="Times New Roman" pitchFamily="18" charset="0"/>
                <a:cs typeface="Times New Roman" pitchFamily="18" charset="0"/>
              </a:rPr>
              <a:t>jusqu’à</a:t>
            </a:r>
            <a:r>
              <a:rPr lang="fr-FR" i="1" dirty="0" smtClean="0">
                <a:solidFill>
                  <a:srgbClr val="800080"/>
                </a:solidFill>
                <a:latin typeface="Palatino Linotype" pitchFamily="18" charset="0"/>
                <a:ea typeface="Times New Roman" pitchFamily="18" charset="0"/>
                <a:cs typeface="Times New Roman" pitchFamily="18" charset="0"/>
              </a:rPr>
              <a:t> taille de article</a:t>
            </a:r>
            <a:endParaRPr lang="fr-FR"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Si</a:t>
            </a:r>
            <a:r>
              <a:rPr lang="fr-FR" i="1" dirty="0" smtClean="0">
                <a:solidFill>
                  <a:srgbClr val="800080"/>
                </a:solidFill>
                <a:latin typeface="Palatino Linotype" pitchFamily="18" charset="0"/>
                <a:ea typeface="Times New Roman" pitchFamily="18" charset="0"/>
                <a:cs typeface="Times New Roman" pitchFamily="18" charset="0"/>
              </a:rPr>
              <a:t> article[</a:t>
            </a:r>
            <a:r>
              <a:rPr lang="fr-FR" i="1" dirty="0" err="1" smtClean="0">
                <a:solidFill>
                  <a:srgbClr val="800080"/>
                </a:solidFill>
                <a:latin typeface="Palatino Linotype" pitchFamily="18" charset="0"/>
                <a:ea typeface="Times New Roman" pitchFamily="18" charset="0"/>
                <a:cs typeface="Times New Roman" pitchFamily="18" charset="0"/>
              </a:rPr>
              <a:t>ind</a:t>
            </a:r>
            <a:r>
              <a:rPr lang="fr-FR" i="1" dirty="0" smtClean="0">
                <a:solidFill>
                  <a:srgbClr val="800080"/>
                </a:solidFill>
                <a:latin typeface="Palatino Linotype" pitchFamily="18" charset="0"/>
                <a:ea typeface="Times New Roman" pitchFamily="18" charset="0"/>
                <a:cs typeface="Times New Roman" pitchFamily="18" charset="0"/>
              </a:rPr>
              <a:t>].poids ≤ total alors</a:t>
            </a:r>
          </a:p>
          <a:p>
            <a:pPr>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total = total – </a:t>
            </a:r>
            <a:r>
              <a:rPr lang="fr-FR" i="1" dirty="0">
                <a:solidFill>
                  <a:srgbClr val="800080"/>
                </a:solidFill>
                <a:latin typeface="Palatino Linotype" pitchFamily="18" charset="0"/>
                <a:ea typeface="Times New Roman" pitchFamily="18" charset="0"/>
                <a:cs typeface="Times New Roman" pitchFamily="18" charset="0"/>
              </a:rPr>
              <a:t>article[</a:t>
            </a:r>
            <a:r>
              <a:rPr lang="fr-FR" i="1" dirty="0" err="1">
                <a:solidFill>
                  <a:srgbClr val="800080"/>
                </a:solidFill>
                <a:latin typeface="Palatino Linotype" pitchFamily="18" charset="0"/>
                <a:ea typeface="Times New Roman" pitchFamily="18" charset="0"/>
                <a:cs typeface="Times New Roman" pitchFamily="18" charset="0"/>
              </a:rPr>
              <a:t>ind</a:t>
            </a:r>
            <a:r>
              <a:rPr lang="fr-FR" i="1" dirty="0">
                <a:solidFill>
                  <a:srgbClr val="800080"/>
                </a:solidFill>
                <a:latin typeface="Palatino Linotype" pitchFamily="18" charset="0"/>
                <a:ea typeface="Times New Roman" pitchFamily="18" charset="0"/>
                <a:cs typeface="Times New Roman" pitchFamily="18" charset="0"/>
              </a:rPr>
              <a:t>].</a:t>
            </a:r>
            <a:r>
              <a:rPr lang="fr-FR" i="1" dirty="0" smtClean="0">
                <a:solidFill>
                  <a:srgbClr val="800080"/>
                </a:solidFill>
                <a:latin typeface="Palatino Linotype" pitchFamily="18" charset="0"/>
                <a:ea typeface="Times New Roman" pitchFamily="18" charset="0"/>
                <a:cs typeface="Times New Roman" pitchFamily="18" charset="0"/>
              </a:rPr>
              <a:t>poids ; </a:t>
            </a:r>
            <a:r>
              <a:rPr lang="fr-FR" i="1" dirty="0">
                <a:solidFill>
                  <a:srgbClr val="800080"/>
                </a:solidFill>
                <a:latin typeface="Palatino Linotype" pitchFamily="18" charset="0"/>
                <a:ea typeface="Times New Roman" pitchFamily="18" charset="0"/>
                <a:cs typeface="Times New Roman" pitchFamily="18" charset="0"/>
              </a:rPr>
              <a:t>valeur = valeur + article[</a:t>
            </a:r>
            <a:r>
              <a:rPr lang="fr-FR" i="1" dirty="0" err="1">
                <a:solidFill>
                  <a:srgbClr val="800080"/>
                </a:solidFill>
                <a:latin typeface="Palatino Linotype" pitchFamily="18" charset="0"/>
                <a:ea typeface="Times New Roman" pitchFamily="18" charset="0"/>
                <a:cs typeface="Times New Roman" pitchFamily="18" charset="0"/>
              </a:rPr>
              <a:t>ind</a:t>
            </a:r>
            <a:r>
              <a:rPr lang="fr-FR" i="1" dirty="0" smtClean="0">
                <a:solidFill>
                  <a:srgbClr val="800080"/>
                </a:solidFill>
                <a:latin typeface="Palatino Linotype" pitchFamily="18" charset="0"/>
                <a:ea typeface="Times New Roman" pitchFamily="18" charset="0"/>
                <a:cs typeface="Times New Roman" pitchFamily="18" charset="0"/>
              </a:rPr>
              <a:t>].</a:t>
            </a:r>
            <a:r>
              <a:rPr lang="pt-BR" i="1" dirty="0">
                <a:solidFill>
                  <a:srgbClr val="800080"/>
                </a:solidFill>
                <a:latin typeface="Palatino Linotype" pitchFamily="18" charset="0"/>
                <a:ea typeface="Times New Roman" pitchFamily="18" charset="0"/>
                <a:cs typeface="Times New Roman" pitchFamily="18" charset="0"/>
              </a:rPr>
              <a:t> valeur</a:t>
            </a:r>
            <a:endParaRPr lang="fr-FR" i="1" dirty="0" smtClean="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select.add</a:t>
            </a:r>
            <a:r>
              <a:rPr lang="fr-FR" i="1" dirty="0" smtClean="0">
                <a:solidFill>
                  <a:srgbClr val="800080"/>
                </a:solidFill>
                <a:latin typeface="Palatino Linotype" pitchFamily="18" charset="0"/>
                <a:ea typeface="Times New Roman" pitchFamily="18" charset="0"/>
                <a:cs typeface="Times New Roman" pitchFamily="18" charset="0"/>
              </a:rPr>
              <a:t>(article[</a:t>
            </a:r>
            <a:r>
              <a:rPr lang="fr-FR" i="1" dirty="0" err="1" smtClean="0">
                <a:solidFill>
                  <a:srgbClr val="800080"/>
                </a:solidFill>
                <a:latin typeface="Palatino Linotype" pitchFamily="18" charset="0"/>
                <a:ea typeface="Times New Roman" pitchFamily="18" charset="0"/>
                <a:cs typeface="Times New Roman" pitchFamily="18" charset="0"/>
              </a:rPr>
              <a:t>ind</a:t>
            </a:r>
            <a:r>
              <a:rPr lang="fr-FR" i="1" dirty="0" smtClean="0">
                <a:solidFill>
                  <a:srgbClr val="800080"/>
                </a:solidFill>
                <a:latin typeface="Palatino Linotype" pitchFamily="18" charset="0"/>
                <a:ea typeface="Times New Roman" pitchFamily="18" charset="0"/>
                <a:cs typeface="Times New Roman" pitchFamily="18" charset="0"/>
              </a:rPr>
              <a:t>]) </a:t>
            </a:r>
            <a:endParaRPr lang="fr-FR" i="1" dirty="0">
              <a:solidFill>
                <a:srgbClr val="800080"/>
              </a:solidFill>
              <a:latin typeface="Palatino Linotype" pitchFamily="18" charset="0"/>
              <a:ea typeface="Times New Roman" pitchFamily="18" charset="0"/>
              <a:cs typeface="Times New Roman" pitchFamily="18" charset="0"/>
            </a:endParaRPr>
          </a:p>
        </p:txBody>
      </p:sp>
      <p:sp>
        <p:nvSpPr>
          <p:cNvPr id="7" name="Rectangle 6"/>
          <p:cNvSpPr/>
          <p:nvPr/>
        </p:nvSpPr>
        <p:spPr>
          <a:xfrm>
            <a:off x="130174" y="2979450"/>
            <a:ext cx="8375948" cy="1200329"/>
          </a:xfrm>
          <a:prstGeom prst="rect">
            <a:avLst/>
          </a:prstGeom>
        </p:spPr>
        <p:txBody>
          <a:bodyPr wrap="square">
            <a:spAutoFit/>
          </a:bodyPr>
          <a:lstStyle/>
          <a:p>
            <a:pPr lvl="1" algn="just">
              <a:spcAft>
                <a:spcPts val="0"/>
              </a:spcAft>
            </a:pPr>
            <a:r>
              <a:rPr lang="fr-FR" i="1" dirty="0" smtClean="0">
                <a:solidFill>
                  <a:srgbClr val="800080"/>
                </a:solidFill>
              </a:rPr>
              <a:t>Une solution est </a:t>
            </a:r>
            <a:r>
              <a:rPr lang="fr-FR" i="1" dirty="0">
                <a:solidFill>
                  <a:srgbClr val="800080"/>
                </a:solidFill>
              </a:rPr>
              <a:t>de calculer le rapport valeur/poids </a:t>
            </a:r>
            <a:r>
              <a:rPr lang="fr-FR" i="1" dirty="0" smtClean="0">
                <a:solidFill>
                  <a:srgbClr val="800080"/>
                </a:solidFill>
              </a:rPr>
              <a:t>des articles </a:t>
            </a:r>
            <a:r>
              <a:rPr lang="fr-FR" i="1" dirty="0">
                <a:solidFill>
                  <a:srgbClr val="800080"/>
                </a:solidFill>
              </a:rPr>
              <a:t>et </a:t>
            </a:r>
            <a:r>
              <a:rPr lang="fr-FR" i="1" dirty="0" smtClean="0">
                <a:solidFill>
                  <a:srgbClr val="800080"/>
                </a:solidFill>
              </a:rPr>
              <a:t>de les </a:t>
            </a:r>
            <a:r>
              <a:rPr lang="fr-FR" i="1" dirty="0">
                <a:solidFill>
                  <a:srgbClr val="800080"/>
                </a:solidFill>
              </a:rPr>
              <a:t>trier </a:t>
            </a:r>
            <a:r>
              <a:rPr lang="fr-FR" i="1" dirty="0" smtClean="0">
                <a:solidFill>
                  <a:srgbClr val="800080"/>
                </a:solidFill>
              </a:rPr>
              <a:t>sur </a:t>
            </a:r>
            <a:r>
              <a:rPr lang="fr-FR" i="1" dirty="0">
                <a:solidFill>
                  <a:srgbClr val="800080"/>
                </a:solidFill>
              </a:rPr>
              <a:t>la base de ce </a:t>
            </a:r>
            <a:r>
              <a:rPr lang="fr-FR" i="1" dirty="0" smtClean="0">
                <a:solidFill>
                  <a:srgbClr val="800080"/>
                </a:solidFill>
              </a:rPr>
              <a:t>rapport par ordre décroissant. On place ensuite l’article qui a le rapport le plus </a:t>
            </a:r>
            <a:r>
              <a:rPr lang="fr-FR" i="1" dirty="0">
                <a:solidFill>
                  <a:srgbClr val="800080"/>
                </a:solidFill>
              </a:rPr>
              <a:t>élevé </a:t>
            </a:r>
            <a:r>
              <a:rPr lang="fr-FR" i="1" dirty="0" smtClean="0">
                <a:solidFill>
                  <a:srgbClr val="800080"/>
                </a:solidFill>
              </a:rPr>
              <a:t>si </a:t>
            </a:r>
            <a:r>
              <a:rPr lang="fr-FR" i="1" dirty="0">
                <a:solidFill>
                  <a:srgbClr val="800080"/>
                </a:solidFill>
              </a:rPr>
              <a:t>le poids maximal reste respecté</a:t>
            </a:r>
            <a:r>
              <a:rPr lang="fr-FR" i="1" dirty="0" smtClean="0">
                <a:solidFill>
                  <a:srgbClr val="800080"/>
                </a:solidFill>
              </a:rPr>
              <a:t>. Puis on recommence avec le suivant tant que l’on peut mettre des articles.</a:t>
            </a:r>
          </a:p>
        </p:txBody>
      </p:sp>
      <p:sp>
        <p:nvSpPr>
          <p:cNvPr id="15" name="Rectangle 1"/>
          <p:cNvSpPr>
            <a:spLocks noChangeArrowheads="1"/>
          </p:cNvSpPr>
          <p:nvPr/>
        </p:nvSpPr>
        <p:spPr bwMode="auto">
          <a:xfrm>
            <a:off x="5792038" y="5074850"/>
            <a:ext cx="2761148"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tabLst>
                <a:tab pos="1558925" algn="ctr"/>
              </a:tabLst>
            </a:pPr>
            <a:r>
              <a:rPr lang="pt-BR" i="1" dirty="0">
                <a:solidFill>
                  <a:srgbClr val="800080"/>
                </a:solidFill>
                <a:latin typeface="Palatino Linotype" pitchFamily="18" charset="0"/>
                <a:ea typeface="Times New Roman" pitchFamily="18" charset="0"/>
                <a:cs typeface="Times New Roman" pitchFamily="18" charset="0"/>
              </a:rPr>
              <a:t> class </a:t>
            </a:r>
            <a:r>
              <a:rPr lang="pt-BR" i="1" dirty="0" smtClean="0">
                <a:solidFill>
                  <a:srgbClr val="800080"/>
                </a:solidFill>
                <a:latin typeface="Palatino Linotype" pitchFamily="18" charset="0"/>
                <a:ea typeface="Times New Roman" pitchFamily="18" charset="0"/>
                <a:cs typeface="Times New Roman" pitchFamily="18" charset="0"/>
              </a:rPr>
              <a:t>article </a:t>
            </a:r>
          </a:p>
          <a:p>
            <a:pPr lvl="0">
              <a:tabLst>
                <a:tab pos="1558925" algn="ctr"/>
              </a:tabLst>
            </a:pPr>
            <a:r>
              <a:rPr lang="pt-BR" i="1" dirty="0">
                <a:solidFill>
                  <a:srgbClr val="800080"/>
                </a:solidFill>
                <a:latin typeface="Palatino Linotype" pitchFamily="18" charset="0"/>
                <a:ea typeface="Times New Roman" pitchFamily="18" charset="0"/>
                <a:cs typeface="Times New Roman" pitchFamily="18" charset="0"/>
              </a:rPr>
              <a:t> </a:t>
            </a:r>
            <a:r>
              <a:rPr lang="pt-BR" i="1" dirty="0" smtClean="0">
                <a:solidFill>
                  <a:srgbClr val="800080"/>
                </a:solidFill>
                <a:latin typeface="Palatino Linotype" pitchFamily="18" charset="0"/>
                <a:ea typeface="Times New Roman" pitchFamily="18" charset="0"/>
                <a:cs typeface="Times New Roman" pitchFamily="18" charset="0"/>
              </a:rPr>
              <a:t>       poids , valeur , rapport </a:t>
            </a:r>
          </a:p>
        </p:txBody>
      </p:sp>
    </p:spTree>
    <p:extLst>
      <p:ext uri="{BB962C8B-B14F-4D97-AF65-F5344CB8AC3E}">
        <p14:creationId xmlns:p14="http://schemas.microsoft.com/office/powerpoint/2010/main" val="2025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1" y="544513"/>
            <a:ext cx="2465739"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endParaRPr lang="fr-FR" sz="2000" b="1" i="1" dirty="0">
              <a:solidFill>
                <a:srgbClr val="3366CC"/>
              </a:solidFill>
            </a:endParaRPr>
          </a:p>
        </p:txBody>
      </p:sp>
      <p:grpSp>
        <p:nvGrpSpPr>
          <p:cNvPr id="2" name="Groupe 19"/>
          <p:cNvGrpSpPr/>
          <p:nvPr/>
        </p:nvGrpSpPr>
        <p:grpSpPr>
          <a:xfrm>
            <a:off x="0" y="998538"/>
            <a:ext cx="9144000" cy="3540322"/>
            <a:chOff x="0" y="998538"/>
            <a:chExt cx="9144000" cy="354032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868191" y="2384424"/>
              <a:ext cx="7856049" cy="2154436"/>
            </a:xfrm>
            <a:prstGeom prst="rect">
              <a:avLst/>
            </a:prstGeom>
            <a:noFill/>
            <a:ln w="9525">
              <a:noFill/>
              <a:miter lim="800000"/>
              <a:headEnd/>
              <a:tailEnd/>
            </a:ln>
            <a:effectLst/>
          </p:spPr>
          <p:txBody>
            <a:bodyPr wrap="square">
              <a:spAutoFit/>
            </a:bodyPr>
            <a:lstStyle/>
            <a:p>
              <a:pPr algn="just">
                <a:buClr>
                  <a:schemeClr val="accent2"/>
                </a:buClr>
                <a:buFont typeface="Wingdings" pitchFamily="2" charset="2"/>
                <a:buNone/>
              </a:pPr>
              <a:endParaRPr lang="fr-FR" b="1" dirty="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ctr">
                <a:buClr>
                  <a:schemeClr val="accent2"/>
                </a:buClr>
              </a:pPr>
              <a:r>
                <a:rPr lang="fr-FR" sz="2800" b="1" dirty="0" smtClean="0">
                  <a:solidFill>
                    <a:srgbClr val="800080"/>
                  </a:solidFill>
                  <a:sym typeface="Wingdings" pitchFamily="2" charset="2"/>
                </a:rPr>
                <a:t>La programmation</a:t>
              </a:r>
            </a:p>
            <a:p>
              <a:pPr algn="ctr">
                <a:buClr>
                  <a:schemeClr val="accent2"/>
                </a:buClr>
              </a:pPr>
              <a:r>
                <a:rPr lang="fr-FR" sz="2800" b="1" dirty="0" smtClean="0">
                  <a:solidFill>
                    <a:srgbClr val="800080"/>
                  </a:solidFill>
                  <a:sym typeface="Wingdings" pitchFamily="2" charset="2"/>
                </a:rPr>
                <a:t>en Python</a:t>
              </a: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5596400"/>
            <a:chOff x="0" y="998538"/>
            <a:chExt cx="9144000" cy="559640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Présentation</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047536"/>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Caractéristiques</a:t>
              </a:r>
            </a:p>
            <a:p>
              <a:pPr lvl="1" algn="just">
                <a:spcAft>
                  <a:spcPts val="1200"/>
                </a:spcAft>
                <a:buFont typeface="Wingdings" pitchFamily="2" charset="2"/>
                <a:buChar char="§"/>
              </a:pPr>
              <a:r>
                <a:rPr lang="fr-FR" i="1" dirty="0">
                  <a:solidFill>
                    <a:srgbClr val="800080"/>
                  </a:solidFill>
                </a:rPr>
                <a:t>  Python est un langage </a:t>
              </a:r>
              <a:r>
                <a:rPr lang="fr-FR" i="1" dirty="0" smtClean="0">
                  <a:solidFill>
                    <a:srgbClr val="800080"/>
                  </a:solidFill>
                </a:rPr>
                <a:t>portable et gratuit quelque soit l’environnement de travail (Unix, MacOs, MS-DOS, Windows …).</a:t>
              </a:r>
            </a:p>
            <a:p>
              <a:pPr lvl="1" algn="just">
                <a:spcAft>
                  <a:spcPts val="1200"/>
                </a:spcAft>
                <a:buFont typeface="Wingdings" pitchFamily="2" charset="2"/>
                <a:buChar char="§"/>
              </a:pPr>
              <a:r>
                <a:rPr lang="fr-FR" i="1" dirty="0">
                  <a:solidFill>
                    <a:srgbClr val="800080"/>
                  </a:solidFill>
                </a:rPr>
                <a:t> La syntaxe </a:t>
              </a:r>
              <a:r>
                <a:rPr lang="fr-FR" i="1" dirty="0" smtClean="0">
                  <a:solidFill>
                    <a:srgbClr val="800080"/>
                  </a:solidFill>
                </a:rPr>
                <a:t>est simple et combinée à </a:t>
              </a:r>
              <a:r>
                <a:rPr lang="fr-FR" i="1" dirty="0">
                  <a:solidFill>
                    <a:srgbClr val="800080"/>
                  </a:solidFill>
                </a:rPr>
                <a:t>des types de données évolués (</a:t>
              </a:r>
              <a:r>
                <a:rPr lang="fr-FR" i="1" dirty="0" smtClean="0">
                  <a:solidFill>
                    <a:srgbClr val="800080"/>
                  </a:solidFill>
                </a:rPr>
                <a:t>listes, dictionnaires</a:t>
              </a:r>
              <a:r>
                <a:rPr lang="fr-FR" i="1" dirty="0">
                  <a:solidFill>
                    <a:srgbClr val="800080"/>
                  </a:solidFill>
                </a:rPr>
                <a:t>...), </a:t>
              </a:r>
              <a:r>
                <a:rPr lang="fr-FR" i="1" dirty="0" smtClean="0">
                  <a:solidFill>
                    <a:srgbClr val="800080"/>
                  </a:solidFill>
                </a:rPr>
                <a:t>elle permet de construire des programmes compacts et lisibles.</a:t>
              </a:r>
            </a:p>
            <a:p>
              <a:pPr lvl="1" algn="just">
                <a:spcAft>
                  <a:spcPts val="1200"/>
                </a:spcAft>
                <a:buFont typeface="Wingdings" pitchFamily="2" charset="2"/>
                <a:buChar char="§"/>
              </a:pPr>
              <a:r>
                <a:rPr lang="fr-FR" i="1" dirty="0" smtClean="0">
                  <a:solidFill>
                    <a:srgbClr val="800080"/>
                  </a:solidFill>
                </a:rPr>
                <a:t> Tout les objets manipulés </a:t>
              </a:r>
              <a:r>
                <a:rPr lang="fr-FR" i="1" dirty="0">
                  <a:solidFill>
                    <a:srgbClr val="800080"/>
                  </a:solidFill>
                </a:rPr>
                <a:t>par </a:t>
              </a:r>
              <a:r>
                <a:rPr lang="fr-FR" i="1" dirty="0" smtClean="0">
                  <a:solidFill>
                    <a:srgbClr val="800080"/>
                  </a:solidFill>
                </a:rPr>
                <a:t>le programmeur possèdent </a:t>
              </a:r>
              <a:r>
                <a:rPr lang="fr-FR" i="1" dirty="0">
                  <a:solidFill>
                    <a:srgbClr val="800080"/>
                  </a:solidFill>
                </a:rPr>
                <a:t>un type bien défini à l’exécution, qui n’a pas besoin d’être déclaré </a:t>
              </a:r>
              <a:r>
                <a:rPr lang="fr-FR" i="1" dirty="0" smtClean="0">
                  <a:solidFill>
                    <a:srgbClr val="800080"/>
                  </a:solidFill>
                </a:rPr>
                <a:t>à l’avance, c’est sa première utilisation qui défini son type.</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Les bibliothèques, </a:t>
              </a:r>
              <a:r>
                <a:rPr lang="fr-FR" i="1" dirty="0">
                  <a:solidFill>
                    <a:srgbClr val="800080"/>
                  </a:solidFill>
                </a:rPr>
                <a:t>donnent accès à une </a:t>
              </a:r>
              <a:r>
                <a:rPr lang="fr-FR" i="1" dirty="0" smtClean="0">
                  <a:solidFill>
                    <a:srgbClr val="800080"/>
                  </a:solidFill>
                </a:rPr>
                <a:t>grande variété </a:t>
              </a:r>
              <a:r>
                <a:rPr lang="fr-FR" i="1" dirty="0">
                  <a:solidFill>
                    <a:srgbClr val="800080"/>
                  </a:solidFill>
                </a:rPr>
                <a:t>de services : chaînes de </a:t>
              </a:r>
              <a:r>
                <a:rPr lang="fr-FR" i="1" dirty="0" smtClean="0">
                  <a:solidFill>
                    <a:srgbClr val="800080"/>
                  </a:solidFill>
                </a:rPr>
                <a:t>caractères, </a:t>
              </a:r>
              <a:r>
                <a:rPr lang="fr-FR" i="1" dirty="0">
                  <a:solidFill>
                    <a:srgbClr val="800080"/>
                  </a:solidFill>
                </a:rPr>
                <a:t>services </a:t>
              </a:r>
              <a:r>
                <a:rPr lang="fr-FR" i="1" dirty="0" smtClean="0">
                  <a:solidFill>
                    <a:srgbClr val="800080"/>
                  </a:solidFill>
                </a:rPr>
                <a:t>UNIX, protocoles </a:t>
              </a:r>
              <a:r>
                <a:rPr lang="fr-FR" i="1" dirty="0">
                  <a:solidFill>
                    <a:srgbClr val="800080"/>
                  </a:solidFill>
                </a:rPr>
                <a:t>Internet (Web, News, FTP, CGI, HTML</a:t>
              </a:r>
              <a:r>
                <a:rPr lang="fr-FR" i="1" dirty="0" smtClean="0">
                  <a:solidFill>
                    <a:srgbClr val="800080"/>
                  </a:solidFill>
                </a:rPr>
                <a:t>...), bases de données, interfaces </a:t>
              </a:r>
              <a:r>
                <a:rPr lang="fr-FR" i="1" dirty="0">
                  <a:solidFill>
                    <a:srgbClr val="800080"/>
                  </a:solidFill>
                </a:rPr>
                <a:t>graphiques</a:t>
              </a:r>
              <a:r>
                <a:rPr lang="fr-FR" i="1" dirty="0" smtClean="0">
                  <a:solidFill>
                    <a:srgbClr val="800080"/>
                  </a:solidFill>
                </a:rPr>
                <a:t>..</a:t>
              </a:r>
            </a:p>
            <a:p>
              <a:pPr lvl="1" algn="just">
                <a:spcAft>
                  <a:spcPts val="1200"/>
                </a:spcAft>
                <a:buFont typeface="Wingdings" pitchFamily="2" charset="2"/>
                <a:buChar char="§"/>
              </a:pPr>
              <a:r>
                <a:rPr lang="fr-FR" i="1" dirty="0">
                  <a:solidFill>
                    <a:srgbClr val="800080"/>
                  </a:solidFill>
                </a:rPr>
                <a:t> Python présente la particularité de pouvoir être utilisé de plusieurs manières </a:t>
              </a:r>
              <a:r>
                <a:rPr lang="fr-FR" i="1" dirty="0" smtClean="0">
                  <a:solidFill>
                    <a:srgbClr val="800080"/>
                  </a:solidFill>
                </a:rPr>
                <a:t>différentes, et en particulier comme une simple calculatrice qui reçoit de instructions et les exécutes directement.</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4919291"/>
            <a:chOff x="0" y="998538"/>
            <a:chExt cx="9144000" cy="491929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Gestion de données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370427"/>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Données et les variables</a:t>
              </a:r>
            </a:p>
            <a:p>
              <a:pPr lvl="1" algn="just">
                <a:spcAft>
                  <a:spcPts val="1200"/>
                </a:spcAft>
                <a:buFont typeface="Wingdings" pitchFamily="2" charset="2"/>
                <a:buChar char="§"/>
              </a:pPr>
              <a:r>
                <a:rPr lang="fr-FR" i="1" dirty="0" smtClean="0">
                  <a:solidFill>
                    <a:srgbClr val="800080"/>
                  </a:solidFill>
                </a:rPr>
                <a:t> Un programme manipule des données enregistrées dans des variables de différents types.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Une </a:t>
              </a:r>
              <a:r>
                <a:rPr lang="fr-FR" i="1" dirty="0">
                  <a:solidFill>
                    <a:srgbClr val="800080"/>
                  </a:solidFill>
                </a:rPr>
                <a:t>variable est </a:t>
              </a:r>
              <a:r>
                <a:rPr lang="fr-FR" i="1" dirty="0" smtClean="0">
                  <a:solidFill>
                    <a:srgbClr val="800080"/>
                  </a:solidFill>
                </a:rPr>
                <a:t>définie </a:t>
              </a:r>
              <a:r>
                <a:rPr lang="fr-FR" i="1" dirty="0">
                  <a:solidFill>
                    <a:srgbClr val="800080"/>
                  </a:solidFill>
                </a:rPr>
                <a:t>par un nom, alors que pour l’ordinateur, il s’agit en fait d’une adresse, c’est-à-dire d’une zone particulière de la mémoire</a:t>
              </a:r>
              <a:endParaRPr lang="fr-FR" i="1" dirty="0" smtClean="0">
                <a:solidFill>
                  <a:srgbClr val="800080"/>
                </a:solidFill>
              </a:endParaRPr>
            </a:p>
            <a:p>
              <a:pPr lvl="1" algn="just">
                <a:spcAft>
                  <a:spcPts val="0"/>
                </a:spcAft>
                <a:buFont typeface="Wingdings" pitchFamily="2" charset="2"/>
                <a:buChar char="§"/>
              </a:pPr>
              <a:r>
                <a:rPr lang="fr-FR" i="1" dirty="0" smtClean="0">
                  <a:solidFill>
                    <a:srgbClr val="800080"/>
                  </a:solidFill>
                </a:rPr>
                <a:t> Dans un programme python une variable est définie au moment de sa première utilisation :</a:t>
              </a:r>
            </a:p>
            <a:p>
              <a:pPr lvl="1" algn="just">
                <a:spcAft>
                  <a:spcPts val="1200"/>
                </a:spcAft>
                <a:buFont typeface="Wingdings" pitchFamily="2" charset="2"/>
                <a:buChar char="§"/>
              </a:pPr>
              <a:endParaRPr lang="fr-FR" i="1" dirty="0" smtClean="0">
                <a:solidFill>
                  <a:srgbClr val="800080"/>
                </a:solidFill>
              </a:endParaRPr>
            </a:p>
            <a:p>
              <a:pPr lvl="1" algn="just">
                <a:spcAft>
                  <a:spcPts val="1200"/>
                </a:spcAft>
                <a:buFont typeface="Wingdings" pitchFamily="2" charset="2"/>
                <a:buChar char="§"/>
              </a:pPr>
              <a:endParaRPr lang="fr-FR" i="1" dirty="0" smtClean="0">
                <a:solidFill>
                  <a:srgbClr val="800080"/>
                </a:solidFill>
              </a:endParaRPr>
            </a:p>
            <a:p>
              <a:pPr lvl="1" algn="just">
                <a:spcAft>
                  <a:spcPts val="1200"/>
                </a:spcAft>
                <a:buFont typeface="Wingdings" pitchFamily="2" charset="2"/>
                <a:buChar char="§"/>
              </a:pPr>
              <a:r>
                <a:rPr lang="fr-FR" i="1" dirty="0" smtClean="0">
                  <a:solidFill>
                    <a:srgbClr val="800080"/>
                  </a:solidFill>
                </a:rPr>
                <a:t> Il existe différents types : </a:t>
              </a:r>
              <a:r>
                <a:rPr lang="fr-FR" i="1" dirty="0" err="1" smtClean="0">
                  <a:solidFill>
                    <a:srgbClr val="800080"/>
                  </a:solidFill>
                </a:rPr>
                <a:t>boolean</a:t>
              </a:r>
              <a:r>
                <a:rPr lang="fr-FR" i="1" dirty="0" smtClean="0">
                  <a:solidFill>
                    <a:srgbClr val="800080"/>
                  </a:solidFill>
                </a:rPr>
                <a:t>, numériques (</a:t>
              </a:r>
              <a:r>
                <a:rPr lang="fr-FR" i="1" dirty="0" err="1" smtClean="0">
                  <a:solidFill>
                    <a:srgbClr val="800080"/>
                  </a:solidFill>
                </a:rPr>
                <a:t>int</a:t>
              </a:r>
              <a:r>
                <a:rPr lang="fr-FR" i="1" dirty="0" smtClean="0">
                  <a:solidFill>
                    <a:srgbClr val="800080"/>
                  </a:solidFill>
                </a:rPr>
                <a:t>, </a:t>
              </a:r>
              <a:r>
                <a:rPr lang="fr-FR" i="1" dirty="0" err="1" smtClean="0">
                  <a:solidFill>
                    <a:srgbClr val="800080"/>
                  </a:solidFill>
                </a:rPr>
                <a:t>float</a:t>
              </a:r>
              <a:r>
                <a:rPr lang="fr-FR" i="1" dirty="0" smtClean="0">
                  <a:solidFill>
                    <a:srgbClr val="800080"/>
                  </a:solidFill>
                </a:rPr>
                <a:t>, </a:t>
              </a:r>
              <a:r>
                <a:rPr lang="fr-FR" i="1" dirty="0" err="1" smtClean="0">
                  <a:solidFill>
                    <a:srgbClr val="800080"/>
                  </a:solidFill>
                </a:rPr>
                <a:t>complex</a:t>
              </a:r>
              <a:r>
                <a:rPr lang="fr-FR" i="1" dirty="0" smtClean="0">
                  <a:solidFill>
                    <a:srgbClr val="800080"/>
                  </a:solidFill>
                </a:rPr>
                <a:t> …), conteneurs (</a:t>
              </a:r>
              <a:r>
                <a:rPr lang="fr-FR" i="1" dirty="0" err="1" smtClean="0">
                  <a:solidFill>
                    <a:srgbClr val="800080"/>
                  </a:solidFill>
                </a:rPr>
                <a:t>list</a:t>
              </a:r>
              <a:r>
                <a:rPr lang="fr-FR" i="1" dirty="0" smtClean="0">
                  <a:solidFill>
                    <a:srgbClr val="800080"/>
                  </a:solidFill>
                </a:rPr>
                <a:t>, </a:t>
              </a:r>
              <a:r>
                <a:rPr lang="fr-FR" i="1" dirty="0" err="1" smtClean="0">
                  <a:solidFill>
                    <a:srgbClr val="800080"/>
                  </a:solidFill>
                </a:rPr>
                <a:t>tuple</a:t>
              </a:r>
              <a:r>
                <a:rPr lang="fr-FR" i="1" dirty="0" smtClean="0">
                  <a:solidFill>
                    <a:srgbClr val="800080"/>
                  </a:solidFill>
                </a:rPr>
                <a:t>, range, </a:t>
              </a:r>
              <a:r>
                <a:rPr lang="fr-FR" i="1" dirty="0" err="1" smtClean="0">
                  <a:solidFill>
                    <a:srgbClr val="800080"/>
                  </a:solidFill>
                </a:rPr>
                <a:t>dict</a:t>
              </a:r>
              <a:r>
                <a:rPr lang="fr-FR" i="1" dirty="0" smtClean="0">
                  <a:solidFill>
                    <a:srgbClr val="800080"/>
                  </a:solidFill>
                </a:rPr>
                <a:t> …), string, bytes et </a:t>
              </a:r>
              <a:r>
                <a:rPr lang="fr-FR" i="1" dirty="0" err="1" smtClean="0">
                  <a:solidFill>
                    <a:srgbClr val="800080"/>
                  </a:solidFill>
                </a:rPr>
                <a:t>bytearray</a:t>
              </a:r>
              <a:r>
                <a:rPr lang="fr-FR" i="1" dirty="0" smtClean="0">
                  <a:solidFill>
                    <a:srgbClr val="800080"/>
                  </a:solidFill>
                </a:rPr>
                <a:t>, …</a:t>
              </a:r>
            </a:p>
            <a:p>
              <a:pPr lvl="1" algn="just">
                <a:spcAft>
                  <a:spcPts val="0"/>
                </a:spcAft>
                <a:buFont typeface="Wingdings" pitchFamily="2" charset="2"/>
                <a:buChar char="§"/>
              </a:pPr>
              <a:r>
                <a:rPr lang="fr-FR" i="1" dirty="0" smtClean="0">
                  <a:solidFill>
                    <a:srgbClr val="800080"/>
                  </a:solidFill>
                </a:rPr>
                <a:t> Il est possible de convertir une variable d’un type à un autre. </a:t>
              </a:r>
            </a:p>
          </p:txBody>
        </p:sp>
      </p:grpSp>
      <p:sp>
        <p:nvSpPr>
          <p:cNvPr id="11" name="Rectangle 1"/>
          <p:cNvSpPr>
            <a:spLocks noChangeArrowheads="1"/>
          </p:cNvSpPr>
          <p:nvPr/>
        </p:nvSpPr>
        <p:spPr bwMode="auto">
          <a:xfrm>
            <a:off x="1344613" y="4082337"/>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latin typeface="+mj-lt"/>
                <a:ea typeface="Times New Roman" pitchFamily="18" charset="0"/>
                <a:cs typeface="Times New Roman" pitchFamily="18" charset="0"/>
              </a:rPr>
              <a:t>I = 2     		# </a:t>
            </a:r>
            <a:r>
              <a:rPr lang="fr-FR" i="1" dirty="0">
                <a:solidFill>
                  <a:srgbClr val="800080"/>
                </a:solidFill>
              </a:rPr>
              <a:t>déclare </a:t>
            </a:r>
            <a:r>
              <a:rPr lang="fr-FR" i="1" dirty="0" smtClean="0">
                <a:solidFill>
                  <a:srgbClr val="800080"/>
                </a:solidFill>
              </a:rPr>
              <a:t>et </a:t>
            </a:r>
            <a:r>
              <a:rPr lang="fr-FR" i="1" dirty="0" smtClean="0">
                <a:solidFill>
                  <a:srgbClr val="800080"/>
                </a:solidFill>
                <a:latin typeface="+mj-lt"/>
              </a:rPr>
              <a:t>initialise </a:t>
            </a:r>
            <a:r>
              <a:rPr lang="fr-FR" i="1" dirty="0">
                <a:solidFill>
                  <a:srgbClr val="800080"/>
                </a:solidFill>
                <a:latin typeface="+mj-lt"/>
              </a:rPr>
              <a:t>une variable de type </a:t>
            </a:r>
            <a:r>
              <a:rPr lang="fr-FR" i="1" dirty="0" err="1">
                <a:solidFill>
                  <a:srgbClr val="800080"/>
                </a:solidFill>
                <a:latin typeface="+mj-lt"/>
              </a:rPr>
              <a:t>integer</a:t>
            </a:r>
            <a:r>
              <a:rPr lang="fr-FR" i="1" dirty="0">
                <a:solidFill>
                  <a:srgbClr val="800080"/>
                </a:solidFill>
                <a:latin typeface="+mj-lt"/>
              </a:rPr>
              <a:t> </a:t>
            </a:r>
          </a:p>
          <a:p>
            <a:pPr>
              <a:tabLst>
                <a:tab pos="1558925" algn="ctr"/>
              </a:tabLst>
            </a:pPr>
            <a:r>
              <a:rPr lang="fr-FR" i="1" dirty="0" smtClean="0">
                <a:solidFill>
                  <a:srgbClr val="800080"/>
                </a:solidFill>
              </a:rPr>
              <a:t>S </a:t>
            </a:r>
            <a:r>
              <a:rPr lang="fr-FR" i="1" dirty="0">
                <a:solidFill>
                  <a:srgbClr val="800080"/>
                </a:solidFill>
              </a:rPr>
              <a:t>= "Bonjour" </a:t>
            </a:r>
            <a:r>
              <a:rPr lang="fr-FR" i="1" dirty="0" smtClean="0">
                <a:solidFill>
                  <a:srgbClr val="800080"/>
                </a:solidFill>
              </a:rPr>
              <a:t>		# déclare </a:t>
            </a:r>
            <a:r>
              <a:rPr lang="fr-FR" i="1" dirty="0">
                <a:solidFill>
                  <a:srgbClr val="800080"/>
                </a:solidFill>
              </a:rPr>
              <a:t>et initialise variable de type string</a:t>
            </a:r>
            <a:r>
              <a:rPr lang="fr-FR" i="1" dirty="0" smtClean="0">
                <a:solidFill>
                  <a:srgbClr val="800080"/>
                </a:solidFill>
              </a:rPr>
              <a:t>.</a:t>
            </a:r>
            <a:endParaRPr lang="fr-FR" i="1" dirty="0">
              <a:solidFill>
                <a:srgbClr val="800080"/>
              </a:solidFill>
            </a:endParaRPr>
          </a:p>
        </p:txBody>
      </p:sp>
      <p:sp>
        <p:nvSpPr>
          <p:cNvPr id="12" name="Rectangle 1"/>
          <p:cNvSpPr>
            <a:spLocks noChangeArrowheads="1"/>
          </p:cNvSpPr>
          <p:nvPr/>
        </p:nvSpPr>
        <p:spPr bwMode="auto">
          <a:xfrm>
            <a:off x="1344613" y="5975252"/>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latin typeface="+mj-lt"/>
                <a:ea typeface="Times New Roman" pitchFamily="18" charset="0"/>
                <a:cs typeface="Times New Roman" pitchFamily="18" charset="0"/>
              </a:rPr>
              <a:t>I = 2  </a:t>
            </a:r>
            <a:r>
              <a:rPr lang="fr-FR" i="1" dirty="0" smtClean="0">
                <a:solidFill>
                  <a:srgbClr val="800080"/>
                </a:solidFill>
              </a:rPr>
              <a:t>; </a:t>
            </a:r>
            <a:r>
              <a:rPr lang="fr-FR" i="1" dirty="0">
                <a:solidFill>
                  <a:srgbClr val="800080"/>
                </a:solidFill>
              </a:rPr>
              <a:t>S = </a:t>
            </a:r>
            <a:r>
              <a:rPr lang="fr-FR" i="1" dirty="0" err="1">
                <a:solidFill>
                  <a:srgbClr val="800080"/>
                </a:solidFill>
              </a:rPr>
              <a:t>str</a:t>
            </a:r>
            <a:r>
              <a:rPr lang="fr-FR" i="1" dirty="0">
                <a:solidFill>
                  <a:srgbClr val="800080"/>
                </a:solidFill>
              </a:rPr>
              <a:t>(I</a:t>
            </a:r>
            <a:r>
              <a:rPr lang="fr-FR" i="1" dirty="0" smtClean="0">
                <a:solidFill>
                  <a:srgbClr val="800080"/>
                </a:solidFill>
              </a:rPr>
              <a:t>)   # L’entier I est converti en chaine de caractère</a:t>
            </a:r>
            <a:endParaRPr lang="fr-FR" i="1" dirty="0">
              <a:solidFill>
                <a:srgbClr val="800080"/>
              </a:solidFill>
              <a:latin typeface="+mj-lt"/>
            </a:endParaRPr>
          </a:p>
          <a:p>
            <a:pPr>
              <a:tabLst>
                <a:tab pos="1558925" algn="ctr"/>
              </a:tabLst>
            </a:pPr>
            <a:r>
              <a:rPr lang="fr-FR" i="1" dirty="0">
                <a:solidFill>
                  <a:srgbClr val="800080"/>
                </a:solidFill>
              </a:rPr>
              <a:t>S = "105.3" </a:t>
            </a:r>
            <a:r>
              <a:rPr lang="fr-FR" i="1" dirty="0" smtClean="0">
                <a:solidFill>
                  <a:srgbClr val="800080"/>
                </a:solidFill>
              </a:rPr>
              <a:t>; F</a:t>
            </a:r>
            <a:r>
              <a:rPr lang="fr-FR" i="1" dirty="0">
                <a:solidFill>
                  <a:srgbClr val="800080"/>
                </a:solidFill>
              </a:rPr>
              <a:t>. = </a:t>
            </a:r>
            <a:r>
              <a:rPr lang="fr-FR" i="1" dirty="0" err="1" smtClean="0">
                <a:solidFill>
                  <a:srgbClr val="800080"/>
                </a:solidFill>
              </a:rPr>
              <a:t>float</a:t>
            </a:r>
            <a:r>
              <a:rPr lang="fr-FR" i="1" dirty="0" smtClean="0">
                <a:solidFill>
                  <a:srgbClr val="800080"/>
                </a:solidFill>
              </a:rPr>
              <a:t>(S)  # La chaine est convertie en réel</a:t>
            </a:r>
            <a:endParaRPr lang="fr-FR" i="1" dirty="0">
              <a:solidFill>
                <a:srgbClr val="800080"/>
              </a:solidFill>
            </a:endParaRPr>
          </a:p>
        </p:txBody>
      </p:sp>
    </p:spTree>
    <p:extLst>
      <p:ext uri="{BB962C8B-B14F-4D97-AF65-F5344CB8AC3E}">
        <p14:creationId xmlns:p14="http://schemas.microsoft.com/office/powerpoint/2010/main" val="31859675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3780518"/>
            <a:chOff x="0" y="998538"/>
            <a:chExt cx="9144000" cy="378051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Gestion de </a:t>
              </a:r>
              <a:r>
                <a:rPr lang="it-IT" sz="2000" b="1" i="1" dirty="0" smtClean="0">
                  <a:solidFill>
                    <a:schemeClr val="folHlink"/>
                  </a:solidFill>
                </a:rPr>
                <a:t>données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323165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Les entrées/sorties</a:t>
              </a:r>
            </a:p>
            <a:p>
              <a:pPr lvl="1" algn="just">
                <a:spcAft>
                  <a:spcPts val="1200"/>
                </a:spcAft>
                <a:buFont typeface="Wingdings" pitchFamily="2" charset="2"/>
                <a:buChar char="§"/>
              </a:pPr>
              <a:r>
                <a:rPr lang="fr-FR" i="1" dirty="0" smtClean="0">
                  <a:solidFill>
                    <a:srgbClr val="800080"/>
                  </a:solidFill>
                </a:rPr>
                <a:t> La fonction </a:t>
              </a:r>
              <a:r>
                <a:rPr lang="fr-FR" i="1" dirty="0" err="1">
                  <a:solidFill>
                    <a:srgbClr val="800080"/>
                  </a:solidFill>
                </a:rPr>
                <a:t>print</a:t>
              </a:r>
              <a:r>
                <a:rPr lang="fr-FR" i="1" dirty="0">
                  <a:solidFill>
                    <a:srgbClr val="800080"/>
                  </a:solidFill>
                </a:rPr>
                <a:t>() </a:t>
              </a:r>
              <a:r>
                <a:rPr lang="fr-FR" i="1" dirty="0" smtClean="0">
                  <a:solidFill>
                    <a:srgbClr val="800080"/>
                  </a:solidFill>
                </a:rPr>
                <a:t>affiche </a:t>
              </a:r>
              <a:r>
                <a:rPr lang="fr-FR" i="1" dirty="0">
                  <a:solidFill>
                    <a:srgbClr val="800080"/>
                  </a:solidFill>
                </a:rPr>
                <a:t>l’argument </a:t>
              </a:r>
              <a:r>
                <a:rPr lang="fr-FR" i="1" dirty="0" smtClean="0">
                  <a:solidFill>
                    <a:srgbClr val="800080"/>
                  </a:solidFill>
                </a:rPr>
                <a:t>passé entre parenthèse. Un retour à la ligne est automatiquement ajouté à tout affichage.</a:t>
              </a:r>
            </a:p>
            <a:p>
              <a:pPr lvl="1" algn="just">
                <a:spcAft>
                  <a:spcPts val="0"/>
                </a:spcAft>
                <a:buFont typeface="Wingdings" pitchFamily="2" charset="2"/>
                <a:buChar char="§"/>
              </a:pPr>
              <a:r>
                <a:rPr lang="fr-FR" i="1" dirty="0" smtClean="0">
                  <a:solidFill>
                    <a:srgbClr val="800080"/>
                  </a:solidFill>
                </a:rPr>
                <a:t> Il est possible d’éviter d’ajouter le retour à la ligne en utilisant l’argument end à une valeur particulière, par exemple "".</a:t>
              </a:r>
            </a:p>
            <a:p>
              <a:pPr lvl="1" algn="just">
                <a:spcAft>
                  <a:spcPts val="1200"/>
                </a:spcAft>
                <a:buFont typeface="Wingdings" pitchFamily="2" charset="2"/>
                <a:buChar char="§"/>
              </a:pPr>
              <a:endParaRPr lang="fr-FR" sz="1000" i="1" dirty="0" smtClean="0">
                <a:solidFill>
                  <a:srgbClr val="800080"/>
                </a:solidFill>
              </a:endParaRPr>
            </a:p>
            <a:p>
              <a:pPr lvl="1" algn="just">
                <a:spcAft>
                  <a:spcPts val="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endParaRPr lang="fr-FR" i="1" dirty="0" smtClean="0">
                <a:solidFill>
                  <a:srgbClr val="800080"/>
                </a:solidFill>
              </a:endParaRPr>
            </a:p>
            <a:p>
              <a:pPr lvl="1" algn="just">
                <a:spcAft>
                  <a:spcPts val="1200"/>
                </a:spcAft>
                <a:buFont typeface="Wingdings" pitchFamily="2" charset="2"/>
                <a:buChar char="§"/>
              </a:pPr>
              <a:r>
                <a:rPr lang="fr-FR" i="1" dirty="0" smtClean="0">
                  <a:solidFill>
                    <a:srgbClr val="800080"/>
                  </a:solidFill>
                </a:rPr>
                <a:t> La méthode format</a:t>
              </a:r>
              <a:r>
                <a:rPr lang="fr-FR" i="1" dirty="0">
                  <a:solidFill>
                    <a:srgbClr val="800080"/>
                  </a:solidFill>
                </a:rPr>
                <a:t>() </a:t>
              </a:r>
              <a:r>
                <a:rPr lang="fr-FR" i="1" dirty="0" smtClean="0">
                  <a:solidFill>
                    <a:srgbClr val="800080"/>
                  </a:solidFill>
                </a:rPr>
                <a:t>sur les chaine permet </a:t>
              </a:r>
              <a:r>
                <a:rPr lang="fr-FR" i="1" dirty="0">
                  <a:solidFill>
                    <a:srgbClr val="800080"/>
                  </a:solidFill>
                </a:rPr>
                <a:t>une meilleure organisation de </a:t>
              </a:r>
              <a:r>
                <a:rPr lang="fr-FR" i="1" dirty="0" smtClean="0">
                  <a:solidFill>
                    <a:srgbClr val="800080"/>
                  </a:solidFill>
                </a:rPr>
                <a:t>l’affichage </a:t>
              </a:r>
              <a:r>
                <a:rPr lang="fr-FR" i="1" dirty="0">
                  <a:solidFill>
                    <a:srgbClr val="800080"/>
                  </a:solidFill>
                </a:rPr>
                <a:t>des </a:t>
              </a:r>
              <a:r>
                <a:rPr lang="fr-FR" i="1" dirty="0" smtClean="0">
                  <a:solidFill>
                    <a:srgbClr val="800080"/>
                  </a:solidFill>
                </a:rPr>
                <a:t>variables et une mise en forme de cet affichage</a:t>
              </a:r>
            </a:p>
          </p:txBody>
        </p:sp>
      </p:grpSp>
      <p:sp>
        <p:nvSpPr>
          <p:cNvPr id="10" name="Rectangle 1"/>
          <p:cNvSpPr>
            <a:spLocks noChangeArrowheads="1"/>
          </p:cNvSpPr>
          <p:nvPr/>
        </p:nvSpPr>
        <p:spPr bwMode="auto">
          <a:xfrm>
            <a:off x="1344613" y="3392786"/>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a:solidFill>
                  <a:srgbClr val="800080"/>
                </a:solidFill>
              </a:rPr>
              <a:t>print</a:t>
            </a:r>
            <a:r>
              <a:rPr lang="fr-FR" i="1" dirty="0">
                <a:solidFill>
                  <a:srgbClr val="800080"/>
                </a:solidFill>
              </a:rPr>
              <a:t> ("Bonjour" )  ; </a:t>
            </a:r>
            <a:r>
              <a:rPr lang="fr-FR" i="1" dirty="0" err="1">
                <a:solidFill>
                  <a:srgbClr val="800080"/>
                </a:solidFill>
              </a:rPr>
              <a:t>print</a:t>
            </a:r>
            <a:r>
              <a:rPr lang="fr-FR" i="1" dirty="0">
                <a:solidFill>
                  <a:srgbClr val="800080"/>
                </a:solidFill>
              </a:rPr>
              <a:t> ("a tout le monde " </a:t>
            </a:r>
            <a:r>
              <a:rPr lang="fr-FR" i="1" dirty="0" smtClean="0">
                <a:solidFill>
                  <a:srgbClr val="800080"/>
                </a:solidFill>
              </a:rPr>
              <a:t>)</a:t>
            </a:r>
          </a:p>
          <a:p>
            <a:pPr>
              <a:tabLst>
                <a:tab pos="1558925" algn="ctr"/>
              </a:tabLst>
            </a:pPr>
            <a:r>
              <a:rPr lang="fr-FR" i="1" dirty="0" err="1">
                <a:solidFill>
                  <a:srgbClr val="800080"/>
                </a:solidFill>
              </a:rPr>
              <a:t>print</a:t>
            </a:r>
            <a:r>
              <a:rPr lang="fr-FR" i="1" dirty="0">
                <a:solidFill>
                  <a:srgbClr val="800080"/>
                </a:solidFill>
              </a:rPr>
              <a:t> ("Bonjour" , end=" ," )  ; </a:t>
            </a:r>
            <a:r>
              <a:rPr lang="fr-FR" i="1" dirty="0" err="1">
                <a:solidFill>
                  <a:srgbClr val="800080"/>
                </a:solidFill>
              </a:rPr>
              <a:t>print</a:t>
            </a:r>
            <a:r>
              <a:rPr lang="fr-FR" i="1" dirty="0">
                <a:solidFill>
                  <a:srgbClr val="800080"/>
                </a:solidFill>
              </a:rPr>
              <a:t> ("a tout le monde " )</a:t>
            </a:r>
          </a:p>
        </p:txBody>
      </p:sp>
      <p:sp>
        <p:nvSpPr>
          <p:cNvPr id="12" name="Rectangle 1"/>
          <p:cNvSpPr>
            <a:spLocks noChangeArrowheads="1"/>
          </p:cNvSpPr>
          <p:nvPr/>
        </p:nvSpPr>
        <p:spPr bwMode="auto">
          <a:xfrm>
            <a:off x="1284344" y="4917555"/>
            <a:ext cx="7294957" cy="175432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smtClean="0">
                <a:solidFill>
                  <a:srgbClr val="800080"/>
                </a:solidFill>
              </a:rPr>
              <a:t>votesPour</a:t>
            </a:r>
            <a:r>
              <a:rPr lang="fr-FR" i="1" dirty="0" smtClean="0">
                <a:solidFill>
                  <a:srgbClr val="800080"/>
                </a:solidFill>
              </a:rPr>
              <a:t> = 12_500</a:t>
            </a:r>
            <a:r>
              <a:rPr lang="fr-FR" i="1" dirty="0">
                <a:solidFill>
                  <a:srgbClr val="800080"/>
                </a:solidFill>
              </a:rPr>
              <a:t> </a:t>
            </a:r>
            <a:r>
              <a:rPr lang="fr-FR" i="1" dirty="0" smtClean="0">
                <a:solidFill>
                  <a:srgbClr val="800080"/>
                </a:solidFill>
              </a:rPr>
              <a:t>; </a:t>
            </a:r>
            <a:r>
              <a:rPr lang="fr-FR" i="1" dirty="0" err="1" smtClean="0">
                <a:solidFill>
                  <a:srgbClr val="800080"/>
                </a:solidFill>
              </a:rPr>
              <a:t>votesContre</a:t>
            </a:r>
            <a:r>
              <a:rPr lang="fr-FR" i="1" dirty="0" smtClean="0">
                <a:solidFill>
                  <a:srgbClr val="800080"/>
                </a:solidFill>
              </a:rPr>
              <a:t> = 6_800</a:t>
            </a:r>
          </a:p>
          <a:p>
            <a:pPr>
              <a:tabLst>
                <a:tab pos="1558925" algn="ctr"/>
              </a:tabLst>
            </a:pPr>
            <a:r>
              <a:rPr lang="fr-FR" i="1" dirty="0" smtClean="0">
                <a:solidFill>
                  <a:srgbClr val="800080"/>
                </a:solidFill>
              </a:rPr>
              <a:t>pourcentage = </a:t>
            </a:r>
            <a:r>
              <a:rPr lang="fr-FR" i="1" dirty="0" err="1" smtClean="0">
                <a:solidFill>
                  <a:srgbClr val="800080"/>
                </a:solidFill>
              </a:rPr>
              <a:t>votesPour</a:t>
            </a:r>
            <a:r>
              <a:rPr lang="fr-FR" i="1" dirty="0" smtClean="0">
                <a:solidFill>
                  <a:srgbClr val="800080"/>
                </a:solidFill>
              </a:rPr>
              <a:t> / (</a:t>
            </a:r>
            <a:r>
              <a:rPr lang="fr-FR" i="1" dirty="0" err="1" smtClean="0">
                <a:solidFill>
                  <a:srgbClr val="800080"/>
                </a:solidFill>
              </a:rPr>
              <a:t>votesPour</a:t>
            </a:r>
            <a:r>
              <a:rPr lang="fr-FR" i="1" dirty="0" smtClean="0">
                <a:solidFill>
                  <a:srgbClr val="800080"/>
                </a:solidFill>
              </a:rPr>
              <a:t> + </a:t>
            </a:r>
            <a:r>
              <a:rPr lang="fr-FR" i="1" dirty="0" err="1" smtClean="0">
                <a:solidFill>
                  <a:srgbClr val="800080"/>
                </a:solidFill>
              </a:rPr>
              <a:t>votesContre</a:t>
            </a:r>
            <a:r>
              <a:rPr lang="fr-FR" i="1" dirty="0" smtClean="0">
                <a:solidFill>
                  <a:srgbClr val="800080"/>
                </a:solidFill>
              </a:rPr>
              <a:t>) </a:t>
            </a:r>
          </a:p>
          <a:p>
            <a:pPr>
              <a:tabLst>
                <a:tab pos="1558925" algn="ctr"/>
              </a:tabLst>
            </a:pPr>
            <a:r>
              <a:rPr lang="fr-FR" i="1" dirty="0" err="1" smtClean="0">
                <a:solidFill>
                  <a:srgbClr val="800080"/>
                </a:solidFill>
              </a:rPr>
              <a:t>print</a:t>
            </a:r>
            <a:r>
              <a:rPr lang="fr-FR" i="1" dirty="0" smtClean="0">
                <a:solidFill>
                  <a:srgbClr val="800080"/>
                </a:solidFill>
              </a:rPr>
              <a:t>(pourcentage)	</a:t>
            </a:r>
          </a:p>
          <a:p>
            <a:pPr>
              <a:tabLst>
                <a:tab pos="1558925" algn="ctr"/>
              </a:tabLst>
            </a:pPr>
            <a:r>
              <a:rPr lang="fr-FR" i="1" dirty="0" smtClean="0">
                <a:solidFill>
                  <a:srgbClr val="800080"/>
                </a:solidFill>
              </a:rPr>
              <a:t># </a:t>
            </a:r>
            <a:r>
              <a:rPr lang="fr-FR" i="1" dirty="0">
                <a:solidFill>
                  <a:srgbClr val="800080"/>
                </a:solidFill>
              </a:rPr>
              <a:t>affichera : </a:t>
            </a:r>
            <a:r>
              <a:rPr lang="fr-FR" i="1" dirty="0" smtClean="0">
                <a:solidFill>
                  <a:srgbClr val="800080"/>
                </a:solidFill>
              </a:rPr>
              <a:t>0.6469979296066253</a:t>
            </a:r>
          </a:p>
          <a:p>
            <a:pPr>
              <a:tabLst>
                <a:tab pos="1558925" algn="ctr"/>
              </a:tabLst>
            </a:pPr>
            <a:r>
              <a:rPr lang="fr-FR" i="1" dirty="0" err="1" smtClean="0">
                <a:solidFill>
                  <a:srgbClr val="800080"/>
                </a:solidFill>
              </a:rPr>
              <a:t>print</a:t>
            </a:r>
            <a:r>
              <a:rPr lang="fr-FR" i="1" dirty="0" smtClean="0">
                <a:solidFill>
                  <a:srgbClr val="800080"/>
                </a:solidFill>
              </a:rPr>
              <a:t>("Il y a {:2.2%} de réponses favorables ".format(</a:t>
            </a:r>
            <a:r>
              <a:rPr lang="fr-FR" i="1" dirty="0">
                <a:solidFill>
                  <a:srgbClr val="800080"/>
                </a:solidFill>
              </a:rPr>
              <a:t>pourcentage</a:t>
            </a:r>
            <a:r>
              <a:rPr lang="fr-FR" i="1" dirty="0" smtClean="0">
                <a:solidFill>
                  <a:srgbClr val="800080"/>
                </a:solidFill>
              </a:rPr>
              <a:t>))</a:t>
            </a:r>
          </a:p>
          <a:p>
            <a:pPr>
              <a:tabLst>
                <a:tab pos="1558925" algn="ctr"/>
              </a:tabLst>
            </a:pPr>
            <a:r>
              <a:rPr lang="fr-FR" i="1" dirty="0">
                <a:solidFill>
                  <a:srgbClr val="800080"/>
                </a:solidFill>
              </a:rPr>
              <a:t># affichera : </a:t>
            </a:r>
            <a:r>
              <a:rPr lang="fr-FR" i="1" dirty="0" smtClean="0">
                <a:solidFill>
                  <a:srgbClr val="800080"/>
                </a:solidFill>
              </a:rPr>
              <a:t>Il y a 64.70% </a:t>
            </a:r>
            <a:r>
              <a:rPr lang="fr-FR" i="1" dirty="0">
                <a:solidFill>
                  <a:srgbClr val="800080"/>
                </a:solidFill>
              </a:rPr>
              <a:t>de réponses favorables </a:t>
            </a:r>
          </a:p>
        </p:txBody>
      </p:sp>
    </p:spTree>
    <p:extLst>
      <p:ext uri="{BB962C8B-B14F-4D97-AF65-F5344CB8AC3E}">
        <p14:creationId xmlns:p14="http://schemas.microsoft.com/office/powerpoint/2010/main" val="869735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5750288"/>
            <a:chOff x="0" y="998538"/>
            <a:chExt cx="9144000" cy="575028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Gestion de </a:t>
              </a:r>
              <a:r>
                <a:rPr lang="it-IT" sz="2000" b="1" i="1" dirty="0" smtClean="0">
                  <a:solidFill>
                    <a:schemeClr val="folHlink"/>
                  </a:solidFill>
                </a:rPr>
                <a:t>données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20142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entrées/sorties</a:t>
              </a:r>
            </a:p>
            <a:p>
              <a:pPr lvl="1" algn="just">
                <a:spcAft>
                  <a:spcPts val="0"/>
                </a:spcAft>
                <a:buFont typeface="Wingdings" pitchFamily="2" charset="2"/>
                <a:buChar char="§"/>
              </a:pPr>
              <a:r>
                <a:rPr lang="fr-FR" i="1" dirty="0">
                  <a:solidFill>
                    <a:srgbClr val="800080"/>
                  </a:solidFill>
                </a:rPr>
                <a:t> </a:t>
              </a:r>
              <a:r>
                <a:rPr lang="fr-FR" i="1" dirty="0" smtClean="0">
                  <a:solidFill>
                    <a:srgbClr val="800080"/>
                  </a:solidFill>
                </a:rPr>
                <a:t>Il est également possible de préciser le nombre de caractères et </a:t>
              </a:r>
              <a:r>
                <a:rPr lang="fr-FR" i="1" dirty="0">
                  <a:solidFill>
                    <a:srgbClr val="800080"/>
                  </a:solidFill>
                </a:rPr>
                <a:t>comment se fait </a:t>
              </a:r>
              <a:r>
                <a:rPr lang="fr-FR" i="1" dirty="0" smtClean="0">
                  <a:solidFill>
                    <a:srgbClr val="800080"/>
                  </a:solidFill>
                </a:rPr>
                <a:t>l’alignement (à gauche &gt;, </a:t>
              </a:r>
              <a:r>
                <a:rPr lang="fr-FR" i="1" dirty="0">
                  <a:solidFill>
                    <a:srgbClr val="800080"/>
                  </a:solidFill>
                </a:rPr>
                <a:t>à droite </a:t>
              </a:r>
              <a:r>
                <a:rPr lang="fr-FR" i="1" dirty="0" smtClean="0">
                  <a:solidFill>
                    <a:srgbClr val="800080"/>
                  </a:solidFill>
                </a:rPr>
                <a:t>&lt; ou centré ^). </a:t>
              </a:r>
            </a:p>
            <a:p>
              <a:pPr lvl="1" algn="just">
                <a:spcAft>
                  <a:spcPts val="1200"/>
                </a:spcAft>
                <a:buFont typeface="Wingdings" pitchFamily="2" charset="2"/>
                <a:buChar char="§"/>
              </a:pPr>
              <a:endParaRPr lang="fr-FR" i="1" dirty="0" smtClean="0">
                <a:solidFill>
                  <a:srgbClr val="800080"/>
                </a:solidFill>
              </a:endParaRPr>
            </a:p>
            <a:p>
              <a:pPr lvl="1" algn="just">
                <a:spcAft>
                  <a:spcPts val="12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1200"/>
                </a:spcAft>
              </a:pPr>
              <a:endParaRPr lang="fr-FR" i="1" dirty="0" smtClean="0">
                <a:solidFill>
                  <a:srgbClr val="800080"/>
                </a:solidFill>
              </a:endParaRPr>
            </a:p>
            <a:p>
              <a:pPr lvl="1" algn="just">
                <a:spcAft>
                  <a:spcPts val="1200"/>
                </a:spcAft>
              </a:pPr>
              <a:endParaRPr lang="fr-FR" i="1" dirty="0" smtClean="0">
                <a:solidFill>
                  <a:srgbClr val="800080"/>
                </a:solidFill>
              </a:endParaRPr>
            </a:p>
            <a:p>
              <a:pPr lvl="1" algn="just">
                <a:spcAft>
                  <a:spcPts val="0"/>
                </a:spcAft>
                <a:buFont typeface="Wingdings" pitchFamily="2" charset="2"/>
                <a:buChar char="§"/>
              </a:pPr>
              <a:r>
                <a:rPr lang="fr-FR" i="1" dirty="0">
                  <a:solidFill>
                    <a:srgbClr val="800080"/>
                  </a:solidFill>
                </a:rPr>
                <a:t> </a:t>
              </a:r>
              <a:r>
                <a:rPr lang="fr-FR" i="1" dirty="0" smtClean="0">
                  <a:solidFill>
                    <a:srgbClr val="800080"/>
                  </a:solidFill>
                </a:rPr>
                <a:t>La fonction input() provoque l’arrêt du programme et attend une information, qui peut </a:t>
              </a:r>
              <a:r>
                <a:rPr lang="fr-FR" i="1" dirty="0">
                  <a:solidFill>
                    <a:srgbClr val="800080"/>
                  </a:solidFill>
                </a:rPr>
                <a:t>alors être assignée à une </a:t>
              </a:r>
              <a:r>
                <a:rPr lang="fr-FR" i="1" dirty="0" smtClean="0">
                  <a:solidFill>
                    <a:srgbClr val="800080"/>
                  </a:solidFill>
                </a:rPr>
                <a:t>variable.</a:t>
              </a:r>
            </a:p>
            <a:p>
              <a:pPr lvl="1" algn="just">
                <a:spcAft>
                  <a:spcPts val="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endParaRPr lang="fr-FR" i="1" dirty="0" smtClean="0">
                <a:solidFill>
                  <a:srgbClr val="800080"/>
                </a:solidFill>
              </a:endParaRPr>
            </a:p>
            <a:p>
              <a:pPr lvl="1" algn="just">
                <a:spcAft>
                  <a:spcPts val="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r>
                <a:rPr lang="fr-FR" i="1" dirty="0" smtClean="0">
                  <a:solidFill>
                    <a:srgbClr val="800080"/>
                  </a:solidFill>
                </a:rPr>
                <a:t> Attention la lecture via input() retour une chaine de caractère, si un entier ou un </a:t>
              </a:r>
              <a:r>
                <a:rPr lang="fr-FR" i="1" dirty="0" err="1" smtClean="0">
                  <a:solidFill>
                    <a:srgbClr val="800080"/>
                  </a:solidFill>
                </a:rPr>
                <a:t>float</a:t>
              </a:r>
              <a:r>
                <a:rPr lang="fr-FR" i="1" dirty="0" smtClean="0">
                  <a:solidFill>
                    <a:srgbClr val="800080"/>
                  </a:solidFill>
                </a:rPr>
                <a:t> doit être lu il faudra ensuite </a:t>
              </a:r>
              <a:r>
                <a:rPr lang="fr-FR" i="1" dirty="0" err="1" smtClean="0">
                  <a:solidFill>
                    <a:srgbClr val="800080"/>
                  </a:solidFill>
                </a:rPr>
                <a:t>caster</a:t>
              </a:r>
              <a:r>
                <a:rPr lang="fr-FR" i="1" dirty="0" smtClean="0">
                  <a:solidFill>
                    <a:srgbClr val="800080"/>
                  </a:solidFill>
                </a:rPr>
                <a:t> la valeur.</a:t>
              </a:r>
            </a:p>
          </p:txBody>
        </p:sp>
      </p:grpSp>
      <p:sp>
        <p:nvSpPr>
          <p:cNvPr id="10" name="Rectangle 1"/>
          <p:cNvSpPr>
            <a:spLocks noChangeArrowheads="1"/>
          </p:cNvSpPr>
          <p:nvPr/>
        </p:nvSpPr>
        <p:spPr bwMode="auto">
          <a:xfrm>
            <a:off x="1344613" y="2746569"/>
            <a:ext cx="7294957" cy="175432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smtClean="0">
                <a:solidFill>
                  <a:srgbClr val="800080"/>
                </a:solidFill>
              </a:rPr>
              <a:t>print</a:t>
            </a:r>
            <a:r>
              <a:rPr lang="fr-FR" i="1" dirty="0" smtClean="0">
                <a:solidFill>
                  <a:srgbClr val="800080"/>
                </a:solidFill>
              </a:rPr>
              <a:t>("{:^10} {:^10} {:^10} {:^10} ".format(1, 2, 3, 4) )	</a:t>
            </a:r>
          </a:p>
          <a:p>
            <a:pPr>
              <a:tabLst>
                <a:tab pos="1558925" algn="ctr"/>
              </a:tabLst>
            </a:pPr>
            <a:r>
              <a:rPr lang="fr-FR" i="1" dirty="0" smtClean="0">
                <a:solidFill>
                  <a:srgbClr val="800080"/>
                </a:solidFill>
              </a:rPr>
              <a:t># affichera les valeurs au milieu d’un ensemble de 10 caractères</a:t>
            </a:r>
          </a:p>
          <a:p>
            <a:pPr>
              <a:tabLst>
                <a:tab pos="1558925" algn="ctr"/>
              </a:tabLst>
            </a:pPr>
            <a:r>
              <a:rPr lang="fr-FR" i="1" dirty="0" smtClean="0">
                <a:solidFill>
                  <a:srgbClr val="800080"/>
                </a:solidFill>
              </a:rPr>
              <a:t>    1           2          </a:t>
            </a:r>
            <a:r>
              <a:rPr lang="fr-FR" i="1" dirty="0">
                <a:solidFill>
                  <a:srgbClr val="800080"/>
                </a:solidFill>
              </a:rPr>
              <a:t>3          </a:t>
            </a:r>
            <a:r>
              <a:rPr lang="fr-FR" i="1" dirty="0" smtClean="0">
                <a:solidFill>
                  <a:srgbClr val="800080"/>
                </a:solidFill>
              </a:rPr>
              <a:t>4</a:t>
            </a:r>
          </a:p>
          <a:p>
            <a:pPr>
              <a:tabLst>
                <a:tab pos="1558925" algn="ctr"/>
              </a:tabLst>
            </a:pPr>
            <a:r>
              <a:rPr lang="fr-FR" i="1" dirty="0" err="1" smtClean="0">
                <a:solidFill>
                  <a:srgbClr val="800080"/>
                </a:solidFill>
              </a:rPr>
              <a:t>print</a:t>
            </a:r>
            <a:r>
              <a:rPr lang="fr-FR" i="1" dirty="0" smtClean="0">
                <a:solidFill>
                  <a:srgbClr val="800080"/>
                </a:solidFill>
              </a:rPr>
              <a:t>("{:&gt;10</a:t>
            </a:r>
            <a:r>
              <a:rPr lang="fr-FR" i="1" dirty="0">
                <a:solidFill>
                  <a:srgbClr val="800080"/>
                </a:solidFill>
              </a:rPr>
              <a:t>} </a:t>
            </a:r>
            <a:r>
              <a:rPr lang="fr-FR" i="1" dirty="0" smtClean="0">
                <a:solidFill>
                  <a:srgbClr val="800080"/>
                </a:solidFill>
              </a:rPr>
              <a:t>{:&gt;10</a:t>
            </a:r>
            <a:r>
              <a:rPr lang="fr-FR" i="1" dirty="0">
                <a:solidFill>
                  <a:srgbClr val="800080"/>
                </a:solidFill>
              </a:rPr>
              <a:t>} </a:t>
            </a:r>
            <a:r>
              <a:rPr lang="fr-FR" i="1" dirty="0" smtClean="0">
                <a:solidFill>
                  <a:srgbClr val="800080"/>
                </a:solidFill>
              </a:rPr>
              <a:t>{:&gt;10</a:t>
            </a:r>
            <a:r>
              <a:rPr lang="fr-FR" i="1" dirty="0">
                <a:solidFill>
                  <a:srgbClr val="800080"/>
                </a:solidFill>
              </a:rPr>
              <a:t>} </a:t>
            </a:r>
            <a:r>
              <a:rPr lang="fr-FR" i="1" dirty="0" smtClean="0">
                <a:solidFill>
                  <a:srgbClr val="800080"/>
                </a:solidFill>
              </a:rPr>
              <a:t>{:&gt;10</a:t>
            </a:r>
            <a:r>
              <a:rPr lang="fr-FR" i="1" dirty="0">
                <a:solidFill>
                  <a:srgbClr val="800080"/>
                </a:solidFill>
              </a:rPr>
              <a:t>} ".format(1, 2, 3, 4) )	</a:t>
            </a:r>
          </a:p>
          <a:p>
            <a:pPr>
              <a:tabLst>
                <a:tab pos="1558925" algn="ctr"/>
              </a:tabLst>
            </a:pPr>
            <a:r>
              <a:rPr lang="fr-FR" i="1" dirty="0">
                <a:solidFill>
                  <a:srgbClr val="800080"/>
                </a:solidFill>
              </a:rPr>
              <a:t># affichera les valeurs au </a:t>
            </a:r>
            <a:r>
              <a:rPr lang="fr-FR" i="1" dirty="0" smtClean="0">
                <a:solidFill>
                  <a:srgbClr val="800080"/>
                </a:solidFill>
              </a:rPr>
              <a:t>gauche </a:t>
            </a:r>
            <a:r>
              <a:rPr lang="fr-FR" i="1" dirty="0">
                <a:solidFill>
                  <a:srgbClr val="800080"/>
                </a:solidFill>
              </a:rPr>
              <a:t>d’un ensemble de 10 caractères</a:t>
            </a:r>
          </a:p>
          <a:p>
            <a:pPr marL="342900" indent="-342900">
              <a:buAutoNum type="arabicPlain"/>
              <a:tabLst>
                <a:tab pos="1558925" algn="ctr"/>
              </a:tabLst>
            </a:pPr>
            <a:r>
              <a:rPr lang="fr-FR" i="1" dirty="0" smtClean="0">
                <a:solidFill>
                  <a:srgbClr val="800080"/>
                </a:solidFill>
              </a:rPr>
              <a:t>       2          </a:t>
            </a:r>
            <a:r>
              <a:rPr lang="fr-FR" i="1" dirty="0">
                <a:solidFill>
                  <a:srgbClr val="800080"/>
                </a:solidFill>
              </a:rPr>
              <a:t>3          </a:t>
            </a:r>
            <a:r>
              <a:rPr lang="fr-FR" i="1" dirty="0" smtClean="0">
                <a:solidFill>
                  <a:srgbClr val="800080"/>
                </a:solidFill>
              </a:rPr>
              <a:t>4</a:t>
            </a:r>
          </a:p>
        </p:txBody>
      </p:sp>
      <p:sp>
        <p:nvSpPr>
          <p:cNvPr id="5" name="Rectangle 3"/>
          <p:cNvSpPr>
            <a:spLocks noChangeArrowheads="1"/>
          </p:cNvSpPr>
          <p:nvPr/>
        </p:nvSpPr>
        <p:spPr bwMode="auto">
          <a:xfrm>
            <a:off x="4479634" y="-184666"/>
            <a:ext cx="184731" cy="369332"/>
          </a:xfrm>
          <a:prstGeom prst="rect">
            <a:avLst/>
          </a:prstGeom>
          <a:solidFill>
            <a:srgbClr val="ECF0F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
          <p:cNvSpPr>
            <a:spLocks noChangeArrowheads="1"/>
          </p:cNvSpPr>
          <p:nvPr/>
        </p:nvSpPr>
        <p:spPr bwMode="auto">
          <a:xfrm>
            <a:off x="1344613" y="5301695"/>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login = input("Entrez votre login : ")</a:t>
            </a:r>
          </a:p>
          <a:p>
            <a:pPr>
              <a:tabLst>
                <a:tab pos="1558925" algn="ctr"/>
              </a:tabLst>
            </a:pPr>
            <a:r>
              <a:rPr lang="fr-FR" i="1" dirty="0" err="1" smtClean="0">
                <a:solidFill>
                  <a:srgbClr val="800080"/>
                </a:solidFill>
              </a:rPr>
              <a:t>print</a:t>
            </a:r>
            <a:r>
              <a:rPr lang="fr-FR" i="1" dirty="0" smtClean="0">
                <a:solidFill>
                  <a:srgbClr val="800080"/>
                </a:solidFill>
              </a:rPr>
              <a:t> (</a:t>
            </a:r>
            <a:r>
              <a:rPr lang="fr-FR" i="1" dirty="0">
                <a:solidFill>
                  <a:srgbClr val="800080"/>
                </a:solidFill>
              </a:rPr>
              <a:t>"</a:t>
            </a:r>
            <a:r>
              <a:rPr lang="fr-FR" i="1" dirty="0" smtClean="0">
                <a:solidFill>
                  <a:srgbClr val="800080"/>
                </a:solidFill>
              </a:rPr>
              <a:t>Bonjour {}</a:t>
            </a:r>
            <a:r>
              <a:rPr lang="fr-FR" i="1" dirty="0">
                <a:solidFill>
                  <a:srgbClr val="800080"/>
                </a:solidFill>
              </a:rPr>
              <a:t> "</a:t>
            </a:r>
            <a:r>
              <a:rPr lang="fr-FR" i="1" dirty="0" smtClean="0">
                <a:solidFill>
                  <a:srgbClr val="800080"/>
                </a:solidFill>
              </a:rPr>
              <a:t>.format(login))</a:t>
            </a:r>
          </a:p>
        </p:txBody>
      </p:sp>
    </p:spTree>
    <p:extLst>
      <p:ext uri="{BB962C8B-B14F-4D97-AF65-F5344CB8AC3E}">
        <p14:creationId xmlns:p14="http://schemas.microsoft.com/office/powerpoint/2010/main" val="32818745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5442511"/>
            <a:chOff x="0" y="998538"/>
            <a:chExt cx="9144000" cy="544251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Conteneurs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893647"/>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listes</a:t>
              </a:r>
            </a:p>
            <a:p>
              <a:pPr lvl="1" algn="just">
                <a:spcAft>
                  <a:spcPts val="0"/>
                </a:spcAft>
                <a:buFont typeface="Wingdings" pitchFamily="2" charset="2"/>
                <a:buChar char="§"/>
              </a:pPr>
              <a:r>
                <a:rPr lang="fr-FR" i="1" dirty="0" smtClean="0">
                  <a:solidFill>
                    <a:srgbClr val="800080"/>
                  </a:solidFill>
                </a:rPr>
                <a:t> Une liste est déclarée par une série de valeurs séparées par des virgules, le tout encadré par des crochets. </a:t>
              </a:r>
            </a:p>
            <a:p>
              <a:pPr lvl="1" algn="just">
                <a:spcAft>
                  <a:spcPts val="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endParaRPr lang="fr-FR" i="1" dirty="0" smtClean="0">
                <a:solidFill>
                  <a:srgbClr val="800080"/>
                </a:solidFill>
              </a:endParaRPr>
            </a:p>
            <a:p>
              <a:pPr lvl="1" algn="just">
                <a:spcAft>
                  <a:spcPts val="0"/>
                </a:spcAft>
                <a:buFont typeface="Wingdings" pitchFamily="2" charset="2"/>
                <a:buChar char="§"/>
              </a:pPr>
              <a:r>
                <a:rPr lang="fr-FR" i="1" dirty="0" smtClean="0">
                  <a:solidFill>
                    <a:srgbClr val="800080"/>
                  </a:solidFill>
                </a:rPr>
                <a:t> Les éléments d’une liste peuvent être appelés par leur position. </a:t>
              </a:r>
            </a:p>
            <a:p>
              <a:pPr lvl="1" algn="just">
                <a:spcAft>
                  <a:spcPts val="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endParaRPr lang="fr-FR" i="1" dirty="0" smtClean="0">
                <a:solidFill>
                  <a:srgbClr val="800080"/>
                </a:solidFill>
              </a:endParaRPr>
            </a:p>
            <a:p>
              <a:pPr lvl="1" algn="just">
                <a:spcAft>
                  <a:spcPts val="1200"/>
                </a:spcAft>
                <a:buFont typeface="Wingdings" pitchFamily="2" charset="2"/>
                <a:buChar char="§"/>
              </a:pPr>
              <a:r>
                <a:rPr lang="fr-FR" i="1" dirty="0" smtClean="0">
                  <a:solidFill>
                    <a:srgbClr val="800080"/>
                  </a:solidFill>
                </a:rPr>
                <a:t> Un certain nombre de méthodes permettent de manipuler les listes: append(), </a:t>
              </a:r>
              <a:r>
                <a:rPr lang="fr-FR" i="1" dirty="0" err="1" smtClean="0">
                  <a:solidFill>
                    <a:srgbClr val="800080"/>
                  </a:solidFill>
                </a:rPr>
                <a:t>clear</a:t>
              </a:r>
              <a:r>
                <a:rPr lang="fr-FR" i="1" dirty="0" smtClean="0">
                  <a:solidFill>
                    <a:srgbClr val="800080"/>
                  </a:solidFill>
                </a:rPr>
                <a:t>(), count(), insert(), </a:t>
              </a:r>
              <a:r>
                <a:rPr lang="fr-FR" i="1" dirty="0" err="1" smtClean="0">
                  <a:solidFill>
                    <a:srgbClr val="800080"/>
                  </a:solidFill>
                </a:rPr>
                <a:t>remove</a:t>
              </a:r>
              <a:r>
                <a:rPr lang="fr-FR" i="1" dirty="0" smtClean="0">
                  <a:solidFill>
                    <a:srgbClr val="800080"/>
                  </a:solidFill>
                </a:rPr>
                <a:t>(), sort() ….</a:t>
              </a:r>
            </a:p>
            <a:p>
              <a:pPr lvl="1" algn="just">
                <a:spcAft>
                  <a:spcPts val="1200"/>
                </a:spcAft>
                <a:buFont typeface="Wingdings" pitchFamily="2" charset="2"/>
                <a:buChar char="§"/>
              </a:pPr>
              <a:r>
                <a:rPr lang="fr-FR" i="1" dirty="0" smtClean="0">
                  <a:solidFill>
                    <a:srgbClr val="800080"/>
                  </a:solidFill>
                </a:rPr>
                <a:t> La fonction </a:t>
              </a:r>
              <a:r>
                <a:rPr lang="fr-FR" i="1" dirty="0" err="1" smtClean="0">
                  <a:solidFill>
                    <a:srgbClr val="800080"/>
                  </a:solidFill>
                </a:rPr>
                <a:t>len</a:t>
              </a:r>
              <a:r>
                <a:rPr lang="fr-FR" i="1" dirty="0" smtClean="0">
                  <a:solidFill>
                    <a:srgbClr val="800080"/>
                  </a:solidFill>
                </a:rPr>
                <a:t>() appliquée à une liste retourne sa taille</a:t>
              </a:r>
            </a:p>
            <a:p>
              <a:pPr lvl="2" algn="just">
                <a:spcAft>
                  <a:spcPts val="1200"/>
                </a:spcAft>
              </a:pPr>
              <a:endParaRPr lang="fr-FR" i="1" dirty="0" smtClean="0">
                <a:solidFill>
                  <a:srgbClr val="800080"/>
                </a:solidFill>
              </a:endParaRPr>
            </a:p>
            <a:p>
              <a:pPr lvl="1" algn="just">
                <a:spcAft>
                  <a:spcPts val="0"/>
                </a:spcAft>
                <a:buFont typeface="Wingdings" pitchFamily="2" charset="2"/>
                <a:buChar char="§"/>
              </a:pPr>
              <a:r>
                <a:rPr lang="fr-FR" i="1" dirty="0" smtClean="0">
                  <a:solidFill>
                    <a:srgbClr val="800080"/>
                  </a:solidFill>
                </a:rPr>
                <a:t> Les fonctions range() et </a:t>
              </a:r>
              <a:r>
                <a:rPr lang="fr-FR" i="1" dirty="0" err="1" smtClean="0">
                  <a:solidFill>
                    <a:srgbClr val="800080"/>
                  </a:solidFill>
                </a:rPr>
                <a:t>list</a:t>
              </a:r>
              <a:r>
                <a:rPr lang="fr-FR" i="1" dirty="0" smtClean="0">
                  <a:solidFill>
                    <a:srgbClr val="800080"/>
                  </a:solidFill>
                </a:rPr>
                <a:t>() lorsqu’elles sont combinées permettent de générer une liste d’entiers</a:t>
              </a:r>
            </a:p>
            <a:p>
              <a:pPr lvl="1" algn="just">
                <a:spcAft>
                  <a:spcPts val="1200"/>
                </a:spcAft>
              </a:pPr>
              <a:endParaRPr lang="fr-FR" i="1" dirty="0">
                <a:solidFill>
                  <a:srgbClr val="800080"/>
                </a:solidFill>
              </a:endParaRPr>
            </a:p>
          </p:txBody>
        </p:sp>
      </p:grpSp>
      <p:sp>
        <p:nvSpPr>
          <p:cNvPr id="12" name="Rectangle 1"/>
          <p:cNvSpPr>
            <a:spLocks noChangeArrowheads="1"/>
          </p:cNvSpPr>
          <p:nvPr/>
        </p:nvSpPr>
        <p:spPr bwMode="auto">
          <a:xfrm>
            <a:off x="1344613" y="2714840"/>
            <a:ext cx="7294957"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a:solidFill>
                  <a:srgbClr val="800080"/>
                </a:solidFill>
              </a:rPr>
              <a:t>Jours = ["Lundi" , "Mardi" , "Mercredi" , "Jeudi" , "Vendredi" ]</a:t>
            </a:r>
            <a:endParaRPr lang="en-US" i="1" dirty="0">
              <a:solidFill>
                <a:srgbClr val="800080"/>
              </a:solidFill>
            </a:endParaRPr>
          </a:p>
        </p:txBody>
      </p:sp>
      <p:sp>
        <p:nvSpPr>
          <p:cNvPr id="13" name="Rectangle 1"/>
          <p:cNvSpPr>
            <a:spLocks noChangeArrowheads="1"/>
          </p:cNvSpPr>
          <p:nvPr/>
        </p:nvSpPr>
        <p:spPr bwMode="auto">
          <a:xfrm>
            <a:off x="1344613" y="3529551"/>
            <a:ext cx="7294957"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a:solidFill>
                  <a:srgbClr val="800080"/>
                </a:solidFill>
              </a:rPr>
              <a:t>Jours[0] </a:t>
            </a:r>
            <a:r>
              <a:rPr lang="fr-FR" i="1" dirty="0" smtClean="0">
                <a:solidFill>
                  <a:srgbClr val="800080"/>
                </a:solidFill>
              </a:rPr>
              <a:t>		# fait </a:t>
            </a:r>
            <a:r>
              <a:rPr lang="fr-FR" i="1" dirty="0">
                <a:solidFill>
                  <a:srgbClr val="800080"/>
                </a:solidFill>
              </a:rPr>
              <a:t>référence à lundi ; Jours[2] à Mercredi</a:t>
            </a:r>
            <a:endParaRPr lang="en-US" i="1" dirty="0">
              <a:solidFill>
                <a:srgbClr val="800080"/>
              </a:solidFill>
            </a:endParaRPr>
          </a:p>
        </p:txBody>
      </p:sp>
      <p:sp>
        <p:nvSpPr>
          <p:cNvPr id="14" name="Rectangle 1"/>
          <p:cNvSpPr>
            <a:spLocks noChangeArrowheads="1"/>
          </p:cNvSpPr>
          <p:nvPr/>
        </p:nvSpPr>
        <p:spPr bwMode="auto">
          <a:xfrm>
            <a:off x="1344612" y="5058361"/>
            <a:ext cx="7294957"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a:solidFill>
                  <a:srgbClr val="800080"/>
                </a:solidFill>
              </a:rPr>
              <a:t>len</a:t>
            </a:r>
            <a:r>
              <a:rPr lang="fr-FR" i="1" dirty="0">
                <a:solidFill>
                  <a:srgbClr val="800080"/>
                </a:solidFill>
              </a:rPr>
              <a:t>(Jour</a:t>
            </a:r>
            <a:r>
              <a:rPr lang="fr-FR" i="1" dirty="0" smtClean="0">
                <a:solidFill>
                  <a:srgbClr val="800080"/>
                </a:solidFill>
              </a:rPr>
              <a:t>) 		# </a:t>
            </a:r>
            <a:r>
              <a:rPr lang="fr-FR" i="1" dirty="0">
                <a:solidFill>
                  <a:srgbClr val="800080"/>
                </a:solidFill>
              </a:rPr>
              <a:t>retournera 5</a:t>
            </a:r>
            <a:endParaRPr lang="en-US" i="1" dirty="0">
              <a:solidFill>
                <a:srgbClr val="800080"/>
              </a:solidFill>
            </a:endParaRPr>
          </a:p>
        </p:txBody>
      </p:sp>
      <p:sp>
        <p:nvSpPr>
          <p:cNvPr id="15" name="Rectangle 1"/>
          <p:cNvSpPr>
            <a:spLocks noChangeArrowheads="1"/>
          </p:cNvSpPr>
          <p:nvPr/>
        </p:nvSpPr>
        <p:spPr bwMode="auto">
          <a:xfrm>
            <a:off x="1344612" y="6117883"/>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a:solidFill>
                  <a:srgbClr val="800080"/>
                </a:solidFill>
              </a:rPr>
              <a:t>list</a:t>
            </a:r>
            <a:r>
              <a:rPr lang="fr-FR" i="1" dirty="0">
                <a:solidFill>
                  <a:srgbClr val="800080"/>
                </a:solidFill>
              </a:rPr>
              <a:t> (range (10)) </a:t>
            </a:r>
            <a:r>
              <a:rPr lang="fr-FR" i="1" dirty="0" smtClean="0">
                <a:solidFill>
                  <a:srgbClr val="800080"/>
                </a:solidFill>
              </a:rPr>
              <a:t>	   # crée </a:t>
            </a:r>
            <a:r>
              <a:rPr lang="fr-FR" i="1" dirty="0">
                <a:solidFill>
                  <a:srgbClr val="800080"/>
                </a:solidFill>
              </a:rPr>
              <a:t>la liste [0, 1, 2, 3, 4, 5, 6, 7, 8, 9</a:t>
            </a:r>
            <a:r>
              <a:rPr lang="fr-FR" i="1" dirty="0" smtClean="0">
                <a:solidFill>
                  <a:srgbClr val="800080"/>
                </a:solidFill>
              </a:rPr>
              <a:t>]</a:t>
            </a:r>
          </a:p>
          <a:p>
            <a:pPr>
              <a:tabLst>
                <a:tab pos="1558925" algn="ctr"/>
              </a:tabLst>
            </a:pPr>
            <a:r>
              <a:rPr lang="fr-FR" i="1" dirty="0" err="1">
                <a:solidFill>
                  <a:srgbClr val="800080"/>
                </a:solidFill>
              </a:rPr>
              <a:t>list</a:t>
            </a:r>
            <a:r>
              <a:rPr lang="fr-FR" i="1" dirty="0">
                <a:solidFill>
                  <a:srgbClr val="800080"/>
                </a:solidFill>
              </a:rPr>
              <a:t> (range (10, 17)) </a:t>
            </a:r>
            <a:r>
              <a:rPr lang="fr-FR" i="1" dirty="0" smtClean="0">
                <a:solidFill>
                  <a:srgbClr val="800080"/>
                </a:solidFill>
              </a:rPr>
              <a:t> # crée </a:t>
            </a:r>
            <a:r>
              <a:rPr lang="fr-FR" i="1" dirty="0">
                <a:solidFill>
                  <a:srgbClr val="800080"/>
                </a:solidFill>
              </a:rPr>
              <a:t>la liste [10, 11, 12, 13, 14, 15, 16</a:t>
            </a:r>
            <a:r>
              <a:rPr lang="fr-FR" i="1" dirty="0" smtClean="0">
                <a:solidFill>
                  <a:srgbClr val="800080"/>
                </a:solidFill>
              </a:rPr>
              <a:t>]</a:t>
            </a:r>
            <a:endParaRPr lang="fr-FR" i="1" dirty="0">
              <a:solidFill>
                <a:srgbClr val="800080"/>
              </a:solidFill>
            </a:endParaRPr>
          </a:p>
        </p:txBody>
      </p:sp>
    </p:spTree>
    <p:extLst>
      <p:ext uri="{BB962C8B-B14F-4D97-AF65-F5344CB8AC3E}">
        <p14:creationId xmlns:p14="http://schemas.microsoft.com/office/powerpoint/2010/main" val="3373465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5196290"/>
            <a:chOff x="0" y="998538"/>
            <a:chExt cx="9144000" cy="519629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Conteneurs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647426"/>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listes</a:t>
              </a:r>
            </a:p>
            <a:p>
              <a:pPr lvl="1" algn="just">
                <a:spcAft>
                  <a:spcPts val="1200"/>
                </a:spcAft>
                <a:buFont typeface="Wingdings" pitchFamily="2" charset="2"/>
                <a:buChar char="§"/>
              </a:pPr>
              <a:r>
                <a:rPr lang="fr-FR" i="1" dirty="0" smtClean="0">
                  <a:solidFill>
                    <a:srgbClr val="800080"/>
                  </a:solidFill>
                </a:rPr>
                <a:t> </a:t>
              </a:r>
              <a:r>
                <a:rPr lang="fr-FR" i="1" dirty="0">
                  <a:solidFill>
                    <a:srgbClr val="800080"/>
                  </a:solidFill>
                </a:rPr>
                <a:t>L’opérateur + </a:t>
              </a:r>
              <a:r>
                <a:rPr lang="fr-FR" i="1" dirty="0" smtClean="0">
                  <a:solidFill>
                    <a:srgbClr val="800080"/>
                  </a:solidFill>
                </a:rPr>
                <a:t>permet de concaténer </a:t>
              </a:r>
              <a:r>
                <a:rPr lang="fr-FR" i="1" dirty="0">
                  <a:solidFill>
                    <a:srgbClr val="800080"/>
                  </a:solidFill>
                </a:rPr>
                <a:t>deux </a:t>
              </a:r>
              <a:r>
                <a:rPr lang="fr-FR" i="1" dirty="0" smtClean="0">
                  <a:solidFill>
                    <a:srgbClr val="800080"/>
                  </a:solidFill>
                </a:rPr>
                <a:t>listes, il est également possible d’utiliser des méthodes liées aux listes telles que append() pour ajouter un élément en fin de liste.</a:t>
              </a:r>
            </a:p>
            <a:p>
              <a:pPr lvl="1" algn="just">
                <a:spcAft>
                  <a:spcPts val="1200"/>
                </a:spcAft>
                <a:buFont typeface="Wingdings" pitchFamily="2" charset="2"/>
                <a:buChar char="§"/>
              </a:pPr>
              <a:r>
                <a:rPr lang="fr-FR" i="1" dirty="0" smtClean="0">
                  <a:solidFill>
                    <a:srgbClr val="800080"/>
                  </a:solidFill>
                </a:rPr>
                <a:t> Une liste peut être indexée avec des nombres négatifs. </a:t>
              </a:r>
            </a:p>
            <a:p>
              <a:pPr lvl="1" algn="just">
                <a:spcAft>
                  <a:spcPts val="0"/>
                </a:spcAft>
                <a:buFont typeface="Wingdings" pitchFamily="2" charset="2"/>
                <a:buChar char="§"/>
              </a:pPr>
              <a:endParaRPr lang="fr-FR" i="1" dirty="0" smtClean="0">
                <a:solidFill>
                  <a:srgbClr val="800080"/>
                </a:solidFill>
              </a:endParaRPr>
            </a:p>
            <a:p>
              <a:pPr lvl="1" algn="just">
                <a:spcAft>
                  <a:spcPts val="0"/>
                </a:spcAft>
              </a:pP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Il est possible </a:t>
              </a:r>
              <a:r>
                <a:rPr lang="fr-FR" i="1" dirty="0">
                  <a:solidFill>
                    <a:srgbClr val="800080"/>
                  </a:solidFill>
                </a:rPr>
                <a:t>de sélectionner une partie </a:t>
              </a:r>
              <a:r>
                <a:rPr lang="fr-FR" i="1" dirty="0" smtClean="0">
                  <a:solidFill>
                    <a:srgbClr val="800080"/>
                  </a:solidFill>
                </a:rPr>
                <a:t>d’une </a:t>
              </a:r>
              <a:r>
                <a:rPr lang="fr-FR" i="1" dirty="0">
                  <a:solidFill>
                    <a:srgbClr val="800080"/>
                  </a:solidFill>
                </a:rPr>
                <a:t>liste </a:t>
              </a:r>
              <a:endParaRPr lang="fr-FR" i="1" dirty="0" smtClean="0">
                <a:solidFill>
                  <a:srgbClr val="800080"/>
                </a:solidFill>
              </a:endParaRPr>
            </a:p>
            <a:p>
              <a:pPr lvl="2" algn="just">
                <a:spcAft>
                  <a:spcPts val="1200"/>
                </a:spcAft>
              </a:pP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Il est à noter </a:t>
              </a:r>
              <a:r>
                <a:rPr lang="fr-FR" i="1" dirty="0">
                  <a:solidFill>
                    <a:srgbClr val="800080"/>
                  </a:solidFill>
                </a:rPr>
                <a:t>que lorsqu’aucun indice n’est indiqué à gauche ou à droite du </a:t>
              </a:r>
              <a:r>
                <a:rPr lang="fr-FR" i="1" dirty="0" smtClean="0">
                  <a:solidFill>
                    <a:srgbClr val="800080"/>
                  </a:solidFill>
                </a:rPr>
                <a:t>« : », cela correspond aux éléments depuis le début </a:t>
              </a:r>
              <a:r>
                <a:rPr lang="fr-FR" i="1" dirty="0">
                  <a:solidFill>
                    <a:srgbClr val="800080"/>
                  </a:solidFill>
                </a:rPr>
                <a:t>ou tous les éléments jusqu’à la </a:t>
              </a:r>
              <a:r>
                <a:rPr lang="fr-FR" i="1" dirty="0" smtClean="0">
                  <a:solidFill>
                    <a:srgbClr val="800080"/>
                  </a:solidFill>
                </a:rPr>
                <a:t>fin (inclus).</a:t>
              </a:r>
            </a:p>
            <a:p>
              <a:pPr lvl="1" algn="just">
                <a:spcAft>
                  <a:spcPts val="0"/>
                </a:spcAft>
                <a:buFont typeface="Wingdings" pitchFamily="2" charset="2"/>
                <a:buChar char="§"/>
              </a:pPr>
              <a:r>
                <a:rPr lang="fr-FR" i="1" dirty="0">
                  <a:solidFill>
                    <a:srgbClr val="800080"/>
                  </a:solidFill>
                </a:rPr>
                <a:t> </a:t>
              </a:r>
              <a:r>
                <a:rPr lang="fr-FR" i="1" dirty="0" smtClean="0">
                  <a:solidFill>
                    <a:srgbClr val="800080"/>
                  </a:solidFill>
                </a:rPr>
                <a:t>Il est </a:t>
              </a:r>
              <a:r>
                <a:rPr lang="fr-FR" i="1" dirty="0">
                  <a:solidFill>
                    <a:srgbClr val="800080"/>
                  </a:solidFill>
                </a:rPr>
                <a:t>tout à fait possible de construire des listes de listes.</a:t>
              </a:r>
            </a:p>
          </p:txBody>
        </p:sp>
      </p:grpSp>
      <p:sp>
        <p:nvSpPr>
          <p:cNvPr id="15" name="Rectangle 1"/>
          <p:cNvSpPr>
            <a:spLocks noChangeArrowheads="1"/>
          </p:cNvSpPr>
          <p:nvPr/>
        </p:nvSpPr>
        <p:spPr bwMode="auto">
          <a:xfrm>
            <a:off x="1344612" y="4381506"/>
            <a:ext cx="7294957"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semaine[0:3]	   		# correspond aux éléments d’indice 0, 1, 2</a:t>
            </a:r>
          </a:p>
        </p:txBody>
      </p:sp>
      <p:sp>
        <p:nvSpPr>
          <p:cNvPr id="17" name="Rectangle 1"/>
          <p:cNvSpPr>
            <a:spLocks noChangeArrowheads="1"/>
          </p:cNvSpPr>
          <p:nvPr/>
        </p:nvSpPr>
        <p:spPr bwMode="auto">
          <a:xfrm>
            <a:off x="1344612" y="3463311"/>
            <a:ext cx="7294957"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a:solidFill>
                  <a:srgbClr val="800080"/>
                </a:solidFill>
              </a:rPr>
              <a:t>p</a:t>
            </a:r>
            <a:r>
              <a:rPr lang="fr-FR" i="1" dirty="0" err="1" smtClean="0">
                <a:solidFill>
                  <a:srgbClr val="800080"/>
                </a:solidFill>
              </a:rPr>
              <a:t>rint</a:t>
            </a:r>
            <a:r>
              <a:rPr lang="fr-FR" i="1" dirty="0" smtClean="0">
                <a:solidFill>
                  <a:srgbClr val="800080"/>
                </a:solidFill>
              </a:rPr>
              <a:t> (semaine[-1])	# affichera Vendredi</a:t>
            </a:r>
          </a:p>
        </p:txBody>
      </p:sp>
    </p:spTree>
    <p:extLst>
      <p:ext uri="{BB962C8B-B14F-4D97-AF65-F5344CB8AC3E}">
        <p14:creationId xmlns:p14="http://schemas.microsoft.com/office/powerpoint/2010/main" val="31663485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4996235"/>
            <a:chOff x="0" y="998538"/>
            <a:chExt cx="9144000" cy="499623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Conteneurs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447371"/>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tableaux</a:t>
              </a:r>
            </a:p>
            <a:p>
              <a:pPr lvl="1" algn="just">
                <a:spcAft>
                  <a:spcPts val="1200"/>
                </a:spcAft>
                <a:buFont typeface="Wingdings" pitchFamily="2" charset="2"/>
                <a:buChar char="§"/>
              </a:pPr>
              <a:r>
                <a:rPr lang="fr-FR" i="1" dirty="0" smtClean="0">
                  <a:solidFill>
                    <a:srgbClr val="800080"/>
                  </a:solidFill>
                </a:rPr>
                <a:t> </a:t>
              </a:r>
              <a:r>
                <a:rPr lang="fr-FR" i="1" dirty="0" err="1" smtClean="0">
                  <a:solidFill>
                    <a:srgbClr val="800080"/>
                  </a:solidFill>
                </a:rPr>
                <a:t>numpy</a:t>
              </a:r>
              <a:r>
                <a:rPr lang="fr-FR" i="1" dirty="0" smtClean="0">
                  <a:solidFill>
                    <a:srgbClr val="800080"/>
                  </a:solidFill>
                </a:rPr>
                <a:t> est un bibliothèque qui permet la gestion des tableaux. Dans un tableau (objet de type </a:t>
              </a:r>
              <a:r>
                <a:rPr lang="fr-FR" i="1" dirty="0" err="1" smtClean="0">
                  <a:solidFill>
                    <a:srgbClr val="800080"/>
                  </a:solidFill>
                </a:rPr>
                <a:t>array</a:t>
              </a:r>
              <a:r>
                <a:rPr lang="fr-FR" i="1" dirty="0" smtClean="0">
                  <a:solidFill>
                    <a:srgbClr val="800080"/>
                  </a:solidFill>
                </a:rPr>
                <a:t>) tous </a:t>
              </a:r>
              <a:r>
                <a:rPr lang="fr-FR" i="1" dirty="0">
                  <a:solidFill>
                    <a:srgbClr val="800080"/>
                  </a:solidFill>
                </a:rPr>
                <a:t>les éléments </a:t>
              </a:r>
              <a:r>
                <a:rPr lang="fr-FR" i="1" dirty="0" smtClean="0">
                  <a:solidFill>
                    <a:srgbClr val="800080"/>
                  </a:solidFill>
                </a:rPr>
                <a:t>sont de même type. </a:t>
              </a:r>
              <a:endParaRPr lang="fr-FR" i="1" dirty="0">
                <a:solidFill>
                  <a:srgbClr val="800080"/>
                </a:solidFill>
              </a:endParaRPr>
            </a:p>
            <a:p>
              <a:pPr lvl="1" algn="just">
                <a:spcAft>
                  <a:spcPts val="1200"/>
                </a:spcAft>
              </a:pPr>
              <a:endParaRPr lang="fr-FR" i="1" dirty="0" smtClean="0">
                <a:solidFill>
                  <a:srgbClr val="800080"/>
                </a:solidFill>
              </a:endParaRPr>
            </a:p>
            <a:p>
              <a:pPr lvl="1" algn="just">
                <a:spcAft>
                  <a:spcPts val="120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r>
                <a:rPr lang="fr-FR" i="1" dirty="0" smtClean="0">
                  <a:solidFill>
                    <a:srgbClr val="800080"/>
                  </a:solidFill>
                </a:rPr>
                <a:t> Il est possible de sélectionner une partie de la liste en utilisant dans les [] la notation avec :</a:t>
              </a:r>
            </a:p>
            <a:p>
              <a:pPr lvl="1" algn="just">
                <a:spcAft>
                  <a:spcPts val="600"/>
                </a:spcAft>
                <a:buFont typeface="Wingdings" pitchFamily="2" charset="2"/>
                <a:buChar char="§"/>
              </a:pPr>
              <a:endParaRPr lang="fr-FR" i="1" dirty="0">
                <a:solidFill>
                  <a:srgbClr val="800080"/>
                </a:solidFill>
              </a:endParaRPr>
            </a:p>
            <a:p>
              <a:pPr lvl="1" algn="just">
                <a:spcAft>
                  <a:spcPts val="1200"/>
                </a:spcAft>
                <a:buFont typeface="Wingdings" pitchFamily="2" charset="2"/>
                <a:buChar char="§"/>
              </a:pP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Une matrice peut être charger </a:t>
              </a:r>
              <a:r>
                <a:rPr lang="fr-FR" i="1" dirty="0">
                  <a:solidFill>
                    <a:srgbClr val="800080"/>
                  </a:solidFill>
                </a:rPr>
                <a:t>à partir d'un </a:t>
              </a:r>
              <a:r>
                <a:rPr lang="fr-FR" i="1" dirty="0" smtClean="0">
                  <a:solidFill>
                    <a:srgbClr val="800080"/>
                  </a:solidFill>
                </a:rPr>
                <a:t>fichier de </a:t>
              </a:r>
              <a:r>
                <a:rPr lang="fr-FR" i="1" dirty="0" err="1" smtClean="0">
                  <a:solidFill>
                    <a:srgbClr val="800080"/>
                  </a:solidFill>
                </a:rPr>
                <a:t>text</a:t>
              </a:r>
              <a:r>
                <a:rPr lang="fr-FR" i="1" dirty="0" smtClean="0">
                  <a:solidFill>
                    <a:srgbClr val="800080"/>
                  </a:solidFill>
                </a:rPr>
                <a:t> (fonction </a:t>
              </a:r>
              <a:r>
                <a:rPr lang="fr-FR" i="1" dirty="0" err="1" smtClean="0">
                  <a:solidFill>
                    <a:srgbClr val="800080"/>
                  </a:solidFill>
                </a:rPr>
                <a:t>loadtxt</a:t>
              </a:r>
              <a:r>
                <a:rPr lang="fr-FR" i="1" dirty="0" smtClean="0">
                  <a:solidFill>
                    <a:srgbClr val="800080"/>
                  </a:solidFill>
                </a:rPr>
                <a:t>()), pour laquelle il faut préciser le fichier, le séparateur et le type :</a:t>
              </a:r>
            </a:p>
            <a:p>
              <a:pPr lvl="1" algn="just">
                <a:spcAft>
                  <a:spcPts val="1200"/>
                </a:spcAft>
              </a:pPr>
              <a:endParaRPr lang="fr-FR" i="1" dirty="0">
                <a:solidFill>
                  <a:srgbClr val="800080"/>
                </a:solidFill>
              </a:endParaRPr>
            </a:p>
          </p:txBody>
        </p:sp>
      </p:grpSp>
      <p:sp>
        <p:nvSpPr>
          <p:cNvPr id="15" name="Rectangle 1"/>
          <p:cNvSpPr>
            <a:spLocks noChangeArrowheads="1"/>
          </p:cNvSpPr>
          <p:nvPr/>
        </p:nvSpPr>
        <p:spPr bwMode="auto">
          <a:xfrm>
            <a:off x="1344612" y="2619054"/>
            <a:ext cx="7294957" cy="92333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import </a:t>
            </a:r>
            <a:r>
              <a:rPr lang="fr-FR" i="1" dirty="0" err="1" smtClean="0">
                <a:solidFill>
                  <a:srgbClr val="800080"/>
                </a:solidFill>
              </a:rPr>
              <a:t>numpy</a:t>
            </a:r>
            <a:r>
              <a:rPr lang="fr-FR" i="1" dirty="0" smtClean="0">
                <a:solidFill>
                  <a:srgbClr val="800080"/>
                </a:solidFill>
              </a:rPr>
              <a:t> 			# utilisation de la bibliothèque des </a:t>
            </a:r>
            <a:r>
              <a:rPr lang="fr-FR" i="1" dirty="0" err="1" smtClean="0">
                <a:solidFill>
                  <a:srgbClr val="800080"/>
                </a:solidFill>
              </a:rPr>
              <a:t>array</a:t>
            </a:r>
            <a:endParaRPr lang="fr-FR" i="1" dirty="0" smtClean="0">
              <a:solidFill>
                <a:srgbClr val="800080"/>
              </a:solidFill>
            </a:endParaRPr>
          </a:p>
          <a:p>
            <a:pPr>
              <a:tabLst>
                <a:tab pos="1558925" algn="ctr"/>
              </a:tabLst>
            </a:pPr>
            <a:r>
              <a:rPr lang="fr-FR" i="1" dirty="0">
                <a:solidFill>
                  <a:srgbClr val="800080"/>
                </a:solidFill>
              </a:rPr>
              <a:t># </a:t>
            </a:r>
            <a:r>
              <a:rPr lang="fr-FR" i="1" dirty="0" smtClean="0">
                <a:solidFill>
                  <a:srgbClr val="800080"/>
                </a:solidFill>
              </a:rPr>
              <a:t>conversion d’une liste en un tableau de </a:t>
            </a:r>
            <a:r>
              <a:rPr lang="fr-FR" i="1" dirty="0" err="1" smtClean="0">
                <a:solidFill>
                  <a:srgbClr val="800080"/>
                </a:solidFill>
              </a:rPr>
              <a:t>float</a:t>
            </a:r>
            <a:endParaRPr lang="fr-FR" i="1" dirty="0">
              <a:solidFill>
                <a:srgbClr val="800080"/>
              </a:solidFill>
            </a:endParaRPr>
          </a:p>
          <a:p>
            <a:pPr>
              <a:tabLst>
                <a:tab pos="1558925" algn="ctr"/>
              </a:tabLst>
            </a:pPr>
            <a:r>
              <a:rPr lang="fr-FR" i="1" dirty="0" smtClean="0">
                <a:solidFill>
                  <a:srgbClr val="800080"/>
                </a:solidFill>
              </a:rPr>
              <a:t>tab = </a:t>
            </a:r>
            <a:r>
              <a:rPr lang="en-US" i="1" dirty="0" err="1" smtClean="0">
                <a:solidFill>
                  <a:srgbClr val="800080"/>
                </a:solidFill>
              </a:rPr>
              <a:t>numpy.array</a:t>
            </a:r>
            <a:r>
              <a:rPr lang="en-US" i="1" dirty="0" smtClean="0">
                <a:solidFill>
                  <a:srgbClr val="800080"/>
                </a:solidFill>
              </a:rPr>
              <a:t>([1</a:t>
            </a:r>
            <a:r>
              <a:rPr lang="en-US" i="1" dirty="0">
                <a:solidFill>
                  <a:srgbClr val="800080"/>
                </a:solidFill>
              </a:rPr>
              <a:t>, </a:t>
            </a:r>
            <a:r>
              <a:rPr lang="en-US" i="1" dirty="0" smtClean="0">
                <a:solidFill>
                  <a:srgbClr val="800080"/>
                </a:solidFill>
              </a:rPr>
              <a:t>2, 3, 4, 5, 6, 7, 8, 9], </a:t>
            </a:r>
            <a:r>
              <a:rPr lang="en-US" i="1" dirty="0" err="1" smtClean="0">
                <a:solidFill>
                  <a:srgbClr val="800080"/>
                </a:solidFill>
              </a:rPr>
              <a:t>int</a:t>
            </a:r>
            <a:r>
              <a:rPr lang="en-US" i="1" dirty="0" smtClean="0">
                <a:solidFill>
                  <a:srgbClr val="800080"/>
                </a:solidFill>
              </a:rPr>
              <a:t>)</a:t>
            </a:r>
            <a:r>
              <a:rPr lang="fr-FR" i="1" dirty="0" smtClean="0">
                <a:solidFill>
                  <a:srgbClr val="800080"/>
                </a:solidFill>
              </a:rPr>
              <a:t> </a:t>
            </a:r>
          </a:p>
        </p:txBody>
      </p:sp>
      <p:sp>
        <p:nvSpPr>
          <p:cNvPr id="17" name="Rectangle 1"/>
          <p:cNvSpPr>
            <a:spLocks noChangeArrowheads="1"/>
          </p:cNvSpPr>
          <p:nvPr/>
        </p:nvSpPr>
        <p:spPr bwMode="auto">
          <a:xfrm>
            <a:off x="1344611" y="4252502"/>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a:solidFill>
                  <a:srgbClr val="800080"/>
                </a:solidFill>
              </a:rPr>
              <a:t>p</a:t>
            </a:r>
            <a:r>
              <a:rPr lang="fr-FR" i="1" dirty="0" err="1" smtClean="0">
                <a:solidFill>
                  <a:srgbClr val="800080"/>
                </a:solidFill>
              </a:rPr>
              <a:t>rint</a:t>
            </a:r>
            <a:r>
              <a:rPr lang="fr-FR" i="1" dirty="0" smtClean="0">
                <a:solidFill>
                  <a:srgbClr val="800080"/>
                </a:solidFill>
              </a:rPr>
              <a:t> tab[0:5]			# affichera </a:t>
            </a:r>
            <a:r>
              <a:rPr lang="en-US" i="1" dirty="0" smtClean="0">
                <a:solidFill>
                  <a:srgbClr val="800080"/>
                </a:solidFill>
              </a:rPr>
              <a:t>[</a:t>
            </a:r>
            <a:r>
              <a:rPr lang="en-US" i="1" dirty="0">
                <a:solidFill>
                  <a:srgbClr val="800080"/>
                </a:solidFill>
              </a:rPr>
              <a:t>1, 2, 3, 4, </a:t>
            </a:r>
            <a:r>
              <a:rPr lang="en-US" i="1" dirty="0" smtClean="0">
                <a:solidFill>
                  <a:srgbClr val="800080"/>
                </a:solidFill>
              </a:rPr>
              <a:t>5]</a:t>
            </a:r>
          </a:p>
          <a:p>
            <a:pPr>
              <a:tabLst>
                <a:tab pos="1558925" algn="ctr"/>
              </a:tabLst>
            </a:pPr>
            <a:r>
              <a:rPr lang="fr-FR" i="1" dirty="0" err="1" smtClean="0">
                <a:solidFill>
                  <a:srgbClr val="800080"/>
                </a:solidFill>
              </a:rPr>
              <a:t>print</a:t>
            </a:r>
            <a:r>
              <a:rPr lang="fr-FR" i="1" dirty="0" smtClean="0">
                <a:solidFill>
                  <a:srgbClr val="800080"/>
                </a:solidFill>
              </a:rPr>
              <a:t> tab[ : :2]</a:t>
            </a:r>
            <a:r>
              <a:rPr lang="fr-FR" i="1" dirty="0">
                <a:solidFill>
                  <a:srgbClr val="800080"/>
                </a:solidFill>
              </a:rPr>
              <a:t>			# affichera </a:t>
            </a:r>
            <a:r>
              <a:rPr lang="en-US" i="1" dirty="0">
                <a:solidFill>
                  <a:srgbClr val="800080"/>
                </a:solidFill>
              </a:rPr>
              <a:t>[1, 3</a:t>
            </a:r>
            <a:r>
              <a:rPr lang="en-US" i="1" dirty="0" smtClean="0">
                <a:solidFill>
                  <a:srgbClr val="800080"/>
                </a:solidFill>
              </a:rPr>
              <a:t>, 5, 7, </a:t>
            </a:r>
            <a:r>
              <a:rPr lang="en-US" i="1" dirty="0">
                <a:solidFill>
                  <a:srgbClr val="800080"/>
                </a:solidFill>
              </a:rPr>
              <a:t>9</a:t>
            </a:r>
            <a:r>
              <a:rPr lang="en-US" i="1" dirty="0" smtClean="0">
                <a:solidFill>
                  <a:srgbClr val="800080"/>
                </a:solidFill>
              </a:rPr>
              <a:t>] (2 </a:t>
            </a:r>
            <a:r>
              <a:rPr lang="en-US" i="1" dirty="0" err="1" smtClean="0">
                <a:solidFill>
                  <a:srgbClr val="800080"/>
                </a:solidFill>
              </a:rPr>
              <a:t>est</a:t>
            </a:r>
            <a:r>
              <a:rPr lang="en-US" i="1" dirty="0" smtClean="0">
                <a:solidFill>
                  <a:srgbClr val="800080"/>
                </a:solidFill>
              </a:rPr>
              <a:t> le pas)</a:t>
            </a:r>
            <a:r>
              <a:rPr lang="fr-FR" i="1" dirty="0" smtClean="0">
                <a:solidFill>
                  <a:srgbClr val="800080"/>
                </a:solidFill>
              </a:rPr>
              <a:t>  </a:t>
            </a:r>
          </a:p>
        </p:txBody>
      </p:sp>
      <p:sp>
        <p:nvSpPr>
          <p:cNvPr id="18" name="Rectangle 1"/>
          <p:cNvSpPr>
            <a:spLocks noChangeArrowheads="1"/>
          </p:cNvSpPr>
          <p:nvPr/>
        </p:nvSpPr>
        <p:spPr bwMode="auto">
          <a:xfrm>
            <a:off x="1059661" y="5729031"/>
            <a:ext cx="3932428"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tab = </a:t>
            </a:r>
            <a:r>
              <a:rPr lang="en-US" i="1" dirty="0" err="1" smtClean="0">
                <a:solidFill>
                  <a:srgbClr val="800080"/>
                </a:solidFill>
              </a:rPr>
              <a:t>numpy.loadtxt</a:t>
            </a:r>
            <a:r>
              <a:rPr lang="en-US" i="1" dirty="0" smtClean="0">
                <a:solidFill>
                  <a:srgbClr val="800080"/>
                </a:solidFill>
              </a:rPr>
              <a:t>(</a:t>
            </a:r>
            <a:r>
              <a:rPr lang="fr-FR" i="1" dirty="0" smtClean="0">
                <a:solidFill>
                  <a:srgbClr val="800080"/>
                </a:solidFill>
              </a:rPr>
              <a:t>"</a:t>
            </a:r>
            <a:r>
              <a:rPr lang="en-US" i="1" dirty="0" smtClean="0">
                <a:solidFill>
                  <a:srgbClr val="800080"/>
                </a:solidFill>
              </a:rPr>
              <a:t>…\matrice.txt</a:t>
            </a:r>
            <a:r>
              <a:rPr lang="fr-FR" i="1" dirty="0">
                <a:solidFill>
                  <a:srgbClr val="800080"/>
                </a:solidFill>
              </a:rPr>
              <a:t> </a:t>
            </a:r>
            <a:r>
              <a:rPr lang="fr-FR" i="1" dirty="0" smtClean="0">
                <a:solidFill>
                  <a:srgbClr val="800080"/>
                </a:solidFill>
              </a:rPr>
              <a:t>"</a:t>
            </a:r>
            <a:r>
              <a:rPr lang="en-US" i="1" dirty="0" smtClean="0">
                <a:solidFill>
                  <a:srgbClr val="800080"/>
                </a:solidFill>
              </a:rPr>
              <a:t>, delimiter=</a:t>
            </a:r>
            <a:r>
              <a:rPr lang="fr-FR" i="1" dirty="0">
                <a:solidFill>
                  <a:srgbClr val="800080"/>
                </a:solidFill>
              </a:rPr>
              <a:t> </a:t>
            </a:r>
            <a:r>
              <a:rPr lang="fr-FR" i="1" dirty="0" smtClean="0">
                <a:solidFill>
                  <a:srgbClr val="800080"/>
                </a:solidFill>
              </a:rPr>
              <a:t>"</a:t>
            </a:r>
            <a:r>
              <a:rPr lang="en-US" i="1" dirty="0" smtClean="0">
                <a:solidFill>
                  <a:srgbClr val="800080"/>
                </a:solidFill>
              </a:rPr>
              <a:t>\t</a:t>
            </a:r>
            <a:r>
              <a:rPr lang="fr-FR" i="1" dirty="0" smtClean="0">
                <a:solidFill>
                  <a:srgbClr val="800080"/>
                </a:solidFill>
              </a:rPr>
              <a:t>"</a:t>
            </a:r>
            <a:r>
              <a:rPr lang="en-US" i="1" dirty="0" smtClean="0">
                <a:solidFill>
                  <a:srgbClr val="800080"/>
                </a:solidFill>
              </a:rPr>
              <a:t>, </a:t>
            </a:r>
            <a:r>
              <a:rPr lang="en-US" i="1" dirty="0" err="1" smtClean="0">
                <a:solidFill>
                  <a:srgbClr val="800080"/>
                </a:solidFill>
              </a:rPr>
              <a:t>dtype</a:t>
            </a:r>
            <a:r>
              <a:rPr lang="en-US" i="1" dirty="0" smtClean="0">
                <a:solidFill>
                  <a:srgbClr val="800080"/>
                </a:solidFill>
              </a:rPr>
              <a:t>=float) </a:t>
            </a:r>
            <a:endParaRPr lang="fr-FR" i="1" dirty="0" smtClean="0">
              <a:solidFill>
                <a:srgbClr val="800080"/>
              </a:solidFill>
            </a:endParaRPr>
          </a:p>
        </p:txBody>
      </p:sp>
      <p:sp>
        <p:nvSpPr>
          <p:cNvPr id="19" name="Rectangle 1"/>
          <p:cNvSpPr>
            <a:spLocks noChangeArrowheads="1"/>
          </p:cNvSpPr>
          <p:nvPr/>
        </p:nvSpPr>
        <p:spPr bwMode="auto">
          <a:xfrm>
            <a:off x="5199990" y="5504562"/>
            <a:ext cx="3587212" cy="120032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a:t>
            </a:r>
            <a:r>
              <a:rPr lang="fr-FR" i="1" dirty="0" err="1" smtClean="0">
                <a:solidFill>
                  <a:srgbClr val="800080"/>
                </a:solidFill>
              </a:rPr>
              <a:t>age</a:t>
            </a:r>
            <a:r>
              <a:rPr lang="en-US" i="1" dirty="0">
                <a:solidFill>
                  <a:srgbClr val="800080"/>
                </a:solidFill>
              </a:rPr>
              <a:t>	</a:t>
            </a:r>
            <a:r>
              <a:rPr lang="en-US" i="1" dirty="0" err="1" smtClean="0">
                <a:solidFill>
                  <a:srgbClr val="800080"/>
                </a:solidFill>
              </a:rPr>
              <a:t>poids</a:t>
            </a:r>
            <a:r>
              <a:rPr lang="en-US" i="1" dirty="0" smtClean="0">
                <a:solidFill>
                  <a:srgbClr val="800080"/>
                </a:solidFill>
              </a:rPr>
              <a:t>	</a:t>
            </a:r>
            <a:r>
              <a:rPr lang="en-US" i="1" dirty="0" err="1" smtClean="0">
                <a:solidFill>
                  <a:srgbClr val="800080"/>
                </a:solidFill>
              </a:rPr>
              <a:t>taille</a:t>
            </a:r>
            <a:endParaRPr lang="en-US" i="1" dirty="0" smtClean="0">
              <a:solidFill>
                <a:srgbClr val="800080"/>
              </a:solidFill>
            </a:endParaRPr>
          </a:p>
          <a:p>
            <a:pPr>
              <a:tabLst>
                <a:tab pos="1558925" algn="ctr"/>
              </a:tabLst>
            </a:pPr>
            <a:r>
              <a:rPr lang="fr-FR" i="1" dirty="0" smtClean="0">
                <a:solidFill>
                  <a:srgbClr val="800080"/>
                </a:solidFill>
              </a:rPr>
              <a:t>20	168		60</a:t>
            </a:r>
            <a:endParaRPr lang="fr-FR" i="1" dirty="0">
              <a:solidFill>
                <a:srgbClr val="800080"/>
              </a:solidFill>
            </a:endParaRPr>
          </a:p>
          <a:p>
            <a:pPr>
              <a:tabLst>
                <a:tab pos="1558925" algn="ctr"/>
              </a:tabLst>
            </a:pPr>
            <a:r>
              <a:rPr lang="fr-FR" i="1" dirty="0">
                <a:solidFill>
                  <a:srgbClr val="800080"/>
                </a:solidFill>
              </a:rPr>
              <a:t>34	</a:t>
            </a:r>
            <a:r>
              <a:rPr lang="fr-FR" i="1" dirty="0" smtClean="0">
                <a:solidFill>
                  <a:srgbClr val="800080"/>
                </a:solidFill>
              </a:rPr>
              <a:t>187		72</a:t>
            </a:r>
            <a:endParaRPr lang="fr-FR" i="1" dirty="0">
              <a:solidFill>
                <a:srgbClr val="800080"/>
              </a:solidFill>
            </a:endParaRPr>
          </a:p>
          <a:p>
            <a:pPr>
              <a:tabLst>
                <a:tab pos="1558925" algn="ctr"/>
              </a:tabLst>
            </a:pPr>
            <a:r>
              <a:rPr lang="fr-FR" i="1" dirty="0" smtClean="0">
                <a:solidFill>
                  <a:srgbClr val="800080"/>
                </a:solidFill>
              </a:rPr>
              <a:t>53</a:t>
            </a:r>
            <a:r>
              <a:rPr lang="fr-FR" i="1" dirty="0">
                <a:solidFill>
                  <a:srgbClr val="800080"/>
                </a:solidFill>
              </a:rPr>
              <a:t>	</a:t>
            </a:r>
            <a:r>
              <a:rPr lang="fr-FR" i="1" dirty="0" smtClean="0">
                <a:solidFill>
                  <a:srgbClr val="800080"/>
                </a:solidFill>
              </a:rPr>
              <a:t>175  	85</a:t>
            </a:r>
          </a:p>
        </p:txBody>
      </p:sp>
    </p:spTree>
    <p:extLst>
      <p:ext uri="{BB962C8B-B14F-4D97-AF65-F5344CB8AC3E}">
        <p14:creationId xmlns:p14="http://schemas.microsoft.com/office/powerpoint/2010/main" val="1369891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627177"/>
            <a:chOff x="0" y="998538"/>
            <a:chExt cx="9144000" cy="562717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Les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078313"/>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Propriétés d’un algorithme </a:t>
              </a:r>
              <a:endParaRPr lang="fr-FR" sz="2000" b="1" dirty="0" smtClean="0">
                <a:solidFill>
                  <a:srgbClr val="800080"/>
                </a:solidFill>
                <a:sym typeface="Wingdings" pitchFamily="2" charset="2"/>
              </a:endParaRPr>
            </a:p>
            <a:p>
              <a:pPr lvl="1" algn="just">
                <a:spcAft>
                  <a:spcPts val="0"/>
                </a:spcAft>
                <a:buFont typeface="Wingdings" pitchFamily="2" charset="2"/>
                <a:buChar char="§"/>
              </a:pPr>
              <a:r>
                <a:rPr lang="fr-FR" i="1" dirty="0" smtClean="0">
                  <a:solidFill>
                    <a:srgbClr val="800080"/>
                  </a:solidFill>
                </a:rPr>
                <a:t> Avec </a:t>
              </a:r>
              <a:r>
                <a:rPr lang="fr-FR" i="1" dirty="0">
                  <a:solidFill>
                    <a:srgbClr val="800080"/>
                  </a:solidFill>
                </a:rPr>
                <a:t>les études de coûts, les propriétés sur les algorithmes sont principalement </a:t>
              </a:r>
              <a:r>
                <a:rPr lang="fr-FR" i="1" dirty="0" smtClean="0">
                  <a:solidFill>
                    <a:srgbClr val="800080"/>
                  </a:solidFill>
                </a:rPr>
                <a:t>:</a:t>
              </a:r>
            </a:p>
            <a:p>
              <a:pPr marL="1257300" lvl="2" indent="-342900" algn="just">
                <a:spcAft>
                  <a:spcPts val="0"/>
                </a:spcAft>
                <a:buFont typeface="Arial" pitchFamily="34" charset="0"/>
                <a:buChar char="•"/>
              </a:pPr>
              <a:r>
                <a:rPr lang="fr-FR" b="1" i="1" dirty="0" smtClean="0">
                  <a:solidFill>
                    <a:srgbClr val="800080"/>
                  </a:solidFill>
                </a:rPr>
                <a:t>La terminaison </a:t>
              </a:r>
              <a:r>
                <a:rPr lang="fr-FR" i="1" dirty="0" smtClean="0">
                  <a:solidFill>
                    <a:srgbClr val="800080"/>
                  </a:solidFill>
                </a:rPr>
                <a:t>: l’algorithme se termine ; </a:t>
              </a:r>
            </a:p>
            <a:p>
              <a:pPr marL="1257300" lvl="2" indent="-342900" algn="just">
                <a:spcAft>
                  <a:spcPts val="1200"/>
                </a:spcAft>
                <a:buFont typeface="Arial" pitchFamily="34" charset="0"/>
                <a:buChar char="•"/>
              </a:pPr>
              <a:r>
                <a:rPr lang="fr-FR" b="1" i="1" dirty="0" smtClean="0">
                  <a:solidFill>
                    <a:srgbClr val="800080"/>
                  </a:solidFill>
                </a:rPr>
                <a:t>La correction </a:t>
              </a:r>
              <a:r>
                <a:rPr lang="fr-FR" i="1" dirty="0" smtClean="0">
                  <a:solidFill>
                    <a:srgbClr val="800080"/>
                  </a:solidFill>
                </a:rPr>
                <a:t>: l’algorithme résout bien le problème donné.</a:t>
              </a:r>
            </a:p>
            <a:p>
              <a:pPr lvl="1" algn="just">
                <a:spcAft>
                  <a:spcPts val="1200"/>
                </a:spcAft>
                <a:buFont typeface="Wingdings" pitchFamily="2" charset="2"/>
                <a:buChar char="§"/>
              </a:pPr>
              <a:r>
                <a:rPr lang="fr-FR" i="1" dirty="0" smtClean="0">
                  <a:solidFill>
                    <a:srgbClr val="800080"/>
                  </a:solidFill>
                </a:rPr>
                <a:t> La notion clé est celle d’invariant de boucle.</a:t>
              </a:r>
            </a:p>
            <a:p>
              <a:pPr lvl="1" algn="just">
                <a:spcAft>
                  <a:spcPts val="1200"/>
                </a:spcAft>
                <a:buFont typeface="Wingdings" pitchFamily="2" charset="2"/>
                <a:buChar char="§"/>
              </a:pPr>
              <a:endParaRPr lang="fr-FR" i="1" dirty="0" smtClean="0">
                <a:solidFill>
                  <a:srgbClr val="800080"/>
                </a:solidFill>
              </a:endParaRPr>
            </a:p>
            <a:p>
              <a:pPr algn="just">
                <a:spcAft>
                  <a:spcPts val="1200"/>
                </a:spcAft>
                <a:buClr>
                  <a:schemeClr val="accent2"/>
                </a:buClr>
              </a:pPr>
              <a:r>
                <a:rPr lang="fr-FR" sz="2000" b="1" dirty="0">
                  <a:solidFill>
                    <a:srgbClr val="800080"/>
                  </a:solidFill>
                  <a:sym typeface="Wingdings" pitchFamily="2" charset="2"/>
                </a:rPr>
                <a:t>Invariant de </a:t>
              </a:r>
              <a:r>
                <a:rPr lang="fr-FR" sz="2000" b="1" dirty="0" smtClean="0">
                  <a:solidFill>
                    <a:srgbClr val="800080"/>
                  </a:solidFill>
                  <a:sym typeface="Wingdings" pitchFamily="2" charset="2"/>
                </a:rPr>
                <a:t>boucle</a:t>
              </a:r>
            </a:p>
            <a:p>
              <a:pPr lvl="1" algn="just">
                <a:spcAft>
                  <a:spcPts val="0"/>
                </a:spcAft>
                <a:buFont typeface="Wingdings" pitchFamily="2" charset="2"/>
                <a:buChar char="§"/>
              </a:pPr>
              <a:r>
                <a:rPr lang="fr-FR" i="1" dirty="0" smtClean="0">
                  <a:solidFill>
                    <a:srgbClr val="800080"/>
                  </a:solidFill>
                </a:rPr>
                <a:t> </a:t>
              </a:r>
              <a:r>
                <a:rPr lang="fr-FR" i="1" dirty="0">
                  <a:solidFill>
                    <a:srgbClr val="800080"/>
                  </a:solidFill>
                </a:rPr>
                <a:t>Un invariant de boucle est une propriété telle que </a:t>
              </a:r>
              <a:r>
                <a:rPr lang="fr-FR" i="1" dirty="0" smtClean="0">
                  <a:solidFill>
                    <a:srgbClr val="800080"/>
                  </a:solidFill>
                </a:rPr>
                <a:t>:</a:t>
              </a:r>
              <a:endParaRPr lang="fr-FR" i="1" dirty="0">
                <a:solidFill>
                  <a:srgbClr val="800080"/>
                </a:solidFill>
              </a:endParaRPr>
            </a:p>
            <a:p>
              <a:pPr marL="1257300" lvl="2" indent="-342900" algn="just">
                <a:spcAft>
                  <a:spcPts val="0"/>
                </a:spcAft>
                <a:buFont typeface="Arial" pitchFamily="34" charset="0"/>
                <a:buChar char="•"/>
              </a:pPr>
              <a:r>
                <a:rPr lang="fr-FR" i="1" dirty="0" smtClean="0">
                  <a:solidFill>
                    <a:srgbClr val="800080"/>
                  </a:solidFill>
                </a:rPr>
                <a:t>initialisation : est vraie avant la première itération de la boucle ;</a:t>
              </a:r>
            </a:p>
            <a:p>
              <a:pPr marL="1257300" lvl="2" indent="-342900" algn="just">
                <a:spcAft>
                  <a:spcPts val="0"/>
                </a:spcAft>
                <a:buFont typeface="Arial" pitchFamily="34" charset="0"/>
                <a:buChar char="•"/>
              </a:pPr>
              <a:r>
                <a:rPr lang="fr-FR" i="1" dirty="0" smtClean="0">
                  <a:solidFill>
                    <a:srgbClr val="800080"/>
                  </a:solidFill>
                </a:rPr>
                <a:t>conservation : si elle est vérifiée avant une itération quelconque de la boucle elle le sera encore avant l’itération suivante ;</a:t>
              </a:r>
            </a:p>
            <a:p>
              <a:pPr marL="1257300" lvl="2" indent="-342900" algn="just">
                <a:spcAft>
                  <a:spcPts val="0"/>
                </a:spcAft>
                <a:buFont typeface="Arial" pitchFamily="34" charset="0"/>
                <a:buChar char="•"/>
              </a:pPr>
              <a:r>
                <a:rPr lang="fr-FR" i="1" dirty="0" smtClean="0">
                  <a:solidFill>
                    <a:srgbClr val="800080"/>
                  </a:solidFill>
                </a:rPr>
                <a:t>terminaison : la </a:t>
              </a:r>
              <a:r>
                <a:rPr lang="fr-FR" i="1" dirty="0">
                  <a:solidFill>
                    <a:srgbClr val="800080"/>
                  </a:solidFill>
                </a:rPr>
                <a:t>dernière étape consiste à établir une propriété intéressante à partir de l’invariant, en sortie de boucle.</a:t>
              </a:r>
            </a:p>
            <a:p>
              <a:pPr lvl="1" algn="just">
                <a:spcAft>
                  <a:spcPts val="1200"/>
                </a:spcAft>
                <a:buFont typeface="Wingdings" pitchFamily="2" charset="2"/>
                <a:buChar char="§"/>
              </a:pPr>
              <a:endParaRPr lang="fr-FR" i="1" dirty="0">
                <a:solidFill>
                  <a:srgbClr val="800080"/>
                </a:solidFill>
              </a:endParaRPr>
            </a:p>
          </p:txBody>
        </p:sp>
      </p:grpSp>
    </p:spTree>
    <p:extLst>
      <p:ext uri="{BB962C8B-B14F-4D97-AF65-F5344CB8AC3E}">
        <p14:creationId xmlns:p14="http://schemas.microsoft.com/office/powerpoint/2010/main" val="39411817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4996235"/>
            <a:chOff x="0" y="998538"/>
            <a:chExt cx="9144000" cy="499623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Conteneurs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447371"/>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tableaux</a:t>
              </a:r>
            </a:p>
            <a:p>
              <a:pPr lvl="1" algn="just">
                <a:spcAft>
                  <a:spcPts val="600"/>
                </a:spcAft>
                <a:buFont typeface="Wingdings" pitchFamily="2" charset="2"/>
                <a:buChar char="§"/>
              </a:pPr>
              <a:r>
                <a:rPr lang="fr-FR" i="1" dirty="0" smtClean="0">
                  <a:solidFill>
                    <a:srgbClr val="800080"/>
                  </a:solidFill>
                </a:rPr>
                <a:t> Les tableaux peuvent être redimensionnés à partir de fonction append(), insert(), </a:t>
              </a:r>
              <a:r>
                <a:rPr lang="fr-FR" i="1" dirty="0" err="1" smtClean="0">
                  <a:solidFill>
                    <a:srgbClr val="800080"/>
                  </a:solidFill>
                </a:rPr>
                <a:t>delete</a:t>
              </a:r>
              <a:r>
                <a:rPr lang="fr-FR" i="1" dirty="0" smtClean="0">
                  <a:solidFill>
                    <a:srgbClr val="800080"/>
                  </a:solidFill>
                </a:rPr>
                <a:t>() ou </a:t>
              </a:r>
              <a:r>
                <a:rPr lang="fr-FR" i="1" dirty="0" err="1" smtClean="0">
                  <a:solidFill>
                    <a:srgbClr val="800080"/>
                  </a:solidFill>
                </a:rPr>
                <a:t>resize</a:t>
              </a:r>
              <a:r>
                <a:rPr lang="fr-FR" i="1" dirty="0" smtClean="0">
                  <a:solidFill>
                    <a:srgbClr val="800080"/>
                  </a:solidFill>
                </a:rPr>
                <a:t>().</a:t>
              </a:r>
              <a:endParaRPr lang="fr-FR" i="1" dirty="0">
                <a:solidFill>
                  <a:srgbClr val="800080"/>
                </a:solidFill>
              </a:endParaRPr>
            </a:p>
            <a:p>
              <a:pPr lvl="1" algn="just">
                <a:spcAft>
                  <a:spcPts val="1200"/>
                </a:spcAft>
              </a:pPr>
              <a:endParaRPr lang="fr-FR" i="1" dirty="0" smtClean="0">
                <a:solidFill>
                  <a:srgbClr val="800080"/>
                </a:solidFill>
              </a:endParaRPr>
            </a:p>
            <a:p>
              <a:pPr lvl="1" algn="just">
                <a:spcAft>
                  <a:spcPts val="1200"/>
                </a:spcAft>
                <a:buFont typeface="Wingdings" pitchFamily="2" charset="2"/>
                <a:buChar char="§"/>
              </a:pPr>
              <a:endParaRPr lang="fr-FR" i="1" dirty="0">
                <a:solidFill>
                  <a:srgbClr val="800080"/>
                </a:solidFill>
              </a:endParaRPr>
            </a:p>
            <a:p>
              <a:pPr lvl="1" algn="just">
                <a:spcAft>
                  <a:spcPts val="1200"/>
                </a:spcAft>
              </a:pP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Le paramètre axis=0 indique que l’insertion se fait comme une nouvelle ligne, avec axis=1, l’insertion devra se faire en colonne.</a:t>
              </a:r>
              <a:endParaRPr lang="fr-FR" i="1" dirty="0">
                <a:solidFill>
                  <a:srgbClr val="800080"/>
                </a:solidFill>
              </a:endParaRPr>
            </a:p>
            <a:p>
              <a:pPr lvl="1" algn="just">
                <a:spcAft>
                  <a:spcPts val="0"/>
                </a:spcAft>
                <a:buFont typeface="Wingdings" pitchFamily="2" charset="2"/>
                <a:buChar char="§"/>
              </a:pPr>
              <a:r>
                <a:rPr lang="fr-FR" i="1" dirty="0" smtClean="0">
                  <a:solidFill>
                    <a:srgbClr val="800080"/>
                  </a:solidFill>
                </a:rPr>
                <a:t> La suppression nécessite l’indice de ligne ou de la colonne.</a:t>
              </a:r>
            </a:p>
            <a:p>
              <a:pPr lvl="1" algn="just">
                <a:spcAft>
                  <a:spcPts val="0"/>
                </a:spcAft>
                <a:buFont typeface="Wingdings" pitchFamily="2" charset="2"/>
                <a:buChar char="§"/>
              </a:pPr>
              <a:endParaRPr lang="fr-FR" i="1" dirty="0" smtClean="0">
                <a:solidFill>
                  <a:srgbClr val="800080"/>
                </a:solidFill>
              </a:endParaRPr>
            </a:p>
            <a:p>
              <a:pPr lvl="1" algn="just">
                <a:spcAft>
                  <a:spcPts val="0"/>
                </a:spcAft>
                <a:buFont typeface="Wingdings" pitchFamily="2" charset="2"/>
                <a:buChar char="§"/>
              </a:pP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La propriété </a:t>
              </a:r>
              <a:r>
                <a:rPr lang="fr-FR" i="1" dirty="0" err="1" smtClean="0">
                  <a:solidFill>
                    <a:srgbClr val="800080"/>
                  </a:solidFill>
                </a:rPr>
                <a:t>shape</a:t>
              </a:r>
              <a:r>
                <a:rPr lang="fr-FR" i="1" dirty="0" smtClean="0">
                  <a:solidFill>
                    <a:srgbClr val="800080"/>
                  </a:solidFill>
                </a:rPr>
                <a:t> accède au nombre de ligne ou de colonne.</a:t>
              </a:r>
            </a:p>
          </p:txBody>
        </p:sp>
      </p:grpSp>
      <p:sp>
        <p:nvSpPr>
          <p:cNvPr id="15" name="Rectangle 1"/>
          <p:cNvSpPr>
            <a:spLocks noChangeArrowheads="1"/>
          </p:cNvSpPr>
          <p:nvPr/>
        </p:nvSpPr>
        <p:spPr bwMode="auto">
          <a:xfrm>
            <a:off x="1344614" y="2655693"/>
            <a:ext cx="4694680" cy="120032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 création d’un nouveau tableau à une ligne</a:t>
            </a:r>
          </a:p>
          <a:p>
            <a:pPr>
              <a:tabLst>
                <a:tab pos="1558925" algn="ctr"/>
              </a:tabLst>
            </a:pPr>
            <a:r>
              <a:rPr lang="fr-FR" i="1" dirty="0" smtClean="0">
                <a:solidFill>
                  <a:srgbClr val="800080"/>
                </a:solidFill>
              </a:rPr>
              <a:t>ligne </a:t>
            </a:r>
            <a:r>
              <a:rPr lang="fr-FR" i="1" dirty="0">
                <a:solidFill>
                  <a:srgbClr val="800080"/>
                </a:solidFill>
              </a:rPr>
              <a:t>= </a:t>
            </a:r>
            <a:r>
              <a:rPr lang="fr-FR" i="1" dirty="0" err="1" smtClean="0">
                <a:solidFill>
                  <a:srgbClr val="800080"/>
                </a:solidFill>
              </a:rPr>
              <a:t>numpy.array</a:t>
            </a:r>
            <a:r>
              <a:rPr lang="fr-FR" i="1" dirty="0" smtClean="0">
                <a:solidFill>
                  <a:srgbClr val="800080"/>
                </a:solidFill>
              </a:rPr>
              <a:t>([ [</a:t>
            </a:r>
            <a:r>
              <a:rPr lang="fr-FR" i="1" dirty="0">
                <a:solidFill>
                  <a:srgbClr val="800080"/>
                </a:solidFill>
              </a:rPr>
              <a:t>15,145,48</a:t>
            </a:r>
            <a:r>
              <a:rPr lang="fr-FR" i="1" dirty="0" smtClean="0">
                <a:solidFill>
                  <a:srgbClr val="800080"/>
                </a:solidFill>
              </a:rPr>
              <a:t>] ])</a:t>
            </a:r>
          </a:p>
          <a:p>
            <a:pPr>
              <a:tabLst>
                <a:tab pos="1558925" algn="ctr"/>
              </a:tabLst>
            </a:pPr>
            <a:r>
              <a:rPr lang="fr-FR" i="1" dirty="0">
                <a:solidFill>
                  <a:srgbClr val="800080"/>
                </a:solidFill>
              </a:rPr>
              <a:t># une nouvelle ligne est ajoutée à </a:t>
            </a:r>
            <a:r>
              <a:rPr lang="fr-FR" i="1" dirty="0" smtClean="0">
                <a:solidFill>
                  <a:srgbClr val="800080"/>
                </a:solidFill>
              </a:rPr>
              <a:t>tab</a:t>
            </a:r>
          </a:p>
          <a:p>
            <a:pPr>
              <a:tabLst>
                <a:tab pos="1558925" algn="ctr"/>
              </a:tabLst>
            </a:pPr>
            <a:r>
              <a:rPr lang="fr-FR" i="1" dirty="0" err="1" smtClean="0">
                <a:solidFill>
                  <a:srgbClr val="800080"/>
                </a:solidFill>
              </a:rPr>
              <a:t>print</a:t>
            </a:r>
            <a:r>
              <a:rPr lang="fr-FR" i="1" dirty="0">
                <a:solidFill>
                  <a:srgbClr val="800080"/>
                </a:solidFill>
              </a:rPr>
              <a:t> </a:t>
            </a:r>
            <a:r>
              <a:rPr lang="fr-FR" i="1" dirty="0" smtClean="0">
                <a:solidFill>
                  <a:srgbClr val="800080"/>
                </a:solidFill>
              </a:rPr>
              <a:t>( </a:t>
            </a:r>
            <a:r>
              <a:rPr lang="fr-FR" i="1" dirty="0" err="1" smtClean="0">
                <a:solidFill>
                  <a:srgbClr val="800080"/>
                </a:solidFill>
              </a:rPr>
              <a:t>numpy.append</a:t>
            </a:r>
            <a:r>
              <a:rPr lang="fr-FR" i="1" dirty="0" smtClean="0">
                <a:solidFill>
                  <a:srgbClr val="800080"/>
                </a:solidFill>
              </a:rPr>
              <a:t>(tab, ligne, axis=0))</a:t>
            </a:r>
          </a:p>
        </p:txBody>
      </p:sp>
      <p:sp>
        <p:nvSpPr>
          <p:cNvPr id="14" name="Rectangle 1"/>
          <p:cNvSpPr>
            <a:spLocks noChangeArrowheads="1"/>
          </p:cNvSpPr>
          <p:nvPr/>
        </p:nvSpPr>
        <p:spPr bwMode="auto">
          <a:xfrm>
            <a:off x="6219430" y="2778805"/>
            <a:ext cx="2443086"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smtClean="0">
                <a:solidFill>
                  <a:srgbClr val="800080"/>
                </a:solidFill>
              </a:rPr>
              <a:t>array</a:t>
            </a:r>
            <a:r>
              <a:rPr lang="fr-FR" sz="1400" i="1" dirty="0" smtClean="0">
                <a:solidFill>
                  <a:srgbClr val="800080"/>
                </a:solidFill>
              </a:rPr>
              <a:t>( [ [ 20., 168., 60. ],</a:t>
            </a:r>
            <a:endParaRPr lang="fr-FR" sz="1400" i="1" dirty="0">
              <a:solidFill>
                <a:srgbClr val="800080"/>
              </a:solidFill>
            </a:endParaRPr>
          </a:p>
          <a:p>
            <a:pPr>
              <a:tabLst>
                <a:tab pos="1558925" algn="ctr"/>
              </a:tabLst>
            </a:pPr>
            <a:r>
              <a:rPr lang="fr-FR" sz="1400" i="1" dirty="0" smtClean="0">
                <a:solidFill>
                  <a:srgbClr val="800080"/>
                </a:solidFill>
              </a:rPr>
              <a:t>            [ 34., 187., 72. ],</a:t>
            </a:r>
            <a:endParaRPr lang="fr-FR" sz="1400" i="1" dirty="0">
              <a:solidFill>
                <a:srgbClr val="800080"/>
              </a:solidFill>
            </a:endParaRPr>
          </a:p>
          <a:p>
            <a:pPr>
              <a:tabLst>
                <a:tab pos="1558925" algn="ctr"/>
              </a:tabLst>
            </a:pPr>
            <a:r>
              <a:rPr lang="fr-FR" sz="1400" i="1" dirty="0" smtClean="0">
                <a:solidFill>
                  <a:srgbClr val="800080"/>
                </a:solidFill>
              </a:rPr>
              <a:t>            [ 53., 175., 85. ],</a:t>
            </a:r>
          </a:p>
          <a:p>
            <a:pPr>
              <a:tabLst>
                <a:tab pos="1558925" algn="ctr"/>
              </a:tabLst>
            </a:pPr>
            <a:r>
              <a:rPr lang="fr-FR" sz="1400" i="1" dirty="0" smtClean="0">
                <a:solidFill>
                  <a:srgbClr val="800080"/>
                </a:solidFill>
              </a:rPr>
              <a:t>            [ 15., 145., 48. ] ] )</a:t>
            </a:r>
          </a:p>
        </p:txBody>
      </p:sp>
      <p:sp>
        <p:nvSpPr>
          <p:cNvPr id="20" name="Rectangle 1"/>
          <p:cNvSpPr>
            <a:spLocks noChangeArrowheads="1"/>
          </p:cNvSpPr>
          <p:nvPr/>
        </p:nvSpPr>
        <p:spPr bwMode="auto">
          <a:xfrm>
            <a:off x="1344614" y="5031970"/>
            <a:ext cx="4694680"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smtClean="0">
                <a:solidFill>
                  <a:srgbClr val="800080"/>
                </a:solidFill>
              </a:rPr>
              <a:t>print</a:t>
            </a:r>
            <a:r>
              <a:rPr lang="fr-FR" i="1" dirty="0" smtClean="0">
                <a:solidFill>
                  <a:srgbClr val="800080"/>
                </a:solidFill>
              </a:rPr>
              <a:t> ( </a:t>
            </a:r>
            <a:r>
              <a:rPr lang="fr-FR" i="1" dirty="0" err="1" smtClean="0">
                <a:solidFill>
                  <a:srgbClr val="800080"/>
                </a:solidFill>
              </a:rPr>
              <a:t>numpy.delete</a:t>
            </a:r>
            <a:r>
              <a:rPr lang="fr-FR" i="1" dirty="0" smtClean="0">
                <a:solidFill>
                  <a:srgbClr val="800080"/>
                </a:solidFill>
              </a:rPr>
              <a:t>(tab, 1, axis=0))</a:t>
            </a:r>
          </a:p>
        </p:txBody>
      </p:sp>
      <p:sp>
        <p:nvSpPr>
          <p:cNvPr id="21" name="Rectangle 1"/>
          <p:cNvSpPr>
            <a:spLocks noChangeArrowheads="1"/>
          </p:cNvSpPr>
          <p:nvPr/>
        </p:nvSpPr>
        <p:spPr bwMode="auto">
          <a:xfrm>
            <a:off x="6219430" y="4955026"/>
            <a:ext cx="2443086"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err="1" smtClean="0">
                <a:solidFill>
                  <a:srgbClr val="800080"/>
                </a:solidFill>
              </a:rPr>
              <a:t>array</a:t>
            </a:r>
            <a:r>
              <a:rPr lang="fr-FR" sz="1400" i="1" dirty="0" smtClean="0">
                <a:solidFill>
                  <a:srgbClr val="800080"/>
                </a:solidFill>
              </a:rPr>
              <a:t>( [ [ 20., 168., 60. ],</a:t>
            </a:r>
            <a:endParaRPr lang="fr-FR" sz="1400" i="1" dirty="0">
              <a:solidFill>
                <a:srgbClr val="800080"/>
              </a:solidFill>
            </a:endParaRPr>
          </a:p>
          <a:p>
            <a:pPr>
              <a:tabLst>
                <a:tab pos="1558925" algn="ctr"/>
              </a:tabLst>
            </a:pPr>
            <a:r>
              <a:rPr lang="fr-FR" sz="1400" i="1" dirty="0" smtClean="0">
                <a:solidFill>
                  <a:srgbClr val="800080"/>
                </a:solidFill>
              </a:rPr>
              <a:t>            [ 53., 175., 85. ] ] )</a:t>
            </a:r>
          </a:p>
        </p:txBody>
      </p:sp>
      <p:sp>
        <p:nvSpPr>
          <p:cNvPr id="22" name="Rectangle 1"/>
          <p:cNvSpPr>
            <a:spLocks noChangeArrowheads="1"/>
          </p:cNvSpPr>
          <p:nvPr/>
        </p:nvSpPr>
        <p:spPr bwMode="auto">
          <a:xfrm>
            <a:off x="1344613" y="5833031"/>
            <a:ext cx="7294957" cy="92333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smtClean="0">
                <a:solidFill>
                  <a:srgbClr val="800080"/>
                </a:solidFill>
              </a:rPr>
              <a:t>tab.shape</a:t>
            </a:r>
            <a:r>
              <a:rPr lang="fr-FR" i="1" dirty="0" smtClean="0">
                <a:solidFill>
                  <a:srgbClr val="800080"/>
                </a:solidFill>
              </a:rPr>
              <a:t>[0]			# accède au nombre de ligne de tab</a:t>
            </a:r>
            <a:endParaRPr lang="en-US" i="1" dirty="0" smtClean="0">
              <a:solidFill>
                <a:srgbClr val="800080"/>
              </a:solidFill>
            </a:endParaRPr>
          </a:p>
          <a:p>
            <a:pPr>
              <a:tabLst>
                <a:tab pos="1558925" algn="ctr"/>
              </a:tabLst>
            </a:pPr>
            <a:r>
              <a:rPr lang="fr-FR" i="1" dirty="0" err="1" smtClean="0">
                <a:solidFill>
                  <a:srgbClr val="800080"/>
                </a:solidFill>
              </a:rPr>
              <a:t>tab.shape</a:t>
            </a:r>
            <a:r>
              <a:rPr lang="fr-FR" i="1" dirty="0" smtClean="0">
                <a:solidFill>
                  <a:srgbClr val="800080"/>
                </a:solidFill>
              </a:rPr>
              <a:t>[1] </a:t>
            </a:r>
            <a:r>
              <a:rPr lang="fr-FR" i="1" dirty="0">
                <a:solidFill>
                  <a:srgbClr val="800080"/>
                </a:solidFill>
              </a:rPr>
              <a:t>			# accède au nombre de </a:t>
            </a:r>
            <a:r>
              <a:rPr lang="fr-FR" i="1" dirty="0" smtClean="0">
                <a:solidFill>
                  <a:srgbClr val="800080"/>
                </a:solidFill>
              </a:rPr>
              <a:t>colonne </a:t>
            </a:r>
            <a:r>
              <a:rPr lang="fr-FR" i="1" dirty="0">
                <a:solidFill>
                  <a:srgbClr val="800080"/>
                </a:solidFill>
              </a:rPr>
              <a:t>de </a:t>
            </a:r>
            <a:r>
              <a:rPr lang="fr-FR" i="1" dirty="0" smtClean="0">
                <a:solidFill>
                  <a:srgbClr val="800080"/>
                </a:solidFill>
              </a:rPr>
              <a:t>tab</a:t>
            </a:r>
          </a:p>
          <a:p>
            <a:pPr>
              <a:tabLst>
                <a:tab pos="1558925" algn="ctr"/>
              </a:tabLst>
            </a:pPr>
            <a:r>
              <a:rPr lang="fr-FR" i="1" dirty="0" err="1" smtClean="0">
                <a:solidFill>
                  <a:srgbClr val="800080"/>
                </a:solidFill>
              </a:rPr>
              <a:t>tab.size</a:t>
            </a:r>
            <a:r>
              <a:rPr lang="fr-FR" i="1" dirty="0" smtClean="0">
                <a:solidFill>
                  <a:srgbClr val="800080"/>
                </a:solidFill>
              </a:rPr>
              <a:t>			# nombre d’éléments du tableau</a:t>
            </a:r>
            <a:endParaRPr lang="en-US" i="1" dirty="0">
              <a:solidFill>
                <a:srgbClr val="800080"/>
              </a:solidFill>
            </a:endParaRPr>
          </a:p>
        </p:txBody>
      </p:sp>
    </p:spTree>
    <p:extLst>
      <p:ext uri="{BB962C8B-B14F-4D97-AF65-F5344CB8AC3E}">
        <p14:creationId xmlns:p14="http://schemas.microsoft.com/office/powerpoint/2010/main" val="30384117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4888514"/>
            <a:chOff x="0" y="998538"/>
            <a:chExt cx="9144000" cy="488851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Conteneurs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33965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matrice</a:t>
              </a:r>
            </a:p>
            <a:p>
              <a:pPr lvl="1" algn="just">
                <a:spcAft>
                  <a:spcPts val="0"/>
                </a:spcAft>
                <a:buFont typeface="Wingdings" pitchFamily="2" charset="2"/>
                <a:buChar char="§"/>
              </a:pPr>
              <a:r>
                <a:rPr lang="fr-FR" i="1" dirty="0" smtClean="0">
                  <a:solidFill>
                    <a:srgbClr val="800080"/>
                  </a:solidFill>
                </a:rPr>
                <a:t> Création d’une matrice. </a:t>
              </a:r>
              <a:endParaRPr lang="fr-FR" i="1" dirty="0">
                <a:solidFill>
                  <a:srgbClr val="800080"/>
                </a:solidFill>
              </a:endParaRPr>
            </a:p>
            <a:p>
              <a:pPr lvl="1" algn="just">
                <a:spcAft>
                  <a:spcPts val="1200"/>
                </a:spcAft>
              </a:pPr>
              <a:endParaRPr lang="fr-FR" i="1" dirty="0" smtClean="0">
                <a:solidFill>
                  <a:srgbClr val="800080"/>
                </a:solidFill>
              </a:endParaRPr>
            </a:p>
            <a:p>
              <a:pPr lvl="1" algn="just">
                <a:spcAft>
                  <a:spcPts val="1200"/>
                </a:spcAft>
                <a:buFont typeface="Wingdings" pitchFamily="2" charset="2"/>
                <a:buChar char="§"/>
              </a:pP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Accès indicé</a:t>
              </a:r>
            </a:p>
            <a:p>
              <a:pPr lvl="1" algn="just">
                <a:spcAft>
                  <a:spcPts val="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endParaRPr lang="fr-FR" i="1" dirty="0" smtClean="0">
                <a:solidFill>
                  <a:srgbClr val="800080"/>
                </a:solidFill>
              </a:endParaRPr>
            </a:p>
            <a:p>
              <a:pPr lvl="1" algn="just">
                <a:spcAft>
                  <a:spcPts val="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endParaRPr lang="fr-FR" i="1" dirty="0" smtClean="0">
                <a:solidFill>
                  <a:srgbClr val="800080"/>
                </a:solidFill>
              </a:endParaRPr>
            </a:p>
            <a:p>
              <a:pPr lvl="1" algn="just">
                <a:spcAft>
                  <a:spcPts val="0"/>
                </a:spcAft>
              </a:pPr>
              <a:endParaRPr lang="fr-FR" i="1" dirty="0" smtClean="0">
                <a:solidFill>
                  <a:srgbClr val="800080"/>
                </a:solidFill>
              </a:endParaRPr>
            </a:p>
            <a:p>
              <a:pPr lvl="1" algn="just">
                <a:spcAft>
                  <a:spcPts val="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r>
                <a:rPr lang="fr-FR" i="1" dirty="0" smtClean="0">
                  <a:solidFill>
                    <a:srgbClr val="800080"/>
                  </a:solidFill>
                </a:rPr>
                <a:t> Accès par conditions</a:t>
              </a:r>
            </a:p>
            <a:p>
              <a:pPr lvl="1" algn="just">
                <a:spcAft>
                  <a:spcPts val="600"/>
                </a:spcAft>
              </a:pPr>
              <a:endParaRPr lang="fr-FR" i="1" dirty="0">
                <a:solidFill>
                  <a:srgbClr val="800080"/>
                </a:solidFill>
              </a:endParaRPr>
            </a:p>
          </p:txBody>
        </p:sp>
      </p:grpSp>
      <p:sp>
        <p:nvSpPr>
          <p:cNvPr id="15" name="Rectangle 1"/>
          <p:cNvSpPr>
            <a:spLocks noChangeArrowheads="1"/>
          </p:cNvSpPr>
          <p:nvPr/>
        </p:nvSpPr>
        <p:spPr bwMode="auto">
          <a:xfrm>
            <a:off x="1344612" y="2400012"/>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import </a:t>
            </a:r>
            <a:r>
              <a:rPr lang="fr-FR" i="1" dirty="0" err="1" smtClean="0">
                <a:solidFill>
                  <a:srgbClr val="800080"/>
                </a:solidFill>
              </a:rPr>
              <a:t>numpy</a:t>
            </a:r>
            <a:r>
              <a:rPr lang="fr-FR" i="1" dirty="0" smtClean="0">
                <a:solidFill>
                  <a:srgbClr val="800080"/>
                </a:solidFill>
              </a:rPr>
              <a:t> as </a:t>
            </a:r>
            <a:r>
              <a:rPr lang="fr-FR" i="1" dirty="0" err="1" smtClean="0">
                <a:solidFill>
                  <a:srgbClr val="800080"/>
                </a:solidFill>
              </a:rPr>
              <a:t>np</a:t>
            </a:r>
            <a:endParaRPr lang="fr-FR" i="1" dirty="0">
              <a:solidFill>
                <a:srgbClr val="800080"/>
              </a:solidFill>
            </a:endParaRPr>
          </a:p>
          <a:p>
            <a:pPr>
              <a:tabLst>
                <a:tab pos="1558925" algn="ctr"/>
              </a:tabLst>
            </a:pPr>
            <a:r>
              <a:rPr lang="fr-FR" i="1" dirty="0" smtClean="0">
                <a:solidFill>
                  <a:srgbClr val="800080"/>
                </a:solidFill>
              </a:rPr>
              <a:t>Mat = </a:t>
            </a:r>
            <a:r>
              <a:rPr lang="en-US" i="1" dirty="0" err="1" smtClean="0">
                <a:solidFill>
                  <a:srgbClr val="800080"/>
                </a:solidFill>
              </a:rPr>
              <a:t>np.array</a:t>
            </a:r>
            <a:r>
              <a:rPr lang="en-US" i="1" dirty="0" smtClean="0">
                <a:solidFill>
                  <a:srgbClr val="800080"/>
                </a:solidFill>
              </a:rPr>
              <a:t>([[1</a:t>
            </a:r>
            <a:r>
              <a:rPr lang="en-US" i="1" dirty="0">
                <a:solidFill>
                  <a:srgbClr val="800080"/>
                </a:solidFill>
              </a:rPr>
              <a:t>, </a:t>
            </a:r>
            <a:r>
              <a:rPr lang="en-US" i="1" dirty="0" smtClean="0">
                <a:solidFill>
                  <a:srgbClr val="800080"/>
                </a:solidFill>
              </a:rPr>
              <a:t>13, 3, 4], [6, 7, 14, 5], [11, 12, 9, 10], [16, 2, 8, 15]])</a:t>
            </a:r>
            <a:r>
              <a:rPr lang="fr-FR" i="1" dirty="0" smtClean="0">
                <a:solidFill>
                  <a:srgbClr val="800080"/>
                </a:solidFill>
              </a:rPr>
              <a:t> </a:t>
            </a:r>
          </a:p>
        </p:txBody>
      </p:sp>
      <p:sp>
        <p:nvSpPr>
          <p:cNvPr id="20" name="Rectangle 1"/>
          <p:cNvSpPr>
            <a:spLocks noChangeArrowheads="1"/>
          </p:cNvSpPr>
          <p:nvPr/>
        </p:nvSpPr>
        <p:spPr bwMode="auto">
          <a:xfrm>
            <a:off x="1373715" y="3616396"/>
            <a:ext cx="7294957" cy="147732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Mat</a:t>
            </a:r>
            <a:r>
              <a:rPr lang="en-US" i="1" dirty="0" smtClean="0">
                <a:solidFill>
                  <a:srgbClr val="800080"/>
                </a:solidFill>
              </a:rPr>
              <a:t>[</a:t>
            </a:r>
            <a:r>
              <a:rPr lang="en-US" i="1" dirty="0">
                <a:solidFill>
                  <a:srgbClr val="800080"/>
                </a:solidFill>
              </a:rPr>
              <a:t>0</a:t>
            </a:r>
            <a:r>
              <a:rPr lang="en-US" i="1" dirty="0" smtClean="0">
                <a:solidFill>
                  <a:srgbClr val="800080"/>
                </a:solidFill>
              </a:rPr>
              <a:t>, 0] 				    #</a:t>
            </a:r>
            <a:r>
              <a:rPr lang="en-US" i="1" dirty="0" err="1" smtClean="0">
                <a:solidFill>
                  <a:srgbClr val="800080"/>
                </a:solidFill>
              </a:rPr>
              <a:t>accès</a:t>
            </a:r>
            <a:r>
              <a:rPr lang="en-US" i="1" dirty="0" smtClean="0">
                <a:solidFill>
                  <a:srgbClr val="800080"/>
                </a:solidFill>
              </a:rPr>
              <a:t> </a:t>
            </a:r>
            <a:r>
              <a:rPr lang="en-US" i="1" dirty="0" err="1" smtClean="0">
                <a:solidFill>
                  <a:srgbClr val="800080"/>
                </a:solidFill>
              </a:rPr>
              <a:t>à</a:t>
            </a:r>
            <a:r>
              <a:rPr lang="en-US" i="1" dirty="0" smtClean="0">
                <a:solidFill>
                  <a:srgbClr val="800080"/>
                </a:solidFill>
              </a:rPr>
              <a:t> la première </a:t>
            </a:r>
            <a:r>
              <a:rPr lang="en-US" i="1" dirty="0" err="1" smtClean="0">
                <a:solidFill>
                  <a:srgbClr val="800080"/>
                </a:solidFill>
              </a:rPr>
              <a:t>valeur</a:t>
            </a:r>
            <a:endParaRPr lang="en-US" i="1" dirty="0" smtClean="0">
              <a:solidFill>
                <a:srgbClr val="800080"/>
              </a:solidFill>
            </a:endParaRPr>
          </a:p>
          <a:p>
            <a:pPr>
              <a:tabLst>
                <a:tab pos="1558925" algn="ctr"/>
              </a:tabLst>
            </a:pPr>
            <a:r>
              <a:rPr lang="fr-FR" i="1" dirty="0" smtClean="0">
                <a:solidFill>
                  <a:srgbClr val="800080"/>
                </a:solidFill>
              </a:rPr>
              <a:t>Mat</a:t>
            </a:r>
            <a:r>
              <a:rPr lang="en-US" i="1" dirty="0" smtClean="0">
                <a:solidFill>
                  <a:srgbClr val="800080"/>
                </a:solidFill>
              </a:rPr>
              <a:t>[</a:t>
            </a:r>
            <a:r>
              <a:rPr lang="en-US" i="1" dirty="0" err="1" smtClean="0">
                <a:solidFill>
                  <a:srgbClr val="800080"/>
                </a:solidFill>
              </a:rPr>
              <a:t>Mat.shape</a:t>
            </a:r>
            <a:r>
              <a:rPr lang="en-US" i="1" dirty="0" smtClean="0">
                <a:solidFill>
                  <a:srgbClr val="800080"/>
                </a:solidFill>
              </a:rPr>
              <a:t>[0]-1, </a:t>
            </a:r>
            <a:r>
              <a:rPr lang="en-US" i="1" dirty="0" err="1">
                <a:solidFill>
                  <a:srgbClr val="800080"/>
                </a:solidFill>
              </a:rPr>
              <a:t>Mat.shape</a:t>
            </a:r>
            <a:r>
              <a:rPr lang="en-US" i="1" dirty="0" smtClean="0">
                <a:solidFill>
                  <a:srgbClr val="800080"/>
                </a:solidFill>
              </a:rPr>
              <a:t>[1]</a:t>
            </a:r>
            <a:r>
              <a:rPr lang="en-US" i="1" dirty="0">
                <a:solidFill>
                  <a:srgbClr val="800080"/>
                </a:solidFill>
              </a:rPr>
              <a:t>-1</a:t>
            </a:r>
            <a:r>
              <a:rPr lang="en-US" i="1" dirty="0" smtClean="0">
                <a:solidFill>
                  <a:srgbClr val="800080"/>
                </a:solidFill>
              </a:rPr>
              <a:t>]   #</a:t>
            </a:r>
            <a:r>
              <a:rPr lang="en-US" i="1" dirty="0" err="1" smtClean="0">
                <a:solidFill>
                  <a:srgbClr val="800080"/>
                </a:solidFill>
              </a:rPr>
              <a:t>accès</a:t>
            </a:r>
            <a:r>
              <a:rPr lang="en-US" i="1" dirty="0" smtClean="0">
                <a:solidFill>
                  <a:srgbClr val="800080"/>
                </a:solidFill>
              </a:rPr>
              <a:t> </a:t>
            </a:r>
            <a:r>
              <a:rPr lang="en-US" i="1" dirty="0" err="1" smtClean="0">
                <a:solidFill>
                  <a:srgbClr val="800080"/>
                </a:solidFill>
              </a:rPr>
              <a:t>à</a:t>
            </a:r>
            <a:r>
              <a:rPr lang="en-US" i="1" dirty="0">
                <a:solidFill>
                  <a:srgbClr val="800080"/>
                </a:solidFill>
              </a:rPr>
              <a:t> </a:t>
            </a:r>
            <a:r>
              <a:rPr lang="en-US" i="1" dirty="0" smtClean="0">
                <a:solidFill>
                  <a:srgbClr val="800080"/>
                </a:solidFill>
              </a:rPr>
              <a:t>la </a:t>
            </a:r>
            <a:r>
              <a:rPr lang="en-US" i="1" dirty="0" err="1" smtClean="0">
                <a:solidFill>
                  <a:srgbClr val="800080"/>
                </a:solidFill>
              </a:rPr>
              <a:t>dernière</a:t>
            </a:r>
            <a:r>
              <a:rPr lang="en-US" i="1" dirty="0" smtClean="0">
                <a:solidFill>
                  <a:srgbClr val="800080"/>
                </a:solidFill>
              </a:rPr>
              <a:t> </a:t>
            </a:r>
            <a:r>
              <a:rPr lang="en-US" i="1" dirty="0" err="1" smtClean="0">
                <a:solidFill>
                  <a:srgbClr val="800080"/>
                </a:solidFill>
              </a:rPr>
              <a:t>valeur</a:t>
            </a:r>
            <a:endParaRPr lang="en-US" i="1" dirty="0">
              <a:solidFill>
                <a:srgbClr val="800080"/>
              </a:solidFill>
            </a:endParaRPr>
          </a:p>
          <a:p>
            <a:pPr>
              <a:tabLst>
                <a:tab pos="1558925" algn="ctr"/>
              </a:tabLst>
            </a:pPr>
            <a:r>
              <a:rPr lang="en-US" i="1" dirty="0">
                <a:solidFill>
                  <a:srgbClr val="800080"/>
                </a:solidFill>
              </a:rPr>
              <a:t>p</a:t>
            </a:r>
            <a:r>
              <a:rPr lang="fr-FR" i="1" dirty="0" err="1" smtClean="0">
                <a:solidFill>
                  <a:srgbClr val="800080"/>
                </a:solidFill>
              </a:rPr>
              <a:t>rint</a:t>
            </a:r>
            <a:r>
              <a:rPr lang="fr-FR" i="1" dirty="0" smtClean="0">
                <a:solidFill>
                  <a:srgbClr val="800080"/>
                </a:solidFill>
              </a:rPr>
              <a:t>(Mat[ : , :]) ou </a:t>
            </a:r>
            <a:r>
              <a:rPr lang="fr-FR" i="1" dirty="0" err="1" smtClean="0">
                <a:solidFill>
                  <a:srgbClr val="800080"/>
                </a:solidFill>
              </a:rPr>
              <a:t>print</a:t>
            </a:r>
            <a:r>
              <a:rPr lang="fr-FR" i="1" dirty="0" smtClean="0">
                <a:solidFill>
                  <a:srgbClr val="800080"/>
                </a:solidFill>
              </a:rPr>
              <a:t>(M)                   #affichage de la matrice</a:t>
            </a:r>
          </a:p>
          <a:p>
            <a:pPr>
              <a:tabLst>
                <a:tab pos="1558925" algn="ctr"/>
              </a:tabLst>
            </a:pPr>
            <a:r>
              <a:rPr lang="fr-FR" i="1" dirty="0" err="1">
                <a:solidFill>
                  <a:srgbClr val="800080"/>
                </a:solidFill>
              </a:rPr>
              <a:t>p</a:t>
            </a:r>
            <a:r>
              <a:rPr lang="fr-FR" i="1" dirty="0" err="1" smtClean="0">
                <a:solidFill>
                  <a:srgbClr val="800080"/>
                </a:solidFill>
              </a:rPr>
              <a:t>rint</a:t>
            </a:r>
            <a:r>
              <a:rPr lang="fr-FR" i="1" dirty="0" smtClean="0">
                <a:solidFill>
                  <a:srgbClr val="800080"/>
                </a:solidFill>
              </a:rPr>
              <a:t>(Mat[0]) ou </a:t>
            </a:r>
            <a:r>
              <a:rPr lang="fr-FR" i="1" dirty="0" err="1" smtClean="0">
                <a:solidFill>
                  <a:srgbClr val="800080"/>
                </a:solidFill>
              </a:rPr>
              <a:t>print</a:t>
            </a:r>
            <a:r>
              <a:rPr lang="fr-FR" i="1" dirty="0" smtClean="0">
                <a:solidFill>
                  <a:srgbClr val="800080"/>
                </a:solidFill>
              </a:rPr>
              <a:t>(Mat[0, :])             #affichage de la 1</a:t>
            </a:r>
            <a:r>
              <a:rPr lang="fr-FR" i="1" baseline="30000" dirty="0" smtClean="0">
                <a:solidFill>
                  <a:srgbClr val="800080"/>
                </a:solidFill>
              </a:rPr>
              <a:t>er</a:t>
            </a:r>
            <a:r>
              <a:rPr lang="fr-FR" i="1" dirty="0" smtClean="0">
                <a:solidFill>
                  <a:srgbClr val="800080"/>
                </a:solidFill>
              </a:rPr>
              <a:t> ligne </a:t>
            </a:r>
          </a:p>
          <a:p>
            <a:pPr>
              <a:tabLst>
                <a:tab pos="1558925" algn="ctr"/>
              </a:tabLst>
            </a:pPr>
            <a:r>
              <a:rPr lang="fr-FR" i="1" dirty="0" err="1">
                <a:solidFill>
                  <a:srgbClr val="800080"/>
                </a:solidFill>
              </a:rPr>
              <a:t>p</a:t>
            </a:r>
            <a:r>
              <a:rPr lang="fr-FR" i="1" dirty="0" err="1" smtClean="0">
                <a:solidFill>
                  <a:srgbClr val="800080"/>
                </a:solidFill>
              </a:rPr>
              <a:t>rint</a:t>
            </a:r>
            <a:r>
              <a:rPr lang="fr-FR" i="1" dirty="0" smtClean="0">
                <a:solidFill>
                  <a:srgbClr val="800080"/>
                </a:solidFill>
              </a:rPr>
              <a:t>(Mat[ : ,0])                                     #affichage colonne [1 6 11 16]</a:t>
            </a:r>
          </a:p>
        </p:txBody>
      </p:sp>
      <p:sp>
        <p:nvSpPr>
          <p:cNvPr id="21" name="Rectangle 1"/>
          <p:cNvSpPr>
            <a:spLocks noChangeArrowheads="1"/>
          </p:cNvSpPr>
          <p:nvPr/>
        </p:nvSpPr>
        <p:spPr bwMode="auto">
          <a:xfrm>
            <a:off x="1328840" y="5725417"/>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a:solidFill>
                  <a:srgbClr val="800080"/>
                </a:solidFill>
              </a:rPr>
              <a:t>p</a:t>
            </a:r>
            <a:r>
              <a:rPr lang="fr-FR" i="1" dirty="0" err="1" smtClean="0">
                <a:solidFill>
                  <a:srgbClr val="800080"/>
                </a:solidFill>
              </a:rPr>
              <a:t>rint</a:t>
            </a:r>
            <a:r>
              <a:rPr lang="fr-FR" i="1" dirty="0" smtClean="0">
                <a:solidFill>
                  <a:srgbClr val="800080"/>
                </a:solidFill>
              </a:rPr>
              <a:t>(</a:t>
            </a:r>
            <a:r>
              <a:rPr lang="fr-FR" i="1" dirty="0" err="1" smtClean="0">
                <a:solidFill>
                  <a:srgbClr val="800080"/>
                </a:solidFill>
              </a:rPr>
              <a:t>np.max</a:t>
            </a:r>
            <a:r>
              <a:rPr lang="fr-FR" i="1" dirty="0" smtClean="0">
                <a:solidFill>
                  <a:srgbClr val="800080"/>
                </a:solidFill>
              </a:rPr>
              <a:t>(Mat, axis=0)</a:t>
            </a:r>
            <a:r>
              <a:rPr lang="en-US" i="1" dirty="0">
                <a:solidFill>
                  <a:srgbClr val="800080"/>
                </a:solidFill>
              </a:rPr>
              <a:t> </a:t>
            </a:r>
            <a:r>
              <a:rPr lang="en-US" i="1" dirty="0" smtClean="0">
                <a:solidFill>
                  <a:srgbClr val="800080"/>
                </a:solidFill>
              </a:rPr>
              <a:t>                   #</a:t>
            </a:r>
            <a:r>
              <a:rPr lang="en-US" i="1" dirty="0" err="1" smtClean="0">
                <a:solidFill>
                  <a:srgbClr val="800080"/>
                </a:solidFill>
              </a:rPr>
              <a:t>affichage</a:t>
            </a:r>
            <a:r>
              <a:rPr lang="en-US" i="1" dirty="0" smtClean="0">
                <a:solidFill>
                  <a:srgbClr val="800080"/>
                </a:solidFill>
              </a:rPr>
              <a:t> [16 13 14 15]</a:t>
            </a:r>
          </a:p>
          <a:p>
            <a:pPr>
              <a:tabLst>
                <a:tab pos="1558925" algn="ctr"/>
              </a:tabLst>
            </a:pPr>
            <a:r>
              <a:rPr lang="fr-FR" i="1" dirty="0" err="1">
                <a:solidFill>
                  <a:srgbClr val="800080"/>
                </a:solidFill>
              </a:rPr>
              <a:t>print</a:t>
            </a:r>
            <a:r>
              <a:rPr lang="fr-FR" i="1" dirty="0">
                <a:solidFill>
                  <a:srgbClr val="800080"/>
                </a:solidFill>
              </a:rPr>
              <a:t>(</a:t>
            </a:r>
            <a:r>
              <a:rPr lang="fr-FR" i="1" dirty="0" err="1">
                <a:solidFill>
                  <a:srgbClr val="800080"/>
                </a:solidFill>
              </a:rPr>
              <a:t>np.max</a:t>
            </a:r>
            <a:r>
              <a:rPr lang="fr-FR" i="1" dirty="0">
                <a:solidFill>
                  <a:srgbClr val="800080"/>
                </a:solidFill>
              </a:rPr>
              <a:t>(Mat, axis</a:t>
            </a:r>
            <a:r>
              <a:rPr lang="fr-FR" i="1" dirty="0" smtClean="0">
                <a:solidFill>
                  <a:srgbClr val="800080"/>
                </a:solidFill>
              </a:rPr>
              <a:t>=1)</a:t>
            </a:r>
            <a:r>
              <a:rPr lang="en-US" i="1" dirty="0" smtClean="0">
                <a:solidFill>
                  <a:srgbClr val="800080"/>
                </a:solidFill>
              </a:rPr>
              <a:t>                    </a:t>
            </a:r>
            <a:r>
              <a:rPr lang="en-US" i="1" dirty="0">
                <a:solidFill>
                  <a:srgbClr val="800080"/>
                </a:solidFill>
              </a:rPr>
              <a:t>#</a:t>
            </a:r>
            <a:r>
              <a:rPr lang="en-US" i="1" dirty="0" err="1">
                <a:solidFill>
                  <a:srgbClr val="800080"/>
                </a:solidFill>
              </a:rPr>
              <a:t>affichage</a:t>
            </a:r>
            <a:r>
              <a:rPr lang="en-US" i="1" dirty="0">
                <a:solidFill>
                  <a:srgbClr val="800080"/>
                </a:solidFill>
              </a:rPr>
              <a:t> </a:t>
            </a:r>
            <a:r>
              <a:rPr lang="en-US" i="1" dirty="0" smtClean="0">
                <a:solidFill>
                  <a:srgbClr val="800080"/>
                </a:solidFill>
              </a:rPr>
              <a:t>[13 14 12 16]</a:t>
            </a:r>
            <a:endParaRPr lang="en-US" i="1" dirty="0">
              <a:solidFill>
                <a:srgbClr val="800080"/>
              </a:solidFill>
            </a:endParaRPr>
          </a:p>
        </p:txBody>
      </p:sp>
    </p:spTree>
    <p:extLst>
      <p:ext uri="{BB962C8B-B14F-4D97-AF65-F5344CB8AC3E}">
        <p14:creationId xmlns:p14="http://schemas.microsoft.com/office/powerpoint/2010/main" val="10335784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Le langage Python</a:t>
            </a:r>
          </a:p>
        </p:txBody>
      </p:sp>
      <p:grpSp>
        <p:nvGrpSpPr>
          <p:cNvPr id="2" name="Groupe 19"/>
          <p:cNvGrpSpPr/>
          <p:nvPr/>
        </p:nvGrpSpPr>
        <p:grpSpPr>
          <a:xfrm>
            <a:off x="309282" y="998538"/>
            <a:ext cx="8619565" cy="948974"/>
            <a:chOff x="0" y="998538"/>
            <a:chExt cx="9144000" cy="94897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Instructions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Principales opérations</a:t>
              </a:r>
            </a:p>
          </p:txBody>
        </p:sp>
      </p:grpSp>
      <p:graphicFrame>
        <p:nvGraphicFramePr>
          <p:cNvPr id="10" name="Tableau 9"/>
          <p:cNvGraphicFramePr>
            <a:graphicFrameLocks noGrp="1"/>
          </p:cNvGraphicFramePr>
          <p:nvPr>
            <p:extLst>
              <p:ext uri="{D42A27DB-BD31-4B8C-83A1-F6EECF244321}">
                <p14:modId xmlns:p14="http://schemas.microsoft.com/office/powerpoint/2010/main" val="3757511267"/>
              </p:ext>
            </p:extLst>
          </p:nvPr>
        </p:nvGraphicFramePr>
        <p:xfrm>
          <a:off x="771524" y="2106295"/>
          <a:ext cx="8067675" cy="2352040"/>
        </p:xfrm>
        <a:graphic>
          <a:graphicData uri="http://schemas.openxmlformats.org/drawingml/2006/table">
            <a:tbl>
              <a:tblPr firstRow="1" bandRow="1">
                <a:tableStyleId>{FABFCF23-3B69-468F-B69F-88F6DE6A72F2}</a:tableStyleId>
              </a:tblPr>
              <a:tblGrid>
                <a:gridCol w="1219201">
                  <a:extLst>
                    <a:ext uri="{9D8B030D-6E8A-4147-A177-3AD203B41FA5}">
                      <a16:colId xmlns:a16="http://schemas.microsoft.com/office/drawing/2014/main" val="20000"/>
                    </a:ext>
                  </a:extLst>
                </a:gridCol>
                <a:gridCol w="2724150">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2733674">
                  <a:extLst>
                    <a:ext uri="{9D8B030D-6E8A-4147-A177-3AD203B41FA5}">
                      <a16:colId xmlns:a16="http://schemas.microsoft.com/office/drawing/2014/main" val="20003"/>
                    </a:ext>
                  </a:extLst>
                </a:gridCol>
              </a:tblGrid>
              <a:tr h="370840">
                <a:tc>
                  <a:txBody>
                    <a:bodyPr/>
                    <a:lstStyle/>
                    <a:p>
                      <a:pPr algn="ctr"/>
                      <a:r>
                        <a:rPr lang="fr-FR" b="0" dirty="0" smtClean="0">
                          <a:solidFill>
                            <a:srgbClr val="800080"/>
                          </a:solidFill>
                        </a:rPr>
                        <a:t>opérateur</a:t>
                      </a:r>
                      <a:endParaRPr lang="fr-FR" b="0" dirty="0">
                        <a:solidFill>
                          <a:srgbClr val="800080"/>
                        </a:solidFill>
                      </a:endParaRPr>
                    </a:p>
                  </a:txBody>
                  <a:tcPr>
                    <a:lnT w="12700" cap="flat" cmpd="sng" algn="ctr">
                      <a:solidFill>
                        <a:schemeClr val="tx1"/>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pPr algn="ctr"/>
                      <a:r>
                        <a:rPr lang="fr-FR" b="0" dirty="0" smtClean="0">
                          <a:solidFill>
                            <a:srgbClr val="800080"/>
                          </a:solidFill>
                        </a:rPr>
                        <a:t>description</a:t>
                      </a:r>
                      <a:endParaRPr lang="fr-FR" b="0" dirty="0">
                        <a:solidFill>
                          <a:srgbClr val="800080"/>
                        </a:solidFill>
                      </a:endParaRPr>
                    </a:p>
                  </a:txBody>
                  <a:tcPr>
                    <a:lnT w="12700" cap="flat" cmpd="sng" algn="ctr">
                      <a:solidFill>
                        <a:schemeClr val="tx1"/>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pPr algn="ctr"/>
                      <a:r>
                        <a:rPr lang="fr-FR" b="0" dirty="0" smtClean="0">
                          <a:solidFill>
                            <a:srgbClr val="800080"/>
                          </a:solidFill>
                        </a:rPr>
                        <a:t>opérateur</a:t>
                      </a:r>
                      <a:endParaRPr lang="fr-FR" b="0" dirty="0">
                        <a:solidFill>
                          <a:srgbClr val="800080"/>
                        </a:solidFill>
                      </a:endParaRPr>
                    </a:p>
                  </a:txBody>
                  <a:tcPr>
                    <a:lnT w="12700" cap="flat" cmpd="sng" algn="ctr">
                      <a:solidFill>
                        <a:schemeClr val="tx1"/>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pPr algn="ctr"/>
                      <a:r>
                        <a:rPr lang="fr-FR" b="0" dirty="0" smtClean="0">
                          <a:solidFill>
                            <a:srgbClr val="800080"/>
                          </a:solidFill>
                        </a:rPr>
                        <a:t>description</a:t>
                      </a:r>
                      <a:endParaRPr lang="fr-FR" b="0" dirty="0">
                        <a:solidFill>
                          <a:srgbClr val="800080"/>
                        </a:solidFill>
                      </a:endParaRPr>
                    </a:p>
                  </a:txBody>
                  <a:tcPr>
                    <a:lnT w="12700" cap="flat" cmpd="sng" algn="ctr">
                      <a:solidFill>
                        <a:schemeClr val="tx1"/>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extLst>
                  <a:ext uri="{0D108BD9-81ED-4DB2-BD59-A6C34878D82A}">
                    <a16:rowId xmlns:a16="http://schemas.microsoft.com/office/drawing/2014/main" val="10000"/>
                  </a:ext>
                </a:extLst>
              </a:tr>
              <a:tr h="332740">
                <a:tc>
                  <a:txBody>
                    <a:bodyPr/>
                    <a:lstStyle/>
                    <a:p>
                      <a:r>
                        <a:rPr lang="fr-FR" sz="1400" b="0" dirty="0" smtClean="0">
                          <a:solidFill>
                            <a:srgbClr val="800080"/>
                          </a:solidFill>
                          <a:latin typeface="Palatino Linotype" pitchFamily="18" charset="0"/>
                        </a:rPr>
                        <a:t>=</a:t>
                      </a:r>
                    </a:p>
                    <a:p>
                      <a:r>
                        <a:rPr lang="fr-FR" sz="1400" b="0" dirty="0" smtClean="0">
                          <a:solidFill>
                            <a:srgbClr val="800080"/>
                          </a:solidFill>
                          <a:latin typeface="Palatino Linotype" pitchFamily="18" charset="0"/>
                        </a:rPr>
                        <a:t>&lt;,</a:t>
                      </a:r>
                      <a:r>
                        <a:rPr lang="fr-FR" sz="1400" b="0" baseline="0" dirty="0" smtClean="0">
                          <a:solidFill>
                            <a:srgbClr val="800080"/>
                          </a:solidFill>
                          <a:latin typeface="Palatino Linotype" pitchFamily="18" charset="0"/>
                        </a:rPr>
                        <a:t> &lt;=</a:t>
                      </a:r>
                      <a:endParaRPr lang="fr-FR" sz="1400" b="0" dirty="0" smtClean="0">
                        <a:solidFill>
                          <a:srgbClr val="800080"/>
                        </a:solidFill>
                        <a:latin typeface="Palatino Linotype" pitchFamily="18" charset="0"/>
                      </a:endParaRPr>
                    </a:p>
                    <a:p>
                      <a:r>
                        <a:rPr lang="fr-FR" sz="1400" b="0" dirty="0" smtClean="0">
                          <a:solidFill>
                            <a:srgbClr val="800080"/>
                          </a:solidFill>
                          <a:latin typeface="Palatino Linotype" pitchFamily="18" charset="0"/>
                        </a:rPr>
                        <a:t>&gt;, &gt;=</a:t>
                      </a:r>
                    </a:p>
                  </a:txBody>
                  <a:tcPr>
                    <a:lnT w="12700" cap="flat" cmpd="sng" algn="ctr">
                      <a:solidFill>
                        <a:srgbClr val="800080"/>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r>
                        <a:rPr lang="fr-FR" sz="1400" b="0" baseline="0" dirty="0" smtClean="0">
                          <a:solidFill>
                            <a:srgbClr val="800080"/>
                          </a:solidFill>
                        </a:rPr>
                        <a:t>Affectation simple</a:t>
                      </a:r>
                    </a:p>
                    <a:p>
                      <a:r>
                        <a:rPr lang="fr-FR" sz="1400" b="0" baseline="0" dirty="0" smtClean="0">
                          <a:solidFill>
                            <a:srgbClr val="800080"/>
                          </a:solidFill>
                        </a:rPr>
                        <a:t>Inférieur / inférieur ou égal</a:t>
                      </a:r>
                    </a:p>
                    <a:p>
                      <a:r>
                        <a:rPr lang="fr-FR" sz="1400" b="0" baseline="0" dirty="0" smtClean="0">
                          <a:solidFill>
                            <a:srgbClr val="800080"/>
                          </a:solidFill>
                        </a:rPr>
                        <a:t>Supérieur / supérieur ou égal</a:t>
                      </a:r>
                    </a:p>
                  </a:txBody>
                  <a:tcPr>
                    <a:lnT w="12700" cap="flat" cmpd="sng" algn="ctr">
                      <a:solidFill>
                        <a:srgbClr val="800080"/>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r>
                        <a:rPr lang="fr-FR" sz="1400" b="0" dirty="0" smtClean="0">
                          <a:solidFill>
                            <a:srgbClr val="800080"/>
                          </a:solidFill>
                          <a:latin typeface="Palatino Linotype" pitchFamily="18" charset="0"/>
                        </a:rPr>
                        <a:t>==</a:t>
                      </a:r>
                    </a:p>
                    <a:p>
                      <a:r>
                        <a:rPr lang="fr-FR" sz="1400" b="0" dirty="0" smtClean="0">
                          <a:solidFill>
                            <a:srgbClr val="800080"/>
                          </a:solidFill>
                          <a:latin typeface="Palatino Linotype" pitchFamily="18" charset="0"/>
                        </a:rPr>
                        <a:t>!=</a:t>
                      </a:r>
                    </a:p>
                    <a:p>
                      <a:r>
                        <a:rPr lang="fr-FR" sz="1400" b="0" dirty="0" smtClean="0">
                          <a:solidFill>
                            <a:srgbClr val="800080"/>
                          </a:solidFill>
                          <a:latin typeface="Palatino Linotype" pitchFamily="18" charset="0"/>
                        </a:rPr>
                        <a:t>%, //</a:t>
                      </a:r>
                    </a:p>
                  </a:txBody>
                  <a:tcPr>
                    <a:lnT w="12700" cap="flat" cmpd="sng" algn="ctr">
                      <a:solidFill>
                        <a:srgbClr val="800080"/>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r>
                        <a:rPr lang="fr-FR" sz="1400" b="0" baseline="0" dirty="0" smtClean="0">
                          <a:solidFill>
                            <a:srgbClr val="800080"/>
                          </a:solidFill>
                        </a:rPr>
                        <a:t>Egalité entre deux variables </a:t>
                      </a:r>
                    </a:p>
                    <a:p>
                      <a:r>
                        <a:rPr lang="fr-FR" sz="1400" b="0" baseline="0" dirty="0" smtClean="0">
                          <a:solidFill>
                            <a:srgbClr val="800080"/>
                          </a:solidFill>
                        </a:rPr>
                        <a:t>Inégalité</a:t>
                      </a:r>
                    </a:p>
                    <a:p>
                      <a:r>
                        <a:rPr lang="fr-FR" sz="1400" b="0" baseline="0" dirty="0" smtClean="0">
                          <a:solidFill>
                            <a:srgbClr val="800080"/>
                          </a:solidFill>
                        </a:rPr>
                        <a:t>Division modulo, entière</a:t>
                      </a:r>
                    </a:p>
                  </a:txBody>
                  <a:tcPr>
                    <a:lnT w="12700" cap="flat" cmpd="sng" algn="ctr">
                      <a:solidFill>
                        <a:srgbClr val="800080"/>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latin typeface="Palatino Linotype" pitchFamily="18" charset="0"/>
                        </a:rPr>
                        <a:t>+, -, *,</a:t>
                      </a:r>
                      <a:r>
                        <a:rPr lang="fr-FR" sz="1400" b="0" baseline="0" dirty="0" smtClean="0">
                          <a:solidFill>
                            <a:srgbClr val="800080"/>
                          </a:solidFill>
                          <a:latin typeface="Palatino Linotype"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latin typeface="Palatino Linotype" pitchFamily="18" charset="0"/>
                        </a:rPr>
                        <a:t>and, or</a:t>
                      </a:r>
                    </a:p>
                    <a:p>
                      <a:r>
                        <a:rPr lang="fr-FR" sz="1400" b="0" dirty="0" smtClean="0">
                          <a:solidFill>
                            <a:srgbClr val="800080"/>
                          </a:solidFill>
                          <a:latin typeface="Palatino Linotype" pitchFamily="18" charset="0"/>
                        </a:rPr>
                        <a:t>type()</a:t>
                      </a:r>
                    </a:p>
                  </a:txBody>
                  <a:tcPr>
                    <a:lnT w="12700" cap="flat" cmpd="sng" algn="ctr">
                      <a:solidFill>
                        <a:srgbClr val="800080"/>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r>
                        <a:rPr lang="fr-FR" sz="1400" b="0" baseline="0" dirty="0" smtClean="0">
                          <a:solidFill>
                            <a:srgbClr val="800080"/>
                          </a:solidFill>
                        </a:rPr>
                        <a:t>Opération de base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rPr>
                        <a:t>Opérateur</a:t>
                      </a:r>
                      <a:r>
                        <a:rPr lang="fr-FR" sz="1400" b="0" baseline="0" dirty="0" smtClean="0">
                          <a:solidFill>
                            <a:srgbClr val="800080"/>
                          </a:solidFill>
                        </a:rPr>
                        <a:t> conditionnel</a:t>
                      </a:r>
                    </a:p>
                    <a:p>
                      <a:r>
                        <a:rPr lang="fr-FR" sz="1400" b="0" baseline="0" dirty="0" smtClean="0">
                          <a:solidFill>
                            <a:srgbClr val="800080"/>
                          </a:solidFill>
                        </a:rPr>
                        <a:t>Changement de type</a:t>
                      </a:r>
                    </a:p>
                  </a:txBody>
                  <a:tcPr>
                    <a:lnT w="12700" cap="flat" cmpd="sng" algn="ctr">
                      <a:solidFill>
                        <a:srgbClr val="800080"/>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r>
                        <a:rPr lang="fr-FR" sz="1400" b="0" baseline="0" dirty="0" smtClean="0">
                          <a:solidFill>
                            <a:srgbClr val="800080"/>
                          </a:solidFill>
                        </a:rPr>
                        <a:t>() </a:t>
                      </a:r>
                    </a:p>
                    <a:p>
                      <a:r>
                        <a:rPr lang="fr-FR" sz="1400" b="0" baseline="0" dirty="0" smtClean="0">
                          <a:solidFill>
                            <a:srgbClr val="800080"/>
                          </a:solidFill>
                        </a:rPr>
                        <a:t>[]</a:t>
                      </a:r>
                    </a:p>
                    <a:p>
                      <a:r>
                        <a:rPr lang="fr-FR" sz="1400" b="0" baseline="0" dirty="0" smtClean="0">
                          <a:solidFill>
                            <a:srgbClr val="800080"/>
                          </a:solidFill>
                        </a:rPr>
                        <a:t>:</a:t>
                      </a:r>
                    </a:p>
                  </a:txBody>
                  <a:tcPr>
                    <a:lnT w="12700" cap="flat" cmpd="sng" algn="ctr">
                      <a:solidFill>
                        <a:srgbClr val="800080"/>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baseline="0" dirty="0" smtClean="0">
                          <a:solidFill>
                            <a:srgbClr val="800080"/>
                          </a:solidFill>
                        </a:rPr>
                        <a:t>Opérateur de fonction </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b="0" baseline="0" dirty="0" smtClean="0">
                          <a:solidFill>
                            <a:srgbClr val="800080"/>
                          </a:solidFill>
                        </a:rPr>
                        <a:t>Opérateur d’indexation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400" b="0" baseline="0" dirty="0" smtClean="0">
                          <a:solidFill>
                            <a:srgbClr val="800080"/>
                          </a:solidFill>
                        </a:rPr>
                        <a:t>Début d’un bloc d’instruction</a:t>
                      </a:r>
                    </a:p>
                  </a:txBody>
                  <a:tcPr>
                    <a:lnT w="12700" cap="flat" cmpd="sng" algn="ctr">
                      <a:solidFill>
                        <a:srgbClr val="800080"/>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fr-FR" sz="1400" b="0" dirty="0" smtClean="0">
                          <a:solidFill>
                            <a:srgbClr val="800080"/>
                          </a:solidFill>
                          <a:latin typeface="Palatino Linotype" pitchFamily="18" charset="0"/>
                        </a:rPr>
                        <a:t>break</a:t>
                      </a:r>
                    </a:p>
                  </a:txBody>
                  <a:tcPr>
                    <a:lnT w="12700" cap="flat" cmpd="sng" algn="ctr">
                      <a:solidFill>
                        <a:srgbClr val="800080"/>
                      </a:solidFill>
                      <a:prstDash val="solid"/>
                      <a:round/>
                      <a:headEnd type="none" w="med" len="med"/>
                      <a:tailEnd type="none" w="med" len="med"/>
                    </a:lnT>
                  </a:tcPr>
                </a:tc>
                <a:tc>
                  <a:txBody>
                    <a:bodyPr/>
                    <a:lstStyle/>
                    <a:p>
                      <a:r>
                        <a:rPr lang="fr-FR" sz="1400" b="0" baseline="0" dirty="0" smtClean="0">
                          <a:solidFill>
                            <a:srgbClr val="800080"/>
                          </a:solidFill>
                        </a:rPr>
                        <a:t>Provoque la sortie immédiate de la boucle ou </a:t>
                      </a:r>
                      <a:r>
                        <a:rPr lang="fr-FR" sz="1400" b="0" baseline="0" dirty="0" err="1" smtClean="0">
                          <a:solidFill>
                            <a:srgbClr val="800080"/>
                          </a:solidFill>
                        </a:rPr>
                        <a:t>switch</a:t>
                      </a:r>
                      <a:r>
                        <a:rPr lang="fr-FR" sz="1400" b="0" baseline="0" dirty="0" smtClean="0">
                          <a:solidFill>
                            <a:srgbClr val="800080"/>
                          </a:solidFill>
                        </a:rPr>
                        <a:t> en cours</a:t>
                      </a:r>
                    </a:p>
                  </a:txBody>
                  <a:tcPr>
                    <a:lnT w="12700" cap="flat" cmpd="sng" algn="ctr">
                      <a:solidFill>
                        <a:srgbClr val="800080"/>
                      </a:solidFill>
                      <a:prstDash val="solid"/>
                      <a:round/>
                      <a:headEnd type="none" w="med" len="med"/>
                      <a:tailEnd type="none" w="med" len="med"/>
                    </a:lnT>
                  </a:tcPr>
                </a:tc>
                <a:tc>
                  <a:txBody>
                    <a:bodyPr/>
                    <a:lstStyle/>
                    <a:p>
                      <a:endParaRPr lang="fr-FR" sz="1400" b="0" dirty="0">
                        <a:solidFill>
                          <a:srgbClr val="800080"/>
                        </a:solidFill>
                      </a:endParaRPr>
                    </a:p>
                  </a:txBody>
                  <a:tcPr>
                    <a:lnT w="12700" cap="flat" cmpd="sng" algn="ctr">
                      <a:solidFill>
                        <a:srgbClr val="800080"/>
                      </a:solidFill>
                      <a:prstDash val="solid"/>
                      <a:round/>
                      <a:headEnd type="none" w="med" len="med"/>
                      <a:tailEnd type="none" w="med" len="med"/>
                    </a:lnT>
                  </a:tcPr>
                </a:tc>
                <a:tc>
                  <a:txBody>
                    <a:bodyPr/>
                    <a:lstStyle/>
                    <a:p>
                      <a:endParaRPr lang="fr-FR" sz="1400" b="0" dirty="0">
                        <a:solidFill>
                          <a:srgbClr val="800080"/>
                        </a:solidFill>
                      </a:endParaRPr>
                    </a:p>
                  </a:txBody>
                  <a:tcPr>
                    <a:lnT w="12700" cap="flat" cmpd="sng" algn="ctr">
                      <a:solidFill>
                        <a:srgbClr val="800080"/>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12" name="Tableau 11"/>
          <p:cNvGraphicFramePr>
            <a:graphicFrameLocks noGrp="1"/>
          </p:cNvGraphicFramePr>
          <p:nvPr/>
        </p:nvGraphicFramePr>
        <p:xfrm>
          <a:off x="704849" y="4963795"/>
          <a:ext cx="8067675" cy="1407160"/>
        </p:xfrm>
        <a:graphic>
          <a:graphicData uri="http://schemas.openxmlformats.org/drawingml/2006/table">
            <a:tbl>
              <a:tblPr firstRow="1" bandRow="1">
                <a:tableStyleId>{FABFCF23-3B69-468F-B69F-88F6DE6A72F2}</a:tableStyleId>
              </a:tblPr>
              <a:tblGrid>
                <a:gridCol w="1219201">
                  <a:extLst>
                    <a:ext uri="{9D8B030D-6E8A-4147-A177-3AD203B41FA5}">
                      <a16:colId xmlns:a16="http://schemas.microsoft.com/office/drawing/2014/main" val="20000"/>
                    </a:ext>
                  </a:extLst>
                </a:gridCol>
                <a:gridCol w="2724150">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2733674">
                  <a:extLst>
                    <a:ext uri="{9D8B030D-6E8A-4147-A177-3AD203B41FA5}">
                      <a16:colId xmlns:a16="http://schemas.microsoft.com/office/drawing/2014/main" val="20003"/>
                    </a:ext>
                  </a:extLst>
                </a:gridCol>
              </a:tblGrid>
              <a:tr h="370840">
                <a:tc>
                  <a:txBody>
                    <a:bodyPr/>
                    <a:lstStyle/>
                    <a:p>
                      <a:pPr algn="ctr"/>
                      <a:r>
                        <a:rPr lang="fr-FR" b="0" dirty="0" smtClean="0">
                          <a:solidFill>
                            <a:srgbClr val="800080"/>
                          </a:solidFill>
                        </a:rPr>
                        <a:t>opérateur</a:t>
                      </a:r>
                      <a:endParaRPr lang="fr-FR" b="0" dirty="0">
                        <a:solidFill>
                          <a:srgbClr val="800080"/>
                        </a:solidFill>
                      </a:endParaRPr>
                    </a:p>
                  </a:txBody>
                  <a:tcPr>
                    <a:lnT w="12700" cap="flat" cmpd="sng" algn="ctr">
                      <a:solidFill>
                        <a:schemeClr val="tx1"/>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pPr algn="ctr"/>
                      <a:r>
                        <a:rPr lang="fr-FR" b="0" dirty="0" smtClean="0">
                          <a:solidFill>
                            <a:srgbClr val="800080"/>
                          </a:solidFill>
                        </a:rPr>
                        <a:t>description</a:t>
                      </a:r>
                      <a:endParaRPr lang="fr-FR" b="0" dirty="0">
                        <a:solidFill>
                          <a:srgbClr val="800080"/>
                        </a:solidFill>
                      </a:endParaRPr>
                    </a:p>
                  </a:txBody>
                  <a:tcPr>
                    <a:lnT w="12700" cap="flat" cmpd="sng" algn="ctr">
                      <a:solidFill>
                        <a:schemeClr val="tx1"/>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pPr algn="ctr"/>
                      <a:r>
                        <a:rPr lang="fr-FR" b="0" dirty="0" smtClean="0">
                          <a:solidFill>
                            <a:srgbClr val="800080"/>
                          </a:solidFill>
                        </a:rPr>
                        <a:t>opérateur</a:t>
                      </a:r>
                      <a:endParaRPr lang="fr-FR" b="0" dirty="0">
                        <a:solidFill>
                          <a:srgbClr val="800080"/>
                        </a:solidFill>
                      </a:endParaRPr>
                    </a:p>
                  </a:txBody>
                  <a:tcPr>
                    <a:lnT w="12700" cap="flat" cmpd="sng" algn="ctr">
                      <a:solidFill>
                        <a:schemeClr val="tx1"/>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pPr algn="ctr"/>
                      <a:r>
                        <a:rPr lang="fr-FR" b="0" dirty="0" smtClean="0">
                          <a:solidFill>
                            <a:srgbClr val="800080"/>
                          </a:solidFill>
                        </a:rPr>
                        <a:t>description</a:t>
                      </a:r>
                      <a:endParaRPr lang="fr-FR" b="0" dirty="0">
                        <a:solidFill>
                          <a:srgbClr val="800080"/>
                        </a:solidFill>
                      </a:endParaRPr>
                    </a:p>
                  </a:txBody>
                  <a:tcPr>
                    <a:lnT w="12700" cap="flat" cmpd="sng" algn="ctr">
                      <a:solidFill>
                        <a:schemeClr val="tx1"/>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extLst>
                  <a:ext uri="{0D108BD9-81ED-4DB2-BD59-A6C34878D82A}">
                    <a16:rowId xmlns:a16="http://schemas.microsoft.com/office/drawing/2014/main" val="10000"/>
                  </a:ext>
                </a:extLst>
              </a:tr>
              <a:tr h="332740">
                <a:tc>
                  <a:txBody>
                    <a:bodyPr/>
                    <a:lstStyle/>
                    <a:p>
                      <a:r>
                        <a:rPr lang="fr-FR" sz="1400" b="0" dirty="0" smtClean="0">
                          <a:solidFill>
                            <a:srgbClr val="800080"/>
                          </a:solidFill>
                          <a:latin typeface="Palatino Linotype" pitchFamily="18" charset="0"/>
                        </a:rPr>
                        <a:t>break</a:t>
                      </a:r>
                    </a:p>
                  </a:txBody>
                  <a:tcPr>
                    <a:lnT w="12700" cap="flat" cmpd="sng" algn="ctr">
                      <a:solidFill>
                        <a:srgbClr val="800080"/>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r>
                        <a:rPr lang="fr-FR" sz="1400" b="0" baseline="0" dirty="0" smtClean="0">
                          <a:solidFill>
                            <a:srgbClr val="800080"/>
                          </a:solidFill>
                        </a:rPr>
                        <a:t>Provoque la sortie immédiate de la boucle ou </a:t>
                      </a:r>
                      <a:r>
                        <a:rPr lang="fr-FR" sz="1400" b="0" baseline="0" dirty="0" err="1" smtClean="0">
                          <a:solidFill>
                            <a:srgbClr val="800080"/>
                          </a:solidFill>
                        </a:rPr>
                        <a:t>switch</a:t>
                      </a:r>
                      <a:r>
                        <a:rPr lang="fr-FR" sz="1400" b="0" baseline="0" dirty="0" smtClean="0">
                          <a:solidFill>
                            <a:srgbClr val="800080"/>
                          </a:solidFill>
                        </a:rPr>
                        <a:t> en cours</a:t>
                      </a:r>
                    </a:p>
                  </a:txBody>
                  <a:tcPr>
                    <a:lnT w="12700" cap="flat" cmpd="sng" algn="ctr">
                      <a:solidFill>
                        <a:srgbClr val="800080"/>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r>
                        <a:rPr lang="fr-FR" sz="1400" b="0" dirty="0" smtClean="0">
                          <a:solidFill>
                            <a:srgbClr val="800080"/>
                          </a:solidFill>
                          <a:latin typeface="Palatino Linotype" pitchFamily="18" charset="0"/>
                        </a:rPr>
                        <a:t>continue</a:t>
                      </a:r>
                    </a:p>
                    <a:p>
                      <a:endParaRPr lang="fr-FR" sz="1400" b="0" dirty="0" smtClean="0">
                        <a:solidFill>
                          <a:srgbClr val="800080"/>
                        </a:solidFill>
                        <a:latin typeface="Palatino Linotype" pitchFamily="18" charset="0"/>
                      </a:endParaRPr>
                    </a:p>
                  </a:txBody>
                  <a:tcPr>
                    <a:lnT w="12700" cap="flat" cmpd="sng" algn="ctr">
                      <a:solidFill>
                        <a:srgbClr val="800080"/>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tc>
                  <a:txBody>
                    <a:bodyPr/>
                    <a:lstStyle/>
                    <a:p>
                      <a:r>
                        <a:rPr lang="fr-FR" sz="1400" b="0" baseline="0" dirty="0" smtClean="0">
                          <a:solidFill>
                            <a:srgbClr val="800080"/>
                          </a:solidFill>
                        </a:rPr>
                        <a:t>Provoque le passage à la prochaine itération d'une boucle </a:t>
                      </a:r>
                    </a:p>
                  </a:txBody>
                  <a:tcPr>
                    <a:lnT w="12700" cap="flat" cmpd="sng" algn="ctr">
                      <a:solidFill>
                        <a:srgbClr val="800080"/>
                      </a:solidFill>
                      <a:prstDash val="solid"/>
                      <a:round/>
                      <a:headEnd type="none" w="med" len="med"/>
                      <a:tailEnd type="none" w="med" len="med"/>
                    </a:lnT>
                    <a:lnB w="12700" cap="flat" cmpd="sng" algn="ctr">
                      <a:solidFill>
                        <a:srgbClr val="80008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latin typeface="Palatino Linotype" pitchFamily="18" charset="0"/>
                        </a:rPr>
                        <a:t>return value</a:t>
                      </a:r>
                    </a:p>
                  </a:txBody>
                  <a:tcPr>
                    <a:lnT w="12700" cap="flat" cmpd="sng" algn="ctr">
                      <a:solidFill>
                        <a:srgbClr val="800080"/>
                      </a:solidFill>
                      <a:prstDash val="solid"/>
                      <a:round/>
                      <a:headEnd type="none" w="med" len="med"/>
                      <a:tailEnd type="none" w="med" len="med"/>
                    </a:lnT>
                  </a:tcPr>
                </a:tc>
                <a:tc>
                  <a:txBody>
                    <a:bodyPr/>
                    <a:lstStyle/>
                    <a:p>
                      <a:r>
                        <a:rPr lang="fr-FR" sz="1400" b="0" dirty="0" smtClean="0">
                          <a:solidFill>
                            <a:srgbClr val="800080"/>
                          </a:solidFill>
                        </a:rPr>
                        <a:t>Provoque</a:t>
                      </a:r>
                      <a:r>
                        <a:rPr lang="fr-FR" sz="1400" b="0" baseline="0" dirty="0" smtClean="0">
                          <a:solidFill>
                            <a:srgbClr val="800080"/>
                          </a:solidFill>
                        </a:rPr>
                        <a:t> l ’arrêt de la fonction et retourne value</a:t>
                      </a:r>
                      <a:endParaRPr lang="fr-FR" sz="1400" b="0" dirty="0" smtClean="0">
                        <a:solidFill>
                          <a:srgbClr val="800080"/>
                        </a:solidFill>
                      </a:endParaRPr>
                    </a:p>
                  </a:txBody>
                  <a:tcPr>
                    <a:lnT w="12700" cap="flat" cmpd="sng" algn="ctr">
                      <a:solidFill>
                        <a:srgbClr val="800080"/>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latin typeface="Palatino Linotype" pitchFamily="18" charset="0"/>
                        </a:rPr>
                        <a:t>exit</a:t>
                      </a:r>
                    </a:p>
                    <a:p>
                      <a:endParaRPr lang="fr-FR" sz="1400" b="0" dirty="0">
                        <a:solidFill>
                          <a:srgbClr val="800080"/>
                        </a:solidFill>
                      </a:endParaRPr>
                    </a:p>
                  </a:txBody>
                  <a:tcPr>
                    <a:lnT w="12700" cap="flat" cmpd="sng" algn="ctr">
                      <a:solidFill>
                        <a:srgbClr val="800080"/>
                      </a:solidFill>
                      <a:prstDash val="solid"/>
                      <a:round/>
                      <a:headEnd type="none" w="med" len="med"/>
                      <a:tailEnd type="none" w="med" len="med"/>
                    </a:lnT>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1400" b="0" dirty="0" smtClean="0">
                          <a:solidFill>
                            <a:srgbClr val="800080"/>
                          </a:solidFill>
                        </a:rPr>
                        <a:t>Est une</a:t>
                      </a:r>
                      <a:r>
                        <a:rPr lang="fr-FR" sz="1400" b="0" baseline="0" dirty="0" smtClean="0">
                          <a:solidFill>
                            <a:srgbClr val="800080"/>
                          </a:solidFill>
                        </a:rPr>
                        <a:t> fonction de </a:t>
                      </a:r>
                      <a:r>
                        <a:rPr lang="fr-FR" sz="1400" b="0" dirty="0" err="1" smtClean="0">
                          <a:solidFill>
                            <a:srgbClr val="800080"/>
                          </a:solidFill>
                        </a:rPr>
                        <a:t>stdlib.h</a:t>
                      </a:r>
                      <a:r>
                        <a:rPr lang="fr-FR" sz="1400" b="0" dirty="0" smtClean="0">
                          <a:solidFill>
                            <a:srgbClr val="800080"/>
                          </a:solidFill>
                        </a:rPr>
                        <a:t> qui</a:t>
                      </a:r>
                      <a:r>
                        <a:rPr lang="fr-FR" sz="1400" b="0" baseline="0" dirty="0" smtClean="0">
                          <a:solidFill>
                            <a:srgbClr val="800080"/>
                          </a:solidFill>
                        </a:rPr>
                        <a:t> </a:t>
                      </a:r>
                      <a:r>
                        <a:rPr lang="fr-FR" sz="1400" b="0" dirty="0" smtClean="0">
                          <a:solidFill>
                            <a:srgbClr val="800080"/>
                          </a:solidFill>
                        </a:rPr>
                        <a:t>permet de quitter le programme </a:t>
                      </a:r>
                      <a:endParaRPr lang="fr-FR" sz="1400" b="0" dirty="0">
                        <a:solidFill>
                          <a:srgbClr val="800080"/>
                        </a:solidFill>
                      </a:endParaRPr>
                    </a:p>
                  </a:txBody>
                  <a:tcPr>
                    <a:lnT w="12700" cap="flat" cmpd="sng" algn="ctr">
                      <a:solidFill>
                        <a:srgbClr val="800080"/>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103610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5196290"/>
            <a:chOff x="0" y="998538"/>
            <a:chExt cx="9144000" cy="519629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Instructions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647426"/>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boucles</a:t>
              </a:r>
            </a:p>
            <a:p>
              <a:pPr lvl="1" algn="just">
                <a:spcAft>
                  <a:spcPts val="0"/>
                </a:spcAft>
                <a:buFont typeface="Wingdings" pitchFamily="2" charset="2"/>
                <a:buChar char="§"/>
              </a:pPr>
              <a:r>
                <a:rPr lang="fr-FR" i="1" dirty="0" smtClean="0">
                  <a:solidFill>
                    <a:srgbClr val="800080"/>
                  </a:solidFill>
                </a:rPr>
                <a:t> Une boucle permet de parcourir les éléments d’une liste donnée. </a:t>
              </a:r>
            </a:p>
            <a:p>
              <a:pPr lvl="1" algn="just">
                <a:spcAft>
                  <a:spcPts val="0"/>
                </a:spcAft>
                <a:buFont typeface="Wingdings" pitchFamily="2" charset="2"/>
                <a:buChar char="§"/>
              </a:pPr>
              <a:endParaRPr lang="fr-FR" i="1" dirty="0" smtClean="0">
                <a:solidFill>
                  <a:srgbClr val="800080"/>
                </a:solidFill>
              </a:endParaRPr>
            </a:p>
            <a:p>
              <a:pPr lvl="1" algn="just">
                <a:spcAft>
                  <a:spcPts val="0"/>
                </a:spcAft>
                <a:buFont typeface="Wingdings" pitchFamily="2" charset="2"/>
                <a:buChar char="§"/>
              </a:pPr>
              <a:endParaRPr lang="fr-FR" i="1" dirty="0">
                <a:solidFill>
                  <a:srgbClr val="800080"/>
                </a:solidFill>
              </a:endParaRPr>
            </a:p>
            <a:p>
              <a:pPr lvl="1" algn="just">
                <a:spcAft>
                  <a:spcPts val="0"/>
                </a:spcAft>
              </a:pPr>
              <a:r>
                <a:rPr lang="fr-FR" i="1" dirty="0" smtClean="0">
                  <a:solidFill>
                    <a:srgbClr val="800080"/>
                  </a:solidFill>
                </a:rPr>
                <a:t>.</a:t>
              </a:r>
            </a:p>
            <a:p>
              <a:pPr lvl="1" algn="just">
                <a:spcAft>
                  <a:spcPts val="1200"/>
                </a:spcAft>
                <a:buFont typeface="Wingdings" pitchFamily="2" charset="2"/>
                <a:buChar char="§"/>
              </a:pPr>
              <a:r>
                <a:rPr lang="fr-FR" i="1" dirty="0" smtClean="0">
                  <a:solidFill>
                    <a:srgbClr val="800080"/>
                  </a:solidFill>
                </a:rPr>
                <a:t> Le caractère </a:t>
              </a:r>
              <a:r>
                <a:rPr lang="fr-FR" i="1" dirty="0">
                  <a:solidFill>
                    <a:srgbClr val="800080"/>
                  </a:solidFill>
                </a:rPr>
                <a:t>deux-points « : » à la </a:t>
              </a:r>
              <a:r>
                <a:rPr lang="fr-FR" i="1" dirty="0" smtClean="0">
                  <a:solidFill>
                    <a:srgbClr val="800080"/>
                  </a:solidFill>
                </a:rPr>
                <a:t>fin </a:t>
              </a:r>
              <a:r>
                <a:rPr lang="fr-FR" i="1" dirty="0">
                  <a:solidFill>
                    <a:srgbClr val="800080"/>
                  </a:solidFill>
                </a:rPr>
                <a:t>de la ligne </a:t>
              </a:r>
              <a:r>
                <a:rPr lang="fr-FR" i="1" dirty="0" smtClean="0">
                  <a:solidFill>
                    <a:srgbClr val="800080"/>
                  </a:solidFill>
                </a:rPr>
                <a:t>débutant par for</a:t>
              </a:r>
              <a:r>
                <a:rPr lang="fr-FR" i="1" dirty="0">
                  <a:solidFill>
                    <a:srgbClr val="800080"/>
                  </a:solidFill>
                </a:rPr>
                <a:t> </a:t>
              </a:r>
              <a:r>
                <a:rPr lang="fr-FR" i="1" dirty="0" smtClean="0">
                  <a:solidFill>
                    <a:srgbClr val="800080"/>
                  </a:solidFill>
                </a:rPr>
                <a:t>signifie </a:t>
              </a:r>
              <a:r>
                <a:rPr lang="fr-FR" i="1" dirty="0">
                  <a:solidFill>
                    <a:srgbClr val="800080"/>
                  </a:solidFill>
                </a:rPr>
                <a:t>que la </a:t>
              </a:r>
              <a:r>
                <a:rPr lang="fr-FR" i="1" dirty="0" smtClean="0">
                  <a:solidFill>
                    <a:srgbClr val="800080"/>
                  </a:solidFill>
                </a:rPr>
                <a:t>boucle attend un bloc d’instructions</a:t>
              </a:r>
              <a:r>
                <a:rPr lang="fr-FR" i="1" dirty="0">
                  <a:solidFill>
                    <a:srgbClr val="800080"/>
                  </a:solidFill>
                </a:rPr>
                <a:t>, </a:t>
              </a:r>
              <a:r>
                <a:rPr lang="fr-FR" i="1" dirty="0" smtClean="0">
                  <a:solidFill>
                    <a:srgbClr val="800080"/>
                  </a:solidFill>
                </a:rPr>
                <a:t>qui doit être exécuté.</a:t>
              </a:r>
            </a:p>
            <a:p>
              <a:pPr lvl="1" algn="just">
                <a:spcAft>
                  <a:spcPts val="0"/>
                </a:spcAft>
                <a:buFont typeface="Wingdings" pitchFamily="2" charset="2"/>
                <a:buChar char="§"/>
              </a:pPr>
              <a:r>
                <a:rPr lang="fr-FR" i="1" dirty="0" smtClean="0">
                  <a:solidFill>
                    <a:srgbClr val="800080"/>
                  </a:solidFill>
                </a:rPr>
                <a:t> Un bloc est </a:t>
              </a:r>
              <a:r>
                <a:rPr lang="fr-FR" i="1" dirty="0">
                  <a:solidFill>
                    <a:srgbClr val="800080"/>
                  </a:solidFill>
                </a:rPr>
                <a:t>signalé </a:t>
              </a:r>
              <a:r>
                <a:rPr lang="fr-FR" i="1" dirty="0" smtClean="0">
                  <a:solidFill>
                    <a:srgbClr val="800080"/>
                  </a:solidFill>
                </a:rPr>
                <a:t>par </a:t>
              </a:r>
              <a:r>
                <a:rPr lang="fr-FR" i="1" dirty="0">
                  <a:solidFill>
                    <a:srgbClr val="800080"/>
                  </a:solidFill>
                </a:rPr>
                <a:t>l’indentation, c’est-à-dire le décalage vers la droite de la (ou des) ligne(s) du bloc </a:t>
              </a:r>
              <a:r>
                <a:rPr lang="fr-FR" i="1" dirty="0" smtClean="0">
                  <a:solidFill>
                    <a:srgbClr val="800080"/>
                  </a:solidFill>
                </a:rPr>
                <a:t>d’instructions.</a:t>
              </a:r>
              <a:endParaRPr lang="fr-FR" sz="1400" i="1" dirty="0" smtClean="0">
                <a:solidFill>
                  <a:srgbClr val="800080"/>
                </a:solidFill>
              </a:endParaRPr>
            </a:p>
            <a:p>
              <a:pPr lvl="1" algn="just">
                <a:spcAft>
                  <a:spcPts val="0"/>
                </a:spcAft>
                <a:buFont typeface="Wingdings" pitchFamily="2" charset="2"/>
                <a:buChar char="§"/>
              </a:pPr>
              <a:endParaRPr lang="fr-FR" sz="1400" i="1" dirty="0">
                <a:solidFill>
                  <a:srgbClr val="800080"/>
                </a:solidFill>
              </a:endParaRPr>
            </a:p>
            <a:p>
              <a:pPr lvl="1" algn="just">
                <a:spcAft>
                  <a:spcPts val="0"/>
                </a:spcAft>
                <a:buFont typeface="Wingdings" pitchFamily="2" charset="2"/>
                <a:buChar char="§"/>
              </a:pPr>
              <a:endParaRPr lang="fr-FR" i="1" dirty="0" smtClean="0">
                <a:solidFill>
                  <a:srgbClr val="800080"/>
                </a:solidFill>
              </a:endParaRPr>
            </a:p>
            <a:p>
              <a:pPr lvl="2" algn="just">
                <a:spcAft>
                  <a:spcPts val="0"/>
                </a:spcAft>
              </a:pPr>
              <a:endParaRPr lang="fr-FR" sz="800" i="1" dirty="0">
                <a:solidFill>
                  <a:srgbClr val="800080"/>
                </a:solidFill>
              </a:endParaRPr>
            </a:p>
            <a:p>
              <a:pPr lvl="2" algn="just">
                <a:spcAft>
                  <a:spcPts val="0"/>
                </a:spcAft>
              </a:pPr>
              <a:endParaRPr lang="fr-FR" i="1" dirty="0" smtClean="0">
                <a:solidFill>
                  <a:srgbClr val="800080"/>
                </a:solidFill>
              </a:endParaRPr>
            </a:p>
            <a:p>
              <a:pPr lvl="2" algn="just">
                <a:spcAft>
                  <a:spcPts val="0"/>
                </a:spcAft>
              </a:pPr>
              <a:endParaRPr lang="fr-FR" i="1" dirty="0" smtClean="0">
                <a:solidFill>
                  <a:srgbClr val="800080"/>
                </a:solidFill>
              </a:endParaRPr>
            </a:p>
            <a:p>
              <a:pPr lvl="1" algn="just">
                <a:spcAft>
                  <a:spcPts val="0"/>
                </a:spcAft>
                <a:buFont typeface="Wingdings" pitchFamily="2" charset="2"/>
                <a:buChar char="§"/>
              </a:pPr>
              <a:r>
                <a:rPr lang="fr-FR" i="1" dirty="0" smtClean="0">
                  <a:solidFill>
                    <a:srgbClr val="800080"/>
                  </a:solidFill>
                </a:rPr>
                <a:t> La fonction range() permet de préciser quelques seront les valeurs entières à affecter à la variable de boucle : </a:t>
              </a:r>
            </a:p>
          </p:txBody>
        </p:sp>
      </p:grpSp>
      <p:sp>
        <p:nvSpPr>
          <p:cNvPr id="10" name="Rectangle 1"/>
          <p:cNvSpPr>
            <a:spLocks noChangeArrowheads="1"/>
          </p:cNvSpPr>
          <p:nvPr/>
        </p:nvSpPr>
        <p:spPr bwMode="auto">
          <a:xfrm>
            <a:off x="1344613" y="2390778"/>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a:solidFill>
                  <a:srgbClr val="800080"/>
                </a:solidFill>
              </a:rPr>
              <a:t>for Jour in Jours </a:t>
            </a:r>
            <a:r>
              <a:rPr lang="fr-FR" i="1" dirty="0" smtClean="0">
                <a:solidFill>
                  <a:srgbClr val="800080"/>
                </a:solidFill>
              </a:rPr>
              <a:t>:</a:t>
            </a:r>
          </a:p>
          <a:p>
            <a:pPr>
              <a:tabLst>
                <a:tab pos="1558925" algn="ctr"/>
              </a:tabLst>
            </a:pPr>
            <a:r>
              <a:rPr lang="en-US" i="1" dirty="0" smtClean="0">
                <a:solidFill>
                  <a:srgbClr val="800080"/>
                </a:solidFill>
              </a:rPr>
              <a:t>    </a:t>
            </a:r>
            <a:r>
              <a:rPr lang="fr-FR" i="1" dirty="0" err="1" smtClean="0">
                <a:solidFill>
                  <a:srgbClr val="800080"/>
                </a:solidFill>
              </a:rPr>
              <a:t>print</a:t>
            </a:r>
            <a:r>
              <a:rPr lang="fr-FR" i="1" dirty="0" smtClean="0">
                <a:solidFill>
                  <a:srgbClr val="800080"/>
                </a:solidFill>
              </a:rPr>
              <a:t>(Jour)			# </a:t>
            </a:r>
            <a:r>
              <a:rPr lang="fr-FR" i="1" dirty="0">
                <a:solidFill>
                  <a:srgbClr val="800080"/>
                </a:solidFill>
              </a:rPr>
              <a:t>Affichera toutes valeurs de la liste Jours</a:t>
            </a:r>
            <a:endParaRPr lang="en-US" i="1" dirty="0">
              <a:solidFill>
                <a:srgbClr val="800080"/>
              </a:solidFill>
            </a:endParaRPr>
          </a:p>
        </p:txBody>
      </p:sp>
      <p:sp>
        <p:nvSpPr>
          <p:cNvPr id="11" name="Rectangle 1"/>
          <p:cNvSpPr>
            <a:spLocks noChangeArrowheads="1"/>
          </p:cNvSpPr>
          <p:nvPr/>
        </p:nvSpPr>
        <p:spPr bwMode="auto">
          <a:xfrm>
            <a:off x="1344613" y="4510994"/>
            <a:ext cx="7294957" cy="92333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a:solidFill>
                  <a:srgbClr val="800080"/>
                </a:solidFill>
              </a:rPr>
              <a:t>for Jour in Jours </a:t>
            </a:r>
            <a:r>
              <a:rPr lang="fr-FR" i="1" dirty="0" smtClean="0">
                <a:solidFill>
                  <a:srgbClr val="800080"/>
                </a:solidFill>
              </a:rPr>
              <a:t>:</a:t>
            </a:r>
          </a:p>
          <a:p>
            <a:pPr>
              <a:tabLst>
                <a:tab pos="1558925" algn="ctr"/>
              </a:tabLst>
            </a:pPr>
            <a:r>
              <a:rPr lang="fr-FR" i="1" dirty="0" smtClean="0">
                <a:solidFill>
                  <a:srgbClr val="800080"/>
                </a:solidFill>
              </a:rPr>
              <a:t>    </a:t>
            </a:r>
            <a:r>
              <a:rPr lang="fr-FR" i="1" dirty="0" err="1" smtClean="0">
                <a:solidFill>
                  <a:srgbClr val="800080"/>
                </a:solidFill>
              </a:rPr>
              <a:t>print</a:t>
            </a:r>
            <a:r>
              <a:rPr lang="fr-FR" i="1" dirty="0" smtClean="0">
                <a:solidFill>
                  <a:srgbClr val="800080"/>
                </a:solidFill>
              </a:rPr>
              <a:t>(Jour</a:t>
            </a:r>
            <a:r>
              <a:rPr lang="fr-FR" i="1" dirty="0">
                <a:solidFill>
                  <a:srgbClr val="800080"/>
                </a:solidFill>
              </a:rPr>
              <a:t>, end=" – </a:t>
            </a:r>
            <a:r>
              <a:rPr lang="fr-FR" i="1" dirty="0" smtClean="0">
                <a:solidFill>
                  <a:srgbClr val="800080"/>
                </a:solidFill>
              </a:rPr>
              <a:t>")</a:t>
            </a:r>
          </a:p>
          <a:p>
            <a:pPr>
              <a:tabLst>
                <a:tab pos="1558925" algn="ctr"/>
              </a:tabLst>
            </a:pPr>
            <a:r>
              <a:rPr lang="en-US" i="1" dirty="0" smtClean="0">
                <a:solidFill>
                  <a:srgbClr val="800080"/>
                </a:solidFill>
              </a:rPr>
              <a:t> </a:t>
            </a:r>
            <a:r>
              <a:rPr lang="fr-FR" i="1" dirty="0" err="1">
                <a:solidFill>
                  <a:srgbClr val="800080"/>
                </a:solidFill>
              </a:rPr>
              <a:t>print</a:t>
            </a:r>
            <a:r>
              <a:rPr lang="fr-FR" i="1" dirty="0">
                <a:solidFill>
                  <a:srgbClr val="800080"/>
                </a:solidFill>
              </a:rPr>
              <a:t>(</a:t>
            </a:r>
            <a:r>
              <a:rPr lang="fr-FR" i="1" dirty="0" err="1">
                <a:solidFill>
                  <a:srgbClr val="800080"/>
                </a:solidFill>
              </a:rPr>
              <a:t>Jours.index</a:t>
            </a:r>
            <a:r>
              <a:rPr lang="fr-FR" i="1" dirty="0">
                <a:solidFill>
                  <a:srgbClr val="800080"/>
                </a:solidFill>
              </a:rPr>
              <a:t>(jour</a:t>
            </a:r>
            <a:r>
              <a:rPr lang="fr-FR" i="1" dirty="0" smtClean="0">
                <a:solidFill>
                  <a:srgbClr val="800080"/>
                </a:solidFill>
              </a:rPr>
              <a:t>))	# </a:t>
            </a:r>
            <a:r>
              <a:rPr lang="fr-FR" i="1" dirty="0">
                <a:solidFill>
                  <a:srgbClr val="800080"/>
                </a:solidFill>
              </a:rPr>
              <a:t>Affichera toutes valeurs de la liste Jours</a:t>
            </a:r>
            <a:endParaRPr lang="en-US" i="1" dirty="0">
              <a:solidFill>
                <a:srgbClr val="800080"/>
              </a:solidFill>
            </a:endParaRPr>
          </a:p>
        </p:txBody>
      </p:sp>
      <p:sp>
        <p:nvSpPr>
          <p:cNvPr id="12" name="Rectangle 1"/>
          <p:cNvSpPr>
            <a:spLocks noChangeArrowheads="1"/>
          </p:cNvSpPr>
          <p:nvPr/>
        </p:nvSpPr>
        <p:spPr bwMode="auto">
          <a:xfrm>
            <a:off x="1344613" y="6270113"/>
            <a:ext cx="7294957"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a:solidFill>
                  <a:srgbClr val="800080"/>
                </a:solidFill>
              </a:rPr>
              <a:t>for I in range(20) </a:t>
            </a:r>
            <a:r>
              <a:rPr lang="fr-FR" i="1" dirty="0" smtClean="0">
                <a:solidFill>
                  <a:srgbClr val="800080"/>
                </a:solidFill>
              </a:rPr>
              <a:t>:        	# </a:t>
            </a:r>
            <a:r>
              <a:rPr lang="fr-FR" i="1" dirty="0">
                <a:solidFill>
                  <a:srgbClr val="800080"/>
                </a:solidFill>
              </a:rPr>
              <a:t>prendra toutes les valeurs de 0 à 19</a:t>
            </a:r>
            <a:endParaRPr lang="en-US" i="1" dirty="0">
              <a:solidFill>
                <a:srgbClr val="800080"/>
              </a:solidFill>
            </a:endParaRPr>
          </a:p>
        </p:txBody>
      </p:sp>
    </p:spTree>
    <p:extLst>
      <p:ext uri="{BB962C8B-B14F-4D97-AF65-F5344CB8AC3E}">
        <p14:creationId xmlns:p14="http://schemas.microsoft.com/office/powerpoint/2010/main" val="8922243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5688733"/>
            <a:chOff x="0" y="998538"/>
            <a:chExt cx="9144000" cy="568873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Instructions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139869"/>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autres instructions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Un </a:t>
              </a:r>
              <a:r>
                <a:rPr lang="fr-FR" i="1" dirty="0" err="1" smtClean="0">
                  <a:solidFill>
                    <a:srgbClr val="800080"/>
                  </a:solidFill>
                </a:rPr>
                <a:t>while</a:t>
              </a:r>
              <a:r>
                <a:rPr lang="fr-FR" i="1" dirty="0" smtClean="0">
                  <a:solidFill>
                    <a:srgbClr val="800080"/>
                  </a:solidFill>
                </a:rPr>
                <a:t> nécessite trois éléments pour </a:t>
              </a:r>
              <a:r>
                <a:rPr lang="fr-FR" i="1" dirty="0">
                  <a:solidFill>
                    <a:srgbClr val="800080"/>
                  </a:solidFill>
                </a:rPr>
                <a:t>fonctionner </a:t>
              </a:r>
              <a:r>
                <a:rPr lang="fr-FR" i="1" dirty="0" smtClean="0">
                  <a:solidFill>
                    <a:srgbClr val="800080"/>
                  </a:solidFill>
                </a:rPr>
                <a:t>correctement, une variable d’itération, un test d’arrêt et une mise à jour de la variable</a:t>
              </a:r>
            </a:p>
            <a:p>
              <a:pPr lvl="1" algn="just">
                <a:spcAft>
                  <a:spcPts val="0"/>
                </a:spcAft>
                <a:buFont typeface="Wingdings" pitchFamily="2" charset="2"/>
                <a:buChar char="§"/>
              </a:pPr>
              <a:endParaRPr lang="fr-FR" i="1" dirty="0" smtClean="0">
                <a:solidFill>
                  <a:srgbClr val="800080"/>
                </a:solidFill>
              </a:endParaRPr>
            </a:p>
            <a:p>
              <a:pPr lvl="2" algn="just">
                <a:spcAft>
                  <a:spcPts val="0"/>
                </a:spcAft>
              </a:pPr>
              <a:endParaRPr lang="fr-FR" i="1" dirty="0">
                <a:solidFill>
                  <a:srgbClr val="800080"/>
                </a:solidFill>
              </a:endParaRPr>
            </a:p>
            <a:p>
              <a:pPr lvl="2" algn="just">
                <a:spcAft>
                  <a:spcPts val="0"/>
                </a:spcAft>
              </a:pPr>
              <a:endParaRPr lang="fr-FR" i="1" dirty="0" smtClean="0">
                <a:solidFill>
                  <a:srgbClr val="800080"/>
                </a:solidFill>
              </a:endParaRPr>
            </a:p>
            <a:p>
              <a:pPr lvl="2" algn="just">
                <a:spcAft>
                  <a:spcPts val="0"/>
                </a:spcAft>
              </a:pPr>
              <a:endParaRPr lang="fr-FR" i="1" dirty="0" smtClean="0">
                <a:solidFill>
                  <a:srgbClr val="800080"/>
                </a:solidFill>
              </a:endParaRPr>
            </a:p>
            <a:p>
              <a:pPr lvl="1" algn="just">
                <a:spcAft>
                  <a:spcPts val="0"/>
                </a:spcAft>
                <a:buFont typeface="Wingdings" pitchFamily="2" charset="2"/>
                <a:buChar char="§"/>
              </a:pPr>
              <a:r>
                <a:rPr lang="fr-FR" i="1" dirty="0" smtClean="0">
                  <a:solidFill>
                    <a:srgbClr val="800080"/>
                  </a:solidFill>
                </a:rPr>
                <a:t> L’instruction if associée à un opérateur de comparaison permet de faire des choix. Comme pour les autre instructions le if se termine par un « : »</a:t>
              </a:r>
            </a:p>
            <a:p>
              <a:pPr lvl="1" algn="just">
                <a:spcAft>
                  <a:spcPts val="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endParaRPr lang="fr-FR" i="1" dirty="0" smtClean="0">
                <a:solidFill>
                  <a:srgbClr val="800080"/>
                </a:solidFill>
              </a:endParaRPr>
            </a:p>
            <a:p>
              <a:pPr lvl="2" algn="just">
                <a:spcAft>
                  <a:spcPts val="0"/>
                </a:spcAft>
              </a:pPr>
              <a:endParaRPr lang="fr-FR" i="1" dirty="0">
                <a:solidFill>
                  <a:srgbClr val="800080"/>
                </a:solidFill>
              </a:endParaRPr>
            </a:p>
            <a:p>
              <a:pPr lvl="2" algn="just">
                <a:spcAft>
                  <a:spcPts val="0"/>
                </a:spcAft>
              </a:pPr>
              <a:endParaRPr lang="fr-FR" i="1" dirty="0" smtClean="0">
                <a:solidFill>
                  <a:srgbClr val="800080"/>
                </a:solidFill>
              </a:endParaRPr>
            </a:p>
            <a:p>
              <a:pPr lvl="2" algn="just">
                <a:spcAft>
                  <a:spcPts val="0"/>
                </a:spcAft>
              </a:pPr>
              <a:endParaRPr lang="fr-FR" i="1" dirty="0" smtClean="0">
                <a:solidFill>
                  <a:srgbClr val="800080"/>
                </a:solidFill>
              </a:endParaRPr>
            </a:p>
            <a:p>
              <a:pPr lvl="1" algn="just">
                <a:spcAft>
                  <a:spcPts val="0"/>
                </a:spcAft>
                <a:buFont typeface="Wingdings" pitchFamily="2" charset="2"/>
                <a:buChar char="§"/>
              </a:pPr>
              <a:r>
                <a:rPr lang="fr-FR" i="1" dirty="0" smtClean="0">
                  <a:solidFill>
                    <a:srgbClr val="800080"/>
                  </a:solidFill>
                </a:rPr>
                <a:t> L’instruction </a:t>
              </a:r>
              <a:r>
                <a:rPr lang="fr-FR" i="1" dirty="0" err="1" smtClean="0">
                  <a:solidFill>
                    <a:srgbClr val="800080"/>
                  </a:solidFill>
                </a:rPr>
                <a:t>else</a:t>
              </a:r>
              <a:r>
                <a:rPr lang="fr-FR" i="1" dirty="0" smtClean="0">
                  <a:solidFill>
                    <a:srgbClr val="800080"/>
                  </a:solidFill>
                </a:rPr>
                <a:t> est facultative. Il est également possible de combiner des if entre eux, pour cela on remplace le </a:t>
              </a:r>
              <a:r>
                <a:rPr lang="fr-FR" i="1" dirty="0" err="1" smtClean="0">
                  <a:solidFill>
                    <a:srgbClr val="800080"/>
                  </a:solidFill>
                </a:rPr>
                <a:t>else</a:t>
              </a:r>
              <a:r>
                <a:rPr lang="fr-FR" i="1" dirty="0" smtClean="0">
                  <a:solidFill>
                    <a:srgbClr val="800080"/>
                  </a:solidFill>
                </a:rPr>
                <a:t> par un </a:t>
              </a:r>
              <a:r>
                <a:rPr lang="fr-FR" i="1" dirty="0" err="1" smtClean="0">
                  <a:solidFill>
                    <a:srgbClr val="800080"/>
                  </a:solidFill>
                </a:rPr>
                <a:t>elif</a:t>
              </a:r>
              <a:r>
                <a:rPr lang="fr-FR" i="1" dirty="0" smtClean="0">
                  <a:solidFill>
                    <a:srgbClr val="800080"/>
                  </a:solidFill>
                </a:rPr>
                <a:t> qui correspondent à un nouveau test. </a:t>
              </a:r>
            </a:p>
          </p:txBody>
        </p:sp>
      </p:grpSp>
      <p:sp>
        <p:nvSpPr>
          <p:cNvPr id="13" name="Rectangle 1"/>
          <p:cNvSpPr>
            <a:spLocks noChangeArrowheads="1"/>
          </p:cNvSpPr>
          <p:nvPr/>
        </p:nvSpPr>
        <p:spPr bwMode="auto">
          <a:xfrm>
            <a:off x="1284344" y="4473806"/>
            <a:ext cx="7294957" cy="120032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a:solidFill>
                  <a:srgbClr val="800080"/>
                </a:solidFill>
              </a:rPr>
              <a:t>if Jour != "Dimanche"  OU Jour != "Samedi" :</a:t>
            </a:r>
          </a:p>
          <a:p>
            <a:pPr>
              <a:tabLst>
                <a:tab pos="1558925" algn="ctr"/>
              </a:tabLst>
            </a:pPr>
            <a:r>
              <a:rPr lang="fr-FR" i="1" dirty="0" smtClean="0">
                <a:solidFill>
                  <a:srgbClr val="800080"/>
                </a:solidFill>
              </a:rPr>
              <a:t>    </a:t>
            </a:r>
            <a:r>
              <a:rPr lang="fr-FR" i="1" dirty="0" err="1" smtClean="0">
                <a:solidFill>
                  <a:srgbClr val="800080"/>
                </a:solidFill>
              </a:rPr>
              <a:t>print</a:t>
            </a:r>
            <a:r>
              <a:rPr lang="fr-FR" i="1" dirty="0">
                <a:solidFill>
                  <a:srgbClr val="800080"/>
                </a:solidFill>
              </a:rPr>
              <a:t>(" Jour de la semaine </a:t>
            </a:r>
            <a:r>
              <a:rPr lang="fr-FR" i="1" dirty="0" smtClean="0">
                <a:solidFill>
                  <a:srgbClr val="800080"/>
                </a:solidFill>
              </a:rPr>
              <a:t>")</a:t>
            </a:r>
          </a:p>
          <a:p>
            <a:pPr>
              <a:tabLst>
                <a:tab pos="1558925" algn="ctr"/>
              </a:tabLst>
            </a:pPr>
            <a:r>
              <a:rPr lang="fr-FR" i="1" dirty="0" err="1">
                <a:solidFill>
                  <a:srgbClr val="800080"/>
                </a:solidFill>
              </a:rPr>
              <a:t>else</a:t>
            </a:r>
            <a:r>
              <a:rPr lang="fr-FR" i="1" dirty="0">
                <a:solidFill>
                  <a:srgbClr val="800080"/>
                </a:solidFill>
              </a:rPr>
              <a:t> :</a:t>
            </a:r>
          </a:p>
          <a:p>
            <a:pPr>
              <a:tabLst>
                <a:tab pos="1558925" algn="ctr"/>
              </a:tabLst>
            </a:pPr>
            <a:r>
              <a:rPr lang="fr-FR" i="1" dirty="0" smtClean="0">
                <a:solidFill>
                  <a:srgbClr val="800080"/>
                </a:solidFill>
              </a:rPr>
              <a:t>    </a:t>
            </a:r>
            <a:r>
              <a:rPr lang="fr-FR" i="1" dirty="0" err="1" smtClean="0">
                <a:solidFill>
                  <a:srgbClr val="800080"/>
                </a:solidFill>
              </a:rPr>
              <a:t>print</a:t>
            </a:r>
            <a:r>
              <a:rPr lang="fr-FR" i="1" dirty="0">
                <a:solidFill>
                  <a:srgbClr val="800080"/>
                </a:solidFill>
              </a:rPr>
              <a:t>(" Jour de la semaine </a:t>
            </a:r>
            <a:r>
              <a:rPr lang="fr-FR" i="1" dirty="0" smtClean="0">
                <a:solidFill>
                  <a:srgbClr val="800080"/>
                </a:solidFill>
              </a:rPr>
              <a:t>")</a:t>
            </a:r>
            <a:endParaRPr lang="fr-FR" i="1" dirty="0">
              <a:solidFill>
                <a:srgbClr val="800080"/>
              </a:solidFill>
            </a:endParaRPr>
          </a:p>
        </p:txBody>
      </p:sp>
      <p:sp>
        <p:nvSpPr>
          <p:cNvPr id="14" name="Rectangle 1"/>
          <p:cNvSpPr>
            <a:spLocks noChangeArrowheads="1"/>
          </p:cNvSpPr>
          <p:nvPr/>
        </p:nvSpPr>
        <p:spPr bwMode="auto">
          <a:xfrm>
            <a:off x="1344613" y="2736099"/>
            <a:ext cx="7294957" cy="92333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a:solidFill>
                  <a:srgbClr val="800080"/>
                </a:solidFill>
              </a:rPr>
              <a:t>ind</a:t>
            </a:r>
            <a:r>
              <a:rPr lang="fr-FR" i="1" dirty="0">
                <a:solidFill>
                  <a:srgbClr val="800080"/>
                </a:solidFill>
              </a:rPr>
              <a:t> = 0</a:t>
            </a:r>
          </a:p>
          <a:p>
            <a:pPr>
              <a:tabLst>
                <a:tab pos="1558925" algn="ctr"/>
              </a:tabLst>
            </a:pPr>
            <a:r>
              <a:rPr lang="fr-FR" i="1" dirty="0" err="1" smtClean="0">
                <a:solidFill>
                  <a:srgbClr val="800080"/>
                </a:solidFill>
              </a:rPr>
              <a:t>while</a:t>
            </a:r>
            <a:r>
              <a:rPr lang="fr-FR" i="1" dirty="0" smtClean="0">
                <a:solidFill>
                  <a:srgbClr val="800080"/>
                </a:solidFill>
              </a:rPr>
              <a:t> </a:t>
            </a:r>
            <a:r>
              <a:rPr lang="fr-FR" i="1" dirty="0" err="1">
                <a:solidFill>
                  <a:srgbClr val="800080"/>
                </a:solidFill>
              </a:rPr>
              <a:t>ind</a:t>
            </a:r>
            <a:r>
              <a:rPr lang="fr-FR" i="1" dirty="0">
                <a:solidFill>
                  <a:srgbClr val="800080"/>
                </a:solidFill>
              </a:rPr>
              <a:t> &lt;= 10 : </a:t>
            </a:r>
            <a:endParaRPr lang="fr-FR" i="1" dirty="0" smtClean="0">
              <a:solidFill>
                <a:srgbClr val="800080"/>
              </a:solidFill>
            </a:endParaRPr>
          </a:p>
          <a:p>
            <a:pPr>
              <a:tabLst>
                <a:tab pos="1558925" algn="ctr"/>
              </a:tabLst>
            </a:pPr>
            <a:r>
              <a:rPr lang="en-US" i="1" dirty="0" smtClean="0">
                <a:solidFill>
                  <a:srgbClr val="800080"/>
                </a:solidFill>
              </a:rPr>
              <a:t>      </a:t>
            </a:r>
            <a:r>
              <a:rPr lang="fr-FR" i="1" dirty="0" err="1" smtClean="0">
                <a:solidFill>
                  <a:srgbClr val="800080"/>
                </a:solidFill>
              </a:rPr>
              <a:t>print</a:t>
            </a:r>
            <a:r>
              <a:rPr lang="fr-FR" i="1" dirty="0" smtClean="0">
                <a:solidFill>
                  <a:srgbClr val="800080"/>
                </a:solidFill>
              </a:rPr>
              <a:t>(I</a:t>
            </a:r>
            <a:r>
              <a:rPr lang="fr-FR" i="1" dirty="0">
                <a:solidFill>
                  <a:srgbClr val="800080"/>
                </a:solidFill>
              </a:rPr>
              <a:t>) ; i = i + </a:t>
            </a:r>
            <a:r>
              <a:rPr lang="fr-FR" i="1" dirty="0" smtClean="0">
                <a:solidFill>
                  <a:srgbClr val="800080"/>
                </a:solidFill>
              </a:rPr>
              <a:t>1	# affiche tous le nombre de 0 à 10</a:t>
            </a:r>
            <a:endParaRPr lang="fr-FR" i="1" dirty="0">
              <a:solidFill>
                <a:srgbClr val="800080"/>
              </a:solidFill>
            </a:endParaRPr>
          </a:p>
        </p:txBody>
      </p:sp>
    </p:spTree>
    <p:extLst>
      <p:ext uri="{BB962C8B-B14F-4D97-AF65-F5344CB8AC3E}">
        <p14:creationId xmlns:p14="http://schemas.microsoft.com/office/powerpoint/2010/main" val="35954724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5150124"/>
            <a:chOff x="0" y="998538"/>
            <a:chExt cx="9144000" cy="515012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Programmes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60126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fichiers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La fonction open() ouvre un fichier, et retourne un flux. Il faut préciser le nom du fichier et le mode d’accès lecture "r" ou écriture "w".</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La méthode .close() referme le flux.</a:t>
              </a:r>
            </a:p>
            <a:p>
              <a:pPr lvl="1" algn="just">
                <a:spcAft>
                  <a:spcPts val="1200"/>
                </a:spcAft>
                <a:buFont typeface="Wingdings" pitchFamily="2" charset="2"/>
                <a:buChar char="§"/>
              </a:pPr>
              <a:r>
                <a:rPr lang="fr-FR" i="1" dirty="0" smtClean="0">
                  <a:solidFill>
                    <a:srgbClr val="800080"/>
                  </a:solidFill>
                </a:rPr>
                <a:t> Les méthodes .</a:t>
              </a:r>
              <a:r>
                <a:rPr lang="fr-FR" i="1" dirty="0" err="1" smtClean="0">
                  <a:solidFill>
                    <a:srgbClr val="800080"/>
                  </a:solidFill>
                </a:rPr>
                <a:t>readlines</a:t>
              </a:r>
              <a:r>
                <a:rPr lang="fr-FR" i="1" dirty="0" smtClean="0">
                  <a:solidFill>
                    <a:srgbClr val="800080"/>
                  </a:solidFill>
                </a:rPr>
                <a:t>() et .</a:t>
              </a:r>
              <a:r>
                <a:rPr lang="fr-FR" i="1" dirty="0" err="1" smtClean="0">
                  <a:solidFill>
                    <a:srgbClr val="800080"/>
                  </a:solidFill>
                </a:rPr>
                <a:t>readline</a:t>
              </a:r>
              <a:r>
                <a:rPr lang="fr-FR" i="1" dirty="0" smtClean="0">
                  <a:solidFill>
                    <a:srgbClr val="800080"/>
                  </a:solidFill>
                </a:rPr>
                <a:t> permettent de lire la totalité du fichier ou une seule line. La méthode .</a:t>
              </a:r>
              <a:r>
                <a:rPr lang="fr-FR" i="1" dirty="0" err="1" smtClean="0">
                  <a:solidFill>
                    <a:srgbClr val="800080"/>
                  </a:solidFill>
                </a:rPr>
                <a:t>write</a:t>
              </a:r>
              <a:r>
                <a:rPr lang="fr-FR" i="1" dirty="0" smtClean="0">
                  <a:solidFill>
                    <a:srgbClr val="800080"/>
                  </a:solidFill>
                </a:rPr>
                <a:t>() permet d’écrire sur le fichier.</a:t>
              </a:r>
            </a:p>
            <a:p>
              <a:pPr lvl="1" algn="just">
                <a:spcAft>
                  <a:spcPts val="1200"/>
                </a:spcAft>
                <a:buFont typeface="Wingdings" pitchFamily="2" charset="2"/>
                <a:buChar char="§"/>
              </a:pPr>
              <a:endParaRPr lang="fr-FR" i="1" dirty="0">
                <a:solidFill>
                  <a:srgbClr val="800080"/>
                </a:solidFill>
              </a:endParaRPr>
            </a:p>
            <a:p>
              <a:pPr lvl="1" algn="just">
                <a:spcAft>
                  <a:spcPts val="1200"/>
                </a:spcAft>
                <a:buFont typeface="Wingdings" pitchFamily="2" charset="2"/>
                <a:buChar char="§"/>
              </a:pPr>
              <a:endParaRPr lang="fr-FR" i="1" dirty="0" smtClean="0">
                <a:solidFill>
                  <a:srgbClr val="800080"/>
                </a:solidFill>
              </a:endParaRPr>
            </a:p>
            <a:p>
              <a:pPr lvl="1" algn="just">
                <a:spcAft>
                  <a:spcPts val="1800"/>
                </a:spcAft>
                <a:buFont typeface="Wingdings" pitchFamily="2" charset="2"/>
                <a:buChar char="§"/>
              </a:pPr>
              <a:endParaRPr lang="fr-FR" i="1" dirty="0" smtClean="0">
                <a:solidFill>
                  <a:srgbClr val="800080"/>
                </a:solidFill>
              </a:endParaRPr>
            </a:p>
            <a:p>
              <a:pPr lvl="1" algn="just">
                <a:spcAft>
                  <a:spcPts val="0"/>
                </a:spcAft>
                <a:buFont typeface="Wingdings" pitchFamily="2" charset="2"/>
                <a:buChar char="§"/>
              </a:pPr>
              <a:r>
                <a:rPr lang="fr-FR" i="1" dirty="0">
                  <a:solidFill>
                    <a:srgbClr val="800080"/>
                  </a:solidFill>
                </a:rPr>
                <a:t> Il existe également un mot-clé </a:t>
              </a:r>
              <a:r>
                <a:rPr lang="fr-FR" i="1" dirty="0" err="1">
                  <a:solidFill>
                    <a:srgbClr val="800080"/>
                  </a:solidFill>
                </a:rPr>
                <a:t>with</a:t>
              </a:r>
              <a:r>
                <a:rPr lang="fr-FR" i="1" dirty="0">
                  <a:solidFill>
                    <a:srgbClr val="800080"/>
                  </a:solidFill>
                </a:rPr>
                <a:t> qui permet d’ouvrir et de fermer un fichier de manière </a:t>
              </a:r>
              <a:r>
                <a:rPr lang="fr-FR" i="1" dirty="0" smtClean="0">
                  <a:solidFill>
                    <a:srgbClr val="800080"/>
                  </a:solidFill>
                </a:rPr>
                <a:t>efficace. Cette instruction garantit </a:t>
              </a:r>
              <a:r>
                <a:rPr lang="fr-FR" i="1" dirty="0">
                  <a:solidFill>
                    <a:srgbClr val="800080"/>
                  </a:solidFill>
                </a:rPr>
                <a:t>la bonne fermeture du </a:t>
              </a:r>
              <a:r>
                <a:rPr lang="fr-FR" i="1" dirty="0" smtClean="0">
                  <a:solidFill>
                    <a:srgbClr val="800080"/>
                  </a:solidFill>
                </a:rPr>
                <a:t>fichier</a:t>
              </a:r>
              <a:r>
                <a:rPr lang="fr-FR" i="1" dirty="0">
                  <a:solidFill>
                    <a:srgbClr val="800080"/>
                  </a:solidFill>
                </a:rPr>
                <a:t> </a:t>
              </a:r>
              <a:r>
                <a:rPr lang="fr-FR" i="1" dirty="0" smtClean="0">
                  <a:solidFill>
                    <a:srgbClr val="800080"/>
                  </a:solidFill>
                </a:rPr>
                <a:t>à la fin du bloc quelque soit ce qui peut se passer</a:t>
              </a:r>
            </a:p>
          </p:txBody>
        </p:sp>
      </p:grpSp>
      <p:sp>
        <p:nvSpPr>
          <p:cNvPr id="11" name="Rectangle 1"/>
          <p:cNvSpPr>
            <a:spLocks noChangeArrowheads="1"/>
          </p:cNvSpPr>
          <p:nvPr/>
        </p:nvSpPr>
        <p:spPr bwMode="auto">
          <a:xfrm>
            <a:off x="1344613" y="3876247"/>
            <a:ext cx="3391979" cy="120032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smtClean="0">
                <a:solidFill>
                  <a:srgbClr val="800080"/>
                </a:solidFill>
              </a:rPr>
              <a:t>fileIn</a:t>
            </a:r>
            <a:r>
              <a:rPr lang="fr-FR" i="1" dirty="0" smtClean="0">
                <a:solidFill>
                  <a:srgbClr val="800080"/>
                </a:solidFill>
              </a:rPr>
              <a:t> = open("Jours.txt", "r" )</a:t>
            </a:r>
          </a:p>
          <a:p>
            <a:pPr>
              <a:tabLst>
                <a:tab pos="1558925" algn="ctr"/>
              </a:tabLst>
            </a:pPr>
            <a:r>
              <a:rPr lang="fr-FR" i="1" dirty="0" smtClean="0">
                <a:solidFill>
                  <a:srgbClr val="800080"/>
                </a:solidFill>
              </a:rPr>
              <a:t>lignes = </a:t>
            </a:r>
            <a:r>
              <a:rPr lang="fr-FR" i="1" dirty="0" err="1" smtClean="0">
                <a:solidFill>
                  <a:srgbClr val="800080"/>
                </a:solidFill>
              </a:rPr>
              <a:t>fileIn.readlines</a:t>
            </a:r>
            <a:r>
              <a:rPr lang="fr-FR" i="1" dirty="0" smtClean="0">
                <a:solidFill>
                  <a:srgbClr val="800080"/>
                </a:solidFill>
              </a:rPr>
              <a:t>() </a:t>
            </a:r>
          </a:p>
          <a:p>
            <a:pPr>
              <a:tabLst>
                <a:tab pos="1558925" algn="ctr"/>
              </a:tabLst>
            </a:pPr>
            <a:r>
              <a:rPr lang="en-US" i="1" dirty="0" smtClean="0">
                <a:solidFill>
                  <a:srgbClr val="800080"/>
                </a:solidFill>
              </a:rPr>
              <a:t>for line in lines :</a:t>
            </a:r>
          </a:p>
          <a:p>
            <a:pPr>
              <a:tabLst>
                <a:tab pos="1558925" algn="ctr"/>
              </a:tabLst>
            </a:pPr>
            <a:r>
              <a:rPr lang="en-US" i="1" dirty="0">
                <a:solidFill>
                  <a:srgbClr val="800080"/>
                </a:solidFill>
              </a:rPr>
              <a:t> </a:t>
            </a:r>
            <a:r>
              <a:rPr lang="en-US" i="1" dirty="0" smtClean="0">
                <a:solidFill>
                  <a:srgbClr val="800080"/>
                </a:solidFill>
              </a:rPr>
              <a:t>   print(line)</a:t>
            </a:r>
            <a:endParaRPr lang="en-US" i="1" dirty="0">
              <a:solidFill>
                <a:srgbClr val="800080"/>
              </a:solidFill>
            </a:endParaRPr>
          </a:p>
        </p:txBody>
      </p:sp>
      <p:sp>
        <p:nvSpPr>
          <p:cNvPr id="4" name="Rectangle 3"/>
          <p:cNvSpPr/>
          <p:nvPr/>
        </p:nvSpPr>
        <p:spPr>
          <a:xfrm>
            <a:off x="5378972" y="3876247"/>
            <a:ext cx="3288080" cy="369332"/>
          </a:xfrm>
          <a:prstGeom prst="rect">
            <a:avLst/>
          </a:prstGeom>
        </p:spPr>
        <p:txBody>
          <a:bodyPr wrap="none">
            <a:spAutoFit/>
          </a:bodyPr>
          <a:lstStyle/>
          <a:p>
            <a:pPr>
              <a:tabLst>
                <a:tab pos="1558925" algn="ctr"/>
              </a:tabLst>
            </a:pPr>
            <a:r>
              <a:rPr lang="fr-FR" i="1" dirty="0" smtClean="0">
                <a:solidFill>
                  <a:srgbClr val="800080"/>
                </a:solidFill>
              </a:rPr>
              <a:t>Ouverture et lecture du fichier </a:t>
            </a:r>
            <a:endParaRPr lang="fr-FR" i="1" dirty="0">
              <a:solidFill>
                <a:srgbClr val="800080"/>
              </a:solidFill>
            </a:endParaRPr>
          </a:p>
        </p:txBody>
      </p:sp>
      <p:sp>
        <p:nvSpPr>
          <p:cNvPr id="13" name="Line 44"/>
          <p:cNvSpPr>
            <a:spLocks noChangeShapeType="1"/>
          </p:cNvSpPr>
          <p:nvPr/>
        </p:nvSpPr>
        <p:spPr bwMode="auto">
          <a:xfrm flipH="1">
            <a:off x="4321669" y="4096512"/>
            <a:ext cx="1057303" cy="149066"/>
          </a:xfrm>
          <a:prstGeom prst="line">
            <a:avLst/>
          </a:prstGeom>
          <a:noFill/>
          <a:ln w="12700">
            <a:solidFill>
              <a:srgbClr val="3B4323"/>
            </a:solidFill>
            <a:round/>
            <a:headEnd/>
            <a:tailEnd type="triangle" w="med" len="med"/>
          </a:ln>
        </p:spPr>
        <p:txBody>
          <a:bodyPr wrap="none"/>
          <a:lstStyle/>
          <a:p>
            <a:endParaRPr lang="fr-FR"/>
          </a:p>
        </p:txBody>
      </p:sp>
      <p:sp>
        <p:nvSpPr>
          <p:cNvPr id="14" name="Line 44"/>
          <p:cNvSpPr>
            <a:spLocks noChangeShapeType="1"/>
          </p:cNvSpPr>
          <p:nvPr/>
        </p:nvSpPr>
        <p:spPr bwMode="auto">
          <a:xfrm flipH="1" flipV="1">
            <a:off x="3310128" y="4672583"/>
            <a:ext cx="2068844" cy="101337"/>
          </a:xfrm>
          <a:prstGeom prst="line">
            <a:avLst/>
          </a:prstGeom>
          <a:noFill/>
          <a:ln w="12700">
            <a:solidFill>
              <a:srgbClr val="3B4323"/>
            </a:solidFill>
            <a:round/>
            <a:headEnd/>
            <a:tailEnd type="triangle" w="med" len="med"/>
          </a:ln>
        </p:spPr>
        <p:txBody>
          <a:bodyPr wrap="none"/>
          <a:lstStyle/>
          <a:p>
            <a:endParaRPr lang="fr-FR"/>
          </a:p>
        </p:txBody>
      </p:sp>
      <p:sp>
        <p:nvSpPr>
          <p:cNvPr id="15" name="Rectangle 14"/>
          <p:cNvSpPr/>
          <p:nvPr/>
        </p:nvSpPr>
        <p:spPr>
          <a:xfrm>
            <a:off x="5378972" y="4323771"/>
            <a:ext cx="3211135" cy="646331"/>
          </a:xfrm>
          <a:prstGeom prst="rect">
            <a:avLst/>
          </a:prstGeom>
        </p:spPr>
        <p:txBody>
          <a:bodyPr wrap="none">
            <a:spAutoFit/>
          </a:bodyPr>
          <a:lstStyle/>
          <a:p>
            <a:pPr>
              <a:tabLst>
                <a:tab pos="1558925" algn="ctr"/>
              </a:tabLst>
            </a:pPr>
            <a:r>
              <a:rPr lang="fr-FR" i="1" dirty="0" smtClean="0">
                <a:solidFill>
                  <a:srgbClr val="800080"/>
                </a:solidFill>
              </a:rPr>
              <a:t>Parcours de toutes les lignes </a:t>
            </a:r>
          </a:p>
          <a:p>
            <a:pPr>
              <a:tabLst>
                <a:tab pos="1558925" algn="ctr"/>
              </a:tabLst>
            </a:pPr>
            <a:r>
              <a:rPr lang="fr-FR" i="1" dirty="0" smtClean="0">
                <a:solidFill>
                  <a:srgbClr val="800080"/>
                </a:solidFill>
              </a:rPr>
              <a:t>de lignes et affichage</a:t>
            </a:r>
            <a:endParaRPr lang="fr-FR" i="1" dirty="0">
              <a:solidFill>
                <a:srgbClr val="800080"/>
              </a:solidFill>
            </a:endParaRPr>
          </a:p>
        </p:txBody>
      </p:sp>
      <p:sp>
        <p:nvSpPr>
          <p:cNvPr id="17" name="Rectangle 1"/>
          <p:cNvSpPr>
            <a:spLocks noChangeArrowheads="1"/>
          </p:cNvSpPr>
          <p:nvPr/>
        </p:nvSpPr>
        <p:spPr bwMode="auto">
          <a:xfrm>
            <a:off x="1344613" y="6270113"/>
            <a:ext cx="7294957"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en-US" i="1" dirty="0">
                <a:solidFill>
                  <a:srgbClr val="800080"/>
                </a:solidFill>
              </a:rPr>
              <a:t>with open </a:t>
            </a:r>
            <a:r>
              <a:rPr lang="en-US" i="1" dirty="0" smtClean="0">
                <a:solidFill>
                  <a:srgbClr val="800080"/>
                </a:solidFill>
              </a:rPr>
              <a:t>("</a:t>
            </a:r>
            <a:r>
              <a:rPr lang="en-US" i="1" dirty="0" err="1" smtClean="0">
                <a:solidFill>
                  <a:srgbClr val="800080"/>
                </a:solidFill>
              </a:rPr>
              <a:t>Jiours</a:t>
            </a:r>
            <a:r>
              <a:rPr lang="en-US" i="1" dirty="0" smtClean="0">
                <a:solidFill>
                  <a:srgbClr val="800080"/>
                </a:solidFill>
              </a:rPr>
              <a:t>. </a:t>
            </a:r>
            <a:r>
              <a:rPr lang="en-US" i="1" dirty="0">
                <a:solidFill>
                  <a:srgbClr val="800080"/>
                </a:solidFill>
              </a:rPr>
              <a:t>txt ", 'r ') as </a:t>
            </a:r>
            <a:r>
              <a:rPr lang="fr-FR" i="1" dirty="0" err="1">
                <a:solidFill>
                  <a:srgbClr val="800080"/>
                </a:solidFill>
              </a:rPr>
              <a:t>fileIn</a:t>
            </a:r>
            <a:r>
              <a:rPr lang="en-US" i="1" dirty="0" smtClean="0">
                <a:solidFill>
                  <a:srgbClr val="800080"/>
                </a:solidFill>
              </a:rPr>
              <a:t> </a:t>
            </a:r>
            <a:r>
              <a:rPr lang="fr-FR" i="1" dirty="0" smtClean="0">
                <a:solidFill>
                  <a:srgbClr val="800080"/>
                </a:solidFill>
              </a:rPr>
              <a:t>:    </a:t>
            </a:r>
            <a:endParaRPr lang="en-US" i="1" dirty="0">
              <a:solidFill>
                <a:srgbClr val="800080"/>
              </a:solidFill>
            </a:endParaRPr>
          </a:p>
        </p:txBody>
      </p:sp>
    </p:spTree>
    <p:extLst>
      <p:ext uri="{BB962C8B-B14F-4D97-AF65-F5344CB8AC3E}">
        <p14:creationId xmlns:p14="http://schemas.microsoft.com/office/powerpoint/2010/main" val="36641368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5673344"/>
            <a:chOff x="0" y="998538"/>
            <a:chExt cx="9144000" cy="567334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Programmes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12448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modules</a:t>
              </a:r>
            </a:p>
            <a:p>
              <a:pPr lvl="1" algn="just">
                <a:spcAft>
                  <a:spcPts val="1200"/>
                </a:spcAft>
                <a:buFont typeface="Wingdings" pitchFamily="2" charset="2"/>
                <a:buChar char="§"/>
              </a:pPr>
              <a:r>
                <a:rPr lang="fr-FR" i="1" dirty="0">
                  <a:solidFill>
                    <a:srgbClr val="800080"/>
                  </a:solidFill>
                </a:rPr>
                <a:t> Les modules </a:t>
              </a:r>
              <a:r>
                <a:rPr lang="fr-FR" i="1" dirty="0" smtClean="0">
                  <a:solidFill>
                    <a:srgbClr val="800080"/>
                  </a:solidFill>
                </a:rPr>
                <a:t>ou librairies sont </a:t>
              </a:r>
              <a:r>
                <a:rPr lang="fr-FR" i="1" dirty="0">
                  <a:solidFill>
                    <a:srgbClr val="800080"/>
                  </a:solidFill>
                </a:rPr>
                <a:t>des programmes Python qui contiennent des fonctions que l’on est amené à réutiliser </a:t>
              </a:r>
              <a:r>
                <a:rPr lang="fr-FR" i="1" dirty="0" smtClean="0">
                  <a:solidFill>
                    <a:srgbClr val="800080"/>
                  </a:solidFill>
                </a:rPr>
                <a:t>souvent.</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Pour être utilisable un module doit être importé ;</a:t>
              </a:r>
              <a:endParaRPr lang="fr-FR" i="1" dirty="0">
                <a:solidFill>
                  <a:srgbClr val="800080"/>
                </a:solidFill>
              </a:endParaRPr>
            </a:p>
            <a:p>
              <a:pPr lvl="1" algn="just">
                <a:spcAft>
                  <a:spcPts val="1200"/>
                </a:spcAft>
                <a:buFont typeface="Wingdings" pitchFamily="2" charset="2"/>
                <a:buChar char="§"/>
              </a:pPr>
              <a:endParaRPr lang="fr-FR" i="1" dirty="0">
                <a:solidFill>
                  <a:srgbClr val="800080"/>
                </a:solidFill>
              </a:endParaRPr>
            </a:p>
            <a:p>
              <a:pPr lvl="1" algn="just">
                <a:spcAft>
                  <a:spcPts val="600"/>
                </a:spcAft>
              </a:pPr>
              <a:endParaRPr lang="fr-FR" i="1" dirty="0" smtClean="0">
                <a:solidFill>
                  <a:srgbClr val="800080"/>
                </a:solidFill>
              </a:endParaRPr>
            </a:p>
            <a:p>
              <a:pPr lvl="1" algn="just">
                <a:spcAft>
                  <a:spcPts val="0"/>
                </a:spcAft>
                <a:buFont typeface="Wingdings" pitchFamily="2" charset="2"/>
                <a:buChar char="§"/>
              </a:pPr>
              <a:r>
                <a:rPr lang="fr-FR" i="1" dirty="0">
                  <a:solidFill>
                    <a:srgbClr val="800080"/>
                  </a:solidFill>
                </a:rPr>
                <a:t> À l’aide du mot-clé </a:t>
              </a:r>
              <a:r>
                <a:rPr lang="fr-FR" i="1" dirty="0" err="1">
                  <a:solidFill>
                    <a:srgbClr val="800080"/>
                  </a:solidFill>
                </a:rPr>
                <a:t>from</a:t>
              </a:r>
              <a:r>
                <a:rPr lang="fr-FR" i="1" dirty="0">
                  <a:solidFill>
                    <a:srgbClr val="800080"/>
                  </a:solidFill>
                </a:rPr>
                <a:t>, on peut importer une fonction spécifique d’un module </a:t>
              </a:r>
              <a:r>
                <a:rPr lang="fr-FR" i="1" dirty="0" smtClean="0">
                  <a:solidFill>
                    <a:srgbClr val="800080"/>
                  </a:solidFill>
                </a:rPr>
                <a:t>donné, ou bien l’ensemble des fonctions.</a:t>
              </a:r>
            </a:p>
            <a:p>
              <a:pPr lvl="1" algn="just">
                <a:spcAft>
                  <a:spcPts val="0"/>
                </a:spcAft>
                <a:buFont typeface="Wingdings" pitchFamily="2" charset="2"/>
                <a:buChar char="§"/>
              </a:pPr>
              <a:endParaRPr lang="fr-FR" i="1" dirty="0">
                <a:solidFill>
                  <a:srgbClr val="800080"/>
                </a:solidFill>
              </a:endParaRPr>
            </a:p>
            <a:p>
              <a:pPr lvl="1" algn="just">
                <a:spcAft>
                  <a:spcPts val="1200"/>
                </a:spcAft>
                <a:buFont typeface="Wingdings" pitchFamily="2" charset="2"/>
                <a:buChar char="§"/>
              </a:pPr>
              <a:endParaRPr lang="fr-FR" i="1" dirty="0" smtClean="0">
                <a:solidFill>
                  <a:srgbClr val="800080"/>
                </a:solidFill>
              </a:endParaRPr>
            </a:p>
            <a:p>
              <a:pPr lvl="1" algn="just">
                <a:spcAft>
                  <a:spcPts val="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r>
                <a:rPr lang="fr-FR" i="1" dirty="0" smtClean="0">
                  <a:solidFill>
                    <a:srgbClr val="800080"/>
                  </a:solidFill>
                </a:rPr>
                <a:t> os </a:t>
              </a:r>
              <a:r>
                <a:rPr lang="fr-FR" i="1" dirty="0">
                  <a:solidFill>
                    <a:srgbClr val="800080"/>
                  </a:solidFill>
                </a:rPr>
                <a:t>: </a:t>
              </a:r>
              <a:r>
                <a:rPr lang="fr-FR" i="1" dirty="0" smtClean="0">
                  <a:solidFill>
                    <a:srgbClr val="800080"/>
                  </a:solidFill>
                </a:rPr>
                <a:t>dialogue avec le système d’exploitation</a:t>
              </a:r>
              <a:endParaRPr lang="fr-FR" i="1" dirty="0">
                <a:solidFill>
                  <a:srgbClr val="800080"/>
                </a:solidFill>
              </a:endParaRPr>
            </a:p>
            <a:p>
              <a:pPr lvl="1" algn="just">
                <a:spcAft>
                  <a:spcPts val="0"/>
                </a:spcAft>
                <a:buFont typeface="Wingdings" pitchFamily="2" charset="2"/>
                <a:buChar char="§"/>
              </a:pPr>
              <a:r>
                <a:rPr lang="fr-FR" i="1" dirty="0" smtClean="0">
                  <a:solidFill>
                    <a:srgbClr val="800080"/>
                  </a:solidFill>
                </a:rPr>
                <a:t> time </a:t>
              </a:r>
              <a:r>
                <a:rPr lang="fr-FR" i="1" dirty="0">
                  <a:solidFill>
                    <a:srgbClr val="800080"/>
                  </a:solidFill>
                </a:rPr>
                <a:t>: </a:t>
              </a:r>
              <a:r>
                <a:rPr lang="fr-FR" i="1" dirty="0" smtClean="0">
                  <a:solidFill>
                    <a:srgbClr val="800080"/>
                  </a:solidFill>
                </a:rPr>
                <a:t>donne accès </a:t>
              </a:r>
              <a:r>
                <a:rPr lang="fr-FR" i="1" dirty="0">
                  <a:solidFill>
                    <a:srgbClr val="800080"/>
                  </a:solidFill>
                </a:rPr>
                <a:t>à l’heure </a:t>
              </a:r>
              <a:r>
                <a:rPr lang="fr-FR" i="1" dirty="0" smtClean="0">
                  <a:solidFill>
                    <a:srgbClr val="800080"/>
                  </a:solidFill>
                </a:rPr>
                <a:t>et </a:t>
              </a:r>
              <a:r>
                <a:rPr lang="fr-FR" i="1" dirty="0">
                  <a:solidFill>
                    <a:srgbClr val="800080"/>
                  </a:solidFill>
                </a:rPr>
                <a:t>aux fonctions gérant le temps</a:t>
              </a:r>
              <a:r>
                <a:rPr lang="fr-FR" i="1" dirty="0" smtClean="0">
                  <a:solidFill>
                    <a:srgbClr val="800080"/>
                  </a:solidFill>
                </a:rPr>
                <a:t>..</a:t>
              </a:r>
            </a:p>
            <a:p>
              <a:pPr lvl="1" algn="just">
                <a:spcAft>
                  <a:spcPts val="0"/>
                </a:spcAft>
                <a:buFont typeface="Wingdings" pitchFamily="2" charset="2"/>
                <a:buChar char="§"/>
              </a:pPr>
              <a:r>
                <a:rPr lang="fr-FR" i="1" dirty="0" smtClean="0">
                  <a:solidFill>
                    <a:srgbClr val="800080"/>
                  </a:solidFill>
                </a:rPr>
                <a:t> </a:t>
              </a:r>
              <a:r>
                <a:rPr lang="fr-FR" i="1" dirty="0" err="1" smtClean="0">
                  <a:solidFill>
                    <a:srgbClr val="800080"/>
                  </a:solidFill>
                </a:rPr>
                <a:t>urllib</a:t>
              </a:r>
              <a:r>
                <a:rPr lang="fr-FR" i="1" dirty="0" smtClean="0">
                  <a:solidFill>
                    <a:srgbClr val="800080"/>
                  </a:solidFill>
                </a:rPr>
                <a:t> : </a:t>
              </a:r>
              <a:r>
                <a:rPr lang="fr-FR" i="1" dirty="0">
                  <a:solidFill>
                    <a:srgbClr val="800080"/>
                  </a:solidFill>
                </a:rPr>
                <a:t>récupération de données sur internet depuis </a:t>
              </a:r>
              <a:r>
                <a:rPr lang="fr-FR" i="1" dirty="0" smtClean="0">
                  <a:solidFill>
                    <a:srgbClr val="800080"/>
                  </a:solidFill>
                </a:rPr>
                <a:t>Python</a:t>
              </a:r>
            </a:p>
            <a:p>
              <a:pPr lvl="1" algn="just">
                <a:spcAft>
                  <a:spcPts val="0"/>
                </a:spcAft>
                <a:buFont typeface="Wingdings" pitchFamily="2" charset="2"/>
                <a:buChar char="§"/>
              </a:pPr>
              <a:r>
                <a:rPr lang="fr-FR" i="1" dirty="0" smtClean="0">
                  <a:solidFill>
                    <a:srgbClr val="800080"/>
                  </a:solidFill>
                </a:rPr>
                <a:t> </a:t>
              </a:r>
              <a:r>
                <a:rPr lang="fr-FR" i="1" dirty="0" err="1" smtClean="0">
                  <a:solidFill>
                    <a:srgbClr val="800080"/>
                  </a:solidFill>
                </a:rPr>
                <a:t>Tkinter</a:t>
              </a:r>
              <a:r>
                <a:rPr lang="fr-FR" i="1" dirty="0" smtClean="0">
                  <a:solidFill>
                    <a:srgbClr val="800080"/>
                  </a:solidFill>
                </a:rPr>
                <a:t> : gère la manipulation </a:t>
              </a:r>
              <a:r>
                <a:rPr lang="fr-FR" i="1" dirty="0">
                  <a:solidFill>
                    <a:srgbClr val="800080"/>
                  </a:solidFill>
                </a:rPr>
                <a:t>d’objets graphiques</a:t>
              </a:r>
              <a:endParaRPr lang="fr-FR" i="1" dirty="0" smtClean="0">
                <a:solidFill>
                  <a:srgbClr val="800080"/>
                </a:solidFill>
              </a:endParaRPr>
            </a:p>
          </p:txBody>
        </p:sp>
      </p:grpSp>
      <p:sp>
        <p:nvSpPr>
          <p:cNvPr id="17" name="Rectangle 1"/>
          <p:cNvSpPr>
            <a:spLocks noChangeArrowheads="1"/>
          </p:cNvSpPr>
          <p:nvPr/>
        </p:nvSpPr>
        <p:spPr bwMode="auto">
          <a:xfrm>
            <a:off x="1344613" y="3116059"/>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import </a:t>
            </a:r>
            <a:r>
              <a:rPr lang="fr-FR" i="1" dirty="0" err="1" smtClean="0">
                <a:solidFill>
                  <a:srgbClr val="800080"/>
                </a:solidFill>
              </a:rPr>
              <a:t>random</a:t>
            </a:r>
            <a:r>
              <a:rPr lang="fr-FR" i="1" dirty="0" smtClean="0">
                <a:solidFill>
                  <a:srgbClr val="800080"/>
                </a:solidFill>
              </a:rPr>
              <a:t>			# on à maintenant accès au module </a:t>
            </a:r>
            <a:endParaRPr lang="fr-FR" i="1" dirty="0">
              <a:solidFill>
                <a:srgbClr val="800080"/>
              </a:solidFill>
            </a:endParaRPr>
          </a:p>
          <a:p>
            <a:pPr>
              <a:tabLst>
                <a:tab pos="1558925" algn="ctr"/>
              </a:tabLst>
            </a:pPr>
            <a:r>
              <a:rPr lang="fr-FR" i="1" dirty="0" err="1" smtClean="0">
                <a:solidFill>
                  <a:srgbClr val="800080"/>
                </a:solidFill>
              </a:rPr>
              <a:t>random.randint</a:t>
            </a:r>
            <a:r>
              <a:rPr lang="fr-FR" i="1" dirty="0" smtClean="0">
                <a:solidFill>
                  <a:srgbClr val="800080"/>
                </a:solidFill>
              </a:rPr>
              <a:t> </a:t>
            </a:r>
            <a:r>
              <a:rPr lang="fr-FR" i="1" dirty="0">
                <a:solidFill>
                  <a:srgbClr val="800080"/>
                </a:solidFill>
              </a:rPr>
              <a:t>(0, </a:t>
            </a:r>
            <a:r>
              <a:rPr lang="fr-FR" i="1" dirty="0" smtClean="0">
                <a:solidFill>
                  <a:srgbClr val="800080"/>
                </a:solidFill>
              </a:rPr>
              <a:t>100)      # utilisation d’une fonction de ce module</a:t>
            </a:r>
            <a:endParaRPr lang="en-US" i="1" dirty="0">
              <a:solidFill>
                <a:srgbClr val="800080"/>
              </a:solidFill>
            </a:endParaRPr>
          </a:p>
        </p:txBody>
      </p:sp>
      <p:sp>
        <p:nvSpPr>
          <p:cNvPr id="12" name="Rectangle 1"/>
          <p:cNvSpPr>
            <a:spLocks noChangeArrowheads="1"/>
          </p:cNvSpPr>
          <p:nvPr/>
        </p:nvSpPr>
        <p:spPr bwMode="auto">
          <a:xfrm>
            <a:off x="1344612" y="4664141"/>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smtClean="0">
                <a:solidFill>
                  <a:srgbClr val="800080"/>
                </a:solidFill>
              </a:rPr>
              <a:t>from</a:t>
            </a:r>
            <a:r>
              <a:rPr lang="fr-FR" i="1" dirty="0" smtClean="0">
                <a:solidFill>
                  <a:srgbClr val="800080"/>
                </a:solidFill>
              </a:rPr>
              <a:t> </a:t>
            </a:r>
            <a:r>
              <a:rPr lang="fr-FR" i="1" dirty="0" err="1" smtClean="0">
                <a:solidFill>
                  <a:srgbClr val="800080"/>
                </a:solidFill>
              </a:rPr>
              <a:t>random</a:t>
            </a:r>
            <a:r>
              <a:rPr lang="fr-FR" i="1" dirty="0">
                <a:solidFill>
                  <a:srgbClr val="800080"/>
                </a:solidFill>
              </a:rPr>
              <a:t> import </a:t>
            </a:r>
            <a:r>
              <a:rPr lang="fr-FR" i="1" dirty="0" err="1" smtClean="0">
                <a:solidFill>
                  <a:srgbClr val="800080"/>
                </a:solidFill>
              </a:rPr>
              <a:t>randint</a:t>
            </a:r>
            <a:r>
              <a:rPr lang="fr-FR" i="1" dirty="0">
                <a:solidFill>
                  <a:srgbClr val="800080"/>
                </a:solidFill>
              </a:rPr>
              <a:t> </a:t>
            </a:r>
            <a:r>
              <a:rPr lang="fr-FR" i="1" dirty="0" smtClean="0">
                <a:solidFill>
                  <a:srgbClr val="800080"/>
                </a:solidFill>
              </a:rPr>
              <a:t>  # on peut utiliser </a:t>
            </a:r>
            <a:r>
              <a:rPr lang="fr-FR" i="1" dirty="0" err="1" smtClean="0">
                <a:solidFill>
                  <a:srgbClr val="800080"/>
                </a:solidFill>
              </a:rPr>
              <a:t>randint</a:t>
            </a:r>
            <a:r>
              <a:rPr lang="fr-FR" i="1" dirty="0" smtClean="0">
                <a:solidFill>
                  <a:srgbClr val="800080"/>
                </a:solidFill>
              </a:rPr>
              <a:t> directement  </a:t>
            </a:r>
            <a:endParaRPr lang="fr-FR" i="1" dirty="0">
              <a:solidFill>
                <a:srgbClr val="800080"/>
              </a:solidFill>
            </a:endParaRPr>
          </a:p>
          <a:p>
            <a:pPr>
              <a:tabLst>
                <a:tab pos="1558925" algn="ctr"/>
              </a:tabLst>
            </a:pPr>
            <a:r>
              <a:rPr lang="fr-FR" i="1" dirty="0" err="1">
                <a:solidFill>
                  <a:srgbClr val="800080"/>
                </a:solidFill>
              </a:rPr>
              <a:t>from</a:t>
            </a:r>
            <a:r>
              <a:rPr lang="fr-FR" i="1" dirty="0">
                <a:solidFill>
                  <a:srgbClr val="800080"/>
                </a:solidFill>
              </a:rPr>
              <a:t> </a:t>
            </a:r>
            <a:r>
              <a:rPr lang="fr-FR" i="1" dirty="0" smtClean="0">
                <a:solidFill>
                  <a:srgbClr val="800080"/>
                </a:solidFill>
              </a:rPr>
              <a:t>math </a:t>
            </a:r>
            <a:r>
              <a:rPr lang="fr-FR" i="1" dirty="0">
                <a:solidFill>
                  <a:srgbClr val="800080"/>
                </a:solidFill>
              </a:rPr>
              <a:t>import </a:t>
            </a:r>
            <a:r>
              <a:rPr lang="fr-FR" i="1" dirty="0" smtClean="0">
                <a:solidFill>
                  <a:srgbClr val="800080"/>
                </a:solidFill>
              </a:rPr>
              <a:t>*                 # on peut utiliser toutes les fonctions</a:t>
            </a:r>
            <a:endParaRPr lang="en-US" i="1" dirty="0">
              <a:solidFill>
                <a:srgbClr val="800080"/>
              </a:solidFill>
            </a:endParaRPr>
          </a:p>
        </p:txBody>
      </p:sp>
    </p:spTree>
    <p:extLst>
      <p:ext uri="{BB962C8B-B14F-4D97-AF65-F5344CB8AC3E}">
        <p14:creationId xmlns:p14="http://schemas.microsoft.com/office/powerpoint/2010/main" val="9052137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5073179"/>
            <a:chOff x="0" y="998538"/>
            <a:chExt cx="9144000" cy="507317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Programmes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524315"/>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fonctions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Le mot-clé </a:t>
              </a:r>
              <a:r>
                <a:rPr lang="fr-FR" i="1" dirty="0" err="1">
                  <a:solidFill>
                    <a:srgbClr val="800080"/>
                  </a:solidFill>
                </a:rPr>
                <a:t>def</a:t>
              </a:r>
              <a:r>
                <a:rPr lang="fr-FR" i="1" dirty="0">
                  <a:solidFill>
                    <a:srgbClr val="800080"/>
                  </a:solidFill>
                </a:rPr>
                <a:t> </a:t>
              </a:r>
              <a:r>
                <a:rPr lang="fr-FR" i="1" dirty="0" smtClean="0">
                  <a:solidFill>
                    <a:srgbClr val="800080"/>
                  </a:solidFill>
                </a:rPr>
                <a:t>permet de définir une fonction, si celle-ci doit retourne une valeur il faut à l’intérieur de son bloc utiliser un return.</a:t>
              </a:r>
            </a:p>
            <a:p>
              <a:pPr lvl="1" algn="just">
                <a:spcAft>
                  <a:spcPts val="1200"/>
                </a:spcAft>
                <a:buFont typeface="Wingdings" pitchFamily="2" charset="2"/>
                <a:buChar char="§"/>
              </a:pPr>
              <a:endParaRPr lang="fr-FR" i="1" dirty="0" smtClean="0">
                <a:solidFill>
                  <a:srgbClr val="800080"/>
                </a:solidFill>
              </a:endParaRPr>
            </a:p>
            <a:p>
              <a:pPr lvl="1" algn="just">
                <a:spcAft>
                  <a:spcPts val="1200"/>
                </a:spcAft>
                <a:buFont typeface="Wingdings" pitchFamily="2" charset="2"/>
                <a:buChar char="§"/>
              </a:pPr>
              <a:endParaRPr lang="fr-FR" i="1" dirty="0">
                <a:solidFill>
                  <a:srgbClr val="800080"/>
                </a:solidFill>
              </a:endParaRPr>
            </a:p>
            <a:p>
              <a:pPr lvl="1" algn="just">
                <a:spcAft>
                  <a:spcPts val="1200"/>
                </a:spcAft>
              </a:pP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Un fonction Python peut retourner plusieurs valeurs, il suffit pour cela de les lister dans le return en séparant chaque valeur par une virgule. Le résultat sera récupéré sous la forme d’une liste d’objets.</a:t>
              </a:r>
            </a:p>
            <a:p>
              <a:pPr lvl="1" algn="just">
                <a:spcAft>
                  <a:spcPts val="0"/>
                </a:spcAft>
                <a:buFont typeface="Wingdings" pitchFamily="2" charset="2"/>
                <a:buChar char="§"/>
              </a:pPr>
              <a:r>
                <a:rPr lang="fr-FR" i="1" dirty="0">
                  <a:solidFill>
                    <a:srgbClr val="800080"/>
                  </a:solidFill>
                </a:rPr>
                <a:t> </a:t>
              </a:r>
              <a:r>
                <a:rPr lang="fr-FR" i="1" dirty="0" smtClean="0">
                  <a:solidFill>
                    <a:srgbClr val="800080"/>
                  </a:solidFill>
                </a:rPr>
                <a:t>Il est </a:t>
              </a:r>
              <a:r>
                <a:rPr lang="fr-FR" i="1" dirty="0">
                  <a:solidFill>
                    <a:srgbClr val="800080"/>
                  </a:solidFill>
                </a:rPr>
                <a:t>aussi possible de passer un ou plusieurs argument(s) de manière facultative et de leur attribuer une valeur </a:t>
              </a:r>
              <a:r>
                <a:rPr lang="fr-FR" i="1" dirty="0" smtClean="0">
                  <a:solidFill>
                    <a:srgbClr val="800080"/>
                  </a:solidFill>
                </a:rPr>
                <a:t>par défaut.</a:t>
              </a:r>
              <a:endParaRPr lang="fr-FR" i="1" dirty="0">
                <a:solidFill>
                  <a:srgbClr val="800080"/>
                </a:solidFill>
              </a:endParaRPr>
            </a:p>
            <a:p>
              <a:pPr lvl="1" algn="just">
                <a:spcAft>
                  <a:spcPts val="0"/>
                </a:spcAft>
                <a:buFont typeface="Wingdings" pitchFamily="2" charset="2"/>
                <a:buChar char="§"/>
              </a:pPr>
              <a:endParaRPr lang="fr-FR" i="1" dirty="0">
                <a:solidFill>
                  <a:srgbClr val="800080"/>
                </a:solidFill>
              </a:endParaRPr>
            </a:p>
          </p:txBody>
        </p:sp>
      </p:grpSp>
      <p:sp>
        <p:nvSpPr>
          <p:cNvPr id="17" name="Rectangle 1"/>
          <p:cNvSpPr>
            <a:spLocks noChangeArrowheads="1"/>
          </p:cNvSpPr>
          <p:nvPr/>
        </p:nvSpPr>
        <p:spPr bwMode="auto">
          <a:xfrm>
            <a:off x="1344612" y="2778353"/>
            <a:ext cx="7294957" cy="104644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smtClean="0">
                <a:solidFill>
                  <a:srgbClr val="800080"/>
                </a:solidFill>
              </a:rPr>
              <a:t>def</a:t>
            </a:r>
            <a:r>
              <a:rPr lang="fr-FR" i="1" dirty="0" smtClean="0">
                <a:solidFill>
                  <a:srgbClr val="800080"/>
                </a:solidFill>
              </a:rPr>
              <a:t> puissance (x, n) :	# la fonction carre reçoit 2 paramètres</a:t>
            </a:r>
            <a:endParaRPr lang="fr-FR" i="1" dirty="0">
              <a:solidFill>
                <a:srgbClr val="800080"/>
              </a:solidFill>
            </a:endParaRPr>
          </a:p>
          <a:p>
            <a:pPr>
              <a:tabLst>
                <a:tab pos="1558925" algn="ctr"/>
              </a:tabLst>
            </a:pPr>
            <a:r>
              <a:rPr lang="fr-FR" i="1" dirty="0" smtClean="0">
                <a:solidFill>
                  <a:srgbClr val="800080"/>
                </a:solidFill>
              </a:rPr>
              <a:t>    return x ** n                    # retour de la fonction</a:t>
            </a:r>
          </a:p>
          <a:p>
            <a:pPr>
              <a:tabLst>
                <a:tab pos="1558925" algn="ctr"/>
              </a:tabLst>
            </a:pPr>
            <a:endParaRPr lang="fr-FR" sz="800" i="1" dirty="0" smtClean="0">
              <a:solidFill>
                <a:srgbClr val="800080"/>
              </a:solidFill>
            </a:endParaRPr>
          </a:p>
          <a:p>
            <a:pPr>
              <a:tabLst>
                <a:tab pos="1558925" algn="ctr"/>
              </a:tabLst>
            </a:pPr>
            <a:r>
              <a:rPr lang="fr-FR" i="1" dirty="0" err="1" smtClean="0">
                <a:solidFill>
                  <a:srgbClr val="800080"/>
                </a:solidFill>
              </a:rPr>
              <a:t>print</a:t>
            </a:r>
            <a:r>
              <a:rPr lang="fr-FR" i="1" dirty="0" smtClean="0">
                <a:solidFill>
                  <a:srgbClr val="800080"/>
                </a:solidFill>
              </a:rPr>
              <a:t> puissance (2, 2)	# appel de la fonction puissance </a:t>
            </a:r>
            <a:endParaRPr lang="en-US" i="1" dirty="0">
              <a:solidFill>
                <a:srgbClr val="800080"/>
              </a:solidFill>
            </a:endParaRPr>
          </a:p>
        </p:txBody>
      </p:sp>
      <p:sp>
        <p:nvSpPr>
          <p:cNvPr id="13" name="Rectangle 1"/>
          <p:cNvSpPr>
            <a:spLocks noChangeArrowheads="1"/>
          </p:cNvSpPr>
          <p:nvPr/>
        </p:nvSpPr>
        <p:spPr bwMode="auto">
          <a:xfrm>
            <a:off x="1344612" y="5695286"/>
            <a:ext cx="7294957" cy="104644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smtClean="0">
                <a:solidFill>
                  <a:srgbClr val="800080"/>
                </a:solidFill>
              </a:rPr>
              <a:t>def</a:t>
            </a:r>
            <a:r>
              <a:rPr lang="fr-FR" i="1" dirty="0" smtClean="0">
                <a:solidFill>
                  <a:srgbClr val="800080"/>
                </a:solidFill>
              </a:rPr>
              <a:t> puissance (x, n=2) :	# la fonction carre reçoit 2 paramètres</a:t>
            </a:r>
            <a:endParaRPr lang="fr-FR" i="1" dirty="0">
              <a:solidFill>
                <a:srgbClr val="800080"/>
              </a:solidFill>
            </a:endParaRPr>
          </a:p>
          <a:p>
            <a:pPr>
              <a:tabLst>
                <a:tab pos="1558925" algn="ctr"/>
              </a:tabLst>
            </a:pPr>
            <a:r>
              <a:rPr lang="fr-FR" i="1" dirty="0" smtClean="0">
                <a:solidFill>
                  <a:srgbClr val="800080"/>
                </a:solidFill>
              </a:rPr>
              <a:t>    return x ** n                    # retour de la fonction</a:t>
            </a:r>
          </a:p>
          <a:p>
            <a:pPr>
              <a:tabLst>
                <a:tab pos="1558925" algn="ctr"/>
              </a:tabLst>
            </a:pPr>
            <a:endParaRPr lang="fr-FR" sz="800" i="1" dirty="0" smtClean="0">
              <a:solidFill>
                <a:srgbClr val="800080"/>
              </a:solidFill>
            </a:endParaRPr>
          </a:p>
          <a:p>
            <a:pPr>
              <a:tabLst>
                <a:tab pos="1558925" algn="ctr"/>
              </a:tabLst>
            </a:pPr>
            <a:r>
              <a:rPr lang="fr-FR" i="1" dirty="0" err="1" smtClean="0">
                <a:solidFill>
                  <a:srgbClr val="800080"/>
                </a:solidFill>
              </a:rPr>
              <a:t>print</a:t>
            </a:r>
            <a:r>
              <a:rPr lang="fr-FR" i="1" dirty="0" smtClean="0">
                <a:solidFill>
                  <a:srgbClr val="800080"/>
                </a:solidFill>
              </a:rPr>
              <a:t> puissance (2)	# appel de la fonction puissance </a:t>
            </a:r>
            <a:endParaRPr lang="en-US" i="1" dirty="0">
              <a:solidFill>
                <a:srgbClr val="800080"/>
              </a:solidFill>
            </a:endParaRPr>
          </a:p>
        </p:txBody>
      </p:sp>
    </p:spTree>
    <p:extLst>
      <p:ext uri="{BB962C8B-B14F-4D97-AF65-F5344CB8AC3E}">
        <p14:creationId xmlns:p14="http://schemas.microsoft.com/office/powerpoint/2010/main" val="7245025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5981120"/>
            <a:chOff x="0" y="998538"/>
            <a:chExt cx="9144000" cy="598112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Compléments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432256"/>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Bibliothèques scientifiques</a:t>
              </a:r>
            </a:p>
            <a:p>
              <a:pPr lvl="1" algn="just">
                <a:spcAft>
                  <a:spcPts val="0"/>
                </a:spcAft>
                <a:buFont typeface="Wingdings" pitchFamily="2" charset="2"/>
                <a:buChar char="§"/>
              </a:pPr>
              <a:r>
                <a:rPr lang="fr-FR" i="1" dirty="0">
                  <a:solidFill>
                    <a:srgbClr val="800080"/>
                  </a:solidFill>
                </a:rPr>
                <a:t> La bibliothèque </a:t>
              </a:r>
              <a:r>
                <a:rPr lang="fr-FR" i="1" dirty="0" err="1" smtClean="0">
                  <a:solidFill>
                    <a:srgbClr val="800080"/>
                  </a:solidFill>
                </a:rPr>
                <a:t>numpy</a:t>
              </a:r>
              <a:r>
                <a:rPr lang="fr-FR" i="1" dirty="0" smtClean="0">
                  <a:solidFill>
                    <a:srgbClr val="800080"/>
                  </a:solidFill>
                </a:rPr>
                <a:t> permet </a:t>
              </a:r>
              <a:r>
                <a:rPr lang="fr-FR" i="1" dirty="0">
                  <a:solidFill>
                    <a:srgbClr val="800080"/>
                  </a:solidFill>
                </a:rPr>
                <a:t>d’effectuer des calculs numériques avec </a:t>
              </a:r>
              <a:r>
                <a:rPr lang="fr-FR" i="1" dirty="0" smtClean="0">
                  <a:solidFill>
                    <a:srgbClr val="800080"/>
                  </a:solidFill>
                </a:rPr>
                <a:t>Python et introduit </a:t>
              </a:r>
              <a:r>
                <a:rPr lang="fr-FR" i="1" dirty="0">
                  <a:solidFill>
                    <a:srgbClr val="800080"/>
                  </a:solidFill>
                </a:rPr>
                <a:t>une gestion </a:t>
              </a:r>
              <a:r>
                <a:rPr lang="fr-FR" i="1" dirty="0" smtClean="0">
                  <a:solidFill>
                    <a:srgbClr val="800080"/>
                  </a:solidFill>
                </a:rPr>
                <a:t>des </a:t>
              </a:r>
              <a:r>
                <a:rPr lang="fr-FR" i="1" dirty="0">
                  <a:solidFill>
                    <a:srgbClr val="800080"/>
                  </a:solidFill>
                </a:rPr>
                <a:t>tableaux de nombres</a:t>
              </a:r>
              <a:r>
                <a:rPr lang="fr-FR" i="1" dirty="0" smtClean="0">
                  <a:solidFill>
                    <a:srgbClr val="800080"/>
                  </a:solidFill>
                </a:rPr>
                <a:t>.</a:t>
              </a: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a:t>
              </a:r>
              <a:r>
                <a:rPr lang="fr-FR" i="1" dirty="0" err="1" smtClean="0">
                  <a:solidFill>
                    <a:srgbClr val="800080"/>
                  </a:solidFill>
                </a:rPr>
                <a:t>where</a:t>
              </a:r>
              <a:r>
                <a:rPr lang="fr-FR" i="1" dirty="0" smtClean="0">
                  <a:solidFill>
                    <a:srgbClr val="800080"/>
                  </a:solidFill>
                </a:rPr>
                <a:t>() retourne un </a:t>
              </a:r>
              <a:r>
                <a:rPr lang="fr-FR" i="1" dirty="0" err="1" smtClean="0">
                  <a:solidFill>
                    <a:srgbClr val="800080"/>
                  </a:solidFill>
                </a:rPr>
                <a:t>tuple</a:t>
              </a:r>
              <a:r>
                <a:rPr lang="fr-FR" i="1" dirty="0" smtClean="0">
                  <a:solidFill>
                    <a:srgbClr val="800080"/>
                  </a:solidFill>
                </a:rPr>
                <a:t> contenant les indices où </a:t>
              </a:r>
              <a:r>
                <a:rPr lang="fr-FR" i="1" dirty="0">
                  <a:solidFill>
                    <a:srgbClr val="800080"/>
                  </a:solidFill>
                </a:rPr>
                <a:t>la condition est </a:t>
              </a:r>
              <a:r>
                <a:rPr lang="fr-FR" i="1" dirty="0" smtClean="0">
                  <a:solidFill>
                    <a:srgbClr val="800080"/>
                  </a:solidFill>
                </a:rPr>
                <a:t>vraie.</a:t>
              </a:r>
            </a:p>
            <a:p>
              <a:pPr lvl="1" algn="just">
                <a:spcAft>
                  <a:spcPts val="1200"/>
                </a:spcAft>
                <a:buFont typeface="Wingdings" pitchFamily="2" charset="2"/>
                <a:buChar char="§"/>
              </a:pPr>
              <a:endParaRPr lang="fr-FR" i="1" dirty="0">
                <a:solidFill>
                  <a:srgbClr val="800080"/>
                </a:solidFill>
              </a:endParaRPr>
            </a:p>
            <a:p>
              <a:pPr lvl="1" algn="just">
                <a:spcAft>
                  <a:spcPts val="1200"/>
                </a:spcAft>
                <a:buFont typeface="Wingdings" pitchFamily="2" charset="2"/>
                <a:buChar char="§"/>
              </a:pPr>
              <a:endParaRPr lang="fr-FR" i="1" dirty="0" smtClean="0">
                <a:solidFill>
                  <a:srgbClr val="800080"/>
                </a:solidFill>
              </a:endParaRPr>
            </a:p>
            <a:p>
              <a:pPr lvl="1" algn="just">
                <a:spcAft>
                  <a:spcPts val="0"/>
                </a:spcAft>
                <a:buFont typeface="Wingdings" pitchFamily="2" charset="2"/>
                <a:buChar char="§"/>
              </a:pPr>
              <a:r>
                <a:rPr lang="fr-FR" i="1" dirty="0">
                  <a:solidFill>
                    <a:srgbClr val="800080"/>
                  </a:solidFill>
                </a:rPr>
                <a:t> Les </a:t>
              </a:r>
              <a:r>
                <a:rPr lang="fr-FR" i="1" dirty="0" smtClean="0">
                  <a:solidFill>
                    <a:srgbClr val="800080"/>
                  </a:solidFill>
                </a:rPr>
                <a:t>commandes </a:t>
              </a:r>
              <a:r>
                <a:rPr lang="fr-FR" i="1" dirty="0" err="1" smtClean="0">
                  <a:solidFill>
                    <a:srgbClr val="800080"/>
                  </a:solidFill>
                </a:rPr>
                <a:t>argmin</a:t>
              </a:r>
              <a:r>
                <a:rPr lang="fr-FR" i="1" dirty="0" smtClean="0">
                  <a:solidFill>
                    <a:srgbClr val="800080"/>
                  </a:solidFill>
                </a:rPr>
                <a:t>() </a:t>
              </a:r>
              <a:r>
                <a:rPr lang="fr-FR" i="1" dirty="0">
                  <a:solidFill>
                    <a:srgbClr val="800080"/>
                  </a:solidFill>
                </a:rPr>
                <a:t>et </a:t>
              </a:r>
              <a:r>
                <a:rPr lang="fr-FR" i="1" dirty="0" err="1" smtClean="0">
                  <a:solidFill>
                    <a:srgbClr val="800080"/>
                  </a:solidFill>
                </a:rPr>
                <a:t>argmax</a:t>
              </a:r>
              <a:r>
                <a:rPr lang="fr-FR" i="1" dirty="0" smtClean="0">
                  <a:solidFill>
                    <a:srgbClr val="800080"/>
                  </a:solidFill>
                </a:rPr>
                <a:t>() </a:t>
              </a:r>
              <a:r>
                <a:rPr lang="fr-FR" i="1" dirty="0">
                  <a:solidFill>
                    <a:srgbClr val="800080"/>
                  </a:solidFill>
                </a:rPr>
                <a:t>retournent </a:t>
              </a:r>
              <a:r>
                <a:rPr lang="fr-FR" i="1" dirty="0" smtClean="0">
                  <a:solidFill>
                    <a:srgbClr val="800080"/>
                  </a:solidFill>
                </a:rPr>
                <a:t>l’indice de l’élément minimum ou maximum, alors que </a:t>
              </a:r>
              <a:r>
                <a:rPr lang="fr-FR" i="1" dirty="0" err="1" smtClean="0">
                  <a:solidFill>
                    <a:srgbClr val="800080"/>
                  </a:solidFill>
                </a:rPr>
                <a:t>amin</a:t>
              </a:r>
              <a:r>
                <a:rPr lang="fr-FR" i="1" dirty="0" smtClean="0">
                  <a:solidFill>
                    <a:srgbClr val="800080"/>
                  </a:solidFill>
                </a:rPr>
                <a:t>() et </a:t>
              </a:r>
              <a:r>
                <a:rPr lang="fr-FR" i="1" dirty="0" err="1" smtClean="0">
                  <a:solidFill>
                    <a:srgbClr val="800080"/>
                  </a:solidFill>
                </a:rPr>
                <a:t>amax</a:t>
              </a:r>
              <a:r>
                <a:rPr lang="fr-FR" i="1" dirty="0" smtClean="0">
                  <a:solidFill>
                    <a:srgbClr val="800080"/>
                  </a:solidFill>
                </a:rPr>
                <a:t>() retournent la valeur.</a:t>
              </a:r>
            </a:p>
            <a:p>
              <a:pPr lvl="1" algn="just">
                <a:spcAft>
                  <a:spcPts val="1200"/>
                </a:spcAft>
                <a:buFont typeface="Wingdings" pitchFamily="2" charset="2"/>
                <a:buChar char="§"/>
              </a:pPr>
              <a:endParaRPr lang="fr-FR" i="1" dirty="0">
                <a:solidFill>
                  <a:srgbClr val="800080"/>
                </a:solidFill>
              </a:endParaRPr>
            </a:p>
            <a:p>
              <a:pPr lvl="1" algn="just">
                <a:spcAft>
                  <a:spcPts val="1200"/>
                </a:spcAft>
                <a:buFont typeface="Wingdings" pitchFamily="2" charset="2"/>
                <a:buChar char="§"/>
              </a:pP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err="1" smtClean="0">
                  <a:solidFill>
                    <a:srgbClr val="800080"/>
                  </a:solidFill>
                </a:rPr>
                <a:t>scipy</a:t>
              </a:r>
              <a:r>
                <a:rPr lang="fr-FR" i="1" dirty="0" smtClean="0">
                  <a:solidFill>
                    <a:srgbClr val="800080"/>
                  </a:solidFill>
                </a:rPr>
                <a:t> est une bibliothèques scientifique qui permet des calculs d’intégrales, résolution d’</a:t>
              </a:r>
              <a:r>
                <a:rPr lang="fr-FR" i="1" dirty="0" err="1" smtClean="0">
                  <a:solidFill>
                    <a:srgbClr val="800080"/>
                  </a:solidFill>
                </a:rPr>
                <a:t>équaDiff</a:t>
              </a:r>
              <a:r>
                <a:rPr lang="fr-FR" i="1" dirty="0" smtClean="0">
                  <a:solidFill>
                    <a:srgbClr val="800080"/>
                  </a:solidFill>
                </a:rPr>
                <a:t>, d’optimisation ou de statistiques.</a:t>
              </a:r>
            </a:p>
          </p:txBody>
        </p:sp>
      </p:grpSp>
      <p:sp>
        <p:nvSpPr>
          <p:cNvPr id="13" name="Rectangle 1"/>
          <p:cNvSpPr>
            <a:spLocks noChangeArrowheads="1"/>
          </p:cNvSpPr>
          <p:nvPr/>
        </p:nvSpPr>
        <p:spPr bwMode="auto">
          <a:xfrm>
            <a:off x="1344613" y="2659301"/>
            <a:ext cx="7294957" cy="92333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a:solidFill>
                  <a:srgbClr val="800080"/>
                </a:solidFill>
              </a:rPr>
              <a:t>tab = </a:t>
            </a:r>
            <a:r>
              <a:rPr lang="fr-FR" i="1" dirty="0" err="1" smtClean="0">
                <a:solidFill>
                  <a:srgbClr val="800080"/>
                </a:solidFill>
              </a:rPr>
              <a:t>numpy.random.randint</a:t>
            </a:r>
            <a:r>
              <a:rPr lang="fr-FR" i="1" dirty="0" smtClean="0">
                <a:solidFill>
                  <a:srgbClr val="800080"/>
                </a:solidFill>
              </a:rPr>
              <a:t>(0</a:t>
            </a:r>
            <a:r>
              <a:rPr lang="fr-FR" i="1" dirty="0">
                <a:solidFill>
                  <a:srgbClr val="800080"/>
                </a:solidFill>
              </a:rPr>
              <a:t>, 10, 20) </a:t>
            </a:r>
            <a:endParaRPr lang="fr-FR" i="1" dirty="0" smtClean="0">
              <a:solidFill>
                <a:srgbClr val="800080"/>
              </a:solidFill>
            </a:endParaRPr>
          </a:p>
          <a:p>
            <a:pPr>
              <a:tabLst>
                <a:tab pos="1558925" algn="ctr"/>
              </a:tabLst>
            </a:pPr>
            <a:r>
              <a:rPr lang="fr-FR" i="1" dirty="0" err="1" smtClean="0">
                <a:solidFill>
                  <a:srgbClr val="800080"/>
                </a:solidFill>
              </a:rPr>
              <a:t>print</a:t>
            </a:r>
            <a:r>
              <a:rPr lang="fr-FR" i="1" dirty="0" smtClean="0">
                <a:solidFill>
                  <a:srgbClr val="800080"/>
                </a:solidFill>
              </a:rPr>
              <a:t>(tab)</a:t>
            </a:r>
            <a:endParaRPr lang="fr-FR" i="1" dirty="0">
              <a:solidFill>
                <a:srgbClr val="800080"/>
              </a:solidFill>
            </a:endParaRPr>
          </a:p>
          <a:p>
            <a:pPr>
              <a:tabLst>
                <a:tab pos="1558925" algn="ctr"/>
              </a:tabLst>
            </a:pPr>
            <a:r>
              <a:rPr lang="en-US" i="1" dirty="0">
                <a:solidFill>
                  <a:srgbClr val="800080"/>
                </a:solidFill>
              </a:rPr>
              <a:t>array([6, 1, 9, 5, 7, 2, 9, 6, 8, 2, 9, 9, 2, 2, 1, 0, 5, 4, 6, 7])</a:t>
            </a:r>
          </a:p>
        </p:txBody>
      </p:sp>
      <p:sp>
        <p:nvSpPr>
          <p:cNvPr id="14" name="Rectangle 1"/>
          <p:cNvSpPr>
            <a:spLocks noChangeArrowheads="1"/>
          </p:cNvSpPr>
          <p:nvPr/>
        </p:nvSpPr>
        <p:spPr bwMode="auto">
          <a:xfrm>
            <a:off x="1344613" y="5517589"/>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smtClean="0">
                <a:solidFill>
                  <a:srgbClr val="800080"/>
                </a:solidFill>
              </a:rPr>
              <a:t>numpy.argmin</a:t>
            </a:r>
            <a:r>
              <a:rPr lang="fr-FR" i="1" dirty="0" smtClean="0">
                <a:solidFill>
                  <a:srgbClr val="800080"/>
                </a:solidFill>
              </a:rPr>
              <a:t> (tab)		# retournera 15</a:t>
            </a:r>
          </a:p>
          <a:p>
            <a:pPr>
              <a:tabLst>
                <a:tab pos="1558925" algn="ctr"/>
              </a:tabLst>
            </a:pPr>
            <a:r>
              <a:rPr lang="fr-FR" i="1" dirty="0" err="1" smtClean="0">
                <a:solidFill>
                  <a:srgbClr val="800080"/>
                </a:solidFill>
              </a:rPr>
              <a:t>numpy.argmax</a:t>
            </a:r>
            <a:r>
              <a:rPr lang="fr-FR" i="1" dirty="0" smtClean="0">
                <a:solidFill>
                  <a:srgbClr val="800080"/>
                </a:solidFill>
              </a:rPr>
              <a:t> (tab</a:t>
            </a:r>
            <a:r>
              <a:rPr lang="fr-FR" i="1" dirty="0">
                <a:solidFill>
                  <a:srgbClr val="800080"/>
                </a:solidFill>
              </a:rPr>
              <a:t>) </a:t>
            </a:r>
            <a:r>
              <a:rPr lang="en-US" i="1" dirty="0" smtClean="0">
                <a:solidFill>
                  <a:srgbClr val="800080"/>
                </a:solidFill>
              </a:rPr>
              <a:t>		# </a:t>
            </a:r>
            <a:r>
              <a:rPr lang="fr-FR" i="1" dirty="0" smtClean="0">
                <a:solidFill>
                  <a:srgbClr val="800080"/>
                </a:solidFill>
              </a:rPr>
              <a:t>retournera 2</a:t>
            </a:r>
            <a:endParaRPr lang="en-US" i="1" dirty="0">
              <a:solidFill>
                <a:srgbClr val="800080"/>
              </a:solidFill>
            </a:endParaRPr>
          </a:p>
        </p:txBody>
      </p:sp>
      <p:sp>
        <p:nvSpPr>
          <p:cNvPr id="12" name="Rectangle 1"/>
          <p:cNvSpPr>
            <a:spLocks noChangeArrowheads="1"/>
          </p:cNvSpPr>
          <p:nvPr/>
        </p:nvSpPr>
        <p:spPr bwMode="auto">
          <a:xfrm>
            <a:off x="1344613" y="4131494"/>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err="1" smtClean="0">
                <a:solidFill>
                  <a:srgbClr val="800080"/>
                </a:solidFill>
              </a:rPr>
              <a:t>numpy.where</a:t>
            </a:r>
            <a:r>
              <a:rPr lang="fr-FR" i="1" dirty="0" smtClean="0">
                <a:solidFill>
                  <a:srgbClr val="800080"/>
                </a:solidFill>
              </a:rPr>
              <a:t>( tab == 9)</a:t>
            </a:r>
          </a:p>
          <a:p>
            <a:pPr>
              <a:tabLst>
                <a:tab pos="1558925" algn="ctr"/>
              </a:tabLst>
            </a:pPr>
            <a:r>
              <a:rPr lang="en-US" i="1" dirty="0">
                <a:solidFill>
                  <a:srgbClr val="800080"/>
                </a:solidFill>
              </a:rPr>
              <a:t>(array([ 2,  6, 10, 11], </a:t>
            </a:r>
            <a:r>
              <a:rPr lang="en-US" i="1" dirty="0" err="1">
                <a:solidFill>
                  <a:srgbClr val="800080"/>
                </a:solidFill>
              </a:rPr>
              <a:t>dtype</a:t>
            </a:r>
            <a:r>
              <a:rPr lang="en-US" i="1" dirty="0">
                <a:solidFill>
                  <a:srgbClr val="800080"/>
                </a:solidFill>
              </a:rPr>
              <a:t>=int32),)</a:t>
            </a:r>
          </a:p>
        </p:txBody>
      </p:sp>
    </p:spTree>
    <p:extLst>
      <p:ext uri="{BB962C8B-B14F-4D97-AF65-F5344CB8AC3E}">
        <p14:creationId xmlns:p14="http://schemas.microsoft.com/office/powerpoint/2010/main" val="19109971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3195742"/>
            <a:chOff x="0" y="998538"/>
            <a:chExt cx="9144000" cy="319574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Compléments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2646878"/>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Bibliothèques scientifiques</a:t>
              </a:r>
            </a:p>
            <a:p>
              <a:pPr lvl="1" algn="just">
                <a:spcAft>
                  <a:spcPts val="1200"/>
                </a:spcAft>
                <a:buFont typeface="Wingdings" pitchFamily="2" charset="2"/>
                <a:buChar char="§"/>
              </a:pPr>
              <a:r>
                <a:rPr lang="fr-FR" i="1" dirty="0">
                  <a:solidFill>
                    <a:srgbClr val="800080"/>
                  </a:solidFill>
                </a:rPr>
                <a:t> La module </a:t>
              </a:r>
              <a:r>
                <a:rPr lang="fr-FR" i="1" dirty="0" err="1" smtClean="0">
                  <a:solidFill>
                    <a:srgbClr val="800080"/>
                  </a:solidFill>
                </a:rPr>
                <a:t>matplotlib.pyplot</a:t>
              </a:r>
              <a:r>
                <a:rPr lang="fr-FR" i="1" dirty="0" smtClean="0">
                  <a:solidFill>
                    <a:srgbClr val="800080"/>
                  </a:solidFill>
                </a:rPr>
                <a:t> permet de générer des graphiques.</a:t>
              </a:r>
            </a:p>
            <a:p>
              <a:pPr lvl="1" algn="just">
                <a:spcAft>
                  <a:spcPts val="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endParaRPr lang="fr-FR" i="1" dirty="0" smtClean="0">
                <a:solidFill>
                  <a:srgbClr val="800080"/>
                </a:solidFill>
              </a:endParaRPr>
            </a:p>
            <a:p>
              <a:pPr lvl="1" algn="just">
                <a:spcAft>
                  <a:spcPts val="0"/>
                </a:spcAft>
                <a:buFont typeface="Wingdings" pitchFamily="2" charset="2"/>
                <a:buChar char="§"/>
              </a:pPr>
              <a:endParaRPr lang="fr-FR" i="1" dirty="0">
                <a:solidFill>
                  <a:srgbClr val="800080"/>
                </a:solidFill>
              </a:endParaRPr>
            </a:p>
            <a:p>
              <a:pPr lvl="1" algn="just">
                <a:spcAft>
                  <a:spcPts val="0"/>
                </a:spcAft>
                <a:buFont typeface="Wingdings" pitchFamily="2" charset="2"/>
                <a:buChar char="§"/>
              </a:pPr>
              <a:endParaRPr lang="fr-FR" i="1" dirty="0" smtClean="0">
                <a:solidFill>
                  <a:srgbClr val="800080"/>
                </a:solidFill>
              </a:endParaRPr>
            </a:p>
            <a:p>
              <a:pPr lvl="1" algn="just">
                <a:spcAft>
                  <a:spcPts val="0"/>
                </a:spcAft>
                <a:buFont typeface="Wingdings" pitchFamily="2" charset="2"/>
                <a:buChar char="§"/>
              </a:pPr>
              <a:endParaRPr lang="fr-FR" i="1" dirty="0">
                <a:solidFill>
                  <a:srgbClr val="800080"/>
                </a:solidFill>
              </a:endParaRPr>
            </a:p>
            <a:p>
              <a:pPr lvl="1" algn="just">
                <a:spcAft>
                  <a:spcPts val="0"/>
                </a:spcAft>
              </a:pPr>
              <a:endParaRPr lang="fr-FR" i="1" dirty="0" smtClean="0">
                <a:solidFill>
                  <a:srgbClr val="800080"/>
                </a:solidFill>
              </a:endParaRPr>
            </a:p>
          </p:txBody>
        </p:sp>
      </p:grpSp>
      <p:sp>
        <p:nvSpPr>
          <p:cNvPr id="13" name="Rectangle 1"/>
          <p:cNvSpPr>
            <a:spLocks noChangeArrowheads="1"/>
          </p:cNvSpPr>
          <p:nvPr/>
        </p:nvSpPr>
        <p:spPr bwMode="auto">
          <a:xfrm>
            <a:off x="1344613" y="2455343"/>
            <a:ext cx="3355403" cy="147732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import </a:t>
            </a:r>
            <a:r>
              <a:rPr lang="fr-FR" i="1" dirty="0" err="1" smtClean="0">
                <a:solidFill>
                  <a:srgbClr val="800080"/>
                </a:solidFill>
              </a:rPr>
              <a:t>matplotlib.pyplot</a:t>
            </a:r>
            <a:r>
              <a:rPr lang="fr-FR" i="1" dirty="0" smtClean="0">
                <a:solidFill>
                  <a:srgbClr val="800080"/>
                </a:solidFill>
              </a:rPr>
              <a:t> as </a:t>
            </a:r>
            <a:r>
              <a:rPr lang="fr-FR" i="1" dirty="0" err="1" smtClean="0">
                <a:solidFill>
                  <a:srgbClr val="800080"/>
                </a:solidFill>
              </a:rPr>
              <a:t>plt</a:t>
            </a:r>
            <a:r>
              <a:rPr lang="fr-FR" i="1" dirty="0" smtClean="0">
                <a:solidFill>
                  <a:srgbClr val="800080"/>
                </a:solidFill>
              </a:rPr>
              <a:t> </a:t>
            </a:r>
          </a:p>
          <a:p>
            <a:pPr>
              <a:tabLst>
                <a:tab pos="1558925" algn="ctr"/>
              </a:tabLst>
            </a:pPr>
            <a:r>
              <a:rPr lang="fr-FR" i="1" dirty="0">
                <a:solidFill>
                  <a:srgbClr val="800080"/>
                </a:solidFill>
              </a:rPr>
              <a:t>import </a:t>
            </a:r>
            <a:r>
              <a:rPr lang="fr-FR" i="1" dirty="0" err="1">
                <a:solidFill>
                  <a:srgbClr val="800080"/>
                </a:solidFill>
              </a:rPr>
              <a:t>numpy</a:t>
            </a:r>
            <a:r>
              <a:rPr lang="fr-FR" i="1" dirty="0">
                <a:solidFill>
                  <a:srgbClr val="800080"/>
                </a:solidFill>
              </a:rPr>
              <a:t>.</a:t>
            </a:r>
            <a:r>
              <a:rPr lang="fr-FR" i="1" dirty="0" smtClean="0">
                <a:solidFill>
                  <a:srgbClr val="800080"/>
                </a:solidFill>
              </a:rPr>
              <a:t> </a:t>
            </a:r>
            <a:r>
              <a:rPr lang="fr-FR" i="1" dirty="0">
                <a:solidFill>
                  <a:srgbClr val="800080"/>
                </a:solidFill>
              </a:rPr>
              <a:t>as </a:t>
            </a:r>
            <a:r>
              <a:rPr lang="fr-FR" i="1" dirty="0" err="1" smtClean="0">
                <a:solidFill>
                  <a:srgbClr val="800080"/>
                </a:solidFill>
              </a:rPr>
              <a:t>np</a:t>
            </a:r>
            <a:r>
              <a:rPr lang="fr-FR" i="1" dirty="0" smtClean="0">
                <a:solidFill>
                  <a:srgbClr val="800080"/>
                </a:solidFill>
              </a:rPr>
              <a:t> </a:t>
            </a:r>
            <a:endParaRPr lang="fr-FR" i="1" dirty="0">
              <a:solidFill>
                <a:srgbClr val="800080"/>
              </a:solidFill>
            </a:endParaRPr>
          </a:p>
          <a:p>
            <a:pPr>
              <a:tabLst>
                <a:tab pos="1558925" algn="ctr"/>
              </a:tabLst>
            </a:pPr>
            <a:r>
              <a:rPr lang="en-US" i="1" dirty="0">
                <a:solidFill>
                  <a:srgbClr val="800080"/>
                </a:solidFill>
              </a:rPr>
              <a:t>x</a:t>
            </a:r>
            <a:r>
              <a:rPr lang="en-US" i="1" dirty="0" smtClean="0">
                <a:solidFill>
                  <a:srgbClr val="800080"/>
                </a:solidFill>
              </a:rPr>
              <a:t> = </a:t>
            </a:r>
            <a:r>
              <a:rPr lang="en-US" i="1" dirty="0" err="1" smtClean="0">
                <a:solidFill>
                  <a:srgbClr val="800080"/>
                </a:solidFill>
              </a:rPr>
              <a:t>np.linspace</a:t>
            </a:r>
            <a:r>
              <a:rPr lang="en-US" i="1" dirty="0" smtClean="0">
                <a:solidFill>
                  <a:srgbClr val="800080"/>
                </a:solidFill>
              </a:rPr>
              <a:t>(0, 10, 100)	         </a:t>
            </a:r>
          </a:p>
          <a:p>
            <a:pPr>
              <a:tabLst>
                <a:tab pos="1558925" algn="ctr"/>
              </a:tabLst>
            </a:pPr>
            <a:r>
              <a:rPr lang="en-US" i="1" dirty="0" err="1" smtClean="0">
                <a:solidFill>
                  <a:srgbClr val="800080"/>
                </a:solidFill>
              </a:rPr>
              <a:t>plt.plot</a:t>
            </a:r>
            <a:r>
              <a:rPr lang="en-US" i="1" dirty="0" smtClean="0">
                <a:solidFill>
                  <a:srgbClr val="800080"/>
                </a:solidFill>
              </a:rPr>
              <a:t>(x, </a:t>
            </a:r>
            <a:r>
              <a:rPr lang="en-US" i="1" dirty="0" err="1" smtClean="0">
                <a:solidFill>
                  <a:srgbClr val="800080"/>
                </a:solidFill>
              </a:rPr>
              <a:t>np.sin</a:t>
            </a:r>
            <a:r>
              <a:rPr lang="en-US" i="1" dirty="0" smtClean="0">
                <a:solidFill>
                  <a:srgbClr val="800080"/>
                </a:solidFill>
              </a:rPr>
              <a:t>(x))	</a:t>
            </a:r>
          </a:p>
          <a:p>
            <a:pPr>
              <a:tabLst>
                <a:tab pos="1558925" algn="ctr"/>
              </a:tabLst>
            </a:pPr>
            <a:r>
              <a:rPr lang="en-US" i="1" dirty="0" err="1" smtClean="0">
                <a:solidFill>
                  <a:srgbClr val="800080"/>
                </a:solidFill>
              </a:rPr>
              <a:t>plt.show</a:t>
            </a:r>
            <a:r>
              <a:rPr lang="en-US" i="1" dirty="0" smtClean="0">
                <a:solidFill>
                  <a:srgbClr val="800080"/>
                </a:solidFill>
              </a:rPr>
              <a:t>()</a:t>
            </a:r>
            <a:endParaRPr lang="en-US" i="1" dirty="0">
              <a:solidFill>
                <a:srgbClr val="800080"/>
              </a:solidFill>
            </a:endParaRPr>
          </a:p>
        </p:txBody>
      </p:sp>
      <p:grpSp>
        <p:nvGrpSpPr>
          <p:cNvPr id="4" name="Groupe 3"/>
          <p:cNvGrpSpPr/>
          <p:nvPr/>
        </p:nvGrpSpPr>
        <p:grpSpPr>
          <a:xfrm>
            <a:off x="3657600" y="2464469"/>
            <a:ext cx="4791435" cy="1426589"/>
            <a:chOff x="3657600" y="2464469"/>
            <a:chExt cx="4791435" cy="1426589"/>
          </a:xfrm>
        </p:grpSpPr>
        <p:sp>
          <p:nvSpPr>
            <p:cNvPr id="15" name="Rectangle 1"/>
            <p:cNvSpPr>
              <a:spLocks noChangeArrowheads="1"/>
            </p:cNvSpPr>
            <p:nvPr/>
          </p:nvSpPr>
          <p:spPr bwMode="auto">
            <a:xfrm>
              <a:off x="5093632" y="2464469"/>
              <a:ext cx="3355403"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Création de 100 valeurs régulièrement espacés (de 0.1)</a:t>
              </a:r>
              <a:endParaRPr lang="en-US" sz="1400" i="1" dirty="0">
                <a:solidFill>
                  <a:srgbClr val="800080"/>
                </a:solidFill>
              </a:endParaRPr>
            </a:p>
          </p:txBody>
        </p:sp>
        <p:sp>
          <p:nvSpPr>
            <p:cNvPr id="17" name="Line 44"/>
            <p:cNvSpPr>
              <a:spLocks noChangeShapeType="1"/>
            </p:cNvSpPr>
            <p:nvPr/>
          </p:nvSpPr>
          <p:spPr bwMode="auto">
            <a:xfrm flipH="1">
              <a:off x="4321669" y="2715768"/>
              <a:ext cx="771963" cy="484632"/>
            </a:xfrm>
            <a:prstGeom prst="line">
              <a:avLst/>
            </a:prstGeom>
            <a:noFill/>
            <a:ln w="12700">
              <a:solidFill>
                <a:srgbClr val="3B4323"/>
              </a:solidFill>
              <a:round/>
              <a:headEnd/>
              <a:tailEnd type="triangle" w="med" len="med"/>
            </a:ln>
          </p:spPr>
          <p:txBody>
            <a:bodyPr wrap="none"/>
            <a:lstStyle/>
            <a:p>
              <a:endParaRPr lang="fr-FR"/>
            </a:p>
          </p:txBody>
        </p:sp>
        <p:sp>
          <p:nvSpPr>
            <p:cNvPr id="18" name="Line 44"/>
            <p:cNvSpPr>
              <a:spLocks noChangeShapeType="1"/>
            </p:cNvSpPr>
            <p:nvPr/>
          </p:nvSpPr>
          <p:spPr bwMode="auto">
            <a:xfrm flipH="1" flipV="1">
              <a:off x="3657600" y="3521726"/>
              <a:ext cx="1362456" cy="1"/>
            </a:xfrm>
            <a:prstGeom prst="line">
              <a:avLst/>
            </a:prstGeom>
            <a:noFill/>
            <a:ln w="12700">
              <a:solidFill>
                <a:srgbClr val="3B4323"/>
              </a:solidFill>
              <a:round/>
              <a:headEnd/>
              <a:tailEnd type="triangle" w="med" len="med"/>
            </a:ln>
          </p:spPr>
          <p:txBody>
            <a:bodyPr wrap="none"/>
            <a:lstStyle/>
            <a:p>
              <a:endParaRPr lang="fr-FR"/>
            </a:p>
          </p:txBody>
        </p:sp>
        <p:sp>
          <p:nvSpPr>
            <p:cNvPr id="19" name="Rectangle 1"/>
            <p:cNvSpPr>
              <a:spLocks noChangeArrowheads="1"/>
            </p:cNvSpPr>
            <p:nvPr/>
          </p:nvSpPr>
          <p:spPr bwMode="auto">
            <a:xfrm>
              <a:off x="5020056" y="3152394"/>
              <a:ext cx="3428979" cy="73866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p</a:t>
              </a:r>
              <a:r>
                <a:rPr lang="fr-FR" sz="1400" i="1" dirty="0" smtClean="0">
                  <a:solidFill>
                    <a:srgbClr val="800080"/>
                  </a:solidFill>
                </a:rPr>
                <a:t>lot : création d’un graphique des points x, et y=sin(x)</a:t>
              </a:r>
            </a:p>
            <a:p>
              <a:pPr>
                <a:tabLst>
                  <a:tab pos="1558925" algn="ctr"/>
                </a:tabLst>
              </a:pPr>
              <a:r>
                <a:rPr lang="fr-FR" sz="1400" i="1" dirty="0" smtClean="0">
                  <a:solidFill>
                    <a:srgbClr val="800080"/>
                  </a:solidFill>
                </a:rPr>
                <a:t>show : affichage du graphique</a:t>
              </a:r>
              <a:endParaRPr lang="en-US" sz="1400" i="1" dirty="0">
                <a:solidFill>
                  <a:srgbClr val="800080"/>
                </a:solidFill>
              </a:endParaRPr>
            </a:p>
          </p:txBody>
        </p:sp>
      </p:gr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323" y="1281135"/>
            <a:ext cx="3840487" cy="2880365"/>
          </a:xfrm>
          <a:prstGeom prst="rect">
            <a:avLst/>
          </a:prstGeom>
        </p:spPr>
      </p:pic>
      <p:grpSp>
        <p:nvGrpSpPr>
          <p:cNvPr id="7" name="Groupe 6"/>
          <p:cNvGrpSpPr/>
          <p:nvPr/>
        </p:nvGrpSpPr>
        <p:grpSpPr>
          <a:xfrm>
            <a:off x="1327816" y="4505888"/>
            <a:ext cx="7609423" cy="2308324"/>
            <a:chOff x="1327816" y="4505888"/>
            <a:chExt cx="7609423" cy="2308324"/>
          </a:xfrm>
        </p:grpSpPr>
        <p:sp>
          <p:nvSpPr>
            <p:cNvPr id="20" name="Rectangle 1"/>
            <p:cNvSpPr>
              <a:spLocks noChangeArrowheads="1"/>
            </p:cNvSpPr>
            <p:nvPr/>
          </p:nvSpPr>
          <p:spPr bwMode="auto">
            <a:xfrm>
              <a:off x="1327816" y="4505888"/>
              <a:ext cx="3579577" cy="230832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en-US" i="1" dirty="0" smtClean="0">
                  <a:solidFill>
                    <a:srgbClr val="800080"/>
                  </a:solidFill>
                </a:rPr>
                <a:t>x = </a:t>
              </a:r>
              <a:r>
                <a:rPr lang="en-US" i="1" smtClean="0">
                  <a:solidFill>
                    <a:srgbClr val="800080"/>
                  </a:solidFill>
                </a:rPr>
                <a:t>np.linspace</a:t>
              </a:r>
              <a:r>
                <a:rPr lang="en-US" i="1" dirty="0" smtClean="0">
                  <a:solidFill>
                    <a:srgbClr val="800080"/>
                  </a:solidFill>
                </a:rPr>
                <a:t>(0, 10, 30)	         </a:t>
              </a:r>
            </a:p>
            <a:p>
              <a:pPr>
                <a:tabLst>
                  <a:tab pos="1558925" algn="ctr"/>
                </a:tabLst>
              </a:pPr>
              <a:r>
                <a:rPr lang="en-US" i="1" dirty="0" err="1" smtClean="0">
                  <a:solidFill>
                    <a:srgbClr val="800080"/>
                  </a:solidFill>
                </a:rPr>
                <a:t>plt.plot</a:t>
              </a:r>
              <a:r>
                <a:rPr lang="en-US" i="1" dirty="0" smtClean="0">
                  <a:solidFill>
                    <a:srgbClr val="800080"/>
                  </a:solidFill>
                </a:rPr>
                <a:t>(x</a:t>
              </a:r>
              <a:r>
                <a:rPr lang="en-US" i="1" dirty="0">
                  <a:solidFill>
                    <a:srgbClr val="800080"/>
                  </a:solidFill>
                </a:rPr>
                <a:t>, 2*x**2-5*x-9</a:t>
              </a:r>
              <a:r>
                <a:rPr lang="en-US" i="1" dirty="0" smtClean="0">
                  <a:solidFill>
                    <a:srgbClr val="800080"/>
                  </a:solidFill>
                </a:rPr>
                <a:t>)</a:t>
              </a:r>
            </a:p>
            <a:p>
              <a:pPr>
                <a:tabLst>
                  <a:tab pos="1558925" algn="ctr"/>
                </a:tabLst>
              </a:pPr>
              <a:r>
                <a:rPr lang="en-US" i="1" dirty="0" err="1" smtClean="0">
                  <a:solidFill>
                    <a:srgbClr val="800080"/>
                  </a:solidFill>
                </a:rPr>
                <a:t>plt.grid</a:t>
              </a:r>
              <a:r>
                <a:rPr lang="en-US" i="1" dirty="0" smtClean="0">
                  <a:solidFill>
                    <a:srgbClr val="800080"/>
                  </a:solidFill>
                </a:rPr>
                <a:t>()</a:t>
              </a:r>
            </a:p>
            <a:p>
              <a:pPr>
                <a:tabLst>
                  <a:tab pos="1558925" algn="ctr"/>
                </a:tabLst>
              </a:pPr>
              <a:r>
                <a:rPr lang="fr-FR" i="1" dirty="0" err="1">
                  <a:solidFill>
                    <a:srgbClr val="800080"/>
                  </a:solidFill>
                </a:rPr>
                <a:t>plt.title</a:t>
              </a:r>
              <a:r>
                <a:rPr lang="fr-FR" i="1" dirty="0">
                  <a:solidFill>
                    <a:srgbClr val="800080"/>
                  </a:solidFill>
                </a:rPr>
                <a:t>("Un </a:t>
              </a:r>
              <a:r>
                <a:rPr lang="fr-FR" i="1" dirty="0" smtClean="0">
                  <a:solidFill>
                    <a:srgbClr val="800080"/>
                  </a:solidFill>
                </a:rPr>
                <a:t>second exemple")</a:t>
              </a:r>
            </a:p>
            <a:p>
              <a:pPr>
                <a:tabLst>
                  <a:tab pos="1558925" algn="ctr"/>
                </a:tabLst>
              </a:pPr>
              <a:r>
                <a:rPr lang="en-US" i="1" dirty="0" err="1">
                  <a:solidFill>
                    <a:srgbClr val="800080"/>
                  </a:solidFill>
                </a:rPr>
                <a:t>plt.axes</a:t>
              </a:r>
              <a:r>
                <a:rPr lang="en-US" i="1" dirty="0">
                  <a:solidFill>
                    <a:srgbClr val="800080"/>
                  </a:solidFill>
                </a:rPr>
                <a:t>(</a:t>
              </a:r>
              <a:r>
                <a:rPr lang="en-US" i="1" dirty="0" err="1">
                  <a:solidFill>
                    <a:srgbClr val="800080"/>
                  </a:solidFill>
                </a:rPr>
                <a:t>xlabel</a:t>
              </a:r>
              <a:r>
                <a:rPr lang="en-US" i="1" dirty="0">
                  <a:solidFill>
                    <a:srgbClr val="800080"/>
                  </a:solidFill>
                </a:rPr>
                <a:t>="x", </a:t>
              </a:r>
              <a:r>
                <a:rPr lang="en-US" i="1" dirty="0" err="1">
                  <a:solidFill>
                    <a:srgbClr val="800080"/>
                  </a:solidFill>
                </a:rPr>
                <a:t>ylabel</a:t>
              </a:r>
              <a:r>
                <a:rPr lang="en-US" i="1" dirty="0" smtClean="0">
                  <a:solidFill>
                    <a:srgbClr val="800080"/>
                  </a:solidFill>
                </a:rPr>
                <a:t>=“f(x)")</a:t>
              </a:r>
            </a:p>
            <a:p>
              <a:pPr>
                <a:tabLst>
                  <a:tab pos="1558925" algn="ctr"/>
                </a:tabLst>
              </a:pPr>
              <a:r>
                <a:rPr lang="en-US" i="1" dirty="0" err="1">
                  <a:solidFill>
                    <a:srgbClr val="800080"/>
                  </a:solidFill>
                </a:rPr>
                <a:t>plt.scatter</a:t>
              </a:r>
              <a:r>
                <a:rPr lang="en-US" i="1" dirty="0">
                  <a:solidFill>
                    <a:srgbClr val="800080"/>
                  </a:solidFill>
                </a:rPr>
                <a:t>(</a:t>
              </a:r>
              <a:r>
                <a:rPr lang="en-US" i="1" dirty="0" err="1">
                  <a:solidFill>
                    <a:srgbClr val="800080"/>
                  </a:solidFill>
                </a:rPr>
                <a:t>x,y</a:t>
              </a:r>
              <a:r>
                <a:rPr lang="en-US" i="1" dirty="0">
                  <a:solidFill>
                    <a:srgbClr val="800080"/>
                  </a:solidFill>
                </a:rPr>
                <a:t>, c='red', s=3</a:t>
              </a:r>
              <a:r>
                <a:rPr lang="en-US" i="1" dirty="0" smtClean="0">
                  <a:solidFill>
                    <a:srgbClr val="800080"/>
                  </a:solidFill>
                </a:rPr>
                <a:t>)</a:t>
              </a:r>
            </a:p>
            <a:p>
              <a:pPr>
                <a:tabLst>
                  <a:tab pos="1558925" algn="ctr"/>
                </a:tabLst>
              </a:pPr>
              <a:r>
                <a:rPr lang="en-US" i="1" dirty="0" err="1">
                  <a:solidFill>
                    <a:srgbClr val="800080"/>
                  </a:solidFill>
                </a:rPr>
                <a:t>plt.axis</a:t>
              </a:r>
              <a:r>
                <a:rPr lang="en-US" i="1" dirty="0">
                  <a:solidFill>
                    <a:srgbClr val="800080"/>
                  </a:solidFill>
                </a:rPr>
                <a:t>([0,10,-25,200])</a:t>
              </a:r>
              <a:r>
                <a:rPr lang="en-US" i="1" dirty="0" smtClean="0">
                  <a:solidFill>
                    <a:srgbClr val="800080"/>
                  </a:solidFill>
                </a:rPr>
                <a:t>	</a:t>
              </a:r>
            </a:p>
            <a:p>
              <a:pPr>
                <a:tabLst>
                  <a:tab pos="1558925" algn="ctr"/>
                </a:tabLst>
              </a:pPr>
              <a:r>
                <a:rPr lang="en-US" i="1" dirty="0" err="1" smtClean="0">
                  <a:solidFill>
                    <a:srgbClr val="800080"/>
                  </a:solidFill>
                </a:rPr>
                <a:t>plt.show</a:t>
              </a:r>
              <a:r>
                <a:rPr lang="en-US" i="1" dirty="0" smtClean="0">
                  <a:solidFill>
                    <a:srgbClr val="800080"/>
                  </a:solidFill>
                </a:rPr>
                <a:t>()</a:t>
              </a:r>
              <a:endParaRPr lang="en-US" i="1" dirty="0">
                <a:solidFill>
                  <a:srgbClr val="800080"/>
                </a:solidFill>
              </a:endParaRPr>
            </a:p>
          </p:txBody>
        </p:sp>
        <p:grpSp>
          <p:nvGrpSpPr>
            <p:cNvPr id="6" name="Groupe 5"/>
            <p:cNvGrpSpPr/>
            <p:nvPr/>
          </p:nvGrpSpPr>
          <p:grpSpPr>
            <a:xfrm>
              <a:off x="3873357" y="4729164"/>
              <a:ext cx="5063882" cy="1621544"/>
              <a:chOff x="3873357" y="4729164"/>
              <a:chExt cx="5063882" cy="1621544"/>
            </a:xfrm>
          </p:grpSpPr>
          <p:sp>
            <p:nvSpPr>
              <p:cNvPr id="22" name="Rectangle 1"/>
              <p:cNvSpPr>
                <a:spLocks noChangeArrowheads="1"/>
              </p:cNvSpPr>
              <p:nvPr/>
            </p:nvSpPr>
            <p:spPr bwMode="auto">
              <a:xfrm>
                <a:off x="5581836" y="4729164"/>
                <a:ext cx="3355403" cy="30777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Précise le titre de graphique et des axes</a:t>
                </a:r>
                <a:endParaRPr lang="en-US" sz="1400" i="1" dirty="0">
                  <a:solidFill>
                    <a:srgbClr val="800080"/>
                  </a:solidFill>
                </a:endParaRPr>
              </a:p>
            </p:txBody>
          </p:sp>
          <p:sp>
            <p:nvSpPr>
              <p:cNvPr id="23" name="Line 44"/>
              <p:cNvSpPr>
                <a:spLocks noChangeShapeType="1"/>
              </p:cNvSpPr>
              <p:nvPr/>
            </p:nvSpPr>
            <p:spPr bwMode="auto">
              <a:xfrm flipH="1">
                <a:off x="4489807" y="4851868"/>
                <a:ext cx="1092029" cy="685794"/>
              </a:xfrm>
              <a:prstGeom prst="line">
                <a:avLst/>
              </a:prstGeom>
              <a:noFill/>
              <a:ln w="12700">
                <a:solidFill>
                  <a:srgbClr val="3B4323"/>
                </a:solidFill>
                <a:round/>
                <a:headEnd/>
                <a:tailEnd type="triangle" w="med" len="med"/>
              </a:ln>
            </p:spPr>
            <p:txBody>
              <a:bodyPr wrap="none"/>
              <a:lstStyle/>
              <a:p>
                <a:endParaRPr lang="fr-FR"/>
              </a:p>
            </p:txBody>
          </p:sp>
          <p:sp>
            <p:nvSpPr>
              <p:cNvPr id="24" name="Line 44"/>
              <p:cNvSpPr>
                <a:spLocks noChangeShapeType="1"/>
              </p:cNvSpPr>
              <p:nvPr/>
            </p:nvSpPr>
            <p:spPr bwMode="auto">
              <a:xfrm flipH="1">
                <a:off x="4232952" y="5507859"/>
                <a:ext cx="1348883" cy="530208"/>
              </a:xfrm>
              <a:prstGeom prst="line">
                <a:avLst/>
              </a:prstGeom>
              <a:noFill/>
              <a:ln w="12700">
                <a:solidFill>
                  <a:srgbClr val="3B4323"/>
                </a:solidFill>
                <a:round/>
                <a:headEnd/>
                <a:tailEnd type="triangle" w="med" len="med"/>
              </a:ln>
            </p:spPr>
            <p:txBody>
              <a:bodyPr wrap="none"/>
              <a:lstStyle/>
              <a:p>
                <a:endParaRPr lang="fr-FR"/>
              </a:p>
            </p:txBody>
          </p:sp>
          <p:sp>
            <p:nvSpPr>
              <p:cNvPr id="25" name="Rectangle 1"/>
              <p:cNvSpPr>
                <a:spLocks noChangeArrowheads="1"/>
              </p:cNvSpPr>
              <p:nvPr/>
            </p:nvSpPr>
            <p:spPr bwMode="auto">
              <a:xfrm>
                <a:off x="5562811" y="5352273"/>
                <a:ext cx="3260816" cy="30777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Affiche des points rouge de taille 3</a:t>
                </a:r>
                <a:endParaRPr lang="en-US" sz="1400" i="1" dirty="0">
                  <a:solidFill>
                    <a:srgbClr val="800080"/>
                  </a:solidFill>
                </a:endParaRPr>
              </a:p>
            </p:txBody>
          </p:sp>
          <p:sp>
            <p:nvSpPr>
              <p:cNvPr id="26" name="Line 44"/>
              <p:cNvSpPr>
                <a:spLocks noChangeShapeType="1"/>
              </p:cNvSpPr>
              <p:nvPr/>
            </p:nvSpPr>
            <p:spPr bwMode="auto">
              <a:xfrm flipH="1">
                <a:off x="3873357" y="5940025"/>
                <a:ext cx="1689454" cy="410683"/>
              </a:xfrm>
              <a:prstGeom prst="line">
                <a:avLst/>
              </a:prstGeom>
              <a:noFill/>
              <a:ln w="12700">
                <a:solidFill>
                  <a:srgbClr val="3B4323"/>
                </a:solidFill>
                <a:round/>
                <a:headEnd/>
                <a:tailEnd type="triangle" w="med" len="med"/>
              </a:ln>
            </p:spPr>
            <p:txBody>
              <a:bodyPr wrap="none"/>
              <a:lstStyle/>
              <a:p>
                <a:endParaRPr lang="fr-FR"/>
              </a:p>
            </p:txBody>
          </p:sp>
          <p:sp>
            <p:nvSpPr>
              <p:cNvPr id="27" name="Rectangle 1"/>
              <p:cNvSpPr>
                <a:spLocks noChangeArrowheads="1"/>
              </p:cNvSpPr>
              <p:nvPr/>
            </p:nvSpPr>
            <p:spPr bwMode="auto">
              <a:xfrm>
                <a:off x="5553994" y="5765744"/>
                <a:ext cx="3260816" cy="30777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Précise la taille des axes</a:t>
                </a:r>
                <a:endParaRPr lang="en-US" sz="1400" i="1" dirty="0">
                  <a:solidFill>
                    <a:srgbClr val="800080"/>
                  </a:solidFill>
                </a:endParaRPr>
              </a:p>
            </p:txBody>
          </p:sp>
        </p:grpSp>
      </p:grpSp>
      <p:sp>
        <p:nvSpPr>
          <p:cNvPr id="8" name="Rectangle 7"/>
          <p:cNvSpPr/>
          <p:nvPr/>
        </p:nvSpPr>
        <p:spPr>
          <a:xfrm>
            <a:off x="631456" y="4086981"/>
            <a:ext cx="8183354" cy="369332"/>
          </a:xfrm>
          <a:prstGeom prst="rect">
            <a:avLst/>
          </a:prstGeom>
        </p:spPr>
        <p:txBody>
          <a:bodyPr wrap="square">
            <a:spAutoFit/>
          </a:bodyPr>
          <a:lstStyle/>
          <a:p>
            <a:pPr lvl="1" algn="just">
              <a:spcAft>
                <a:spcPts val="1200"/>
              </a:spcAft>
              <a:buFont typeface="Wingdings" pitchFamily="2" charset="2"/>
              <a:buChar char="§"/>
            </a:pPr>
            <a:r>
              <a:rPr lang="fr-FR" i="1" dirty="0">
                <a:solidFill>
                  <a:srgbClr val="800080"/>
                </a:solidFill>
              </a:rPr>
              <a:t> La fonction .bar(</a:t>
            </a:r>
            <a:r>
              <a:rPr lang="fr-FR" i="1" dirty="0" err="1">
                <a:solidFill>
                  <a:srgbClr val="800080"/>
                </a:solidFill>
              </a:rPr>
              <a:t>x,y</a:t>
            </a:r>
            <a:r>
              <a:rPr lang="fr-FR" i="1" dirty="0">
                <a:solidFill>
                  <a:srgbClr val="800080"/>
                </a:solidFill>
              </a:rPr>
              <a:t>) pour les histogrammes, </a:t>
            </a:r>
            <a:r>
              <a:rPr lang="fr-FR" i="1" dirty="0" err="1">
                <a:solidFill>
                  <a:srgbClr val="800080"/>
                </a:solidFill>
              </a:rPr>
              <a:t>scatter</a:t>
            </a:r>
            <a:r>
              <a:rPr lang="fr-FR" i="1" dirty="0">
                <a:solidFill>
                  <a:srgbClr val="800080"/>
                </a:solidFill>
              </a:rPr>
              <a:t>(</a:t>
            </a:r>
            <a:r>
              <a:rPr lang="fr-FR" i="1" dirty="0" err="1">
                <a:solidFill>
                  <a:srgbClr val="800080"/>
                </a:solidFill>
              </a:rPr>
              <a:t>x,y</a:t>
            </a:r>
            <a:r>
              <a:rPr lang="fr-FR" i="1" dirty="0">
                <a:solidFill>
                  <a:srgbClr val="800080"/>
                </a:solidFill>
              </a:rPr>
              <a:t>) pour les points.</a:t>
            </a: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084" y="3861774"/>
            <a:ext cx="3908080" cy="2931060"/>
          </a:xfrm>
          <a:prstGeom prst="rect">
            <a:avLst/>
          </a:prstGeom>
        </p:spPr>
      </p:pic>
    </p:spTree>
    <p:extLst>
      <p:ext uri="{BB962C8B-B14F-4D97-AF65-F5344CB8AC3E}">
        <p14:creationId xmlns:p14="http://schemas.microsoft.com/office/powerpoint/2010/main" val="30051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750288"/>
            <a:chOff x="0" y="998538"/>
            <a:chExt cx="9144000" cy="575028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Les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20142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Preuve par invariant de </a:t>
              </a:r>
              <a:r>
                <a:rPr lang="fr-FR" sz="2000" b="1" dirty="0" smtClean="0">
                  <a:solidFill>
                    <a:srgbClr val="800080"/>
                  </a:solidFill>
                  <a:sym typeface="Wingdings" pitchFamily="2" charset="2"/>
                </a:rPr>
                <a:t>boucle</a:t>
              </a:r>
              <a:r>
                <a:rPr lang="fr-FR" i="1" dirty="0" smtClean="0">
                  <a:solidFill>
                    <a:srgbClr val="800080"/>
                  </a:solidFill>
                </a:rPr>
                <a:t>.</a:t>
              </a:r>
            </a:p>
            <a:p>
              <a:pPr lvl="1" algn="just">
                <a:spcAft>
                  <a:spcPts val="1200"/>
                </a:spcAft>
                <a:buFont typeface="Wingdings" pitchFamily="2" charset="2"/>
                <a:buChar char="§"/>
              </a:pPr>
              <a:r>
                <a:rPr lang="fr-FR" i="1" dirty="0" smtClean="0">
                  <a:solidFill>
                    <a:srgbClr val="800080"/>
                  </a:solidFill>
                </a:rPr>
                <a:t> Il </a:t>
              </a:r>
              <a:r>
                <a:rPr lang="fr-FR" i="1" dirty="0">
                  <a:solidFill>
                    <a:srgbClr val="800080"/>
                  </a:solidFill>
                </a:rPr>
                <a:t>faut prouver (ou montrer) qu’une condition d’exécution de boucle finit par ne plus être </a:t>
              </a:r>
              <a:r>
                <a:rPr lang="fr-FR" i="1" dirty="0" smtClean="0">
                  <a:solidFill>
                    <a:srgbClr val="800080"/>
                  </a:solidFill>
                </a:rPr>
                <a:t>réalisée </a:t>
              </a:r>
              <a:r>
                <a:rPr lang="fr-FR" i="1" dirty="0">
                  <a:solidFill>
                    <a:srgbClr val="800080"/>
                  </a:solidFill>
                </a:rPr>
                <a:t>.</a:t>
              </a:r>
            </a:p>
            <a:p>
              <a:pPr lvl="1" algn="just">
                <a:spcAft>
                  <a:spcPts val="1200"/>
                </a:spcAft>
                <a:buFont typeface="Wingdings" pitchFamily="2" charset="2"/>
                <a:buChar char="§"/>
              </a:pPr>
              <a:r>
                <a:rPr lang="fr-FR" i="1" dirty="0" smtClean="0">
                  <a:solidFill>
                    <a:srgbClr val="800080"/>
                  </a:solidFill>
                </a:rPr>
                <a:t> Il </a:t>
              </a:r>
              <a:r>
                <a:rPr lang="fr-FR" i="1" dirty="0">
                  <a:solidFill>
                    <a:srgbClr val="800080"/>
                  </a:solidFill>
                </a:rPr>
                <a:t>faut ensuite trouver une propriété P qui, si elle valide avant un tour de boucle, est aussi valide </a:t>
              </a:r>
              <a:r>
                <a:rPr lang="fr-FR" i="1" dirty="0" smtClean="0">
                  <a:solidFill>
                    <a:srgbClr val="800080"/>
                  </a:solidFill>
                </a:rPr>
                <a:t>après.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Les </a:t>
              </a:r>
              <a:r>
                <a:rPr lang="fr-FR" i="1" dirty="0">
                  <a:solidFill>
                    <a:srgbClr val="800080"/>
                  </a:solidFill>
                </a:rPr>
                <a:t>conditions initiales doivent rendre P vraie en </a:t>
              </a:r>
              <a:r>
                <a:rPr lang="fr-FR" i="1" dirty="0" smtClean="0">
                  <a:solidFill>
                    <a:srgbClr val="800080"/>
                  </a:solidFill>
                </a:rPr>
                <a:t>entrée.</a:t>
              </a:r>
            </a:p>
            <a:p>
              <a:pPr algn="just">
                <a:spcBef>
                  <a:spcPts val="1200"/>
                </a:spcBef>
                <a:spcAft>
                  <a:spcPts val="1200"/>
                </a:spcAft>
                <a:buClr>
                  <a:schemeClr val="accent2"/>
                </a:buClr>
              </a:pPr>
              <a:r>
                <a:rPr lang="fr-FR" sz="2000" b="1" dirty="0">
                  <a:solidFill>
                    <a:srgbClr val="800080"/>
                  </a:solidFill>
                  <a:sym typeface="Wingdings" pitchFamily="2" charset="2"/>
                </a:rPr>
                <a:t>Exemple : algorithme de division </a:t>
              </a:r>
              <a:r>
                <a:rPr lang="fr-FR" sz="2000" b="1" dirty="0" smtClean="0">
                  <a:solidFill>
                    <a:srgbClr val="800080"/>
                  </a:solidFill>
                  <a:sym typeface="Wingdings" pitchFamily="2" charset="2"/>
                </a:rPr>
                <a:t>euclidienne</a:t>
              </a:r>
            </a:p>
            <a:p>
              <a:pPr algn="just">
                <a:spcBef>
                  <a:spcPts val="1200"/>
                </a:spcBef>
                <a:spcAft>
                  <a:spcPts val="1200"/>
                </a:spcAft>
                <a:buClr>
                  <a:schemeClr val="accent2"/>
                </a:buClr>
              </a:pPr>
              <a:endParaRPr lang="fr-FR" sz="2000" b="1" dirty="0" smtClean="0">
                <a:solidFill>
                  <a:srgbClr val="800080"/>
                </a:solidFill>
                <a:sym typeface="Wingdings" pitchFamily="2" charset="2"/>
              </a:endParaRPr>
            </a:p>
            <a:p>
              <a:pPr lvl="1" algn="just">
                <a:spcBef>
                  <a:spcPts val="1200"/>
                </a:spcBef>
                <a:spcAft>
                  <a:spcPts val="1200"/>
                </a:spcAft>
                <a:buFont typeface="Wingdings" pitchFamily="2" charset="2"/>
                <a:buChar char="§"/>
              </a:pPr>
              <a:r>
                <a:rPr lang="fr-FR" i="1" dirty="0" smtClean="0">
                  <a:solidFill>
                    <a:srgbClr val="800080"/>
                  </a:solidFill>
                </a:rPr>
                <a:t>  Les </a:t>
              </a:r>
              <a:r>
                <a:rPr lang="fr-FR" i="1" dirty="0">
                  <a:solidFill>
                    <a:srgbClr val="800080"/>
                  </a:solidFill>
                </a:rPr>
                <a:t>conditions initiales donnent a = b*Q + </a:t>
              </a:r>
              <a:r>
                <a:rPr lang="fr-FR" i="1" dirty="0" smtClean="0">
                  <a:solidFill>
                    <a:srgbClr val="800080"/>
                  </a:solidFill>
                </a:rPr>
                <a:t>R.</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Si </a:t>
              </a:r>
              <a:r>
                <a:rPr lang="fr-FR" i="1" dirty="0">
                  <a:solidFill>
                    <a:srgbClr val="800080"/>
                  </a:solidFill>
                </a:rPr>
                <a:t>R’ et Q’ sont les valeurs de sortie d’une boucle R’=R-b et Q’=Q+1 donc b*Q+R=b*Q’+R’= </a:t>
              </a:r>
              <a:r>
                <a:rPr lang="fr-FR" i="1" dirty="0" smtClean="0">
                  <a:solidFill>
                    <a:srgbClr val="800080"/>
                  </a:solidFill>
                </a:rPr>
                <a:t>a.</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De </a:t>
              </a:r>
              <a:r>
                <a:rPr lang="fr-FR" i="1" dirty="0">
                  <a:solidFill>
                    <a:srgbClr val="800080"/>
                  </a:solidFill>
                </a:rPr>
                <a:t>plus le programme se termine donc a est un invariant de boucle</a:t>
              </a:r>
              <a:r>
                <a:rPr lang="fr-FR" i="1" dirty="0" smtClean="0">
                  <a:solidFill>
                    <a:srgbClr val="800080"/>
                  </a:solidFill>
                </a:rPr>
                <a:t>.</a:t>
              </a:r>
              <a:endParaRPr lang="fr-FR" i="1" dirty="0">
                <a:solidFill>
                  <a:srgbClr val="800080"/>
                </a:solidFill>
              </a:endParaRPr>
            </a:p>
          </p:txBody>
        </p:sp>
      </p:grpSp>
      <p:sp>
        <p:nvSpPr>
          <p:cNvPr id="10" name="Rectangle 1"/>
          <p:cNvSpPr>
            <a:spLocks noChangeArrowheads="1"/>
          </p:cNvSpPr>
          <p:nvPr/>
        </p:nvSpPr>
        <p:spPr bwMode="auto">
          <a:xfrm>
            <a:off x="903475" y="4451958"/>
            <a:ext cx="7868244"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Division Euclidienne (a, b)</a:t>
            </a: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R </a:t>
            </a:r>
            <a:r>
              <a:rPr lang="fr-FR" i="1" dirty="0">
                <a:solidFill>
                  <a:srgbClr val="800080"/>
                </a:solidFill>
                <a:latin typeface="Palatino Linotype" pitchFamily="18" charset="0"/>
                <a:ea typeface="Times New Roman" pitchFamily="18" charset="0"/>
                <a:cs typeface="Times New Roman" pitchFamily="18" charset="0"/>
              </a:rPr>
              <a:t>= a ; Q = 0 ;  </a:t>
            </a:r>
            <a:r>
              <a:rPr lang="fr-FR" b="1" i="1" dirty="0">
                <a:solidFill>
                  <a:srgbClr val="800080"/>
                </a:solidFill>
                <a:latin typeface="Palatino Linotype" pitchFamily="18" charset="0"/>
                <a:ea typeface="Times New Roman" pitchFamily="18" charset="0"/>
                <a:cs typeface="Times New Roman" pitchFamily="18" charset="0"/>
              </a:rPr>
              <a:t>Tant que</a:t>
            </a:r>
            <a:r>
              <a:rPr lang="fr-FR" i="1" dirty="0">
                <a:solidFill>
                  <a:srgbClr val="800080"/>
                </a:solidFill>
                <a:latin typeface="Palatino Linotype" pitchFamily="18" charset="0"/>
                <a:ea typeface="Times New Roman" pitchFamily="18" charset="0"/>
                <a:cs typeface="Times New Roman" pitchFamily="18" charset="0"/>
              </a:rPr>
              <a:t> R &gt;= b </a:t>
            </a:r>
            <a:r>
              <a:rPr lang="fr-FR" b="1" i="1" dirty="0">
                <a:solidFill>
                  <a:srgbClr val="800080"/>
                </a:solidFill>
                <a:latin typeface="Palatino Linotype" pitchFamily="18" charset="0"/>
                <a:ea typeface="Times New Roman" pitchFamily="18" charset="0"/>
                <a:cs typeface="Times New Roman" pitchFamily="18" charset="0"/>
              </a:rPr>
              <a:t>faire</a:t>
            </a: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R </a:t>
            </a:r>
            <a:r>
              <a:rPr lang="fr-FR" i="1" dirty="0">
                <a:solidFill>
                  <a:srgbClr val="800080"/>
                </a:solidFill>
                <a:latin typeface="Palatino Linotype" pitchFamily="18" charset="0"/>
                <a:ea typeface="Times New Roman" pitchFamily="18" charset="0"/>
                <a:cs typeface="Times New Roman" pitchFamily="18" charset="0"/>
              </a:rPr>
              <a:t>= R – b ; Q = Q + 1 ; </a:t>
            </a:r>
          </a:p>
        </p:txBody>
      </p:sp>
    </p:spTree>
    <p:extLst>
      <p:ext uri="{BB962C8B-B14F-4D97-AF65-F5344CB8AC3E}">
        <p14:creationId xmlns:p14="http://schemas.microsoft.com/office/powerpoint/2010/main" val="4333305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Le langage Python</a:t>
            </a:r>
          </a:p>
        </p:txBody>
      </p:sp>
      <p:grpSp>
        <p:nvGrpSpPr>
          <p:cNvPr id="2" name="Groupe 19"/>
          <p:cNvGrpSpPr/>
          <p:nvPr/>
        </p:nvGrpSpPr>
        <p:grpSpPr>
          <a:xfrm>
            <a:off x="309282" y="998538"/>
            <a:ext cx="8619565" cy="4442238"/>
            <a:chOff x="0" y="998538"/>
            <a:chExt cx="9144000" cy="444223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Conteneurs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389337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tableaux : compléments</a:t>
              </a:r>
            </a:p>
            <a:p>
              <a:pPr lvl="1" algn="just">
                <a:spcAft>
                  <a:spcPts val="600"/>
                </a:spcAft>
                <a:buFont typeface="Wingdings" pitchFamily="2" charset="2"/>
                <a:buChar char="§"/>
              </a:pPr>
              <a:r>
                <a:rPr lang="fr-FR" i="1" dirty="0" smtClean="0">
                  <a:solidFill>
                    <a:srgbClr val="800080"/>
                  </a:solidFill>
                </a:rPr>
                <a:t> création d’une liste des carrés d’entiers. </a:t>
              </a:r>
              <a:endParaRPr lang="fr-FR" i="1" dirty="0">
                <a:solidFill>
                  <a:srgbClr val="800080"/>
                </a:solidFill>
              </a:endParaRPr>
            </a:p>
            <a:p>
              <a:pPr lvl="1" algn="just">
                <a:spcAft>
                  <a:spcPts val="1200"/>
                </a:spcAft>
              </a:pPr>
              <a:endParaRPr lang="fr-FR" i="1" dirty="0" smtClean="0">
                <a:solidFill>
                  <a:srgbClr val="800080"/>
                </a:solidFill>
              </a:endParaRPr>
            </a:p>
            <a:p>
              <a:pPr lvl="1" algn="just">
                <a:spcAft>
                  <a:spcPts val="1200"/>
                </a:spcAft>
                <a:buFont typeface="Wingdings" pitchFamily="2" charset="2"/>
                <a:buChar char="§"/>
              </a:pP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Il est possible de créer des liste « </a:t>
              </a:r>
              <a:r>
                <a:rPr lang="fr-FR" i="1" dirty="0" err="1" smtClean="0">
                  <a:solidFill>
                    <a:srgbClr val="800080"/>
                  </a:solidFill>
                </a:rPr>
                <a:t>list</a:t>
              </a:r>
              <a:r>
                <a:rPr lang="fr-FR" i="1" dirty="0" smtClean="0">
                  <a:solidFill>
                    <a:srgbClr val="800080"/>
                  </a:solidFill>
                </a:rPr>
                <a:t> </a:t>
              </a:r>
              <a:r>
                <a:rPr lang="fr-FR" i="1" dirty="0" err="1" smtClean="0">
                  <a:solidFill>
                    <a:srgbClr val="800080"/>
                  </a:solidFill>
                </a:rPr>
                <a:t>comprehension</a:t>
              </a:r>
              <a:r>
                <a:rPr lang="fr-FR" i="1" dirty="0" smtClean="0">
                  <a:solidFill>
                    <a:srgbClr val="800080"/>
                  </a:solidFill>
                </a:rPr>
                <a:t> » avec un syntaxe proche du langage mathématique.</a:t>
              </a:r>
            </a:p>
            <a:p>
              <a:pPr lvl="1" algn="just">
                <a:spcAft>
                  <a:spcPts val="1200"/>
                </a:spcAft>
              </a:pP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Il est de plus possible de «</a:t>
              </a:r>
              <a:r>
                <a:rPr lang="fr-FR" i="1" dirty="0">
                  <a:solidFill>
                    <a:srgbClr val="800080"/>
                  </a:solidFill>
                </a:rPr>
                <a:t>filtrer» une «</a:t>
              </a:r>
              <a:r>
                <a:rPr lang="fr-FR" i="1" dirty="0" err="1">
                  <a:solidFill>
                    <a:srgbClr val="800080"/>
                  </a:solidFill>
                </a:rPr>
                <a:t>list</a:t>
              </a:r>
              <a:r>
                <a:rPr lang="fr-FR" i="1" dirty="0">
                  <a:solidFill>
                    <a:srgbClr val="800080"/>
                  </a:solidFill>
                </a:rPr>
                <a:t> </a:t>
              </a:r>
              <a:r>
                <a:rPr lang="fr-FR" i="1" dirty="0" smtClean="0">
                  <a:solidFill>
                    <a:srgbClr val="800080"/>
                  </a:solidFill>
                </a:rPr>
                <a:t>compréhension», en ajoutant à la syntaxe une condition de sélection des éléments.</a:t>
              </a:r>
            </a:p>
            <a:p>
              <a:pPr lvl="1" algn="just">
                <a:spcAft>
                  <a:spcPts val="1200"/>
                </a:spcAft>
              </a:pPr>
              <a:endParaRPr lang="fr-FR" i="1" dirty="0">
                <a:solidFill>
                  <a:srgbClr val="800080"/>
                </a:solidFill>
              </a:endParaRPr>
            </a:p>
          </p:txBody>
        </p:sp>
      </p:grpSp>
      <p:sp>
        <p:nvSpPr>
          <p:cNvPr id="15" name="Rectangle 1"/>
          <p:cNvSpPr>
            <a:spLocks noChangeArrowheads="1"/>
          </p:cNvSpPr>
          <p:nvPr/>
        </p:nvSpPr>
        <p:spPr bwMode="auto">
          <a:xfrm>
            <a:off x="1332517" y="2467267"/>
            <a:ext cx="7294957" cy="64633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Liste = [ ]</a:t>
            </a:r>
            <a:endParaRPr lang="fr-FR" i="1" dirty="0">
              <a:solidFill>
                <a:srgbClr val="800080"/>
              </a:solidFill>
            </a:endParaRPr>
          </a:p>
          <a:p>
            <a:pPr>
              <a:tabLst>
                <a:tab pos="1558925" algn="ctr"/>
              </a:tabLst>
            </a:pPr>
            <a:r>
              <a:rPr lang="fr-FR" i="1" dirty="0" smtClean="0">
                <a:solidFill>
                  <a:srgbClr val="800080"/>
                </a:solidFill>
              </a:rPr>
              <a:t>for x in rang(N) : </a:t>
            </a:r>
            <a:r>
              <a:rPr lang="fr-FR" i="1" dirty="0" err="1" smtClean="0">
                <a:solidFill>
                  <a:srgbClr val="800080"/>
                </a:solidFill>
              </a:rPr>
              <a:t>Liste.append</a:t>
            </a:r>
            <a:r>
              <a:rPr lang="fr-FR" i="1" dirty="0" smtClean="0">
                <a:solidFill>
                  <a:srgbClr val="800080"/>
                </a:solidFill>
              </a:rPr>
              <a:t>(x**2) </a:t>
            </a:r>
          </a:p>
        </p:txBody>
      </p:sp>
      <p:sp>
        <p:nvSpPr>
          <p:cNvPr id="17" name="Rectangle 1"/>
          <p:cNvSpPr>
            <a:spLocks noChangeArrowheads="1"/>
          </p:cNvSpPr>
          <p:nvPr/>
        </p:nvSpPr>
        <p:spPr bwMode="auto">
          <a:xfrm>
            <a:off x="1344610" y="3931382"/>
            <a:ext cx="7294957" cy="36933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Liste = [x**2  for x in range(N)]</a:t>
            </a:r>
            <a:endParaRPr lang="en-US" i="1" dirty="0" smtClean="0">
              <a:solidFill>
                <a:srgbClr val="800080"/>
              </a:solidFill>
            </a:endParaRPr>
          </a:p>
        </p:txBody>
      </p:sp>
      <p:sp>
        <p:nvSpPr>
          <p:cNvPr id="20" name="Rectangle 1"/>
          <p:cNvSpPr>
            <a:spLocks noChangeArrowheads="1"/>
          </p:cNvSpPr>
          <p:nvPr/>
        </p:nvSpPr>
        <p:spPr bwMode="auto">
          <a:xfrm>
            <a:off x="1327679" y="5088288"/>
            <a:ext cx="7294957" cy="120032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smtClean="0">
                <a:solidFill>
                  <a:srgbClr val="800080"/>
                </a:solidFill>
              </a:rPr>
              <a:t># génération de 20 valeurs aléatoires comprises entre 0 et 100</a:t>
            </a:r>
          </a:p>
          <a:p>
            <a:pPr>
              <a:tabLst>
                <a:tab pos="1558925" algn="ctr"/>
              </a:tabLst>
            </a:pPr>
            <a:r>
              <a:rPr lang="fr-FR" i="1" dirty="0" smtClean="0">
                <a:solidFill>
                  <a:srgbClr val="800080"/>
                </a:solidFill>
              </a:rPr>
              <a:t>tab </a:t>
            </a:r>
            <a:r>
              <a:rPr lang="fr-FR" i="1" dirty="0">
                <a:solidFill>
                  <a:srgbClr val="800080"/>
                </a:solidFill>
              </a:rPr>
              <a:t>= </a:t>
            </a:r>
            <a:r>
              <a:rPr lang="fr-FR" i="1" dirty="0" err="1" smtClean="0">
                <a:solidFill>
                  <a:srgbClr val="800080"/>
                </a:solidFill>
              </a:rPr>
              <a:t>numpy.random.randint</a:t>
            </a:r>
            <a:r>
              <a:rPr lang="fr-FR" i="1" dirty="0">
                <a:solidFill>
                  <a:srgbClr val="800080"/>
                </a:solidFill>
              </a:rPr>
              <a:t>(</a:t>
            </a:r>
            <a:r>
              <a:rPr lang="fr-FR" i="1" dirty="0" smtClean="0">
                <a:solidFill>
                  <a:srgbClr val="800080"/>
                </a:solidFill>
              </a:rPr>
              <a:t>0,100,20</a:t>
            </a:r>
            <a:r>
              <a:rPr lang="fr-FR" i="1" dirty="0">
                <a:solidFill>
                  <a:srgbClr val="800080"/>
                </a:solidFill>
              </a:rPr>
              <a:t>) </a:t>
            </a:r>
            <a:endParaRPr lang="fr-FR" i="1" dirty="0" smtClean="0">
              <a:solidFill>
                <a:srgbClr val="800080"/>
              </a:solidFill>
            </a:endParaRPr>
          </a:p>
          <a:p>
            <a:pPr>
              <a:tabLst>
                <a:tab pos="1558925" algn="ctr"/>
              </a:tabLst>
            </a:pPr>
            <a:r>
              <a:rPr lang="fr-FR" i="1" dirty="0" smtClean="0">
                <a:solidFill>
                  <a:srgbClr val="800080"/>
                </a:solidFill>
              </a:rPr>
              <a:t># sélectionne dans le tableau tous les éléments inférieur à val</a:t>
            </a:r>
            <a:endParaRPr lang="fr-FR" i="1" dirty="0">
              <a:solidFill>
                <a:srgbClr val="800080"/>
              </a:solidFill>
            </a:endParaRPr>
          </a:p>
          <a:p>
            <a:pPr>
              <a:tabLst>
                <a:tab pos="1558925" algn="ctr"/>
              </a:tabLst>
            </a:pPr>
            <a:r>
              <a:rPr lang="fr-FR" i="1" dirty="0" smtClean="0">
                <a:solidFill>
                  <a:srgbClr val="800080"/>
                </a:solidFill>
              </a:rPr>
              <a:t>Liste = [ x for x in tab    if x&lt;val]</a:t>
            </a:r>
            <a:endParaRPr lang="fr-FR" i="1" dirty="0">
              <a:solidFill>
                <a:srgbClr val="800080"/>
              </a:solidFill>
            </a:endParaRPr>
          </a:p>
        </p:txBody>
      </p:sp>
    </p:spTree>
    <p:extLst>
      <p:ext uri="{BB962C8B-B14F-4D97-AF65-F5344CB8AC3E}">
        <p14:creationId xmlns:p14="http://schemas.microsoft.com/office/powerpoint/2010/main" val="41916722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Le langage Python</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3" name="Groupe 22"/>
          <p:cNvGrpSpPr/>
          <p:nvPr/>
        </p:nvGrpSpPr>
        <p:grpSpPr>
          <a:xfrm>
            <a:off x="637878" y="1731961"/>
            <a:ext cx="7868244" cy="1639170"/>
            <a:chOff x="676275" y="2026675"/>
            <a:chExt cx="7772400" cy="1639170"/>
          </a:xfrm>
        </p:grpSpPr>
        <p:sp>
          <p:nvSpPr>
            <p:cNvPr id="10" name="Rectangle 9"/>
            <p:cNvSpPr/>
            <p:nvPr/>
          </p:nvSpPr>
          <p:spPr>
            <a:xfrm>
              <a:off x="676275" y="2026675"/>
              <a:ext cx="7772400" cy="16391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722766" y="2657182"/>
              <a:ext cx="1261885" cy="369332"/>
            </a:xfrm>
            <a:prstGeom prst="rect">
              <a:avLst/>
            </a:prstGeom>
            <a:noFill/>
          </p:spPr>
          <p:txBody>
            <a:bodyPr wrap="none" rtlCol="0">
              <a:spAutoFit/>
            </a:bodyPr>
            <a:lstStyle/>
            <a:p>
              <a:pPr algn="ctr"/>
              <a:r>
                <a:rPr lang="fr-FR" dirty="0" smtClean="0">
                  <a:solidFill>
                    <a:srgbClr val="800080"/>
                  </a:solidFill>
                </a:rPr>
                <a:t>Exercice 1</a:t>
              </a:r>
              <a:endParaRPr lang="fr-FR" baseline="-25000" dirty="0">
                <a:solidFill>
                  <a:srgbClr val="800080"/>
                </a:solidFill>
              </a:endParaRPr>
            </a:p>
          </p:txBody>
        </p:sp>
        <p:sp>
          <p:nvSpPr>
            <p:cNvPr id="14" name="Rectangle 13"/>
            <p:cNvSpPr/>
            <p:nvPr/>
          </p:nvSpPr>
          <p:spPr>
            <a:xfrm>
              <a:off x="1885950" y="2096185"/>
              <a:ext cx="6496050" cy="1569660"/>
            </a:xfrm>
            <a:prstGeom prst="rect">
              <a:avLst/>
            </a:prstGeom>
          </p:spPr>
          <p:txBody>
            <a:bodyPr wrap="square">
              <a:spAutoFit/>
            </a:bodyPr>
            <a:lstStyle/>
            <a:p>
              <a:pPr algn="just"/>
              <a:r>
                <a:rPr lang="fr-FR" sz="1600" i="1" dirty="0" smtClean="0">
                  <a:solidFill>
                    <a:srgbClr val="800080"/>
                  </a:solidFill>
                </a:rPr>
                <a:t>Créer </a:t>
              </a:r>
              <a:r>
                <a:rPr lang="fr-FR" sz="1600" i="1" dirty="0">
                  <a:solidFill>
                    <a:srgbClr val="800080"/>
                  </a:solidFill>
                </a:rPr>
                <a:t>une liste </a:t>
              </a:r>
              <a:r>
                <a:rPr lang="fr-FR" sz="1600" i="1" dirty="0" smtClean="0">
                  <a:solidFill>
                    <a:srgbClr val="800080"/>
                  </a:solidFill>
                </a:rPr>
                <a:t>contenant </a:t>
              </a:r>
              <a:r>
                <a:rPr lang="fr-FR" sz="1600" i="1" dirty="0">
                  <a:solidFill>
                    <a:srgbClr val="800080"/>
                  </a:solidFill>
                </a:rPr>
                <a:t>les 7 jours de la semaine</a:t>
              </a:r>
              <a:r>
                <a:rPr lang="fr-FR" sz="1600" i="1" dirty="0" smtClean="0">
                  <a:solidFill>
                    <a:srgbClr val="800080"/>
                  </a:solidFill>
                </a:rPr>
                <a:t>.</a:t>
              </a:r>
            </a:p>
            <a:p>
              <a:pPr algn="just"/>
              <a:r>
                <a:rPr lang="fr-FR" sz="1600" i="1" dirty="0" smtClean="0">
                  <a:solidFill>
                    <a:srgbClr val="800080"/>
                  </a:solidFill>
                </a:rPr>
                <a:t>1 - Créer une liste qui contient les 5 premiers jours de la semaine d’une part, et ceux du week-end </a:t>
              </a:r>
              <a:r>
                <a:rPr lang="fr-FR" sz="1600" i="1" dirty="0">
                  <a:solidFill>
                    <a:srgbClr val="800080"/>
                  </a:solidFill>
                </a:rPr>
                <a:t>d’autre </a:t>
              </a:r>
              <a:r>
                <a:rPr lang="fr-FR" sz="1600" i="1" dirty="0" smtClean="0">
                  <a:solidFill>
                    <a:srgbClr val="800080"/>
                  </a:solidFill>
                </a:rPr>
                <a:t>part.</a:t>
              </a:r>
            </a:p>
            <a:p>
              <a:pPr algn="just"/>
              <a:r>
                <a:rPr lang="fr-FR" sz="1600" i="1" dirty="0">
                  <a:solidFill>
                    <a:srgbClr val="800080"/>
                  </a:solidFill>
                </a:rPr>
                <a:t>2 - Trouvez deux manières pour accéder au dernier jour de la </a:t>
              </a:r>
              <a:r>
                <a:rPr lang="fr-FR" sz="1600" i="1" dirty="0" smtClean="0">
                  <a:solidFill>
                    <a:srgbClr val="800080"/>
                  </a:solidFill>
                </a:rPr>
                <a:t>semaine</a:t>
              </a:r>
            </a:p>
            <a:p>
              <a:r>
                <a:rPr lang="fr-FR" sz="1600" i="1" dirty="0" smtClean="0">
                  <a:solidFill>
                    <a:srgbClr val="800080"/>
                  </a:solidFill>
                </a:rPr>
                <a:t>3 - Affichez tous les jours de la semaine sous la forme d’un liste, avec des crochets au début et à la fin, et des virgules entre les valeurs.</a:t>
              </a:r>
            </a:p>
          </p:txBody>
        </p:sp>
      </p:grpSp>
      <p:sp>
        <p:nvSpPr>
          <p:cNvPr id="21" name="Rectangle 1"/>
          <p:cNvSpPr>
            <a:spLocks noChangeArrowheads="1"/>
          </p:cNvSpPr>
          <p:nvPr/>
        </p:nvSpPr>
        <p:spPr bwMode="auto">
          <a:xfrm>
            <a:off x="539116" y="3574534"/>
            <a:ext cx="8110696" cy="58477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 Création d’un liste</a:t>
            </a:r>
          </a:p>
          <a:p>
            <a:pPr>
              <a:tabLst>
                <a:tab pos="1558925" algn="ctr"/>
              </a:tabLst>
            </a:pPr>
            <a:r>
              <a:rPr lang="fr-FR" sz="1600" i="1" dirty="0" smtClean="0">
                <a:solidFill>
                  <a:srgbClr val="800080"/>
                </a:solidFill>
              </a:rPr>
              <a:t>semaine </a:t>
            </a:r>
            <a:r>
              <a:rPr lang="fr-FR" sz="1600" i="1" dirty="0">
                <a:solidFill>
                  <a:srgbClr val="800080"/>
                </a:solidFill>
              </a:rPr>
              <a:t>= ["Lundi" , "Mardi" , "Mercredi" , "Jeudi" , "</a:t>
            </a:r>
            <a:r>
              <a:rPr lang="fr-FR" sz="1600" i="1" dirty="0" smtClean="0">
                <a:solidFill>
                  <a:srgbClr val="800080"/>
                </a:solidFill>
              </a:rPr>
              <a:t>Vendredi", "Samedi" </a:t>
            </a:r>
            <a:r>
              <a:rPr lang="fr-FR" sz="1600" i="1" dirty="0">
                <a:solidFill>
                  <a:srgbClr val="800080"/>
                </a:solidFill>
              </a:rPr>
              <a:t>, </a:t>
            </a:r>
            <a:r>
              <a:rPr lang="fr-FR" sz="1600" i="1" dirty="0" smtClean="0">
                <a:solidFill>
                  <a:srgbClr val="800080"/>
                </a:solidFill>
              </a:rPr>
              <a:t>"Dimanche"]</a:t>
            </a:r>
            <a:endParaRPr lang="en-US" sz="1600" i="1" dirty="0">
              <a:solidFill>
                <a:srgbClr val="800080"/>
              </a:solidFill>
            </a:endParaRPr>
          </a:p>
        </p:txBody>
      </p:sp>
      <p:sp>
        <p:nvSpPr>
          <p:cNvPr id="22" name="Rectangle 1"/>
          <p:cNvSpPr>
            <a:spLocks noChangeArrowheads="1"/>
          </p:cNvSpPr>
          <p:nvPr/>
        </p:nvSpPr>
        <p:spPr bwMode="auto">
          <a:xfrm>
            <a:off x="671747" y="4349645"/>
            <a:ext cx="3532674" cy="107721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 Semaine ouvrée</a:t>
            </a:r>
          </a:p>
          <a:p>
            <a:pPr>
              <a:tabLst>
                <a:tab pos="1558925" algn="ctr"/>
              </a:tabLst>
            </a:pPr>
            <a:r>
              <a:rPr lang="fr-FR" sz="1600" i="1" dirty="0" err="1" smtClean="0">
                <a:solidFill>
                  <a:srgbClr val="800080"/>
                </a:solidFill>
              </a:rPr>
              <a:t>ouvree</a:t>
            </a:r>
            <a:r>
              <a:rPr lang="fr-FR" sz="1600" i="1" dirty="0" smtClean="0">
                <a:solidFill>
                  <a:srgbClr val="800080"/>
                </a:solidFill>
              </a:rPr>
              <a:t> = </a:t>
            </a:r>
            <a:r>
              <a:rPr lang="fr-FR" sz="1600" i="1" dirty="0">
                <a:solidFill>
                  <a:srgbClr val="800080"/>
                </a:solidFill>
              </a:rPr>
              <a:t>semaine</a:t>
            </a:r>
            <a:r>
              <a:rPr lang="fr-FR" sz="1600" i="1" dirty="0" smtClean="0">
                <a:solidFill>
                  <a:srgbClr val="800080"/>
                </a:solidFill>
              </a:rPr>
              <a:t>[0:5]</a:t>
            </a:r>
            <a:endParaRPr lang="en-US" sz="1600" i="1" dirty="0">
              <a:solidFill>
                <a:srgbClr val="800080"/>
              </a:solidFill>
            </a:endParaRPr>
          </a:p>
          <a:p>
            <a:pPr>
              <a:tabLst>
                <a:tab pos="1558925" algn="ctr"/>
              </a:tabLst>
            </a:pPr>
            <a:r>
              <a:rPr lang="fr-FR" sz="1600" i="1" dirty="0">
                <a:solidFill>
                  <a:srgbClr val="800080"/>
                </a:solidFill>
              </a:rPr>
              <a:t># </a:t>
            </a:r>
            <a:r>
              <a:rPr lang="fr-FR" sz="1600" i="1" dirty="0" err="1" smtClean="0">
                <a:solidFill>
                  <a:srgbClr val="800080"/>
                </a:solidFill>
              </a:rPr>
              <a:t>week</a:t>
            </a:r>
            <a:r>
              <a:rPr lang="fr-FR" sz="1600" i="1" dirty="0" smtClean="0">
                <a:solidFill>
                  <a:srgbClr val="800080"/>
                </a:solidFill>
              </a:rPr>
              <a:t> end</a:t>
            </a:r>
            <a:endParaRPr lang="fr-FR" sz="1600" i="1" dirty="0">
              <a:solidFill>
                <a:srgbClr val="800080"/>
              </a:solidFill>
            </a:endParaRPr>
          </a:p>
          <a:p>
            <a:pPr>
              <a:tabLst>
                <a:tab pos="1558925" algn="ctr"/>
              </a:tabLst>
            </a:pPr>
            <a:r>
              <a:rPr lang="fr-FR" sz="1600" i="1" dirty="0" smtClean="0">
                <a:solidFill>
                  <a:srgbClr val="800080"/>
                </a:solidFill>
              </a:rPr>
              <a:t>w</a:t>
            </a:r>
            <a:r>
              <a:rPr lang="en-US" sz="1600" i="1" dirty="0" err="1" smtClean="0">
                <a:solidFill>
                  <a:srgbClr val="800080"/>
                </a:solidFill>
              </a:rPr>
              <a:t>enkend</a:t>
            </a:r>
            <a:r>
              <a:rPr lang="en-US" sz="1600" i="1" dirty="0" smtClean="0">
                <a:solidFill>
                  <a:srgbClr val="800080"/>
                </a:solidFill>
              </a:rPr>
              <a:t>  = </a:t>
            </a:r>
            <a:r>
              <a:rPr lang="fr-FR" sz="1600" i="1" dirty="0">
                <a:solidFill>
                  <a:srgbClr val="800080"/>
                </a:solidFill>
              </a:rPr>
              <a:t>semaine</a:t>
            </a:r>
            <a:r>
              <a:rPr lang="fr-FR" sz="1600" i="1" dirty="0" smtClean="0">
                <a:solidFill>
                  <a:srgbClr val="800080"/>
                </a:solidFill>
              </a:rPr>
              <a:t>[5:7]</a:t>
            </a:r>
            <a:endParaRPr lang="en-US" sz="1600" i="1" dirty="0">
              <a:solidFill>
                <a:srgbClr val="800080"/>
              </a:solidFill>
            </a:endParaRPr>
          </a:p>
        </p:txBody>
      </p:sp>
      <p:sp>
        <p:nvSpPr>
          <p:cNvPr id="17" name="Rectangle 1"/>
          <p:cNvSpPr>
            <a:spLocks noChangeArrowheads="1"/>
          </p:cNvSpPr>
          <p:nvPr/>
        </p:nvSpPr>
        <p:spPr bwMode="auto">
          <a:xfrm>
            <a:off x="663863" y="5623803"/>
            <a:ext cx="3540558" cy="83099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 dernier élément (liste)</a:t>
            </a:r>
          </a:p>
          <a:p>
            <a:pPr>
              <a:tabLst>
                <a:tab pos="1558925" algn="ctr"/>
              </a:tabLst>
            </a:pPr>
            <a:r>
              <a:rPr lang="fr-FR" sz="1600" i="1" dirty="0" smtClean="0">
                <a:solidFill>
                  <a:srgbClr val="800080"/>
                </a:solidFill>
              </a:rPr>
              <a:t>dernier = semaine[</a:t>
            </a:r>
            <a:r>
              <a:rPr lang="fr-FR" sz="1600" i="1" dirty="0" err="1" smtClean="0">
                <a:solidFill>
                  <a:srgbClr val="800080"/>
                </a:solidFill>
              </a:rPr>
              <a:t>len</a:t>
            </a:r>
            <a:r>
              <a:rPr lang="fr-FR" sz="1600" i="1" dirty="0" smtClean="0">
                <a:solidFill>
                  <a:srgbClr val="800080"/>
                </a:solidFill>
              </a:rPr>
              <a:t>(semaine)-1]</a:t>
            </a:r>
            <a:endParaRPr lang="en-US" sz="1600" i="1" dirty="0">
              <a:solidFill>
                <a:srgbClr val="800080"/>
              </a:solidFill>
            </a:endParaRPr>
          </a:p>
          <a:p>
            <a:pPr>
              <a:tabLst>
                <a:tab pos="1558925" algn="ctr"/>
              </a:tabLst>
            </a:pPr>
            <a:r>
              <a:rPr lang="fr-FR" sz="1600" i="1" dirty="0">
                <a:solidFill>
                  <a:srgbClr val="800080"/>
                </a:solidFill>
              </a:rPr>
              <a:t>dernier </a:t>
            </a:r>
            <a:r>
              <a:rPr lang="en-US" sz="1600" i="1" dirty="0" smtClean="0">
                <a:solidFill>
                  <a:srgbClr val="800080"/>
                </a:solidFill>
              </a:rPr>
              <a:t>= </a:t>
            </a:r>
            <a:r>
              <a:rPr lang="fr-FR" sz="1600" i="1" dirty="0" smtClean="0">
                <a:solidFill>
                  <a:srgbClr val="800080"/>
                </a:solidFill>
              </a:rPr>
              <a:t>semaine[-1]</a:t>
            </a:r>
            <a:endParaRPr lang="en-US" sz="1600" i="1" dirty="0">
              <a:solidFill>
                <a:srgbClr val="800080"/>
              </a:solidFill>
            </a:endParaRPr>
          </a:p>
        </p:txBody>
      </p:sp>
      <p:sp>
        <p:nvSpPr>
          <p:cNvPr id="18" name="Rectangle 1"/>
          <p:cNvSpPr>
            <a:spLocks noChangeArrowheads="1"/>
          </p:cNvSpPr>
          <p:nvPr/>
        </p:nvSpPr>
        <p:spPr bwMode="auto">
          <a:xfrm>
            <a:off x="4845564" y="4580652"/>
            <a:ext cx="3550948" cy="132343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 Jours de la semaine</a:t>
            </a:r>
          </a:p>
          <a:p>
            <a:pPr>
              <a:tabLst>
                <a:tab pos="1558925" algn="ctr"/>
              </a:tabLst>
            </a:pPr>
            <a:r>
              <a:rPr lang="fr-FR" sz="1600" i="1" dirty="0" err="1">
                <a:solidFill>
                  <a:srgbClr val="800080"/>
                </a:solidFill>
              </a:rPr>
              <a:t>p</a:t>
            </a:r>
            <a:r>
              <a:rPr lang="fr-FR" sz="1600" i="1" dirty="0" err="1" smtClean="0">
                <a:solidFill>
                  <a:srgbClr val="800080"/>
                </a:solidFill>
              </a:rPr>
              <a:t>rint</a:t>
            </a:r>
            <a:r>
              <a:rPr lang="fr-FR" sz="1600" i="1" dirty="0" smtClean="0">
                <a:solidFill>
                  <a:srgbClr val="800080"/>
                </a:solidFill>
              </a:rPr>
              <a:t>(‘[ ‘, end=‘’]</a:t>
            </a:r>
          </a:p>
          <a:p>
            <a:pPr>
              <a:tabLst>
                <a:tab pos="1558925" algn="ctr"/>
              </a:tabLst>
            </a:pPr>
            <a:r>
              <a:rPr lang="fr-FR" sz="1600" i="1" dirty="0" smtClean="0">
                <a:solidFill>
                  <a:srgbClr val="800080"/>
                </a:solidFill>
              </a:rPr>
              <a:t>for i in </a:t>
            </a:r>
            <a:r>
              <a:rPr lang="fr-FR" sz="1600" i="1" dirty="0">
                <a:solidFill>
                  <a:srgbClr val="800080"/>
                </a:solidFill>
              </a:rPr>
              <a:t>range(</a:t>
            </a:r>
            <a:r>
              <a:rPr lang="fr-FR" sz="1600" i="1" dirty="0" err="1">
                <a:solidFill>
                  <a:srgbClr val="800080"/>
                </a:solidFill>
              </a:rPr>
              <a:t>len</a:t>
            </a:r>
            <a:r>
              <a:rPr lang="fr-FR" sz="1600" i="1" dirty="0">
                <a:solidFill>
                  <a:srgbClr val="800080"/>
                </a:solidFill>
              </a:rPr>
              <a:t>(semaine</a:t>
            </a:r>
            <a:r>
              <a:rPr lang="fr-FR" sz="1600" i="1" dirty="0" smtClean="0">
                <a:solidFill>
                  <a:srgbClr val="800080"/>
                </a:solidFill>
              </a:rPr>
              <a:t>)-1) : </a:t>
            </a:r>
          </a:p>
          <a:p>
            <a:pPr>
              <a:tabLst>
                <a:tab pos="1558925" algn="ctr"/>
              </a:tabLst>
            </a:pPr>
            <a:r>
              <a:rPr lang="fr-FR" sz="1600" i="1" dirty="0">
                <a:solidFill>
                  <a:srgbClr val="800080"/>
                </a:solidFill>
              </a:rPr>
              <a:t> </a:t>
            </a:r>
            <a:r>
              <a:rPr lang="fr-FR" sz="1600" i="1" dirty="0" smtClean="0">
                <a:solidFill>
                  <a:srgbClr val="800080"/>
                </a:solidFill>
              </a:rPr>
              <a:t>  </a:t>
            </a:r>
            <a:r>
              <a:rPr lang="fr-FR" sz="1600" i="1" dirty="0" err="1" smtClean="0">
                <a:solidFill>
                  <a:srgbClr val="800080"/>
                </a:solidFill>
              </a:rPr>
              <a:t>print</a:t>
            </a:r>
            <a:r>
              <a:rPr lang="fr-FR" sz="1600" i="1" dirty="0" smtClean="0">
                <a:solidFill>
                  <a:srgbClr val="800080"/>
                </a:solidFill>
              </a:rPr>
              <a:t>(semaine[i], end=‘, ‘)</a:t>
            </a:r>
          </a:p>
          <a:p>
            <a:pPr>
              <a:tabLst>
                <a:tab pos="1558925" algn="ctr"/>
              </a:tabLst>
            </a:pPr>
            <a:r>
              <a:rPr lang="fr-FR" sz="1600" i="1" dirty="0" err="1" smtClean="0">
                <a:solidFill>
                  <a:srgbClr val="800080"/>
                </a:solidFill>
              </a:rPr>
              <a:t>print</a:t>
            </a:r>
            <a:r>
              <a:rPr lang="fr-FR" sz="1600" i="1" dirty="0" smtClean="0">
                <a:solidFill>
                  <a:srgbClr val="800080"/>
                </a:solidFill>
              </a:rPr>
              <a:t>(semaine[-1],end=‘]’) </a:t>
            </a:r>
            <a:endParaRPr lang="en-US" sz="1600" i="1" dirty="0">
              <a:solidFill>
                <a:srgbClr val="800080"/>
              </a:solidFill>
            </a:endParaRPr>
          </a:p>
        </p:txBody>
      </p:sp>
    </p:spTree>
    <p:extLst>
      <p:ext uri="{BB962C8B-B14F-4D97-AF65-F5344CB8AC3E}">
        <p14:creationId xmlns:p14="http://schemas.microsoft.com/office/powerpoint/2010/main" val="100900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7" grpId="0" animBg="1"/>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Le langage Python</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24" name="Groupe 22"/>
          <p:cNvGrpSpPr/>
          <p:nvPr/>
        </p:nvGrpSpPr>
        <p:grpSpPr>
          <a:xfrm>
            <a:off x="645588" y="1822374"/>
            <a:ext cx="7868244" cy="1170264"/>
            <a:chOff x="676275" y="2026676"/>
            <a:chExt cx="7772400" cy="1222345"/>
          </a:xfrm>
        </p:grpSpPr>
        <p:sp>
          <p:nvSpPr>
            <p:cNvPr id="25" name="Rectangle 24"/>
            <p:cNvSpPr/>
            <p:nvPr/>
          </p:nvSpPr>
          <p:spPr>
            <a:xfrm>
              <a:off x="676275" y="2026676"/>
              <a:ext cx="7772400" cy="122234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p:cNvSpPr txBox="1"/>
            <p:nvPr/>
          </p:nvSpPr>
          <p:spPr>
            <a:xfrm>
              <a:off x="676275" y="2441909"/>
              <a:ext cx="1246513" cy="385769"/>
            </a:xfrm>
            <a:prstGeom prst="rect">
              <a:avLst/>
            </a:prstGeom>
            <a:noFill/>
          </p:spPr>
          <p:txBody>
            <a:bodyPr wrap="none" rtlCol="0">
              <a:spAutoFit/>
            </a:bodyPr>
            <a:lstStyle/>
            <a:p>
              <a:pPr algn="ctr"/>
              <a:r>
                <a:rPr lang="fr-FR" dirty="0" smtClean="0">
                  <a:solidFill>
                    <a:srgbClr val="800080"/>
                  </a:solidFill>
                </a:rPr>
                <a:t>Exercice 2</a:t>
              </a:r>
              <a:endParaRPr lang="fr-FR" baseline="-25000" dirty="0">
                <a:solidFill>
                  <a:srgbClr val="800080"/>
                </a:solidFill>
              </a:endParaRPr>
            </a:p>
          </p:txBody>
        </p:sp>
        <p:sp>
          <p:nvSpPr>
            <p:cNvPr id="28" name="Rectangle 27"/>
            <p:cNvSpPr/>
            <p:nvPr/>
          </p:nvSpPr>
          <p:spPr>
            <a:xfrm>
              <a:off x="1885950" y="2096185"/>
              <a:ext cx="6496050" cy="1077218"/>
            </a:xfrm>
            <a:prstGeom prst="rect">
              <a:avLst/>
            </a:prstGeom>
          </p:spPr>
          <p:txBody>
            <a:bodyPr wrap="square">
              <a:spAutoFit/>
            </a:bodyPr>
            <a:lstStyle/>
            <a:p>
              <a:pPr algn="just"/>
              <a:r>
                <a:rPr lang="fr-FR" sz="1600" i="1" dirty="0" smtClean="0">
                  <a:solidFill>
                    <a:srgbClr val="800080"/>
                  </a:solidFill>
                </a:rPr>
                <a:t>On suppose qu’une fourmi se déplace aléatoirement sur une ligne droite aléatoirement d’un pas en avant ou en arrière. Au départ celle-ci est à l’emplacement 0, calculer combien que pas sont nécessaire pour s’éloigner de 5 pas du point d’origine.</a:t>
              </a:r>
              <a:endParaRPr lang="fr-FR" sz="1600" i="1" dirty="0">
                <a:solidFill>
                  <a:srgbClr val="800080"/>
                </a:solidFill>
              </a:endParaRPr>
            </a:p>
          </p:txBody>
        </p:sp>
      </p:grpSp>
      <p:sp>
        <p:nvSpPr>
          <p:cNvPr id="21" name="Rectangle 1"/>
          <p:cNvSpPr>
            <a:spLocks noChangeArrowheads="1"/>
          </p:cNvSpPr>
          <p:nvPr/>
        </p:nvSpPr>
        <p:spPr bwMode="auto">
          <a:xfrm>
            <a:off x="645588" y="3933510"/>
            <a:ext cx="7829348" cy="255454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 Utilisation de la bibliothèque des nombre aléatoire</a:t>
            </a:r>
          </a:p>
          <a:p>
            <a:pPr>
              <a:tabLst>
                <a:tab pos="1558925" algn="ctr"/>
              </a:tabLst>
            </a:pPr>
            <a:r>
              <a:rPr lang="fr-FR" sz="1600" i="1" dirty="0">
                <a:solidFill>
                  <a:srgbClr val="800080"/>
                </a:solidFill>
              </a:rPr>
              <a:t>import </a:t>
            </a:r>
            <a:r>
              <a:rPr lang="fr-FR" sz="1600" i="1" dirty="0" err="1">
                <a:solidFill>
                  <a:srgbClr val="800080"/>
                </a:solidFill>
              </a:rPr>
              <a:t>random</a:t>
            </a:r>
            <a:r>
              <a:rPr lang="fr-FR" sz="1600" i="1" dirty="0">
                <a:solidFill>
                  <a:srgbClr val="800080"/>
                </a:solidFill>
              </a:rPr>
              <a:t> as rd</a:t>
            </a:r>
          </a:p>
          <a:p>
            <a:pPr>
              <a:tabLst>
                <a:tab pos="1558925" algn="ctr"/>
              </a:tabLst>
            </a:pPr>
            <a:r>
              <a:rPr lang="fr-FR" sz="1600" i="1" dirty="0" err="1">
                <a:solidFill>
                  <a:srgbClr val="800080"/>
                </a:solidFill>
              </a:rPr>
              <a:t>ecart</a:t>
            </a:r>
            <a:r>
              <a:rPr lang="fr-FR" sz="1600" i="1" dirty="0">
                <a:solidFill>
                  <a:srgbClr val="800080"/>
                </a:solidFill>
              </a:rPr>
              <a:t>=5</a:t>
            </a:r>
          </a:p>
          <a:p>
            <a:pPr>
              <a:tabLst>
                <a:tab pos="1558925" algn="ctr"/>
              </a:tabLst>
            </a:pPr>
            <a:r>
              <a:rPr lang="fr-FR" sz="1600" i="1" dirty="0" err="1">
                <a:solidFill>
                  <a:srgbClr val="800080"/>
                </a:solidFill>
              </a:rPr>
              <a:t>depart</a:t>
            </a:r>
            <a:r>
              <a:rPr lang="fr-FR" sz="1600" i="1" dirty="0">
                <a:solidFill>
                  <a:srgbClr val="800080"/>
                </a:solidFill>
              </a:rPr>
              <a:t>=0</a:t>
            </a:r>
          </a:p>
          <a:p>
            <a:pPr>
              <a:tabLst>
                <a:tab pos="1558925" algn="ctr"/>
              </a:tabLst>
            </a:pPr>
            <a:r>
              <a:rPr lang="fr-FR" sz="1600" i="1" dirty="0" err="1">
                <a:solidFill>
                  <a:srgbClr val="800080"/>
                </a:solidFill>
              </a:rPr>
              <a:t>nbpas</a:t>
            </a:r>
            <a:r>
              <a:rPr lang="fr-FR" sz="1600" i="1" dirty="0">
                <a:solidFill>
                  <a:srgbClr val="800080"/>
                </a:solidFill>
              </a:rPr>
              <a:t>=0</a:t>
            </a:r>
          </a:p>
          <a:p>
            <a:pPr>
              <a:tabLst>
                <a:tab pos="1558925" algn="ctr"/>
              </a:tabLst>
            </a:pPr>
            <a:r>
              <a:rPr lang="fr-FR" sz="1600" i="1" dirty="0">
                <a:solidFill>
                  <a:srgbClr val="800080"/>
                </a:solidFill>
              </a:rPr>
              <a:t>position=</a:t>
            </a:r>
            <a:r>
              <a:rPr lang="fr-FR" sz="1600" i="1" dirty="0" err="1">
                <a:solidFill>
                  <a:srgbClr val="800080"/>
                </a:solidFill>
              </a:rPr>
              <a:t>depart</a:t>
            </a:r>
            <a:endParaRPr lang="fr-FR" sz="1600" i="1" dirty="0">
              <a:solidFill>
                <a:srgbClr val="800080"/>
              </a:solidFill>
            </a:endParaRPr>
          </a:p>
          <a:p>
            <a:pPr>
              <a:tabLst>
                <a:tab pos="1558925" algn="ctr"/>
              </a:tabLst>
            </a:pPr>
            <a:r>
              <a:rPr lang="fr-FR" sz="1600" i="1" dirty="0" err="1">
                <a:solidFill>
                  <a:srgbClr val="800080"/>
                </a:solidFill>
              </a:rPr>
              <a:t>while</a:t>
            </a:r>
            <a:r>
              <a:rPr lang="fr-FR" sz="1600" i="1" dirty="0">
                <a:solidFill>
                  <a:srgbClr val="800080"/>
                </a:solidFill>
              </a:rPr>
              <a:t> abs(position-</a:t>
            </a:r>
            <a:r>
              <a:rPr lang="fr-FR" sz="1600" i="1" dirty="0" err="1">
                <a:solidFill>
                  <a:srgbClr val="800080"/>
                </a:solidFill>
              </a:rPr>
              <a:t>depart</a:t>
            </a:r>
            <a:r>
              <a:rPr lang="fr-FR" sz="1600" i="1" dirty="0">
                <a:solidFill>
                  <a:srgbClr val="800080"/>
                </a:solidFill>
              </a:rPr>
              <a:t>)&lt;</a:t>
            </a:r>
            <a:r>
              <a:rPr lang="fr-FR" sz="1600" i="1" dirty="0" err="1">
                <a:solidFill>
                  <a:srgbClr val="800080"/>
                </a:solidFill>
              </a:rPr>
              <a:t>ecart</a:t>
            </a:r>
            <a:r>
              <a:rPr lang="fr-FR" sz="1600" i="1" dirty="0">
                <a:solidFill>
                  <a:srgbClr val="800080"/>
                </a:solidFill>
              </a:rPr>
              <a:t> :</a:t>
            </a:r>
          </a:p>
          <a:p>
            <a:pPr>
              <a:tabLst>
                <a:tab pos="1558925" algn="ctr"/>
              </a:tabLst>
            </a:pPr>
            <a:r>
              <a:rPr lang="fr-FR" sz="1600" i="1" dirty="0">
                <a:solidFill>
                  <a:srgbClr val="800080"/>
                </a:solidFill>
              </a:rPr>
              <a:t>  position = </a:t>
            </a:r>
            <a:r>
              <a:rPr lang="fr-FR" sz="1600" i="1" dirty="0" err="1">
                <a:solidFill>
                  <a:srgbClr val="800080"/>
                </a:solidFill>
              </a:rPr>
              <a:t>position+rd.choice</a:t>
            </a:r>
            <a:r>
              <a:rPr lang="fr-FR" sz="1600" i="1" dirty="0">
                <a:solidFill>
                  <a:srgbClr val="800080"/>
                </a:solidFill>
              </a:rPr>
              <a:t>([-1,1])</a:t>
            </a:r>
          </a:p>
          <a:p>
            <a:pPr>
              <a:tabLst>
                <a:tab pos="1558925" algn="ctr"/>
              </a:tabLst>
            </a:pPr>
            <a:r>
              <a:rPr lang="fr-FR" sz="1600" i="1" dirty="0">
                <a:solidFill>
                  <a:srgbClr val="800080"/>
                </a:solidFill>
              </a:rPr>
              <a:t>  </a:t>
            </a:r>
            <a:r>
              <a:rPr lang="fr-FR" sz="1600" i="1" dirty="0" err="1">
                <a:solidFill>
                  <a:srgbClr val="800080"/>
                </a:solidFill>
              </a:rPr>
              <a:t>nbpas</a:t>
            </a:r>
            <a:r>
              <a:rPr lang="fr-FR" sz="1600" i="1" dirty="0">
                <a:solidFill>
                  <a:srgbClr val="800080"/>
                </a:solidFill>
              </a:rPr>
              <a:t> = nbpas+1</a:t>
            </a:r>
          </a:p>
          <a:p>
            <a:pPr>
              <a:tabLst>
                <a:tab pos="1558925" algn="ctr"/>
              </a:tabLst>
            </a:pPr>
            <a:r>
              <a:rPr lang="fr-FR" sz="1600" i="1" dirty="0" err="1">
                <a:solidFill>
                  <a:srgbClr val="800080"/>
                </a:solidFill>
              </a:rPr>
              <a:t>print</a:t>
            </a:r>
            <a:r>
              <a:rPr lang="fr-FR" sz="1600" i="1" dirty="0">
                <a:solidFill>
                  <a:srgbClr val="800080"/>
                </a:solidFill>
              </a:rPr>
              <a:t>("le nombre de pas est : {} ".format(</a:t>
            </a:r>
            <a:r>
              <a:rPr lang="fr-FR" sz="1600" i="1" dirty="0" err="1">
                <a:solidFill>
                  <a:srgbClr val="800080"/>
                </a:solidFill>
              </a:rPr>
              <a:t>nbpas</a:t>
            </a:r>
            <a:r>
              <a:rPr lang="fr-FR" sz="1600" i="1" dirty="0">
                <a:solidFill>
                  <a:srgbClr val="800080"/>
                </a:solidFill>
              </a:rPr>
              <a:t>))</a:t>
            </a:r>
            <a:endParaRPr lang="en-US" sz="1600" i="1" dirty="0">
              <a:solidFill>
                <a:srgbClr val="800080"/>
              </a:solidFill>
            </a:endParaRPr>
          </a:p>
        </p:txBody>
      </p:sp>
      <p:sp>
        <p:nvSpPr>
          <p:cNvPr id="22" name="Rectangle 1"/>
          <p:cNvSpPr>
            <a:spLocks noChangeArrowheads="1"/>
          </p:cNvSpPr>
          <p:nvPr/>
        </p:nvSpPr>
        <p:spPr bwMode="auto">
          <a:xfrm>
            <a:off x="645588" y="3147472"/>
            <a:ext cx="7829348" cy="58477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Information : la fonction </a:t>
            </a:r>
            <a:r>
              <a:rPr lang="fr-FR" sz="1600" i="1" dirty="0" err="1" smtClean="0">
                <a:solidFill>
                  <a:srgbClr val="800080"/>
                </a:solidFill>
              </a:rPr>
              <a:t>choice</a:t>
            </a:r>
            <a:r>
              <a:rPr lang="fr-FR" sz="1600" i="1" dirty="0" smtClean="0">
                <a:solidFill>
                  <a:srgbClr val="800080"/>
                </a:solidFill>
              </a:rPr>
              <a:t> de </a:t>
            </a:r>
            <a:r>
              <a:rPr lang="fr-FR" sz="1600" i="1" dirty="0" err="1" smtClean="0">
                <a:solidFill>
                  <a:srgbClr val="800080"/>
                </a:solidFill>
              </a:rPr>
              <a:t>random</a:t>
            </a:r>
            <a:r>
              <a:rPr lang="fr-FR" sz="1600" i="1" dirty="0" smtClean="0">
                <a:solidFill>
                  <a:srgbClr val="800080"/>
                </a:solidFill>
              </a:rPr>
              <a:t> permet de sélectionner aléatoirement une valeur dans une liste passée en argument.</a:t>
            </a:r>
          </a:p>
        </p:txBody>
      </p:sp>
    </p:spTree>
    <p:extLst>
      <p:ext uri="{BB962C8B-B14F-4D97-AF65-F5344CB8AC3E}">
        <p14:creationId xmlns:p14="http://schemas.microsoft.com/office/powerpoint/2010/main" val="262468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Le langage Python</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29" name="Groupe 22"/>
          <p:cNvGrpSpPr/>
          <p:nvPr/>
        </p:nvGrpSpPr>
        <p:grpSpPr>
          <a:xfrm>
            <a:off x="662538" y="1784086"/>
            <a:ext cx="7868244" cy="939808"/>
            <a:chOff x="676275" y="2026676"/>
            <a:chExt cx="7772400" cy="939808"/>
          </a:xfrm>
        </p:grpSpPr>
        <p:sp>
          <p:nvSpPr>
            <p:cNvPr id="30" name="Rectangle 29"/>
            <p:cNvSpPr/>
            <p:nvPr/>
          </p:nvSpPr>
          <p:spPr>
            <a:xfrm>
              <a:off x="676275" y="2026676"/>
              <a:ext cx="7772400" cy="93980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ZoneTexte 30"/>
            <p:cNvSpPr txBox="1"/>
            <p:nvPr/>
          </p:nvSpPr>
          <p:spPr>
            <a:xfrm>
              <a:off x="688271" y="2293157"/>
              <a:ext cx="1246514" cy="369332"/>
            </a:xfrm>
            <a:prstGeom prst="rect">
              <a:avLst/>
            </a:prstGeom>
            <a:noFill/>
          </p:spPr>
          <p:txBody>
            <a:bodyPr wrap="none" rtlCol="0">
              <a:spAutoFit/>
            </a:bodyPr>
            <a:lstStyle/>
            <a:p>
              <a:pPr algn="ctr"/>
              <a:r>
                <a:rPr lang="fr-FR" dirty="0" smtClean="0">
                  <a:solidFill>
                    <a:srgbClr val="800080"/>
                  </a:solidFill>
                </a:rPr>
                <a:t>Exercice 3</a:t>
              </a:r>
              <a:endParaRPr lang="fr-FR" baseline="-25000" dirty="0">
                <a:solidFill>
                  <a:srgbClr val="800080"/>
                </a:solidFill>
              </a:endParaRPr>
            </a:p>
          </p:txBody>
        </p:sp>
        <p:sp>
          <p:nvSpPr>
            <p:cNvPr id="32" name="Rectangle 31"/>
            <p:cNvSpPr/>
            <p:nvPr/>
          </p:nvSpPr>
          <p:spPr>
            <a:xfrm>
              <a:off x="1885950" y="2096185"/>
              <a:ext cx="6496050" cy="830997"/>
            </a:xfrm>
            <a:prstGeom prst="rect">
              <a:avLst/>
            </a:prstGeom>
          </p:spPr>
          <p:txBody>
            <a:bodyPr wrap="square">
              <a:spAutoFit/>
            </a:bodyPr>
            <a:lstStyle/>
            <a:p>
              <a:pPr algn="just"/>
              <a:r>
                <a:rPr lang="fr-FR" sz="1600" i="1" dirty="0">
                  <a:solidFill>
                    <a:srgbClr val="800080"/>
                  </a:solidFill>
                </a:rPr>
                <a:t>Ecrire une programme qui affiche tous les nombre premiers diviseurs d’un nombre donné, sous la forme :</a:t>
              </a:r>
            </a:p>
            <a:p>
              <a:pPr algn="just"/>
              <a:r>
                <a:rPr lang="fr-FR" sz="1600" i="1" dirty="0">
                  <a:solidFill>
                    <a:srgbClr val="800080"/>
                  </a:solidFill>
                </a:rPr>
                <a:t>Diviseurs de120 : 2 (3) ; 3 (1) ; 5 (1)</a:t>
              </a:r>
              <a:endParaRPr lang="fr-FR" sz="1200" i="1" dirty="0">
                <a:solidFill>
                  <a:srgbClr val="800080"/>
                </a:solidFill>
              </a:endParaRPr>
            </a:p>
          </p:txBody>
        </p:sp>
      </p:grpSp>
      <p:sp>
        <p:nvSpPr>
          <p:cNvPr id="21" name="Rectangle 1"/>
          <p:cNvSpPr>
            <a:spLocks noChangeArrowheads="1"/>
          </p:cNvSpPr>
          <p:nvPr/>
        </p:nvSpPr>
        <p:spPr bwMode="auto">
          <a:xfrm>
            <a:off x="706840" y="3071018"/>
            <a:ext cx="7842073" cy="329320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 Lecture d'une chaine de </a:t>
            </a:r>
            <a:r>
              <a:rPr lang="fr-FR" sz="1600" i="1" dirty="0" smtClean="0">
                <a:solidFill>
                  <a:srgbClr val="800080"/>
                </a:solidFill>
              </a:rPr>
              <a:t>caractère</a:t>
            </a:r>
            <a:endParaRPr lang="fr-FR" sz="1600" i="1" dirty="0">
              <a:solidFill>
                <a:srgbClr val="800080"/>
              </a:solidFill>
            </a:endParaRPr>
          </a:p>
          <a:p>
            <a:pPr>
              <a:tabLst>
                <a:tab pos="1558925" algn="ctr"/>
              </a:tabLst>
            </a:pPr>
            <a:r>
              <a:rPr lang="fr-FR" sz="1600" i="1" dirty="0" err="1">
                <a:solidFill>
                  <a:srgbClr val="800080"/>
                </a:solidFill>
              </a:rPr>
              <a:t>str_valeur</a:t>
            </a:r>
            <a:r>
              <a:rPr lang="fr-FR" sz="1600" i="1" dirty="0">
                <a:solidFill>
                  <a:srgbClr val="800080"/>
                </a:solidFill>
              </a:rPr>
              <a:t> = input("Entrez un nombre à décomposer : ")</a:t>
            </a:r>
          </a:p>
          <a:p>
            <a:pPr>
              <a:tabLst>
                <a:tab pos="1558925" algn="ctr"/>
              </a:tabLst>
            </a:pPr>
            <a:r>
              <a:rPr lang="fr-FR" sz="1600" i="1" dirty="0">
                <a:solidFill>
                  <a:srgbClr val="800080"/>
                </a:solidFill>
              </a:rPr>
              <a:t># </a:t>
            </a:r>
            <a:r>
              <a:rPr lang="fr-FR" sz="1600" i="1" dirty="0" smtClean="0">
                <a:solidFill>
                  <a:srgbClr val="800080"/>
                </a:solidFill>
              </a:rPr>
              <a:t>Transformation </a:t>
            </a:r>
            <a:r>
              <a:rPr lang="fr-FR" sz="1600" i="1" dirty="0">
                <a:solidFill>
                  <a:srgbClr val="800080"/>
                </a:solidFill>
              </a:rPr>
              <a:t>en un entier</a:t>
            </a:r>
          </a:p>
          <a:p>
            <a:pPr>
              <a:tabLst>
                <a:tab pos="1558925" algn="ctr"/>
              </a:tabLst>
            </a:pPr>
            <a:r>
              <a:rPr lang="fr-FR" sz="1600" i="1" dirty="0">
                <a:solidFill>
                  <a:srgbClr val="800080"/>
                </a:solidFill>
              </a:rPr>
              <a:t>valeur = </a:t>
            </a:r>
            <a:r>
              <a:rPr lang="fr-FR" sz="1600" i="1" dirty="0" err="1">
                <a:solidFill>
                  <a:srgbClr val="800080"/>
                </a:solidFill>
              </a:rPr>
              <a:t>int</a:t>
            </a:r>
            <a:r>
              <a:rPr lang="fr-FR" sz="1600" i="1" dirty="0">
                <a:solidFill>
                  <a:srgbClr val="800080"/>
                </a:solidFill>
              </a:rPr>
              <a:t>(</a:t>
            </a:r>
            <a:r>
              <a:rPr lang="fr-FR" sz="1600" i="1" dirty="0" err="1">
                <a:solidFill>
                  <a:srgbClr val="800080"/>
                </a:solidFill>
              </a:rPr>
              <a:t>str_valeur</a:t>
            </a:r>
            <a:r>
              <a:rPr lang="fr-FR" sz="1600" i="1" dirty="0">
                <a:solidFill>
                  <a:srgbClr val="800080"/>
                </a:solidFill>
              </a:rPr>
              <a:t>)</a:t>
            </a:r>
          </a:p>
          <a:p>
            <a:pPr>
              <a:tabLst>
                <a:tab pos="1558925" algn="ctr"/>
              </a:tabLst>
            </a:pPr>
            <a:r>
              <a:rPr lang="fr-FR" sz="1600" i="1" dirty="0">
                <a:solidFill>
                  <a:srgbClr val="800080"/>
                </a:solidFill>
              </a:rPr>
              <a:t>diviseur = 2</a:t>
            </a:r>
          </a:p>
          <a:p>
            <a:pPr>
              <a:tabLst>
                <a:tab pos="1558925" algn="ctr"/>
              </a:tabLst>
            </a:pPr>
            <a:r>
              <a:rPr lang="fr-FR" sz="1600" i="1" dirty="0" err="1">
                <a:solidFill>
                  <a:srgbClr val="800080"/>
                </a:solidFill>
              </a:rPr>
              <a:t>while</a:t>
            </a:r>
            <a:r>
              <a:rPr lang="fr-FR" sz="1600" i="1" dirty="0">
                <a:solidFill>
                  <a:srgbClr val="800080"/>
                </a:solidFill>
              </a:rPr>
              <a:t> (valeur &gt; 1) :</a:t>
            </a:r>
          </a:p>
          <a:p>
            <a:pPr>
              <a:tabLst>
                <a:tab pos="1558925" algn="ctr"/>
              </a:tabLst>
            </a:pPr>
            <a:r>
              <a:rPr lang="fr-FR" sz="1600" i="1" dirty="0">
                <a:solidFill>
                  <a:srgbClr val="800080"/>
                </a:solidFill>
              </a:rPr>
              <a:t>  </a:t>
            </a:r>
            <a:r>
              <a:rPr lang="fr-FR" sz="1600" i="1" dirty="0" err="1">
                <a:solidFill>
                  <a:srgbClr val="800080"/>
                </a:solidFill>
              </a:rPr>
              <a:t>nb_diviseur</a:t>
            </a:r>
            <a:r>
              <a:rPr lang="fr-FR" sz="1600" i="1" dirty="0">
                <a:solidFill>
                  <a:srgbClr val="800080"/>
                </a:solidFill>
              </a:rPr>
              <a:t>=0</a:t>
            </a:r>
          </a:p>
          <a:p>
            <a:pPr>
              <a:tabLst>
                <a:tab pos="1558925" algn="ctr"/>
              </a:tabLst>
            </a:pPr>
            <a:r>
              <a:rPr lang="fr-FR" sz="1600" i="1" dirty="0">
                <a:solidFill>
                  <a:srgbClr val="800080"/>
                </a:solidFill>
              </a:rPr>
              <a:t>  </a:t>
            </a:r>
            <a:r>
              <a:rPr lang="fr-FR" sz="1600" i="1" dirty="0" err="1">
                <a:solidFill>
                  <a:srgbClr val="800080"/>
                </a:solidFill>
              </a:rPr>
              <a:t>while</a:t>
            </a:r>
            <a:r>
              <a:rPr lang="fr-FR" sz="1600" i="1" dirty="0">
                <a:solidFill>
                  <a:srgbClr val="800080"/>
                </a:solidFill>
              </a:rPr>
              <a:t> (</a:t>
            </a:r>
            <a:r>
              <a:rPr lang="fr-FR" sz="1600" i="1" dirty="0" err="1">
                <a:solidFill>
                  <a:srgbClr val="800080"/>
                </a:solidFill>
              </a:rPr>
              <a:t>valeur%diviseur</a:t>
            </a:r>
            <a:r>
              <a:rPr lang="fr-FR" sz="1600" i="1" dirty="0">
                <a:solidFill>
                  <a:srgbClr val="800080"/>
                </a:solidFill>
              </a:rPr>
              <a:t>)==0 :</a:t>
            </a:r>
          </a:p>
          <a:p>
            <a:pPr>
              <a:tabLst>
                <a:tab pos="1558925" algn="ctr"/>
              </a:tabLst>
            </a:pPr>
            <a:r>
              <a:rPr lang="fr-FR" sz="1600" i="1" dirty="0">
                <a:solidFill>
                  <a:srgbClr val="800080"/>
                </a:solidFill>
              </a:rPr>
              <a:t>    </a:t>
            </a:r>
            <a:r>
              <a:rPr lang="fr-FR" sz="1600" i="1" dirty="0" err="1">
                <a:solidFill>
                  <a:srgbClr val="800080"/>
                </a:solidFill>
              </a:rPr>
              <a:t>nb_diviseur</a:t>
            </a:r>
            <a:r>
              <a:rPr lang="fr-FR" sz="1600" i="1" dirty="0">
                <a:solidFill>
                  <a:srgbClr val="800080"/>
                </a:solidFill>
              </a:rPr>
              <a:t> = nb_diviseur+1</a:t>
            </a:r>
          </a:p>
          <a:p>
            <a:pPr>
              <a:tabLst>
                <a:tab pos="1558925" algn="ctr"/>
              </a:tabLst>
            </a:pPr>
            <a:r>
              <a:rPr lang="fr-FR" sz="1600" i="1" dirty="0">
                <a:solidFill>
                  <a:srgbClr val="800080"/>
                </a:solidFill>
              </a:rPr>
              <a:t>    valeur=valeur//diviseur</a:t>
            </a:r>
          </a:p>
          <a:p>
            <a:pPr>
              <a:tabLst>
                <a:tab pos="1558925" algn="ctr"/>
              </a:tabLst>
            </a:pPr>
            <a:r>
              <a:rPr lang="fr-FR" sz="1600" i="1" dirty="0">
                <a:solidFill>
                  <a:srgbClr val="800080"/>
                </a:solidFill>
              </a:rPr>
              <a:t>  if </a:t>
            </a:r>
            <a:r>
              <a:rPr lang="fr-FR" sz="1600" i="1" dirty="0" err="1">
                <a:solidFill>
                  <a:srgbClr val="800080"/>
                </a:solidFill>
              </a:rPr>
              <a:t>nb_diviseur</a:t>
            </a:r>
            <a:r>
              <a:rPr lang="fr-FR" sz="1600" i="1" dirty="0">
                <a:solidFill>
                  <a:srgbClr val="800080"/>
                </a:solidFill>
              </a:rPr>
              <a:t>&gt;0 :</a:t>
            </a:r>
          </a:p>
          <a:p>
            <a:pPr>
              <a:tabLst>
                <a:tab pos="1558925" algn="ctr"/>
              </a:tabLst>
            </a:pPr>
            <a:r>
              <a:rPr lang="fr-FR" sz="1600" i="1" dirty="0">
                <a:solidFill>
                  <a:srgbClr val="800080"/>
                </a:solidFill>
              </a:rPr>
              <a:t>    </a:t>
            </a:r>
            <a:r>
              <a:rPr lang="fr-FR" sz="1600" i="1" dirty="0" err="1">
                <a:solidFill>
                  <a:srgbClr val="800080"/>
                </a:solidFill>
              </a:rPr>
              <a:t>print</a:t>
            </a:r>
            <a:r>
              <a:rPr lang="fr-FR" sz="1600" i="1" dirty="0">
                <a:solidFill>
                  <a:srgbClr val="800080"/>
                </a:solidFill>
              </a:rPr>
              <a:t>("{} ({}) ".format(diviseur, </a:t>
            </a:r>
            <a:r>
              <a:rPr lang="fr-FR" sz="1600" i="1" dirty="0" err="1">
                <a:solidFill>
                  <a:srgbClr val="800080"/>
                </a:solidFill>
              </a:rPr>
              <a:t>nb_diviseur</a:t>
            </a:r>
            <a:r>
              <a:rPr lang="fr-FR" sz="1600" i="1" dirty="0">
                <a:solidFill>
                  <a:srgbClr val="800080"/>
                </a:solidFill>
              </a:rPr>
              <a:t>), end="; ")</a:t>
            </a:r>
          </a:p>
          <a:p>
            <a:pPr>
              <a:tabLst>
                <a:tab pos="1558925" algn="ctr"/>
              </a:tabLst>
            </a:pPr>
            <a:r>
              <a:rPr lang="fr-FR" sz="1600" i="1" dirty="0">
                <a:solidFill>
                  <a:srgbClr val="800080"/>
                </a:solidFill>
              </a:rPr>
              <a:t>  diviseur = diviseur+1</a:t>
            </a:r>
            <a:endParaRPr lang="en-US" sz="1600" i="1" dirty="0">
              <a:solidFill>
                <a:srgbClr val="800080"/>
              </a:solidFill>
            </a:endParaRPr>
          </a:p>
        </p:txBody>
      </p:sp>
    </p:spTree>
    <p:extLst>
      <p:ext uri="{BB962C8B-B14F-4D97-AF65-F5344CB8AC3E}">
        <p14:creationId xmlns:p14="http://schemas.microsoft.com/office/powerpoint/2010/main" val="234896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Le langage Python</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3" name="Groupe 22"/>
          <p:cNvGrpSpPr/>
          <p:nvPr/>
        </p:nvGrpSpPr>
        <p:grpSpPr>
          <a:xfrm>
            <a:off x="637878" y="1618786"/>
            <a:ext cx="7868244" cy="1719349"/>
            <a:chOff x="676275" y="2026675"/>
            <a:chExt cx="7772400" cy="1639170"/>
          </a:xfrm>
        </p:grpSpPr>
        <p:sp>
          <p:nvSpPr>
            <p:cNvPr id="10" name="Rectangle 9"/>
            <p:cNvSpPr/>
            <p:nvPr/>
          </p:nvSpPr>
          <p:spPr>
            <a:xfrm>
              <a:off x="676275" y="2026675"/>
              <a:ext cx="7772400" cy="163363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676275" y="2700786"/>
              <a:ext cx="1246514" cy="369332"/>
            </a:xfrm>
            <a:prstGeom prst="rect">
              <a:avLst/>
            </a:prstGeom>
            <a:noFill/>
          </p:spPr>
          <p:txBody>
            <a:bodyPr wrap="none" rtlCol="0">
              <a:spAutoFit/>
            </a:bodyPr>
            <a:lstStyle/>
            <a:p>
              <a:pPr algn="ctr"/>
              <a:r>
                <a:rPr lang="fr-FR" dirty="0" smtClean="0">
                  <a:solidFill>
                    <a:srgbClr val="800080"/>
                  </a:solidFill>
                </a:rPr>
                <a:t>Exercice 4</a:t>
              </a:r>
              <a:endParaRPr lang="fr-FR" baseline="-25000" dirty="0">
                <a:solidFill>
                  <a:srgbClr val="800080"/>
                </a:solidFill>
              </a:endParaRPr>
            </a:p>
          </p:txBody>
        </p:sp>
        <p:sp>
          <p:nvSpPr>
            <p:cNvPr id="14" name="Rectangle 13"/>
            <p:cNvSpPr/>
            <p:nvPr/>
          </p:nvSpPr>
          <p:spPr>
            <a:xfrm>
              <a:off x="1885950" y="2096185"/>
              <a:ext cx="6496050" cy="1569660"/>
            </a:xfrm>
            <a:prstGeom prst="rect">
              <a:avLst/>
            </a:prstGeom>
          </p:spPr>
          <p:txBody>
            <a:bodyPr wrap="square">
              <a:spAutoFit/>
            </a:bodyPr>
            <a:lstStyle/>
            <a:p>
              <a:pPr algn="just"/>
              <a:r>
                <a:rPr lang="fr-FR" sz="1600" i="1" dirty="0" smtClean="0">
                  <a:solidFill>
                    <a:srgbClr val="800080"/>
                  </a:solidFill>
                </a:rPr>
                <a:t>Recherche dichotomique aléatoire. Générer un nombre mystère aléatoire compris entre 0 et 100. Le programme consiste à recherche cette valeur. Au départ l’intervalle est bornée par les valeurs bas=0 et haut=100, si le nombre généré est inférieur à celui recherché, la limite basse sera affectée à N+1, sinon la valeur haute prendra la valeur N-1, et ce jusqu’à ce que le nombre mystère soit trouvé.</a:t>
              </a:r>
              <a:endParaRPr lang="fr-FR" sz="1200" i="1" dirty="0">
                <a:solidFill>
                  <a:srgbClr val="800080"/>
                </a:solidFill>
              </a:endParaRPr>
            </a:p>
          </p:txBody>
        </p:sp>
      </p:grpSp>
      <p:sp>
        <p:nvSpPr>
          <p:cNvPr id="24" name="Rectangle 1"/>
          <p:cNvSpPr>
            <a:spLocks noChangeArrowheads="1"/>
          </p:cNvSpPr>
          <p:nvPr/>
        </p:nvSpPr>
        <p:spPr bwMode="auto">
          <a:xfrm>
            <a:off x="631553" y="3493286"/>
            <a:ext cx="3781708" cy="280670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import </a:t>
            </a:r>
            <a:r>
              <a:rPr lang="fr-FR" sz="1600" i="1" dirty="0" err="1">
                <a:solidFill>
                  <a:srgbClr val="800080"/>
                </a:solidFill>
              </a:rPr>
              <a:t>random</a:t>
            </a:r>
            <a:r>
              <a:rPr lang="fr-FR" sz="1600" i="1" dirty="0">
                <a:solidFill>
                  <a:srgbClr val="800080"/>
                </a:solidFill>
              </a:rPr>
              <a:t> as rd</a:t>
            </a:r>
          </a:p>
          <a:p>
            <a:pPr>
              <a:tabLst>
                <a:tab pos="1558925" algn="ctr"/>
              </a:tabLst>
            </a:pPr>
            <a:r>
              <a:rPr lang="fr-FR" sz="1600" i="1" dirty="0" err="1">
                <a:solidFill>
                  <a:srgbClr val="800080"/>
                </a:solidFill>
              </a:rPr>
              <a:t>debut</a:t>
            </a:r>
            <a:r>
              <a:rPr lang="fr-FR" sz="1600" i="1" dirty="0">
                <a:solidFill>
                  <a:srgbClr val="800080"/>
                </a:solidFill>
              </a:rPr>
              <a:t>=0</a:t>
            </a:r>
          </a:p>
          <a:p>
            <a:pPr>
              <a:tabLst>
                <a:tab pos="1558925" algn="ctr"/>
              </a:tabLst>
            </a:pPr>
            <a:r>
              <a:rPr lang="fr-FR" sz="1600" i="1" dirty="0">
                <a:solidFill>
                  <a:srgbClr val="800080"/>
                </a:solidFill>
              </a:rPr>
              <a:t>fin=100</a:t>
            </a:r>
          </a:p>
          <a:p>
            <a:pPr>
              <a:tabLst>
                <a:tab pos="1558925" algn="ctr"/>
              </a:tabLst>
            </a:pPr>
            <a:r>
              <a:rPr lang="fr-FR" sz="1600" i="1" dirty="0" err="1">
                <a:solidFill>
                  <a:srgbClr val="800080"/>
                </a:solidFill>
              </a:rPr>
              <a:t>mystere</a:t>
            </a:r>
            <a:r>
              <a:rPr lang="fr-FR" sz="1600" i="1" dirty="0">
                <a:solidFill>
                  <a:srgbClr val="800080"/>
                </a:solidFill>
              </a:rPr>
              <a:t> = </a:t>
            </a:r>
            <a:r>
              <a:rPr lang="fr-FR" sz="1600" i="1" dirty="0" err="1">
                <a:solidFill>
                  <a:srgbClr val="800080"/>
                </a:solidFill>
              </a:rPr>
              <a:t>rd.randint</a:t>
            </a:r>
            <a:r>
              <a:rPr lang="fr-FR" sz="1600" i="1" dirty="0">
                <a:solidFill>
                  <a:srgbClr val="800080"/>
                </a:solidFill>
              </a:rPr>
              <a:t>(</a:t>
            </a:r>
            <a:r>
              <a:rPr lang="fr-FR" sz="1600" i="1" dirty="0" err="1">
                <a:solidFill>
                  <a:srgbClr val="800080"/>
                </a:solidFill>
              </a:rPr>
              <a:t>debut,fin</a:t>
            </a:r>
            <a:r>
              <a:rPr lang="fr-FR" sz="1600" i="1" dirty="0">
                <a:solidFill>
                  <a:srgbClr val="800080"/>
                </a:solidFill>
              </a:rPr>
              <a:t>)</a:t>
            </a:r>
          </a:p>
          <a:p>
            <a:pPr>
              <a:tabLst>
                <a:tab pos="1558925" algn="ctr"/>
              </a:tabLst>
            </a:pPr>
            <a:r>
              <a:rPr lang="fr-FR" sz="1600" i="1" dirty="0">
                <a:solidFill>
                  <a:srgbClr val="800080"/>
                </a:solidFill>
              </a:rPr>
              <a:t>milieu = (</a:t>
            </a:r>
            <a:r>
              <a:rPr lang="fr-FR" sz="1600" i="1" dirty="0" err="1">
                <a:solidFill>
                  <a:srgbClr val="800080"/>
                </a:solidFill>
              </a:rPr>
              <a:t>fin+debut</a:t>
            </a:r>
            <a:r>
              <a:rPr lang="fr-FR" sz="1600" i="1" dirty="0">
                <a:solidFill>
                  <a:srgbClr val="800080"/>
                </a:solidFill>
              </a:rPr>
              <a:t>)//</a:t>
            </a:r>
            <a:r>
              <a:rPr lang="fr-FR" sz="1600" i="1" dirty="0" smtClean="0">
                <a:solidFill>
                  <a:srgbClr val="800080"/>
                </a:solidFill>
              </a:rPr>
              <a:t>2</a:t>
            </a:r>
            <a:endParaRPr lang="fr-FR" sz="1600" i="1" dirty="0">
              <a:solidFill>
                <a:srgbClr val="800080"/>
              </a:solidFill>
            </a:endParaRPr>
          </a:p>
          <a:p>
            <a:pPr>
              <a:tabLst>
                <a:tab pos="1558925" algn="ctr"/>
              </a:tabLst>
            </a:pPr>
            <a:r>
              <a:rPr lang="fr-FR" sz="1600" i="1" dirty="0" err="1">
                <a:solidFill>
                  <a:srgbClr val="800080"/>
                </a:solidFill>
              </a:rPr>
              <a:t>nb_pas</a:t>
            </a:r>
            <a:r>
              <a:rPr lang="fr-FR" sz="1600" i="1" dirty="0">
                <a:solidFill>
                  <a:srgbClr val="800080"/>
                </a:solidFill>
              </a:rPr>
              <a:t>=1</a:t>
            </a:r>
          </a:p>
          <a:p>
            <a:pPr>
              <a:tabLst>
                <a:tab pos="1558925" algn="ctr"/>
              </a:tabLst>
            </a:pPr>
            <a:r>
              <a:rPr lang="fr-FR" sz="1600" i="1" dirty="0" err="1">
                <a:solidFill>
                  <a:srgbClr val="800080"/>
                </a:solidFill>
              </a:rPr>
              <a:t>while</a:t>
            </a:r>
            <a:r>
              <a:rPr lang="fr-FR" sz="1600" i="1" dirty="0">
                <a:solidFill>
                  <a:srgbClr val="800080"/>
                </a:solidFill>
              </a:rPr>
              <a:t> (milieu!=</a:t>
            </a:r>
            <a:r>
              <a:rPr lang="fr-FR" sz="1600" i="1" dirty="0" err="1">
                <a:solidFill>
                  <a:srgbClr val="800080"/>
                </a:solidFill>
              </a:rPr>
              <a:t>mystere</a:t>
            </a:r>
            <a:r>
              <a:rPr lang="fr-FR" sz="1600" i="1" dirty="0">
                <a:solidFill>
                  <a:srgbClr val="800080"/>
                </a:solidFill>
              </a:rPr>
              <a:t>) :</a:t>
            </a:r>
          </a:p>
          <a:p>
            <a:pPr>
              <a:tabLst>
                <a:tab pos="1558925" algn="ctr"/>
              </a:tabLst>
            </a:pPr>
            <a:r>
              <a:rPr lang="fr-FR" sz="1600" i="1" dirty="0">
                <a:solidFill>
                  <a:srgbClr val="800080"/>
                </a:solidFill>
              </a:rPr>
              <a:t>  if (milieu &gt; </a:t>
            </a:r>
            <a:r>
              <a:rPr lang="fr-FR" sz="1600" i="1" dirty="0" err="1">
                <a:solidFill>
                  <a:srgbClr val="800080"/>
                </a:solidFill>
              </a:rPr>
              <a:t>mystere</a:t>
            </a:r>
            <a:r>
              <a:rPr lang="fr-FR" sz="1600" i="1" dirty="0">
                <a:solidFill>
                  <a:srgbClr val="800080"/>
                </a:solidFill>
              </a:rPr>
              <a:t>) </a:t>
            </a:r>
            <a:r>
              <a:rPr lang="fr-FR" sz="1600" i="1" dirty="0" smtClean="0">
                <a:solidFill>
                  <a:srgbClr val="800080"/>
                </a:solidFill>
              </a:rPr>
              <a:t>:  </a:t>
            </a:r>
            <a:r>
              <a:rPr lang="fr-FR" sz="1600" i="1" dirty="0">
                <a:solidFill>
                  <a:srgbClr val="800080"/>
                </a:solidFill>
              </a:rPr>
              <a:t>fin = milieu-1</a:t>
            </a:r>
          </a:p>
          <a:p>
            <a:pPr>
              <a:tabLst>
                <a:tab pos="1558925" algn="ctr"/>
              </a:tabLst>
            </a:pPr>
            <a:r>
              <a:rPr lang="fr-FR" sz="1600" i="1" dirty="0">
                <a:solidFill>
                  <a:srgbClr val="800080"/>
                </a:solidFill>
              </a:rPr>
              <a:t>  </a:t>
            </a:r>
            <a:r>
              <a:rPr lang="fr-FR" sz="1600" i="1" dirty="0" err="1">
                <a:solidFill>
                  <a:srgbClr val="800080"/>
                </a:solidFill>
              </a:rPr>
              <a:t>else</a:t>
            </a:r>
            <a:r>
              <a:rPr lang="fr-FR" sz="1600" i="1" dirty="0">
                <a:solidFill>
                  <a:srgbClr val="800080"/>
                </a:solidFill>
              </a:rPr>
              <a:t> </a:t>
            </a:r>
            <a:r>
              <a:rPr lang="fr-FR" sz="1600" i="1" dirty="0" smtClean="0">
                <a:solidFill>
                  <a:srgbClr val="800080"/>
                </a:solidFill>
              </a:rPr>
              <a:t>: </a:t>
            </a:r>
            <a:r>
              <a:rPr lang="fr-FR" sz="1600" i="1" dirty="0" err="1" smtClean="0">
                <a:solidFill>
                  <a:srgbClr val="800080"/>
                </a:solidFill>
              </a:rPr>
              <a:t>debut</a:t>
            </a:r>
            <a:r>
              <a:rPr lang="fr-FR" sz="1600" i="1" dirty="0" smtClean="0">
                <a:solidFill>
                  <a:srgbClr val="800080"/>
                </a:solidFill>
              </a:rPr>
              <a:t> </a:t>
            </a:r>
            <a:r>
              <a:rPr lang="fr-FR" sz="1600" i="1" dirty="0">
                <a:solidFill>
                  <a:srgbClr val="800080"/>
                </a:solidFill>
              </a:rPr>
              <a:t>= milieu+1</a:t>
            </a:r>
          </a:p>
          <a:p>
            <a:pPr>
              <a:tabLst>
                <a:tab pos="1558925" algn="ctr"/>
              </a:tabLst>
            </a:pPr>
            <a:r>
              <a:rPr lang="fr-FR" sz="1600" i="1" dirty="0">
                <a:solidFill>
                  <a:srgbClr val="800080"/>
                </a:solidFill>
              </a:rPr>
              <a:t>  milieu = (</a:t>
            </a:r>
            <a:r>
              <a:rPr lang="fr-FR" sz="1600" i="1" dirty="0" err="1">
                <a:solidFill>
                  <a:srgbClr val="800080"/>
                </a:solidFill>
              </a:rPr>
              <a:t>fin+debut</a:t>
            </a:r>
            <a:r>
              <a:rPr lang="fr-FR" sz="1600" i="1" dirty="0">
                <a:solidFill>
                  <a:srgbClr val="800080"/>
                </a:solidFill>
              </a:rPr>
              <a:t>)//</a:t>
            </a:r>
            <a:r>
              <a:rPr lang="fr-FR" sz="1600" i="1" dirty="0" smtClean="0">
                <a:solidFill>
                  <a:srgbClr val="800080"/>
                </a:solidFill>
              </a:rPr>
              <a:t>2</a:t>
            </a:r>
          </a:p>
          <a:p>
            <a:pPr>
              <a:tabLst>
                <a:tab pos="1558925" algn="ctr"/>
              </a:tabLst>
            </a:pPr>
            <a:r>
              <a:rPr lang="fr-FR" sz="1600" i="1" dirty="0" smtClean="0">
                <a:solidFill>
                  <a:srgbClr val="800080"/>
                </a:solidFill>
              </a:rPr>
              <a:t>  </a:t>
            </a:r>
            <a:r>
              <a:rPr lang="fr-FR" sz="1600" i="1" dirty="0" err="1" smtClean="0">
                <a:solidFill>
                  <a:srgbClr val="800080"/>
                </a:solidFill>
              </a:rPr>
              <a:t>nb_pas</a:t>
            </a:r>
            <a:r>
              <a:rPr lang="fr-FR" sz="1600" i="1" dirty="0" smtClean="0">
                <a:solidFill>
                  <a:srgbClr val="800080"/>
                </a:solidFill>
              </a:rPr>
              <a:t>=nb_pas+1</a:t>
            </a:r>
          </a:p>
        </p:txBody>
      </p:sp>
      <p:sp>
        <p:nvSpPr>
          <p:cNvPr id="25" name="Rectangle 1"/>
          <p:cNvSpPr>
            <a:spLocks noChangeArrowheads="1"/>
          </p:cNvSpPr>
          <p:nvPr/>
        </p:nvSpPr>
        <p:spPr bwMode="auto">
          <a:xfrm>
            <a:off x="683365" y="6398347"/>
            <a:ext cx="7829348"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smtClean="0">
                <a:solidFill>
                  <a:srgbClr val="800080"/>
                </a:solidFill>
              </a:rPr>
              <a:t>print</a:t>
            </a:r>
            <a:r>
              <a:rPr lang="fr-FR" sz="1600" i="1" dirty="0">
                <a:solidFill>
                  <a:srgbClr val="800080"/>
                </a:solidFill>
              </a:rPr>
              <a:t>("Le nombre mystère est {} il a été trouvé en {} </a:t>
            </a:r>
            <a:r>
              <a:rPr lang="fr-FR" sz="1600" i="1" dirty="0" err="1">
                <a:solidFill>
                  <a:srgbClr val="800080"/>
                </a:solidFill>
              </a:rPr>
              <a:t>cout.".format</a:t>
            </a:r>
            <a:r>
              <a:rPr lang="fr-FR" sz="1600" i="1" dirty="0">
                <a:solidFill>
                  <a:srgbClr val="800080"/>
                </a:solidFill>
              </a:rPr>
              <a:t>(</a:t>
            </a:r>
            <a:r>
              <a:rPr lang="fr-FR" sz="1600" i="1" dirty="0" err="1">
                <a:solidFill>
                  <a:srgbClr val="800080"/>
                </a:solidFill>
              </a:rPr>
              <a:t>mystere</a:t>
            </a:r>
            <a:r>
              <a:rPr lang="fr-FR" sz="1600" i="1" dirty="0">
                <a:solidFill>
                  <a:srgbClr val="800080"/>
                </a:solidFill>
              </a:rPr>
              <a:t>, </a:t>
            </a:r>
            <a:r>
              <a:rPr lang="fr-FR" sz="1600" i="1" dirty="0" err="1">
                <a:solidFill>
                  <a:srgbClr val="800080"/>
                </a:solidFill>
              </a:rPr>
              <a:t>nb_pas</a:t>
            </a:r>
            <a:r>
              <a:rPr lang="fr-FR" sz="1600" i="1" dirty="0">
                <a:solidFill>
                  <a:srgbClr val="800080"/>
                </a:solidFill>
              </a:rPr>
              <a:t>))</a:t>
            </a:r>
            <a:endParaRPr lang="en-US" sz="1600" i="1" dirty="0">
              <a:solidFill>
                <a:srgbClr val="800080"/>
              </a:solidFill>
            </a:endParaRPr>
          </a:p>
        </p:txBody>
      </p:sp>
      <p:sp>
        <p:nvSpPr>
          <p:cNvPr id="27" name="Rectangle 1"/>
          <p:cNvSpPr>
            <a:spLocks noChangeArrowheads="1"/>
          </p:cNvSpPr>
          <p:nvPr/>
        </p:nvSpPr>
        <p:spPr bwMode="auto">
          <a:xfrm>
            <a:off x="4740169" y="3494788"/>
            <a:ext cx="3773538" cy="280076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import </a:t>
            </a:r>
            <a:r>
              <a:rPr lang="fr-FR" sz="1600" i="1" dirty="0" err="1">
                <a:solidFill>
                  <a:srgbClr val="800080"/>
                </a:solidFill>
              </a:rPr>
              <a:t>random</a:t>
            </a:r>
            <a:r>
              <a:rPr lang="fr-FR" sz="1600" i="1" dirty="0">
                <a:solidFill>
                  <a:srgbClr val="800080"/>
                </a:solidFill>
              </a:rPr>
              <a:t> as rd</a:t>
            </a:r>
          </a:p>
          <a:p>
            <a:pPr>
              <a:tabLst>
                <a:tab pos="1558925" algn="ctr"/>
              </a:tabLst>
            </a:pPr>
            <a:r>
              <a:rPr lang="fr-FR" sz="1600" i="1" dirty="0" err="1">
                <a:solidFill>
                  <a:srgbClr val="800080"/>
                </a:solidFill>
              </a:rPr>
              <a:t>debut</a:t>
            </a:r>
            <a:r>
              <a:rPr lang="fr-FR" sz="1600" i="1" dirty="0">
                <a:solidFill>
                  <a:srgbClr val="800080"/>
                </a:solidFill>
              </a:rPr>
              <a:t>=0</a:t>
            </a:r>
          </a:p>
          <a:p>
            <a:pPr>
              <a:tabLst>
                <a:tab pos="1558925" algn="ctr"/>
              </a:tabLst>
            </a:pPr>
            <a:r>
              <a:rPr lang="fr-FR" sz="1600" i="1" dirty="0">
                <a:solidFill>
                  <a:srgbClr val="800080"/>
                </a:solidFill>
              </a:rPr>
              <a:t>fin=100</a:t>
            </a:r>
          </a:p>
          <a:p>
            <a:pPr>
              <a:tabLst>
                <a:tab pos="1558925" algn="ctr"/>
              </a:tabLst>
            </a:pPr>
            <a:r>
              <a:rPr lang="fr-FR" sz="1600" i="1" dirty="0" err="1">
                <a:solidFill>
                  <a:srgbClr val="800080"/>
                </a:solidFill>
              </a:rPr>
              <a:t>mystere</a:t>
            </a:r>
            <a:r>
              <a:rPr lang="fr-FR" sz="1600" i="1" dirty="0">
                <a:solidFill>
                  <a:srgbClr val="800080"/>
                </a:solidFill>
              </a:rPr>
              <a:t> = </a:t>
            </a:r>
            <a:r>
              <a:rPr lang="fr-FR" sz="1600" i="1" dirty="0" err="1">
                <a:solidFill>
                  <a:srgbClr val="800080"/>
                </a:solidFill>
              </a:rPr>
              <a:t>rd.randint</a:t>
            </a:r>
            <a:r>
              <a:rPr lang="fr-FR" sz="1600" i="1" dirty="0">
                <a:solidFill>
                  <a:srgbClr val="800080"/>
                </a:solidFill>
              </a:rPr>
              <a:t>(</a:t>
            </a:r>
            <a:r>
              <a:rPr lang="fr-FR" sz="1600" i="1" dirty="0" err="1">
                <a:solidFill>
                  <a:srgbClr val="800080"/>
                </a:solidFill>
              </a:rPr>
              <a:t>debut,fin</a:t>
            </a:r>
            <a:r>
              <a:rPr lang="fr-FR" sz="1600" i="1" dirty="0">
                <a:solidFill>
                  <a:srgbClr val="800080"/>
                </a:solidFill>
              </a:rPr>
              <a:t>)</a:t>
            </a:r>
          </a:p>
          <a:p>
            <a:pPr>
              <a:tabLst>
                <a:tab pos="1558925" algn="ctr"/>
              </a:tabLst>
            </a:pPr>
            <a:r>
              <a:rPr lang="fr-FR" sz="1600" i="1" dirty="0" smtClean="0">
                <a:solidFill>
                  <a:srgbClr val="800080"/>
                </a:solidFill>
              </a:rPr>
              <a:t>val = </a:t>
            </a:r>
            <a:r>
              <a:rPr lang="fr-FR" sz="1600" i="1" dirty="0" err="1">
                <a:solidFill>
                  <a:srgbClr val="800080"/>
                </a:solidFill>
              </a:rPr>
              <a:t>rd.randint</a:t>
            </a:r>
            <a:r>
              <a:rPr lang="fr-FR" sz="1600" i="1" dirty="0">
                <a:solidFill>
                  <a:srgbClr val="800080"/>
                </a:solidFill>
              </a:rPr>
              <a:t>(</a:t>
            </a:r>
            <a:r>
              <a:rPr lang="fr-FR" sz="1600" i="1" dirty="0" err="1">
                <a:solidFill>
                  <a:srgbClr val="800080"/>
                </a:solidFill>
              </a:rPr>
              <a:t>debut,fin</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err="1">
                <a:solidFill>
                  <a:srgbClr val="800080"/>
                </a:solidFill>
              </a:rPr>
              <a:t>nb_pas</a:t>
            </a:r>
            <a:r>
              <a:rPr lang="fr-FR" sz="1600" i="1" dirty="0">
                <a:solidFill>
                  <a:srgbClr val="800080"/>
                </a:solidFill>
              </a:rPr>
              <a:t>=1</a:t>
            </a:r>
          </a:p>
          <a:p>
            <a:pPr>
              <a:tabLst>
                <a:tab pos="1558925" algn="ctr"/>
              </a:tabLst>
            </a:pPr>
            <a:r>
              <a:rPr lang="fr-FR" sz="1600" i="1" dirty="0" err="1">
                <a:solidFill>
                  <a:srgbClr val="800080"/>
                </a:solidFill>
              </a:rPr>
              <a:t>while</a:t>
            </a:r>
            <a:r>
              <a:rPr lang="fr-FR" sz="1600" i="1" dirty="0">
                <a:solidFill>
                  <a:srgbClr val="800080"/>
                </a:solidFill>
              </a:rPr>
              <a:t> </a:t>
            </a:r>
            <a:r>
              <a:rPr lang="fr-FR" sz="1600" i="1" dirty="0" smtClean="0">
                <a:solidFill>
                  <a:srgbClr val="800080"/>
                </a:solidFill>
              </a:rPr>
              <a:t>(val!</a:t>
            </a:r>
            <a:r>
              <a:rPr lang="fr-FR" sz="1600" i="1" dirty="0">
                <a:solidFill>
                  <a:srgbClr val="800080"/>
                </a:solidFill>
              </a:rPr>
              <a:t>=</a:t>
            </a:r>
            <a:r>
              <a:rPr lang="fr-FR" sz="1600" i="1" dirty="0" err="1">
                <a:solidFill>
                  <a:srgbClr val="800080"/>
                </a:solidFill>
              </a:rPr>
              <a:t>mystere</a:t>
            </a:r>
            <a:r>
              <a:rPr lang="fr-FR" sz="1600" i="1" dirty="0">
                <a:solidFill>
                  <a:srgbClr val="800080"/>
                </a:solidFill>
              </a:rPr>
              <a:t>) :</a:t>
            </a:r>
          </a:p>
          <a:p>
            <a:pPr>
              <a:tabLst>
                <a:tab pos="1558925" algn="ctr"/>
              </a:tabLst>
            </a:pPr>
            <a:r>
              <a:rPr lang="fr-FR" sz="1600" i="1" dirty="0">
                <a:solidFill>
                  <a:srgbClr val="800080"/>
                </a:solidFill>
              </a:rPr>
              <a:t>  if </a:t>
            </a:r>
            <a:r>
              <a:rPr lang="fr-FR" sz="1600" i="1" dirty="0" smtClean="0">
                <a:solidFill>
                  <a:srgbClr val="800080"/>
                </a:solidFill>
              </a:rPr>
              <a:t>(val &gt; </a:t>
            </a:r>
            <a:r>
              <a:rPr lang="fr-FR" sz="1600" i="1" dirty="0" err="1">
                <a:solidFill>
                  <a:srgbClr val="800080"/>
                </a:solidFill>
              </a:rPr>
              <a:t>mystere</a:t>
            </a:r>
            <a:r>
              <a:rPr lang="fr-FR" sz="1600" i="1" dirty="0">
                <a:solidFill>
                  <a:srgbClr val="800080"/>
                </a:solidFill>
              </a:rPr>
              <a:t>) </a:t>
            </a:r>
            <a:r>
              <a:rPr lang="fr-FR" sz="1600" i="1" dirty="0" smtClean="0">
                <a:solidFill>
                  <a:srgbClr val="800080"/>
                </a:solidFill>
              </a:rPr>
              <a:t>:  </a:t>
            </a:r>
            <a:r>
              <a:rPr lang="fr-FR" sz="1600" i="1" dirty="0">
                <a:solidFill>
                  <a:srgbClr val="800080"/>
                </a:solidFill>
              </a:rPr>
              <a:t>fin = </a:t>
            </a:r>
            <a:r>
              <a:rPr lang="fr-FR" sz="1600" i="1" dirty="0" smtClean="0">
                <a:solidFill>
                  <a:srgbClr val="800080"/>
                </a:solidFill>
              </a:rPr>
              <a:t>val-</a:t>
            </a:r>
            <a:r>
              <a:rPr lang="fr-FR" sz="1600" i="1" dirty="0">
                <a:solidFill>
                  <a:srgbClr val="800080"/>
                </a:solidFill>
              </a:rPr>
              <a:t>1</a:t>
            </a:r>
          </a:p>
          <a:p>
            <a:pPr>
              <a:tabLst>
                <a:tab pos="1558925" algn="ctr"/>
              </a:tabLst>
            </a:pPr>
            <a:r>
              <a:rPr lang="fr-FR" sz="1600" i="1" dirty="0">
                <a:solidFill>
                  <a:srgbClr val="800080"/>
                </a:solidFill>
              </a:rPr>
              <a:t>  </a:t>
            </a:r>
            <a:r>
              <a:rPr lang="fr-FR" sz="1600" i="1" dirty="0" err="1">
                <a:solidFill>
                  <a:srgbClr val="800080"/>
                </a:solidFill>
              </a:rPr>
              <a:t>else</a:t>
            </a:r>
            <a:r>
              <a:rPr lang="fr-FR" sz="1600" i="1" dirty="0">
                <a:solidFill>
                  <a:srgbClr val="800080"/>
                </a:solidFill>
              </a:rPr>
              <a:t> </a:t>
            </a:r>
            <a:r>
              <a:rPr lang="fr-FR" sz="1600" i="1" dirty="0" smtClean="0">
                <a:solidFill>
                  <a:srgbClr val="800080"/>
                </a:solidFill>
              </a:rPr>
              <a:t>: </a:t>
            </a:r>
            <a:r>
              <a:rPr lang="fr-FR" sz="1600" i="1" dirty="0" err="1" smtClean="0">
                <a:solidFill>
                  <a:srgbClr val="800080"/>
                </a:solidFill>
              </a:rPr>
              <a:t>debut</a:t>
            </a:r>
            <a:r>
              <a:rPr lang="fr-FR" sz="1600" i="1" dirty="0" smtClean="0">
                <a:solidFill>
                  <a:srgbClr val="800080"/>
                </a:solidFill>
              </a:rPr>
              <a:t> </a:t>
            </a:r>
            <a:r>
              <a:rPr lang="fr-FR" sz="1600" i="1" dirty="0">
                <a:solidFill>
                  <a:srgbClr val="800080"/>
                </a:solidFill>
              </a:rPr>
              <a:t>= </a:t>
            </a:r>
            <a:r>
              <a:rPr lang="fr-FR" sz="1600" i="1" dirty="0" smtClean="0">
                <a:solidFill>
                  <a:srgbClr val="800080"/>
                </a:solidFill>
              </a:rPr>
              <a:t>val+</a:t>
            </a:r>
            <a:r>
              <a:rPr lang="fr-FR" sz="1600" i="1" dirty="0">
                <a:solidFill>
                  <a:srgbClr val="800080"/>
                </a:solidFill>
              </a:rPr>
              <a:t>1</a:t>
            </a:r>
          </a:p>
          <a:p>
            <a:pPr>
              <a:tabLst>
                <a:tab pos="1558925" algn="ctr"/>
              </a:tabLst>
            </a:pPr>
            <a:r>
              <a:rPr lang="fr-FR" sz="1600" i="1" dirty="0">
                <a:solidFill>
                  <a:srgbClr val="800080"/>
                </a:solidFill>
              </a:rPr>
              <a:t>  val = </a:t>
            </a:r>
            <a:r>
              <a:rPr lang="fr-FR" sz="1600" i="1" dirty="0" err="1">
                <a:solidFill>
                  <a:srgbClr val="800080"/>
                </a:solidFill>
              </a:rPr>
              <a:t>rd.randint</a:t>
            </a:r>
            <a:r>
              <a:rPr lang="fr-FR" sz="1600" i="1" dirty="0">
                <a:solidFill>
                  <a:srgbClr val="800080"/>
                </a:solidFill>
              </a:rPr>
              <a:t>(</a:t>
            </a:r>
            <a:r>
              <a:rPr lang="fr-FR" sz="1600" i="1" dirty="0" err="1">
                <a:solidFill>
                  <a:srgbClr val="800080"/>
                </a:solidFill>
              </a:rPr>
              <a:t>debut,fin</a:t>
            </a:r>
            <a:r>
              <a:rPr lang="fr-FR" sz="1600" i="1" dirty="0" smtClean="0">
                <a:solidFill>
                  <a:srgbClr val="800080"/>
                </a:solidFill>
              </a:rPr>
              <a:t>)</a:t>
            </a:r>
          </a:p>
          <a:p>
            <a:pPr>
              <a:tabLst>
                <a:tab pos="1558925" algn="ctr"/>
              </a:tabLst>
            </a:pPr>
            <a:r>
              <a:rPr lang="fr-FR" sz="1600" i="1" dirty="0" smtClean="0">
                <a:solidFill>
                  <a:srgbClr val="800080"/>
                </a:solidFill>
              </a:rPr>
              <a:t>  </a:t>
            </a:r>
            <a:r>
              <a:rPr lang="fr-FR" sz="1600" i="1" dirty="0" err="1" smtClean="0">
                <a:solidFill>
                  <a:srgbClr val="800080"/>
                </a:solidFill>
              </a:rPr>
              <a:t>nb_pas</a:t>
            </a:r>
            <a:r>
              <a:rPr lang="fr-FR" sz="1600" i="1" dirty="0" smtClean="0">
                <a:solidFill>
                  <a:srgbClr val="800080"/>
                </a:solidFill>
              </a:rPr>
              <a:t>=nb_pas+1</a:t>
            </a:r>
          </a:p>
        </p:txBody>
      </p:sp>
    </p:spTree>
    <p:extLst>
      <p:ext uri="{BB962C8B-B14F-4D97-AF65-F5344CB8AC3E}">
        <p14:creationId xmlns:p14="http://schemas.microsoft.com/office/powerpoint/2010/main" val="269710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Le langage Python</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16" name="Groupe 22"/>
          <p:cNvGrpSpPr/>
          <p:nvPr/>
        </p:nvGrpSpPr>
        <p:grpSpPr>
          <a:xfrm>
            <a:off x="650451" y="1689368"/>
            <a:ext cx="7868244" cy="1146728"/>
            <a:chOff x="676275" y="2026676"/>
            <a:chExt cx="7772400" cy="1146728"/>
          </a:xfrm>
        </p:grpSpPr>
        <p:sp>
          <p:nvSpPr>
            <p:cNvPr id="17" name="Rectangle 16"/>
            <p:cNvSpPr/>
            <p:nvPr/>
          </p:nvSpPr>
          <p:spPr>
            <a:xfrm>
              <a:off x="676275" y="2026676"/>
              <a:ext cx="7772400" cy="114672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ZoneTexte 17"/>
            <p:cNvSpPr txBox="1"/>
            <p:nvPr/>
          </p:nvSpPr>
          <p:spPr>
            <a:xfrm>
              <a:off x="751144" y="2450128"/>
              <a:ext cx="1246514" cy="369332"/>
            </a:xfrm>
            <a:prstGeom prst="rect">
              <a:avLst/>
            </a:prstGeom>
            <a:noFill/>
          </p:spPr>
          <p:txBody>
            <a:bodyPr wrap="none" rtlCol="0">
              <a:spAutoFit/>
            </a:bodyPr>
            <a:lstStyle/>
            <a:p>
              <a:pPr algn="ctr"/>
              <a:r>
                <a:rPr lang="fr-FR" dirty="0" smtClean="0">
                  <a:solidFill>
                    <a:srgbClr val="800080"/>
                  </a:solidFill>
                </a:rPr>
                <a:t>Exercice 5</a:t>
              </a:r>
              <a:endParaRPr lang="fr-FR" baseline="-25000" dirty="0">
                <a:solidFill>
                  <a:srgbClr val="800080"/>
                </a:solidFill>
              </a:endParaRPr>
            </a:p>
          </p:txBody>
        </p:sp>
        <p:sp>
          <p:nvSpPr>
            <p:cNvPr id="19" name="Rectangle 18"/>
            <p:cNvSpPr/>
            <p:nvPr/>
          </p:nvSpPr>
          <p:spPr>
            <a:xfrm>
              <a:off x="1885950" y="2053653"/>
              <a:ext cx="6496050" cy="1077218"/>
            </a:xfrm>
            <a:prstGeom prst="rect">
              <a:avLst/>
            </a:prstGeom>
          </p:spPr>
          <p:txBody>
            <a:bodyPr wrap="square">
              <a:spAutoFit/>
            </a:bodyPr>
            <a:lstStyle/>
            <a:p>
              <a:pPr algn="just"/>
              <a:r>
                <a:rPr lang="fr-FR" sz="1600" i="1" dirty="0" smtClean="0">
                  <a:solidFill>
                    <a:srgbClr val="800080"/>
                  </a:solidFill>
                </a:rPr>
                <a:t>Initialisez un tableau de N entier avec des valeurs aléatoires comprises entre [0 et 100] toutes différentes, en utilisant une fonction qui recherche une valeur dans le tableau et retourne son indice si l’élément est présent et une valeur négative (par exemple -1) sinon.</a:t>
              </a:r>
            </a:p>
          </p:txBody>
        </p:sp>
      </p:grpSp>
      <p:sp>
        <p:nvSpPr>
          <p:cNvPr id="13" name="Rectangle 1"/>
          <p:cNvSpPr>
            <a:spLocks noChangeArrowheads="1"/>
          </p:cNvSpPr>
          <p:nvPr/>
        </p:nvSpPr>
        <p:spPr bwMode="auto">
          <a:xfrm>
            <a:off x="719565" y="3241987"/>
            <a:ext cx="3773065" cy="280076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import </a:t>
            </a:r>
            <a:r>
              <a:rPr lang="fr-FR" sz="1600" i="1" dirty="0" err="1">
                <a:solidFill>
                  <a:srgbClr val="800080"/>
                </a:solidFill>
              </a:rPr>
              <a:t>random</a:t>
            </a:r>
            <a:r>
              <a:rPr lang="fr-FR" sz="1600" i="1" dirty="0">
                <a:solidFill>
                  <a:srgbClr val="800080"/>
                </a:solidFill>
              </a:rPr>
              <a:t> as rd</a:t>
            </a:r>
          </a:p>
          <a:p>
            <a:pPr>
              <a:tabLst>
                <a:tab pos="1558925" algn="ctr"/>
              </a:tabLst>
            </a:pPr>
            <a:r>
              <a:rPr lang="fr-FR" sz="1600" i="1" dirty="0">
                <a:solidFill>
                  <a:srgbClr val="800080"/>
                </a:solidFill>
              </a:rPr>
              <a:t>import </a:t>
            </a:r>
            <a:r>
              <a:rPr lang="fr-FR" sz="1600" i="1" dirty="0" err="1">
                <a:solidFill>
                  <a:srgbClr val="800080"/>
                </a:solidFill>
              </a:rPr>
              <a:t>numpy</a:t>
            </a:r>
            <a:r>
              <a:rPr lang="fr-FR" sz="1600" i="1" dirty="0">
                <a:solidFill>
                  <a:srgbClr val="800080"/>
                </a:solidFill>
              </a:rPr>
              <a:t> as </a:t>
            </a:r>
            <a:r>
              <a:rPr lang="fr-FR" sz="1600" i="1" dirty="0" err="1">
                <a:solidFill>
                  <a:srgbClr val="800080"/>
                </a:solidFill>
              </a:rPr>
              <a:t>np</a:t>
            </a:r>
            <a:endParaRPr lang="fr-FR" sz="1600" i="1" dirty="0">
              <a:solidFill>
                <a:srgbClr val="800080"/>
              </a:solidFill>
            </a:endParaRPr>
          </a:p>
          <a:p>
            <a:pPr>
              <a:tabLst>
                <a:tab pos="1558925" algn="ctr"/>
              </a:tabLst>
            </a:pPr>
            <a:endParaRPr lang="fr-FR" sz="1600" i="1" dirty="0" smtClean="0">
              <a:solidFill>
                <a:srgbClr val="800080"/>
              </a:solidFill>
            </a:endParaRPr>
          </a:p>
          <a:p>
            <a:pPr>
              <a:tabLst>
                <a:tab pos="1558925" algn="ctr"/>
              </a:tabLst>
            </a:pPr>
            <a:r>
              <a:rPr lang="fr-FR" sz="1600" i="1" dirty="0" smtClean="0">
                <a:solidFill>
                  <a:srgbClr val="800080"/>
                </a:solidFill>
              </a:rPr>
              <a:t># fonction de recherche d’un élément</a:t>
            </a:r>
          </a:p>
          <a:p>
            <a:pPr>
              <a:tabLst>
                <a:tab pos="1558925" algn="ctr"/>
              </a:tabLst>
            </a:pPr>
            <a:r>
              <a:rPr lang="fr-FR" sz="1600" i="1" dirty="0" err="1" smtClean="0">
                <a:solidFill>
                  <a:srgbClr val="800080"/>
                </a:solidFill>
              </a:rPr>
              <a:t>def</a:t>
            </a:r>
            <a:r>
              <a:rPr lang="fr-FR" sz="1600" i="1" dirty="0" smtClean="0">
                <a:solidFill>
                  <a:srgbClr val="800080"/>
                </a:solidFill>
              </a:rPr>
              <a:t> </a:t>
            </a:r>
            <a:r>
              <a:rPr lang="fr-FR" sz="1600" i="1" dirty="0" err="1" smtClean="0">
                <a:solidFill>
                  <a:srgbClr val="800080"/>
                </a:solidFill>
              </a:rPr>
              <a:t>index_of</a:t>
            </a:r>
            <a:r>
              <a:rPr lang="fr-FR" sz="1600" i="1" dirty="0" smtClean="0">
                <a:solidFill>
                  <a:srgbClr val="800080"/>
                </a:solidFill>
              </a:rPr>
              <a:t>(tab, val) :</a:t>
            </a:r>
          </a:p>
          <a:p>
            <a:pPr>
              <a:tabLst>
                <a:tab pos="1558925" algn="ctr"/>
              </a:tabLst>
            </a:pPr>
            <a:r>
              <a:rPr lang="fr-FR" sz="1600" i="1" dirty="0" smtClean="0">
                <a:solidFill>
                  <a:srgbClr val="800080"/>
                </a:solidFill>
              </a:rPr>
              <a:t>  for </a:t>
            </a:r>
            <a:r>
              <a:rPr lang="fr-FR" sz="1600" i="1" dirty="0" err="1" smtClean="0">
                <a:solidFill>
                  <a:srgbClr val="800080"/>
                </a:solidFill>
              </a:rPr>
              <a:t>ind</a:t>
            </a:r>
            <a:r>
              <a:rPr lang="fr-FR" sz="1600" i="1" dirty="0" smtClean="0">
                <a:solidFill>
                  <a:srgbClr val="800080"/>
                </a:solidFill>
              </a:rPr>
              <a:t> in range(0, </a:t>
            </a:r>
            <a:r>
              <a:rPr lang="fr-FR" sz="1600" i="1" dirty="0" err="1" smtClean="0">
                <a:solidFill>
                  <a:srgbClr val="800080"/>
                </a:solidFill>
              </a:rPr>
              <a:t>len</a:t>
            </a:r>
            <a:r>
              <a:rPr lang="fr-FR" sz="1600" i="1" dirty="0" smtClean="0">
                <a:solidFill>
                  <a:srgbClr val="800080"/>
                </a:solidFill>
              </a:rPr>
              <a:t>(tab)) :</a:t>
            </a:r>
          </a:p>
          <a:p>
            <a:pPr>
              <a:tabLst>
                <a:tab pos="1558925" algn="ctr"/>
              </a:tabLst>
            </a:pPr>
            <a:r>
              <a:rPr lang="fr-FR" sz="1600" i="1" dirty="0" smtClean="0">
                <a:solidFill>
                  <a:srgbClr val="800080"/>
                </a:solidFill>
              </a:rPr>
              <a:t>    if tab[</a:t>
            </a:r>
            <a:r>
              <a:rPr lang="fr-FR" sz="1600" i="1" dirty="0" err="1" smtClean="0">
                <a:solidFill>
                  <a:srgbClr val="800080"/>
                </a:solidFill>
              </a:rPr>
              <a:t>ind</a:t>
            </a:r>
            <a:r>
              <a:rPr lang="fr-FR" sz="1600" i="1" dirty="0" smtClean="0">
                <a:solidFill>
                  <a:srgbClr val="800080"/>
                </a:solidFill>
              </a:rPr>
              <a:t>]==val :</a:t>
            </a:r>
          </a:p>
          <a:p>
            <a:pPr>
              <a:tabLst>
                <a:tab pos="1558925" algn="ctr"/>
              </a:tabLst>
            </a:pPr>
            <a:r>
              <a:rPr lang="fr-FR" sz="1600" i="1" dirty="0" smtClean="0">
                <a:solidFill>
                  <a:srgbClr val="800080"/>
                </a:solidFill>
              </a:rPr>
              <a:t>      # val est trouvé on retourne (</a:t>
            </a:r>
            <a:r>
              <a:rPr lang="fr-FR" sz="1600" i="1" dirty="0" err="1" smtClean="0">
                <a:solidFill>
                  <a:srgbClr val="800080"/>
                </a:solidFill>
              </a:rPr>
              <a:t>ind</a:t>
            </a:r>
            <a:r>
              <a:rPr lang="fr-FR" sz="1600" i="1" dirty="0" smtClean="0">
                <a:solidFill>
                  <a:srgbClr val="800080"/>
                </a:solidFill>
              </a:rPr>
              <a:t>)</a:t>
            </a:r>
          </a:p>
          <a:p>
            <a:pPr>
              <a:tabLst>
                <a:tab pos="1558925" algn="ctr"/>
              </a:tabLst>
            </a:pPr>
            <a:r>
              <a:rPr lang="fr-FR" sz="1600" i="1" dirty="0" smtClean="0">
                <a:solidFill>
                  <a:srgbClr val="800080"/>
                </a:solidFill>
              </a:rPr>
              <a:t>      return </a:t>
            </a:r>
            <a:r>
              <a:rPr lang="fr-FR" sz="1600" i="1" dirty="0" err="1" smtClean="0">
                <a:solidFill>
                  <a:srgbClr val="800080"/>
                </a:solidFill>
              </a:rPr>
              <a:t>ind</a:t>
            </a:r>
            <a:endParaRPr lang="fr-FR" sz="1600" i="1" dirty="0" smtClean="0">
              <a:solidFill>
                <a:srgbClr val="800080"/>
              </a:solidFill>
            </a:endParaRPr>
          </a:p>
          <a:p>
            <a:pPr>
              <a:tabLst>
                <a:tab pos="1558925" algn="ctr"/>
              </a:tabLst>
            </a:pPr>
            <a:r>
              <a:rPr lang="fr-FR" sz="1600" i="1" dirty="0" smtClean="0">
                <a:solidFill>
                  <a:srgbClr val="800080"/>
                </a:solidFill>
              </a:rPr>
              <a:t>  # val n’existe pas</a:t>
            </a:r>
          </a:p>
          <a:p>
            <a:pPr>
              <a:tabLst>
                <a:tab pos="1558925" algn="ctr"/>
              </a:tabLst>
            </a:pPr>
            <a:r>
              <a:rPr lang="fr-FR" sz="1600" i="1" dirty="0" smtClean="0">
                <a:solidFill>
                  <a:srgbClr val="800080"/>
                </a:solidFill>
              </a:rPr>
              <a:t>  return -1</a:t>
            </a:r>
            <a:endParaRPr lang="fr-FR" sz="1600" i="1" dirty="0">
              <a:solidFill>
                <a:srgbClr val="800080"/>
              </a:solidFill>
            </a:endParaRPr>
          </a:p>
        </p:txBody>
      </p:sp>
      <p:sp>
        <p:nvSpPr>
          <p:cNvPr id="14" name="Rectangle 1"/>
          <p:cNvSpPr>
            <a:spLocks noChangeArrowheads="1"/>
          </p:cNvSpPr>
          <p:nvPr/>
        </p:nvSpPr>
        <p:spPr bwMode="auto">
          <a:xfrm>
            <a:off x="4729638" y="3241987"/>
            <a:ext cx="3728487" cy="280076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size</a:t>
            </a:r>
            <a:r>
              <a:rPr lang="fr-FR" sz="1600" i="1" dirty="0">
                <a:solidFill>
                  <a:srgbClr val="800080"/>
                </a:solidFill>
              </a:rPr>
              <a:t>=10</a:t>
            </a:r>
          </a:p>
          <a:p>
            <a:pPr>
              <a:tabLst>
                <a:tab pos="1558925" algn="ctr"/>
              </a:tabLst>
            </a:pPr>
            <a:r>
              <a:rPr lang="fr-FR" sz="1600" i="1" dirty="0" err="1">
                <a:solidFill>
                  <a:srgbClr val="800080"/>
                </a:solidFill>
              </a:rPr>
              <a:t>max_val</a:t>
            </a:r>
            <a:r>
              <a:rPr lang="fr-FR" sz="1600" i="1" dirty="0">
                <a:solidFill>
                  <a:srgbClr val="800080"/>
                </a:solidFill>
              </a:rPr>
              <a:t>=9</a:t>
            </a:r>
          </a:p>
          <a:p>
            <a:pPr>
              <a:tabLst>
                <a:tab pos="1558925" algn="ctr"/>
              </a:tabLst>
            </a:pPr>
            <a:r>
              <a:rPr lang="fr-FR" sz="1600" i="1" dirty="0">
                <a:solidFill>
                  <a:srgbClr val="800080"/>
                </a:solidFill>
              </a:rPr>
              <a:t>tab=</a:t>
            </a:r>
            <a:r>
              <a:rPr lang="fr-FR" sz="1600" i="1" dirty="0" err="1">
                <a:solidFill>
                  <a:srgbClr val="800080"/>
                </a:solidFill>
              </a:rPr>
              <a:t>np.array</a:t>
            </a:r>
            <a:r>
              <a:rPr lang="fr-FR" sz="1600" i="1" dirty="0">
                <a:solidFill>
                  <a:srgbClr val="800080"/>
                </a:solidFill>
              </a:rPr>
              <a:t>([],</a:t>
            </a:r>
            <a:r>
              <a:rPr lang="fr-FR" sz="1600" i="1" dirty="0" err="1">
                <a:solidFill>
                  <a:srgbClr val="800080"/>
                </a:solidFill>
              </a:rPr>
              <a:t>int</a:t>
            </a:r>
            <a:r>
              <a:rPr lang="fr-FR" sz="1600" i="1" dirty="0">
                <a:solidFill>
                  <a:srgbClr val="800080"/>
                </a:solidFill>
              </a:rPr>
              <a:t>)</a:t>
            </a:r>
          </a:p>
          <a:p>
            <a:pPr>
              <a:tabLst>
                <a:tab pos="1558925" algn="ctr"/>
              </a:tabLst>
            </a:pPr>
            <a:r>
              <a:rPr lang="fr-FR" sz="1600" i="1" dirty="0">
                <a:solidFill>
                  <a:srgbClr val="800080"/>
                </a:solidFill>
              </a:rPr>
              <a:t>for </a:t>
            </a:r>
            <a:r>
              <a:rPr lang="fr-FR" sz="1600" i="1" dirty="0" err="1">
                <a:solidFill>
                  <a:srgbClr val="800080"/>
                </a:solidFill>
              </a:rPr>
              <a:t>ind</a:t>
            </a:r>
            <a:r>
              <a:rPr lang="fr-FR" sz="1600" i="1" dirty="0">
                <a:solidFill>
                  <a:srgbClr val="800080"/>
                </a:solidFill>
              </a:rPr>
              <a:t> in range(size) :</a:t>
            </a:r>
          </a:p>
          <a:p>
            <a:pPr>
              <a:tabLst>
                <a:tab pos="1558925" algn="ctr"/>
              </a:tabLst>
            </a:pPr>
            <a:r>
              <a:rPr lang="fr-FR" sz="1600" i="1" dirty="0">
                <a:solidFill>
                  <a:srgbClr val="800080"/>
                </a:solidFill>
              </a:rPr>
              <a:t>  </a:t>
            </a:r>
            <a:r>
              <a:rPr lang="fr-FR" sz="1600" i="1" dirty="0" smtClean="0">
                <a:solidFill>
                  <a:srgbClr val="800080"/>
                </a:solidFill>
              </a:rPr>
              <a:t>val = </a:t>
            </a:r>
            <a:r>
              <a:rPr lang="fr-FR" sz="1600" i="1" dirty="0" err="1" smtClean="0">
                <a:solidFill>
                  <a:srgbClr val="800080"/>
                </a:solidFill>
              </a:rPr>
              <a:t>rd.randint</a:t>
            </a:r>
            <a:r>
              <a:rPr lang="fr-FR" sz="1600" i="1" dirty="0">
                <a:solidFill>
                  <a:srgbClr val="800080"/>
                </a:solidFill>
              </a:rPr>
              <a:t>(0,max_val</a:t>
            </a:r>
            <a:r>
              <a:rPr lang="fr-FR" sz="1600" i="1" dirty="0" smtClean="0">
                <a:solidFill>
                  <a:srgbClr val="800080"/>
                </a:solidFill>
              </a:rPr>
              <a:t>)</a:t>
            </a:r>
          </a:p>
          <a:p>
            <a:pPr>
              <a:tabLst>
                <a:tab pos="1558925" algn="ctr"/>
              </a:tabLst>
            </a:pPr>
            <a:r>
              <a:rPr lang="fr-FR" sz="1600" i="1" dirty="0">
                <a:solidFill>
                  <a:srgbClr val="800080"/>
                </a:solidFill>
              </a:rPr>
              <a:t> </a:t>
            </a:r>
            <a:r>
              <a:rPr lang="fr-FR" sz="1600" i="1" dirty="0" smtClean="0">
                <a:solidFill>
                  <a:srgbClr val="800080"/>
                </a:solidFill>
              </a:rPr>
              <a:t> # une nouvelle valeur est générée</a:t>
            </a:r>
            <a:endParaRPr lang="fr-FR" sz="1600" i="1" dirty="0">
              <a:solidFill>
                <a:srgbClr val="800080"/>
              </a:solidFill>
            </a:endParaRPr>
          </a:p>
          <a:p>
            <a:pPr>
              <a:tabLst>
                <a:tab pos="1558925" algn="ctr"/>
              </a:tabLst>
            </a:pPr>
            <a:r>
              <a:rPr lang="fr-FR" sz="1600" i="1" dirty="0">
                <a:solidFill>
                  <a:srgbClr val="800080"/>
                </a:solidFill>
              </a:rPr>
              <a:t>  </a:t>
            </a:r>
            <a:r>
              <a:rPr lang="fr-FR" sz="1600" i="1" dirty="0" err="1">
                <a:solidFill>
                  <a:srgbClr val="800080"/>
                </a:solidFill>
              </a:rPr>
              <a:t>while</a:t>
            </a:r>
            <a:r>
              <a:rPr lang="fr-FR" sz="1600" i="1" dirty="0">
                <a:solidFill>
                  <a:srgbClr val="800080"/>
                </a:solidFill>
              </a:rPr>
              <a:t> (</a:t>
            </a:r>
            <a:r>
              <a:rPr lang="fr-FR" sz="1600" i="1" dirty="0" err="1">
                <a:solidFill>
                  <a:srgbClr val="800080"/>
                </a:solidFill>
              </a:rPr>
              <a:t>index_of</a:t>
            </a:r>
            <a:r>
              <a:rPr lang="fr-FR" sz="1600" i="1" dirty="0">
                <a:solidFill>
                  <a:srgbClr val="800080"/>
                </a:solidFill>
              </a:rPr>
              <a:t>(</a:t>
            </a:r>
            <a:r>
              <a:rPr lang="fr-FR" sz="1600" i="1" dirty="0" err="1">
                <a:solidFill>
                  <a:srgbClr val="800080"/>
                </a:solidFill>
              </a:rPr>
              <a:t>tab,val</a:t>
            </a:r>
            <a:r>
              <a:rPr lang="fr-FR" sz="1600" i="1" dirty="0">
                <a:solidFill>
                  <a:srgbClr val="800080"/>
                </a:solidFill>
              </a:rPr>
              <a:t>)!=-1) :</a:t>
            </a:r>
          </a:p>
          <a:p>
            <a:pPr>
              <a:tabLst>
                <a:tab pos="1558925" algn="ctr"/>
              </a:tabLst>
            </a:pPr>
            <a:r>
              <a:rPr lang="fr-FR" sz="1600" i="1" dirty="0">
                <a:solidFill>
                  <a:srgbClr val="800080"/>
                </a:solidFill>
              </a:rPr>
              <a:t>    </a:t>
            </a:r>
            <a:r>
              <a:rPr lang="fr-FR" sz="1600" i="1" dirty="0" smtClean="0">
                <a:solidFill>
                  <a:srgbClr val="800080"/>
                </a:solidFill>
              </a:rPr>
              <a:t>val = </a:t>
            </a:r>
            <a:r>
              <a:rPr lang="fr-FR" sz="1600" i="1" dirty="0" err="1" smtClean="0">
                <a:solidFill>
                  <a:srgbClr val="800080"/>
                </a:solidFill>
              </a:rPr>
              <a:t>rd.randint</a:t>
            </a:r>
            <a:r>
              <a:rPr lang="fr-FR" sz="1600" i="1" dirty="0">
                <a:solidFill>
                  <a:srgbClr val="800080"/>
                </a:solidFill>
              </a:rPr>
              <a:t>(0,max_val)</a:t>
            </a:r>
          </a:p>
          <a:p>
            <a:pPr>
              <a:tabLst>
                <a:tab pos="1558925" algn="ctr"/>
              </a:tabLst>
            </a:pPr>
            <a:r>
              <a:rPr lang="fr-FR" sz="1600" i="1" dirty="0">
                <a:solidFill>
                  <a:srgbClr val="800080"/>
                </a:solidFill>
              </a:rPr>
              <a:t>  </a:t>
            </a:r>
            <a:r>
              <a:rPr lang="fr-FR" sz="1600" i="1" dirty="0" smtClean="0">
                <a:solidFill>
                  <a:srgbClr val="800080"/>
                </a:solidFill>
              </a:rPr>
              <a:t>tab = </a:t>
            </a:r>
            <a:r>
              <a:rPr lang="fr-FR" sz="1600" i="1" dirty="0" err="1" smtClean="0">
                <a:solidFill>
                  <a:srgbClr val="800080"/>
                </a:solidFill>
              </a:rPr>
              <a:t>np.append</a:t>
            </a:r>
            <a:r>
              <a:rPr lang="fr-FR" sz="1600" i="1" dirty="0">
                <a:solidFill>
                  <a:srgbClr val="800080"/>
                </a:solidFill>
              </a:rPr>
              <a:t>(</a:t>
            </a:r>
            <a:r>
              <a:rPr lang="fr-FR" sz="1600" i="1" dirty="0" err="1">
                <a:solidFill>
                  <a:srgbClr val="800080"/>
                </a:solidFill>
              </a:rPr>
              <a:t>tab,val</a:t>
            </a:r>
            <a:r>
              <a:rPr lang="fr-FR" sz="1600" i="1" dirty="0">
                <a:solidFill>
                  <a:srgbClr val="800080"/>
                </a:solidFill>
              </a:rPr>
              <a:t>)</a:t>
            </a:r>
          </a:p>
          <a:p>
            <a:pPr>
              <a:tabLst>
                <a:tab pos="1558925" algn="ctr"/>
              </a:tabLst>
            </a:pPr>
            <a:r>
              <a:rPr lang="fr-FR" sz="1600" i="1" dirty="0" err="1">
                <a:solidFill>
                  <a:srgbClr val="800080"/>
                </a:solidFill>
              </a:rPr>
              <a:t>print</a:t>
            </a:r>
            <a:r>
              <a:rPr lang="fr-FR" sz="1600" i="1" dirty="0">
                <a:solidFill>
                  <a:srgbClr val="800080"/>
                </a:solidFill>
              </a:rPr>
              <a:t>(tab)</a:t>
            </a:r>
            <a:endParaRPr lang="en-US" sz="1600" i="1" dirty="0">
              <a:solidFill>
                <a:srgbClr val="800080"/>
              </a:solidFill>
            </a:endParaRPr>
          </a:p>
          <a:p>
            <a:pPr>
              <a:tabLst>
                <a:tab pos="1558925" algn="ctr"/>
              </a:tabLst>
            </a:pPr>
            <a:endParaRPr lang="fr-FR" sz="1600" i="1" dirty="0">
              <a:solidFill>
                <a:srgbClr val="800080"/>
              </a:solidFill>
            </a:endParaRPr>
          </a:p>
        </p:txBody>
      </p:sp>
    </p:spTree>
    <p:extLst>
      <p:ext uri="{BB962C8B-B14F-4D97-AF65-F5344CB8AC3E}">
        <p14:creationId xmlns:p14="http://schemas.microsoft.com/office/powerpoint/2010/main" val="23782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Le langage Python</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20" name="Groupe 22"/>
          <p:cNvGrpSpPr/>
          <p:nvPr/>
        </p:nvGrpSpPr>
        <p:grpSpPr>
          <a:xfrm>
            <a:off x="649859" y="1640657"/>
            <a:ext cx="7868244" cy="1129257"/>
            <a:chOff x="676275" y="2026676"/>
            <a:chExt cx="7772400" cy="1129257"/>
          </a:xfrm>
        </p:grpSpPr>
        <p:sp>
          <p:nvSpPr>
            <p:cNvPr id="21" name="Rectangle 20"/>
            <p:cNvSpPr/>
            <p:nvPr/>
          </p:nvSpPr>
          <p:spPr>
            <a:xfrm>
              <a:off x="676275" y="2026676"/>
              <a:ext cx="7772400" cy="1129257"/>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ZoneTexte 21"/>
            <p:cNvSpPr txBox="1"/>
            <p:nvPr/>
          </p:nvSpPr>
          <p:spPr>
            <a:xfrm>
              <a:off x="751144" y="2406638"/>
              <a:ext cx="1246514" cy="369332"/>
            </a:xfrm>
            <a:prstGeom prst="rect">
              <a:avLst/>
            </a:prstGeom>
            <a:noFill/>
          </p:spPr>
          <p:txBody>
            <a:bodyPr wrap="none" rtlCol="0">
              <a:spAutoFit/>
            </a:bodyPr>
            <a:lstStyle/>
            <a:p>
              <a:pPr algn="ctr"/>
              <a:r>
                <a:rPr lang="fr-FR" dirty="0" smtClean="0">
                  <a:solidFill>
                    <a:srgbClr val="800080"/>
                  </a:solidFill>
                </a:rPr>
                <a:t>Exercice 6</a:t>
              </a:r>
              <a:endParaRPr lang="fr-FR" baseline="-25000" dirty="0">
                <a:solidFill>
                  <a:srgbClr val="800080"/>
                </a:solidFill>
              </a:endParaRPr>
            </a:p>
          </p:txBody>
        </p:sp>
        <p:sp>
          <p:nvSpPr>
            <p:cNvPr id="23" name="Rectangle 22"/>
            <p:cNvSpPr/>
            <p:nvPr/>
          </p:nvSpPr>
          <p:spPr>
            <a:xfrm>
              <a:off x="1885950" y="2053653"/>
              <a:ext cx="6496050" cy="1077218"/>
            </a:xfrm>
            <a:prstGeom prst="rect">
              <a:avLst/>
            </a:prstGeom>
          </p:spPr>
          <p:txBody>
            <a:bodyPr wrap="square">
              <a:spAutoFit/>
            </a:bodyPr>
            <a:lstStyle/>
            <a:p>
              <a:pPr algn="just"/>
              <a:r>
                <a:rPr lang="fr-FR" sz="1600" i="1" dirty="0" smtClean="0">
                  <a:solidFill>
                    <a:srgbClr val="800080"/>
                  </a:solidFill>
                </a:rPr>
                <a:t>Proposez une nouvelle fonction </a:t>
              </a:r>
              <a:r>
                <a:rPr lang="fr-FR" sz="1600" i="1" dirty="0" err="1" smtClean="0">
                  <a:solidFill>
                    <a:srgbClr val="800080"/>
                  </a:solidFill>
                </a:rPr>
                <a:t>indexOf</a:t>
              </a:r>
              <a:r>
                <a:rPr lang="fr-FR" sz="1600" i="1" dirty="0" smtClean="0">
                  <a:solidFill>
                    <a:srgbClr val="800080"/>
                  </a:solidFill>
                </a:rPr>
                <a:t>() qui utilise la méthode </a:t>
              </a:r>
              <a:r>
                <a:rPr lang="fr-FR" sz="1600" i="1" dirty="0" err="1" smtClean="0">
                  <a:solidFill>
                    <a:srgbClr val="800080"/>
                  </a:solidFill>
                </a:rPr>
                <a:t>argmin</a:t>
              </a:r>
              <a:r>
                <a:rPr lang="fr-FR" sz="1600" i="1" dirty="0" smtClean="0">
                  <a:solidFill>
                    <a:srgbClr val="800080"/>
                  </a:solidFill>
                </a:rPr>
                <a:t>() de </a:t>
              </a:r>
              <a:r>
                <a:rPr lang="fr-FR" sz="1600" i="1" dirty="0" err="1" smtClean="0">
                  <a:solidFill>
                    <a:srgbClr val="800080"/>
                  </a:solidFill>
                </a:rPr>
                <a:t>numpy</a:t>
              </a:r>
              <a:r>
                <a:rPr lang="fr-FR" sz="1600" i="1" dirty="0" smtClean="0">
                  <a:solidFill>
                    <a:srgbClr val="800080"/>
                  </a:solidFill>
                </a:rPr>
                <a:t>, pour retourner la position d’une valeur.</a:t>
              </a:r>
            </a:p>
            <a:p>
              <a:pPr algn="just"/>
              <a:r>
                <a:rPr lang="fr-FR" sz="1600" i="1" dirty="0" smtClean="0">
                  <a:solidFill>
                    <a:srgbClr val="800080"/>
                  </a:solidFill>
                </a:rPr>
                <a:t>Indications : les opérations </a:t>
              </a:r>
              <a:r>
                <a:rPr lang="fr-FR" sz="1600" i="1" dirty="0" err="1" smtClean="0">
                  <a:solidFill>
                    <a:srgbClr val="800080"/>
                  </a:solidFill>
                </a:rPr>
                <a:t>array</a:t>
              </a:r>
              <a:r>
                <a:rPr lang="fr-FR" sz="1600" i="1" dirty="0" smtClean="0">
                  <a:solidFill>
                    <a:srgbClr val="800080"/>
                  </a:solidFill>
                </a:rPr>
                <a:t> [+, -, /, *] val additionne (soustrait …) la valeur à tous les éléments du tableau. </a:t>
              </a:r>
            </a:p>
          </p:txBody>
        </p:sp>
      </p:grpSp>
      <p:sp>
        <p:nvSpPr>
          <p:cNvPr id="24" name="Rectangle 1"/>
          <p:cNvSpPr>
            <a:spLocks noChangeArrowheads="1"/>
          </p:cNvSpPr>
          <p:nvPr/>
        </p:nvSpPr>
        <p:spPr bwMode="auto">
          <a:xfrm>
            <a:off x="719565" y="3241989"/>
            <a:ext cx="3773065" cy="280076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import </a:t>
            </a:r>
            <a:r>
              <a:rPr lang="fr-FR" sz="1600" i="1" dirty="0" err="1">
                <a:solidFill>
                  <a:srgbClr val="800080"/>
                </a:solidFill>
              </a:rPr>
              <a:t>random</a:t>
            </a:r>
            <a:r>
              <a:rPr lang="fr-FR" sz="1600" i="1" dirty="0">
                <a:solidFill>
                  <a:srgbClr val="800080"/>
                </a:solidFill>
              </a:rPr>
              <a:t> as rd</a:t>
            </a:r>
          </a:p>
          <a:p>
            <a:pPr>
              <a:tabLst>
                <a:tab pos="1558925" algn="ctr"/>
              </a:tabLst>
            </a:pPr>
            <a:r>
              <a:rPr lang="fr-FR" sz="1600" i="1" dirty="0">
                <a:solidFill>
                  <a:srgbClr val="800080"/>
                </a:solidFill>
              </a:rPr>
              <a:t>import </a:t>
            </a:r>
            <a:r>
              <a:rPr lang="fr-FR" sz="1600" i="1" dirty="0" err="1">
                <a:solidFill>
                  <a:srgbClr val="800080"/>
                </a:solidFill>
              </a:rPr>
              <a:t>numpy</a:t>
            </a:r>
            <a:r>
              <a:rPr lang="fr-FR" sz="1600" i="1" dirty="0">
                <a:solidFill>
                  <a:srgbClr val="800080"/>
                </a:solidFill>
              </a:rPr>
              <a:t> as </a:t>
            </a:r>
            <a:r>
              <a:rPr lang="fr-FR" sz="1600" i="1" dirty="0" err="1">
                <a:solidFill>
                  <a:srgbClr val="800080"/>
                </a:solidFill>
              </a:rPr>
              <a:t>np</a:t>
            </a:r>
            <a:endParaRPr lang="fr-FR" sz="1600" i="1" dirty="0">
              <a:solidFill>
                <a:srgbClr val="800080"/>
              </a:solidFill>
            </a:endParaRPr>
          </a:p>
          <a:p>
            <a:pPr>
              <a:tabLst>
                <a:tab pos="1558925" algn="ctr"/>
              </a:tabLst>
            </a:pPr>
            <a:endParaRPr lang="fr-FR" sz="1600" i="1" dirty="0" smtClean="0">
              <a:solidFill>
                <a:srgbClr val="800080"/>
              </a:solidFill>
            </a:endParaRPr>
          </a:p>
          <a:p>
            <a:pPr>
              <a:tabLst>
                <a:tab pos="1558925" algn="ctr"/>
              </a:tabLst>
            </a:pPr>
            <a:r>
              <a:rPr lang="fr-FR" sz="1600" i="1" dirty="0" smtClean="0">
                <a:solidFill>
                  <a:srgbClr val="800080"/>
                </a:solidFill>
              </a:rPr>
              <a:t># fonction de recherche d’un élément</a:t>
            </a:r>
          </a:p>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index_of</a:t>
            </a:r>
            <a:r>
              <a:rPr lang="fr-FR" sz="1600" i="1" dirty="0">
                <a:solidFill>
                  <a:srgbClr val="800080"/>
                </a:solidFill>
              </a:rPr>
              <a:t>(tab, val) </a:t>
            </a:r>
            <a:r>
              <a:rPr lang="fr-FR" sz="1600" i="1" dirty="0" smtClean="0">
                <a:solidFill>
                  <a:srgbClr val="800080"/>
                </a:solidFill>
              </a:rPr>
              <a:t>:</a:t>
            </a:r>
          </a:p>
          <a:p>
            <a:pPr>
              <a:tabLst>
                <a:tab pos="1558925" algn="ctr"/>
              </a:tabLst>
            </a:pPr>
            <a:r>
              <a:rPr lang="fr-FR" sz="1600" i="1" dirty="0">
                <a:solidFill>
                  <a:srgbClr val="800080"/>
                </a:solidFill>
              </a:rPr>
              <a:t> </a:t>
            </a:r>
            <a:r>
              <a:rPr lang="fr-FR" sz="1600" i="1" dirty="0" smtClean="0">
                <a:solidFill>
                  <a:srgbClr val="800080"/>
                </a:solidFill>
              </a:rPr>
              <a:t> # on retire val à tous les éléments</a:t>
            </a:r>
          </a:p>
          <a:p>
            <a:pPr>
              <a:tabLst>
                <a:tab pos="1558925" algn="ctr"/>
              </a:tabLst>
            </a:pPr>
            <a:r>
              <a:rPr lang="fr-FR" sz="1600" i="1" dirty="0">
                <a:solidFill>
                  <a:srgbClr val="800080"/>
                </a:solidFill>
              </a:rPr>
              <a:t> </a:t>
            </a:r>
            <a:r>
              <a:rPr lang="fr-FR" sz="1600" i="1" dirty="0" smtClean="0">
                <a:solidFill>
                  <a:srgbClr val="800080"/>
                </a:solidFill>
              </a:rPr>
              <a:t> # si val est dans tab il a la valeur 0 </a:t>
            </a:r>
            <a:endParaRPr lang="fr-FR" sz="1600" i="1" dirty="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pos = </a:t>
            </a:r>
            <a:r>
              <a:rPr lang="fr-FR" sz="1600" i="1" dirty="0" err="1" smtClean="0">
                <a:solidFill>
                  <a:srgbClr val="800080"/>
                </a:solidFill>
              </a:rPr>
              <a:t>np.argmin</a:t>
            </a:r>
            <a:r>
              <a:rPr lang="fr-FR" sz="1600" i="1" dirty="0" smtClean="0">
                <a:solidFill>
                  <a:srgbClr val="800080"/>
                </a:solidFill>
              </a:rPr>
              <a:t>(abs(tab-val))</a:t>
            </a:r>
          </a:p>
          <a:p>
            <a:pPr>
              <a:tabLst>
                <a:tab pos="1558925" algn="ctr"/>
              </a:tabLst>
            </a:pPr>
            <a:r>
              <a:rPr lang="fr-FR" sz="1600" i="1" dirty="0" smtClean="0">
                <a:solidFill>
                  <a:srgbClr val="800080"/>
                </a:solidFill>
              </a:rPr>
              <a:t>  if tab[pos]==val :</a:t>
            </a:r>
          </a:p>
          <a:p>
            <a:pPr>
              <a:tabLst>
                <a:tab pos="1558925" algn="ctr"/>
              </a:tabLst>
            </a:pPr>
            <a:r>
              <a:rPr lang="fr-FR" sz="1600" i="1" dirty="0">
                <a:solidFill>
                  <a:srgbClr val="800080"/>
                </a:solidFill>
              </a:rPr>
              <a:t> </a:t>
            </a:r>
            <a:r>
              <a:rPr lang="fr-FR" sz="1600" i="1" dirty="0" smtClean="0">
                <a:solidFill>
                  <a:srgbClr val="800080"/>
                </a:solidFill>
              </a:rPr>
              <a:t>    return pos</a:t>
            </a:r>
            <a:endParaRPr lang="fr-FR" sz="1600" i="1" dirty="0">
              <a:solidFill>
                <a:srgbClr val="800080"/>
              </a:solidFill>
            </a:endParaRPr>
          </a:p>
          <a:p>
            <a:pPr>
              <a:tabLst>
                <a:tab pos="1558925" algn="ctr"/>
              </a:tabLst>
            </a:pPr>
            <a:r>
              <a:rPr lang="fr-FR" sz="1600" i="1" dirty="0" smtClean="0">
                <a:solidFill>
                  <a:srgbClr val="800080"/>
                </a:solidFill>
              </a:rPr>
              <a:t>  return -1</a:t>
            </a:r>
            <a:endParaRPr lang="fr-FR" sz="1600" i="1" dirty="0">
              <a:solidFill>
                <a:srgbClr val="800080"/>
              </a:solidFill>
            </a:endParaRPr>
          </a:p>
        </p:txBody>
      </p:sp>
      <p:sp>
        <p:nvSpPr>
          <p:cNvPr id="25" name="Rectangle 1"/>
          <p:cNvSpPr>
            <a:spLocks noChangeArrowheads="1"/>
          </p:cNvSpPr>
          <p:nvPr/>
        </p:nvSpPr>
        <p:spPr bwMode="auto">
          <a:xfrm>
            <a:off x="4777558" y="3250610"/>
            <a:ext cx="3773065" cy="280076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import </a:t>
            </a:r>
            <a:r>
              <a:rPr lang="fr-FR" sz="1600" i="1" dirty="0" err="1">
                <a:solidFill>
                  <a:srgbClr val="800080"/>
                </a:solidFill>
              </a:rPr>
              <a:t>random</a:t>
            </a:r>
            <a:r>
              <a:rPr lang="fr-FR" sz="1600" i="1" dirty="0">
                <a:solidFill>
                  <a:srgbClr val="800080"/>
                </a:solidFill>
              </a:rPr>
              <a:t> as rd</a:t>
            </a:r>
          </a:p>
          <a:p>
            <a:pPr>
              <a:tabLst>
                <a:tab pos="1558925" algn="ctr"/>
              </a:tabLst>
            </a:pPr>
            <a:r>
              <a:rPr lang="fr-FR" sz="1600" i="1" dirty="0">
                <a:solidFill>
                  <a:srgbClr val="800080"/>
                </a:solidFill>
              </a:rPr>
              <a:t>import </a:t>
            </a:r>
            <a:r>
              <a:rPr lang="fr-FR" sz="1600" i="1" dirty="0" err="1">
                <a:solidFill>
                  <a:srgbClr val="800080"/>
                </a:solidFill>
              </a:rPr>
              <a:t>numpy</a:t>
            </a:r>
            <a:r>
              <a:rPr lang="fr-FR" sz="1600" i="1" dirty="0">
                <a:solidFill>
                  <a:srgbClr val="800080"/>
                </a:solidFill>
              </a:rPr>
              <a:t> as </a:t>
            </a:r>
            <a:r>
              <a:rPr lang="fr-FR" sz="1600" i="1" dirty="0" err="1">
                <a:solidFill>
                  <a:srgbClr val="800080"/>
                </a:solidFill>
              </a:rPr>
              <a:t>np</a:t>
            </a:r>
            <a:endParaRPr lang="fr-FR" sz="1600" i="1" dirty="0">
              <a:solidFill>
                <a:srgbClr val="800080"/>
              </a:solidFill>
            </a:endParaRPr>
          </a:p>
          <a:p>
            <a:pPr>
              <a:tabLst>
                <a:tab pos="1558925" algn="ctr"/>
              </a:tabLst>
            </a:pPr>
            <a:endParaRPr lang="fr-FR" sz="1600" i="1" dirty="0" smtClean="0">
              <a:solidFill>
                <a:srgbClr val="800080"/>
              </a:solidFill>
            </a:endParaRPr>
          </a:p>
          <a:p>
            <a:pPr>
              <a:tabLst>
                <a:tab pos="1558925" algn="ctr"/>
              </a:tabLst>
            </a:pPr>
            <a:r>
              <a:rPr lang="fr-FR" sz="1600" i="1" dirty="0" smtClean="0">
                <a:solidFill>
                  <a:srgbClr val="800080"/>
                </a:solidFill>
              </a:rPr>
              <a:t># fonction de recherche d’un élément</a:t>
            </a:r>
          </a:p>
          <a:p>
            <a:pPr>
              <a:tabLst>
                <a:tab pos="1558925" algn="ctr"/>
              </a:tabLst>
            </a:pPr>
            <a:r>
              <a:rPr lang="fr-FR" sz="1600" i="1" dirty="0" err="1">
                <a:solidFill>
                  <a:srgbClr val="800080"/>
                </a:solidFill>
              </a:rPr>
              <a:t>def</a:t>
            </a:r>
            <a:r>
              <a:rPr lang="fr-FR" sz="1600" i="1" dirty="0">
                <a:solidFill>
                  <a:srgbClr val="800080"/>
                </a:solidFill>
              </a:rPr>
              <a:t> </a:t>
            </a:r>
            <a:r>
              <a:rPr lang="fr-FR" sz="1600" i="1" dirty="0" err="1" smtClean="0">
                <a:solidFill>
                  <a:srgbClr val="800080"/>
                </a:solidFill>
              </a:rPr>
              <a:t>index_of</a:t>
            </a:r>
            <a:r>
              <a:rPr lang="fr-FR" sz="1600" i="1" dirty="0">
                <a:solidFill>
                  <a:srgbClr val="800080"/>
                </a:solidFill>
              </a:rPr>
              <a:t>(tab, val) </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pos = </a:t>
            </a:r>
            <a:r>
              <a:rPr lang="fr-FR" sz="1600" i="1" dirty="0" err="1">
                <a:solidFill>
                  <a:srgbClr val="800080"/>
                </a:solidFill>
              </a:rPr>
              <a:t>np.where</a:t>
            </a:r>
            <a:r>
              <a:rPr lang="fr-FR" sz="1600" i="1" dirty="0">
                <a:solidFill>
                  <a:srgbClr val="800080"/>
                </a:solidFill>
              </a:rPr>
              <a:t>(tab==val</a:t>
            </a:r>
            <a:r>
              <a:rPr lang="fr-FR" sz="1600" i="1" dirty="0" smtClean="0">
                <a:solidFill>
                  <a:srgbClr val="800080"/>
                </a:solidFill>
              </a:rPr>
              <a:t>)</a:t>
            </a:r>
          </a:p>
          <a:p>
            <a:pPr>
              <a:tabLst>
                <a:tab pos="1558925" algn="ctr"/>
              </a:tabLst>
            </a:pPr>
            <a:r>
              <a:rPr lang="fr-FR" sz="1600" i="1" dirty="0">
                <a:solidFill>
                  <a:srgbClr val="800080"/>
                </a:solidFill>
              </a:rPr>
              <a:t>  </a:t>
            </a:r>
            <a:r>
              <a:rPr lang="fr-FR" sz="1600" i="1" dirty="0" smtClean="0">
                <a:solidFill>
                  <a:srgbClr val="800080"/>
                </a:solidFill>
              </a:rPr>
              <a:t># </a:t>
            </a:r>
            <a:r>
              <a:rPr lang="fr-FR" sz="1600" i="1" dirty="0" err="1" smtClean="0">
                <a:solidFill>
                  <a:srgbClr val="800080"/>
                </a:solidFill>
              </a:rPr>
              <a:t>where</a:t>
            </a:r>
            <a:r>
              <a:rPr lang="fr-FR" sz="1600" i="1" dirty="0" smtClean="0">
                <a:solidFill>
                  <a:srgbClr val="800080"/>
                </a:solidFill>
              </a:rPr>
              <a:t> retourne un tableau de</a:t>
            </a:r>
          </a:p>
          <a:p>
            <a:pPr>
              <a:tabLst>
                <a:tab pos="1558925" algn="ctr"/>
              </a:tabLst>
            </a:pPr>
            <a:r>
              <a:rPr lang="fr-FR" sz="1600" i="1" dirty="0">
                <a:solidFill>
                  <a:srgbClr val="800080"/>
                </a:solidFill>
              </a:rPr>
              <a:t> </a:t>
            </a:r>
            <a:r>
              <a:rPr lang="fr-FR" sz="1600" i="1" dirty="0" smtClean="0">
                <a:solidFill>
                  <a:srgbClr val="800080"/>
                </a:solidFill>
              </a:rPr>
              <a:t> # tableau il faut tester pos[0]</a:t>
            </a:r>
            <a:endParaRPr lang="fr-FR" sz="1600" i="1" dirty="0">
              <a:solidFill>
                <a:srgbClr val="800080"/>
              </a:solidFill>
            </a:endParaRPr>
          </a:p>
          <a:p>
            <a:pPr>
              <a:tabLst>
                <a:tab pos="1558925" algn="ctr"/>
              </a:tabLst>
            </a:pPr>
            <a:r>
              <a:rPr lang="fr-FR" sz="1600" i="1" dirty="0">
                <a:solidFill>
                  <a:srgbClr val="800080"/>
                </a:solidFill>
              </a:rPr>
              <a:t>  if pos[0].size!=0 </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return pos[0][0]</a:t>
            </a:r>
          </a:p>
          <a:p>
            <a:pPr>
              <a:tabLst>
                <a:tab pos="1558925" algn="ctr"/>
              </a:tabLst>
            </a:pPr>
            <a:r>
              <a:rPr lang="fr-FR" sz="1600" i="1" dirty="0">
                <a:solidFill>
                  <a:srgbClr val="800080"/>
                </a:solidFill>
              </a:rPr>
              <a:t>  return -1</a:t>
            </a:r>
            <a:endParaRPr lang="fr-FR" sz="1600" i="1" dirty="0" smtClean="0">
              <a:solidFill>
                <a:srgbClr val="800080"/>
              </a:solidFill>
            </a:endParaRPr>
          </a:p>
        </p:txBody>
      </p:sp>
    </p:spTree>
    <p:extLst>
      <p:ext uri="{BB962C8B-B14F-4D97-AF65-F5344CB8AC3E}">
        <p14:creationId xmlns:p14="http://schemas.microsoft.com/office/powerpoint/2010/main" val="30707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Le langage Python</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3" name="Groupe 22"/>
          <p:cNvGrpSpPr/>
          <p:nvPr/>
        </p:nvGrpSpPr>
        <p:grpSpPr>
          <a:xfrm>
            <a:off x="637878" y="1712123"/>
            <a:ext cx="7868244" cy="654284"/>
            <a:chOff x="676275" y="2026676"/>
            <a:chExt cx="7772400" cy="654284"/>
          </a:xfrm>
        </p:grpSpPr>
        <p:sp>
          <p:nvSpPr>
            <p:cNvPr id="10" name="Rectangle 9"/>
            <p:cNvSpPr/>
            <p:nvPr/>
          </p:nvSpPr>
          <p:spPr>
            <a:xfrm>
              <a:off x="676275" y="2026676"/>
              <a:ext cx="7772400" cy="65428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688271" y="2203906"/>
              <a:ext cx="1246514" cy="369332"/>
            </a:xfrm>
            <a:prstGeom prst="rect">
              <a:avLst/>
            </a:prstGeom>
            <a:noFill/>
          </p:spPr>
          <p:txBody>
            <a:bodyPr wrap="none" rtlCol="0">
              <a:spAutoFit/>
            </a:bodyPr>
            <a:lstStyle/>
            <a:p>
              <a:pPr algn="ctr"/>
              <a:r>
                <a:rPr lang="fr-FR" dirty="0" smtClean="0">
                  <a:solidFill>
                    <a:srgbClr val="800080"/>
                  </a:solidFill>
                </a:rPr>
                <a:t>Exercice 7</a:t>
              </a:r>
              <a:endParaRPr lang="fr-FR" baseline="-25000" dirty="0">
                <a:solidFill>
                  <a:srgbClr val="800080"/>
                </a:solidFill>
              </a:endParaRPr>
            </a:p>
          </p:txBody>
        </p:sp>
        <p:sp>
          <p:nvSpPr>
            <p:cNvPr id="14" name="Rectangle 13"/>
            <p:cNvSpPr/>
            <p:nvPr/>
          </p:nvSpPr>
          <p:spPr>
            <a:xfrm>
              <a:off x="1814640" y="2053742"/>
              <a:ext cx="6496050" cy="584775"/>
            </a:xfrm>
            <a:prstGeom prst="rect">
              <a:avLst/>
            </a:prstGeom>
          </p:spPr>
          <p:txBody>
            <a:bodyPr wrap="square">
              <a:spAutoFit/>
            </a:bodyPr>
            <a:lstStyle/>
            <a:p>
              <a:pPr algn="just"/>
              <a:r>
                <a:rPr lang="fr-FR" sz="1600" i="1" dirty="0">
                  <a:solidFill>
                    <a:srgbClr val="800080"/>
                  </a:solidFill>
                </a:rPr>
                <a:t>Ecrire un programme destiné à calculer la factorielle d’un nombre n lu au </a:t>
              </a:r>
              <a:r>
                <a:rPr lang="fr-FR" sz="1600" i="1" dirty="0" smtClean="0">
                  <a:solidFill>
                    <a:srgbClr val="800080"/>
                  </a:solidFill>
                </a:rPr>
                <a:t>clavier. Proposez une version itérative et une version récursive.</a:t>
              </a:r>
              <a:endParaRPr lang="fr-FR" sz="1200" i="1" dirty="0">
                <a:solidFill>
                  <a:srgbClr val="800080"/>
                </a:solidFill>
              </a:endParaRPr>
            </a:p>
          </p:txBody>
        </p:sp>
      </p:grpSp>
      <p:sp>
        <p:nvSpPr>
          <p:cNvPr id="35" name="Rectangle 1"/>
          <p:cNvSpPr>
            <a:spLocks noChangeArrowheads="1"/>
          </p:cNvSpPr>
          <p:nvPr/>
        </p:nvSpPr>
        <p:spPr bwMode="auto">
          <a:xfrm>
            <a:off x="634958" y="2597145"/>
            <a:ext cx="7854053" cy="378565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fact_recursive</a:t>
            </a:r>
            <a:r>
              <a:rPr lang="fr-FR" sz="1600" i="1" dirty="0">
                <a:solidFill>
                  <a:srgbClr val="800080"/>
                </a:solidFill>
              </a:rPr>
              <a:t>(val) :</a:t>
            </a:r>
          </a:p>
          <a:p>
            <a:pPr>
              <a:tabLst>
                <a:tab pos="1558925" algn="ctr"/>
              </a:tabLst>
            </a:pPr>
            <a:r>
              <a:rPr lang="fr-FR" sz="1600" i="1" dirty="0">
                <a:solidFill>
                  <a:srgbClr val="800080"/>
                </a:solidFill>
              </a:rPr>
              <a:t>  if val==1 :</a:t>
            </a:r>
          </a:p>
          <a:p>
            <a:pPr>
              <a:tabLst>
                <a:tab pos="1558925" algn="ctr"/>
              </a:tabLst>
            </a:pPr>
            <a:r>
              <a:rPr lang="fr-FR" sz="1600" i="1" dirty="0">
                <a:solidFill>
                  <a:srgbClr val="800080"/>
                </a:solidFill>
              </a:rPr>
              <a:t>    return 1</a:t>
            </a:r>
          </a:p>
          <a:p>
            <a:pPr>
              <a:tabLst>
                <a:tab pos="1558925" algn="ctr"/>
              </a:tabLst>
            </a:pPr>
            <a:r>
              <a:rPr lang="fr-FR" sz="1600" i="1" dirty="0">
                <a:solidFill>
                  <a:srgbClr val="800080"/>
                </a:solidFill>
              </a:rPr>
              <a:t>  return val*</a:t>
            </a:r>
            <a:r>
              <a:rPr lang="fr-FR" sz="1600" i="1" dirty="0" err="1">
                <a:solidFill>
                  <a:srgbClr val="800080"/>
                </a:solidFill>
              </a:rPr>
              <a:t>fact_recursive</a:t>
            </a:r>
            <a:r>
              <a:rPr lang="fr-FR" sz="1600" i="1" dirty="0">
                <a:solidFill>
                  <a:srgbClr val="800080"/>
                </a:solidFill>
              </a:rPr>
              <a:t>(val-1)</a:t>
            </a:r>
          </a:p>
          <a:p>
            <a:pPr>
              <a:tabLst>
                <a:tab pos="1558925" algn="ctr"/>
              </a:tabLst>
            </a:pPr>
            <a:endParaRPr lang="fr-FR" sz="1600" i="1" dirty="0">
              <a:solidFill>
                <a:srgbClr val="800080"/>
              </a:solidFill>
            </a:endParaRPr>
          </a:p>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fact_iterative</a:t>
            </a:r>
            <a:r>
              <a:rPr lang="fr-FR" sz="1600" i="1" dirty="0">
                <a:solidFill>
                  <a:srgbClr val="800080"/>
                </a:solidFill>
              </a:rPr>
              <a:t>(val) :</a:t>
            </a:r>
          </a:p>
          <a:p>
            <a:pPr>
              <a:tabLst>
                <a:tab pos="1558925" algn="ctr"/>
              </a:tabLst>
            </a:pPr>
            <a:r>
              <a:rPr lang="fr-FR" sz="1600" i="1" dirty="0">
                <a:solidFill>
                  <a:srgbClr val="800080"/>
                </a:solidFill>
              </a:rPr>
              <a:t>  </a:t>
            </a:r>
            <a:r>
              <a:rPr lang="fr-FR" sz="1600" i="1" dirty="0" err="1">
                <a:solidFill>
                  <a:srgbClr val="800080"/>
                </a:solidFill>
              </a:rPr>
              <a:t>fact</a:t>
            </a:r>
            <a:r>
              <a:rPr lang="fr-FR" sz="1600" i="1" dirty="0">
                <a:solidFill>
                  <a:srgbClr val="800080"/>
                </a:solidFill>
              </a:rPr>
              <a:t> = 1</a:t>
            </a:r>
          </a:p>
          <a:p>
            <a:pPr>
              <a:tabLst>
                <a:tab pos="1558925" algn="ctr"/>
              </a:tabLst>
            </a:pPr>
            <a:r>
              <a:rPr lang="fr-FR" sz="1600" i="1" dirty="0">
                <a:solidFill>
                  <a:srgbClr val="800080"/>
                </a:solidFill>
              </a:rPr>
              <a:t>  for </a:t>
            </a:r>
            <a:r>
              <a:rPr lang="fr-FR" sz="1600" i="1" dirty="0" err="1">
                <a:solidFill>
                  <a:srgbClr val="800080"/>
                </a:solidFill>
              </a:rPr>
              <a:t>ind</a:t>
            </a:r>
            <a:r>
              <a:rPr lang="fr-FR" sz="1600" i="1" dirty="0">
                <a:solidFill>
                  <a:srgbClr val="800080"/>
                </a:solidFill>
              </a:rPr>
              <a:t> in range(1, val+1) :</a:t>
            </a:r>
          </a:p>
          <a:p>
            <a:pPr>
              <a:tabLst>
                <a:tab pos="1558925" algn="ctr"/>
              </a:tabLst>
            </a:pPr>
            <a:r>
              <a:rPr lang="fr-FR" sz="1600" i="1" dirty="0">
                <a:solidFill>
                  <a:srgbClr val="800080"/>
                </a:solidFill>
              </a:rPr>
              <a:t>    </a:t>
            </a:r>
            <a:r>
              <a:rPr lang="fr-FR" sz="1600" i="1" dirty="0" err="1">
                <a:solidFill>
                  <a:srgbClr val="800080"/>
                </a:solidFill>
              </a:rPr>
              <a:t>fact</a:t>
            </a:r>
            <a:r>
              <a:rPr lang="fr-FR" sz="1600" i="1" dirty="0">
                <a:solidFill>
                  <a:srgbClr val="800080"/>
                </a:solidFill>
              </a:rPr>
              <a:t>=</a:t>
            </a:r>
            <a:r>
              <a:rPr lang="fr-FR" sz="1600" i="1" dirty="0" err="1">
                <a:solidFill>
                  <a:srgbClr val="800080"/>
                </a:solidFill>
              </a:rPr>
              <a:t>fact</a:t>
            </a:r>
            <a:r>
              <a:rPr lang="fr-FR" sz="1600" i="1" dirty="0">
                <a:solidFill>
                  <a:srgbClr val="800080"/>
                </a:solidFill>
              </a:rPr>
              <a:t>*</a:t>
            </a:r>
            <a:r>
              <a:rPr lang="fr-FR" sz="1600" i="1" dirty="0" err="1">
                <a:solidFill>
                  <a:srgbClr val="800080"/>
                </a:solidFill>
              </a:rPr>
              <a:t>ind</a:t>
            </a:r>
            <a:endParaRPr lang="fr-FR" sz="1600" i="1" dirty="0">
              <a:solidFill>
                <a:srgbClr val="800080"/>
              </a:solidFill>
            </a:endParaRPr>
          </a:p>
          <a:p>
            <a:pPr>
              <a:tabLst>
                <a:tab pos="1558925" algn="ctr"/>
              </a:tabLst>
            </a:pPr>
            <a:r>
              <a:rPr lang="fr-FR" sz="1600" i="1" dirty="0">
                <a:solidFill>
                  <a:srgbClr val="800080"/>
                </a:solidFill>
              </a:rPr>
              <a:t>  return </a:t>
            </a:r>
            <a:r>
              <a:rPr lang="fr-FR" sz="1600" i="1" dirty="0" err="1">
                <a:solidFill>
                  <a:srgbClr val="800080"/>
                </a:solidFill>
              </a:rPr>
              <a:t>fact</a:t>
            </a:r>
            <a:endParaRPr lang="fr-FR" sz="1600" i="1" dirty="0">
              <a:solidFill>
                <a:srgbClr val="800080"/>
              </a:solidFill>
            </a:endParaRPr>
          </a:p>
          <a:p>
            <a:pPr>
              <a:tabLst>
                <a:tab pos="1558925" algn="ctr"/>
              </a:tabLst>
            </a:pPr>
            <a:endParaRPr lang="fr-FR" sz="1600" i="1" dirty="0">
              <a:solidFill>
                <a:srgbClr val="800080"/>
              </a:solidFill>
            </a:endParaRPr>
          </a:p>
          <a:p>
            <a:pPr>
              <a:tabLst>
                <a:tab pos="1558925" algn="ctr"/>
              </a:tabLst>
            </a:pPr>
            <a:r>
              <a:rPr lang="fr-FR" sz="1600" i="1" dirty="0" err="1">
                <a:solidFill>
                  <a:srgbClr val="800080"/>
                </a:solidFill>
              </a:rPr>
              <a:t>str_val</a:t>
            </a:r>
            <a:r>
              <a:rPr lang="fr-FR" sz="1600" i="1" dirty="0">
                <a:solidFill>
                  <a:srgbClr val="800080"/>
                </a:solidFill>
              </a:rPr>
              <a:t> = input("Donnez le nombre à calculer :")</a:t>
            </a:r>
          </a:p>
          <a:p>
            <a:pPr>
              <a:tabLst>
                <a:tab pos="1558925" algn="ctr"/>
              </a:tabLst>
            </a:pPr>
            <a:r>
              <a:rPr lang="fr-FR" sz="1600" i="1" dirty="0">
                <a:solidFill>
                  <a:srgbClr val="800080"/>
                </a:solidFill>
              </a:rPr>
              <a:t>val=</a:t>
            </a:r>
            <a:r>
              <a:rPr lang="fr-FR" sz="1600" i="1" dirty="0" err="1">
                <a:solidFill>
                  <a:srgbClr val="800080"/>
                </a:solidFill>
              </a:rPr>
              <a:t>int</a:t>
            </a:r>
            <a:r>
              <a:rPr lang="fr-FR" sz="1600" i="1" dirty="0">
                <a:solidFill>
                  <a:srgbClr val="800080"/>
                </a:solidFill>
              </a:rPr>
              <a:t>(</a:t>
            </a:r>
            <a:r>
              <a:rPr lang="fr-FR" sz="1600" i="1" dirty="0" err="1">
                <a:solidFill>
                  <a:srgbClr val="800080"/>
                </a:solidFill>
              </a:rPr>
              <a:t>str_val</a:t>
            </a:r>
            <a:r>
              <a:rPr lang="fr-FR" sz="1600" i="1" dirty="0">
                <a:solidFill>
                  <a:srgbClr val="800080"/>
                </a:solidFill>
              </a:rPr>
              <a:t>)</a:t>
            </a:r>
          </a:p>
          <a:p>
            <a:pPr>
              <a:tabLst>
                <a:tab pos="1558925" algn="ctr"/>
              </a:tabLst>
            </a:pPr>
            <a:r>
              <a:rPr lang="fr-FR" sz="1600" i="1" dirty="0" err="1">
                <a:solidFill>
                  <a:srgbClr val="800080"/>
                </a:solidFill>
              </a:rPr>
              <a:t>print</a:t>
            </a:r>
            <a:r>
              <a:rPr lang="fr-FR" sz="1600" i="1" dirty="0">
                <a:solidFill>
                  <a:srgbClr val="800080"/>
                </a:solidFill>
              </a:rPr>
              <a:t>("Version récursive {}! {}".format(val, </a:t>
            </a:r>
            <a:r>
              <a:rPr lang="fr-FR" sz="1600" i="1" dirty="0" err="1">
                <a:solidFill>
                  <a:srgbClr val="800080"/>
                </a:solidFill>
              </a:rPr>
              <a:t>fact_recursive</a:t>
            </a:r>
            <a:r>
              <a:rPr lang="fr-FR" sz="1600" i="1" dirty="0">
                <a:solidFill>
                  <a:srgbClr val="800080"/>
                </a:solidFill>
              </a:rPr>
              <a:t>(val)))</a:t>
            </a:r>
          </a:p>
          <a:p>
            <a:pPr>
              <a:tabLst>
                <a:tab pos="1558925" algn="ctr"/>
              </a:tabLst>
            </a:pPr>
            <a:r>
              <a:rPr lang="fr-FR" sz="1600" i="1" dirty="0" err="1">
                <a:solidFill>
                  <a:srgbClr val="800080"/>
                </a:solidFill>
              </a:rPr>
              <a:t>print</a:t>
            </a:r>
            <a:r>
              <a:rPr lang="fr-FR" sz="1600" i="1" dirty="0">
                <a:solidFill>
                  <a:srgbClr val="800080"/>
                </a:solidFill>
              </a:rPr>
              <a:t>("Version itérative {}! {}".format(val, </a:t>
            </a:r>
            <a:r>
              <a:rPr lang="fr-FR" sz="1600" i="1" dirty="0" err="1">
                <a:solidFill>
                  <a:srgbClr val="800080"/>
                </a:solidFill>
              </a:rPr>
              <a:t>fact_iterative</a:t>
            </a:r>
            <a:r>
              <a:rPr lang="fr-FR" sz="1600" i="1" dirty="0">
                <a:solidFill>
                  <a:srgbClr val="800080"/>
                </a:solidFill>
              </a:rPr>
              <a:t>(val)))</a:t>
            </a:r>
            <a:endParaRPr lang="en-US" sz="1600" i="1" dirty="0">
              <a:solidFill>
                <a:srgbClr val="800080"/>
              </a:solidFill>
            </a:endParaRPr>
          </a:p>
        </p:txBody>
      </p:sp>
    </p:spTree>
    <p:extLst>
      <p:ext uri="{BB962C8B-B14F-4D97-AF65-F5344CB8AC3E}">
        <p14:creationId xmlns:p14="http://schemas.microsoft.com/office/powerpoint/2010/main" val="225978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Le langage Python</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20" name="Groupe 22"/>
          <p:cNvGrpSpPr/>
          <p:nvPr/>
        </p:nvGrpSpPr>
        <p:grpSpPr>
          <a:xfrm>
            <a:off x="745865" y="1672655"/>
            <a:ext cx="7868244" cy="900851"/>
            <a:chOff x="676275" y="2026676"/>
            <a:chExt cx="7772400" cy="943128"/>
          </a:xfrm>
        </p:grpSpPr>
        <p:sp>
          <p:nvSpPr>
            <p:cNvPr id="21" name="Rectangle 20"/>
            <p:cNvSpPr/>
            <p:nvPr/>
          </p:nvSpPr>
          <p:spPr>
            <a:xfrm>
              <a:off x="676275" y="2026676"/>
              <a:ext cx="7772400" cy="94312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ZoneTexte 21"/>
            <p:cNvSpPr txBox="1"/>
            <p:nvPr/>
          </p:nvSpPr>
          <p:spPr>
            <a:xfrm>
              <a:off x="688271" y="2274498"/>
              <a:ext cx="1246513" cy="386665"/>
            </a:xfrm>
            <a:prstGeom prst="rect">
              <a:avLst/>
            </a:prstGeom>
            <a:noFill/>
          </p:spPr>
          <p:txBody>
            <a:bodyPr wrap="none" rtlCol="0">
              <a:spAutoFit/>
            </a:bodyPr>
            <a:lstStyle/>
            <a:p>
              <a:pPr algn="ctr"/>
              <a:r>
                <a:rPr lang="fr-FR" dirty="0" smtClean="0">
                  <a:solidFill>
                    <a:srgbClr val="800080"/>
                  </a:solidFill>
                </a:rPr>
                <a:t>Exercice 8</a:t>
              </a:r>
              <a:endParaRPr lang="fr-FR" baseline="-25000" dirty="0">
                <a:solidFill>
                  <a:srgbClr val="800080"/>
                </a:solidFill>
              </a:endParaRPr>
            </a:p>
          </p:txBody>
        </p:sp>
        <p:sp>
          <p:nvSpPr>
            <p:cNvPr id="23" name="Rectangle 22"/>
            <p:cNvSpPr/>
            <p:nvPr/>
          </p:nvSpPr>
          <p:spPr>
            <a:xfrm>
              <a:off x="1814640" y="2053742"/>
              <a:ext cx="6496050" cy="869996"/>
            </a:xfrm>
            <a:prstGeom prst="rect">
              <a:avLst/>
            </a:prstGeom>
          </p:spPr>
          <p:txBody>
            <a:bodyPr wrap="square">
              <a:spAutoFit/>
            </a:bodyPr>
            <a:lstStyle/>
            <a:p>
              <a:pPr algn="just"/>
              <a:r>
                <a:rPr lang="fr-FR" sz="1600" i="1" dirty="0">
                  <a:solidFill>
                    <a:srgbClr val="800080"/>
                  </a:solidFill>
                </a:rPr>
                <a:t>Ecrire un programme qui </a:t>
              </a:r>
              <a:r>
                <a:rPr lang="fr-FR" sz="1600" i="1" dirty="0" smtClean="0">
                  <a:solidFill>
                    <a:srgbClr val="800080"/>
                  </a:solidFill>
                </a:rPr>
                <a:t>affiche la </a:t>
              </a:r>
              <a:r>
                <a:rPr lang="fr-FR" sz="1600" i="1" dirty="0">
                  <a:solidFill>
                    <a:srgbClr val="800080"/>
                  </a:solidFill>
                </a:rPr>
                <a:t>valeur </a:t>
              </a:r>
              <a:r>
                <a:rPr lang="fr-FR" sz="1600" i="1" dirty="0" smtClean="0">
                  <a:solidFill>
                    <a:srgbClr val="800080"/>
                  </a:solidFill>
                </a:rPr>
                <a:t>et la position du </a:t>
              </a:r>
              <a:r>
                <a:rPr lang="fr-FR" sz="1600" i="1" dirty="0">
                  <a:solidFill>
                    <a:srgbClr val="800080"/>
                  </a:solidFill>
                </a:rPr>
                <a:t>plus petit élément d’un tableau </a:t>
              </a:r>
              <a:r>
                <a:rPr lang="fr-FR" sz="1600" i="1" dirty="0" smtClean="0">
                  <a:solidFill>
                    <a:srgbClr val="800080"/>
                  </a:solidFill>
                </a:rPr>
                <a:t>de N </a:t>
              </a:r>
              <a:r>
                <a:rPr lang="fr-FR" sz="1600" i="1" dirty="0">
                  <a:solidFill>
                    <a:srgbClr val="800080"/>
                  </a:solidFill>
                </a:rPr>
                <a:t>nombres </a:t>
              </a:r>
              <a:r>
                <a:rPr lang="fr-FR" sz="1600" i="1" dirty="0" smtClean="0">
                  <a:solidFill>
                    <a:srgbClr val="800080"/>
                  </a:solidFill>
                </a:rPr>
                <a:t>entiers, sans utiliser la fonction </a:t>
              </a:r>
              <a:r>
                <a:rPr lang="fr-FR" sz="1600" i="1" dirty="0" err="1" smtClean="0">
                  <a:solidFill>
                    <a:srgbClr val="800080"/>
                  </a:solidFill>
                </a:rPr>
                <a:t>argmin</a:t>
              </a:r>
              <a:r>
                <a:rPr lang="fr-FR" sz="1600" i="1" dirty="0" smtClean="0">
                  <a:solidFill>
                    <a:srgbClr val="800080"/>
                  </a:solidFill>
                </a:rPr>
                <a:t> de </a:t>
              </a:r>
              <a:r>
                <a:rPr lang="fr-FR" sz="1600" i="1" dirty="0" err="1" smtClean="0">
                  <a:solidFill>
                    <a:srgbClr val="800080"/>
                  </a:solidFill>
                </a:rPr>
                <a:t>numpy</a:t>
              </a:r>
              <a:r>
                <a:rPr lang="fr-FR" sz="1600" i="1" dirty="0" smtClean="0">
                  <a:solidFill>
                    <a:srgbClr val="800080"/>
                  </a:solidFill>
                </a:rPr>
                <a:t>.</a:t>
              </a:r>
              <a:endParaRPr lang="fr-FR" sz="1200" i="1" dirty="0">
                <a:solidFill>
                  <a:srgbClr val="800080"/>
                </a:solidFill>
              </a:endParaRPr>
            </a:p>
          </p:txBody>
        </p:sp>
      </p:grpSp>
      <p:sp>
        <p:nvSpPr>
          <p:cNvPr id="25" name="Rectangle 1"/>
          <p:cNvSpPr>
            <a:spLocks noChangeArrowheads="1"/>
          </p:cNvSpPr>
          <p:nvPr/>
        </p:nvSpPr>
        <p:spPr bwMode="auto">
          <a:xfrm>
            <a:off x="765261" y="2865926"/>
            <a:ext cx="7829348" cy="329320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a:solidFill>
                  <a:srgbClr val="800080"/>
                </a:solidFill>
              </a:rPr>
              <a:t>import </a:t>
            </a:r>
            <a:r>
              <a:rPr lang="fr-FR" sz="1600" i="1" dirty="0" err="1">
                <a:solidFill>
                  <a:srgbClr val="800080"/>
                </a:solidFill>
              </a:rPr>
              <a:t>numpy</a:t>
            </a:r>
            <a:r>
              <a:rPr lang="fr-FR" sz="1600" i="1" dirty="0">
                <a:solidFill>
                  <a:srgbClr val="800080"/>
                </a:solidFill>
              </a:rPr>
              <a:t> as </a:t>
            </a:r>
            <a:r>
              <a:rPr lang="fr-FR" sz="1600" i="1" dirty="0" err="1" smtClean="0">
                <a:solidFill>
                  <a:srgbClr val="800080"/>
                </a:solidFill>
              </a:rPr>
              <a:t>np</a:t>
            </a:r>
            <a:endParaRPr lang="fr-FR" sz="1600" i="1" dirty="0" smtClean="0">
              <a:solidFill>
                <a:srgbClr val="800080"/>
              </a:solidFill>
            </a:endParaRPr>
          </a:p>
          <a:p>
            <a:pPr>
              <a:tabLst>
                <a:tab pos="1558925" algn="ctr"/>
              </a:tabLst>
            </a:pPr>
            <a:endParaRPr lang="fr-FR" sz="1600" i="1" dirty="0" smtClean="0">
              <a:solidFill>
                <a:srgbClr val="800080"/>
              </a:solidFill>
            </a:endParaRPr>
          </a:p>
          <a:p>
            <a:pPr>
              <a:tabLst>
                <a:tab pos="1558925" algn="ctr"/>
              </a:tabLst>
            </a:pPr>
            <a:r>
              <a:rPr lang="fr-FR" sz="1600" i="1" dirty="0" smtClean="0">
                <a:solidFill>
                  <a:srgbClr val="800080"/>
                </a:solidFill>
              </a:rPr>
              <a:t># recherche du plus petit élément dans une partie du tableau entre </a:t>
            </a:r>
            <a:r>
              <a:rPr lang="fr-FR" sz="1600" i="1" dirty="0" err="1" smtClean="0">
                <a:solidFill>
                  <a:srgbClr val="800080"/>
                </a:solidFill>
              </a:rPr>
              <a:t>debut</a:t>
            </a:r>
            <a:r>
              <a:rPr lang="fr-FR" sz="1600" i="1" dirty="0" smtClean="0">
                <a:solidFill>
                  <a:srgbClr val="800080"/>
                </a:solidFill>
              </a:rPr>
              <a:t> et fin</a:t>
            </a:r>
            <a:endParaRPr lang="fr-FR" sz="1600" i="1" dirty="0">
              <a:solidFill>
                <a:srgbClr val="800080"/>
              </a:solidFill>
            </a:endParaRPr>
          </a:p>
          <a:p>
            <a:pPr>
              <a:tabLst>
                <a:tab pos="1558925" algn="ctr"/>
              </a:tabLst>
            </a:pPr>
            <a:r>
              <a:rPr lang="fr-FR" sz="1600" i="1" dirty="0" err="1" smtClean="0">
                <a:solidFill>
                  <a:srgbClr val="800080"/>
                </a:solidFill>
              </a:rPr>
              <a:t>def</a:t>
            </a:r>
            <a:r>
              <a:rPr lang="fr-FR" sz="1600" i="1" dirty="0" smtClean="0">
                <a:solidFill>
                  <a:srgbClr val="800080"/>
                </a:solidFill>
              </a:rPr>
              <a:t> </a:t>
            </a:r>
            <a:r>
              <a:rPr lang="fr-FR" sz="1600" i="1" dirty="0" err="1">
                <a:solidFill>
                  <a:srgbClr val="800080"/>
                </a:solidFill>
              </a:rPr>
              <a:t>arg_min</a:t>
            </a:r>
            <a:r>
              <a:rPr lang="fr-FR" sz="1600" i="1" dirty="0">
                <a:solidFill>
                  <a:srgbClr val="800080"/>
                </a:solidFill>
              </a:rPr>
              <a:t>(tab, </a:t>
            </a:r>
            <a:r>
              <a:rPr lang="fr-FR" sz="1600" i="1" dirty="0" err="1">
                <a:solidFill>
                  <a:srgbClr val="800080"/>
                </a:solidFill>
              </a:rPr>
              <a:t>debut</a:t>
            </a:r>
            <a:r>
              <a:rPr lang="fr-FR" sz="1600" i="1" dirty="0">
                <a:solidFill>
                  <a:srgbClr val="800080"/>
                </a:solidFill>
              </a:rPr>
              <a:t>, fin) :</a:t>
            </a:r>
          </a:p>
          <a:p>
            <a:pPr>
              <a:tabLst>
                <a:tab pos="1558925" algn="ctr"/>
              </a:tabLst>
            </a:pPr>
            <a:r>
              <a:rPr lang="fr-FR" sz="1600" i="1" dirty="0">
                <a:solidFill>
                  <a:srgbClr val="800080"/>
                </a:solidFill>
              </a:rPr>
              <a:t>  </a:t>
            </a:r>
            <a:r>
              <a:rPr lang="fr-FR" sz="1600" i="1" dirty="0" err="1">
                <a:solidFill>
                  <a:srgbClr val="800080"/>
                </a:solidFill>
              </a:rPr>
              <a:t>min_pos</a:t>
            </a:r>
            <a:r>
              <a:rPr lang="fr-FR" sz="1600" i="1" dirty="0">
                <a:solidFill>
                  <a:srgbClr val="800080"/>
                </a:solidFill>
              </a:rPr>
              <a:t> = </a:t>
            </a:r>
            <a:r>
              <a:rPr lang="fr-FR" sz="1600" i="1" dirty="0" err="1">
                <a:solidFill>
                  <a:srgbClr val="800080"/>
                </a:solidFill>
              </a:rPr>
              <a:t>debut</a:t>
            </a:r>
            <a:endParaRPr lang="fr-FR" sz="1600" i="1" dirty="0">
              <a:solidFill>
                <a:srgbClr val="800080"/>
              </a:solidFill>
            </a:endParaRPr>
          </a:p>
          <a:p>
            <a:pPr>
              <a:tabLst>
                <a:tab pos="1558925" algn="ctr"/>
              </a:tabLst>
            </a:pPr>
            <a:r>
              <a:rPr lang="fr-FR" sz="1600" i="1" dirty="0">
                <a:solidFill>
                  <a:srgbClr val="800080"/>
                </a:solidFill>
              </a:rPr>
              <a:t>  for </a:t>
            </a:r>
            <a:r>
              <a:rPr lang="fr-FR" sz="1600" i="1" dirty="0" err="1">
                <a:solidFill>
                  <a:srgbClr val="800080"/>
                </a:solidFill>
              </a:rPr>
              <a:t>ind</a:t>
            </a:r>
            <a:r>
              <a:rPr lang="fr-FR" sz="1600" i="1" dirty="0">
                <a:solidFill>
                  <a:srgbClr val="800080"/>
                </a:solidFill>
              </a:rPr>
              <a:t> in range(debut+1, fin) :</a:t>
            </a:r>
          </a:p>
          <a:p>
            <a:pPr>
              <a:tabLst>
                <a:tab pos="1558925" algn="ctr"/>
              </a:tabLst>
            </a:pPr>
            <a:r>
              <a:rPr lang="fr-FR" sz="1600" i="1" dirty="0">
                <a:solidFill>
                  <a:srgbClr val="800080"/>
                </a:solidFill>
              </a:rPr>
              <a:t>    if tab[</a:t>
            </a:r>
            <a:r>
              <a:rPr lang="fr-FR" sz="1600" i="1" dirty="0" err="1">
                <a:solidFill>
                  <a:srgbClr val="800080"/>
                </a:solidFill>
              </a:rPr>
              <a:t>ind</a:t>
            </a:r>
            <a:r>
              <a:rPr lang="fr-FR" sz="1600" i="1" dirty="0">
                <a:solidFill>
                  <a:srgbClr val="800080"/>
                </a:solidFill>
              </a:rPr>
              <a:t>]&lt;tab[</a:t>
            </a:r>
            <a:r>
              <a:rPr lang="fr-FR" sz="1600" i="1" dirty="0" err="1">
                <a:solidFill>
                  <a:srgbClr val="800080"/>
                </a:solidFill>
              </a:rPr>
              <a:t>min_pos</a:t>
            </a:r>
            <a:r>
              <a:rPr lang="fr-FR" sz="1600" i="1" dirty="0">
                <a:solidFill>
                  <a:srgbClr val="800080"/>
                </a:solidFill>
              </a:rPr>
              <a:t>] :</a:t>
            </a:r>
          </a:p>
          <a:p>
            <a:pPr>
              <a:tabLst>
                <a:tab pos="1558925" algn="ctr"/>
              </a:tabLst>
            </a:pPr>
            <a:r>
              <a:rPr lang="fr-FR" sz="1600" i="1" dirty="0">
                <a:solidFill>
                  <a:srgbClr val="800080"/>
                </a:solidFill>
              </a:rPr>
              <a:t>      </a:t>
            </a:r>
            <a:r>
              <a:rPr lang="fr-FR" sz="1600" i="1" dirty="0" err="1">
                <a:solidFill>
                  <a:srgbClr val="800080"/>
                </a:solidFill>
              </a:rPr>
              <a:t>min_pos</a:t>
            </a:r>
            <a:r>
              <a:rPr lang="fr-FR" sz="1600" i="1" dirty="0">
                <a:solidFill>
                  <a:srgbClr val="800080"/>
                </a:solidFill>
              </a:rPr>
              <a:t> = </a:t>
            </a:r>
            <a:r>
              <a:rPr lang="fr-FR" sz="1600" i="1" dirty="0" err="1">
                <a:solidFill>
                  <a:srgbClr val="800080"/>
                </a:solidFill>
              </a:rPr>
              <a:t>ind</a:t>
            </a:r>
            <a:endParaRPr lang="fr-FR" sz="1600" i="1" dirty="0">
              <a:solidFill>
                <a:srgbClr val="800080"/>
              </a:solidFill>
            </a:endParaRPr>
          </a:p>
          <a:p>
            <a:pPr>
              <a:tabLst>
                <a:tab pos="1558925" algn="ctr"/>
              </a:tabLst>
            </a:pPr>
            <a:r>
              <a:rPr lang="fr-FR" sz="1600" i="1" dirty="0">
                <a:solidFill>
                  <a:srgbClr val="800080"/>
                </a:solidFill>
              </a:rPr>
              <a:t>  return </a:t>
            </a:r>
            <a:r>
              <a:rPr lang="fr-FR" sz="1600" i="1" dirty="0" err="1">
                <a:solidFill>
                  <a:srgbClr val="800080"/>
                </a:solidFill>
              </a:rPr>
              <a:t>min_pos</a:t>
            </a:r>
            <a:endParaRPr lang="fr-FR" sz="1600" i="1" dirty="0">
              <a:solidFill>
                <a:srgbClr val="800080"/>
              </a:solidFill>
            </a:endParaRPr>
          </a:p>
          <a:p>
            <a:pPr>
              <a:tabLst>
                <a:tab pos="1558925" algn="ctr"/>
              </a:tabLst>
            </a:pPr>
            <a:endParaRPr lang="fr-FR" sz="1600" i="1" dirty="0">
              <a:solidFill>
                <a:srgbClr val="800080"/>
              </a:solidFill>
            </a:endParaRPr>
          </a:p>
          <a:p>
            <a:pPr>
              <a:tabLst>
                <a:tab pos="1558925" algn="ctr"/>
              </a:tabLst>
            </a:pPr>
            <a:r>
              <a:rPr lang="fr-FR" sz="1600" i="1" dirty="0">
                <a:solidFill>
                  <a:srgbClr val="800080"/>
                </a:solidFill>
              </a:rPr>
              <a:t>tab = </a:t>
            </a:r>
            <a:r>
              <a:rPr lang="fr-FR" sz="1600" i="1" dirty="0" err="1">
                <a:solidFill>
                  <a:srgbClr val="800080"/>
                </a:solidFill>
              </a:rPr>
              <a:t>np.random.randint</a:t>
            </a:r>
            <a:r>
              <a:rPr lang="fr-FR" sz="1600" i="1" dirty="0">
                <a:solidFill>
                  <a:srgbClr val="800080"/>
                </a:solidFill>
              </a:rPr>
              <a:t>(0,10,20)</a:t>
            </a:r>
          </a:p>
          <a:p>
            <a:pPr>
              <a:tabLst>
                <a:tab pos="1558925" algn="ctr"/>
              </a:tabLst>
            </a:pPr>
            <a:r>
              <a:rPr lang="fr-FR" sz="1600" i="1" dirty="0" smtClean="0">
                <a:solidFill>
                  <a:srgbClr val="800080"/>
                </a:solidFill>
              </a:rPr>
              <a:t>pos </a:t>
            </a:r>
            <a:r>
              <a:rPr lang="fr-FR" sz="1600" i="1" dirty="0">
                <a:solidFill>
                  <a:srgbClr val="800080"/>
                </a:solidFill>
              </a:rPr>
              <a:t>= </a:t>
            </a:r>
            <a:r>
              <a:rPr lang="fr-FR" sz="1600" i="1" dirty="0" err="1">
                <a:solidFill>
                  <a:srgbClr val="800080"/>
                </a:solidFill>
              </a:rPr>
              <a:t>arg_min</a:t>
            </a:r>
            <a:r>
              <a:rPr lang="fr-FR" sz="1600" i="1" dirty="0">
                <a:solidFill>
                  <a:srgbClr val="800080"/>
                </a:solidFill>
              </a:rPr>
              <a:t>(tab</a:t>
            </a:r>
            <a:r>
              <a:rPr lang="fr-FR" sz="1600" i="1" dirty="0" smtClean="0">
                <a:solidFill>
                  <a:srgbClr val="800080"/>
                </a:solidFill>
              </a:rPr>
              <a:t>, 0, 10</a:t>
            </a:r>
            <a:r>
              <a:rPr lang="fr-FR" sz="1600" i="1" dirty="0">
                <a:solidFill>
                  <a:srgbClr val="800080"/>
                </a:solidFill>
              </a:rPr>
              <a:t>)</a:t>
            </a:r>
          </a:p>
          <a:p>
            <a:pPr>
              <a:tabLst>
                <a:tab pos="1558925" algn="ctr"/>
              </a:tabLst>
            </a:pPr>
            <a:r>
              <a:rPr lang="fr-FR" sz="1600" i="1" dirty="0" err="1">
                <a:solidFill>
                  <a:srgbClr val="800080"/>
                </a:solidFill>
              </a:rPr>
              <a:t>print</a:t>
            </a:r>
            <a:r>
              <a:rPr lang="fr-FR" sz="1600" i="1" dirty="0">
                <a:solidFill>
                  <a:srgbClr val="800080"/>
                </a:solidFill>
              </a:rPr>
              <a:t>("le plus petit élément tab[{}]={} ".format(pos, tab[pos])</a:t>
            </a:r>
            <a:r>
              <a:rPr lang="fr-FR" sz="1600" i="1" dirty="0" smtClean="0">
                <a:solidFill>
                  <a:srgbClr val="800080"/>
                </a:solidFill>
              </a:rPr>
              <a:t>)</a:t>
            </a:r>
          </a:p>
        </p:txBody>
      </p:sp>
    </p:spTree>
    <p:extLst>
      <p:ext uri="{BB962C8B-B14F-4D97-AF65-F5344CB8AC3E}">
        <p14:creationId xmlns:p14="http://schemas.microsoft.com/office/powerpoint/2010/main" val="55432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Le langage Python</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27" name="Groupe 22"/>
          <p:cNvGrpSpPr/>
          <p:nvPr/>
        </p:nvGrpSpPr>
        <p:grpSpPr>
          <a:xfrm>
            <a:off x="727143" y="1735657"/>
            <a:ext cx="7868244" cy="650663"/>
            <a:chOff x="676275" y="2026676"/>
            <a:chExt cx="7772400" cy="680112"/>
          </a:xfrm>
        </p:grpSpPr>
        <p:sp>
          <p:nvSpPr>
            <p:cNvPr id="28" name="Rectangle 27"/>
            <p:cNvSpPr/>
            <p:nvPr/>
          </p:nvSpPr>
          <p:spPr>
            <a:xfrm>
              <a:off x="676275" y="2026676"/>
              <a:ext cx="7772400" cy="68011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p:cNvSpPr txBox="1"/>
            <p:nvPr/>
          </p:nvSpPr>
          <p:spPr>
            <a:xfrm>
              <a:off x="688271" y="2203906"/>
              <a:ext cx="1246513" cy="386048"/>
            </a:xfrm>
            <a:prstGeom prst="rect">
              <a:avLst/>
            </a:prstGeom>
            <a:noFill/>
          </p:spPr>
          <p:txBody>
            <a:bodyPr wrap="none" rtlCol="0">
              <a:spAutoFit/>
            </a:bodyPr>
            <a:lstStyle/>
            <a:p>
              <a:pPr algn="ctr"/>
              <a:r>
                <a:rPr lang="fr-FR" dirty="0" smtClean="0">
                  <a:solidFill>
                    <a:srgbClr val="800080"/>
                  </a:solidFill>
                </a:rPr>
                <a:t>Exercice 9</a:t>
              </a:r>
              <a:endParaRPr lang="fr-FR" baseline="-25000" dirty="0">
                <a:solidFill>
                  <a:srgbClr val="800080"/>
                </a:solidFill>
              </a:endParaRPr>
            </a:p>
          </p:txBody>
        </p:sp>
        <p:sp>
          <p:nvSpPr>
            <p:cNvPr id="30" name="Rectangle 29"/>
            <p:cNvSpPr/>
            <p:nvPr/>
          </p:nvSpPr>
          <p:spPr>
            <a:xfrm>
              <a:off x="1814640" y="2053742"/>
              <a:ext cx="6496050" cy="611242"/>
            </a:xfrm>
            <a:prstGeom prst="rect">
              <a:avLst/>
            </a:prstGeom>
          </p:spPr>
          <p:txBody>
            <a:bodyPr wrap="square">
              <a:spAutoFit/>
            </a:bodyPr>
            <a:lstStyle/>
            <a:p>
              <a:pPr algn="just"/>
              <a:r>
                <a:rPr lang="fr-FR" sz="1600" i="1" dirty="0">
                  <a:solidFill>
                    <a:srgbClr val="800080"/>
                  </a:solidFill>
                </a:rPr>
                <a:t>Ecrire un programme qui le tasse un tableau, c’est-à-dire qui supprime tous les zéro, </a:t>
              </a:r>
              <a:r>
                <a:rPr lang="fr-FR" sz="1600" i="1" dirty="0" smtClean="0">
                  <a:solidFill>
                    <a:srgbClr val="800080"/>
                  </a:solidFill>
                </a:rPr>
                <a:t>et décale les </a:t>
              </a:r>
              <a:r>
                <a:rPr lang="fr-FR" sz="1600" i="1" dirty="0">
                  <a:solidFill>
                    <a:srgbClr val="800080"/>
                  </a:solidFill>
                </a:rPr>
                <a:t>autres éléments </a:t>
              </a:r>
              <a:r>
                <a:rPr lang="fr-FR" sz="1600" i="1" dirty="0" smtClean="0">
                  <a:solidFill>
                    <a:srgbClr val="800080"/>
                  </a:solidFill>
                </a:rPr>
                <a:t>vers </a:t>
              </a:r>
              <a:r>
                <a:rPr lang="fr-FR" sz="1600" i="1" dirty="0">
                  <a:solidFill>
                    <a:srgbClr val="800080"/>
                  </a:solidFill>
                </a:rPr>
                <a:t>le </a:t>
              </a:r>
              <a:r>
                <a:rPr lang="fr-FR" sz="1600" i="1" dirty="0" smtClean="0">
                  <a:solidFill>
                    <a:srgbClr val="800080"/>
                  </a:solidFill>
                </a:rPr>
                <a:t>début du tableau.</a:t>
              </a:r>
            </a:p>
          </p:txBody>
        </p:sp>
      </p:grpSp>
      <p:sp>
        <p:nvSpPr>
          <p:cNvPr id="25" name="Rectangle 1"/>
          <p:cNvSpPr>
            <a:spLocks noChangeArrowheads="1"/>
          </p:cNvSpPr>
          <p:nvPr/>
        </p:nvSpPr>
        <p:spPr bwMode="auto">
          <a:xfrm>
            <a:off x="707583" y="2511306"/>
            <a:ext cx="7829348" cy="4031873"/>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import </a:t>
            </a:r>
            <a:r>
              <a:rPr lang="fr-FR" sz="1600" i="1" dirty="0" err="1">
                <a:solidFill>
                  <a:srgbClr val="800080"/>
                </a:solidFill>
              </a:rPr>
              <a:t>numpy</a:t>
            </a:r>
            <a:r>
              <a:rPr lang="fr-FR" sz="1600" i="1" dirty="0">
                <a:solidFill>
                  <a:srgbClr val="800080"/>
                </a:solidFill>
              </a:rPr>
              <a:t> as </a:t>
            </a:r>
            <a:r>
              <a:rPr lang="fr-FR" sz="1600" i="1" dirty="0" err="1">
                <a:solidFill>
                  <a:srgbClr val="800080"/>
                </a:solidFill>
              </a:rPr>
              <a:t>np</a:t>
            </a:r>
            <a:endParaRPr lang="fr-FR" sz="1600" i="1" dirty="0">
              <a:solidFill>
                <a:srgbClr val="800080"/>
              </a:solidFill>
            </a:endParaRPr>
          </a:p>
          <a:p>
            <a:pPr>
              <a:tabLst>
                <a:tab pos="1558925" algn="ctr"/>
              </a:tabLst>
            </a:pPr>
            <a:endParaRPr lang="fr-FR" sz="1600" i="1" dirty="0">
              <a:solidFill>
                <a:srgbClr val="800080"/>
              </a:solidFill>
            </a:endParaRPr>
          </a:p>
          <a:p>
            <a:pPr>
              <a:tabLst>
                <a:tab pos="1558925" algn="ctr"/>
              </a:tabLst>
            </a:pPr>
            <a:r>
              <a:rPr lang="fr-FR" sz="1600" i="1" dirty="0" err="1">
                <a:solidFill>
                  <a:srgbClr val="800080"/>
                </a:solidFill>
              </a:rPr>
              <a:t>def</a:t>
            </a:r>
            <a:r>
              <a:rPr lang="fr-FR" sz="1600" i="1" dirty="0">
                <a:solidFill>
                  <a:srgbClr val="800080"/>
                </a:solidFill>
              </a:rPr>
              <a:t> tasser(tab, val) :</a:t>
            </a:r>
          </a:p>
          <a:p>
            <a:pPr>
              <a:tabLst>
                <a:tab pos="1558925" algn="ctr"/>
              </a:tabLst>
            </a:pPr>
            <a:r>
              <a:rPr lang="fr-FR" sz="1600" i="1" dirty="0">
                <a:solidFill>
                  <a:srgbClr val="800080"/>
                </a:solidFill>
              </a:rPr>
              <a:t>  </a:t>
            </a:r>
            <a:r>
              <a:rPr lang="fr-FR" sz="1600" i="1" dirty="0" err="1">
                <a:solidFill>
                  <a:srgbClr val="800080"/>
                </a:solidFill>
              </a:rPr>
              <a:t>ind</a:t>
            </a:r>
            <a:r>
              <a:rPr lang="fr-FR" sz="1600" i="1" dirty="0">
                <a:solidFill>
                  <a:srgbClr val="800080"/>
                </a:solidFill>
              </a:rPr>
              <a:t>=0</a:t>
            </a:r>
          </a:p>
          <a:p>
            <a:pPr>
              <a:tabLst>
                <a:tab pos="1558925" algn="ctr"/>
              </a:tabLst>
            </a:pPr>
            <a:r>
              <a:rPr lang="fr-FR" sz="1600" i="1" dirty="0">
                <a:solidFill>
                  <a:srgbClr val="800080"/>
                </a:solidFill>
              </a:rPr>
              <a:t>  </a:t>
            </a:r>
            <a:r>
              <a:rPr lang="fr-FR" sz="1600" i="1" dirty="0" err="1">
                <a:solidFill>
                  <a:srgbClr val="800080"/>
                </a:solidFill>
              </a:rPr>
              <a:t>first_val</a:t>
            </a:r>
            <a:r>
              <a:rPr lang="fr-FR" sz="1600" i="1" dirty="0">
                <a:solidFill>
                  <a:srgbClr val="800080"/>
                </a:solidFill>
              </a:rPr>
              <a:t>=</a:t>
            </a:r>
            <a:r>
              <a:rPr lang="fr-FR" sz="1600" i="1" dirty="0" err="1">
                <a:solidFill>
                  <a:srgbClr val="800080"/>
                </a:solidFill>
              </a:rPr>
              <a:t>True</a:t>
            </a:r>
            <a:endParaRPr lang="fr-FR" sz="1600" i="1" dirty="0">
              <a:solidFill>
                <a:srgbClr val="800080"/>
              </a:solidFill>
            </a:endParaRPr>
          </a:p>
          <a:p>
            <a:pPr>
              <a:tabLst>
                <a:tab pos="1558925" algn="ctr"/>
              </a:tabLst>
            </a:pPr>
            <a:r>
              <a:rPr lang="fr-FR" sz="1600" i="1" dirty="0">
                <a:solidFill>
                  <a:srgbClr val="800080"/>
                </a:solidFill>
              </a:rPr>
              <a:t>  </a:t>
            </a:r>
            <a:r>
              <a:rPr lang="fr-FR" sz="1600" i="1" dirty="0" err="1">
                <a:solidFill>
                  <a:srgbClr val="800080"/>
                </a:solidFill>
              </a:rPr>
              <a:t>while</a:t>
            </a:r>
            <a:r>
              <a:rPr lang="fr-FR" sz="1600" i="1" dirty="0">
                <a:solidFill>
                  <a:srgbClr val="800080"/>
                </a:solidFill>
              </a:rPr>
              <a:t> </a:t>
            </a:r>
            <a:r>
              <a:rPr lang="fr-FR" sz="1600" i="1" dirty="0" err="1">
                <a:solidFill>
                  <a:srgbClr val="800080"/>
                </a:solidFill>
              </a:rPr>
              <a:t>ind</a:t>
            </a:r>
            <a:r>
              <a:rPr lang="fr-FR" sz="1600" i="1" dirty="0">
                <a:solidFill>
                  <a:srgbClr val="800080"/>
                </a:solidFill>
              </a:rPr>
              <a:t>&lt;</a:t>
            </a:r>
            <a:r>
              <a:rPr lang="fr-FR" sz="1600" i="1" dirty="0" err="1">
                <a:solidFill>
                  <a:srgbClr val="800080"/>
                </a:solidFill>
              </a:rPr>
              <a:t>len</a:t>
            </a:r>
            <a:r>
              <a:rPr lang="fr-FR" sz="1600" i="1" dirty="0">
                <a:solidFill>
                  <a:srgbClr val="800080"/>
                </a:solidFill>
              </a:rPr>
              <a:t>(tab) :</a:t>
            </a:r>
          </a:p>
          <a:p>
            <a:pPr>
              <a:tabLst>
                <a:tab pos="1558925" algn="ctr"/>
              </a:tabLst>
            </a:pPr>
            <a:r>
              <a:rPr lang="fr-FR" sz="1600" i="1" dirty="0">
                <a:solidFill>
                  <a:srgbClr val="800080"/>
                </a:solidFill>
              </a:rPr>
              <a:t>    if tab[</a:t>
            </a:r>
            <a:r>
              <a:rPr lang="fr-FR" sz="1600" i="1" dirty="0" err="1">
                <a:solidFill>
                  <a:srgbClr val="800080"/>
                </a:solidFill>
              </a:rPr>
              <a:t>ind</a:t>
            </a:r>
            <a:r>
              <a:rPr lang="fr-FR" sz="1600" i="1" dirty="0">
                <a:solidFill>
                  <a:srgbClr val="800080"/>
                </a:solidFill>
              </a:rPr>
              <a:t>]==val and not </a:t>
            </a:r>
            <a:r>
              <a:rPr lang="fr-FR" sz="1600" i="1" dirty="0" err="1">
                <a:solidFill>
                  <a:srgbClr val="800080"/>
                </a:solidFill>
              </a:rPr>
              <a:t>first_val</a:t>
            </a:r>
            <a:r>
              <a:rPr lang="fr-FR" sz="1600" i="1" dirty="0">
                <a:solidFill>
                  <a:srgbClr val="800080"/>
                </a:solidFill>
              </a:rPr>
              <a:t> :</a:t>
            </a:r>
          </a:p>
          <a:p>
            <a:pPr>
              <a:tabLst>
                <a:tab pos="1558925" algn="ctr"/>
              </a:tabLst>
            </a:pPr>
            <a:r>
              <a:rPr lang="fr-FR" sz="1600" i="1" dirty="0">
                <a:solidFill>
                  <a:srgbClr val="800080"/>
                </a:solidFill>
              </a:rPr>
              <a:t>      </a:t>
            </a:r>
            <a:r>
              <a:rPr lang="fr-FR" sz="1600" i="1" dirty="0" smtClean="0">
                <a:solidFill>
                  <a:srgbClr val="800080"/>
                </a:solidFill>
              </a:rPr>
              <a:t>tab = </a:t>
            </a:r>
            <a:r>
              <a:rPr lang="fr-FR" sz="1600" i="1" dirty="0" err="1" smtClean="0">
                <a:solidFill>
                  <a:srgbClr val="800080"/>
                </a:solidFill>
              </a:rPr>
              <a:t>np.delete</a:t>
            </a:r>
            <a:r>
              <a:rPr lang="fr-FR" sz="1600" i="1" dirty="0" smtClean="0">
                <a:solidFill>
                  <a:srgbClr val="800080"/>
                </a:solidFill>
              </a:rPr>
              <a:t>(tab, </a:t>
            </a:r>
            <a:r>
              <a:rPr lang="fr-FR" sz="1600" i="1" dirty="0" err="1" smtClean="0">
                <a:solidFill>
                  <a:srgbClr val="800080"/>
                </a:solidFill>
              </a:rPr>
              <a:t>ind</a:t>
            </a:r>
            <a:r>
              <a:rPr lang="fr-FR" sz="1600" i="1" dirty="0" smtClean="0">
                <a:solidFill>
                  <a:srgbClr val="800080"/>
                </a:solidFill>
              </a:rPr>
              <a:t>)</a:t>
            </a:r>
          </a:p>
          <a:p>
            <a:pPr>
              <a:tabLst>
                <a:tab pos="1558925" algn="ctr"/>
              </a:tabLst>
            </a:pPr>
            <a:r>
              <a:rPr lang="fr-FR" sz="1600" i="1" dirty="0">
                <a:solidFill>
                  <a:srgbClr val="800080"/>
                </a:solidFill>
              </a:rPr>
              <a:t> </a:t>
            </a:r>
            <a:r>
              <a:rPr lang="fr-FR" sz="1600" i="1" dirty="0" smtClean="0">
                <a:solidFill>
                  <a:srgbClr val="800080"/>
                </a:solidFill>
              </a:rPr>
              <a:t>   </a:t>
            </a:r>
            <a:r>
              <a:rPr lang="fr-FR" sz="1600" i="1" dirty="0" err="1">
                <a:solidFill>
                  <a:srgbClr val="800080"/>
                </a:solidFill>
              </a:rPr>
              <a:t>elif</a:t>
            </a:r>
            <a:r>
              <a:rPr lang="fr-FR" sz="1600" i="1" dirty="0">
                <a:solidFill>
                  <a:srgbClr val="800080"/>
                </a:solidFill>
              </a:rPr>
              <a:t> tab[</a:t>
            </a:r>
            <a:r>
              <a:rPr lang="fr-FR" sz="1600" i="1" dirty="0" err="1">
                <a:solidFill>
                  <a:srgbClr val="800080"/>
                </a:solidFill>
              </a:rPr>
              <a:t>ind</a:t>
            </a:r>
            <a:r>
              <a:rPr lang="fr-FR" sz="1600" i="1" dirty="0">
                <a:solidFill>
                  <a:srgbClr val="800080"/>
                </a:solidFill>
              </a:rPr>
              <a:t>]==val and </a:t>
            </a:r>
            <a:r>
              <a:rPr lang="fr-FR" sz="1600" i="1" dirty="0" err="1">
                <a:solidFill>
                  <a:srgbClr val="800080"/>
                </a:solidFill>
              </a:rPr>
              <a:t>first_val</a:t>
            </a:r>
            <a:r>
              <a:rPr lang="fr-FR" sz="1600" i="1" dirty="0">
                <a:solidFill>
                  <a:srgbClr val="800080"/>
                </a:solidFill>
              </a:rPr>
              <a:t> :</a:t>
            </a:r>
          </a:p>
          <a:p>
            <a:pPr>
              <a:tabLst>
                <a:tab pos="1558925" algn="ctr"/>
              </a:tabLst>
            </a:pPr>
            <a:r>
              <a:rPr lang="fr-FR" sz="1600" i="1" dirty="0">
                <a:solidFill>
                  <a:srgbClr val="800080"/>
                </a:solidFill>
              </a:rPr>
              <a:t>      </a:t>
            </a:r>
            <a:r>
              <a:rPr lang="fr-FR" sz="1600" i="1" dirty="0" err="1">
                <a:solidFill>
                  <a:srgbClr val="800080"/>
                </a:solidFill>
              </a:rPr>
              <a:t>first_val</a:t>
            </a:r>
            <a:r>
              <a:rPr lang="fr-FR" sz="1600" i="1" dirty="0">
                <a:solidFill>
                  <a:srgbClr val="800080"/>
                </a:solidFill>
              </a:rPr>
              <a:t> = </a:t>
            </a:r>
            <a:r>
              <a:rPr lang="fr-FR" sz="1600" i="1" dirty="0" smtClean="0">
                <a:solidFill>
                  <a:srgbClr val="800080"/>
                </a:solidFill>
              </a:rPr>
              <a:t>False ; </a:t>
            </a:r>
            <a:r>
              <a:rPr lang="fr-FR" sz="1600" i="1" dirty="0" err="1" smtClean="0">
                <a:solidFill>
                  <a:srgbClr val="800080"/>
                </a:solidFill>
              </a:rPr>
              <a:t>ind</a:t>
            </a:r>
            <a:r>
              <a:rPr lang="fr-FR" sz="1600" i="1" dirty="0" smtClean="0">
                <a:solidFill>
                  <a:srgbClr val="800080"/>
                </a:solidFill>
              </a:rPr>
              <a:t> </a:t>
            </a:r>
            <a:r>
              <a:rPr lang="fr-FR" sz="1600" i="1" dirty="0">
                <a:solidFill>
                  <a:srgbClr val="800080"/>
                </a:solidFill>
              </a:rPr>
              <a:t>= ind+1</a:t>
            </a:r>
          </a:p>
          <a:p>
            <a:pPr>
              <a:tabLst>
                <a:tab pos="1558925" algn="ctr"/>
              </a:tabLst>
            </a:pPr>
            <a:r>
              <a:rPr lang="fr-FR" sz="1600" i="1" dirty="0">
                <a:solidFill>
                  <a:srgbClr val="800080"/>
                </a:solidFill>
              </a:rPr>
              <a:t>    </a:t>
            </a:r>
            <a:r>
              <a:rPr lang="fr-FR" sz="1600" i="1" dirty="0" err="1">
                <a:solidFill>
                  <a:srgbClr val="800080"/>
                </a:solidFill>
              </a:rPr>
              <a:t>else</a:t>
            </a:r>
            <a:r>
              <a:rPr lang="fr-FR" sz="1600" i="1" dirty="0">
                <a:solidFill>
                  <a:srgbClr val="800080"/>
                </a:solidFill>
              </a:rPr>
              <a:t> :</a:t>
            </a:r>
          </a:p>
          <a:p>
            <a:pPr>
              <a:tabLst>
                <a:tab pos="1558925" algn="ctr"/>
              </a:tabLst>
            </a:pPr>
            <a:r>
              <a:rPr lang="fr-FR" sz="1600" i="1" dirty="0">
                <a:solidFill>
                  <a:srgbClr val="800080"/>
                </a:solidFill>
              </a:rPr>
              <a:t>      </a:t>
            </a:r>
            <a:r>
              <a:rPr lang="fr-FR" sz="1600" i="1" dirty="0" err="1">
                <a:solidFill>
                  <a:srgbClr val="800080"/>
                </a:solidFill>
              </a:rPr>
              <a:t>ind</a:t>
            </a:r>
            <a:r>
              <a:rPr lang="fr-FR" sz="1600" i="1" dirty="0">
                <a:solidFill>
                  <a:srgbClr val="800080"/>
                </a:solidFill>
              </a:rPr>
              <a:t>=ind+1</a:t>
            </a:r>
          </a:p>
          <a:p>
            <a:pPr>
              <a:tabLst>
                <a:tab pos="1558925" algn="ctr"/>
              </a:tabLst>
            </a:pPr>
            <a:r>
              <a:rPr lang="fr-FR" sz="1600" i="1" dirty="0">
                <a:solidFill>
                  <a:srgbClr val="800080"/>
                </a:solidFill>
              </a:rPr>
              <a:t>  return </a:t>
            </a:r>
            <a:r>
              <a:rPr lang="fr-FR" sz="1600" i="1" dirty="0" smtClean="0">
                <a:solidFill>
                  <a:srgbClr val="800080"/>
                </a:solidFill>
              </a:rPr>
              <a:t>tab</a:t>
            </a:r>
          </a:p>
          <a:p>
            <a:pPr>
              <a:tabLst>
                <a:tab pos="1558925" algn="ctr"/>
              </a:tabLst>
            </a:pPr>
            <a:endParaRPr lang="fr-FR" sz="1600" i="1" dirty="0">
              <a:solidFill>
                <a:srgbClr val="800080"/>
              </a:solidFill>
            </a:endParaRPr>
          </a:p>
          <a:p>
            <a:pPr>
              <a:tabLst>
                <a:tab pos="1558925" algn="ctr"/>
              </a:tabLst>
            </a:pPr>
            <a:r>
              <a:rPr lang="fr-FR" sz="1600" i="1" dirty="0">
                <a:solidFill>
                  <a:srgbClr val="800080"/>
                </a:solidFill>
              </a:rPr>
              <a:t>tab = </a:t>
            </a:r>
            <a:r>
              <a:rPr lang="fr-FR" sz="1600" i="1" dirty="0" err="1">
                <a:solidFill>
                  <a:srgbClr val="800080"/>
                </a:solidFill>
              </a:rPr>
              <a:t>np.random.randint</a:t>
            </a:r>
            <a:r>
              <a:rPr lang="fr-FR" sz="1600" i="1" dirty="0">
                <a:solidFill>
                  <a:srgbClr val="800080"/>
                </a:solidFill>
              </a:rPr>
              <a:t>(0,10,20</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err="1">
                <a:solidFill>
                  <a:srgbClr val="800080"/>
                </a:solidFill>
              </a:rPr>
              <a:t>print</a:t>
            </a:r>
            <a:r>
              <a:rPr lang="fr-FR" sz="1600" i="1" dirty="0" smtClean="0">
                <a:solidFill>
                  <a:srgbClr val="800080"/>
                </a:solidFill>
              </a:rPr>
              <a:t>(tasser(tab, 0)</a:t>
            </a:r>
            <a:r>
              <a:rPr lang="fr-FR" sz="1600" i="1" dirty="0">
                <a:solidFill>
                  <a:srgbClr val="800080"/>
                </a:solidFill>
              </a:rPr>
              <a:t>)</a:t>
            </a:r>
          </a:p>
        </p:txBody>
      </p:sp>
    </p:spTree>
    <p:extLst>
      <p:ext uri="{BB962C8B-B14F-4D97-AF65-F5344CB8AC3E}">
        <p14:creationId xmlns:p14="http://schemas.microsoft.com/office/powerpoint/2010/main" val="395052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données </a:t>
            </a:r>
            <a:r>
              <a:rPr lang="fr-FR" sz="2200" b="1" dirty="0">
                <a:solidFill>
                  <a:srgbClr val="3366CC"/>
                </a:solidFill>
              </a:rPr>
              <a:t>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996509"/>
            <a:chOff x="0" y="998538"/>
            <a:chExt cx="9144000" cy="5996509"/>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dirty="0"/>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Les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447645"/>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Exemple : version </a:t>
              </a:r>
              <a:r>
                <a:rPr lang="fr-FR" sz="2000" b="1" dirty="0" smtClean="0">
                  <a:solidFill>
                    <a:srgbClr val="800080"/>
                  </a:solidFill>
                  <a:sym typeface="Wingdings" pitchFamily="2" charset="2"/>
                </a:rPr>
                <a:t>binaire</a:t>
              </a:r>
              <a:r>
                <a:rPr lang="fr-FR" i="1" dirty="0" smtClean="0">
                  <a:solidFill>
                    <a:srgbClr val="800080"/>
                  </a:solidFill>
                </a:rPr>
                <a:t>.</a:t>
              </a:r>
            </a:p>
            <a:p>
              <a:pPr algn="just">
                <a:spcAft>
                  <a:spcPts val="1200"/>
                </a:spcAft>
                <a:buClr>
                  <a:schemeClr val="accent2"/>
                </a:buClr>
              </a:pPr>
              <a:endParaRPr lang="fr-FR" sz="1200" i="1" dirty="0">
                <a:solidFill>
                  <a:srgbClr val="800080"/>
                </a:solidFill>
              </a:endParaRPr>
            </a:p>
            <a:p>
              <a:pPr algn="just">
                <a:spcAft>
                  <a:spcPts val="1200"/>
                </a:spcAft>
                <a:buClr>
                  <a:schemeClr val="accent2"/>
                </a:buClr>
              </a:pPr>
              <a:endParaRPr lang="fr-FR" i="1" dirty="0" smtClean="0">
                <a:solidFill>
                  <a:srgbClr val="800080"/>
                </a:solidFill>
              </a:endParaRPr>
            </a:p>
            <a:p>
              <a:pPr algn="just">
                <a:spcAft>
                  <a:spcPts val="1200"/>
                </a:spcAft>
                <a:buClr>
                  <a:schemeClr val="accent2"/>
                </a:buClr>
              </a:pPr>
              <a:endParaRPr lang="fr-FR" i="1" dirty="0" smtClean="0">
                <a:solidFill>
                  <a:srgbClr val="800080"/>
                </a:solidFill>
              </a:endParaRPr>
            </a:p>
            <a:p>
              <a:pPr lvl="1" algn="just">
                <a:spcAft>
                  <a:spcPts val="1200"/>
                </a:spcAft>
              </a:pPr>
              <a:endParaRPr lang="fr-FR" sz="2000" b="1" dirty="0">
                <a:solidFill>
                  <a:srgbClr val="800080"/>
                </a:solidFill>
                <a:sym typeface="Wingdings" pitchFamily="2" charset="2"/>
              </a:endParaRPr>
            </a:p>
            <a:p>
              <a:pPr lvl="1" algn="just">
                <a:spcBef>
                  <a:spcPts val="1200"/>
                </a:spcBef>
                <a:spcAft>
                  <a:spcPts val="1200"/>
                </a:spcAft>
                <a:buFont typeface="Wingdings" pitchFamily="2" charset="2"/>
                <a:buChar char="§"/>
              </a:pPr>
              <a:r>
                <a:rPr lang="fr-FR" i="1" dirty="0" smtClean="0">
                  <a:solidFill>
                    <a:srgbClr val="800080"/>
                  </a:solidFill>
                </a:rPr>
                <a:t> Les </a:t>
              </a:r>
              <a:r>
                <a:rPr lang="fr-FR" i="1" dirty="0">
                  <a:solidFill>
                    <a:srgbClr val="800080"/>
                  </a:solidFill>
                </a:rPr>
                <a:t>conditions aux=2</a:t>
              </a:r>
              <a:r>
                <a:rPr lang="fr-FR" i="1" baseline="30000" dirty="0">
                  <a:solidFill>
                    <a:srgbClr val="800080"/>
                  </a:solidFill>
                </a:rPr>
                <a:t>n</a:t>
              </a:r>
              <a:r>
                <a:rPr lang="fr-FR" i="1" dirty="0">
                  <a:solidFill>
                    <a:srgbClr val="800080"/>
                  </a:solidFill>
                </a:rPr>
                <a:t>*b, a=aux*Q+R, 0 ≤ R &lt; aux et N ≥ 0 sont des invariants de </a:t>
              </a:r>
              <a:r>
                <a:rPr lang="fr-FR" i="1" dirty="0" smtClean="0">
                  <a:solidFill>
                    <a:srgbClr val="800080"/>
                  </a:solidFill>
                </a:rPr>
                <a:t>boucle.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Ces </a:t>
              </a:r>
              <a:r>
                <a:rPr lang="fr-FR" i="1" dirty="0">
                  <a:solidFill>
                    <a:srgbClr val="800080"/>
                  </a:solidFill>
                </a:rPr>
                <a:t>conditions sont réalisées à </a:t>
              </a:r>
              <a:r>
                <a:rPr lang="fr-FR" i="1" dirty="0" smtClean="0">
                  <a:solidFill>
                    <a:srgbClr val="800080"/>
                  </a:solidFill>
                </a:rPr>
                <a:t>l’initialisation.</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Dans </a:t>
              </a:r>
              <a:r>
                <a:rPr lang="fr-FR" i="1" dirty="0">
                  <a:solidFill>
                    <a:srgbClr val="800080"/>
                  </a:solidFill>
                </a:rPr>
                <a:t>la boucle aux’=aux/2 et N’=N-1 donc aux’=2</a:t>
              </a:r>
              <a:r>
                <a:rPr lang="fr-FR" i="1" baseline="30000" dirty="0">
                  <a:solidFill>
                    <a:srgbClr val="800080"/>
                  </a:solidFill>
                </a:rPr>
                <a:t>n</a:t>
              </a:r>
              <a:r>
                <a:rPr lang="fr-FR" i="1" dirty="0">
                  <a:solidFill>
                    <a:srgbClr val="800080"/>
                  </a:solidFill>
                </a:rPr>
                <a:t>’*</a:t>
              </a:r>
              <a:r>
                <a:rPr lang="fr-FR" i="1" dirty="0" smtClean="0">
                  <a:solidFill>
                    <a:srgbClr val="800080"/>
                  </a:solidFill>
                </a:rPr>
                <a:t>b.</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Si </a:t>
              </a:r>
              <a:r>
                <a:rPr lang="fr-FR" i="1" dirty="0">
                  <a:solidFill>
                    <a:srgbClr val="800080"/>
                  </a:solidFill>
                </a:rPr>
                <a:t>R&lt; aux’ alors R=R’, Q’=2*Q : les conditions sont </a:t>
              </a:r>
              <a:r>
                <a:rPr lang="fr-FR" i="1" dirty="0" smtClean="0">
                  <a:solidFill>
                    <a:srgbClr val="800080"/>
                  </a:solidFill>
                </a:rPr>
                <a:t>vérifiées.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Si </a:t>
              </a:r>
              <a:r>
                <a:rPr lang="fr-FR" i="1" dirty="0">
                  <a:solidFill>
                    <a:srgbClr val="800080"/>
                  </a:solidFill>
                </a:rPr>
                <a:t>R ≥ aux’ on a aux’ ≤ R ≤ aux donc R’=</a:t>
              </a:r>
              <a:r>
                <a:rPr lang="fr-FR" i="1" dirty="0" err="1">
                  <a:solidFill>
                    <a:srgbClr val="800080"/>
                  </a:solidFill>
                </a:rPr>
                <a:t>R-aux</a:t>
              </a:r>
              <a:r>
                <a:rPr lang="fr-FR" i="1" dirty="0">
                  <a:solidFill>
                    <a:srgbClr val="800080"/>
                  </a:solidFill>
                </a:rPr>
                <a:t>’ et R’&lt;aux’ donc les conditions sont </a:t>
              </a:r>
              <a:r>
                <a:rPr lang="fr-FR" i="1" dirty="0" smtClean="0">
                  <a:solidFill>
                    <a:srgbClr val="800080"/>
                  </a:solidFill>
                </a:rPr>
                <a:t>vérifiées.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Et </a:t>
              </a:r>
              <a:r>
                <a:rPr lang="fr-FR" i="1" dirty="0">
                  <a:solidFill>
                    <a:srgbClr val="800080"/>
                  </a:solidFill>
                </a:rPr>
                <a:t>N décroit strictement à chaque boucle.</a:t>
              </a:r>
            </a:p>
          </p:txBody>
        </p:sp>
      </p:grpSp>
      <p:sp>
        <p:nvSpPr>
          <p:cNvPr id="10" name="Rectangle 1"/>
          <p:cNvSpPr>
            <a:spLocks noChangeArrowheads="1"/>
          </p:cNvSpPr>
          <p:nvPr/>
        </p:nvSpPr>
        <p:spPr bwMode="auto">
          <a:xfrm>
            <a:off x="838320" y="1976027"/>
            <a:ext cx="7868244" cy="175432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Division Euclidienne Binaire (a, b)</a:t>
            </a: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R </a:t>
            </a:r>
            <a:r>
              <a:rPr lang="fr-FR" i="1" dirty="0">
                <a:solidFill>
                  <a:srgbClr val="800080"/>
                </a:solidFill>
                <a:latin typeface="Palatino Linotype" pitchFamily="18" charset="0"/>
                <a:ea typeface="Times New Roman" pitchFamily="18" charset="0"/>
                <a:cs typeface="Times New Roman" pitchFamily="18" charset="0"/>
              </a:rPr>
              <a:t>= a ; Q = 0 ;  N = plus petit entier tel que 2</a:t>
            </a:r>
            <a:r>
              <a:rPr lang="fr-FR" i="1" baseline="30000" dirty="0">
                <a:solidFill>
                  <a:srgbClr val="800080"/>
                </a:solidFill>
                <a:latin typeface="Palatino Linotype" pitchFamily="18" charset="0"/>
                <a:ea typeface="Times New Roman" pitchFamily="18" charset="0"/>
                <a:cs typeface="Times New Roman" pitchFamily="18" charset="0"/>
              </a:rPr>
              <a:t>N</a:t>
            </a:r>
            <a:r>
              <a:rPr lang="fr-FR" i="1" dirty="0">
                <a:solidFill>
                  <a:srgbClr val="800080"/>
                </a:solidFill>
                <a:latin typeface="Palatino Linotype" pitchFamily="18" charset="0"/>
                <a:ea typeface="Times New Roman" pitchFamily="18" charset="0"/>
                <a:cs typeface="Times New Roman" pitchFamily="18" charset="0"/>
              </a:rPr>
              <a:t>*b&gt;a ; aux = 2</a:t>
            </a:r>
            <a:r>
              <a:rPr lang="fr-FR" i="1" baseline="30000" dirty="0">
                <a:solidFill>
                  <a:srgbClr val="800080"/>
                </a:solidFill>
                <a:latin typeface="Palatino Linotype" pitchFamily="18" charset="0"/>
                <a:ea typeface="Times New Roman" pitchFamily="18" charset="0"/>
                <a:cs typeface="Times New Roman" pitchFamily="18" charset="0"/>
              </a:rPr>
              <a:t>N</a:t>
            </a:r>
            <a:r>
              <a:rPr lang="fr-FR" i="1" dirty="0">
                <a:solidFill>
                  <a:srgbClr val="800080"/>
                </a:solidFill>
                <a:latin typeface="Palatino Linotype" pitchFamily="18" charset="0"/>
                <a:ea typeface="Times New Roman" pitchFamily="18" charset="0"/>
                <a:cs typeface="Times New Roman" pitchFamily="18" charset="0"/>
              </a:rPr>
              <a:t>*B</a:t>
            </a:r>
          </a:p>
          <a:p>
            <a:pPr lvl="0">
              <a:tabLst>
                <a:tab pos="1558925" algn="ctr"/>
              </a:tabLst>
            </a:pPr>
            <a:r>
              <a:rPr lang="fr-FR" b="1" i="1" dirty="0" smtClean="0">
                <a:solidFill>
                  <a:srgbClr val="800080"/>
                </a:solidFill>
                <a:latin typeface="Palatino Linotype" pitchFamily="18" charset="0"/>
                <a:ea typeface="Times New Roman" pitchFamily="18" charset="0"/>
                <a:cs typeface="Times New Roman" pitchFamily="18" charset="0"/>
              </a:rPr>
              <a:t>  Tant </a:t>
            </a:r>
            <a:r>
              <a:rPr lang="fr-FR" b="1" i="1" dirty="0">
                <a:solidFill>
                  <a:srgbClr val="800080"/>
                </a:solidFill>
                <a:latin typeface="Palatino Linotype" pitchFamily="18" charset="0"/>
                <a:ea typeface="Times New Roman" pitchFamily="18" charset="0"/>
                <a:cs typeface="Times New Roman" pitchFamily="18" charset="0"/>
              </a:rPr>
              <a:t>que </a:t>
            </a:r>
            <a:r>
              <a:rPr lang="fr-FR" i="1" dirty="0">
                <a:solidFill>
                  <a:srgbClr val="800080"/>
                </a:solidFill>
                <a:latin typeface="Palatino Linotype" pitchFamily="18" charset="0"/>
                <a:ea typeface="Times New Roman" pitchFamily="18" charset="0"/>
                <a:cs typeface="Times New Roman" pitchFamily="18" charset="0"/>
              </a:rPr>
              <a:t>N &gt; </a:t>
            </a:r>
            <a:r>
              <a:rPr lang="fr-FR" i="1" dirty="0" smtClean="0">
                <a:solidFill>
                  <a:srgbClr val="800080"/>
                </a:solidFill>
                <a:latin typeface="Palatino Linotype" pitchFamily="18" charset="0"/>
                <a:ea typeface="Times New Roman" pitchFamily="18" charset="0"/>
                <a:cs typeface="Times New Roman" pitchFamily="18" charset="0"/>
              </a:rPr>
              <a:t>0</a:t>
            </a:r>
            <a:endParaRPr lang="fr-FR" b="1"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aux </a:t>
            </a:r>
            <a:r>
              <a:rPr lang="fr-FR" i="1" dirty="0">
                <a:solidFill>
                  <a:srgbClr val="800080"/>
                </a:solidFill>
                <a:latin typeface="Palatino Linotype" pitchFamily="18" charset="0"/>
                <a:ea typeface="Times New Roman" pitchFamily="18" charset="0"/>
                <a:cs typeface="Times New Roman" pitchFamily="18" charset="0"/>
              </a:rPr>
              <a:t>= aux/2 ; </a:t>
            </a:r>
            <a:r>
              <a:rPr lang="fr-FR" i="1" dirty="0" smtClean="0">
                <a:solidFill>
                  <a:srgbClr val="800080"/>
                </a:solidFill>
                <a:latin typeface="Palatino Linotype" pitchFamily="18" charset="0"/>
                <a:ea typeface="Times New Roman" pitchFamily="18" charset="0"/>
                <a:cs typeface="Times New Roman" pitchFamily="18" charset="0"/>
              </a:rPr>
              <a:t>N=N-1</a:t>
            </a:r>
            <a:endParaRPr lang="fr-FR"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si</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R &lt; aux </a:t>
            </a:r>
            <a:r>
              <a:rPr lang="fr-FR" b="1" i="1" dirty="0">
                <a:solidFill>
                  <a:srgbClr val="800080"/>
                </a:solidFill>
                <a:latin typeface="Palatino Linotype" pitchFamily="18" charset="0"/>
                <a:ea typeface="Times New Roman" pitchFamily="18" charset="0"/>
                <a:cs typeface="Times New Roman" pitchFamily="18" charset="0"/>
              </a:rPr>
              <a:t>alors</a:t>
            </a:r>
            <a:r>
              <a:rPr lang="fr-FR" i="1" dirty="0">
                <a:solidFill>
                  <a:srgbClr val="800080"/>
                </a:solidFill>
                <a:latin typeface="Palatino Linotype" pitchFamily="18" charset="0"/>
                <a:ea typeface="Times New Roman" pitchFamily="18" charset="0"/>
                <a:cs typeface="Times New Roman" pitchFamily="18" charset="0"/>
              </a:rPr>
              <a:t> Q=2*Q </a:t>
            </a: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sinon</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 Q = 2*Q+1 ; R = </a:t>
            </a:r>
            <a:r>
              <a:rPr lang="fr-FR" i="1" dirty="0" err="1">
                <a:solidFill>
                  <a:srgbClr val="800080"/>
                </a:solidFill>
                <a:latin typeface="Palatino Linotype" pitchFamily="18" charset="0"/>
                <a:ea typeface="Times New Roman" pitchFamily="18" charset="0"/>
                <a:cs typeface="Times New Roman" pitchFamily="18" charset="0"/>
              </a:rPr>
              <a:t>R-aux</a:t>
            </a:r>
            <a:r>
              <a:rPr lang="fr-FR" i="1" dirty="0">
                <a:solidFill>
                  <a:srgbClr val="800080"/>
                </a:solidFill>
                <a:latin typeface="Palatino Linotype" pitchFamily="18" charset="0"/>
                <a:ea typeface="Times New Roman" pitchFamily="18" charset="0"/>
                <a:cs typeface="Times New Roman" pitchFamily="18" charset="0"/>
              </a:rPr>
              <a:t> </a:t>
            </a:r>
          </a:p>
        </p:txBody>
      </p:sp>
    </p:spTree>
    <p:extLst>
      <p:ext uri="{BB962C8B-B14F-4D97-AF65-F5344CB8AC3E}">
        <p14:creationId xmlns:p14="http://schemas.microsoft.com/office/powerpoint/2010/main" val="18905524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525860" y="544513"/>
            <a:ext cx="2465740"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Le langage Python</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31" name="Groupe 22"/>
          <p:cNvGrpSpPr/>
          <p:nvPr/>
        </p:nvGrpSpPr>
        <p:grpSpPr>
          <a:xfrm>
            <a:off x="669765" y="1728513"/>
            <a:ext cx="7932363" cy="498769"/>
            <a:chOff x="612937" y="2026677"/>
            <a:chExt cx="7835738" cy="563278"/>
          </a:xfrm>
        </p:grpSpPr>
        <p:sp>
          <p:nvSpPr>
            <p:cNvPr id="32" name="Rectangle 31"/>
            <p:cNvSpPr/>
            <p:nvPr/>
          </p:nvSpPr>
          <p:spPr>
            <a:xfrm>
              <a:off x="676275" y="2026677"/>
              <a:ext cx="7772400" cy="56327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ZoneTexte 32"/>
            <p:cNvSpPr txBox="1"/>
            <p:nvPr/>
          </p:nvSpPr>
          <p:spPr>
            <a:xfrm>
              <a:off x="612937" y="2131197"/>
              <a:ext cx="1373191" cy="417100"/>
            </a:xfrm>
            <a:prstGeom prst="rect">
              <a:avLst/>
            </a:prstGeom>
            <a:noFill/>
          </p:spPr>
          <p:txBody>
            <a:bodyPr wrap="none" rtlCol="0">
              <a:spAutoFit/>
            </a:bodyPr>
            <a:lstStyle/>
            <a:p>
              <a:pPr algn="ctr"/>
              <a:r>
                <a:rPr lang="fr-FR" dirty="0" smtClean="0">
                  <a:solidFill>
                    <a:srgbClr val="800080"/>
                  </a:solidFill>
                </a:rPr>
                <a:t>Exercice 10</a:t>
              </a:r>
              <a:endParaRPr lang="fr-FR" baseline="-25000" dirty="0">
                <a:solidFill>
                  <a:srgbClr val="800080"/>
                </a:solidFill>
              </a:endParaRPr>
            </a:p>
          </p:txBody>
        </p:sp>
        <p:sp>
          <p:nvSpPr>
            <p:cNvPr id="34" name="Rectangle 33"/>
            <p:cNvSpPr/>
            <p:nvPr/>
          </p:nvSpPr>
          <p:spPr>
            <a:xfrm>
              <a:off x="1922789" y="2131197"/>
              <a:ext cx="6496050" cy="353877"/>
            </a:xfrm>
            <a:prstGeom prst="rect">
              <a:avLst/>
            </a:prstGeom>
          </p:spPr>
          <p:txBody>
            <a:bodyPr wrap="square">
              <a:spAutoFit/>
            </a:bodyPr>
            <a:lstStyle/>
            <a:p>
              <a:pPr algn="just"/>
              <a:r>
                <a:rPr lang="fr-FR" sz="1600" i="1" dirty="0" smtClean="0">
                  <a:solidFill>
                    <a:srgbClr val="800080"/>
                  </a:solidFill>
                </a:rPr>
                <a:t>Créez un programma qui supprime tous les doublons.</a:t>
              </a:r>
            </a:p>
          </p:txBody>
        </p:sp>
      </p:grpSp>
      <p:sp>
        <p:nvSpPr>
          <p:cNvPr id="25" name="Rectangle 1"/>
          <p:cNvSpPr>
            <a:spLocks noChangeArrowheads="1"/>
          </p:cNvSpPr>
          <p:nvPr/>
        </p:nvSpPr>
        <p:spPr bwMode="auto">
          <a:xfrm>
            <a:off x="707583" y="2456794"/>
            <a:ext cx="7829348" cy="427809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tasser(tab, </a:t>
            </a:r>
            <a:r>
              <a:rPr lang="fr-FR" sz="1600" i="1" dirty="0" err="1">
                <a:solidFill>
                  <a:srgbClr val="800080"/>
                </a:solidFill>
              </a:rPr>
              <a:t>debut</a:t>
            </a:r>
            <a:r>
              <a:rPr lang="fr-FR" sz="1600" i="1" dirty="0">
                <a:solidFill>
                  <a:srgbClr val="800080"/>
                </a:solidFill>
              </a:rPr>
              <a:t>, val) </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a:t>
            </a:r>
            <a:r>
              <a:rPr lang="fr-FR" sz="1600" i="1" dirty="0" err="1">
                <a:solidFill>
                  <a:srgbClr val="800080"/>
                </a:solidFill>
              </a:rPr>
              <a:t>ind</a:t>
            </a:r>
            <a:r>
              <a:rPr lang="fr-FR" sz="1600" i="1" dirty="0">
                <a:solidFill>
                  <a:srgbClr val="800080"/>
                </a:solidFill>
              </a:rPr>
              <a:t>=</a:t>
            </a:r>
            <a:r>
              <a:rPr lang="fr-FR" sz="1600" i="1" dirty="0" err="1">
                <a:solidFill>
                  <a:srgbClr val="800080"/>
                </a:solidFill>
              </a:rPr>
              <a:t>debut</a:t>
            </a:r>
            <a:r>
              <a:rPr lang="fr-FR" sz="1600" i="1" dirty="0">
                <a:solidFill>
                  <a:srgbClr val="800080"/>
                </a:solidFill>
              </a:rPr>
              <a:t> </a:t>
            </a:r>
          </a:p>
          <a:p>
            <a:pPr>
              <a:tabLst>
                <a:tab pos="1558925" algn="ctr"/>
              </a:tabLst>
            </a:pPr>
            <a:r>
              <a:rPr lang="fr-FR" sz="1600" i="1" dirty="0">
                <a:solidFill>
                  <a:srgbClr val="800080"/>
                </a:solidFill>
              </a:rPr>
              <a:t>  </a:t>
            </a:r>
            <a:r>
              <a:rPr lang="fr-FR" sz="1600" i="1" dirty="0" err="1">
                <a:solidFill>
                  <a:srgbClr val="800080"/>
                </a:solidFill>
              </a:rPr>
              <a:t>while</a:t>
            </a:r>
            <a:r>
              <a:rPr lang="fr-FR" sz="1600" i="1" dirty="0">
                <a:solidFill>
                  <a:srgbClr val="800080"/>
                </a:solidFill>
              </a:rPr>
              <a:t> </a:t>
            </a:r>
            <a:r>
              <a:rPr lang="fr-FR" sz="1600" i="1" dirty="0" err="1">
                <a:solidFill>
                  <a:srgbClr val="800080"/>
                </a:solidFill>
              </a:rPr>
              <a:t>ind</a:t>
            </a:r>
            <a:r>
              <a:rPr lang="fr-FR" sz="1600" i="1" dirty="0">
                <a:solidFill>
                  <a:srgbClr val="800080"/>
                </a:solidFill>
              </a:rPr>
              <a:t>&lt;</a:t>
            </a:r>
            <a:r>
              <a:rPr lang="fr-FR" sz="1600" i="1" dirty="0" err="1">
                <a:solidFill>
                  <a:srgbClr val="800080"/>
                </a:solidFill>
              </a:rPr>
              <a:t>len</a:t>
            </a:r>
            <a:r>
              <a:rPr lang="fr-FR" sz="1600" i="1" dirty="0">
                <a:solidFill>
                  <a:srgbClr val="800080"/>
                </a:solidFill>
              </a:rPr>
              <a:t>(tab) </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if tab[</a:t>
            </a:r>
            <a:r>
              <a:rPr lang="fr-FR" sz="1600" i="1" dirty="0" err="1">
                <a:solidFill>
                  <a:srgbClr val="800080"/>
                </a:solidFill>
              </a:rPr>
              <a:t>ind</a:t>
            </a:r>
            <a:r>
              <a:rPr lang="fr-FR" sz="1600" i="1" dirty="0">
                <a:solidFill>
                  <a:srgbClr val="800080"/>
                </a:solidFill>
              </a:rPr>
              <a:t>]==val :</a:t>
            </a:r>
          </a:p>
          <a:p>
            <a:pPr>
              <a:tabLst>
                <a:tab pos="1558925" algn="ctr"/>
              </a:tabLst>
            </a:pPr>
            <a:r>
              <a:rPr lang="fr-FR" sz="1600" i="1" dirty="0">
                <a:solidFill>
                  <a:srgbClr val="800080"/>
                </a:solidFill>
              </a:rPr>
              <a:t>      tab=</a:t>
            </a:r>
            <a:r>
              <a:rPr lang="fr-FR" sz="1600" i="1" dirty="0" err="1">
                <a:solidFill>
                  <a:srgbClr val="800080"/>
                </a:solidFill>
              </a:rPr>
              <a:t>np.delete</a:t>
            </a:r>
            <a:r>
              <a:rPr lang="fr-FR" sz="1600" i="1" dirty="0">
                <a:solidFill>
                  <a:srgbClr val="800080"/>
                </a:solidFill>
              </a:rPr>
              <a:t>(</a:t>
            </a:r>
            <a:r>
              <a:rPr lang="fr-FR" sz="1600" i="1" dirty="0" err="1">
                <a:solidFill>
                  <a:srgbClr val="800080"/>
                </a:solidFill>
              </a:rPr>
              <a:t>tab,ind</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a:t>
            </a:r>
            <a:r>
              <a:rPr lang="fr-FR" sz="1600" i="1" dirty="0" err="1">
                <a:solidFill>
                  <a:srgbClr val="800080"/>
                </a:solidFill>
              </a:rPr>
              <a:t>else</a:t>
            </a:r>
            <a:r>
              <a:rPr lang="fr-FR" sz="1600" i="1" dirty="0">
                <a:solidFill>
                  <a:srgbClr val="800080"/>
                </a:solidFill>
              </a:rPr>
              <a:t> :</a:t>
            </a:r>
          </a:p>
          <a:p>
            <a:pPr>
              <a:tabLst>
                <a:tab pos="1558925" algn="ctr"/>
              </a:tabLst>
            </a:pPr>
            <a:r>
              <a:rPr lang="fr-FR" sz="1600" i="1" dirty="0">
                <a:solidFill>
                  <a:srgbClr val="800080"/>
                </a:solidFill>
              </a:rPr>
              <a:t>      </a:t>
            </a:r>
            <a:r>
              <a:rPr lang="fr-FR" sz="1600" i="1" dirty="0" err="1">
                <a:solidFill>
                  <a:srgbClr val="800080"/>
                </a:solidFill>
              </a:rPr>
              <a:t>ind</a:t>
            </a:r>
            <a:r>
              <a:rPr lang="fr-FR" sz="1600" i="1" dirty="0">
                <a:solidFill>
                  <a:srgbClr val="800080"/>
                </a:solidFill>
              </a:rPr>
              <a:t>=ind+</a:t>
            </a:r>
            <a:r>
              <a:rPr lang="fr-FR" sz="1600" i="1" dirty="0" smtClean="0">
                <a:solidFill>
                  <a:srgbClr val="800080"/>
                </a:solidFill>
              </a:rPr>
              <a:t>1</a:t>
            </a:r>
            <a:endParaRPr lang="fr-FR" sz="1600" i="1" dirty="0">
              <a:solidFill>
                <a:srgbClr val="800080"/>
              </a:solidFill>
            </a:endParaRPr>
          </a:p>
          <a:p>
            <a:pPr>
              <a:tabLst>
                <a:tab pos="1558925" algn="ctr"/>
              </a:tabLst>
            </a:pPr>
            <a:r>
              <a:rPr lang="fr-FR" sz="1600" i="1" dirty="0">
                <a:solidFill>
                  <a:srgbClr val="800080"/>
                </a:solidFill>
              </a:rPr>
              <a:t>  return </a:t>
            </a:r>
            <a:r>
              <a:rPr lang="fr-FR" sz="1600" i="1" dirty="0" smtClean="0">
                <a:solidFill>
                  <a:srgbClr val="800080"/>
                </a:solidFill>
              </a:rPr>
              <a:t>tab</a:t>
            </a:r>
          </a:p>
          <a:p>
            <a:pPr>
              <a:tabLst>
                <a:tab pos="1558925" algn="ctr"/>
              </a:tabLst>
            </a:pPr>
            <a:endParaRPr lang="fr-FR" sz="1600" i="1" dirty="0">
              <a:solidFill>
                <a:srgbClr val="800080"/>
              </a:solidFill>
            </a:endParaRPr>
          </a:p>
          <a:p>
            <a:pPr>
              <a:tabLst>
                <a:tab pos="1558925" algn="ctr"/>
              </a:tabLst>
            </a:pPr>
            <a:r>
              <a:rPr lang="fr-FR" sz="1600" i="1" dirty="0" err="1">
                <a:solidFill>
                  <a:srgbClr val="800080"/>
                </a:solidFill>
              </a:rPr>
              <a:t>def</a:t>
            </a:r>
            <a:r>
              <a:rPr lang="fr-FR" sz="1600" i="1" dirty="0">
                <a:solidFill>
                  <a:srgbClr val="800080"/>
                </a:solidFill>
              </a:rPr>
              <a:t> all(tab) :</a:t>
            </a:r>
          </a:p>
          <a:p>
            <a:pPr>
              <a:tabLst>
                <a:tab pos="1558925" algn="ctr"/>
              </a:tabLst>
            </a:pPr>
            <a:r>
              <a:rPr lang="fr-FR" sz="1600" i="1" dirty="0">
                <a:solidFill>
                  <a:srgbClr val="800080"/>
                </a:solidFill>
              </a:rPr>
              <a:t>  </a:t>
            </a:r>
            <a:r>
              <a:rPr lang="fr-FR" sz="1600" i="1" dirty="0" err="1">
                <a:solidFill>
                  <a:srgbClr val="800080"/>
                </a:solidFill>
              </a:rPr>
              <a:t>ind</a:t>
            </a:r>
            <a:r>
              <a:rPr lang="fr-FR" sz="1600" i="1" dirty="0">
                <a:solidFill>
                  <a:srgbClr val="800080"/>
                </a:solidFill>
              </a:rPr>
              <a:t>=0</a:t>
            </a:r>
          </a:p>
          <a:p>
            <a:pPr>
              <a:tabLst>
                <a:tab pos="1558925" algn="ctr"/>
              </a:tabLst>
            </a:pPr>
            <a:r>
              <a:rPr lang="fr-FR" sz="1600" i="1" dirty="0">
                <a:solidFill>
                  <a:srgbClr val="800080"/>
                </a:solidFill>
              </a:rPr>
              <a:t>  </a:t>
            </a:r>
            <a:r>
              <a:rPr lang="fr-FR" sz="1600" i="1" dirty="0" err="1">
                <a:solidFill>
                  <a:srgbClr val="800080"/>
                </a:solidFill>
              </a:rPr>
              <a:t>while</a:t>
            </a:r>
            <a:r>
              <a:rPr lang="fr-FR" sz="1600" i="1" dirty="0">
                <a:solidFill>
                  <a:srgbClr val="800080"/>
                </a:solidFill>
              </a:rPr>
              <a:t> </a:t>
            </a:r>
            <a:r>
              <a:rPr lang="fr-FR" sz="1600" i="1" dirty="0" err="1">
                <a:solidFill>
                  <a:srgbClr val="800080"/>
                </a:solidFill>
              </a:rPr>
              <a:t>ind</a:t>
            </a:r>
            <a:r>
              <a:rPr lang="fr-FR" sz="1600" i="1" dirty="0">
                <a:solidFill>
                  <a:srgbClr val="800080"/>
                </a:solidFill>
              </a:rPr>
              <a:t>&lt;</a:t>
            </a:r>
            <a:r>
              <a:rPr lang="fr-FR" sz="1600" i="1" dirty="0" err="1">
                <a:solidFill>
                  <a:srgbClr val="800080"/>
                </a:solidFill>
              </a:rPr>
              <a:t>len</a:t>
            </a:r>
            <a:r>
              <a:rPr lang="fr-FR" sz="1600" i="1" dirty="0">
                <a:solidFill>
                  <a:srgbClr val="800080"/>
                </a:solidFill>
              </a:rPr>
              <a:t>(tab) :</a:t>
            </a:r>
          </a:p>
          <a:p>
            <a:pPr>
              <a:tabLst>
                <a:tab pos="1558925" algn="ctr"/>
              </a:tabLst>
            </a:pPr>
            <a:r>
              <a:rPr lang="fr-FR" sz="1600" i="1" dirty="0">
                <a:solidFill>
                  <a:srgbClr val="800080"/>
                </a:solidFill>
              </a:rPr>
              <a:t>    tab = tasser(tab, </a:t>
            </a:r>
            <a:r>
              <a:rPr lang="fr-FR" sz="1600" i="1" dirty="0" smtClean="0">
                <a:solidFill>
                  <a:srgbClr val="800080"/>
                </a:solidFill>
              </a:rPr>
              <a:t>ind+1, tab</a:t>
            </a:r>
            <a:r>
              <a:rPr lang="fr-FR" sz="1600" i="1" dirty="0">
                <a:solidFill>
                  <a:srgbClr val="800080"/>
                </a:solidFill>
              </a:rPr>
              <a:t>[</a:t>
            </a:r>
            <a:r>
              <a:rPr lang="fr-FR" sz="1600" i="1" dirty="0" err="1">
                <a:solidFill>
                  <a:srgbClr val="800080"/>
                </a:solidFill>
              </a:rPr>
              <a:t>ind</a:t>
            </a:r>
            <a:r>
              <a:rPr lang="fr-FR" sz="1600" i="1" dirty="0" smtClean="0">
                <a:solidFill>
                  <a:srgbClr val="800080"/>
                </a:solidFill>
              </a:rPr>
              <a:t>]) ; </a:t>
            </a:r>
            <a:r>
              <a:rPr lang="fr-FR" sz="1600" i="1" dirty="0" err="1" smtClean="0">
                <a:solidFill>
                  <a:srgbClr val="800080"/>
                </a:solidFill>
              </a:rPr>
              <a:t>ind</a:t>
            </a:r>
            <a:r>
              <a:rPr lang="fr-FR" sz="1600" i="1" dirty="0" smtClean="0">
                <a:solidFill>
                  <a:srgbClr val="800080"/>
                </a:solidFill>
              </a:rPr>
              <a:t> </a:t>
            </a:r>
            <a:r>
              <a:rPr lang="fr-FR" sz="1600" i="1" dirty="0">
                <a:solidFill>
                  <a:srgbClr val="800080"/>
                </a:solidFill>
              </a:rPr>
              <a:t>= ind+1</a:t>
            </a:r>
          </a:p>
          <a:p>
            <a:pPr>
              <a:tabLst>
                <a:tab pos="1558925" algn="ctr"/>
              </a:tabLst>
            </a:pPr>
            <a:r>
              <a:rPr lang="fr-FR" sz="1600" i="1" dirty="0">
                <a:solidFill>
                  <a:srgbClr val="800080"/>
                </a:solidFill>
              </a:rPr>
              <a:t>  return tab</a:t>
            </a:r>
          </a:p>
          <a:p>
            <a:pPr>
              <a:tabLst>
                <a:tab pos="1558925" algn="ctr"/>
              </a:tabLst>
            </a:pPr>
            <a:endParaRPr lang="fr-FR" sz="1600" i="1" dirty="0">
              <a:solidFill>
                <a:srgbClr val="800080"/>
              </a:solidFill>
            </a:endParaRPr>
          </a:p>
          <a:p>
            <a:pPr>
              <a:tabLst>
                <a:tab pos="1558925" algn="ctr"/>
              </a:tabLst>
            </a:pPr>
            <a:r>
              <a:rPr lang="fr-FR" sz="1600" i="1" dirty="0">
                <a:solidFill>
                  <a:srgbClr val="800080"/>
                </a:solidFill>
              </a:rPr>
              <a:t>tab = </a:t>
            </a:r>
            <a:r>
              <a:rPr lang="fr-FR" sz="1600" i="1" dirty="0" err="1">
                <a:solidFill>
                  <a:srgbClr val="800080"/>
                </a:solidFill>
              </a:rPr>
              <a:t>np.random.randint</a:t>
            </a:r>
            <a:r>
              <a:rPr lang="fr-FR" sz="1600" i="1" dirty="0">
                <a:solidFill>
                  <a:srgbClr val="800080"/>
                </a:solidFill>
              </a:rPr>
              <a:t>(0,10,20)</a:t>
            </a:r>
          </a:p>
          <a:p>
            <a:pPr>
              <a:tabLst>
                <a:tab pos="1558925" algn="ctr"/>
              </a:tabLst>
            </a:pPr>
            <a:r>
              <a:rPr lang="fr-FR" sz="1600" i="1" dirty="0" err="1">
                <a:solidFill>
                  <a:srgbClr val="800080"/>
                </a:solidFill>
              </a:rPr>
              <a:t>print</a:t>
            </a:r>
            <a:r>
              <a:rPr lang="fr-FR" sz="1600" i="1" dirty="0">
                <a:solidFill>
                  <a:srgbClr val="800080"/>
                </a:solidFill>
              </a:rPr>
              <a:t>(all(tab))</a:t>
            </a:r>
            <a:endParaRPr lang="en-US" sz="1600" i="1" dirty="0">
              <a:solidFill>
                <a:srgbClr val="800080"/>
              </a:solidFill>
            </a:endParaRPr>
          </a:p>
        </p:txBody>
      </p:sp>
    </p:spTree>
    <p:extLst>
      <p:ext uri="{BB962C8B-B14F-4D97-AF65-F5344CB8AC3E}">
        <p14:creationId xmlns:p14="http://schemas.microsoft.com/office/powerpoint/2010/main" val="145186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Algorithmes et récursivité</a:t>
            </a:r>
            <a:endParaRPr lang="fr-FR" sz="2000" b="1" i="1" dirty="0">
              <a:solidFill>
                <a:srgbClr val="3366CC"/>
              </a:solidFill>
            </a:endParaRPr>
          </a:p>
        </p:txBody>
      </p:sp>
      <p:grpSp>
        <p:nvGrpSpPr>
          <p:cNvPr id="2" name="Groupe 19"/>
          <p:cNvGrpSpPr/>
          <p:nvPr/>
        </p:nvGrpSpPr>
        <p:grpSpPr>
          <a:xfrm>
            <a:off x="0" y="998538"/>
            <a:ext cx="9144000" cy="3540322"/>
            <a:chOff x="0" y="998538"/>
            <a:chExt cx="9144000" cy="354032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868191" y="2384424"/>
              <a:ext cx="7856049" cy="2154436"/>
            </a:xfrm>
            <a:prstGeom prst="rect">
              <a:avLst/>
            </a:prstGeom>
            <a:noFill/>
            <a:ln w="9525">
              <a:noFill/>
              <a:miter lim="800000"/>
              <a:headEnd/>
              <a:tailEnd/>
            </a:ln>
            <a:effectLst/>
          </p:spPr>
          <p:txBody>
            <a:bodyPr wrap="square">
              <a:spAutoFit/>
            </a:bodyPr>
            <a:lstStyle/>
            <a:p>
              <a:pPr algn="just">
                <a:buClr>
                  <a:schemeClr val="accent2"/>
                </a:buClr>
                <a:buFont typeface="Wingdings" pitchFamily="2" charset="2"/>
                <a:buNone/>
              </a:pPr>
              <a:endParaRPr lang="fr-FR" b="1" dirty="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ctr">
                <a:buClr>
                  <a:schemeClr val="accent2"/>
                </a:buClr>
              </a:pPr>
              <a:r>
                <a:rPr lang="fr-FR" sz="2800" b="1" dirty="0" smtClean="0">
                  <a:solidFill>
                    <a:srgbClr val="800080"/>
                  </a:solidFill>
                  <a:sym typeface="Wingdings" pitchFamily="2" charset="2"/>
                </a:rPr>
                <a:t>L’approche algorithmique</a:t>
              </a:r>
            </a:p>
            <a:p>
              <a:pPr algn="ctr">
                <a:buClr>
                  <a:schemeClr val="accent2"/>
                </a:buClr>
              </a:pPr>
              <a:r>
                <a:rPr lang="fr-FR" sz="2800" b="1" dirty="0" smtClean="0">
                  <a:solidFill>
                    <a:srgbClr val="800080"/>
                  </a:solidFill>
                  <a:sym typeface="Wingdings" pitchFamily="2" charset="2"/>
                </a:rPr>
                <a:t>et la récursivité</a:t>
              </a:r>
            </a:p>
          </p:txBody>
        </p:sp>
      </p:grpSp>
    </p:spTree>
    <p:extLst>
      <p:ext uri="{BB962C8B-B14F-4D97-AF65-F5344CB8AC3E}">
        <p14:creationId xmlns:p14="http://schemas.microsoft.com/office/powerpoint/2010/main" val="28338499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657955"/>
            <a:chOff x="0" y="998538"/>
            <a:chExt cx="9144000" cy="565795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smtClean="0">
                  <a:solidFill>
                    <a:schemeClr val="folHlink"/>
                  </a:solidFill>
                </a:rPr>
                <a:t>Tris simples</a:t>
              </a:r>
            </a:p>
          </p:txBody>
        </p:sp>
        <p:sp>
          <p:nvSpPr>
            <p:cNvPr id="16" name="Text Box 10"/>
            <p:cNvSpPr txBox="1">
              <a:spLocks noChangeArrowheads="1"/>
            </p:cNvSpPr>
            <p:nvPr/>
          </p:nvSpPr>
          <p:spPr bwMode="auto">
            <a:xfrm>
              <a:off x="416859" y="1547402"/>
              <a:ext cx="8635702" cy="5109091"/>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Tri par sélection</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On parcourt les éléments à la recherche du plus </a:t>
              </a:r>
              <a:r>
                <a:rPr lang="fr-FR" i="1" dirty="0" smtClean="0">
                  <a:solidFill>
                    <a:srgbClr val="800080"/>
                  </a:solidFill>
                </a:rPr>
                <a:t>petit.</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Une fois le plus petit trouvé on le déplace en début de </a:t>
              </a:r>
              <a:r>
                <a:rPr lang="fr-FR" i="1" dirty="0" smtClean="0">
                  <a:solidFill>
                    <a:srgbClr val="800080"/>
                  </a:solidFill>
                </a:rPr>
                <a:t>liste.</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Pour un tableau </a:t>
              </a:r>
              <a:r>
                <a:rPr lang="fr-FR" i="1" dirty="0">
                  <a:solidFill>
                    <a:srgbClr val="800080"/>
                  </a:solidFill>
                </a:rPr>
                <a:t>on échangera le plus petit avec le premier </a:t>
              </a:r>
              <a:r>
                <a:rPr lang="fr-FR" i="1" dirty="0" smtClean="0">
                  <a:solidFill>
                    <a:srgbClr val="800080"/>
                  </a:solidFill>
                </a:rPr>
                <a:t>élément.</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On obtient alors deux parties une triée composée d’un élément et une </a:t>
              </a:r>
              <a:r>
                <a:rPr lang="fr-FR" i="1" dirty="0" smtClean="0">
                  <a:solidFill>
                    <a:srgbClr val="800080"/>
                  </a:solidFill>
                </a:rPr>
                <a:t>partie non </a:t>
              </a:r>
              <a:r>
                <a:rPr lang="fr-FR" i="1" dirty="0">
                  <a:solidFill>
                    <a:srgbClr val="800080"/>
                  </a:solidFill>
                </a:rPr>
                <a:t>triée composée des autres </a:t>
              </a:r>
              <a:r>
                <a:rPr lang="fr-FR" i="1" dirty="0" smtClean="0">
                  <a:solidFill>
                    <a:srgbClr val="800080"/>
                  </a:solidFill>
                </a:rPr>
                <a:t>éléments.</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On cherche ensuite le plus petit élément de la partie non </a:t>
              </a:r>
              <a:r>
                <a:rPr lang="fr-FR" i="1" dirty="0" smtClean="0">
                  <a:solidFill>
                    <a:srgbClr val="800080"/>
                  </a:solidFill>
                </a:rPr>
                <a:t>triée.</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Une fois trouvé on le place à la fin de la partie </a:t>
              </a:r>
              <a:r>
                <a:rPr lang="fr-FR" i="1" dirty="0" smtClean="0">
                  <a:solidFill>
                    <a:srgbClr val="800080"/>
                  </a:solidFill>
                </a:rPr>
                <a:t>triée.</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On recommence </a:t>
              </a:r>
              <a:r>
                <a:rPr lang="fr-FR" i="1" dirty="0" smtClean="0">
                  <a:solidFill>
                    <a:srgbClr val="800080"/>
                  </a:solidFill>
                </a:rPr>
                <a:t>tant </a:t>
              </a:r>
              <a:r>
                <a:rPr lang="fr-FR" i="1" dirty="0">
                  <a:solidFill>
                    <a:srgbClr val="800080"/>
                  </a:solidFill>
                </a:rPr>
                <a:t>qu’il reste des éléments dans la partie non </a:t>
              </a:r>
              <a:r>
                <a:rPr lang="fr-FR" i="1" dirty="0" smtClean="0">
                  <a:solidFill>
                    <a:srgbClr val="800080"/>
                  </a:solidFill>
                </a:rPr>
                <a:t>triée.</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Cet algorithme est à une complexité égale à O(</a:t>
              </a:r>
              <a:r>
                <a:rPr lang="fr-FR" i="1" dirty="0" smtClean="0">
                  <a:solidFill>
                    <a:srgbClr val="800080"/>
                  </a:solidFill>
                </a:rPr>
                <a:t>n*(n-1)/</a:t>
              </a:r>
              <a:r>
                <a:rPr lang="fr-FR" i="1" dirty="0">
                  <a:solidFill>
                    <a:srgbClr val="800080"/>
                  </a:solidFill>
                </a:rPr>
                <a:t>2)+O(n</a:t>
              </a:r>
              <a:r>
                <a:rPr lang="fr-FR" i="1" dirty="0" smtClean="0">
                  <a:solidFill>
                    <a:srgbClr val="800080"/>
                  </a:solidFill>
                </a:rPr>
                <a:t>).</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Moins performent que des algorithmes en </a:t>
              </a:r>
              <a:r>
                <a:rPr lang="fr-FR" i="1" dirty="0" err="1" smtClean="0">
                  <a:solidFill>
                    <a:srgbClr val="800080"/>
                  </a:solidFill>
                </a:rPr>
                <a:t>nlog</a:t>
              </a:r>
              <a:r>
                <a:rPr lang="fr-FR" i="1" dirty="0" smtClean="0">
                  <a:solidFill>
                    <a:srgbClr val="800080"/>
                  </a:solidFill>
                </a:rPr>
                <a:t>(n) il présent l’avantage de déplacer un minimum d’élément, et sera utilisé lorsque le déplacement des éléments est coûteux.</a:t>
              </a:r>
              <a:endParaRPr lang="fr-FR" i="1" dirty="0">
                <a:solidFill>
                  <a:srgbClr val="800080"/>
                </a:solidFill>
              </a:endParaRPr>
            </a:p>
          </p:txBody>
        </p:sp>
      </p:grpSp>
    </p:spTree>
    <p:extLst>
      <p:ext uri="{BB962C8B-B14F-4D97-AF65-F5344CB8AC3E}">
        <p14:creationId xmlns:p14="http://schemas.microsoft.com/office/powerpoint/2010/main" val="39306246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657955"/>
            <a:chOff x="0" y="998538"/>
            <a:chExt cx="9144000" cy="565795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smtClean="0">
                  <a:solidFill>
                    <a:schemeClr val="folHlink"/>
                  </a:solidFill>
                </a:rPr>
                <a:t>Tris simples</a:t>
              </a:r>
            </a:p>
          </p:txBody>
        </p:sp>
        <p:sp>
          <p:nvSpPr>
            <p:cNvPr id="16" name="Text Box 10"/>
            <p:cNvSpPr txBox="1">
              <a:spLocks noChangeArrowheads="1"/>
            </p:cNvSpPr>
            <p:nvPr/>
          </p:nvSpPr>
          <p:spPr bwMode="auto">
            <a:xfrm>
              <a:off x="416859" y="1547402"/>
              <a:ext cx="8635702" cy="5109091"/>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Tri par insertion</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On dispose de n éléments à </a:t>
              </a:r>
              <a:r>
                <a:rPr lang="fr-FR" i="1" dirty="0" smtClean="0">
                  <a:solidFill>
                    <a:srgbClr val="800080"/>
                  </a:solidFill>
                </a:rPr>
                <a:t>trier.</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On suppose que les p premiers éléments sont </a:t>
              </a:r>
              <a:r>
                <a:rPr lang="fr-FR" i="1" dirty="0" smtClean="0">
                  <a:solidFill>
                    <a:srgbClr val="800080"/>
                  </a:solidFill>
                </a:rPr>
                <a:t>triés.</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On considère l’élément p+1 et on cherche à l’insérer dans la partie triée à la bonne </a:t>
              </a:r>
              <a:r>
                <a:rPr lang="fr-FR" i="1" dirty="0" smtClean="0">
                  <a:solidFill>
                    <a:srgbClr val="800080"/>
                  </a:solidFill>
                </a:rPr>
                <a:t>place.</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La complexité de l’algorithme est en O(n</a:t>
              </a:r>
              <a:r>
                <a:rPr lang="fr-FR" i="1" baseline="30000" dirty="0">
                  <a:solidFill>
                    <a:srgbClr val="800080"/>
                  </a:solidFill>
                </a:rPr>
                <a:t>2</a:t>
              </a:r>
              <a:r>
                <a:rPr lang="fr-FR" i="1" dirty="0">
                  <a:solidFill>
                    <a:srgbClr val="800080"/>
                  </a:solidFill>
                </a:rPr>
                <a:t>).</a:t>
              </a:r>
            </a:p>
            <a:p>
              <a:pPr algn="just">
                <a:spcAft>
                  <a:spcPts val="1200"/>
                </a:spcAft>
                <a:buClr>
                  <a:schemeClr val="accent2"/>
                </a:buClr>
              </a:pPr>
              <a:r>
                <a:rPr lang="fr-FR" sz="2000" b="1" dirty="0">
                  <a:solidFill>
                    <a:srgbClr val="800080"/>
                  </a:solidFill>
                  <a:sym typeface="Wingdings" pitchFamily="2" charset="2"/>
                </a:rPr>
                <a:t>Tri par échange (tri-bulles)</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On parcours la liste depuis le début et compare deux à deux les éléments </a:t>
              </a:r>
              <a:r>
                <a:rPr lang="fr-FR" i="1" dirty="0" smtClean="0">
                  <a:solidFill>
                    <a:srgbClr val="800080"/>
                  </a:solidFill>
                </a:rPr>
                <a:t>consécutifs.</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Les éléments sont permutés s’ils ne sont pas dans </a:t>
              </a:r>
              <a:r>
                <a:rPr lang="fr-FR" i="1" dirty="0" smtClean="0">
                  <a:solidFill>
                    <a:srgbClr val="800080"/>
                  </a:solidFill>
                </a:rPr>
                <a:t>l’ordre.</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Arrivé en fin de structure on recommence la procédure en s’arrêtant cette fois un rang </a:t>
              </a:r>
              <a:r>
                <a:rPr lang="fr-FR" i="1" dirty="0" smtClean="0">
                  <a:solidFill>
                    <a:srgbClr val="800080"/>
                  </a:solidFill>
                </a:rPr>
                <a:t>avant.</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La complexité de l’algorithme est en O(n</a:t>
              </a:r>
              <a:r>
                <a:rPr lang="fr-FR" i="1" baseline="30000" dirty="0">
                  <a:solidFill>
                    <a:srgbClr val="800080"/>
                  </a:solidFill>
                </a:rPr>
                <a:t>2</a:t>
              </a:r>
              <a:r>
                <a:rPr lang="fr-FR" i="1" dirty="0">
                  <a:solidFill>
                    <a:srgbClr val="800080"/>
                  </a:solidFill>
                </a:rPr>
                <a:t>).</a:t>
              </a:r>
            </a:p>
          </p:txBody>
        </p:sp>
      </p:grpSp>
    </p:spTree>
    <p:extLst>
      <p:ext uri="{BB962C8B-B14F-4D97-AF65-F5344CB8AC3E}">
        <p14:creationId xmlns:p14="http://schemas.microsoft.com/office/powerpoint/2010/main" val="31800549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1810748"/>
            <a:chOff x="0" y="998538"/>
            <a:chExt cx="9144000" cy="181074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smtClean="0">
                  <a:solidFill>
                    <a:schemeClr val="folHlink"/>
                  </a:solidFill>
                </a:rPr>
                <a:t>Tris simples</a:t>
              </a:r>
            </a:p>
          </p:txBody>
        </p:sp>
        <p:sp>
          <p:nvSpPr>
            <p:cNvPr id="16" name="Text Box 10"/>
            <p:cNvSpPr txBox="1">
              <a:spLocks noChangeArrowheads="1"/>
            </p:cNvSpPr>
            <p:nvPr/>
          </p:nvSpPr>
          <p:spPr bwMode="auto">
            <a:xfrm>
              <a:off x="416859" y="1547402"/>
              <a:ext cx="8635702" cy="126188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Tri par sélection</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Utilise une fonction de recherche de plus petit élément.</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Un procédure permettant d’échanger deux éléments.</a:t>
              </a:r>
              <a:endParaRPr lang="fr-FR" i="1" dirty="0">
                <a:solidFill>
                  <a:srgbClr val="800080"/>
                </a:solidFill>
              </a:endParaRPr>
            </a:p>
          </p:txBody>
        </p:sp>
      </p:grpSp>
      <p:sp>
        <p:nvSpPr>
          <p:cNvPr id="10" name="Rectangle 1"/>
          <p:cNvSpPr>
            <a:spLocks noChangeArrowheads="1"/>
          </p:cNvSpPr>
          <p:nvPr/>
        </p:nvSpPr>
        <p:spPr bwMode="auto">
          <a:xfrm>
            <a:off x="670900" y="3047481"/>
            <a:ext cx="3845691" cy="156966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arg_min</a:t>
            </a:r>
            <a:r>
              <a:rPr lang="fr-FR" sz="1600" i="1" dirty="0">
                <a:solidFill>
                  <a:srgbClr val="800080"/>
                </a:solidFill>
              </a:rPr>
              <a:t>(tab, </a:t>
            </a:r>
            <a:r>
              <a:rPr lang="fr-FR" sz="1600" i="1" dirty="0" err="1">
                <a:solidFill>
                  <a:srgbClr val="800080"/>
                </a:solidFill>
              </a:rPr>
              <a:t>debut</a:t>
            </a:r>
            <a:r>
              <a:rPr lang="fr-FR" sz="1600" i="1" dirty="0">
                <a:solidFill>
                  <a:srgbClr val="800080"/>
                </a:solidFill>
              </a:rPr>
              <a:t>, fin) :</a:t>
            </a:r>
          </a:p>
          <a:p>
            <a:pPr>
              <a:tabLst>
                <a:tab pos="1558925" algn="ctr"/>
              </a:tabLst>
            </a:pPr>
            <a:r>
              <a:rPr lang="fr-FR" sz="1600" i="1" dirty="0">
                <a:solidFill>
                  <a:srgbClr val="800080"/>
                </a:solidFill>
              </a:rPr>
              <a:t>  </a:t>
            </a:r>
            <a:r>
              <a:rPr lang="fr-FR" sz="1600" i="1" dirty="0" err="1">
                <a:solidFill>
                  <a:srgbClr val="800080"/>
                </a:solidFill>
              </a:rPr>
              <a:t>min_pos</a:t>
            </a:r>
            <a:r>
              <a:rPr lang="fr-FR" sz="1600" i="1" dirty="0">
                <a:solidFill>
                  <a:srgbClr val="800080"/>
                </a:solidFill>
              </a:rPr>
              <a:t> = </a:t>
            </a:r>
            <a:r>
              <a:rPr lang="fr-FR" sz="1600" i="1" dirty="0" err="1">
                <a:solidFill>
                  <a:srgbClr val="800080"/>
                </a:solidFill>
              </a:rPr>
              <a:t>debut</a:t>
            </a:r>
            <a:endParaRPr lang="fr-FR" sz="1600" i="1" dirty="0">
              <a:solidFill>
                <a:srgbClr val="800080"/>
              </a:solidFill>
            </a:endParaRPr>
          </a:p>
          <a:p>
            <a:pPr>
              <a:tabLst>
                <a:tab pos="1558925" algn="ctr"/>
              </a:tabLst>
            </a:pPr>
            <a:r>
              <a:rPr lang="fr-FR" sz="1600" i="1" dirty="0">
                <a:solidFill>
                  <a:srgbClr val="800080"/>
                </a:solidFill>
              </a:rPr>
              <a:t>  for </a:t>
            </a:r>
            <a:r>
              <a:rPr lang="fr-FR" sz="1600" i="1" dirty="0" err="1">
                <a:solidFill>
                  <a:srgbClr val="800080"/>
                </a:solidFill>
              </a:rPr>
              <a:t>ind</a:t>
            </a:r>
            <a:r>
              <a:rPr lang="fr-FR" sz="1600" i="1" dirty="0">
                <a:solidFill>
                  <a:srgbClr val="800080"/>
                </a:solidFill>
              </a:rPr>
              <a:t> in range(debut+1, fin) :</a:t>
            </a:r>
          </a:p>
          <a:p>
            <a:pPr>
              <a:tabLst>
                <a:tab pos="1558925" algn="ctr"/>
              </a:tabLst>
            </a:pPr>
            <a:r>
              <a:rPr lang="fr-FR" sz="1600" i="1" dirty="0">
                <a:solidFill>
                  <a:srgbClr val="800080"/>
                </a:solidFill>
              </a:rPr>
              <a:t>    if tab[</a:t>
            </a:r>
            <a:r>
              <a:rPr lang="fr-FR" sz="1600" i="1" dirty="0" err="1">
                <a:solidFill>
                  <a:srgbClr val="800080"/>
                </a:solidFill>
              </a:rPr>
              <a:t>ind</a:t>
            </a:r>
            <a:r>
              <a:rPr lang="fr-FR" sz="1600" i="1" dirty="0">
                <a:solidFill>
                  <a:srgbClr val="800080"/>
                </a:solidFill>
              </a:rPr>
              <a:t>]&lt;tab[</a:t>
            </a:r>
            <a:r>
              <a:rPr lang="fr-FR" sz="1600" i="1" dirty="0" err="1">
                <a:solidFill>
                  <a:srgbClr val="800080"/>
                </a:solidFill>
              </a:rPr>
              <a:t>min_pos</a:t>
            </a:r>
            <a:r>
              <a:rPr lang="fr-FR" sz="1600" i="1" dirty="0">
                <a:solidFill>
                  <a:srgbClr val="800080"/>
                </a:solidFill>
              </a:rPr>
              <a:t>] </a:t>
            </a:r>
            <a:r>
              <a:rPr lang="fr-FR" sz="1600" i="1" dirty="0" smtClean="0">
                <a:solidFill>
                  <a:srgbClr val="800080"/>
                </a:solidFill>
              </a:rPr>
              <a:t>: </a:t>
            </a:r>
          </a:p>
          <a:p>
            <a:pPr>
              <a:tabLst>
                <a:tab pos="1558925" algn="ctr"/>
              </a:tabLst>
            </a:pPr>
            <a:r>
              <a:rPr lang="fr-FR" sz="1600" i="1" dirty="0">
                <a:solidFill>
                  <a:srgbClr val="800080"/>
                </a:solidFill>
              </a:rPr>
              <a:t> </a:t>
            </a:r>
            <a:r>
              <a:rPr lang="fr-FR" sz="1600" i="1" dirty="0" smtClean="0">
                <a:solidFill>
                  <a:srgbClr val="800080"/>
                </a:solidFill>
              </a:rPr>
              <a:t>      </a:t>
            </a:r>
            <a:r>
              <a:rPr lang="fr-FR" sz="1600" i="1" dirty="0" err="1" smtClean="0">
                <a:solidFill>
                  <a:srgbClr val="800080"/>
                </a:solidFill>
              </a:rPr>
              <a:t>min_pos</a:t>
            </a:r>
            <a:r>
              <a:rPr lang="fr-FR" sz="1600" i="1" dirty="0" smtClean="0">
                <a:solidFill>
                  <a:srgbClr val="800080"/>
                </a:solidFill>
              </a:rPr>
              <a:t> </a:t>
            </a:r>
            <a:r>
              <a:rPr lang="fr-FR" sz="1600" i="1" dirty="0">
                <a:solidFill>
                  <a:srgbClr val="800080"/>
                </a:solidFill>
              </a:rPr>
              <a:t>= </a:t>
            </a:r>
            <a:r>
              <a:rPr lang="fr-FR" sz="1600" i="1" dirty="0" err="1">
                <a:solidFill>
                  <a:srgbClr val="800080"/>
                </a:solidFill>
              </a:rPr>
              <a:t>ind</a:t>
            </a:r>
            <a:endParaRPr lang="fr-FR" sz="1600" i="1" dirty="0">
              <a:solidFill>
                <a:srgbClr val="800080"/>
              </a:solidFill>
            </a:endParaRPr>
          </a:p>
          <a:p>
            <a:pPr>
              <a:tabLst>
                <a:tab pos="1558925" algn="ctr"/>
              </a:tabLst>
            </a:pPr>
            <a:r>
              <a:rPr lang="fr-FR" sz="1600" i="1" dirty="0">
                <a:solidFill>
                  <a:srgbClr val="800080"/>
                </a:solidFill>
              </a:rPr>
              <a:t>  return </a:t>
            </a:r>
            <a:r>
              <a:rPr lang="fr-FR" sz="1600" i="1" dirty="0" err="1" smtClean="0">
                <a:solidFill>
                  <a:srgbClr val="800080"/>
                </a:solidFill>
              </a:rPr>
              <a:t>min_pos</a:t>
            </a:r>
            <a:endParaRPr lang="fr-FR" sz="1600" i="1" dirty="0">
              <a:solidFill>
                <a:srgbClr val="800080"/>
              </a:solidFill>
            </a:endParaRPr>
          </a:p>
        </p:txBody>
      </p:sp>
      <p:sp>
        <p:nvSpPr>
          <p:cNvPr id="11" name="Rectangle 1"/>
          <p:cNvSpPr>
            <a:spLocks noChangeArrowheads="1"/>
          </p:cNvSpPr>
          <p:nvPr/>
        </p:nvSpPr>
        <p:spPr bwMode="auto">
          <a:xfrm>
            <a:off x="646939" y="4943808"/>
            <a:ext cx="3857672" cy="107721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smtClean="0">
                <a:solidFill>
                  <a:srgbClr val="800080"/>
                </a:solidFill>
              </a:rPr>
              <a:t>def</a:t>
            </a:r>
            <a:r>
              <a:rPr lang="fr-FR" sz="1600" i="1" dirty="0" smtClean="0">
                <a:solidFill>
                  <a:srgbClr val="800080"/>
                </a:solidFill>
              </a:rPr>
              <a:t> </a:t>
            </a:r>
            <a:r>
              <a:rPr lang="fr-FR" sz="1600" i="1" dirty="0" err="1">
                <a:solidFill>
                  <a:srgbClr val="800080"/>
                </a:solidFill>
              </a:rPr>
              <a:t>echanger</a:t>
            </a:r>
            <a:r>
              <a:rPr lang="fr-FR" sz="1600" i="1" dirty="0">
                <a:solidFill>
                  <a:srgbClr val="800080"/>
                </a:solidFill>
              </a:rPr>
              <a:t>(tab, pos1, pos2) :</a:t>
            </a:r>
          </a:p>
          <a:p>
            <a:pPr>
              <a:tabLst>
                <a:tab pos="1558925" algn="ctr"/>
              </a:tabLst>
            </a:pPr>
            <a:r>
              <a:rPr lang="fr-FR" sz="1600" i="1" dirty="0">
                <a:solidFill>
                  <a:srgbClr val="800080"/>
                </a:solidFill>
              </a:rPr>
              <a:t>  </a:t>
            </a:r>
            <a:r>
              <a:rPr lang="fr-FR" sz="1600" i="1" dirty="0" err="1">
                <a:solidFill>
                  <a:srgbClr val="800080"/>
                </a:solidFill>
              </a:rPr>
              <a:t>tmp</a:t>
            </a:r>
            <a:r>
              <a:rPr lang="fr-FR" sz="1600" i="1" dirty="0">
                <a:solidFill>
                  <a:srgbClr val="800080"/>
                </a:solidFill>
              </a:rPr>
              <a:t>=tab[pos1]</a:t>
            </a:r>
          </a:p>
          <a:p>
            <a:pPr>
              <a:tabLst>
                <a:tab pos="1558925" algn="ctr"/>
              </a:tabLst>
            </a:pPr>
            <a:r>
              <a:rPr lang="fr-FR" sz="1600" i="1" dirty="0">
                <a:solidFill>
                  <a:srgbClr val="800080"/>
                </a:solidFill>
              </a:rPr>
              <a:t>  tab[pos1]=tab[pos2</a:t>
            </a:r>
            <a:r>
              <a:rPr lang="fr-FR" sz="1600" i="1" dirty="0" smtClean="0">
                <a:solidFill>
                  <a:srgbClr val="800080"/>
                </a:solidFill>
              </a:rPr>
              <a:t>]</a:t>
            </a:r>
          </a:p>
          <a:p>
            <a:pPr>
              <a:tabLst>
                <a:tab pos="1558925" algn="ctr"/>
              </a:tabLst>
            </a:pPr>
            <a:r>
              <a:rPr lang="fr-FR" sz="1600" i="1" dirty="0">
                <a:solidFill>
                  <a:srgbClr val="800080"/>
                </a:solidFill>
              </a:rPr>
              <a:t> </a:t>
            </a:r>
            <a:r>
              <a:rPr lang="fr-FR" sz="1600" i="1" dirty="0" smtClean="0">
                <a:solidFill>
                  <a:srgbClr val="800080"/>
                </a:solidFill>
              </a:rPr>
              <a:t> tab</a:t>
            </a:r>
            <a:r>
              <a:rPr lang="fr-FR" sz="1600" i="1" dirty="0">
                <a:solidFill>
                  <a:srgbClr val="800080"/>
                </a:solidFill>
              </a:rPr>
              <a:t>[pos2]=</a:t>
            </a:r>
            <a:r>
              <a:rPr lang="fr-FR" sz="1600" i="1" dirty="0" err="1" smtClean="0">
                <a:solidFill>
                  <a:srgbClr val="800080"/>
                </a:solidFill>
              </a:rPr>
              <a:t>tmp</a:t>
            </a:r>
            <a:endParaRPr lang="fr-FR" sz="1600" i="1" dirty="0">
              <a:solidFill>
                <a:srgbClr val="800080"/>
              </a:solidFill>
            </a:endParaRPr>
          </a:p>
        </p:txBody>
      </p:sp>
      <p:sp>
        <p:nvSpPr>
          <p:cNvPr id="12" name="Rectangle 1"/>
          <p:cNvSpPr>
            <a:spLocks noChangeArrowheads="1"/>
          </p:cNvSpPr>
          <p:nvPr/>
        </p:nvSpPr>
        <p:spPr bwMode="auto">
          <a:xfrm>
            <a:off x="4828081" y="3742348"/>
            <a:ext cx="3845692" cy="132343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tri_selection</a:t>
            </a:r>
            <a:r>
              <a:rPr lang="fr-FR" sz="1600" i="1" dirty="0">
                <a:solidFill>
                  <a:srgbClr val="800080"/>
                </a:solidFill>
              </a:rPr>
              <a:t>(tab) :</a:t>
            </a:r>
          </a:p>
          <a:p>
            <a:pPr>
              <a:tabLst>
                <a:tab pos="1558925" algn="ctr"/>
              </a:tabLst>
            </a:pPr>
            <a:r>
              <a:rPr lang="fr-FR" sz="1600" i="1" dirty="0">
                <a:solidFill>
                  <a:srgbClr val="800080"/>
                </a:solidFill>
              </a:rPr>
              <a:t>  for </a:t>
            </a:r>
            <a:r>
              <a:rPr lang="fr-FR" sz="1600" i="1" dirty="0" err="1">
                <a:solidFill>
                  <a:srgbClr val="800080"/>
                </a:solidFill>
              </a:rPr>
              <a:t>ind</a:t>
            </a:r>
            <a:r>
              <a:rPr lang="fr-FR" sz="1600" i="1" dirty="0">
                <a:solidFill>
                  <a:srgbClr val="800080"/>
                </a:solidFill>
              </a:rPr>
              <a:t> in range(0,len(tab)-1) :</a:t>
            </a:r>
          </a:p>
          <a:p>
            <a:pPr>
              <a:tabLst>
                <a:tab pos="1558925" algn="ctr"/>
              </a:tabLst>
            </a:pPr>
            <a:r>
              <a:rPr lang="fr-FR" sz="1600" i="1" dirty="0">
                <a:solidFill>
                  <a:srgbClr val="800080"/>
                </a:solidFill>
              </a:rPr>
              <a:t>    </a:t>
            </a:r>
            <a:r>
              <a:rPr lang="fr-FR" sz="1600" i="1" dirty="0" err="1">
                <a:solidFill>
                  <a:srgbClr val="800080"/>
                </a:solidFill>
              </a:rPr>
              <a:t>min_pos</a:t>
            </a:r>
            <a:r>
              <a:rPr lang="fr-FR" sz="1600" i="1" dirty="0">
                <a:solidFill>
                  <a:srgbClr val="800080"/>
                </a:solidFill>
              </a:rPr>
              <a:t> = </a:t>
            </a:r>
            <a:r>
              <a:rPr lang="fr-FR" sz="1600" i="1" dirty="0" err="1">
                <a:solidFill>
                  <a:srgbClr val="800080"/>
                </a:solidFill>
              </a:rPr>
              <a:t>arg_min</a:t>
            </a:r>
            <a:r>
              <a:rPr lang="fr-FR" sz="1600" i="1" dirty="0">
                <a:solidFill>
                  <a:srgbClr val="800080"/>
                </a:solidFill>
              </a:rPr>
              <a:t>(tab, </a:t>
            </a:r>
            <a:r>
              <a:rPr lang="fr-FR" sz="1600" i="1" dirty="0" err="1">
                <a:solidFill>
                  <a:srgbClr val="800080"/>
                </a:solidFill>
              </a:rPr>
              <a:t>ind</a:t>
            </a:r>
            <a:r>
              <a:rPr lang="fr-FR" sz="1600" i="1" dirty="0">
                <a:solidFill>
                  <a:srgbClr val="800080"/>
                </a:solidFill>
              </a:rPr>
              <a:t>, </a:t>
            </a:r>
            <a:r>
              <a:rPr lang="fr-FR" sz="1600" i="1" dirty="0" err="1">
                <a:solidFill>
                  <a:srgbClr val="800080"/>
                </a:solidFill>
              </a:rPr>
              <a:t>len</a:t>
            </a:r>
            <a:r>
              <a:rPr lang="fr-FR" sz="1600" i="1" dirty="0">
                <a:solidFill>
                  <a:srgbClr val="800080"/>
                </a:solidFill>
              </a:rPr>
              <a:t>(tab))</a:t>
            </a:r>
          </a:p>
          <a:p>
            <a:pPr>
              <a:tabLst>
                <a:tab pos="1558925" algn="ctr"/>
              </a:tabLst>
            </a:pPr>
            <a:r>
              <a:rPr lang="fr-FR" sz="1600" i="1" dirty="0">
                <a:solidFill>
                  <a:srgbClr val="800080"/>
                </a:solidFill>
              </a:rPr>
              <a:t>    if </a:t>
            </a:r>
            <a:r>
              <a:rPr lang="fr-FR" sz="1600" i="1" dirty="0" err="1">
                <a:solidFill>
                  <a:srgbClr val="800080"/>
                </a:solidFill>
              </a:rPr>
              <a:t>min_pos</a:t>
            </a:r>
            <a:r>
              <a:rPr lang="fr-FR" sz="1600" i="1" dirty="0">
                <a:solidFill>
                  <a:srgbClr val="800080"/>
                </a:solidFill>
              </a:rPr>
              <a:t>!=</a:t>
            </a:r>
            <a:r>
              <a:rPr lang="fr-FR" sz="1600" i="1" dirty="0" err="1">
                <a:solidFill>
                  <a:srgbClr val="800080"/>
                </a:solidFill>
              </a:rPr>
              <a:t>ind</a:t>
            </a:r>
            <a:r>
              <a:rPr lang="fr-FR" sz="1600" i="1" dirty="0">
                <a:solidFill>
                  <a:srgbClr val="800080"/>
                </a:solidFill>
              </a:rPr>
              <a:t> :</a:t>
            </a:r>
          </a:p>
          <a:p>
            <a:pPr>
              <a:tabLst>
                <a:tab pos="1558925" algn="ctr"/>
              </a:tabLst>
            </a:pPr>
            <a:r>
              <a:rPr lang="fr-FR" sz="1600" i="1" dirty="0">
                <a:solidFill>
                  <a:srgbClr val="800080"/>
                </a:solidFill>
              </a:rPr>
              <a:t>      </a:t>
            </a:r>
            <a:r>
              <a:rPr lang="fr-FR" sz="1600" i="1" dirty="0" err="1">
                <a:solidFill>
                  <a:srgbClr val="800080"/>
                </a:solidFill>
              </a:rPr>
              <a:t>echanger</a:t>
            </a:r>
            <a:r>
              <a:rPr lang="fr-FR" sz="1600" i="1" dirty="0">
                <a:solidFill>
                  <a:srgbClr val="800080"/>
                </a:solidFill>
              </a:rPr>
              <a:t>(tab, </a:t>
            </a:r>
            <a:r>
              <a:rPr lang="fr-FR" sz="1600" i="1" dirty="0" err="1">
                <a:solidFill>
                  <a:srgbClr val="800080"/>
                </a:solidFill>
              </a:rPr>
              <a:t>ind</a:t>
            </a:r>
            <a:r>
              <a:rPr lang="fr-FR" sz="1600" i="1" dirty="0">
                <a:solidFill>
                  <a:srgbClr val="800080"/>
                </a:solidFill>
              </a:rPr>
              <a:t>, </a:t>
            </a:r>
            <a:r>
              <a:rPr lang="fr-FR" sz="1600" i="1" dirty="0" err="1">
                <a:solidFill>
                  <a:srgbClr val="800080"/>
                </a:solidFill>
              </a:rPr>
              <a:t>min_pos</a:t>
            </a:r>
            <a:r>
              <a:rPr lang="fr-FR" sz="1600" i="1" dirty="0">
                <a:solidFill>
                  <a:srgbClr val="800080"/>
                </a:solidFill>
              </a:rPr>
              <a:t>)</a:t>
            </a:r>
          </a:p>
        </p:txBody>
      </p:sp>
    </p:spTree>
    <p:extLst>
      <p:ext uri="{BB962C8B-B14F-4D97-AF65-F5344CB8AC3E}">
        <p14:creationId xmlns:p14="http://schemas.microsoft.com/office/powerpoint/2010/main" val="52148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1379861"/>
            <a:chOff x="0" y="998538"/>
            <a:chExt cx="9144000" cy="137986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Tris simples</a:t>
              </a:r>
            </a:p>
          </p:txBody>
        </p:sp>
        <p:sp>
          <p:nvSpPr>
            <p:cNvPr id="16" name="Text Box 10"/>
            <p:cNvSpPr txBox="1">
              <a:spLocks noChangeArrowheads="1"/>
            </p:cNvSpPr>
            <p:nvPr/>
          </p:nvSpPr>
          <p:spPr bwMode="auto">
            <a:xfrm>
              <a:off x="416859" y="1547402"/>
              <a:ext cx="8635702" cy="830997"/>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Tri par </a:t>
              </a:r>
              <a:r>
                <a:rPr lang="fr-FR" sz="2000" b="1" dirty="0" smtClean="0">
                  <a:solidFill>
                    <a:srgbClr val="800080"/>
                  </a:solidFill>
                  <a:sym typeface="Wingdings" pitchFamily="2" charset="2"/>
                </a:rPr>
                <a:t>insertion</a:t>
              </a: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Utilise une fonction qui cherche la place d’un élément dans le tableau.</a:t>
              </a:r>
              <a:endParaRPr lang="fr-FR" i="1" dirty="0">
                <a:solidFill>
                  <a:srgbClr val="800080"/>
                </a:solidFill>
              </a:endParaRPr>
            </a:p>
          </p:txBody>
        </p:sp>
      </p:grpSp>
      <p:sp>
        <p:nvSpPr>
          <p:cNvPr id="11" name="Rectangle 1"/>
          <p:cNvSpPr>
            <a:spLocks noChangeArrowheads="1"/>
          </p:cNvSpPr>
          <p:nvPr/>
        </p:nvSpPr>
        <p:spPr bwMode="auto">
          <a:xfrm>
            <a:off x="503176" y="2454983"/>
            <a:ext cx="3845691" cy="107721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smtClean="0">
                <a:solidFill>
                  <a:srgbClr val="800080"/>
                </a:solidFill>
              </a:rPr>
              <a:t>def</a:t>
            </a:r>
            <a:r>
              <a:rPr lang="fr-FR" sz="1600" i="1" dirty="0" smtClean="0">
                <a:solidFill>
                  <a:srgbClr val="800080"/>
                </a:solidFill>
              </a:rPr>
              <a:t> </a:t>
            </a:r>
            <a:r>
              <a:rPr lang="fr-FR" sz="1600" i="1" dirty="0">
                <a:solidFill>
                  <a:srgbClr val="800080"/>
                </a:solidFill>
              </a:rPr>
              <a:t>place(tab, </a:t>
            </a:r>
            <a:r>
              <a:rPr lang="fr-FR" sz="1600" i="1" dirty="0" err="1">
                <a:solidFill>
                  <a:srgbClr val="800080"/>
                </a:solidFill>
              </a:rPr>
              <a:t>debut</a:t>
            </a:r>
            <a:r>
              <a:rPr lang="fr-FR" sz="1600" i="1" dirty="0">
                <a:solidFill>
                  <a:srgbClr val="800080"/>
                </a:solidFill>
              </a:rPr>
              <a:t>, fin, val) :</a:t>
            </a:r>
          </a:p>
          <a:p>
            <a:pPr>
              <a:tabLst>
                <a:tab pos="1558925" algn="ctr"/>
              </a:tabLst>
            </a:pPr>
            <a:r>
              <a:rPr lang="fr-FR" sz="1600" i="1" dirty="0">
                <a:solidFill>
                  <a:srgbClr val="800080"/>
                </a:solidFill>
              </a:rPr>
              <a:t>  for </a:t>
            </a:r>
            <a:r>
              <a:rPr lang="fr-FR" sz="1600" i="1" dirty="0" err="1">
                <a:solidFill>
                  <a:srgbClr val="800080"/>
                </a:solidFill>
              </a:rPr>
              <a:t>ind</a:t>
            </a:r>
            <a:r>
              <a:rPr lang="fr-FR" sz="1600" i="1" dirty="0">
                <a:solidFill>
                  <a:srgbClr val="800080"/>
                </a:solidFill>
              </a:rPr>
              <a:t> in range(</a:t>
            </a:r>
            <a:r>
              <a:rPr lang="fr-FR" sz="1600" i="1" dirty="0" err="1">
                <a:solidFill>
                  <a:srgbClr val="800080"/>
                </a:solidFill>
              </a:rPr>
              <a:t>debut</a:t>
            </a:r>
            <a:r>
              <a:rPr lang="fr-FR" sz="1600" i="1" dirty="0">
                <a:solidFill>
                  <a:srgbClr val="800080"/>
                </a:solidFill>
              </a:rPr>
              <a:t>, fin) :</a:t>
            </a:r>
          </a:p>
          <a:p>
            <a:pPr>
              <a:tabLst>
                <a:tab pos="1558925" algn="ctr"/>
              </a:tabLst>
            </a:pPr>
            <a:r>
              <a:rPr lang="fr-FR" sz="1600" i="1" dirty="0">
                <a:solidFill>
                  <a:srgbClr val="800080"/>
                </a:solidFill>
              </a:rPr>
              <a:t>    if tab[</a:t>
            </a:r>
            <a:r>
              <a:rPr lang="fr-FR" sz="1600" i="1" dirty="0" err="1">
                <a:solidFill>
                  <a:srgbClr val="800080"/>
                </a:solidFill>
              </a:rPr>
              <a:t>ind</a:t>
            </a:r>
            <a:r>
              <a:rPr lang="fr-FR" sz="1600" i="1" dirty="0">
                <a:solidFill>
                  <a:srgbClr val="800080"/>
                </a:solidFill>
              </a:rPr>
              <a:t>]&gt;val </a:t>
            </a:r>
            <a:r>
              <a:rPr lang="fr-FR" sz="1600" i="1" dirty="0" smtClean="0">
                <a:solidFill>
                  <a:srgbClr val="800080"/>
                </a:solidFill>
              </a:rPr>
              <a:t>: return </a:t>
            </a:r>
            <a:r>
              <a:rPr lang="fr-FR" sz="1600" i="1" dirty="0" err="1">
                <a:solidFill>
                  <a:srgbClr val="800080"/>
                </a:solidFill>
              </a:rPr>
              <a:t>ind</a:t>
            </a:r>
            <a:endParaRPr lang="fr-FR" sz="1600" i="1" dirty="0">
              <a:solidFill>
                <a:srgbClr val="800080"/>
              </a:solidFill>
            </a:endParaRPr>
          </a:p>
          <a:p>
            <a:pPr>
              <a:tabLst>
                <a:tab pos="1558925" algn="ctr"/>
              </a:tabLst>
            </a:pPr>
            <a:r>
              <a:rPr lang="fr-FR" sz="1600" i="1" dirty="0">
                <a:solidFill>
                  <a:srgbClr val="800080"/>
                </a:solidFill>
              </a:rPr>
              <a:t>  return fin</a:t>
            </a:r>
          </a:p>
        </p:txBody>
      </p:sp>
      <p:sp>
        <p:nvSpPr>
          <p:cNvPr id="12" name="Rectangle 1"/>
          <p:cNvSpPr>
            <a:spLocks noChangeArrowheads="1"/>
          </p:cNvSpPr>
          <p:nvPr/>
        </p:nvSpPr>
        <p:spPr bwMode="auto">
          <a:xfrm>
            <a:off x="499831" y="3694420"/>
            <a:ext cx="3845691" cy="132343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decaler</a:t>
            </a:r>
            <a:r>
              <a:rPr lang="fr-FR" sz="1600" i="1" dirty="0">
                <a:solidFill>
                  <a:srgbClr val="800080"/>
                </a:solidFill>
              </a:rPr>
              <a:t>(tab, </a:t>
            </a:r>
            <a:r>
              <a:rPr lang="fr-FR" sz="1600" i="1" dirty="0" err="1">
                <a:solidFill>
                  <a:srgbClr val="800080"/>
                </a:solidFill>
              </a:rPr>
              <a:t>debut</a:t>
            </a:r>
            <a:r>
              <a:rPr lang="fr-FR" sz="1600" i="1" dirty="0">
                <a:solidFill>
                  <a:srgbClr val="800080"/>
                </a:solidFill>
              </a:rPr>
              <a:t>, fin) :</a:t>
            </a:r>
          </a:p>
          <a:p>
            <a:pPr>
              <a:tabLst>
                <a:tab pos="1558925" algn="ctr"/>
              </a:tabLst>
            </a:pPr>
            <a:r>
              <a:rPr lang="fr-FR" sz="1600" i="1" dirty="0">
                <a:solidFill>
                  <a:srgbClr val="800080"/>
                </a:solidFill>
              </a:rPr>
              <a:t>  </a:t>
            </a:r>
            <a:r>
              <a:rPr lang="fr-FR" sz="1600" i="1" dirty="0" err="1">
                <a:solidFill>
                  <a:srgbClr val="800080"/>
                </a:solidFill>
              </a:rPr>
              <a:t>tmp</a:t>
            </a:r>
            <a:r>
              <a:rPr lang="fr-FR" sz="1600" i="1" dirty="0">
                <a:solidFill>
                  <a:srgbClr val="800080"/>
                </a:solidFill>
              </a:rPr>
              <a:t>=tab[fin]</a:t>
            </a:r>
          </a:p>
          <a:p>
            <a:pPr>
              <a:tabLst>
                <a:tab pos="1558925" algn="ctr"/>
              </a:tabLst>
            </a:pPr>
            <a:r>
              <a:rPr lang="fr-FR" sz="1600" i="1" dirty="0">
                <a:solidFill>
                  <a:srgbClr val="800080"/>
                </a:solidFill>
              </a:rPr>
              <a:t>  for </a:t>
            </a:r>
            <a:r>
              <a:rPr lang="fr-FR" sz="1600" i="1" dirty="0" err="1">
                <a:solidFill>
                  <a:srgbClr val="800080"/>
                </a:solidFill>
              </a:rPr>
              <a:t>ind</a:t>
            </a:r>
            <a:r>
              <a:rPr lang="fr-FR" sz="1600" i="1" dirty="0">
                <a:solidFill>
                  <a:srgbClr val="800080"/>
                </a:solidFill>
              </a:rPr>
              <a:t> in range(fin, debut,-1) :</a:t>
            </a:r>
          </a:p>
          <a:p>
            <a:pPr>
              <a:tabLst>
                <a:tab pos="1558925" algn="ctr"/>
              </a:tabLst>
            </a:pPr>
            <a:r>
              <a:rPr lang="fr-FR" sz="1600" i="1" dirty="0">
                <a:solidFill>
                  <a:srgbClr val="800080"/>
                </a:solidFill>
              </a:rPr>
              <a:t>    tab[</a:t>
            </a:r>
            <a:r>
              <a:rPr lang="fr-FR" sz="1600" i="1" dirty="0" err="1">
                <a:solidFill>
                  <a:srgbClr val="800080"/>
                </a:solidFill>
              </a:rPr>
              <a:t>ind</a:t>
            </a:r>
            <a:r>
              <a:rPr lang="fr-FR" sz="1600" i="1" dirty="0">
                <a:solidFill>
                  <a:srgbClr val="800080"/>
                </a:solidFill>
              </a:rPr>
              <a:t>]=tab[ind-1]</a:t>
            </a:r>
          </a:p>
          <a:p>
            <a:pPr>
              <a:tabLst>
                <a:tab pos="1558925" algn="ctr"/>
              </a:tabLst>
            </a:pPr>
            <a:r>
              <a:rPr lang="fr-FR" sz="1600" i="1" dirty="0">
                <a:solidFill>
                  <a:srgbClr val="800080"/>
                </a:solidFill>
              </a:rPr>
              <a:t>  tab[</a:t>
            </a:r>
            <a:r>
              <a:rPr lang="fr-FR" sz="1600" i="1" dirty="0" err="1">
                <a:solidFill>
                  <a:srgbClr val="800080"/>
                </a:solidFill>
              </a:rPr>
              <a:t>debut</a:t>
            </a:r>
            <a:r>
              <a:rPr lang="fr-FR" sz="1600" i="1" dirty="0">
                <a:solidFill>
                  <a:srgbClr val="800080"/>
                </a:solidFill>
              </a:rPr>
              <a:t>]=</a:t>
            </a:r>
            <a:r>
              <a:rPr lang="fr-FR" sz="1600" i="1" dirty="0" err="1" smtClean="0">
                <a:solidFill>
                  <a:srgbClr val="800080"/>
                </a:solidFill>
              </a:rPr>
              <a:t>tmp</a:t>
            </a:r>
            <a:endParaRPr lang="fr-FR" sz="1600" i="1" dirty="0">
              <a:solidFill>
                <a:srgbClr val="800080"/>
              </a:solidFill>
            </a:endParaRPr>
          </a:p>
        </p:txBody>
      </p:sp>
      <p:sp>
        <p:nvSpPr>
          <p:cNvPr id="14" name="Rectangle 1"/>
          <p:cNvSpPr>
            <a:spLocks noChangeArrowheads="1"/>
          </p:cNvSpPr>
          <p:nvPr/>
        </p:nvSpPr>
        <p:spPr bwMode="auto">
          <a:xfrm>
            <a:off x="4764833" y="2450428"/>
            <a:ext cx="3845691" cy="2062103"/>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tri_insertion</a:t>
            </a:r>
            <a:r>
              <a:rPr lang="fr-FR" sz="1600" i="1" dirty="0">
                <a:solidFill>
                  <a:srgbClr val="800080"/>
                </a:solidFill>
              </a:rPr>
              <a:t>(tab) :</a:t>
            </a:r>
          </a:p>
          <a:p>
            <a:pPr>
              <a:tabLst>
                <a:tab pos="1558925" algn="ctr"/>
              </a:tabLst>
            </a:pPr>
            <a:r>
              <a:rPr lang="fr-FR" sz="1600" i="1" dirty="0">
                <a:solidFill>
                  <a:srgbClr val="800080"/>
                </a:solidFill>
              </a:rPr>
              <a:t>  for </a:t>
            </a:r>
            <a:r>
              <a:rPr lang="fr-FR" sz="1600" i="1" dirty="0" err="1">
                <a:solidFill>
                  <a:srgbClr val="800080"/>
                </a:solidFill>
              </a:rPr>
              <a:t>ind</a:t>
            </a:r>
            <a:r>
              <a:rPr lang="fr-FR" sz="1600" i="1" dirty="0">
                <a:solidFill>
                  <a:srgbClr val="800080"/>
                </a:solidFill>
              </a:rPr>
              <a:t> in range(1,len(tab)) </a:t>
            </a:r>
            <a:r>
              <a:rPr lang="fr-FR" sz="1600" i="1" dirty="0" smtClean="0">
                <a:solidFill>
                  <a:srgbClr val="800080"/>
                </a:solidFill>
              </a:rPr>
              <a:t>:</a:t>
            </a:r>
          </a:p>
          <a:p>
            <a:pPr>
              <a:tabLst>
                <a:tab pos="1558925" algn="ctr"/>
              </a:tabLst>
            </a:pPr>
            <a:r>
              <a:rPr lang="fr-FR" sz="1600" i="1" dirty="0">
                <a:solidFill>
                  <a:srgbClr val="800080"/>
                </a:solidFill>
              </a:rPr>
              <a:t> </a:t>
            </a:r>
            <a:r>
              <a:rPr lang="fr-FR" sz="1600" i="1" dirty="0" smtClean="0">
                <a:solidFill>
                  <a:srgbClr val="800080"/>
                </a:solidFill>
              </a:rPr>
              <a:t>   # place dans la partie triée</a:t>
            </a:r>
            <a:endParaRPr lang="fr-FR" sz="1600" i="1" dirty="0">
              <a:solidFill>
                <a:srgbClr val="800080"/>
              </a:solidFill>
            </a:endParaRPr>
          </a:p>
          <a:p>
            <a:pPr>
              <a:tabLst>
                <a:tab pos="1558925" algn="ctr"/>
              </a:tabLst>
            </a:pPr>
            <a:r>
              <a:rPr lang="fr-FR" sz="1600" i="1" dirty="0">
                <a:solidFill>
                  <a:srgbClr val="800080"/>
                </a:solidFill>
              </a:rPr>
              <a:t>    </a:t>
            </a:r>
            <a:r>
              <a:rPr lang="fr-FR" sz="1600" i="1" dirty="0" err="1">
                <a:solidFill>
                  <a:srgbClr val="800080"/>
                </a:solidFill>
              </a:rPr>
              <a:t>insert_pos</a:t>
            </a:r>
            <a:r>
              <a:rPr lang="fr-FR" sz="1600" i="1" dirty="0">
                <a:solidFill>
                  <a:srgbClr val="800080"/>
                </a:solidFill>
              </a:rPr>
              <a:t> = place(tab, 0, </a:t>
            </a:r>
            <a:endParaRPr lang="fr-FR" sz="1600" i="1" dirty="0" smtClean="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                                 </a:t>
            </a:r>
            <a:r>
              <a:rPr lang="fr-FR" sz="1600" i="1" dirty="0" err="1" smtClean="0">
                <a:solidFill>
                  <a:srgbClr val="800080"/>
                </a:solidFill>
              </a:rPr>
              <a:t>ind</a:t>
            </a:r>
            <a:r>
              <a:rPr lang="fr-FR" sz="1600" i="1" dirty="0">
                <a:solidFill>
                  <a:srgbClr val="800080"/>
                </a:solidFill>
              </a:rPr>
              <a:t>, tab[</a:t>
            </a:r>
            <a:r>
              <a:rPr lang="fr-FR" sz="1600" i="1" dirty="0" err="1">
                <a:solidFill>
                  <a:srgbClr val="800080"/>
                </a:solidFill>
              </a:rPr>
              <a:t>ind</a:t>
            </a:r>
            <a:r>
              <a:rPr lang="fr-FR" sz="1600" i="1" dirty="0">
                <a:solidFill>
                  <a:srgbClr val="800080"/>
                </a:solidFill>
              </a:rPr>
              <a:t>])</a:t>
            </a:r>
          </a:p>
          <a:p>
            <a:pPr>
              <a:tabLst>
                <a:tab pos="1558925" algn="ctr"/>
              </a:tabLst>
            </a:pPr>
            <a:r>
              <a:rPr lang="fr-FR" sz="1600" i="1" dirty="0">
                <a:solidFill>
                  <a:srgbClr val="800080"/>
                </a:solidFill>
              </a:rPr>
              <a:t>    if </a:t>
            </a:r>
            <a:r>
              <a:rPr lang="fr-FR" sz="1600" i="1" dirty="0" err="1">
                <a:solidFill>
                  <a:srgbClr val="800080"/>
                </a:solidFill>
              </a:rPr>
              <a:t>insert_pos</a:t>
            </a:r>
            <a:r>
              <a:rPr lang="fr-FR" sz="1600" i="1" dirty="0">
                <a:solidFill>
                  <a:srgbClr val="800080"/>
                </a:solidFill>
              </a:rPr>
              <a:t>!=</a:t>
            </a:r>
            <a:r>
              <a:rPr lang="fr-FR" sz="1600" i="1" dirty="0" err="1">
                <a:solidFill>
                  <a:srgbClr val="800080"/>
                </a:solidFill>
              </a:rPr>
              <a:t>ind</a:t>
            </a:r>
            <a:r>
              <a:rPr lang="fr-FR" sz="1600" i="1" dirty="0">
                <a:solidFill>
                  <a:srgbClr val="800080"/>
                </a:solidFill>
              </a:rPr>
              <a:t> </a:t>
            </a:r>
            <a:r>
              <a:rPr lang="fr-FR" sz="1600" i="1" dirty="0" smtClean="0">
                <a:solidFill>
                  <a:srgbClr val="800080"/>
                </a:solidFill>
              </a:rPr>
              <a:t>:</a:t>
            </a:r>
          </a:p>
          <a:p>
            <a:pPr>
              <a:tabLst>
                <a:tab pos="1558925" algn="ctr"/>
              </a:tabLst>
            </a:pPr>
            <a:r>
              <a:rPr lang="fr-FR" sz="1600" i="1" dirty="0">
                <a:solidFill>
                  <a:srgbClr val="800080"/>
                </a:solidFill>
              </a:rPr>
              <a:t> </a:t>
            </a:r>
            <a:r>
              <a:rPr lang="fr-FR" sz="1600" i="1" dirty="0" smtClean="0">
                <a:solidFill>
                  <a:srgbClr val="800080"/>
                </a:solidFill>
              </a:rPr>
              <a:t>     # décaler les éléments d’un rang</a:t>
            </a:r>
            <a:endParaRPr lang="fr-FR" sz="1600" i="1" dirty="0">
              <a:solidFill>
                <a:srgbClr val="800080"/>
              </a:solidFill>
            </a:endParaRPr>
          </a:p>
          <a:p>
            <a:pPr>
              <a:tabLst>
                <a:tab pos="1558925" algn="ctr"/>
              </a:tabLst>
            </a:pPr>
            <a:r>
              <a:rPr lang="fr-FR" sz="1600" i="1" dirty="0">
                <a:solidFill>
                  <a:srgbClr val="800080"/>
                </a:solidFill>
              </a:rPr>
              <a:t>      </a:t>
            </a:r>
            <a:r>
              <a:rPr lang="fr-FR" sz="1600" i="1" dirty="0" err="1">
                <a:solidFill>
                  <a:srgbClr val="800080"/>
                </a:solidFill>
              </a:rPr>
              <a:t>decaler</a:t>
            </a:r>
            <a:r>
              <a:rPr lang="fr-FR" sz="1600" i="1" dirty="0">
                <a:solidFill>
                  <a:srgbClr val="800080"/>
                </a:solidFill>
              </a:rPr>
              <a:t>(tab, </a:t>
            </a:r>
            <a:r>
              <a:rPr lang="fr-FR" sz="1600" i="1" dirty="0" err="1">
                <a:solidFill>
                  <a:srgbClr val="800080"/>
                </a:solidFill>
              </a:rPr>
              <a:t>insert_pos</a:t>
            </a:r>
            <a:r>
              <a:rPr lang="fr-FR" sz="1600" i="1" dirty="0">
                <a:solidFill>
                  <a:srgbClr val="800080"/>
                </a:solidFill>
              </a:rPr>
              <a:t>, </a:t>
            </a:r>
            <a:r>
              <a:rPr lang="fr-FR" sz="1600" i="1" dirty="0" err="1">
                <a:solidFill>
                  <a:srgbClr val="800080"/>
                </a:solidFill>
              </a:rPr>
              <a:t>ind</a:t>
            </a:r>
            <a:r>
              <a:rPr lang="fr-FR" sz="1600" i="1" dirty="0">
                <a:solidFill>
                  <a:srgbClr val="800080"/>
                </a:solidFill>
              </a:rPr>
              <a:t>)</a:t>
            </a:r>
          </a:p>
        </p:txBody>
      </p:sp>
      <p:sp>
        <p:nvSpPr>
          <p:cNvPr id="15" name="Text Box 10"/>
          <p:cNvSpPr txBox="1">
            <a:spLocks noChangeArrowheads="1"/>
          </p:cNvSpPr>
          <p:nvPr/>
        </p:nvSpPr>
        <p:spPr bwMode="auto">
          <a:xfrm>
            <a:off x="638988" y="5210426"/>
            <a:ext cx="8140419" cy="126188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Tri par </a:t>
            </a:r>
            <a:r>
              <a:rPr lang="fr-FR" sz="2000" b="1" dirty="0" smtClean="0">
                <a:solidFill>
                  <a:srgbClr val="800080"/>
                </a:solidFill>
                <a:sym typeface="Wingdings" pitchFamily="2" charset="2"/>
              </a:rPr>
              <a:t>échange</a:t>
            </a: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Ce trie utilise essentiellement </a:t>
            </a:r>
          </a:p>
          <a:p>
            <a:pPr lvl="1" algn="just">
              <a:spcAft>
                <a:spcPts val="1200"/>
              </a:spcAft>
            </a:pPr>
            <a:r>
              <a:rPr lang="fr-FR" i="1" dirty="0" smtClean="0">
                <a:solidFill>
                  <a:srgbClr val="800080"/>
                </a:solidFill>
              </a:rPr>
              <a:t>la fonction d’échange.</a:t>
            </a:r>
            <a:endParaRPr lang="fr-FR" i="1" dirty="0">
              <a:solidFill>
                <a:srgbClr val="800080"/>
              </a:solidFill>
            </a:endParaRPr>
          </a:p>
        </p:txBody>
      </p:sp>
      <p:sp>
        <p:nvSpPr>
          <p:cNvPr id="17" name="Rectangle 1"/>
          <p:cNvSpPr>
            <a:spLocks noChangeArrowheads="1"/>
          </p:cNvSpPr>
          <p:nvPr/>
        </p:nvSpPr>
        <p:spPr bwMode="auto">
          <a:xfrm>
            <a:off x="4716912" y="5247001"/>
            <a:ext cx="3845691" cy="132343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tri_echange</a:t>
            </a:r>
            <a:r>
              <a:rPr lang="fr-FR" sz="1600" i="1" dirty="0">
                <a:solidFill>
                  <a:srgbClr val="800080"/>
                </a:solidFill>
              </a:rPr>
              <a:t>(tab) :</a:t>
            </a:r>
          </a:p>
          <a:p>
            <a:pPr>
              <a:tabLst>
                <a:tab pos="1558925" algn="ctr"/>
              </a:tabLst>
            </a:pPr>
            <a:r>
              <a:rPr lang="fr-FR" sz="1600" i="1" dirty="0">
                <a:solidFill>
                  <a:srgbClr val="800080"/>
                </a:solidFill>
              </a:rPr>
              <a:t>  for limite in range(</a:t>
            </a:r>
            <a:r>
              <a:rPr lang="fr-FR" sz="1600" i="1" dirty="0" err="1">
                <a:solidFill>
                  <a:srgbClr val="800080"/>
                </a:solidFill>
              </a:rPr>
              <a:t>len</a:t>
            </a:r>
            <a:r>
              <a:rPr lang="fr-FR" sz="1600" i="1" dirty="0">
                <a:solidFill>
                  <a:srgbClr val="800080"/>
                </a:solidFill>
              </a:rPr>
              <a:t>(tab)-1,0, -1) :</a:t>
            </a:r>
          </a:p>
          <a:p>
            <a:pPr>
              <a:tabLst>
                <a:tab pos="1558925" algn="ctr"/>
              </a:tabLst>
            </a:pPr>
            <a:r>
              <a:rPr lang="fr-FR" sz="1600" i="1" dirty="0">
                <a:solidFill>
                  <a:srgbClr val="800080"/>
                </a:solidFill>
              </a:rPr>
              <a:t>    for </a:t>
            </a:r>
            <a:r>
              <a:rPr lang="fr-FR" sz="1600" i="1" dirty="0" err="1">
                <a:solidFill>
                  <a:srgbClr val="800080"/>
                </a:solidFill>
              </a:rPr>
              <a:t>ind</a:t>
            </a:r>
            <a:r>
              <a:rPr lang="fr-FR" sz="1600" i="1" dirty="0">
                <a:solidFill>
                  <a:srgbClr val="800080"/>
                </a:solidFill>
              </a:rPr>
              <a:t> in range(0,limite) :</a:t>
            </a:r>
          </a:p>
          <a:p>
            <a:pPr>
              <a:tabLst>
                <a:tab pos="1558925" algn="ctr"/>
              </a:tabLst>
            </a:pPr>
            <a:r>
              <a:rPr lang="fr-FR" sz="1600" i="1" dirty="0">
                <a:solidFill>
                  <a:srgbClr val="800080"/>
                </a:solidFill>
              </a:rPr>
              <a:t>      if tab[</a:t>
            </a:r>
            <a:r>
              <a:rPr lang="fr-FR" sz="1600" i="1" dirty="0" err="1">
                <a:solidFill>
                  <a:srgbClr val="800080"/>
                </a:solidFill>
              </a:rPr>
              <a:t>ind</a:t>
            </a:r>
            <a:r>
              <a:rPr lang="fr-FR" sz="1600" i="1" dirty="0">
                <a:solidFill>
                  <a:srgbClr val="800080"/>
                </a:solidFill>
              </a:rPr>
              <a:t>]&gt;tab[ind+1] :</a:t>
            </a:r>
          </a:p>
          <a:p>
            <a:pPr>
              <a:tabLst>
                <a:tab pos="1558925" algn="ctr"/>
              </a:tabLst>
            </a:pPr>
            <a:r>
              <a:rPr lang="fr-FR" sz="1600" i="1" dirty="0">
                <a:solidFill>
                  <a:srgbClr val="800080"/>
                </a:solidFill>
              </a:rPr>
              <a:t>        </a:t>
            </a:r>
            <a:r>
              <a:rPr lang="fr-FR" sz="1600" i="1" dirty="0" err="1">
                <a:solidFill>
                  <a:srgbClr val="800080"/>
                </a:solidFill>
              </a:rPr>
              <a:t>echanger</a:t>
            </a:r>
            <a:r>
              <a:rPr lang="fr-FR" sz="1600" i="1" dirty="0">
                <a:solidFill>
                  <a:srgbClr val="800080"/>
                </a:solidFill>
              </a:rPr>
              <a:t>(tab,ind,ind+1)</a:t>
            </a:r>
          </a:p>
        </p:txBody>
      </p:sp>
    </p:spTree>
    <p:extLst>
      <p:ext uri="{BB962C8B-B14F-4D97-AF65-F5344CB8AC3E}">
        <p14:creationId xmlns:p14="http://schemas.microsoft.com/office/powerpoint/2010/main" val="33655548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504067"/>
            <a:chOff x="0" y="998538"/>
            <a:chExt cx="9144000" cy="550406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smtClean="0">
                  <a:solidFill>
                    <a:schemeClr val="folHlink"/>
                  </a:solidFill>
                </a:rPr>
                <a:t>Tris </a:t>
              </a:r>
              <a:r>
                <a:rPr lang="it-IT" sz="2000" b="1" i="1" dirty="0" err="1" smtClean="0">
                  <a:solidFill>
                    <a:schemeClr val="folHlink"/>
                  </a:solidFill>
                </a:rPr>
                <a:t>rapides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4955203"/>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Tri rapide (quick </a:t>
              </a:r>
              <a:r>
                <a:rPr lang="fr-FR" sz="2000" b="1" dirty="0" smtClean="0">
                  <a:solidFill>
                    <a:srgbClr val="800080"/>
                  </a:solidFill>
                  <a:sym typeface="Wingdings" pitchFamily="2" charset="2"/>
                </a:rPr>
                <a:t>sort)</a:t>
              </a: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L’algorithme est basé sur le principe de « diviser pour régner ».</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On choisi un élément, pivot qui sera placé à sa position définitive, et les éléments avant le pivot seront plus petits que ceux qui sont après.</a:t>
              </a:r>
            </a:p>
            <a:p>
              <a:pPr lvl="1" algn="just">
                <a:spcAft>
                  <a:spcPts val="1200"/>
                </a:spcAft>
                <a:buFont typeface="Wingdings" pitchFamily="2" charset="2"/>
                <a:buChar char="§"/>
              </a:pPr>
              <a:r>
                <a:rPr lang="fr-FR" i="1" dirty="0" smtClean="0">
                  <a:solidFill>
                    <a:srgbClr val="800080"/>
                  </a:solidFill>
                </a:rPr>
                <a:t> On choisit aléatoirement un </a:t>
              </a:r>
              <a:r>
                <a:rPr lang="fr-FR" i="1" dirty="0">
                  <a:solidFill>
                    <a:srgbClr val="800080"/>
                  </a:solidFill>
                </a:rPr>
                <a:t>pivot : par exemple le premier </a:t>
              </a:r>
              <a:r>
                <a:rPr lang="fr-FR" i="1" dirty="0" smtClean="0">
                  <a:solidFill>
                    <a:srgbClr val="800080"/>
                  </a:solidFill>
                </a:rPr>
                <a:t>élément, et deux compteurs (bas=pivot et haut=dernier élément du tableau).</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Si Tab[bas]&gt;Tab[haut] ont échange les valeurs, puis le pivot change de coté. S’il était égal à bas il passe à haut et sinon il retourne à bas.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On augmente ensuite bas si pivot est sur haut, ou l’on décrémente haut si le pivot est égal à bas.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On réitère ensuite ces échanges tant que bas&lt;haut.</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A la fin de la boucle le pivot est a sa place et le tableau est partitionné.</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Il reste à relancer le quick sort sur les deux partitions du tableau.</a:t>
              </a:r>
              <a:endParaRPr lang="fr-FR" i="1" dirty="0">
                <a:solidFill>
                  <a:srgbClr val="800080"/>
                </a:solidFill>
              </a:endParaRPr>
            </a:p>
          </p:txBody>
        </p:sp>
      </p:grpSp>
    </p:spTree>
    <p:extLst>
      <p:ext uri="{BB962C8B-B14F-4D97-AF65-F5344CB8AC3E}">
        <p14:creationId xmlns:p14="http://schemas.microsoft.com/office/powerpoint/2010/main" val="4784006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grpSp>
        <p:nvGrpSpPr>
          <p:cNvPr id="2" name="Groupe 19"/>
          <p:cNvGrpSpPr/>
          <p:nvPr/>
        </p:nvGrpSpPr>
        <p:grpSpPr>
          <a:xfrm>
            <a:off x="309282" y="998538"/>
            <a:ext cx="8619565" cy="565150"/>
            <a:chOff x="0" y="998538"/>
            <a:chExt cx="9144000" cy="56515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Tris </a:t>
              </a:r>
              <a:r>
                <a:rPr lang="it-IT" sz="2000" b="1" i="1" dirty="0" err="1" smtClean="0">
                  <a:solidFill>
                    <a:schemeClr val="folHlink"/>
                  </a:solidFill>
                </a:rPr>
                <a:t>rapides</a:t>
              </a:r>
              <a:endParaRPr lang="fr-FR" sz="2000" b="1" dirty="0">
                <a:solidFill>
                  <a:schemeClr val="folHlink"/>
                </a:solidFill>
              </a:endParaRPr>
            </a:p>
          </p:txBody>
        </p:sp>
      </p:grpSp>
      <p:sp>
        <p:nvSpPr>
          <p:cNvPr id="10" name="Rectangle 3"/>
          <p:cNvSpPr>
            <a:spLocks noChangeArrowheads="1"/>
          </p:cNvSpPr>
          <p:nvPr/>
        </p:nvSpPr>
        <p:spPr bwMode="auto">
          <a:xfrm>
            <a:off x="301625" y="1062891"/>
            <a:ext cx="2398713" cy="649288"/>
          </a:xfrm>
          <a:prstGeom prst="rect">
            <a:avLst/>
          </a:prstGeom>
          <a:noFill/>
          <a:ln w="9525">
            <a:noFill/>
            <a:miter lim="800000"/>
            <a:headEnd/>
            <a:tailEnd/>
          </a:ln>
        </p:spPr>
        <p:txBody>
          <a:bodyPr lIns="92075" tIns="46038" rIns="92075" bIns="46038"/>
          <a:lstStyle/>
          <a:p>
            <a:pPr marL="342900" indent="-342900" algn="l" defTabSz="762000"/>
            <a:r>
              <a:rPr lang="fr-FR" sz="2000" b="1" dirty="0">
                <a:solidFill>
                  <a:srgbClr val="800080"/>
                </a:solidFill>
              </a:rPr>
              <a:t>Exemple :</a:t>
            </a:r>
          </a:p>
        </p:txBody>
      </p:sp>
      <p:grpSp>
        <p:nvGrpSpPr>
          <p:cNvPr id="7" name="Grouper 6"/>
          <p:cNvGrpSpPr/>
          <p:nvPr/>
        </p:nvGrpSpPr>
        <p:grpSpPr>
          <a:xfrm>
            <a:off x="250825" y="1575297"/>
            <a:ext cx="8145322" cy="930072"/>
            <a:chOff x="250825" y="1713837"/>
            <a:chExt cx="8145322" cy="930072"/>
          </a:xfrm>
        </p:grpSpPr>
        <p:sp>
          <p:nvSpPr>
            <p:cNvPr id="11" name="Text Box 10"/>
            <p:cNvSpPr txBox="1">
              <a:spLocks noChangeArrowheads="1"/>
            </p:cNvSpPr>
            <p:nvPr/>
          </p:nvSpPr>
          <p:spPr bwMode="auto">
            <a:xfrm>
              <a:off x="3465657" y="1769221"/>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sp>
          <p:nvSpPr>
            <p:cNvPr id="12" name="Text Box 43"/>
            <p:cNvSpPr txBox="1">
              <a:spLocks noChangeArrowheads="1"/>
            </p:cNvSpPr>
            <p:nvPr/>
          </p:nvSpPr>
          <p:spPr bwMode="auto">
            <a:xfrm>
              <a:off x="4157663" y="1769221"/>
              <a:ext cx="31418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6</a:t>
              </a:r>
            </a:p>
          </p:txBody>
        </p:sp>
        <p:sp>
          <p:nvSpPr>
            <p:cNvPr id="13" name="Text Box 45"/>
            <p:cNvSpPr txBox="1">
              <a:spLocks noChangeArrowheads="1"/>
            </p:cNvSpPr>
            <p:nvPr/>
          </p:nvSpPr>
          <p:spPr bwMode="auto">
            <a:xfrm>
              <a:off x="4729163" y="1769221"/>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14</a:t>
              </a:r>
            </a:p>
          </p:txBody>
        </p:sp>
        <p:sp>
          <p:nvSpPr>
            <p:cNvPr id="14" name="Text Box 47"/>
            <p:cNvSpPr txBox="1">
              <a:spLocks noChangeArrowheads="1"/>
            </p:cNvSpPr>
            <p:nvPr/>
          </p:nvSpPr>
          <p:spPr bwMode="auto">
            <a:xfrm>
              <a:off x="5376863" y="1769221"/>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21</a:t>
              </a:r>
            </a:p>
          </p:txBody>
        </p:sp>
        <p:sp>
          <p:nvSpPr>
            <p:cNvPr id="15" name="Text Box 48"/>
            <p:cNvSpPr txBox="1">
              <a:spLocks noChangeArrowheads="1"/>
            </p:cNvSpPr>
            <p:nvPr/>
          </p:nvSpPr>
          <p:spPr bwMode="auto">
            <a:xfrm>
              <a:off x="6100763" y="1769221"/>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3</a:t>
              </a:r>
            </a:p>
          </p:txBody>
        </p:sp>
        <p:sp>
          <p:nvSpPr>
            <p:cNvPr id="17" name="Text Box 50"/>
            <p:cNvSpPr txBox="1">
              <a:spLocks noChangeArrowheads="1"/>
            </p:cNvSpPr>
            <p:nvPr/>
          </p:nvSpPr>
          <p:spPr bwMode="auto">
            <a:xfrm>
              <a:off x="6751638" y="1769221"/>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4</a:t>
              </a:r>
            </a:p>
          </p:txBody>
        </p:sp>
        <p:sp>
          <p:nvSpPr>
            <p:cNvPr id="18" name="Text Box 51"/>
            <p:cNvSpPr txBox="1">
              <a:spLocks noChangeArrowheads="1"/>
            </p:cNvSpPr>
            <p:nvPr/>
          </p:nvSpPr>
          <p:spPr bwMode="auto">
            <a:xfrm>
              <a:off x="7323138" y="1769221"/>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12</a:t>
              </a:r>
            </a:p>
          </p:txBody>
        </p:sp>
        <p:sp>
          <p:nvSpPr>
            <p:cNvPr id="19" name="Text Box 52"/>
            <p:cNvSpPr txBox="1">
              <a:spLocks noChangeArrowheads="1"/>
            </p:cNvSpPr>
            <p:nvPr/>
          </p:nvSpPr>
          <p:spPr bwMode="auto">
            <a:xfrm>
              <a:off x="7970838" y="1769221"/>
              <a:ext cx="42530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11</a:t>
              </a:r>
            </a:p>
          </p:txBody>
        </p:sp>
        <p:grpSp>
          <p:nvGrpSpPr>
            <p:cNvPr id="44" name="Group 103"/>
            <p:cNvGrpSpPr>
              <a:grpSpLocks/>
            </p:cNvGrpSpPr>
            <p:nvPr/>
          </p:nvGrpSpPr>
          <p:grpSpPr bwMode="auto">
            <a:xfrm>
              <a:off x="3613727" y="2154983"/>
              <a:ext cx="4630161" cy="287338"/>
              <a:chOff x="2290" y="1253"/>
              <a:chExt cx="1633" cy="181"/>
            </a:xfrm>
          </p:grpSpPr>
          <p:sp>
            <p:nvSpPr>
              <p:cNvPr id="45" name="Line 104"/>
              <p:cNvSpPr>
                <a:spLocks noChangeShapeType="1"/>
              </p:cNvSpPr>
              <p:nvPr/>
            </p:nvSpPr>
            <p:spPr bwMode="auto">
              <a:xfrm flipV="1">
                <a:off x="2290"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46" name="Line 105"/>
              <p:cNvSpPr>
                <a:spLocks noChangeShapeType="1"/>
              </p:cNvSpPr>
              <p:nvPr/>
            </p:nvSpPr>
            <p:spPr bwMode="auto">
              <a:xfrm flipV="1">
                <a:off x="3923"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47" name="Line 106"/>
              <p:cNvSpPr>
                <a:spLocks noChangeShapeType="1"/>
              </p:cNvSpPr>
              <p:nvPr/>
            </p:nvSpPr>
            <p:spPr bwMode="auto">
              <a:xfrm>
                <a:off x="2290" y="1434"/>
                <a:ext cx="1633" cy="0"/>
              </a:xfrm>
              <a:prstGeom prst="line">
                <a:avLst/>
              </a:prstGeom>
              <a:noFill/>
              <a:ln w="25400">
                <a:solidFill>
                  <a:srgbClr val="800080"/>
                </a:solidFill>
                <a:round/>
                <a:headEnd/>
                <a:tailEnd/>
              </a:ln>
            </p:spPr>
            <p:txBody>
              <a:bodyPr lIns="92075" tIns="46038" rIns="92075" bIns="46038"/>
              <a:lstStyle/>
              <a:p>
                <a:endParaRPr lang="fr-FR">
                  <a:solidFill>
                    <a:srgbClr val="800080"/>
                  </a:solidFill>
                </a:endParaRPr>
              </a:p>
            </p:txBody>
          </p:sp>
        </p:grpSp>
        <p:sp>
          <p:nvSpPr>
            <p:cNvPr id="48" name="Rectangle 109"/>
            <p:cNvSpPr>
              <a:spLocks noChangeArrowheads="1"/>
            </p:cNvSpPr>
            <p:nvPr/>
          </p:nvSpPr>
          <p:spPr bwMode="auto">
            <a:xfrm>
              <a:off x="250825" y="1713837"/>
              <a:ext cx="2952750" cy="930072"/>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600" dirty="0">
                  <a:solidFill>
                    <a:srgbClr val="800080"/>
                  </a:solidFill>
                </a:rPr>
                <a:t>(</a:t>
              </a:r>
              <a:r>
                <a:rPr lang="fr-FR" sz="1600" dirty="0" smtClean="0">
                  <a:solidFill>
                    <a:srgbClr val="800080"/>
                  </a:solidFill>
                </a:rPr>
                <a:t>1) : pivot=bas=0, haut=7</a:t>
              </a:r>
            </a:p>
            <a:p>
              <a:pPr marL="342900" indent="-342900" defTabSz="762000">
                <a:spcBef>
                  <a:spcPct val="10000"/>
                </a:spcBef>
              </a:pPr>
              <a:r>
                <a:rPr lang="fr-FR" sz="1600" dirty="0" smtClean="0">
                  <a:solidFill>
                    <a:srgbClr val="800080"/>
                  </a:solidFill>
                </a:rPr>
                <a:t>Tab[bas] &lt; Tab[haut] (rien)</a:t>
              </a:r>
            </a:p>
            <a:p>
              <a:pPr marL="342900" indent="-342900" defTabSz="762000">
                <a:spcBef>
                  <a:spcPct val="10000"/>
                </a:spcBef>
              </a:pPr>
              <a:r>
                <a:rPr lang="fr-FR" sz="1600" dirty="0">
                  <a:solidFill>
                    <a:srgbClr val="800080"/>
                  </a:solidFill>
                </a:rPr>
                <a:t>p</a:t>
              </a:r>
              <a:r>
                <a:rPr lang="fr-FR" sz="1600" dirty="0" smtClean="0">
                  <a:solidFill>
                    <a:srgbClr val="800080"/>
                  </a:solidFill>
                </a:rPr>
                <a:t>ivot=bas  alors haut=6</a:t>
              </a:r>
              <a:endParaRPr lang="fr-FR" sz="1600" dirty="0">
                <a:solidFill>
                  <a:srgbClr val="800080"/>
                </a:solidFill>
              </a:endParaRPr>
            </a:p>
          </p:txBody>
        </p:sp>
      </p:grpSp>
      <p:sp>
        <p:nvSpPr>
          <p:cNvPr id="102"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sp>
        <p:nvSpPr>
          <p:cNvPr id="103"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9" name="Grouper 8"/>
          <p:cNvGrpSpPr/>
          <p:nvPr/>
        </p:nvGrpSpPr>
        <p:grpSpPr>
          <a:xfrm>
            <a:off x="253134" y="1624559"/>
            <a:ext cx="8145322" cy="722287"/>
            <a:chOff x="253134" y="2868349"/>
            <a:chExt cx="8145322" cy="722287"/>
          </a:xfrm>
        </p:grpSpPr>
        <p:sp>
          <p:nvSpPr>
            <p:cNvPr id="245" name="Text Box 10"/>
            <p:cNvSpPr txBox="1">
              <a:spLocks noChangeArrowheads="1"/>
            </p:cNvSpPr>
            <p:nvPr/>
          </p:nvSpPr>
          <p:spPr bwMode="auto">
            <a:xfrm>
              <a:off x="3467966" y="2868349"/>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sp>
          <p:nvSpPr>
            <p:cNvPr id="246" name="Text Box 43"/>
            <p:cNvSpPr txBox="1">
              <a:spLocks noChangeArrowheads="1"/>
            </p:cNvSpPr>
            <p:nvPr/>
          </p:nvSpPr>
          <p:spPr bwMode="auto">
            <a:xfrm>
              <a:off x="4159972" y="2868349"/>
              <a:ext cx="31418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6</a:t>
              </a:r>
            </a:p>
          </p:txBody>
        </p:sp>
        <p:sp>
          <p:nvSpPr>
            <p:cNvPr id="247" name="Text Box 45"/>
            <p:cNvSpPr txBox="1">
              <a:spLocks noChangeArrowheads="1"/>
            </p:cNvSpPr>
            <p:nvPr/>
          </p:nvSpPr>
          <p:spPr bwMode="auto">
            <a:xfrm>
              <a:off x="4731472" y="2868349"/>
              <a:ext cx="442429"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14</a:t>
              </a:r>
            </a:p>
          </p:txBody>
        </p:sp>
        <p:sp>
          <p:nvSpPr>
            <p:cNvPr id="248" name="Text Box 47"/>
            <p:cNvSpPr txBox="1">
              <a:spLocks noChangeArrowheads="1"/>
            </p:cNvSpPr>
            <p:nvPr/>
          </p:nvSpPr>
          <p:spPr bwMode="auto">
            <a:xfrm>
              <a:off x="5379172" y="2868349"/>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21</a:t>
              </a:r>
            </a:p>
          </p:txBody>
        </p:sp>
        <p:sp>
          <p:nvSpPr>
            <p:cNvPr id="249" name="Text Box 48"/>
            <p:cNvSpPr txBox="1">
              <a:spLocks noChangeArrowheads="1"/>
            </p:cNvSpPr>
            <p:nvPr/>
          </p:nvSpPr>
          <p:spPr bwMode="auto">
            <a:xfrm>
              <a:off x="6103072" y="2868349"/>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3</a:t>
              </a:r>
            </a:p>
          </p:txBody>
        </p:sp>
        <p:sp>
          <p:nvSpPr>
            <p:cNvPr id="250" name="Text Box 50"/>
            <p:cNvSpPr txBox="1">
              <a:spLocks noChangeArrowheads="1"/>
            </p:cNvSpPr>
            <p:nvPr/>
          </p:nvSpPr>
          <p:spPr bwMode="auto">
            <a:xfrm>
              <a:off x="6753947" y="2868349"/>
              <a:ext cx="31418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4</a:t>
              </a:r>
            </a:p>
          </p:txBody>
        </p:sp>
        <p:sp>
          <p:nvSpPr>
            <p:cNvPr id="251" name="Text Box 51"/>
            <p:cNvSpPr txBox="1">
              <a:spLocks noChangeArrowheads="1"/>
            </p:cNvSpPr>
            <p:nvPr/>
          </p:nvSpPr>
          <p:spPr bwMode="auto">
            <a:xfrm>
              <a:off x="7325447" y="2868349"/>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12</a:t>
              </a:r>
            </a:p>
          </p:txBody>
        </p:sp>
        <p:sp>
          <p:nvSpPr>
            <p:cNvPr id="252" name="Text Box 52"/>
            <p:cNvSpPr txBox="1">
              <a:spLocks noChangeArrowheads="1"/>
            </p:cNvSpPr>
            <p:nvPr/>
          </p:nvSpPr>
          <p:spPr bwMode="auto">
            <a:xfrm>
              <a:off x="7973147" y="2868349"/>
              <a:ext cx="425309"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11</a:t>
              </a:r>
            </a:p>
          </p:txBody>
        </p:sp>
        <p:grpSp>
          <p:nvGrpSpPr>
            <p:cNvPr id="253" name="Group 103"/>
            <p:cNvGrpSpPr>
              <a:grpSpLocks/>
            </p:cNvGrpSpPr>
            <p:nvPr/>
          </p:nvGrpSpPr>
          <p:grpSpPr bwMode="auto">
            <a:xfrm>
              <a:off x="3616037" y="3254111"/>
              <a:ext cx="3911600" cy="287338"/>
              <a:chOff x="2290" y="1253"/>
              <a:chExt cx="1633" cy="181"/>
            </a:xfrm>
          </p:grpSpPr>
          <p:sp>
            <p:nvSpPr>
              <p:cNvPr id="254" name="Line 104"/>
              <p:cNvSpPr>
                <a:spLocks noChangeShapeType="1"/>
              </p:cNvSpPr>
              <p:nvPr/>
            </p:nvSpPr>
            <p:spPr bwMode="auto">
              <a:xfrm flipV="1">
                <a:off x="2290"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255" name="Line 105"/>
              <p:cNvSpPr>
                <a:spLocks noChangeShapeType="1"/>
              </p:cNvSpPr>
              <p:nvPr/>
            </p:nvSpPr>
            <p:spPr bwMode="auto">
              <a:xfrm flipV="1">
                <a:off x="3923"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256" name="Line 106"/>
              <p:cNvSpPr>
                <a:spLocks noChangeShapeType="1"/>
              </p:cNvSpPr>
              <p:nvPr/>
            </p:nvSpPr>
            <p:spPr bwMode="auto">
              <a:xfrm>
                <a:off x="2290" y="1434"/>
                <a:ext cx="1633" cy="0"/>
              </a:xfrm>
              <a:prstGeom prst="line">
                <a:avLst/>
              </a:prstGeom>
              <a:noFill/>
              <a:ln w="25400">
                <a:solidFill>
                  <a:srgbClr val="800080"/>
                </a:solidFill>
                <a:round/>
                <a:headEnd/>
                <a:tailEnd/>
              </a:ln>
            </p:spPr>
            <p:txBody>
              <a:bodyPr lIns="92075" tIns="46038" rIns="92075" bIns="46038"/>
              <a:lstStyle/>
              <a:p>
                <a:endParaRPr lang="fr-FR">
                  <a:solidFill>
                    <a:srgbClr val="800080"/>
                  </a:solidFill>
                </a:endParaRPr>
              </a:p>
            </p:txBody>
          </p:sp>
        </p:grpSp>
        <p:sp>
          <p:nvSpPr>
            <p:cNvPr id="257" name="Rectangle 109"/>
            <p:cNvSpPr>
              <a:spLocks noChangeArrowheads="1"/>
            </p:cNvSpPr>
            <p:nvPr/>
          </p:nvSpPr>
          <p:spPr bwMode="auto">
            <a:xfrm>
              <a:off x="253134" y="2893783"/>
              <a:ext cx="2952750" cy="696853"/>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600" dirty="0" smtClean="0">
                  <a:solidFill>
                    <a:srgbClr val="800080"/>
                  </a:solidFill>
                </a:rPr>
                <a:t>(2) : Tab[bas] &lt; Tab[haut] </a:t>
              </a:r>
            </a:p>
            <a:p>
              <a:pPr marL="342900" indent="-342900" defTabSz="762000">
                <a:spcBef>
                  <a:spcPct val="10000"/>
                </a:spcBef>
              </a:pPr>
              <a:r>
                <a:rPr lang="fr-FR" sz="1600" dirty="0">
                  <a:solidFill>
                    <a:srgbClr val="800080"/>
                  </a:solidFill>
                </a:rPr>
                <a:t>p</a:t>
              </a:r>
              <a:r>
                <a:rPr lang="fr-FR" sz="1600" dirty="0" smtClean="0">
                  <a:solidFill>
                    <a:srgbClr val="800080"/>
                  </a:solidFill>
                </a:rPr>
                <a:t>ivot=bas  alors haut=5</a:t>
              </a:r>
              <a:endParaRPr lang="fr-FR" sz="1600" dirty="0">
                <a:solidFill>
                  <a:srgbClr val="800080"/>
                </a:solidFill>
              </a:endParaRPr>
            </a:p>
          </p:txBody>
        </p:sp>
      </p:grpSp>
      <p:grpSp>
        <p:nvGrpSpPr>
          <p:cNvPr id="6" name="Grouper 5"/>
          <p:cNvGrpSpPr/>
          <p:nvPr/>
        </p:nvGrpSpPr>
        <p:grpSpPr>
          <a:xfrm>
            <a:off x="3470582" y="2446598"/>
            <a:ext cx="3600170" cy="369974"/>
            <a:chOff x="3504911" y="3748113"/>
            <a:chExt cx="3600170" cy="369974"/>
          </a:xfrm>
        </p:grpSpPr>
        <p:sp>
          <p:nvSpPr>
            <p:cNvPr id="258" name="Text Box 10"/>
            <p:cNvSpPr txBox="1">
              <a:spLocks noChangeArrowheads="1"/>
            </p:cNvSpPr>
            <p:nvPr/>
          </p:nvSpPr>
          <p:spPr bwMode="auto">
            <a:xfrm>
              <a:off x="3504911" y="3748113"/>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sp>
          <p:nvSpPr>
            <p:cNvPr id="263" name="Text Box 50"/>
            <p:cNvSpPr txBox="1">
              <a:spLocks noChangeArrowheads="1"/>
            </p:cNvSpPr>
            <p:nvPr/>
          </p:nvSpPr>
          <p:spPr bwMode="auto">
            <a:xfrm>
              <a:off x="6790892" y="3748113"/>
              <a:ext cx="31418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4</a:t>
              </a:r>
            </a:p>
          </p:txBody>
        </p:sp>
      </p:grpSp>
      <p:grpSp>
        <p:nvGrpSpPr>
          <p:cNvPr id="16" name="Grouper 15"/>
          <p:cNvGrpSpPr/>
          <p:nvPr/>
        </p:nvGrpSpPr>
        <p:grpSpPr>
          <a:xfrm>
            <a:off x="255750" y="2446598"/>
            <a:ext cx="8145322" cy="728440"/>
            <a:chOff x="290079" y="3748113"/>
            <a:chExt cx="8145322" cy="673100"/>
          </a:xfrm>
        </p:grpSpPr>
        <p:sp>
          <p:nvSpPr>
            <p:cNvPr id="259" name="Text Box 43"/>
            <p:cNvSpPr txBox="1">
              <a:spLocks noChangeArrowheads="1"/>
            </p:cNvSpPr>
            <p:nvPr/>
          </p:nvSpPr>
          <p:spPr bwMode="auto">
            <a:xfrm>
              <a:off x="4196917" y="3748113"/>
              <a:ext cx="31418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6</a:t>
              </a:r>
            </a:p>
          </p:txBody>
        </p:sp>
        <p:sp>
          <p:nvSpPr>
            <p:cNvPr id="260" name="Text Box 45"/>
            <p:cNvSpPr txBox="1">
              <a:spLocks noChangeArrowheads="1"/>
            </p:cNvSpPr>
            <p:nvPr/>
          </p:nvSpPr>
          <p:spPr bwMode="auto">
            <a:xfrm>
              <a:off x="4768417" y="3748113"/>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14</a:t>
              </a:r>
            </a:p>
          </p:txBody>
        </p:sp>
        <p:sp>
          <p:nvSpPr>
            <p:cNvPr id="261" name="Text Box 47"/>
            <p:cNvSpPr txBox="1">
              <a:spLocks noChangeArrowheads="1"/>
            </p:cNvSpPr>
            <p:nvPr/>
          </p:nvSpPr>
          <p:spPr bwMode="auto">
            <a:xfrm>
              <a:off x="5416117" y="3748113"/>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21</a:t>
              </a:r>
            </a:p>
          </p:txBody>
        </p:sp>
        <p:sp>
          <p:nvSpPr>
            <p:cNvPr id="262" name="Text Box 48"/>
            <p:cNvSpPr txBox="1">
              <a:spLocks noChangeArrowheads="1"/>
            </p:cNvSpPr>
            <p:nvPr/>
          </p:nvSpPr>
          <p:spPr bwMode="auto">
            <a:xfrm>
              <a:off x="6140017" y="3748113"/>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3</a:t>
              </a:r>
            </a:p>
          </p:txBody>
        </p:sp>
        <p:sp>
          <p:nvSpPr>
            <p:cNvPr id="264" name="Text Box 51"/>
            <p:cNvSpPr txBox="1">
              <a:spLocks noChangeArrowheads="1"/>
            </p:cNvSpPr>
            <p:nvPr/>
          </p:nvSpPr>
          <p:spPr bwMode="auto">
            <a:xfrm>
              <a:off x="7362392" y="3748113"/>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12</a:t>
              </a:r>
            </a:p>
          </p:txBody>
        </p:sp>
        <p:sp>
          <p:nvSpPr>
            <p:cNvPr id="265" name="Text Box 52"/>
            <p:cNvSpPr txBox="1">
              <a:spLocks noChangeArrowheads="1"/>
            </p:cNvSpPr>
            <p:nvPr/>
          </p:nvSpPr>
          <p:spPr bwMode="auto">
            <a:xfrm>
              <a:off x="8010092" y="3748113"/>
              <a:ext cx="42530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11</a:t>
              </a:r>
            </a:p>
          </p:txBody>
        </p:sp>
        <p:grpSp>
          <p:nvGrpSpPr>
            <p:cNvPr id="266" name="Group 103"/>
            <p:cNvGrpSpPr>
              <a:grpSpLocks/>
            </p:cNvGrpSpPr>
            <p:nvPr/>
          </p:nvGrpSpPr>
          <p:grpSpPr bwMode="auto">
            <a:xfrm>
              <a:off x="3652982" y="4133875"/>
              <a:ext cx="3303707" cy="287338"/>
              <a:chOff x="2290" y="1253"/>
              <a:chExt cx="1633" cy="181"/>
            </a:xfrm>
          </p:grpSpPr>
          <p:sp>
            <p:nvSpPr>
              <p:cNvPr id="267" name="Line 104"/>
              <p:cNvSpPr>
                <a:spLocks noChangeShapeType="1"/>
              </p:cNvSpPr>
              <p:nvPr/>
            </p:nvSpPr>
            <p:spPr bwMode="auto">
              <a:xfrm flipV="1">
                <a:off x="2290" y="1253"/>
                <a:ext cx="0" cy="181"/>
              </a:xfrm>
              <a:prstGeom prst="line">
                <a:avLst/>
              </a:prstGeom>
              <a:noFill/>
              <a:ln w="25400">
                <a:solidFill>
                  <a:srgbClr val="FF0000"/>
                </a:solidFill>
                <a:round/>
                <a:headEnd/>
                <a:tailEnd type="arrow" w="med" len="med"/>
              </a:ln>
            </p:spPr>
            <p:txBody>
              <a:bodyPr lIns="92075" tIns="46038" rIns="92075" bIns="46038"/>
              <a:lstStyle/>
              <a:p>
                <a:endParaRPr lang="fr-FR">
                  <a:solidFill>
                    <a:srgbClr val="FF0000"/>
                  </a:solidFill>
                </a:endParaRPr>
              </a:p>
            </p:txBody>
          </p:sp>
          <p:sp>
            <p:nvSpPr>
              <p:cNvPr id="268" name="Line 105"/>
              <p:cNvSpPr>
                <a:spLocks noChangeShapeType="1"/>
              </p:cNvSpPr>
              <p:nvPr/>
            </p:nvSpPr>
            <p:spPr bwMode="auto">
              <a:xfrm flipV="1">
                <a:off x="3923" y="1253"/>
                <a:ext cx="0" cy="181"/>
              </a:xfrm>
              <a:prstGeom prst="line">
                <a:avLst/>
              </a:prstGeom>
              <a:noFill/>
              <a:ln w="25400">
                <a:solidFill>
                  <a:srgbClr val="FF0000"/>
                </a:solidFill>
                <a:round/>
                <a:headEnd/>
                <a:tailEnd type="arrow" w="med" len="med"/>
              </a:ln>
            </p:spPr>
            <p:txBody>
              <a:bodyPr lIns="92075" tIns="46038" rIns="92075" bIns="46038"/>
              <a:lstStyle/>
              <a:p>
                <a:endParaRPr lang="fr-FR">
                  <a:solidFill>
                    <a:srgbClr val="FF0000"/>
                  </a:solidFill>
                </a:endParaRPr>
              </a:p>
            </p:txBody>
          </p:sp>
          <p:sp>
            <p:nvSpPr>
              <p:cNvPr id="269" name="Line 106"/>
              <p:cNvSpPr>
                <a:spLocks noChangeShapeType="1"/>
              </p:cNvSpPr>
              <p:nvPr/>
            </p:nvSpPr>
            <p:spPr bwMode="auto">
              <a:xfrm>
                <a:off x="2290" y="1434"/>
                <a:ext cx="1633" cy="0"/>
              </a:xfrm>
              <a:prstGeom prst="line">
                <a:avLst/>
              </a:prstGeom>
              <a:noFill/>
              <a:ln w="25400">
                <a:solidFill>
                  <a:srgbClr val="FF0000"/>
                </a:solidFill>
                <a:round/>
                <a:headEnd/>
                <a:tailEnd/>
              </a:ln>
            </p:spPr>
            <p:txBody>
              <a:bodyPr lIns="92075" tIns="46038" rIns="92075" bIns="46038"/>
              <a:lstStyle/>
              <a:p>
                <a:endParaRPr lang="fr-FR" dirty="0">
                  <a:solidFill>
                    <a:srgbClr val="FF0000"/>
                  </a:solidFill>
                </a:endParaRPr>
              </a:p>
            </p:txBody>
          </p:sp>
        </p:grpSp>
        <p:sp>
          <p:nvSpPr>
            <p:cNvPr id="270" name="Rectangle 109"/>
            <p:cNvSpPr>
              <a:spLocks noChangeArrowheads="1"/>
            </p:cNvSpPr>
            <p:nvPr/>
          </p:nvSpPr>
          <p:spPr bwMode="auto">
            <a:xfrm>
              <a:off x="290079" y="3773548"/>
              <a:ext cx="2952750" cy="622188"/>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600" dirty="0" smtClean="0">
                  <a:solidFill>
                    <a:srgbClr val="800080"/>
                  </a:solidFill>
                </a:rPr>
                <a:t>(3) </a:t>
              </a:r>
              <a:r>
                <a:rPr lang="fr-FR" sz="1600" dirty="0">
                  <a:solidFill>
                    <a:srgbClr val="800080"/>
                  </a:solidFill>
                </a:rPr>
                <a:t>: Tab[bas</a:t>
              </a:r>
              <a:r>
                <a:rPr lang="fr-FR" sz="1600" dirty="0" smtClean="0">
                  <a:solidFill>
                    <a:srgbClr val="800080"/>
                  </a:solidFill>
                </a:rPr>
                <a:t>]            Tab</a:t>
              </a:r>
              <a:r>
                <a:rPr lang="fr-FR" sz="1600" dirty="0">
                  <a:solidFill>
                    <a:srgbClr val="800080"/>
                  </a:solidFill>
                </a:rPr>
                <a:t>[</a:t>
              </a:r>
              <a:r>
                <a:rPr lang="fr-FR" sz="1600" dirty="0" smtClean="0">
                  <a:solidFill>
                    <a:srgbClr val="800080"/>
                  </a:solidFill>
                </a:rPr>
                <a:t>haut]</a:t>
              </a:r>
            </a:p>
            <a:p>
              <a:pPr marL="342900" indent="-342900" defTabSz="762000">
                <a:spcBef>
                  <a:spcPct val="10000"/>
                </a:spcBef>
              </a:pPr>
              <a:r>
                <a:rPr lang="fr-FR" sz="1600" dirty="0">
                  <a:solidFill>
                    <a:srgbClr val="800080"/>
                  </a:solidFill>
                </a:rPr>
                <a:t>p</a:t>
              </a:r>
              <a:r>
                <a:rPr lang="fr-FR" sz="1600" dirty="0" smtClean="0">
                  <a:solidFill>
                    <a:srgbClr val="800080"/>
                  </a:solidFill>
                </a:rPr>
                <a:t>ivot=haut alors bas=1</a:t>
              </a:r>
              <a:endParaRPr lang="fr-FR" sz="1600" dirty="0">
                <a:solidFill>
                  <a:srgbClr val="800080"/>
                </a:solidFill>
              </a:endParaRPr>
            </a:p>
          </p:txBody>
        </p:sp>
        <p:sp>
          <p:nvSpPr>
            <p:cNvPr id="5" name="Double flèche horizontale 4"/>
            <p:cNvSpPr/>
            <p:nvPr/>
          </p:nvSpPr>
          <p:spPr>
            <a:xfrm>
              <a:off x="1584642" y="3877117"/>
              <a:ext cx="618122" cy="191046"/>
            </a:xfrm>
            <a:prstGeom prst="leftRightArrow">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grpSp>
        <p:nvGrpSpPr>
          <p:cNvPr id="275" name="Grouper 274"/>
          <p:cNvGrpSpPr/>
          <p:nvPr/>
        </p:nvGrpSpPr>
        <p:grpSpPr>
          <a:xfrm>
            <a:off x="3499358" y="2452904"/>
            <a:ext cx="3600170" cy="369974"/>
            <a:chOff x="3504911" y="3748113"/>
            <a:chExt cx="3600170" cy="369974"/>
          </a:xfrm>
        </p:grpSpPr>
        <p:sp>
          <p:nvSpPr>
            <p:cNvPr id="276" name="Text Box 10"/>
            <p:cNvSpPr txBox="1">
              <a:spLocks noChangeArrowheads="1"/>
            </p:cNvSpPr>
            <p:nvPr/>
          </p:nvSpPr>
          <p:spPr bwMode="auto">
            <a:xfrm>
              <a:off x="3504911" y="3748113"/>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4</a:t>
              </a:r>
              <a:endParaRPr lang="fr-FR" dirty="0">
                <a:solidFill>
                  <a:srgbClr val="800080"/>
                </a:solidFill>
              </a:endParaRPr>
            </a:p>
          </p:txBody>
        </p:sp>
        <p:sp>
          <p:nvSpPr>
            <p:cNvPr id="277" name="Text Box 50"/>
            <p:cNvSpPr txBox="1">
              <a:spLocks noChangeArrowheads="1"/>
            </p:cNvSpPr>
            <p:nvPr/>
          </p:nvSpPr>
          <p:spPr bwMode="auto">
            <a:xfrm>
              <a:off x="6790892" y="3748113"/>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grpSp>
      <p:grpSp>
        <p:nvGrpSpPr>
          <p:cNvPr id="23559" name="Grouper 23558"/>
          <p:cNvGrpSpPr/>
          <p:nvPr/>
        </p:nvGrpSpPr>
        <p:grpSpPr>
          <a:xfrm>
            <a:off x="269751" y="3269466"/>
            <a:ext cx="8145322" cy="644481"/>
            <a:chOff x="269751" y="4227701"/>
            <a:chExt cx="8145322" cy="644481"/>
          </a:xfrm>
        </p:grpSpPr>
        <p:sp>
          <p:nvSpPr>
            <p:cNvPr id="280" name="Text Box 10"/>
            <p:cNvSpPr txBox="1">
              <a:spLocks noChangeArrowheads="1"/>
            </p:cNvSpPr>
            <p:nvPr/>
          </p:nvSpPr>
          <p:spPr bwMode="auto">
            <a:xfrm>
              <a:off x="3484583" y="4227701"/>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4</a:t>
              </a:r>
              <a:endParaRPr lang="fr-FR" dirty="0">
                <a:solidFill>
                  <a:srgbClr val="800080"/>
                </a:solidFill>
              </a:endParaRPr>
            </a:p>
          </p:txBody>
        </p:sp>
        <p:sp>
          <p:nvSpPr>
            <p:cNvPr id="281" name="Text Box 43"/>
            <p:cNvSpPr txBox="1">
              <a:spLocks noChangeArrowheads="1"/>
            </p:cNvSpPr>
            <p:nvPr/>
          </p:nvSpPr>
          <p:spPr bwMode="auto">
            <a:xfrm>
              <a:off x="4176589" y="4227701"/>
              <a:ext cx="31418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6</a:t>
              </a:r>
            </a:p>
          </p:txBody>
        </p:sp>
        <p:sp>
          <p:nvSpPr>
            <p:cNvPr id="282" name="Text Box 45"/>
            <p:cNvSpPr txBox="1">
              <a:spLocks noChangeArrowheads="1"/>
            </p:cNvSpPr>
            <p:nvPr/>
          </p:nvSpPr>
          <p:spPr bwMode="auto">
            <a:xfrm>
              <a:off x="4748089" y="4227701"/>
              <a:ext cx="442429"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14</a:t>
              </a:r>
            </a:p>
          </p:txBody>
        </p:sp>
        <p:sp>
          <p:nvSpPr>
            <p:cNvPr id="283" name="Text Box 47"/>
            <p:cNvSpPr txBox="1">
              <a:spLocks noChangeArrowheads="1"/>
            </p:cNvSpPr>
            <p:nvPr/>
          </p:nvSpPr>
          <p:spPr bwMode="auto">
            <a:xfrm>
              <a:off x="5395789" y="4227701"/>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21</a:t>
              </a:r>
            </a:p>
          </p:txBody>
        </p:sp>
        <p:sp>
          <p:nvSpPr>
            <p:cNvPr id="284" name="Text Box 48"/>
            <p:cNvSpPr txBox="1">
              <a:spLocks noChangeArrowheads="1"/>
            </p:cNvSpPr>
            <p:nvPr/>
          </p:nvSpPr>
          <p:spPr bwMode="auto">
            <a:xfrm>
              <a:off x="6119689" y="4227701"/>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3</a:t>
              </a:r>
            </a:p>
          </p:txBody>
        </p:sp>
        <p:sp>
          <p:nvSpPr>
            <p:cNvPr id="285" name="Text Box 50"/>
            <p:cNvSpPr txBox="1">
              <a:spLocks noChangeArrowheads="1"/>
            </p:cNvSpPr>
            <p:nvPr/>
          </p:nvSpPr>
          <p:spPr bwMode="auto">
            <a:xfrm>
              <a:off x="6770564" y="4227701"/>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sp>
          <p:nvSpPr>
            <p:cNvPr id="286" name="Text Box 51"/>
            <p:cNvSpPr txBox="1">
              <a:spLocks noChangeArrowheads="1"/>
            </p:cNvSpPr>
            <p:nvPr/>
          </p:nvSpPr>
          <p:spPr bwMode="auto">
            <a:xfrm>
              <a:off x="7342064" y="4227701"/>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12</a:t>
              </a:r>
            </a:p>
          </p:txBody>
        </p:sp>
        <p:sp>
          <p:nvSpPr>
            <p:cNvPr id="287" name="Text Box 52"/>
            <p:cNvSpPr txBox="1">
              <a:spLocks noChangeArrowheads="1"/>
            </p:cNvSpPr>
            <p:nvPr/>
          </p:nvSpPr>
          <p:spPr bwMode="auto">
            <a:xfrm>
              <a:off x="7989764" y="4227701"/>
              <a:ext cx="425309"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11</a:t>
              </a:r>
            </a:p>
          </p:txBody>
        </p:sp>
        <p:grpSp>
          <p:nvGrpSpPr>
            <p:cNvPr id="288" name="Group 103"/>
            <p:cNvGrpSpPr>
              <a:grpSpLocks/>
            </p:cNvGrpSpPr>
            <p:nvPr/>
          </p:nvGrpSpPr>
          <p:grpSpPr bwMode="auto">
            <a:xfrm>
              <a:off x="4325939" y="4613463"/>
              <a:ext cx="2607354" cy="235628"/>
              <a:chOff x="2290" y="1253"/>
              <a:chExt cx="1633" cy="181"/>
            </a:xfrm>
          </p:grpSpPr>
          <p:sp>
            <p:nvSpPr>
              <p:cNvPr id="290" name="Line 104"/>
              <p:cNvSpPr>
                <a:spLocks noChangeShapeType="1"/>
              </p:cNvSpPr>
              <p:nvPr/>
            </p:nvSpPr>
            <p:spPr bwMode="auto">
              <a:xfrm flipV="1">
                <a:off x="2290" y="1253"/>
                <a:ext cx="0" cy="181"/>
              </a:xfrm>
              <a:prstGeom prst="line">
                <a:avLst/>
              </a:prstGeom>
              <a:noFill/>
              <a:ln w="25400">
                <a:solidFill>
                  <a:srgbClr val="800080"/>
                </a:solidFill>
                <a:round/>
                <a:headEnd/>
                <a:tailEnd type="arrow" w="med" len="med"/>
              </a:ln>
            </p:spPr>
            <p:txBody>
              <a:bodyPr lIns="92075" tIns="46038" rIns="92075" bIns="46038"/>
              <a:lstStyle/>
              <a:p>
                <a:endParaRPr lang="fr-FR" dirty="0">
                  <a:solidFill>
                    <a:srgbClr val="800080"/>
                  </a:solidFill>
                </a:endParaRPr>
              </a:p>
            </p:txBody>
          </p:sp>
          <p:sp>
            <p:nvSpPr>
              <p:cNvPr id="291" name="Line 105"/>
              <p:cNvSpPr>
                <a:spLocks noChangeShapeType="1"/>
              </p:cNvSpPr>
              <p:nvPr/>
            </p:nvSpPr>
            <p:spPr bwMode="auto">
              <a:xfrm flipV="1">
                <a:off x="3923"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292" name="Line 106"/>
              <p:cNvSpPr>
                <a:spLocks noChangeShapeType="1"/>
              </p:cNvSpPr>
              <p:nvPr/>
            </p:nvSpPr>
            <p:spPr bwMode="auto">
              <a:xfrm>
                <a:off x="2290" y="1434"/>
                <a:ext cx="1633" cy="0"/>
              </a:xfrm>
              <a:prstGeom prst="line">
                <a:avLst/>
              </a:prstGeom>
              <a:noFill/>
              <a:ln w="25400">
                <a:solidFill>
                  <a:srgbClr val="800080"/>
                </a:solidFill>
                <a:round/>
                <a:headEnd/>
                <a:tailEnd/>
              </a:ln>
            </p:spPr>
            <p:txBody>
              <a:bodyPr lIns="92075" tIns="46038" rIns="92075" bIns="46038"/>
              <a:lstStyle/>
              <a:p>
                <a:endParaRPr lang="fr-FR" dirty="0">
                  <a:solidFill>
                    <a:srgbClr val="800080"/>
                  </a:solidFill>
                </a:endParaRPr>
              </a:p>
            </p:txBody>
          </p:sp>
        </p:grpSp>
        <p:sp>
          <p:nvSpPr>
            <p:cNvPr id="289" name="Rectangle 109"/>
            <p:cNvSpPr>
              <a:spLocks noChangeArrowheads="1"/>
            </p:cNvSpPr>
            <p:nvPr/>
          </p:nvSpPr>
          <p:spPr bwMode="auto">
            <a:xfrm>
              <a:off x="269751" y="4253135"/>
              <a:ext cx="2952750" cy="619047"/>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600" dirty="0" smtClean="0">
                  <a:solidFill>
                    <a:srgbClr val="800080"/>
                  </a:solidFill>
                </a:rPr>
                <a:t>(</a:t>
              </a:r>
              <a:r>
                <a:rPr lang="fr-FR" sz="1600" dirty="0">
                  <a:solidFill>
                    <a:srgbClr val="800080"/>
                  </a:solidFill>
                </a:rPr>
                <a:t>4</a:t>
              </a:r>
              <a:r>
                <a:rPr lang="fr-FR" sz="1600" dirty="0" smtClean="0">
                  <a:solidFill>
                    <a:srgbClr val="800080"/>
                  </a:solidFill>
                </a:rPr>
                <a:t>) : Tab[bas] &lt; Tab[haut] </a:t>
              </a:r>
            </a:p>
            <a:p>
              <a:pPr marL="342900" indent="-342900" defTabSz="762000">
                <a:spcBef>
                  <a:spcPct val="10000"/>
                </a:spcBef>
              </a:pPr>
              <a:r>
                <a:rPr lang="fr-FR" sz="1600" dirty="0">
                  <a:solidFill>
                    <a:srgbClr val="800080"/>
                  </a:solidFill>
                </a:rPr>
                <a:t>p</a:t>
              </a:r>
              <a:r>
                <a:rPr lang="fr-FR" sz="1600" dirty="0" smtClean="0">
                  <a:solidFill>
                    <a:srgbClr val="800080"/>
                  </a:solidFill>
                </a:rPr>
                <a:t>ivot=haut alors bas=</a:t>
              </a:r>
              <a:r>
                <a:rPr lang="fr-FR" sz="1600" dirty="0">
                  <a:solidFill>
                    <a:srgbClr val="800080"/>
                  </a:solidFill>
                </a:rPr>
                <a:t>2</a:t>
              </a:r>
            </a:p>
          </p:txBody>
        </p:sp>
      </p:grpSp>
      <p:grpSp>
        <p:nvGrpSpPr>
          <p:cNvPr id="23560" name="Grouper 23559"/>
          <p:cNvGrpSpPr/>
          <p:nvPr/>
        </p:nvGrpSpPr>
        <p:grpSpPr>
          <a:xfrm>
            <a:off x="4750404" y="3999116"/>
            <a:ext cx="2303870" cy="369975"/>
            <a:chOff x="4750404" y="4957351"/>
            <a:chExt cx="2303870" cy="369975"/>
          </a:xfrm>
        </p:grpSpPr>
        <p:sp>
          <p:nvSpPr>
            <p:cNvPr id="299" name="Text Box 45"/>
            <p:cNvSpPr txBox="1">
              <a:spLocks noChangeArrowheads="1"/>
            </p:cNvSpPr>
            <p:nvPr/>
          </p:nvSpPr>
          <p:spPr bwMode="auto">
            <a:xfrm>
              <a:off x="4750404" y="4957351"/>
              <a:ext cx="442429"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14</a:t>
              </a:r>
            </a:p>
          </p:txBody>
        </p:sp>
        <p:sp>
          <p:nvSpPr>
            <p:cNvPr id="302" name="Text Box 50"/>
            <p:cNvSpPr txBox="1">
              <a:spLocks noChangeArrowheads="1"/>
            </p:cNvSpPr>
            <p:nvPr/>
          </p:nvSpPr>
          <p:spPr bwMode="auto">
            <a:xfrm>
              <a:off x="6772880" y="4957352"/>
              <a:ext cx="281394" cy="369974"/>
            </a:xfrm>
            <a:prstGeom prst="rect">
              <a:avLst/>
            </a:prstGeom>
            <a:noFill/>
            <a:ln w="9525" algn="ctr">
              <a:noFill/>
              <a:miter lim="800000"/>
              <a:headEnd/>
              <a:tailEnd/>
            </a:ln>
          </p:spPr>
          <p:txBody>
            <a:bodyPr wrap="squar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grpSp>
      <p:grpSp>
        <p:nvGrpSpPr>
          <p:cNvPr id="315" name="Grouper 314"/>
          <p:cNvGrpSpPr/>
          <p:nvPr/>
        </p:nvGrpSpPr>
        <p:grpSpPr>
          <a:xfrm>
            <a:off x="4787350" y="3989881"/>
            <a:ext cx="2474742" cy="381518"/>
            <a:chOff x="4750404" y="4945807"/>
            <a:chExt cx="2474742" cy="381518"/>
          </a:xfrm>
        </p:grpSpPr>
        <p:sp>
          <p:nvSpPr>
            <p:cNvPr id="316" name="Text Box 45"/>
            <p:cNvSpPr txBox="1">
              <a:spLocks noChangeArrowheads="1"/>
            </p:cNvSpPr>
            <p:nvPr/>
          </p:nvSpPr>
          <p:spPr bwMode="auto">
            <a:xfrm>
              <a:off x="4750404" y="4957351"/>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sp>
          <p:nvSpPr>
            <p:cNvPr id="317" name="Text Box 50"/>
            <p:cNvSpPr txBox="1">
              <a:spLocks noChangeArrowheads="1"/>
            </p:cNvSpPr>
            <p:nvPr/>
          </p:nvSpPr>
          <p:spPr bwMode="auto">
            <a:xfrm>
              <a:off x="6703608" y="4945807"/>
              <a:ext cx="521538" cy="369974"/>
            </a:xfrm>
            <a:prstGeom prst="rect">
              <a:avLst/>
            </a:prstGeom>
            <a:noFill/>
            <a:ln w="9525" algn="ctr">
              <a:noFill/>
              <a:miter lim="800000"/>
              <a:headEnd/>
              <a:tailEnd/>
            </a:ln>
          </p:spPr>
          <p:txBody>
            <a:bodyPr wrap="square" lIns="92075" tIns="46038" rIns="92075" bIns="46038">
              <a:spAutoFit/>
            </a:bodyPr>
            <a:lstStyle/>
            <a:p>
              <a:pPr defTabSz="762000"/>
              <a:r>
                <a:rPr lang="fr-FR" dirty="0" smtClean="0">
                  <a:solidFill>
                    <a:srgbClr val="800080"/>
                  </a:solidFill>
                </a:rPr>
                <a:t>14</a:t>
              </a:r>
              <a:endParaRPr lang="fr-FR" dirty="0">
                <a:solidFill>
                  <a:srgbClr val="800080"/>
                </a:solidFill>
              </a:endParaRPr>
            </a:p>
          </p:txBody>
        </p:sp>
      </p:grpSp>
      <p:grpSp>
        <p:nvGrpSpPr>
          <p:cNvPr id="23563" name="Grouper 23562"/>
          <p:cNvGrpSpPr/>
          <p:nvPr/>
        </p:nvGrpSpPr>
        <p:grpSpPr>
          <a:xfrm>
            <a:off x="266988" y="3999116"/>
            <a:ext cx="8150400" cy="716858"/>
            <a:chOff x="266988" y="4957351"/>
            <a:chExt cx="8150400" cy="716858"/>
          </a:xfrm>
        </p:grpSpPr>
        <p:grpSp>
          <p:nvGrpSpPr>
            <p:cNvPr id="23562" name="Grouper 23561"/>
            <p:cNvGrpSpPr/>
            <p:nvPr/>
          </p:nvGrpSpPr>
          <p:grpSpPr>
            <a:xfrm>
              <a:off x="266988" y="4957351"/>
              <a:ext cx="8150400" cy="716858"/>
              <a:chOff x="266988" y="4957351"/>
              <a:chExt cx="8150400" cy="716858"/>
            </a:xfrm>
          </p:grpSpPr>
          <p:sp>
            <p:nvSpPr>
              <p:cNvPr id="297" name="Text Box 10"/>
              <p:cNvSpPr txBox="1">
                <a:spLocks noChangeArrowheads="1"/>
              </p:cNvSpPr>
              <p:nvPr/>
            </p:nvSpPr>
            <p:spPr bwMode="auto">
              <a:xfrm>
                <a:off x="3486898" y="4957351"/>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4</a:t>
                </a:r>
                <a:endParaRPr lang="fr-FR" dirty="0">
                  <a:solidFill>
                    <a:srgbClr val="800080"/>
                  </a:solidFill>
                </a:endParaRPr>
              </a:p>
            </p:txBody>
          </p:sp>
          <p:sp>
            <p:nvSpPr>
              <p:cNvPr id="298" name="Text Box 43"/>
              <p:cNvSpPr txBox="1">
                <a:spLocks noChangeArrowheads="1"/>
              </p:cNvSpPr>
              <p:nvPr/>
            </p:nvSpPr>
            <p:spPr bwMode="auto">
              <a:xfrm>
                <a:off x="4178904" y="4957351"/>
                <a:ext cx="31418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6</a:t>
                </a:r>
              </a:p>
            </p:txBody>
          </p:sp>
          <p:sp>
            <p:nvSpPr>
              <p:cNvPr id="300" name="Text Box 47"/>
              <p:cNvSpPr txBox="1">
                <a:spLocks noChangeArrowheads="1"/>
              </p:cNvSpPr>
              <p:nvPr/>
            </p:nvSpPr>
            <p:spPr bwMode="auto">
              <a:xfrm>
                <a:off x="5398104" y="4957351"/>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21</a:t>
                </a:r>
              </a:p>
            </p:txBody>
          </p:sp>
          <p:sp>
            <p:nvSpPr>
              <p:cNvPr id="301" name="Text Box 48"/>
              <p:cNvSpPr txBox="1">
                <a:spLocks noChangeArrowheads="1"/>
              </p:cNvSpPr>
              <p:nvPr/>
            </p:nvSpPr>
            <p:spPr bwMode="auto">
              <a:xfrm>
                <a:off x="6122004" y="4957351"/>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3</a:t>
                </a:r>
              </a:p>
            </p:txBody>
          </p:sp>
          <p:sp>
            <p:nvSpPr>
              <p:cNvPr id="303" name="Text Box 51"/>
              <p:cNvSpPr txBox="1">
                <a:spLocks noChangeArrowheads="1"/>
              </p:cNvSpPr>
              <p:nvPr/>
            </p:nvSpPr>
            <p:spPr bwMode="auto">
              <a:xfrm>
                <a:off x="7344379" y="4957351"/>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12</a:t>
                </a:r>
              </a:p>
            </p:txBody>
          </p:sp>
          <p:sp>
            <p:nvSpPr>
              <p:cNvPr id="304" name="Text Box 52"/>
              <p:cNvSpPr txBox="1">
                <a:spLocks noChangeArrowheads="1"/>
              </p:cNvSpPr>
              <p:nvPr/>
            </p:nvSpPr>
            <p:spPr bwMode="auto">
              <a:xfrm>
                <a:off x="7992079" y="4957351"/>
                <a:ext cx="425309"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11</a:t>
                </a:r>
              </a:p>
            </p:txBody>
          </p:sp>
          <p:grpSp>
            <p:nvGrpSpPr>
              <p:cNvPr id="305" name="Group 103"/>
              <p:cNvGrpSpPr>
                <a:grpSpLocks/>
              </p:cNvGrpSpPr>
              <p:nvPr/>
            </p:nvGrpSpPr>
            <p:grpSpPr bwMode="auto">
              <a:xfrm>
                <a:off x="4987636" y="5343113"/>
                <a:ext cx="1947971" cy="256432"/>
                <a:chOff x="2290" y="1253"/>
                <a:chExt cx="1633" cy="181"/>
              </a:xfrm>
            </p:grpSpPr>
            <p:sp>
              <p:nvSpPr>
                <p:cNvPr id="307" name="Line 104"/>
                <p:cNvSpPr>
                  <a:spLocks noChangeShapeType="1"/>
                </p:cNvSpPr>
                <p:nvPr/>
              </p:nvSpPr>
              <p:spPr bwMode="auto">
                <a:xfrm flipV="1">
                  <a:off x="2290" y="1253"/>
                  <a:ext cx="0" cy="181"/>
                </a:xfrm>
                <a:prstGeom prst="line">
                  <a:avLst/>
                </a:prstGeom>
                <a:noFill/>
                <a:ln w="25400">
                  <a:solidFill>
                    <a:srgbClr val="FF0000"/>
                  </a:solidFill>
                  <a:round/>
                  <a:headEnd/>
                  <a:tailEnd type="arrow" w="med" len="med"/>
                </a:ln>
              </p:spPr>
              <p:txBody>
                <a:bodyPr lIns="92075" tIns="46038" rIns="92075" bIns="46038"/>
                <a:lstStyle/>
                <a:p>
                  <a:endParaRPr lang="fr-FR" dirty="0">
                    <a:solidFill>
                      <a:srgbClr val="800080"/>
                    </a:solidFill>
                  </a:endParaRPr>
                </a:p>
              </p:txBody>
            </p:sp>
            <p:sp>
              <p:nvSpPr>
                <p:cNvPr id="308" name="Line 105"/>
                <p:cNvSpPr>
                  <a:spLocks noChangeShapeType="1"/>
                </p:cNvSpPr>
                <p:nvPr/>
              </p:nvSpPr>
              <p:spPr bwMode="auto">
                <a:xfrm flipV="1">
                  <a:off x="3923" y="1253"/>
                  <a:ext cx="0" cy="181"/>
                </a:xfrm>
                <a:prstGeom prst="line">
                  <a:avLst/>
                </a:prstGeom>
                <a:noFill/>
                <a:ln w="25400">
                  <a:solidFill>
                    <a:srgbClr val="FF0000"/>
                  </a:solidFill>
                  <a:round/>
                  <a:headEnd/>
                  <a:tailEnd type="arrow" w="med" len="med"/>
                </a:ln>
              </p:spPr>
              <p:txBody>
                <a:bodyPr lIns="92075" tIns="46038" rIns="92075" bIns="46038"/>
                <a:lstStyle/>
                <a:p>
                  <a:endParaRPr lang="fr-FR">
                    <a:solidFill>
                      <a:srgbClr val="800080"/>
                    </a:solidFill>
                  </a:endParaRPr>
                </a:p>
              </p:txBody>
            </p:sp>
            <p:sp>
              <p:nvSpPr>
                <p:cNvPr id="309" name="Line 106"/>
                <p:cNvSpPr>
                  <a:spLocks noChangeShapeType="1"/>
                </p:cNvSpPr>
                <p:nvPr/>
              </p:nvSpPr>
              <p:spPr bwMode="auto">
                <a:xfrm>
                  <a:off x="2290" y="1434"/>
                  <a:ext cx="1633" cy="0"/>
                </a:xfrm>
                <a:prstGeom prst="line">
                  <a:avLst/>
                </a:prstGeom>
                <a:noFill/>
                <a:ln w="25400">
                  <a:solidFill>
                    <a:srgbClr val="FF0000"/>
                  </a:solidFill>
                  <a:round/>
                  <a:headEnd/>
                  <a:tailEnd/>
                </a:ln>
              </p:spPr>
              <p:txBody>
                <a:bodyPr lIns="92075" tIns="46038" rIns="92075" bIns="46038"/>
                <a:lstStyle/>
                <a:p>
                  <a:endParaRPr lang="fr-FR" dirty="0">
                    <a:solidFill>
                      <a:srgbClr val="800080"/>
                    </a:solidFill>
                  </a:endParaRPr>
                </a:p>
              </p:txBody>
            </p:sp>
          </p:grpSp>
          <p:sp>
            <p:nvSpPr>
              <p:cNvPr id="311" name="Rectangle 109"/>
              <p:cNvSpPr>
                <a:spLocks noChangeArrowheads="1"/>
              </p:cNvSpPr>
              <p:nvPr/>
            </p:nvSpPr>
            <p:spPr bwMode="auto">
              <a:xfrm>
                <a:off x="266988" y="4977356"/>
                <a:ext cx="2952750" cy="696853"/>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600" dirty="0" smtClean="0">
                    <a:solidFill>
                      <a:srgbClr val="800080"/>
                    </a:solidFill>
                  </a:rPr>
                  <a:t>(5) : Tab[bas]             Tab[haut] </a:t>
                </a:r>
              </a:p>
              <a:p>
                <a:pPr marL="342900" indent="-342900" defTabSz="762000">
                  <a:spcBef>
                    <a:spcPct val="10000"/>
                  </a:spcBef>
                </a:pPr>
                <a:r>
                  <a:rPr lang="fr-FR" sz="1600" dirty="0">
                    <a:solidFill>
                      <a:srgbClr val="800080"/>
                    </a:solidFill>
                  </a:rPr>
                  <a:t>p</a:t>
                </a:r>
                <a:r>
                  <a:rPr lang="fr-FR" sz="1600" dirty="0" smtClean="0">
                    <a:solidFill>
                      <a:srgbClr val="800080"/>
                    </a:solidFill>
                  </a:rPr>
                  <a:t>ivot=bas  alors haut=4</a:t>
                </a:r>
                <a:endParaRPr lang="fr-FR" sz="1600" dirty="0">
                  <a:solidFill>
                    <a:srgbClr val="800080"/>
                  </a:solidFill>
                </a:endParaRPr>
              </a:p>
            </p:txBody>
          </p:sp>
        </p:grpSp>
        <p:sp>
          <p:nvSpPr>
            <p:cNvPr id="318" name="Double flèche horizontale 317"/>
            <p:cNvSpPr/>
            <p:nvPr/>
          </p:nvSpPr>
          <p:spPr>
            <a:xfrm>
              <a:off x="1610350" y="5059207"/>
              <a:ext cx="618122" cy="206753"/>
            </a:xfrm>
            <a:prstGeom prst="leftRightArrow">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grpSp>
        <p:nvGrpSpPr>
          <p:cNvPr id="23564" name="Grouper 23563"/>
          <p:cNvGrpSpPr/>
          <p:nvPr/>
        </p:nvGrpSpPr>
        <p:grpSpPr>
          <a:xfrm>
            <a:off x="4821985" y="4809607"/>
            <a:ext cx="1639744" cy="369974"/>
            <a:chOff x="4798895" y="4867334"/>
            <a:chExt cx="1639744" cy="369974"/>
          </a:xfrm>
        </p:grpSpPr>
        <p:sp>
          <p:nvSpPr>
            <p:cNvPr id="326" name="Text Box 48"/>
            <p:cNvSpPr txBox="1">
              <a:spLocks noChangeArrowheads="1"/>
            </p:cNvSpPr>
            <p:nvPr/>
          </p:nvSpPr>
          <p:spPr bwMode="auto">
            <a:xfrm>
              <a:off x="6124313" y="4867334"/>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3</a:t>
              </a:r>
            </a:p>
          </p:txBody>
        </p:sp>
        <p:sp>
          <p:nvSpPr>
            <p:cNvPr id="335" name="Text Box 45"/>
            <p:cNvSpPr txBox="1">
              <a:spLocks noChangeArrowheads="1"/>
            </p:cNvSpPr>
            <p:nvPr/>
          </p:nvSpPr>
          <p:spPr bwMode="auto">
            <a:xfrm>
              <a:off x="4798895" y="4867334"/>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grpSp>
      <p:grpSp>
        <p:nvGrpSpPr>
          <p:cNvPr id="23565" name="Grouper 23564"/>
          <p:cNvGrpSpPr/>
          <p:nvPr/>
        </p:nvGrpSpPr>
        <p:grpSpPr>
          <a:xfrm>
            <a:off x="269297" y="4821154"/>
            <a:ext cx="8150400" cy="716858"/>
            <a:chOff x="269297" y="4867334"/>
            <a:chExt cx="8150400" cy="716858"/>
          </a:xfrm>
        </p:grpSpPr>
        <p:sp>
          <p:nvSpPr>
            <p:cNvPr id="323" name="Text Box 10"/>
            <p:cNvSpPr txBox="1">
              <a:spLocks noChangeArrowheads="1"/>
            </p:cNvSpPr>
            <p:nvPr/>
          </p:nvSpPr>
          <p:spPr bwMode="auto">
            <a:xfrm>
              <a:off x="3489207" y="4867334"/>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4</a:t>
              </a:r>
              <a:endParaRPr lang="fr-FR" dirty="0">
                <a:solidFill>
                  <a:srgbClr val="800080"/>
                </a:solidFill>
              </a:endParaRPr>
            </a:p>
          </p:txBody>
        </p:sp>
        <p:sp>
          <p:nvSpPr>
            <p:cNvPr id="324" name="Text Box 43"/>
            <p:cNvSpPr txBox="1">
              <a:spLocks noChangeArrowheads="1"/>
            </p:cNvSpPr>
            <p:nvPr/>
          </p:nvSpPr>
          <p:spPr bwMode="auto">
            <a:xfrm>
              <a:off x="4181213" y="4867334"/>
              <a:ext cx="31418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6</a:t>
              </a:r>
            </a:p>
          </p:txBody>
        </p:sp>
        <p:sp>
          <p:nvSpPr>
            <p:cNvPr id="325" name="Text Box 47"/>
            <p:cNvSpPr txBox="1">
              <a:spLocks noChangeArrowheads="1"/>
            </p:cNvSpPr>
            <p:nvPr/>
          </p:nvSpPr>
          <p:spPr bwMode="auto">
            <a:xfrm>
              <a:off x="5400413" y="4867334"/>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21</a:t>
              </a:r>
            </a:p>
          </p:txBody>
        </p:sp>
        <p:sp>
          <p:nvSpPr>
            <p:cNvPr id="327" name="Text Box 51"/>
            <p:cNvSpPr txBox="1">
              <a:spLocks noChangeArrowheads="1"/>
            </p:cNvSpPr>
            <p:nvPr/>
          </p:nvSpPr>
          <p:spPr bwMode="auto">
            <a:xfrm>
              <a:off x="7346688" y="4867334"/>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12</a:t>
              </a:r>
            </a:p>
          </p:txBody>
        </p:sp>
        <p:sp>
          <p:nvSpPr>
            <p:cNvPr id="328" name="Text Box 52"/>
            <p:cNvSpPr txBox="1">
              <a:spLocks noChangeArrowheads="1"/>
            </p:cNvSpPr>
            <p:nvPr/>
          </p:nvSpPr>
          <p:spPr bwMode="auto">
            <a:xfrm>
              <a:off x="7994388" y="4867334"/>
              <a:ext cx="425309"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11</a:t>
              </a:r>
            </a:p>
          </p:txBody>
        </p:sp>
        <p:grpSp>
          <p:nvGrpSpPr>
            <p:cNvPr id="329" name="Group 103"/>
            <p:cNvGrpSpPr>
              <a:grpSpLocks/>
            </p:cNvGrpSpPr>
            <p:nvPr/>
          </p:nvGrpSpPr>
          <p:grpSpPr bwMode="auto">
            <a:xfrm>
              <a:off x="4989946" y="5253096"/>
              <a:ext cx="1290782" cy="242578"/>
              <a:chOff x="2290" y="1253"/>
              <a:chExt cx="1633" cy="181"/>
            </a:xfrm>
          </p:grpSpPr>
          <p:sp>
            <p:nvSpPr>
              <p:cNvPr id="331" name="Line 104"/>
              <p:cNvSpPr>
                <a:spLocks noChangeShapeType="1"/>
              </p:cNvSpPr>
              <p:nvPr/>
            </p:nvSpPr>
            <p:spPr bwMode="auto">
              <a:xfrm flipV="1">
                <a:off x="2290" y="1253"/>
                <a:ext cx="0" cy="181"/>
              </a:xfrm>
              <a:prstGeom prst="line">
                <a:avLst/>
              </a:prstGeom>
              <a:noFill/>
              <a:ln w="25400">
                <a:solidFill>
                  <a:srgbClr val="FF0000"/>
                </a:solidFill>
                <a:round/>
                <a:headEnd/>
                <a:tailEnd type="arrow" w="med" len="med"/>
              </a:ln>
            </p:spPr>
            <p:txBody>
              <a:bodyPr lIns="92075" tIns="46038" rIns="92075" bIns="46038"/>
              <a:lstStyle/>
              <a:p>
                <a:endParaRPr lang="fr-FR" dirty="0">
                  <a:solidFill>
                    <a:srgbClr val="800080"/>
                  </a:solidFill>
                </a:endParaRPr>
              </a:p>
            </p:txBody>
          </p:sp>
          <p:sp>
            <p:nvSpPr>
              <p:cNvPr id="332" name="Line 105"/>
              <p:cNvSpPr>
                <a:spLocks noChangeShapeType="1"/>
              </p:cNvSpPr>
              <p:nvPr/>
            </p:nvSpPr>
            <p:spPr bwMode="auto">
              <a:xfrm flipV="1">
                <a:off x="3923" y="1253"/>
                <a:ext cx="0" cy="181"/>
              </a:xfrm>
              <a:prstGeom prst="line">
                <a:avLst/>
              </a:prstGeom>
              <a:noFill/>
              <a:ln w="25400">
                <a:solidFill>
                  <a:srgbClr val="FF0000"/>
                </a:solidFill>
                <a:round/>
                <a:headEnd/>
                <a:tailEnd type="arrow" w="med" len="med"/>
              </a:ln>
            </p:spPr>
            <p:txBody>
              <a:bodyPr lIns="92075" tIns="46038" rIns="92075" bIns="46038"/>
              <a:lstStyle/>
              <a:p>
                <a:endParaRPr lang="fr-FR">
                  <a:solidFill>
                    <a:srgbClr val="800080"/>
                  </a:solidFill>
                </a:endParaRPr>
              </a:p>
            </p:txBody>
          </p:sp>
          <p:sp>
            <p:nvSpPr>
              <p:cNvPr id="333" name="Line 106"/>
              <p:cNvSpPr>
                <a:spLocks noChangeShapeType="1"/>
              </p:cNvSpPr>
              <p:nvPr/>
            </p:nvSpPr>
            <p:spPr bwMode="auto">
              <a:xfrm>
                <a:off x="2290" y="1434"/>
                <a:ext cx="1633" cy="0"/>
              </a:xfrm>
              <a:prstGeom prst="line">
                <a:avLst/>
              </a:prstGeom>
              <a:noFill/>
              <a:ln w="25400">
                <a:solidFill>
                  <a:srgbClr val="FF0000"/>
                </a:solidFill>
                <a:round/>
                <a:headEnd/>
                <a:tailEnd/>
              </a:ln>
            </p:spPr>
            <p:txBody>
              <a:bodyPr lIns="92075" tIns="46038" rIns="92075" bIns="46038"/>
              <a:lstStyle/>
              <a:p>
                <a:endParaRPr lang="fr-FR" dirty="0">
                  <a:solidFill>
                    <a:srgbClr val="800080"/>
                  </a:solidFill>
                </a:endParaRPr>
              </a:p>
            </p:txBody>
          </p:sp>
        </p:grpSp>
        <p:sp>
          <p:nvSpPr>
            <p:cNvPr id="330" name="Rectangle 109"/>
            <p:cNvSpPr>
              <a:spLocks noChangeArrowheads="1"/>
            </p:cNvSpPr>
            <p:nvPr/>
          </p:nvSpPr>
          <p:spPr bwMode="auto">
            <a:xfrm>
              <a:off x="269297" y="4887339"/>
              <a:ext cx="2952750" cy="696853"/>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600" dirty="0" smtClean="0">
                  <a:solidFill>
                    <a:srgbClr val="800080"/>
                  </a:solidFill>
                </a:rPr>
                <a:t>(</a:t>
              </a:r>
              <a:r>
                <a:rPr lang="fr-FR" sz="1600" dirty="0">
                  <a:solidFill>
                    <a:srgbClr val="800080"/>
                  </a:solidFill>
                </a:rPr>
                <a:t>6</a:t>
              </a:r>
              <a:r>
                <a:rPr lang="fr-FR" sz="1600" dirty="0" smtClean="0">
                  <a:solidFill>
                    <a:srgbClr val="800080"/>
                  </a:solidFill>
                </a:rPr>
                <a:t>) : Tab[bas]             Tab[haut] </a:t>
              </a:r>
            </a:p>
            <a:p>
              <a:pPr marL="342900" indent="-342900" defTabSz="762000">
                <a:spcBef>
                  <a:spcPct val="10000"/>
                </a:spcBef>
              </a:pPr>
              <a:r>
                <a:rPr lang="fr-FR" sz="1600" dirty="0">
                  <a:solidFill>
                    <a:srgbClr val="800080"/>
                  </a:solidFill>
                </a:rPr>
                <a:t>p</a:t>
              </a:r>
              <a:r>
                <a:rPr lang="fr-FR" sz="1600" dirty="0" smtClean="0">
                  <a:solidFill>
                    <a:srgbClr val="800080"/>
                  </a:solidFill>
                </a:rPr>
                <a:t>ivot=haut alors bas=3</a:t>
              </a:r>
              <a:endParaRPr lang="fr-FR" sz="1600" dirty="0">
                <a:solidFill>
                  <a:srgbClr val="800080"/>
                </a:solidFill>
              </a:endParaRPr>
            </a:p>
          </p:txBody>
        </p:sp>
        <p:sp>
          <p:nvSpPr>
            <p:cNvPr id="322" name="Double flèche horizontale 321"/>
            <p:cNvSpPr/>
            <p:nvPr/>
          </p:nvSpPr>
          <p:spPr>
            <a:xfrm>
              <a:off x="1612659" y="4969190"/>
              <a:ext cx="618122" cy="206753"/>
            </a:xfrm>
            <a:prstGeom prst="leftRightArrow">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36" name="Text Box 50"/>
            <p:cNvSpPr txBox="1">
              <a:spLocks noChangeArrowheads="1"/>
            </p:cNvSpPr>
            <p:nvPr/>
          </p:nvSpPr>
          <p:spPr bwMode="auto">
            <a:xfrm>
              <a:off x="6661727" y="4867335"/>
              <a:ext cx="441038" cy="369974"/>
            </a:xfrm>
            <a:prstGeom prst="rect">
              <a:avLst/>
            </a:prstGeom>
            <a:noFill/>
            <a:ln w="9525" algn="ctr">
              <a:noFill/>
              <a:miter lim="800000"/>
              <a:headEnd/>
              <a:tailEnd/>
            </a:ln>
          </p:spPr>
          <p:txBody>
            <a:bodyPr wrap="square" lIns="92075" tIns="46038" rIns="92075" bIns="46038">
              <a:spAutoFit/>
            </a:bodyPr>
            <a:lstStyle/>
            <a:p>
              <a:pPr defTabSz="762000"/>
              <a:r>
                <a:rPr lang="fr-FR" dirty="0" smtClean="0">
                  <a:solidFill>
                    <a:srgbClr val="800080"/>
                  </a:solidFill>
                </a:rPr>
                <a:t>14</a:t>
              </a:r>
              <a:endParaRPr lang="fr-FR" dirty="0">
                <a:solidFill>
                  <a:srgbClr val="800080"/>
                </a:solidFill>
              </a:endParaRPr>
            </a:p>
          </p:txBody>
        </p:sp>
      </p:grpSp>
      <p:grpSp>
        <p:nvGrpSpPr>
          <p:cNvPr id="339" name="Grouper 338"/>
          <p:cNvGrpSpPr/>
          <p:nvPr/>
        </p:nvGrpSpPr>
        <p:grpSpPr>
          <a:xfrm>
            <a:off x="4847385" y="4811917"/>
            <a:ext cx="1639744" cy="369974"/>
            <a:chOff x="4798895" y="4867334"/>
            <a:chExt cx="1639744" cy="369974"/>
          </a:xfrm>
        </p:grpSpPr>
        <p:sp>
          <p:nvSpPr>
            <p:cNvPr id="340" name="Text Box 48"/>
            <p:cNvSpPr txBox="1">
              <a:spLocks noChangeArrowheads="1"/>
            </p:cNvSpPr>
            <p:nvPr/>
          </p:nvSpPr>
          <p:spPr bwMode="auto">
            <a:xfrm>
              <a:off x="6124313" y="4867334"/>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sp>
          <p:nvSpPr>
            <p:cNvPr id="341" name="Text Box 45"/>
            <p:cNvSpPr txBox="1">
              <a:spLocks noChangeArrowheads="1"/>
            </p:cNvSpPr>
            <p:nvPr/>
          </p:nvSpPr>
          <p:spPr bwMode="auto">
            <a:xfrm>
              <a:off x="4798895" y="4867334"/>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3</a:t>
              </a:r>
              <a:endParaRPr lang="fr-FR" dirty="0">
                <a:solidFill>
                  <a:srgbClr val="800080"/>
                </a:solidFill>
              </a:endParaRPr>
            </a:p>
          </p:txBody>
        </p:sp>
      </p:grpSp>
      <p:grpSp>
        <p:nvGrpSpPr>
          <p:cNvPr id="23566" name="Grouper 23565"/>
          <p:cNvGrpSpPr/>
          <p:nvPr/>
        </p:nvGrpSpPr>
        <p:grpSpPr>
          <a:xfrm>
            <a:off x="5396547" y="5639776"/>
            <a:ext cx="1063625" cy="372279"/>
            <a:chOff x="5402722" y="5643192"/>
            <a:chExt cx="1063625" cy="372279"/>
          </a:xfrm>
        </p:grpSpPr>
        <p:sp>
          <p:nvSpPr>
            <p:cNvPr id="345" name="Text Box 47"/>
            <p:cNvSpPr txBox="1">
              <a:spLocks noChangeArrowheads="1"/>
            </p:cNvSpPr>
            <p:nvPr/>
          </p:nvSpPr>
          <p:spPr bwMode="auto">
            <a:xfrm>
              <a:off x="5402722" y="5643192"/>
              <a:ext cx="442429"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21</a:t>
              </a:r>
            </a:p>
          </p:txBody>
        </p:sp>
        <p:sp>
          <p:nvSpPr>
            <p:cNvPr id="356" name="Text Box 48"/>
            <p:cNvSpPr txBox="1">
              <a:spLocks noChangeArrowheads="1"/>
            </p:cNvSpPr>
            <p:nvPr/>
          </p:nvSpPr>
          <p:spPr bwMode="auto">
            <a:xfrm>
              <a:off x="6152021" y="5645497"/>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grpSp>
      <p:grpSp>
        <p:nvGrpSpPr>
          <p:cNvPr id="23567" name="Grouper 23566"/>
          <p:cNvGrpSpPr/>
          <p:nvPr/>
        </p:nvGrpSpPr>
        <p:grpSpPr>
          <a:xfrm>
            <a:off x="271606" y="5643192"/>
            <a:ext cx="8150400" cy="716858"/>
            <a:chOff x="271606" y="5643192"/>
            <a:chExt cx="8150400" cy="716858"/>
          </a:xfrm>
        </p:grpSpPr>
        <p:sp>
          <p:nvSpPr>
            <p:cNvPr id="343" name="Text Box 10"/>
            <p:cNvSpPr txBox="1">
              <a:spLocks noChangeArrowheads="1"/>
            </p:cNvSpPr>
            <p:nvPr/>
          </p:nvSpPr>
          <p:spPr bwMode="auto">
            <a:xfrm>
              <a:off x="3491516" y="5643192"/>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4</a:t>
              </a:r>
              <a:endParaRPr lang="fr-FR" dirty="0">
                <a:solidFill>
                  <a:srgbClr val="800080"/>
                </a:solidFill>
              </a:endParaRPr>
            </a:p>
          </p:txBody>
        </p:sp>
        <p:sp>
          <p:nvSpPr>
            <p:cNvPr id="344" name="Text Box 43"/>
            <p:cNvSpPr txBox="1">
              <a:spLocks noChangeArrowheads="1"/>
            </p:cNvSpPr>
            <p:nvPr/>
          </p:nvSpPr>
          <p:spPr bwMode="auto">
            <a:xfrm>
              <a:off x="4183522" y="5643192"/>
              <a:ext cx="31418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6</a:t>
              </a:r>
            </a:p>
          </p:txBody>
        </p:sp>
        <p:sp>
          <p:nvSpPr>
            <p:cNvPr id="346" name="Text Box 51"/>
            <p:cNvSpPr txBox="1">
              <a:spLocks noChangeArrowheads="1"/>
            </p:cNvSpPr>
            <p:nvPr/>
          </p:nvSpPr>
          <p:spPr bwMode="auto">
            <a:xfrm>
              <a:off x="7348997" y="5643192"/>
              <a:ext cx="442429" cy="369974"/>
            </a:xfrm>
            <a:prstGeom prst="rect">
              <a:avLst/>
            </a:prstGeom>
            <a:noFill/>
            <a:ln w="9525" algn="ctr">
              <a:noFill/>
              <a:miter lim="800000"/>
              <a:headEnd/>
              <a:tailEnd/>
            </a:ln>
          </p:spPr>
          <p:txBody>
            <a:bodyPr wrap="none" lIns="92075" tIns="46038" rIns="92075" bIns="46038">
              <a:spAutoFit/>
            </a:bodyPr>
            <a:lstStyle/>
            <a:p>
              <a:pPr defTabSz="762000"/>
              <a:r>
                <a:rPr lang="fr-FR">
                  <a:solidFill>
                    <a:srgbClr val="800080"/>
                  </a:solidFill>
                </a:rPr>
                <a:t>12</a:t>
              </a:r>
            </a:p>
          </p:txBody>
        </p:sp>
        <p:sp>
          <p:nvSpPr>
            <p:cNvPr id="347" name="Text Box 52"/>
            <p:cNvSpPr txBox="1">
              <a:spLocks noChangeArrowheads="1"/>
            </p:cNvSpPr>
            <p:nvPr/>
          </p:nvSpPr>
          <p:spPr bwMode="auto">
            <a:xfrm>
              <a:off x="7996697" y="5643192"/>
              <a:ext cx="425309" cy="369974"/>
            </a:xfrm>
            <a:prstGeom prst="rect">
              <a:avLst/>
            </a:prstGeom>
            <a:noFill/>
            <a:ln w="9525" algn="ctr">
              <a:noFill/>
              <a:miter lim="800000"/>
              <a:headEnd/>
              <a:tailEnd/>
            </a:ln>
          </p:spPr>
          <p:txBody>
            <a:bodyPr wrap="none" lIns="92075" tIns="46038" rIns="92075" bIns="46038">
              <a:spAutoFit/>
            </a:bodyPr>
            <a:lstStyle/>
            <a:p>
              <a:pPr defTabSz="762000"/>
              <a:r>
                <a:rPr lang="fr-FR" dirty="0">
                  <a:solidFill>
                    <a:srgbClr val="800080"/>
                  </a:solidFill>
                </a:rPr>
                <a:t>11</a:t>
              </a:r>
            </a:p>
          </p:txBody>
        </p:sp>
        <p:grpSp>
          <p:nvGrpSpPr>
            <p:cNvPr id="348" name="Group 103"/>
            <p:cNvGrpSpPr>
              <a:grpSpLocks/>
            </p:cNvGrpSpPr>
            <p:nvPr/>
          </p:nvGrpSpPr>
          <p:grpSpPr bwMode="auto">
            <a:xfrm>
              <a:off x="5634181" y="6028954"/>
              <a:ext cx="648855" cy="228682"/>
              <a:chOff x="2290" y="1253"/>
              <a:chExt cx="1633" cy="181"/>
            </a:xfrm>
          </p:grpSpPr>
          <p:sp>
            <p:nvSpPr>
              <p:cNvPr id="352" name="Line 104"/>
              <p:cNvSpPr>
                <a:spLocks noChangeShapeType="1"/>
              </p:cNvSpPr>
              <p:nvPr/>
            </p:nvSpPr>
            <p:spPr bwMode="auto">
              <a:xfrm flipV="1">
                <a:off x="2290" y="1253"/>
                <a:ext cx="0" cy="181"/>
              </a:xfrm>
              <a:prstGeom prst="line">
                <a:avLst/>
              </a:prstGeom>
              <a:noFill/>
              <a:ln w="25400">
                <a:solidFill>
                  <a:srgbClr val="FF0000"/>
                </a:solidFill>
                <a:round/>
                <a:headEnd/>
                <a:tailEnd type="arrow" w="med" len="med"/>
              </a:ln>
            </p:spPr>
            <p:txBody>
              <a:bodyPr lIns="92075" tIns="46038" rIns="92075" bIns="46038"/>
              <a:lstStyle/>
              <a:p>
                <a:endParaRPr lang="fr-FR" dirty="0">
                  <a:solidFill>
                    <a:srgbClr val="800080"/>
                  </a:solidFill>
                </a:endParaRPr>
              </a:p>
            </p:txBody>
          </p:sp>
          <p:sp>
            <p:nvSpPr>
              <p:cNvPr id="353" name="Line 105"/>
              <p:cNvSpPr>
                <a:spLocks noChangeShapeType="1"/>
              </p:cNvSpPr>
              <p:nvPr/>
            </p:nvSpPr>
            <p:spPr bwMode="auto">
              <a:xfrm flipV="1">
                <a:off x="3923" y="1253"/>
                <a:ext cx="0" cy="181"/>
              </a:xfrm>
              <a:prstGeom prst="line">
                <a:avLst/>
              </a:prstGeom>
              <a:noFill/>
              <a:ln w="25400">
                <a:solidFill>
                  <a:srgbClr val="FF0000"/>
                </a:solidFill>
                <a:round/>
                <a:headEnd/>
                <a:tailEnd type="arrow" w="med" len="med"/>
              </a:ln>
            </p:spPr>
            <p:txBody>
              <a:bodyPr lIns="92075" tIns="46038" rIns="92075" bIns="46038"/>
              <a:lstStyle/>
              <a:p>
                <a:endParaRPr lang="fr-FR">
                  <a:solidFill>
                    <a:srgbClr val="800080"/>
                  </a:solidFill>
                </a:endParaRPr>
              </a:p>
            </p:txBody>
          </p:sp>
          <p:sp>
            <p:nvSpPr>
              <p:cNvPr id="354" name="Line 106"/>
              <p:cNvSpPr>
                <a:spLocks noChangeShapeType="1"/>
              </p:cNvSpPr>
              <p:nvPr/>
            </p:nvSpPr>
            <p:spPr bwMode="auto">
              <a:xfrm>
                <a:off x="2290" y="1434"/>
                <a:ext cx="1633" cy="0"/>
              </a:xfrm>
              <a:prstGeom prst="line">
                <a:avLst/>
              </a:prstGeom>
              <a:noFill/>
              <a:ln w="25400">
                <a:solidFill>
                  <a:srgbClr val="FF0000"/>
                </a:solidFill>
                <a:round/>
                <a:headEnd/>
                <a:tailEnd/>
              </a:ln>
            </p:spPr>
            <p:txBody>
              <a:bodyPr lIns="92075" tIns="46038" rIns="92075" bIns="46038"/>
              <a:lstStyle/>
              <a:p>
                <a:endParaRPr lang="fr-FR" dirty="0">
                  <a:solidFill>
                    <a:srgbClr val="800080"/>
                  </a:solidFill>
                </a:endParaRPr>
              </a:p>
            </p:txBody>
          </p:sp>
        </p:grpSp>
        <p:sp>
          <p:nvSpPr>
            <p:cNvPr id="349" name="Rectangle 109"/>
            <p:cNvSpPr>
              <a:spLocks noChangeArrowheads="1"/>
            </p:cNvSpPr>
            <p:nvPr/>
          </p:nvSpPr>
          <p:spPr bwMode="auto">
            <a:xfrm>
              <a:off x="271606" y="5663197"/>
              <a:ext cx="2952750" cy="696853"/>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600" dirty="0" smtClean="0">
                  <a:solidFill>
                    <a:srgbClr val="800080"/>
                  </a:solidFill>
                </a:rPr>
                <a:t>(</a:t>
              </a:r>
              <a:r>
                <a:rPr lang="fr-FR" sz="1600" dirty="0">
                  <a:solidFill>
                    <a:srgbClr val="800080"/>
                  </a:solidFill>
                </a:rPr>
                <a:t>7</a:t>
              </a:r>
              <a:r>
                <a:rPr lang="fr-FR" sz="1600" dirty="0" smtClean="0">
                  <a:solidFill>
                    <a:srgbClr val="800080"/>
                  </a:solidFill>
                </a:rPr>
                <a:t>) : Tab[bas]             Tab[haut] </a:t>
              </a:r>
            </a:p>
            <a:p>
              <a:pPr marL="342900" indent="-342900" defTabSz="762000">
                <a:spcBef>
                  <a:spcPct val="10000"/>
                </a:spcBef>
              </a:pPr>
              <a:r>
                <a:rPr lang="fr-FR" sz="1600" dirty="0">
                  <a:solidFill>
                    <a:srgbClr val="800080"/>
                  </a:solidFill>
                </a:rPr>
                <a:t>p</a:t>
              </a:r>
              <a:r>
                <a:rPr lang="fr-FR" sz="1600" dirty="0" smtClean="0">
                  <a:solidFill>
                    <a:srgbClr val="800080"/>
                  </a:solidFill>
                </a:rPr>
                <a:t>ivot=bas  alors haut=</a:t>
              </a:r>
              <a:r>
                <a:rPr lang="fr-FR" sz="1600" dirty="0">
                  <a:solidFill>
                    <a:srgbClr val="800080"/>
                  </a:solidFill>
                </a:rPr>
                <a:t>3</a:t>
              </a:r>
            </a:p>
          </p:txBody>
        </p:sp>
        <p:sp>
          <p:nvSpPr>
            <p:cNvPr id="350" name="Double flèche horizontale 349"/>
            <p:cNvSpPr/>
            <p:nvPr/>
          </p:nvSpPr>
          <p:spPr>
            <a:xfrm>
              <a:off x="1614968" y="5745048"/>
              <a:ext cx="618122" cy="206753"/>
            </a:xfrm>
            <a:prstGeom prst="leftRightArrow">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351" name="Text Box 50"/>
            <p:cNvSpPr txBox="1">
              <a:spLocks noChangeArrowheads="1"/>
            </p:cNvSpPr>
            <p:nvPr/>
          </p:nvSpPr>
          <p:spPr bwMode="auto">
            <a:xfrm>
              <a:off x="6664036" y="5643193"/>
              <a:ext cx="441038" cy="369974"/>
            </a:xfrm>
            <a:prstGeom prst="rect">
              <a:avLst/>
            </a:prstGeom>
            <a:noFill/>
            <a:ln w="9525" algn="ctr">
              <a:noFill/>
              <a:miter lim="800000"/>
              <a:headEnd/>
              <a:tailEnd/>
            </a:ln>
          </p:spPr>
          <p:txBody>
            <a:bodyPr wrap="square" lIns="92075" tIns="46038" rIns="92075" bIns="46038">
              <a:spAutoFit/>
            </a:bodyPr>
            <a:lstStyle/>
            <a:p>
              <a:pPr defTabSz="762000"/>
              <a:r>
                <a:rPr lang="fr-FR" dirty="0" smtClean="0">
                  <a:solidFill>
                    <a:srgbClr val="800080"/>
                  </a:solidFill>
                </a:rPr>
                <a:t>14</a:t>
              </a:r>
              <a:endParaRPr lang="fr-FR" dirty="0">
                <a:solidFill>
                  <a:srgbClr val="800080"/>
                </a:solidFill>
              </a:endParaRPr>
            </a:p>
          </p:txBody>
        </p:sp>
        <p:sp>
          <p:nvSpPr>
            <p:cNvPr id="357" name="Text Box 45"/>
            <p:cNvSpPr txBox="1">
              <a:spLocks noChangeArrowheads="1"/>
            </p:cNvSpPr>
            <p:nvPr/>
          </p:nvSpPr>
          <p:spPr bwMode="auto">
            <a:xfrm>
              <a:off x="4826603" y="5645497"/>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3</a:t>
              </a:r>
              <a:endParaRPr lang="fr-FR" dirty="0">
                <a:solidFill>
                  <a:srgbClr val="800080"/>
                </a:solidFill>
              </a:endParaRPr>
            </a:p>
          </p:txBody>
        </p:sp>
      </p:grpSp>
      <p:grpSp>
        <p:nvGrpSpPr>
          <p:cNvPr id="360" name="Grouper 359"/>
          <p:cNvGrpSpPr/>
          <p:nvPr/>
        </p:nvGrpSpPr>
        <p:grpSpPr>
          <a:xfrm>
            <a:off x="5470278" y="5646081"/>
            <a:ext cx="1104300" cy="372279"/>
            <a:chOff x="5402722" y="5643192"/>
            <a:chExt cx="1192003" cy="372279"/>
          </a:xfrm>
        </p:grpSpPr>
        <p:sp>
          <p:nvSpPr>
            <p:cNvPr id="361" name="Text Box 47"/>
            <p:cNvSpPr txBox="1">
              <a:spLocks noChangeArrowheads="1"/>
            </p:cNvSpPr>
            <p:nvPr/>
          </p:nvSpPr>
          <p:spPr bwMode="auto">
            <a:xfrm>
              <a:off x="5402722" y="5643192"/>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sp>
          <p:nvSpPr>
            <p:cNvPr id="362" name="Text Box 48"/>
            <p:cNvSpPr txBox="1">
              <a:spLocks noChangeArrowheads="1"/>
            </p:cNvSpPr>
            <p:nvPr/>
          </p:nvSpPr>
          <p:spPr bwMode="auto">
            <a:xfrm>
              <a:off x="6091194" y="5645497"/>
              <a:ext cx="503531" cy="369974"/>
            </a:xfrm>
            <a:prstGeom prst="rect">
              <a:avLst/>
            </a:prstGeom>
            <a:noFill/>
            <a:ln w="9525" algn="ctr">
              <a:noFill/>
              <a:miter lim="800000"/>
              <a:headEnd/>
              <a:tailEnd/>
            </a:ln>
          </p:spPr>
          <p:txBody>
            <a:bodyPr wrap="square" lIns="92075" tIns="46038" rIns="92075" bIns="46038">
              <a:spAutoFit/>
            </a:bodyPr>
            <a:lstStyle/>
            <a:p>
              <a:pPr defTabSz="762000"/>
              <a:r>
                <a:rPr lang="fr-FR" dirty="0" smtClean="0">
                  <a:solidFill>
                    <a:srgbClr val="800080"/>
                  </a:solidFill>
                </a:rPr>
                <a:t>21</a:t>
              </a:r>
              <a:endParaRPr lang="fr-FR" dirty="0">
                <a:solidFill>
                  <a:srgbClr val="800080"/>
                </a:solidFill>
              </a:endParaRPr>
            </a:p>
          </p:txBody>
        </p:sp>
      </p:grpSp>
    </p:spTree>
    <p:extLst>
      <p:ext uri="{BB962C8B-B14F-4D97-AF65-F5344CB8AC3E}">
        <p14:creationId xmlns:p14="http://schemas.microsoft.com/office/powerpoint/2010/main" val="84820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5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5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560"/>
                                        </p:tgtEl>
                                        <p:attrNameLst>
                                          <p:attrName>style.visibility</p:attrName>
                                        </p:attrNameLst>
                                      </p:cBhvr>
                                      <p:to>
                                        <p:strVal val="visible"/>
                                      </p:to>
                                    </p:set>
                                  </p:childTnLst>
                                  <p:subTnLst>
                                    <p:set>
                                      <p:cBhvr override="childStyle">
                                        <p:cTn dur="1" fill="hold" display="0" masterRel="nextClick" afterEffect="1"/>
                                        <p:tgtEl>
                                          <p:spTgt spid="2356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6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564"/>
                                        </p:tgtEl>
                                        <p:attrNameLst>
                                          <p:attrName>style.visibility</p:attrName>
                                        </p:attrNameLst>
                                      </p:cBhvr>
                                      <p:to>
                                        <p:strVal val="visible"/>
                                      </p:to>
                                    </p:set>
                                  </p:childTnLst>
                                  <p:subTnLst>
                                    <p:set>
                                      <p:cBhvr override="childStyle">
                                        <p:cTn dur="1" fill="hold" display="0" masterRel="nextClick" afterEffect="1"/>
                                        <p:tgtEl>
                                          <p:spTgt spid="23564"/>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56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566"/>
                                        </p:tgtEl>
                                        <p:attrNameLst>
                                          <p:attrName>style.visibility</p:attrName>
                                        </p:attrNameLst>
                                      </p:cBhvr>
                                      <p:to>
                                        <p:strVal val="visible"/>
                                      </p:to>
                                    </p:set>
                                  </p:childTnLst>
                                  <p:subTnLst>
                                    <p:set>
                                      <p:cBhvr override="childStyle">
                                        <p:cTn dur="1" fill="hold" display="0" masterRel="nextClick" afterEffect="1"/>
                                        <p:tgtEl>
                                          <p:spTgt spid="23566"/>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948974"/>
            <a:chOff x="0" y="998538"/>
            <a:chExt cx="9144000" cy="94897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smtClean="0">
                  <a:solidFill>
                    <a:schemeClr val="folHlink"/>
                  </a:solidFill>
                </a:rPr>
                <a:t>Tris rapides</a:t>
              </a:r>
            </a:p>
          </p:txBody>
        </p:sp>
        <p:sp>
          <p:nvSpPr>
            <p:cNvPr id="16" name="Text Box 10"/>
            <p:cNvSpPr txBox="1">
              <a:spLocks noChangeArrowheads="1"/>
            </p:cNvSpPr>
            <p:nvPr/>
          </p:nvSpPr>
          <p:spPr bwMode="auto">
            <a:xfrm>
              <a:off x="416859" y="1547402"/>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Implémentation du quick sort</a:t>
              </a:r>
              <a:endParaRPr lang="fr-FR" i="1" dirty="0">
                <a:solidFill>
                  <a:srgbClr val="800080"/>
                </a:solidFill>
              </a:endParaRPr>
            </a:p>
          </p:txBody>
        </p:sp>
      </p:grpSp>
      <p:sp>
        <p:nvSpPr>
          <p:cNvPr id="18" name="Rectangle 1"/>
          <p:cNvSpPr>
            <a:spLocks noChangeArrowheads="1"/>
          </p:cNvSpPr>
          <p:nvPr/>
        </p:nvSpPr>
        <p:spPr bwMode="auto">
          <a:xfrm>
            <a:off x="695487" y="2281494"/>
            <a:ext cx="7829348" cy="4031873"/>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quick_sort</a:t>
            </a:r>
            <a:r>
              <a:rPr lang="fr-FR" sz="1600" i="1" dirty="0">
                <a:solidFill>
                  <a:srgbClr val="800080"/>
                </a:solidFill>
              </a:rPr>
              <a:t>(tab, </a:t>
            </a:r>
            <a:r>
              <a:rPr lang="fr-FR" sz="1600" i="1" dirty="0" err="1">
                <a:solidFill>
                  <a:srgbClr val="800080"/>
                </a:solidFill>
              </a:rPr>
              <a:t>debut</a:t>
            </a:r>
            <a:r>
              <a:rPr lang="fr-FR" sz="1600" i="1" dirty="0">
                <a:solidFill>
                  <a:srgbClr val="800080"/>
                </a:solidFill>
              </a:rPr>
              <a:t>, fin) </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pivot = bas = </a:t>
            </a:r>
            <a:r>
              <a:rPr lang="fr-FR" sz="1600" i="1" dirty="0" err="1" smtClean="0">
                <a:solidFill>
                  <a:srgbClr val="800080"/>
                </a:solidFill>
              </a:rPr>
              <a:t>debut</a:t>
            </a:r>
            <a:r>
              <a:rPr lang="fr-FR" sz="1600" i="1" dirty="0" smtClean="0">
                <a:solidFill>
                  <a:srgbClr val="800080"/>
                </a:solidFill>
              </a:rPr>
              <a:t> ; haut </a:t>
            </a:r>
            <a:r>
              <a:rPr lang="fr-FR" sz="1600" i="1" dirty="0">
                <a:solidFill>
                  <a:srgbClr val="800080"/>
                </a:solidFill>
              </a:rPr>
              <a:t>= </a:t>
            </a:r>
            <a:r>
              <a:rPr lang="fr-FR" sz="1600" i="1" dirty="0" smtClean="0">
                <a:solidFill>
                  <a:srgbClr val="800080"/>
                </a:solidFill>
              </a:rPr>
              <a:t>fin</a:t>
            </a:r>
            <a:endParaRPr lang="fr-FR" sz="1600" i="1" dirty="0">
              <a:solidFill>
                <a:srgbClr val="800080"/>
              </a:solidFill>
            </a:endParaRPr>
          </a:p>
          <a:p>
            <a:pPr>
              <a:tabLst>
                <a:tab pos="1558925" algn="ctr"/>
              </a:tabLst>
            </a:pPr>
            <a:r>
              <a:rPr lang="fr-FR" sz="1600" i="1" dirty="0">
                <a:solidFill>
                  <a:srgbClr val="800080"/>
                </a:solidFill>
              </a:rPr>
              <a:t>  </a:t>
            </a:r>
            <a:r>
              <a:rPr lang="fr-FR" sz="1600" i="1" dirty="0" err="1">
                <a:solidFill>
                  <a:srgbClr val="800080"/>
                </a:solidFill>
              </a:rPr>
              <a:t>while</a:t>
            </a:r>
            <a:r>
              <a:rPr lang="fr-FR" sz="1600" i="1" dirty="0">
                <a:solidFill>
                  <a:srgbClr val="800080"/>
                </a:solidFill>
              </a:rPr>
              <a:t> bas&lt;haut :</a:t>
            </a:r>
          </a:p>
          <a:p>
            <a:pPr>
              <a:tabLst>
                <a:tab pos="1558925" algn="ctr"/>
              </a:tabLst>
            </a:pPr>
            <a:r>
              <a:rPr lang="fr-FR" sz="1600" i="1" dirty="0">
                <a:solidFill>
                  <a:srgbClr val="800080"/>
                </a:solidFill>
              </a:rPr>
              <a:t>    if tab[bas]&gt;=tab[haut] :</a:t>
            </a:r>
          </a:p>
          <a:p>
            <a:pPr>
              <a:tabLst>
                <a:tab pos="1558925" algn="ctr"/>
              </a:tabLst>
            </a:pPr>
            <a:r>
              <a:rPr lang="fr-FR" sz="1600" i="1" dirty="0">
                <a:solidFill>
                  <a:srgbClr val="800080"/>
                </a:solidFill>
              </a:rPr>
              <a:t>      </a:t>
            </a:r>
            <a:r>
              <a:rPr lang="fr-FR" sz="1600" i="1" dirty="0" err="1">
                <a:solidFill>
                  <a:srgbClr val="800080"/>
                </a:solidFill>
              </a:rPr>
              <a:t>echanger</a:t>
            </a:r>
            <a:r>
              <a:rPr lang="fr-FR" sz="1600" i="1" dirty="0">
                <a:solidFill>
                  <a:srgbClr val="800080"/>
                </a:solidFill>
              </a:rPr>
              <a:t>(tab, bas, haut</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pivot = haut + bas - </a:t>
            </a:r>
            <a:r>
              <a:rPr lang="fr-FR" sz="1600" i="1" dirty="0" smtClean="0">
                <a:solidFill>
                  <a:srgbClr val="800080"/>
                </a:solidFill>
              </a:rPr>
              <a:t>pivot</a:t>
            </a:r>
            <a:endParaRPr lang="fr-FR" sz="1600" i="1" dirty="0">
              <a:solidFill>
                <a:srgbClr val="800080"/>
              </a:solidFill>
            </a:endParaRPr>
          </a:p>
          <a:p>
            <a:pPr>
              <a:tabLst>
                <a:tab pos="1558925" algn="ctr"/>
              </a:tabLst>
            </a:pPr>
            <a:r>
              <a:rPr lang="fr-FR" sz="1600" i="1" dirty="0">
                <a:solidFill>
                  <a:srgbClr val="800080"/>
                </a:solidFill>
              </a:rPr>
              <a:t>    if pivot==bas :</a:t>
            </a:r>
          </a:p>
          <a:p>
            <a:pPr>
              <a:tabLst>
                <a:tab pos="1558925" algn="ctr"/>
              </a:tabLst>
            </a:pPr>
            <a:r>
              <a:rPr lang="fr-FR" sz="1600" i="1" dirty="0">
                <a:solidFill>
                  <a:srgbClr val="800080"/>
                </a:solidFill>
              </a:rPr>
              <a:t>      haut = haut-1</a:t>
            </a:r>
          </a:p>
          <a:p>
            <a:pPr>
              <a:tabLst>
                <a:tab pos="1558925" algn="ctr"/>
              </a:tabLst>
            </a:pPr>
            <a:r>
              <a:rPr lang="fr-FR" sz="1600" i="1" dirty="0">
                <a:solidFill>
                  <a:srgbClr val="800080"/>
                </a:solidFill>
              </a:rPr>
              <a:t>    </a:t>
            </a:r>
            <a:r>
              <a:rPr lang="fr-FR" sz="1600" i="1" dirty="0" err="1">
                <a:solidFill>
                  <a:srgbClr val="800080"/>
                </a:solidFill>
              </a:rPr>
              <a:t>else</a:t>
            </a:r>
            <a:r>
              <a:rPr lang="fr-FR" sz="1600" i="1" dirty="0">
                <a:solidFill>
                  <a:srgbClr val="800080"/>
                </a:solidFill>
              </a:rPr>
              <a:t> :</a:t>
            </a:r>
          </a:p>
          <a:p>
            <a:pPr>
              <a:tabLst>
                <a:tab pos="1558925" algn="ctr"/>
              </a:tabLst>
            </a:pPr>
            <a:r>
              <a:rPr lang="fr-FR" sz="1600" i="1" dirty="0">
                <a:solidFill>
                  <a:srgbClr val="800080"/>
                </a:solidFill>
              </a:rPr>
              <a:t>      bas = bas + 1</a:t>
            </a:r>
          </a:p>
          <a:p>
            <a:pPr>
              <a:tabLst>
                <a:tab pos="1558925" algn="ctr"/>
              </a:tabLst>
            </a:pPr>
            <a:r>
              <a:rPr lang="fr-FR" sz="1600" i="1" dirty="0">
                <a:solidFill>
                  <a:srgbClr val="800080"/>
                </a:solidFill>
              </a:rPr>
              <a:t>  if </a:t>
            </a:r>
            <a:r>
              <a:rPr lang="fr-FR" sz="1600" i="1" dirty="0" err="1">
                <a:solidFill>
                  <a:srgbClr val="800080"/>
                </a:solidFill>
              </a:rPr>
              <a:t>debut</a:t>
            </a:r>
            <a:r>
              <a:rPr lang="fr-FR" sz="1600" i="1" dirty="0">
                <a:solidFill>
                  <a:srgbClr val="800080"/>
                </a:solidFill>
              </a:rPr>
              <a:t> &lt; bas-1 </a:t>
            </a:r>
            <a:r>
              <a:rPr lang="fr-FR" sz="1600" i="1" dirty="0" smtClean="0">
                <a:solidFill>
                  <a:srgbClr val="800080"/>
                </a:solidFill>
              </a:rPr>
              <a:t>: </a:t>
            </a:r>
            <a:r>
              <a:rPr lang="fr-FR" sz="1600" i="1" dirty="0" err="1" smtClean="0">
                <a:solidFill>
                  <a:srgbClr val="800080"/>
                </a:solidFill>
              </a:rPr>
              <a:t>quick_sort</a:t>
            </a:r>
            <a:r>
              <a:rPr lang="fr-FR" sz="1600" i="1" dirty="0">
                <a:solidFill>
                  <a:srgbClr val="800080"/>
                </a:solidFill>
              </a:rPr>
              <a:t>(tab, </a:t>
            </a:r>
            <a:r>
              <a:rPr lang="fr-FR" sz="1600" i="1" dirty="0" err="1">
                <a:solidFill>
                  <a:srgbClr val="800080"/>
                </a:solidFill>
              </a:rPr>
              <a:t>debut</a:t>
            </a:r>
            <a:r>
              <a:rPr lang="fr-FR" sz="1600" i="1" dirty="0">
                <a:solidFill>
                  <a:srgbClr val="800080"/>
                </a:solidFill>
              </a:rPr>
              <a:t>, bas-1)</a:t>
            </a:r>
          </a:p>
          <a:p>
            <a:pPr>
              <a:tabLst>
                <a:tab pos="1558925" algn="ctr"/>
              </a:tabLst>
            </a:pPr>
            <a:r>
              <a:rPr lang="fr-FR" sz="1600" i="1" dirty="0">
                <a:solidFill>
                  <a:srgbClr val="800080"/>
                </a:solidFill>
              </a:rPr>
              <a:t>  if fin &gt; haut + 1 </a:t>
            </a:r>
            <a:r>
              <a:rPr lang="fr-FR" sz="1600" i="1" dirty="0" smtClean="0">
                <a:solidFill>
                  <a:srgbClr val="800080"/>
                </a:solidFill>
              </a:rPr>
              <a:t>: </a:t>
            </a:r>
            <a:r>
              <a:rPr lang="fr-FR" sz="1600" i="1" dirty="0" err="1" smtClean="0">
                <a:solidFill>
                  <a:srgbClr val="800080"/>
                </a:solidFill>
              </a:rPr>
              <a:t>quick_sort</a:t>
            </a:r>
            <a:r>
              <a:rPr lang="fr-FR" sz="1600" i="1" dirty="0">
                <a:solidFill>
                  <a:srgbClr val="800080"/>
                </a:solidFill>
              </a:rPr>
              <a:t>(tab, haut+1, fin</a:t>
            </a:r>
            <a:r>
              <a:rPr lang="fr-FR" sz="1600" i="1" dirty="0" smtClean="0">
                <a:solidFill>
                  <a:srgbClr val="800080"/>
                </a:solidFill>
              </a:rPr>
              <a:t>)</a:t>
            </a:r>
          </a:p>
          <a:p>
            <a:pPr>
              <a:tabLst>
                <a:tab pos="1558925" algn="ctr"/>
              </a:tabLst>
            </a:pPr>
            <a:endParaRPr lang="fr-FR" sz="1600" i="1" dirty="0">
              <a:solidFill>
                <a:srgbClr val="800080"/>
              </a:solidFill>
            </a:endParaRPr>
          </a:p>
          <a:p>
            <a:pPr>
              <a:tabLst>
                <a:tab pos="1558925" algn="ctr"/>
              </a:tabLst>
            </a:pPr>
            <a:r>
              <a:rPr lang="fr-FR" sz="1600" i="1" dirty="0">
                <a:solidFill>
                  <a:srgbClr val="800080"/>
                </a:solidFill>
              </a:rPr>
              <a:t>tab = </a:t>
            </a:r>
            <a:r>
              <a:rPr lang="fr-FR" sz="1600" i="1" dirty="0" err="1" smtClean="0">
                <a:solidFill>
                  <a:srgbClr val="800080"/>
                </a:solidFill>
              </a:rPr>
              <a:t>np.random.randintc</a:t>
            </a:r>
            <a:endParaRPr lang="fr-FR" sz="1600" i="1" dirty="0">
              <a:solidFill>
                <a:srgbClr val="800080"/>
              </a:solidFill>
            </a:endParaRPr>
          </a:p>
          <a:p>
            <a:pPr>
              <a:tabLst>
                <a:tab pos="1558925" algn="ctr"/>
              </a:tabLst>
            </a:pPr>
            <a:r>
              <a:rPr lang="fr-FR" sz="1600" i="1" dirty="0" err="1" smtClean="0">
                <a:solidFill>
                  <a:srgbClr val="800080"/>
                </a:solidFill>
              </a:rPr>
              <a:t>quick_sort</a:t>
            </a:r>
            <a:r>
              <a:rPr lang="fr-FR" sz="1600" i="1" dirty="0" smtClean="0">
                <a:solidFill>
                  <a:srgbClr val="800080"/>
                </a:solidFill>
              </a:rPr>
              <a:t>(tab, 0, </a:t>
            </a:r>
            <a:r>
              <a:rPr lang="fr-FR" sz="1600" i="1" dirty="0" err="1" smtClean="0">
                <a:solidFill>
                  <a:srgbClr val="800080"/>
                </a:solidFill>
              </a:rPr>
              <a:t>len</a:t>
            </a:r>
            <a:r>
              <a:rPr lang="fr-FR" sz="1600" i="1" dirty="0" smtClean="0">
                <a:solidFill>
                  <a:srgbClr val="800080"/>
                </a:solidFill>
              </a:rPr>
              <a:t>(tab)-1)</a:t>
            </a:r>
          </a:p>
          <a:p>
            <a:pPr>
              <a:tabLst>
                <a:tab pos="1558925" algn="ctr"/>
              </a:tabLst>
            </a:pPr>
            <a:r>
              <a:rPr lang="fr-FR" sz="1600" i="1" dirty="0" err="1">
                <a:solidFill>
                  <a:srgbClr val="800080"/>
                </a:solidFill>
              </a:rPr>
              <a:t>p</a:t>
            </a:r>
            <a:r>
              <a:rPr lang="fr-FR" sz="1600" i="1" dirty="0" err="1" smtClean="0">
                <a:solidFill>
                  <a:srgbClr val="800080"/>
                </a:solidFill>
              </a:rPr>
              <a:t>rint</a:t>
            </a:r>
            <a:r>
              <a:rPr lang="fr-FR" sz="1600" i="1" dirty="0" smtClean="0">
                <a:solidFill>
                  <a:srgbClr val="800080"/>
                </a:solidFill>
              </a:rPr>
              <a:t>(tab)</a:t>
            </a:r>
            <a:endParaRPr lang="fr-FR" sz="1600" i="1" dirty="0">
              <a:solidFill>
                <a:srgbClr val="800080"/>
              </a:solidFill>
            </a:endParaRPr>
          </a:p>
        </p:txBody>
      </p:sp>
      <p:grpSp>
        <p:nvGrpSpPr>
          <p:cNvPr id="7" name="Grouper 6"/>
          <p:cNvGrpSpPr/>
          <p:nvPr/>
        </p:nvGrpSpPr>
        <p:grpSpPr>
          <a:xfrm>
            <a:off x="2721427" y="2295136"/>
            <a:ext cx="5381378" cy="680292"/>
            <a:chOff x="2721427" y="2295136"/>
            <a:chExt cx="5381378" cy="680292"/>
          </a:xfrm>
        </p:grpSpPr>
        <p:sp>
          <p:nvSpPr>
            <p:cNvPr id="20" name="Rectangle 1"/>
            <p:cNvSpPr>
              <a:spLocks noChangeArrowheads="1"/>
            </p:cNvSpPr>
            <p:nvPr/>
          </p:nvSpPr>
          <p:spPr bwMode="auto">
            <a:xfrm>
              <a:off x="4995866" y="2295136"/>
              <a:ext cx="3106939"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Tant que le parcours du tableau n’est </a:t>
              </a:r>
            </a:p>
            <a:p>
              <a:pPr>
                <a:tabLst>
                  <a:tab pos="1558925" algn="ctr"/>
                </a:tabLst>
              </a:pPr>
              <a:r>
                <a:rPr lang="fr-FR" sz="1400" i="1" dirty="0" smtClean="0">
                  <a:solidFill>
                    <a:srgbClr val="800080"/>
                  </a:solidFill>
                </a:rPr>
                <a:t>Pas complet</a:t>
              </a:r>
              <a:endParaRPr lang="en-US" sz="1400" i="1" dirty="0">
                <a:solidFill>
                  <a:srgbClr val="800080"/>
                </a:solidFill>
              </a:endParaRPr>
            </a:p>
          </p:txBody>
        </p:sp>
        <p:sp>
          <p:nvSpPr>
            <p:cNvPr id="21" name="Line 44"/>
            <p:cNvSpPr>
              <a:spLocks noChangeShapeType="1"/>
            </p:cNvSpPr>
            <p:nvPr/>
          </p:nvSpPr>
          <p:spPr bwMode="auto">
            <a:xfrm flipH="1">
              <a:off x="2721427" y="2576285"/>
              <a:ext cx="2273906" cy="399143"/>
            </a:xfrm>
            <a:prstGeom prst="line">
              <a:avLst/>
            </a:prstGeom>
            <a:noFill/>
            <a:ln w="12700">
              <a:solidFill>
                <a:srgbClr val="3B4323"/>
              </a:solidFill>
              <a:round/>
              <a:headEnd/>
              <a:tailEnd type="triangle" w="med" len="med"/>
            </a:ln>
          </p:spPr>
          <p:txBody>
            <a:bodyPr wrap="none"/>
            <a:lstStyle/>
            <a:p>
              <a:endParaRPr lang="fr-FR" dirty="0"/>
            </a:p>
          </p:txBody>
        </p:sp>
      </p:grpSp>
      <p:grpSp>
        <p:nvGrpSpPr>
          <p:cNvPr id="6" name="Grouper 5"/>
          <p:cNvGrpSpPr/>
          <p:nvPr/>
        </p:nvGrpSpPr>
        <p:grpSpPr>
          <a:xfrm>
            <a:off x="3435047" y="2897259"/>
            <a:ext cx="4989798" cy="561977"/>
            <a:chOff x="3435047" y="2897259"/>
            <a:chExt cx="4989798" cy="561977"/>
          </a:xfrm>
        </p:grpSpPr>
        <p:sp>
          <p:nvSpPr>
            <p:cNvPr id="22" name="Line 44"/>
            <p:cNvSpPr>
              <a:spLocks noChangeShapeType="1"/>
            </p:cNvSpPr>
            <p:nvPr/>
          </p:nvSpPr>
          <p:spPr bwMode="auto">
            <a:xfrm flipH="1">
              <a:off x="3435047" y="3168951"/>
              <a:ext cx="1572382" cy="290285"/>
            </a:xfrm>
            <a:prstGeom prst="line">
              <a:avLst/>
            </a:prstGeom>
            <a:noFill/>
            <a:ln w="12700">
              <a:solidFill>
                <a:srgbClr val="3B4323"/>
              </a:solidFill>
              <a:round/>
              <a:headEnd/>
              <a:tailEnd type="triangle" w="med" len="med"/>
            </a:ln>
          </p:spPr>
          <p:txBody>
            <a:bodyPr wrap="none"/>
            <a:lstStyle/>
            <a:p>
              <a:endParaRPr lang="fr-FR" dirty="0"/>
            </a:p>
          </p:txBody>
        </p:sp>
        <p:sp>
          <p:nvSpPr>
            <p:cNvPr id="23" name="Rectangle 1"/>
            <p:cNvSpPr>
              <a:spLocks noChangeArrowheads="1"/>
            </p:cNvSpPr>
            <p:nvPr/>
          </p:nvSpPr>
          <p:spPr bwMode="auto">
            <a:xfrm>
              <a:off x="4995866" y="2897259"/>
              <a:ext cx="3428979"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Si les éléments sont mal placés on doit les échanger</a:t>
              </a:r>
              <a:endParaRPr lang="en-US" sz="1400" i="1" dirty="0">
                <a:solidFill>
                  <a:srgbClr val="800080"/>
                </a:solidFill>
              </a:endParaRPr>
            </a:p>
          </p:txBody>
        </p:sp>
      </p:grpSp>
      <p:grpSp>
        <p:nvGrpSpPr>
          <p:cNvPr id="5" name="Grouper 4"/>
          <p:cNvGrpSpPr/>
          <p:nvPr/>
        </p:nvGrpSpPr>
        <p:grpSpPr>
          <a:xfrm>
            <a:off x="3483428" y="3533468"/>
            <a:ext cx="4941417" cy="523220"/>
            <a:chOff x="3483428" y="3533468"/>
            <a:chExt cx="4941417" cy="523220"/>
          </a:xfrm>
        </p:grpSpPr>
        <p:sp>
          <p:nvSpPr>
            <p:cNvPr id="24" name="Line 44"/>
            <p:cNvSpPr>
              <a:spLocks noChangeShapeType="1"/>
            </p:cNvSpPr>
            <p:nvPr/>
          </p:nvSpPr>
          <p:spPr bwMode="auto">
            <a:xfrm flipH="1" flipV="1">
              <a:off x="3483428" y="3713239"/>
              <a:ext cx="1531257" cy="91922"/>
            </a:xfrm>
            <a:prstGeom prst="line">
              <a:avLst/>
            </a:prstGeom>
            <a:noFill/>
            <a:ln w="12700">
              <a:solidFill>
                <a:srgbClr val="3B4323"/>
              </a:solidFill>
              <a:round/>
              <a:headEnd/>
              <a:tailEnd type="triangle" w="med" len="med"/>
            </a:ln>
          </p:spPr>
          <p:txBody>
            <a:bodyPr wrap="none"/>
            <a:lstStyle/>
            <a:p>
              <a:endParaRPr lang="fr-FR" dirty="0"/>
            </a:p>
          </p:txBody>
        </p:sp>
        <p:sp>
          <p:nvSpPr>
            <p:cNvPr id="25" name="Rectangle 1"/>
            <p:cNvSpPr>
              <a:spLocks noChangeArrowheads="1"/>
            </p:cNvSpPr>
            <p:nvPr/>
          </p:nvSpPr>
          <p:spPr bwMode="auto">
            <a:xfrm>
              <a:off x="4995866" y="3533468"/>
              <a:ext cx="3428979"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Facon élégante d’écrire si pivot==bas alors pivot=haut, sinon pivot=bas</a:t>
              </a:r>
              <a:endParaRPr lang="en-US" sz="1400" i="1" dirty="0">
                <a:solidFill>
                  <a:srgbClr val="800080"/>
                </a:solidFill>
              </a:endParaRPr>
            </a:p>
          </p:txBody>
        </p:sp>
      </p:grpSp>
      <p:grpSp>
        <p:nvGrpSpPr>
          <p:cNvPr id="4" name="Grouper 3"/>
          <p:cNvGrpSpPr/>
          <p:nvPr/>
        </p:nvGrpSpPr>
        <p:grpSpPr>
          <a:xfrm>
            <a:off x="2576286" y="4234992"/>
            <a:ext cx="5848559" cy="523220"/>
            <a:chOff x="2576286" y="4234992"/>
            <a:chExt cx="5848559" cy="523220"/>
          </a:xfrm>
        </p:grpSpPr>
        <p:sp>
          <p:nvSpPr>
            <p:cNvPr id="26" name="Line 44"/>
            <p:cNvSpPr>
              <a:spLocks noChangeShapeType="1"/>
            </p:cNvSpPr>
            <p:nvPr/>
          </p:nvSpPr>
          <p:spPr bwMode="auto">
            <a:xfrm flipH="1" flipV="1">
              <a:off x="2576286" y="4342191"/>
              <a:ext cx="2438400" cy="164494"/>
            </a:xfrm>
            <a:prstGeom prst="line">
              <a:avLst/>
            </a:prstGeom>
            <a:noFill/>
            <a:ln w="12700">
              <a:solidFill>
                <a:srgbClr val="3B4323"/>
              </a:solidFill>
              <a:round/>
              <a:headEnd/>
              <a:tailEnd type="triangle" w="med" len="med"/>
            </a:ln>
          </p:spPr>
          <p:txBody>
            <a:bodyPr wrap="none"/>
            <a:lstStyle/>
            <a:p>
              <a:endParaRPr lang="fr-FR" dirty="0"/>
            </a:p>
          </p:txBody>
        </p:sp>
        <p:sp>
          <p:nvSpPr>
            <p:cNvPr id="27" name="Rectangle 1"/>
            <p:cNvSpPr>
              <a:spLocks noChangeArrowheads="1"/>
            </p:cNvSpPr>
            <p:nvPr/>
          </p:nvSpPr>
          <p:spPr bwMode="auto">
            <a:xfrm>
              <a:off x="4995866" y="4234992"/>
              <a:ext cx="3428979"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On change le compteur qui n’est pas égal au pivot </a:t>
              </a:r>
              <a:endParaRPr lang="en-US" sz="1400" i="1" dirty="0">
                <a:solidFill>
                  <a:srgbClr val="800080"/>
                </a:solidFill>
              </a:endParaRPr>
            </a:p>
          </p:txBody>
        </p:sp>
      </p:grpSp>
      <p:grpSp>
        <p:nvGrpSpPr>
          <p:cNvPr id="3" name="Grouper 2"/>
          <p:cNvGrpSpPr/>
          <p:nvPr/>
        </p:nvGrpSpPr>
        <p:grpSpPr>
          <a:xfrm>
            <a:off x="4209143" y="5263088"/>
            <a:ext cx="4235054" cy="523220"/>
            <a:chOff x="4209143" y="5263088"/>
            <a:chExt cx="4235054" cy="523220"/>
          </a:xfrm>
        </p:grpSpPr>
        <p:sp>
          <p:nvSpPr>
            <p:cNvPr id="28" name="Line 44"/>
            <p:cNvSpPr>
              <a:spLocks noChangeShapeType="1"/>
            </p:cNvSpPr>
            <p:nvPr/>
          </p:nvSpPr>
          <p:spPr bwMode="auto">
            <a:xfrm flipH="1" flipV="1">
              <a:off x="4209143" y="5297713"/>
              <a:ext cx="817638" cy="237067"/>
            </a:xfrm>
            <a:prstGeom prst="line">
              <a:avLst/>
            </a:prstGeom>
            <a:noFill/>
            <a:ln w="12700">
              <a:solidFill>
                <a:srgbClr val="3B4323"/>
              </a:solidFill>
              <a:round/>
              <a:headEnd/>
              <a:tailEnd type="triangle" w="med" len="med"/>
            </a:ln>
          </p:spPr>
          <p:txBody>
            <a:bodyPr wrap="none"/>
            <a:lstStyle/>
            <a:p>
              <a:endParaRPr lang="fr-FR" dirty="0"/>
            </a:p>
          </p:txBody>
        </p:sp>
        <p:sp>
          <p:nvSpPr>
            <p:cNvPr id="29" name="Rectangle 1"/>
            <p:cNvSpPr>
              <a:spLocks noChangeArrowheads="1"/>
            </p:cNvSpPr>
            <p:nvPr/>
          </p:nvSpPr>
          <p:spPr bwMode="auto">
            <a:xfrm>
              <a:off x="5015218" y="5263088"/>
              <a:ext cx="3428979"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On réitère la procédure sur la partition base et la partition haute du tableau </a:t>
              </a:r>
              <a:endParaRPr lang="en-US" sz="1400" i="1" dirty="0">
                <a:solidFill>
                  <a:srgbClr val="800080"/>
                </a:solidFill>
              </a:endParaRPr>
            </a:p>
          </p:txBody>
        </p:sp>
      </p:grpSp>
    </p:spTree>
    <p:extLst>
      <p:ext uri="{BB962C8B-B14F-4D97-AF65-F5344CB8AC3E}">
        <p14:creationId xmlns:p14="http://schemas.microsoft.com/office/powerpoint/2010/main" val="11241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948974"/>
            <a:chOff x="0" y="998538"/>
            <a:chExt cx="9144000" cy="94897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7" y="1166813"/>
              <a:ext cx="4073524" cy="400110"/>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smtClean="0">
                  <a:solidFill>
                    <a:schemeClr val="folHlink"/>
                  </a:solidFill>
                </a:rPr>
                <a:t>Tris rapides</a:t>
              </a:r>
            </a:p>
          </p:txBody>
        </p:sp>
        <p:sp>
          <p:nvSpPr>
            <p:cNvPr id="16" name="Text Box 10"/>
            <p:cNvSpPr txBox="1">
              <a:spLocks noChangeArrowheads="1"/>
            </p:cNvSpPr>
            <p:nvPr/>
          </p:nvSpPr>
          <p:spPr bwMode="auto">
            <a:xfrm>
              <a:off x="416859" y="1547402"/>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Implémentation du quick sort : </a:t>
              </a:r>
              <a:endParaRPr lang="fr-FR" i="1" dirty="0">
                <a:solidFill>
                  <a:srgbClr val="800080"/>
                </a:solidFill>
              </a:endParaRPr>
            </a:p>
          </p:txBody>
        </p:sp>
      </p:grpSp>
      <p:sp>
        <p:nvSpPr>
          <p:cNvPr id="18" name="Rectangle 1"/>
          <p:cNvSpPr>
            <a:spLocks noChangeArrowheads="1"/>
          </p:cNvSpPr>
          <p:nvPr/>
        </p:nvSpPr>
        <p:spPr bwMode="auto">
          <a:xfrm>
            <a:off x="695487" y="2657301"/>
            <a:ext cx="7829348" cy="255454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quick_sort</a:t>
            </a:r>
            <a:r>
              <a:rPr lang="fr-FR" sz="1600" i="1" dirty="0">
                <a:solidFill>
                  <a:srgbClr val="800080"/>
                </a:solidFill>
              </a:rPr>
              <a:t>(</a:t>
            </a:r>
            <a:r>
              <a:rPr lang="fr-FR" sz="1600" i="1" dirty="0" smtClean="0">
                <a:solidFill>
                  <a:srgbClr val="800080"/>
                </a:solidFill>
              </a:rPr>
              <a:t>tab) :</a:t>
            </a:r>
          </a:p>
          <a:p>
            <a:pPr>
              <a:tabLst>
                <a:tab pos="1558925" algn="ctr"/>
              </a:tabLst>
            </a:pPr>
            <a:r>
              <a:rPr lang="fr-FR" sz="1600" i="1" dirty="0">
                <a:solidFill>
                  <a:srgbClr val="800080"/>
                </a:solidFill>
              </a:rPr>
              <a:t> </a:t>
            </a:r>
            <a:r>
              <a:rPr lang="fr-FR" sz="1600" i="1" dirty="0" smtClean="0">
                <a:solidFill>
                  <a:srgbClr val="800080"/>
                </a:solidFill>
              </a:rPr>
              <a:t> if (</a:t>
            </a:r>
            <a:r>
              <a:rPr lang="fr-FR" sz="1600" i="1" dirty="0" err="1" smtClean="0">
                <a:solidFill>
                  <a:srgbClr val="800080"/>
                </a:solidFill>
              </a:rPr>
              <a:t>len</a:t>
            </a:r>
            <a:r>
              <a:rPr lang="fr-FR" sz="1600" i="1" dirty="0" smtClean="0">
                <a:solidFill>
                  <a:srgbClr val="800080"/>
                </a:solidFill>
              </a:rPr>
              <a:t>(tab)==0) :</a:t>
            </a:r>
          </a:p>
          <a:p>
            <a:pPr>
              <a:tabLst>
                <a:tab pos="1558925" algn="ctr"/>
              </a:tabLst>
            </a:pPr>
            <a:r>
              <a:rPr lang="fr-FR" sz="1600" i="1" dirty="0">
                <a:solidFill>
                  <a:srgbClr val="800080"/>
                </a:solidFill>
              </a:rPr>
              <a:t> </a:t>
            </a:r>
            <a:r>
              <a:rPr lang="fr-FR" sz="1600" i="1" dirty="0" smtClean="0">
                <a:solidFill>
                  <a:srgbClr val="800080"/>
                </a:solidFill>
              </a:rPr>
              <a:t>   return []</a:t>
            </a:r>
            <a:endParaRPr lang="fr-FR" sz="1600" i="1" dirty="0">
              <a:solidFill>
                <a:srgbClr val="800080"/>
              </a:solidFill>
            </a:endParaRPr>
          </a:p>
          <a:p>
            <a:pPr>
              <a:tabLst>
                <a:tab pos="1558925" algn="ctr"/>
              </a:tabLst>
            </a:pPr>
            <a:r>
              <a:rPr lang="fr-FR" sz="1600" i="1" dirty="0">
                <a:solidFill>
                  <a:srgbClr val="800080"/>
                </a:solidFill>
              </a:rPr>
              <a:t>  pivot = </a:t>
            </a:r>
            <a:r>
              <a:rPr lang="fr-FR" sz="1600" i="1" dirty="0" smtClean="0">
                <a:solidFill>
                  <a:srgbClr val="800080"/>
                </a:solidFill>
              </a:rPr>
              <a:t>tab[0]</a:t>
            </a:r>
            <a:endParaRPr lang="fr-FR" sz="1600" i="1" dirty="0">
              <a:solidFill>
                <a:srgbClr val="800080"/>
              </a:solidFill>
            </a:endParaRPr>
          </a:p>
          <a:p>
            <a:pPr>
              <a:tabLst>
                <a:tab pos="1558925" algn="ctr"/>
              </a:tabLst>
            </a:pPr>
            <a:r>
              <a:rPr lang="fr-FR" sz="1600" i="1" dirty="0">
                <a:solidFill>
                  <a:srgbClr val="800080"/>
                </a:solidFill>
              </a:rPr>
              <a:t>  </a:t>
            </a:r>
            <a:r>
              <a:rPr lang="fr-FR" sz="1600" i="1" dirty="0" err="1" smtClean="0">
                <a:solidFill>
                  <a:srgbClr val="800080"/>
                </a:solidFill>
              </a:rPr>
              <a:t>plus_petits</a:t>
            </a:r>
            <a:r>
              <a:rPr lang="fr-FR" sz="1600" i="1" dirty="0" smtClean="0">
                <a:solidFill>
                  <a:srgbClr val="800080"/>
                </a:solidFill>
              </a:rPr>
              <a:t> = [x for x in tab  if x &lt; pivot]</a:t>
            </a:r>
            <a:endParaRPr lang="fr-FR" sz="1600" i="1" dirty="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 </a:t>
            </a:r>
            <a:r>
              <a:rPr lang="fr-FR" sz="1600" i="1" dirty="0" err="1" smtClean="0">
                <a:solidFill>
                  <a:srgbClr val="800080"/>
                </a:solidFill>
              </a:rPr>
              <a:t>plus_grands</a:t>
            </a:r>
            <a:r>
              <a:rPr lang="fr-FR" sz="1600" i="1" dirty="0" smtClean="0">
                <a:solidFill>
                  <a:srgbClr val="800080"/>
                </a:solidFill>
              </a:rPr>
              <a:t> </a:t>
            </a:r>
            <a:r>
              <a:rPr lang="fr-FR" sz="1600" i="1" dirty="0">
                <a:solidFill>
                  <a:srgbClr val="800080"/>
                </a:solidFill>
              </a:rPr>
              <a:t>= [x for x in </a:t>
            </a:r>
            <a:r>
              <a:rPr lang="fr-FR" sz="1600" i="1" dirty="0" smtClean="0">
                <a:solidFill>
                  <a:srgbClr val="800080"/>
                </a:solidFill>
              </a:rPr>
              <a:t>tab[1:]  </a:t>
            </a:r>
            <a:r>
              <a:rPr lang="fr-FR" sz="1600" i="1" dirty="0">
                <a:solidFill>
                  <a:srgbClr val="800080"/>
                </a:solidFill>
              </a:rPr>
              <a:t>if x </a:t>
            </a:r>
            <a:r>
              <a:rPr lang="fr-FR" sz="1600" i="1" dirty="0" smtClean="0">
                <a:solidFill>
                  <a:srgbClr val="800080"/>
                </a:solidFill>
              </a:rPr>
              <a:t>&gt;= </a:t>
            </a:r>
            <a:r>
              <a:rPr lang="fr-FR" sz="1600" i="1" dirty="0">
                <a:solidFill>
                  <a:srgbClr val="800080"/>
                </a:solidFill>
              </a:rPr>
              <a:t>pivot</a:t>
            </a:r>
            <a:r>
              <a:rPr lang="fr-FR" sz="1600" i="1" dirty="0" smtClean="0">
                <a:solidFill>
                  <a:srgbClr val="800080"/>
                </a:solidFill>
              </a:rPr>
              <a:t>]</a:t>
            </a:r>
          </a:p>
          <a:p>
            <a:pPr>
              <a:tabLst>
                <a:tab pos="1558925" algn="ctr"/>
              </a:tabLst>
            </a:pPr>
            <a:r>
              <a:rPr lang="fr-FR" sz="1600" i="1" dirty="0" smtClean="0">
                <a:solidFill>
                  <a:srgbClr val="800080"/>
                </a:solidFill>
              </a:rPr>
              <a:t>  return </a:t>
            </a:r>
            <a:r>
              <a:rPr lang="fr-FR" sz="1600" i="1" dirty="0" err="1" smtClean="0">
                <a:solidFill>
                  <a:srgbClr val="800080"/>
                </a:solidFill>
              </a:rPr>
              <a:t>quick_sort</a:t>
            </a:r>
            <a:r>
              <a:rPr lang="fr-FR" sz="1600" i="1" dirty="0" smtClean="0">
                <a:solidFill>
                  <a:srgbClr val="800080"/>
                </a:solidFill>
              </a:rPr>
              <a:t>(</a:t>
            </a:r>
            <a:r>
              <a:rPr lang="fr-FR" sz="1600" i="1" dirty="0" err="1" smtClean="0">
                <a:solidFill>
                  <a:srgbClr val="800080"/>
                </a:solidFill>
              </a:rPr>
              <a:t>plus_petits</a:t>
            </a:r>
            <a:r>
              <a:rPr lang="fr-FR" sz="1600" i="1" dirty="0" smtClean="0">
                <a:solidFill>
                  <a:srgbClr val="800080"/>
                </a:solidFill>
              </a:rPr>
              <a:t>) + [pivot] + </a:t>
            </a:r>
            <a:r>
              <a:rPr lang="fr-FR" sz="1600" i="1" dirty="0" err="1" smtClean="0">
                <a:solidFill>
                  <a:srgbClr val="800080"/>
                </a:solidFill>
              </a:rPr>
              <a:t>quick_sort</a:t>
            </a:r>
            <a:r>
              <a:rPr lang="fr-FR" sz="1600" i="1" dirty="0" smtClean="0">
                <a:solidFill>
                  <a:srgbClr val="800080"/>
                </a:solidFill>
              </a:rPr>
              <a:t>(</a:t>
            </a:r>
            <a:r>
              <a:rPr lang="fr-FR" sz="1600" i="1" dirty="0" err="1" smtClean="0">
                <a:solidFill>
                  <a:srgbClr val="800080"/>
                </a:solidFill>
              </a:rPr>
              <a:t>plus_grands</a:t>
            </a:r>
            <a:r>
              <a:rPr lang="fr-FR" sz="1600" i="1" dirty="0" smtClean="0">
                <a:solidFill>
                  <a:srgbClr val="800080"/>
                </a:solidFill>
              </a:rPr>
              <a:t>)</a:t>
            </a:r>
          </a:p>
          <a:p>
            <a:pPr>
              <a:tabLst>
                <a:tab pos="1558925" algn="ctr"/>
              </a:tabLst>
            </a:pPr>
            <a:endParaRPr lang="fr-FR" sz="1600" i="1" dirty="0">
              <a:solidFill>
                <a:srgbClr val="800080"/>
              </a:solidFill>
            </a:endParaRPr>
          </a:p>
          <a:p>
            <a:pPr>
              <a:tabLst>
                <a:tab pos="1558925" algn="ctr"/>
              </a:tabLst>
            </a:pPr>
            <a:r>
              <a:rPr lang="fr-FR" sz="1600" i="1" dirty="0">
                <a:solidFill>
                  <a:srgbClr val="800080"/>
                </a:solidFill>
              </a:rPr>
              <a:t>tab = </a:t>
            </a:r>
            <a:r>
              <a:rPr lang="fr-FR" sz="1600" i="1" dirty="0" err="1" smtClean="0">
                <a:solidFill>
                  <a:srgbClr val="800080"/>
                </a:solidFill>
              </a:rPr>
              <a:t>np.random.randint</a:t>
            </a:r>
            <a:r>
              <a:rPr lang="fr-FR" sz="1600" i="1" dirty="0">
                <a:solidFill>
                  <a:srgbClr val="800080"/>
                </a:solidFill>
              </a:rPr>
              <a:t>(</a:t>
            </a:r>
            <a:r>
              <a:rPr lang="fr-FR" sz="1600" i="1" dirty="0" smtClean="0">
                <a:solidFill>
                  <a:srgbClr val="800080"/>
                </a:solidFill>
              </a:rPr>
              <a:t>0,100,20)</a:t>
            </a:r>
            <a:endParaRPr lang="fr-FR" sz="1600" i="1" dirty="0">
              <a:solidFill>
                <a:srgbClr val="800080"/>
              </a:solidFill>
            </a:endParaRPr>
          </a:p>
          <a:p>
            <a:pPr>
              <a:tabLst>
                <a:tab pos="1558925" algn="ctr"/>
              </a:tabLst>
            </a:pPr>
            <a:r>
              <a:rPr lang="fr-FR" sz="1600" i="1" dirty="0" err="1">
                <a:solidFill>
                  <a:srgbClr val="800080"/>
                </a:solidFill>
              </a:rPr>
              <a:t>p</a:t>
            </a:r>
            <a:r>
              <a:rPr lang="fr-FR" sz="1600" i="1" dirty="0" err="1" smtClean="0">
                <a:solidFill>
                  <a:srgbClr val="800080"/>
                </a:solidFill>
              </a:rPr>
              <a:t>rint</a:t>
            </a:r>
            <a:r>
              <a:rPr lang="fr-FR" sz="1600" i="1" dirty="0" smtClean="0">
                <a:solidFill>
                  <a:srgbClr val="800080"/>
                </a:solidFill>
              </a:rPr>
              <a:t>(</a:t>
            </a:r>
            <a:r>
              <a:rPr lang="fr-FR" sz="1600" i="1" dirty="0" err="1" smtClean="0">
                <a:solidFill>
                  <a:srgbClr val="800080"/>
                </a:solidFill>
              </a:rPr>
              <a:t>quick_sort</a:t>
            </a:r>
            <a:r>
              <a:rPr lang="fr-FR" sz="1600" i="1" dirty="0" smtClean="0">
                <a:solidFill>
                  <a:srgbClr val="800080"/>
                </a:solidFill>
              </a:rPr>
              <a:t>(tab))</a:t>
            </a:r>
          </a:p>
        </p:txBody>
      </p:sp>
      <p:grpSp>
        <p:nvGrpSpPr>
          <p:cNvPr id="5" name="Grouper 4"/>
          <p:cNvGrpSpPr/>
          <p:nvPr/>
        </p:nvGrpSpPr>
        <p:grpSpPr>
          <a:xfrm>
            <a:off x="4608284" y="3268508"/>
            <a:ext cx="3901228" cy="738664"/>
            <a:chOff x="4511522" y="3522507"/>
            <a:chExt cx="3901228" cy="738664"/>
          </a:xfrm>
        </p:grpSpPr>
        <p:sp>
          <p:nvSpPr>
            <p:cNvPr id="24" name="Line 44"/>
            <p:cNvSpPr>
              <a:spLocks noChangeShapeType="1"/>
            </p:cNvSpPr>
            <p:nvPr/>
          </p:nvSpPr>
          <p:spPr bwMode="auto">
            <a:xfrm flipH="1">
              <a:off x="4511522" y="3882569"/>
              <a:ext cx="447525" cy="326573"/>
            </a:xfrm>
            <a:prstGeom prst="line">
              <a:avLst/>
            </a:prstGeom>
            <a:noFill/>
            <a:ln w="12700">
              <a:solidFill>
                <a:srgbClr val="3B4323"/>
              </a:solidFill>
              <a:round/>
              <a:headEnd/>
              <a:tailEnd type="triangle" w="med" len="med"/>
            </a:ln>
          </p:spPr>
          <p:txBody>
            <a:bodyPr wrap="none"/>
            <a:lstStyle/>
            <a:p>
              <a:endParaRPr lang="fr-FR" dirty="0"/>
            </a:p>
          </p:txBody>
        </p:sp>
        <p:sp>
          <p:nvSpPr>
            <p:cNvPr id="25" name="Rectangle 1"/>
            <p:cNvSpPr>
              <a:spLocks noChangeArrowheads="1"/>
            </p:cNvSpPr>
            <p:nvPr/>
          </p:nvSpPr>
          <p:spPr bwMode="auto">
            <a:xfrm>
              <a:off x="4983771" y="3522507"/>
              <a:ext cx="3428979" cy="73866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Sélection des éléments supérieur au pivot excepté le premier qui ne doit pas être sélectionne avec le &gt;=</a:t>
              </a:r>
              <a:endParaRPr lang="en-US" sz="1400" i="1" dirty="0">
                <a:solidFill>
                  <a:srgbClr val="800080"/>
                </a:solidFill>
              </a:endParaRPr>
            </a:p>
          </p:txBody>
        </p:sp>
      </p:grpSp>
      <p:grpSp>
        <p:nvGrpSpPr>
          <p:cNvPr id="3" name="Grouper 2"/>
          <p:cNvGrpSpPr/>
          <p:nvPr/>
        </p:nvGrpSpPr>
        <p:grpSpPr>
          <a:xfrm>
            <a:off x="4221237" y="4511523"/>
            <a:ext cx="4210864" cy="1840991"/>
            <a:chOff x="4196942" y="4334213"/>
            <a:chExt cx="4247255" cy="1667539"/>
          </a:xfrm>
        </p:grpSpPr>
        <p:sp>
          <p:nvSpPr>
            <p:cNvPr id="28" name="Line 44"/>
            <p:cNvSpPr>
              <a:spLocks noChangeShapeType="1"/>
            </p:cNvSpPr>
            <p:nvPr/>
          </p:nvSpPr>
          <p:spPr bwMode="auto">
            <a:xfrm flipH="1" flipV="1">
              <a:off x="4196942" y="4334213"/>
              <a:ext cx="829836" cy="1200566"/>
            </a:xfrm>
            <a:prstGeom prst="line">
              <a:avLst/>
            </a:prstGeom>
            <a:noFill/>
            <a:ln w="12700">
              <a:solidFill>
                <a:srgbClr val="3B4323"/>
              </a:solidFill>
              <a:round/>
              <a:headEnd/>
              <a:tailEnd type="triangle" w="med" len="med"/>
            </a:ln>
          </p:spPr>
          <p:txBody>
            <a:bodyPr wrap="none"/>
            <a:lstStyle/>
            <a:p>
              <a:endParaRPr lang="fr-FR" dirty="0"/>
            </a:p>
          </p:txBody>
        </p:sp>
        <p:sp>
          <p:nvSpPr>
            <p:cNvPr id="29" name="Rectangle 1"/>
            <p:cNvSpPr>
              <a:spLocks noChangeArrowheads="1"/>
            </p:cNvSpPr>
            <p:nvPr/>
          </p:nvSpPr>
          <p:spPr bwMode="auto">
            <a:xfrm>
              <a:off x="5015218" y="5047645"/>
              <a:ext cx="3428979"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On crée une liste composée d’un partition contenant tous les éléments plus petits que le pivot, du pivot et des éléments plus grands que le pivot.</a:t>
              </a:r>
              <a:endParaRPr lang="en-US" sz="1400" i="1" dirty="0">
                <a:solidFill>
                  <a:srgbClr val="800080"/>
                </a:solidFill>
              </a:endParaRPr>
            </a:p>
          </p:txBody>
        </p:sp>
      </p:grpSp>
      <p:grpSp>
        <p:nvGrpSpPr>
          <p:cNvPr id="30" name="Grouper 29"/>
          <p:cNvGrpSpPr/>
          <p:nvPr/>
        </p:nvGrpSpPr>
        <p:grpSpPr>
          <a:xfrm>
            <a:off x="3531809" y="2669870"/>
            <a:ext cx="4065721" cy="1067559"/>
            <a:chOff x="4359124" y="3533468"/>
            <a:chExt cx="4065721" cy="1067559"/>
          </a:xfrm>
        </p:grpSpPr>
        <p:sp>
          <p:nvSpPr>
            <p:cNvPr id="31" name="Line 44"/>
            <p:cNvSpPr>
              <a:spLocks noChangeShapeType="1"/>
            </p:cNvSpPr>
            <p:nvPr/>
          </p:nvSpPr>
          <p:spPr bwMode="auto">
            <a:xfrm flipH="1">
              <a:off x="4359124" y="3805161"/>
              <a:ext cx="655559" cy="795866"/>
            </a:xfrm>
            <a:prstGeom prst="line">
              <a:avLst/>
            </a:prstGeom>
            <a:noFill/>
            <a:ln w="12700">
              <a:solidFill>
                <a:srgbClr val="3B4323"/>
              </a:solidFill>
              <a:round/>
              <a:headEnd/>
              <a:tailEnd type="triangle" w="med" len="med"/>
            </a:ln>
          </p:spPr>
          <p:txBody>
            <a:bodyPr wrap="none"/>
            <a:lstStyle/>
            <a:p>
              <a:endParaRPr lang="fr-FR" dirty="0"/>
            </a:p>
          </p:txBody>
        </p:sp>
        <p:sp>
          <p:nvSpPr>
            <p:cNvPr id="32" name="Rectangle 1"/>
            <p:cNvSpPr>
              <a:spLocks noChangeArrowheads="1"/>
            </p:cNvSpPr>
            <p:nvPr/>
          </p:nvSpPr>
          <p:spPr bwMode="auto">
            <a:xfrm>
              <a:off x="4995866" y="3533468"/>
              <a:ext cx="3428979"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a:solidFill>
                    <a:srgbClr val="800080"/>
                  </a:solidFill>
                </a:rPr>
                <a:t>Sélection des éléments de tab qui ont une valeur inférieure au pivot</a:t>
              </a:r>
              <a:endParaRPr lang="en-US" sz="1400" i="1" dirty="0">
                <a:solidFill>
                  <a:srgbClr val="800080"/>
                </a:solidFill>
              </a:endParaRPr>
            </a:p>
          </p:txBody>
        </p:sp>
      </p:grpSp>
      <p:grpSp>
        <p:nvGrpSpPr>
          <p:cNvPr id="33" name="Grouper 32"/>
          <p:cNvGrpSpPr/>
          <p:nvPr/>
        </p:nvGrpSpPr>
        <p:grpSpPr>
          <a:xfrm>
            <a:off x="1959429" y="2071229"/>
            <a:ext cx="5427644" cy="1291246"/>
            <a:chOff x="2997201" y="3641189"/>
            <a:chExt cx="5427644" cy="1291246"/>
          </a:xfrm>
        </p:grpSpPr>
        <p:sp>
          <p:nvSpPr>
            <p:cNvPr id="34" name="Line 44"/>
            <p:cNvSpPr>
              <a:spLocks noChangeShapeType="1"/>
            </p:cNvSpPr>
            <p:nvPr/>
          </p:nvSpPr>
          <p:spPr bwMode="auto">
            <a:xfrm flipH="1">
              <a:off x="2997201" y="3805160"/>
              <a:ext cx="2017482" cy="1127275"/>
            </a:xfrm>
            <a:prstGeom prst="line">
              <a:avLst/>
            </a:prstGeom>
            <a:noFill/>
            <a:ln w="12700">
              <a:solidFill>
                <a:srgbClr val="3B4323"/>
              </a:solidFill>
              <a:round/>
              <a:headEnd/>
              <a:tailEnd type="triangle" w="med" len="med"/>
            </a:ln>
          </p:spPr>
          <p:txBody>
            <a:bodyPr wrap="none"/>
            <a:lstStyle/>
            <a:p>
              <a:endParaRPr lang="fr-FR" dirty="0"/>
            </a:p>
          </p:txBody>
        </p:sp>
        <p:sp>
          <p:nvSpPr>
            <p:cNvPr id="35" name="Rectangle 1"/>
            <p:cNvSpPr>
              <a:spLocks noChangeArrowheads="1"/>
            </p:cNvSpPr>
            <p:nvPr/>
          </p:nvSpPr>
          <p:spPr bwMode="auto">
            <a:xfrm>
              <a:off x="4995866" y="3641189"/>
              <a:ext cx="3428979" cy="30777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Aucun traitement si le tableau est vide</a:t>
              </a:r>
              <a:endParaRPr lang="en-US" sz="1400" i="1" dirty="0">
                <a:solidFill>
                  <a:srgbClr val="800080"/>
                </a:solidFill>
              </a:endParaRPr>
            </a:p>
          </p:txBody>
        </p:sp>
      </p:grpSp>
    </p:spTree>
    <p:extLst>
      <p:ext uri="{BB962C8B-B14F-4D97-AF65-F5344CB8AC3E}">
        <p14:creationId xmlns:p14="http://schemas.microsoft.com/office/powerpoint/2010/main" val="220787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données </a:t>
            </a:r>
            <a:r>
              <a:rPr lang="fr-FR" sz="2200" b="1" dirty="0">
                <a:solidFill>
                  <a:srgbClr val="3366CC"/>
                </a:solidFill>
              </a:rPr>
              <a:t>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750288"/>
            <a:chOff x="0" y="998538"/>
            <a:chExt cx="9144000" cy="575028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Les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20142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Exemple : Calcul d’une </a:t>
              </a:r>
              <a:r>
                <a:rPr lang="fr-FR" sz="2000" b="1" dirty="0" smtClean="0">
                  <a:solidFill>
                    <a:srgbClr val="800080"/>
                  </a:solidFill>
                  <a:sym typeface="Wingdings" pitchFamily="2" charset="2"/>
                </a:rPr>
                <a:t>puissance</a:t>
              </a:r>
              <a:r>
                <a:rPr lang="fr-FR" i="1" dirty="0" smtClean="0">
                  <a:solidFill>
                    <a:srgbClr val="800080"/>
                  </a:solidFill>
                </a:rPr>
                <a:t>.</a:t>
              </a:r>
            </a:p>
            <a:p>
              <a:pPr algn="just">
                <a:spcAft>
                  <a:spcPts val="1200"/>
                </a:spcAft>
                <a:buClr>
                  <a:schemeClr val="accent2"/>
                </a:buClr>
              </a:pPr>
              <a:endParaRPr lang="fr-FR" sz="1200" i="1" dirty="0" smtClean="0">
                <a:solidFill>
                  <a:srgbClr val="800080"/>
                </a:solidFill>
              </a:endParaRPr>
            </a:p>
            <a:p>
              <a:pPr algn="just">
                <a:spcAft>
                  <a:spcPts val="1200"/>
                </a:spcAft>
                <a:buClr>
                  <a:schemeClr val="accent2"/>
                </a:buClr>
              </a:pPr>
              <a:endParaRPr lang="fr-FR" i="1" dirty="0" smtClean="0">
                <a:solidFill>
                  <a:srgbClr val="800080"/>
                </a:solidFill>
              </a:endParaRPr>
            </a:p>
            <a:p>
              <a:pPr algn="just">
                <a:spcAft>
                  <a:spcPts val="1200"/>
                </a:spcAft>
                <a:buClr>
                  <a:schemeClr val="accent2"/>
                </a:buClr>
              </a:pPr>
              <a:endParaRPr lang="fr-FR" i="1" dirty="0" smtClean="0">
                <a:solidFill>
                  <a:srgbClr val="800080"/>
                </a:solidFill>
              </a:endParaRPr>
            </a:p>
            <a:p>
              <a:pPr lvl="1" algn="just">
                <a:spcAft>
                  <a:spcPts val="1200"/>
                </a:spcAft>
              </a:pPr>
              <a:endParaRPr lang="fr-FR" sz="2000" b="1" dirty="0">
                <a:solidFill>
                  <a:srgbClr val="800080"/>
                </a:solidFill>
                <a:sym typeface="Wingdings" pitchFamily="2" charset="2"/>
              </a:endParaRPr>
            </a:p>
            <a:p>
              <a:pPr lvl="1" algn="just">
                <a:spcBef>
                  <a:spcPts val="1200"/>
                </a:spcBef>
                <a:spcAft>
                  <a:spcPts val="1200"/>
                </a:spcAft>
                <a:buFont typeface="Wingdings" pitchFamily="2" charset="2"/>
                <a:buChar char="§"/>
              </a:pPr>
              <a:r>
                <a:rPr lang="fr-FR" i="1" dirty="0" smtClean="0">
                  <a:solidFill>
                    <a:srgbClr val="800080"/>
                  </a:solidFill>
                </a:rPr>
                <a:t> Cet </a:t>
              </a:r>
              <a:r>
                <a:rPr lang="fr-FR" i="1" dirty="0">
                  <a:solidFill>
                    <a:srgbClr val="800080"/>
                  </a:solidFill>
                </a:rPr>
                <a:t>algorithme se termine et en sortie R contient </a:t>
              </a:r>
              <a:r>
                <a:rPr lang="fr-FR" i="1" dirty="0" err="1" smtClean="0">
                  <a:solidFill>
                    <a:srgbClr val="800080"/>
                  </a:solidFill>
                </a:rPr>
                <a:t>a</a:t>
              </a:r>
              <a:r>
                <a:rPr lang="fr-FR" i="1" baseline="30000" dirty="0" err="1" smtClean="0">
                  <a:solidFill>
                    <a:srgbClr val="800080"/>
                  </a:solidFill>
                </a:rPr>
                <a:t>N</a:t>
              </a:r>
              <a:r>
                <a:rPr lang="fr-FR" i="1" dirty="0">
                  <a:solidFill>
                    <a:srgbClr val="800080"/>
                  </a:solidFill>
                </a:rPr>
                <a:t>.</a:t>
              </a:r>
            </a:p>
            <a:p>
              <a:pPr lvl="1" algn="just">
                <a:spcAft>
                  <a:spcPts val="1200"/>
                </a:spcAft>
                <a:buFont typeface="Wingdings" pitchFamily="2" charset="2"/>
                <a:buChar char="§"/>
              </a:pPr>
              <a:r>
                <a:rPr lang="fr-FR" i="1" dirty="0" smtClean="0">
                  <a:solidFill>
                    <a:srgbClr val="800080"/>
                  </a:solidFill>
                </a:rPr>
                <a:t> La </a:t>
              </a:r>
              <a:r>
                <a:rPr lang="fr-FR" i="1" dirty="0">
                  <a:solidFill>
                    <a:srgbClr val="800080"/>
                  </a:solidFill>
                </a:rPr>
                <a:t>valeur de N décroit strictement à chaque tour de boucle  donc l’algorithme se termine et au début </a:t>
              </a:r>
              <a:r>
                <a:rPr lang="fr-FR" i="1" dirty="0" smtClean="0">
                  <a:solidFill>
                    <a:srgbClr val="800080"/>
                  </a:solidFill>
                </a:rPr>
                <a:t>P</a:t>
              </a:r>
              <a:r>
                <a:rPr lang="fr-FR" i="1" baseline="30000" dirty="0" smtClean="0">
                  <a:solidFill>
                    <a:srgbClr val="800080"/>
                  </a:solidFill>
                </a:rPr>
                <a:t>N</a:t>
              </a:r>
              <a:r>
                <a:rPr lang="fr-FR" i="1" dirty="0" smtClean="0">
                  <a:solidFill>
                    <a:srgbClr val="800080"/>
                  </a:solidFill>
                </a:rPr>
                <a:t>*R=a</a:t>
              </a:r>
              <a:r>
                <a:rPr lang="fr-FR" i="1" baseline="30000" dirty="0" smtClean="0">
                  <a:solidFill>
                    <a:srgbClr val="800080"/>
                  </a:solidFill>
                </a:rPr>
                <a:t>n</a:t>
              </a:r>
              <a:r>
                <a:rPr lang="fr-FR" i="1" dirty="0" smtClean="0">
                  <a:solidFill>
                    <a:srgbClr val="800080"/>
                  </a:solidFill>
                </a:rPr>
                <a:t>.</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Si </a:t>
              </a:r>
              <a:r>
                <a:rPr lang="fr-FR" i="1" dirty="0">
                  <a:solidFill>
                    <a:srgbClr val="800080"/>
                  </a:solidFill>
                </a:rPr>
                <a:t>N est paire alors on a P’=P*P et N’=N/2 et R’=R, donc on a P’N’*R’=(P*P)</a:t>
              </a:r>
              <a:r>
                <a:rPr lang="fr-FR" i="1" baseline="30000" dirty="0">
                  <a:solidFill>
                    <a:srgbClr val="800080"/>
                  </a:solidFill>
                </a:rPr>
                <a:t>N</a:t>
              </a:r>
              <a:r>
                <a:rPr lang="fr-FR" i="1" dirty="0">
                  <a:solidFill>
                    <a:srgbClr val="800080"/>
                  </a:solidFill>
                </a:rPr>
                <a:t>/2*R=P</a:t>
              </a:r>
              <a:r>
                <a:rPr lang="fr-FR" i="1" baseline="30000" dirty="0">
                  <a:solidFill>
                    <a:srgbClr val="800080"/>
                  </a:solidFill>
                </a:rPr>
                <a:t>N</a:t>
              </a:r>
              <a:r>
                <a:rPr lang="fr-FR" i="1" dirty="0">
                  <a:solidFill>
                    <a:srgbClr val="800080"/>
                  </a:solidFill>
                </a:rPr>
                <a:t>*R =a</a:t>
              </a:r>
              <a:r>
                <a:rPr lang="fr-FR" i="1" baseline="30000" dirty="0">
                  <a:solidFill>
                    <a:srgbClr val="800080"/>
                  </a:solidFill>
                </a:rPr>
                <a:t>n</a:t>
              </a:r>
              <a:r>
                <a:rPr lang="fr-FR" i="1" dirty="0">
                  <a:solidFill>
                    <a:srgbClr val="800080"/>
                  </a:solidFill>
                </a:rPr>
                <a:t> ce qui vérifie la </a:t>
              </a:r>
              <a:r>
                <a:rPr lang="fr-FR" i="1" dirty="0" smtClean="0">
                  <a:solidFill>
                    <a:srgbClr val="800080"/>
                  </a:solidFill>
                </a:rPr>
                <a:t>condition.</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Si </a:t>
              </a:r>
              <a:r>
                <a:rPr lang="fr-FR" i="1" dirty="0">
                  <a:solidFill>
                    <a:srgbClr val="800080"/>
                  </a:solidFill>
                </a:rPr>
                <a:t>N est impaire R’=R*P, N’=N-1 et P’=P donc on a P’N’*R’=P</a:t>
              </a:r>
              <a:r>
                <a:rPr lang="fr-FR" i="1" baseline="30000" dirty="0">
                  <a:solidFill>
                    <a:srgbClr val="800080"/>
                  </a:solidFill>
                </a:rPr>
                <a:t>N</a:t>
              </a:r>
              <a:r>
                <a:rPr lang="fr-FR" i="1" dirty="0">
                  <a:solidFill>
                    <a:srgbClr val="800080"/>
                  </a:solidFill>
                </a:rPr>
                <a:t>-1*(R*P)= </a:t>
              </a:r>
              <a:r>
                <a:rPr lang="fr-FR" i="1" dirty="0" smtClean="0">
                  <a:solidFill>
                    <a:srgbClr val="800080"/>
                  </a:solidFill>
                </a:rPr>
                <a:t>P</a:t>
              </a:r>
              <a:r>
                <a:rPr lang="fr-FR" i="1" baseline="30000" dirty="0" smtClean="0">
                  <a:solidFill>
                    <a:srgbClr val="800080"/>
                  </a:solidFill>
                </a:rPr>
                <a:t>N</a:t>
              </a:r>
              <a:r>
                <a:rPr lang="fr-FR" i="1" dirty="0" smtClean="0">
                  <a:solidFill>
                    <a:srgbClr val="800080"/>
                  </a:solidFill>
                </a:rPr>
                <a:t>*R=a</a:t>
              </a:r>
              <a:r>
                <a:rPr lang="fr-FR" i="1" baseline="30000" dirty="0" smtClean="0">
                  <a:solidFill>
                    <a:srgbClr val="800080"/>
                  </a:solidFill>
                </a:rPr>
                <a:t>n</a:t>
              </a:r>
              <a:r>
                <a:rPr lang="fr-FR" i="1" dirty="0" smtClean="0">
                  <a:solidFill>
                    <a:srgbClr val="800080"/>
                  </a:solidFill>
                </a:rPr>
                <a:t>.</a:t>
              </a:r>
            </a:p>
            <a:p>
              <a:pPr lvl="1" algn="just">
                <a:spcAft>
                  <a:spcPts val="1200"/>
                </a:spcAft>
                <a:buFont typeface="Wingdings" pitchFamily="2" charset="2"/>
                <a:buChar char="§"/>
              </a:pPr>
              <a:r>
                <a:rPr lang="fr-FR" i="1" dirty="0" smtClean="0">
                  <a:solidFill>
                    <a:srgbClr val="800080"/>
                  </a:solidFill>
                </a:rPr>
                <a:t> Enfin </a:t>
              </a:r>
              <a:r>
                <a:rPr lang="fr-FR" i="1" dirty="0">
                  <a:solidFill>
                    <a:srgbClr val="800080"/>
                  </a:solidFill>
                </a:rPr>
                <a:t>à la sortie comme N=0 on a P</a:t>
              </a:r>
              <a:r>
                <a:rPr lang="fr-FR" i="1" baseline="30000" dirty="0">
                  <a:solidFill>
                    <a:srgbClr val="800080"/>
                  </a:solidFill>
                </a:rPr>
                <a:t>0</a:t>
              </a:r>
              <a:r>
                <a:rPr lang="fr-FR" i="1" dirty="0">
                  <a:solidFill>
                    <a:srgbClr val="800080"/>
                  </a:solidFill>
                </a:rPr>
                <a:t>*R=R=a</a:t>
              </a:r>
              <a:r>
                <a:rPr lang="fr-FR" i="1" baseline="30000" dirty="0">
                  <a:solidFill>
                    <a:srgbClr val="800080"/>
                  </a:solidFill>
                </a:rPr>
                <a:t>n</a:t>
              </a:r>
              <a:r>
                <a:rPr lang="fr-FR" i="1" dirty="0">
                  <a:solidFill>
                    <a:srgbClr val="800080"/>
                  </a:solidFill>
                </a:rPr>
                <a:t>.</a:t>
              </a:r>
            </a:p>
          </p:txBody>
        </p:sp>
      </p:grpSp>
      <p:sp>
        <p:nvSpPr>
          <p:cNvPr id="10" name="Rectangle 1"/>
          <p:cNvSpPr>
            <a:spLocks noChangeArrowheads="1"/>
          </p:cNvSpPr>
          <p:nvPr/>
        </p:nvSpPr>
        <p:spPr bwMode="auto">
          <a:xfrm>
            <a:off x="838320" y="2114526"/>
            <a:ext cx="7868244" cy="147732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tabLst>
                <a:tab pos="1558925" algn="ctr"/>
              </a:tabLst>
            </a:pPr>
            <a:r>
              <a:rPr lang="pt-BR" i="1" dirty="0">
                <a:solidFill>
                  <a:srgbClr val="800080"/>
                </a:solidFill>
                <a:latin typeface="Palatino Linotype" pitchFamily="18" charset="0"/>
                <a:ea typeface="Times New Roman" pitchFamily="18" charset="0"/>
                <a:cs typeface="Times New Roman" pitchFamily="18" charset="0"/>
              </a:rPr>
              <a:t>Puissance (a, n)</a:t>
            </a:r>
          </a:p>
          <a:p>
            <a:pPr lvl="0">
              <a:tabLst>
                <a:tab pos="1558925" algn="ctr"/>
              </a:tabLst>
            </a:pPr>
            <a:r>
              <a:rPr lang="pt-BR" i="1" dirty="0" smtClean="0">
                <a:solidFill>
                  <a:srgbClr val="800080"/>
                </a:solidFill>
                <a:latin typeface="Palatino Linotype" pitchFamily="18" charset="0"/>
                <a:ea typeface="Times New Roman" pitchFamily="18" charset="0"/>
                <a:cs typeface="Times New Roman" pitchFamily="18" charset="0"/>
              </a:rPr>
              <a:t>   R </a:t>
            </a:r>
            <a:r>
              <a:rPr lang="pt-BR" i="1" dirty="0">
                <a:solidFill>
                  <a:srgbClr val="800080"/>
                </a:solidFill>
                <a:latin typeface="Palatino Linotype" pitchFamily="18" charset="0"/>
                <a:ea typeface="Times New Roman" pitchFamily="18" charset="0"/>
                <a:cs typeface="Times New Roman" pitchFamily="18" charset="0"/>
              </a:rPr>
              <a:t>= 1 ; P = a ; N=n</a:t>
            </a:r>
          </a:p>
          <a:p>
            <a:pPr lvl="0">
              <a:tabLst>
                <a:tab pos="1558925" algn="ctr"/>
              </a:tabLst>
            </a:pPr>
            <a:r>
              <a:rPr lang="pt-BR" b="1" i="1" dirty="0" smtClean="0">
                <a:solidFill>
                  <a:srgbClr val="800080"/>
                </a:solidFill>
                <a:latin typeface="Palatino Linotype" pitchFamily="18" charset="0"/>
                <a:ea typeface="Times New Roman" pitchFamily="18" charset="0"/>
                <a:cs typeface="Times New Roman" pitchFamily="18" charset="0"/>
              </a:rPr>
              <a:t>   Tant </a:t>
            </a:r>
            <a:r>
              <a:rPr lang="pt-BR" b="1" i="1" dirty="0">
                <a:solidFill>
                  <a:srgbClr val="800080"/>
                </a:solidFill>
                <a:latin typeface="Palatino Linotype" pitchFamily="18" charset="0"/>
                <a:ea typeface="Times New Roman" pitchFamily="18" charset="0"/>
                <a:cs typeface="Times New Roman" pitchFamily="18" charset="0"/>
              </a:rPr>
              <a:t>que </a:t>
            </a:r>
            <a:r>
              <a:rPr lang="pt-BR" i="1" dirty="0">
                <a:solidFill>
                  <a:srgbClr val="800080"/>
                </a:solidFill>
                <a:latin typeface="Palatino Linotype" pitchFamily="18" charset="0"/>
                <a:ea typeface="Times New Roman" pitchFamily="18" charset="0"/>
                <a:cs typeface="Times New Roman" pitchFamily="18" charset="0"/>
              </a:rPr>
              <a:t>N &gt; 0 </a:t>
            </a:r>
          </a:p>
          <a:p>
            <a:pPr lvl="0">
              <a:tabLst>
                <a:tab pos="1558925" algn="ctr"/>
              </a:tabLst>
            </a:pPr>
            <a:r>
              <a:rPr lang="pt-BR" b="1" i="1" dirty="0" smtClean="0">
                <a:solidFill>
                  <a:srgbClr val="800080"/>
                </a:solidFill>
                <a:latin typeface="Palatino Linotype" pitchFamily="18" charset="0"/>
                <a:ea typeface="Times New Roman" pitchFamily="18" charset="0"/>
                <a:cs typeface="Times New Roman" pitchFamily="18" charset="0"/>
              </a:rPr>
              <a:t>      si</a:t>
            </a:r>
            <a:r>
              <a:rPr lang="pt-BR" i="1" dirty="0" smtClean="0">
                <a:solidFill>
                  <a:srgbClr val="800080"/>
                </a:solidFill>
                <a:latin typeface="Palatino Linotype" pitchFamily="18" charset="0"/>
                <a:ea typeface="Times New Roman" pitchFamily="18" charset="0"/>
                <a:cs typeface="Times New Roman" pitchFamily="18" charset="0"/>
              </a:rPr>
              <a:t> </a:t>
            </a:r>
            <a:r>
              <a:rPr lang="pt-BR" i="1" dirty="0">
                <a:solidFill>
                  <a:srgbClr val="800080"/>
                </a:solidFill>
                <a:latin typeface="Palatino Linotype" pitchFamily="18" charset="0"/>
                <a:ea typeface="Times New Roman" pitchFamily="18" charset="0"/>
                <a:cs typeface="Times New Roman" pitchFamily="18" charset="0"/>
              </a:rPr>
              <a:t>N est paire </a:t>
            </a:r>
            <a:r>
              <a:rPr lang="pt-BR" b="1" i="1" dirty="0">
                <a:solidFill>
                  <a:srgbClr val="800080"/>
                </a:solidFill>
                <a:latin typeface="Palatino Linotype" pitchFamily="18" charset="0"/>
                <a:ea typeface="Times New Roman" pitchFamily="18" charset="0"/>
                <a:cs typeface="Times New Roman" pitchFamily="18" charset="0"/>
              </a:rPr>
              <a:t>alors</a:t>
            </a:r>
            <a:r>
              <a:rPr lang="pt-BR" i="1" dirty="0">
                <a:solidFill>
                  <a:srgbClr val="800080"/>
                </a:solidFill>
                <a:latin typeface="Palatino Linotype" pitchFamily="18" charset="0"/>
                <a:ea typeface="Times New Roman" pitchFamily="18" charset="0"/>
                <a:cs typeface="Times New Roman" pitchFamily="18" charset="0"/>
              </a:rPr>
              <a:t> </a:t>
            </a:r>
            <a:r>
              <a:rPr lang="pt-BR" i="1" dirty="0" smtClean="0">
                <a:solidFill>
                  <a:srgbClr val="800080"/>
                </a:solidFill>
                <a:latin typeface="Palatino Linotype" pitchFamily="18" charset="0"/>
                <a:ea typeface="Times New Roman" pitchFamily="18" charset="0"/>
                <a:cs typeface="Times New Roman" pitchFamily="18" charset="0"/>
              </a:rPr>
              <a:t> P </a:t>
            </a:r>
            <a:r>
              <a:rPr lang="pt-BR" i="1" dirty="0">
                <a:solidFill>
                  <a:srgbClr val="800080"/>
                </a:solidFill>
                <a:latin typeface="Palatino Linotype" pitchFamily="18" charset="0"/>
                <a:ea typeface="Times New Roman" pitchFamily="18" charset="0"/>
                <a:cs typeface="Times New Roman" pitchFamily="18" charset="0"/>
              </a:rPr>
              <a:t>= P*P ; N = N/2 </a:t>
            </a:r>
            <a:endParaRPr lang="pt-BR" i="1" dirty="0" smtClean="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pt-BR" i="1" dirty="0" smtClean="0">
                <a:solidFill>
                  <a:srgbClr val="800080"/>
                </a:solidFill>
                <a:latin typeface="Palatino Linotype" pitchFamily="18" charset="0"/>
                <a:ea typeface="Times New Roman" pitchFamily="18" charset="0"/>
                <a:cs typeface="Times New Roman" pitchFamily="18" charset="0"/>
              </a:rPr>
              <a:t>            </a:t>
            </a:r>
            <a:r>
              <a:rPr lang="pt-BR" b="1" i="1" dirty="0" smtClean="0">
                <a:solidFill>
                  <a:srgbClr val="800080"/>
                </a:solidFill>
                <a:latin typeface="Palatino Linotype" pitchFamily="18" charset="0"/>
                <a:ea typeface="Times New Roman" pitchFamily="18" charset="0"/>
                <a:cs typeface="Times New Roman" pitchFamily="18" charset="0"/>
              </a:rPr>
              <a:t>sinon</a:t>
            </a:r>
            <a:r>
              <a:rPr lang="pt-BR" i="1" dirty="0" smtClean="0">
                <a:solidFill>
                  <a:srgbClr val="800080"/>
                </a:solidFill>
                <a:latin typeface="Palatino Linotype" pitchFamily="18" charset="0"/>
                <a:ea typeface="Times New Roman" pitchFamily="18" charset="0"/>
                <a:cs typeface="Times New Roman" pitchFamily="18" charset="0"/>
              </a:rPr>
              <a:t> R = R*P ; N=N-1 </a:t>
            </a:r>
            <a:endParaRPr lang="fr-FR" i="1" dirty="0">
              <a:solidFill>
                <a:srgbClr val="800080"/>
              </a:solidFill>
              <a:latin typeface="Palatino Linotype"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29206446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657955"/>
            <a:chOff x="0" y="998538"/>
            <a:chExt cx="9144000" cy="565795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Tris rapides</a:t>
              </a:r>
            </a:p>
          </p:txBody>
        </p:sp>
        <p:sp>
          <p:nvSpPr>
            <p:cNvPr id="16" name="Text Box 10"/>
            <p:cNvSpPr txBox="1">
              <a:spLocks noChangeArrowheads="1"/>
            </p:cNvSpPr>
            <p:nvPr/>
          </p:nvSpPr>
          <p:spPr bwMode="auto">
            <a:xfrm>
              <a:off x="416859" y="1547402"/>
              <a:ext cx="8635702" cy="5109091"/>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Comparaison des tris</a:t>
              </a: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Le quick sort en complexité </a:t>
              </a:r>
              <a:r>
                <a:rPr lang="fr-FR" i="1" dirty="0" err="1" smtClean="0">
                  <a:solidFill>
                    <a:srgbClr val="800080"/>
                  </a:solidFill>
                </a:rPr>
                <a:t>nlog</a:t>
              </a:r>
              <a:r>
                <a:rPr lang="fr-FR" i="1" dirty="0" smtClean="0">
                  <a:solidFill>
                    <a:srgbClr val="800080"/>
                  </a:solidFill>
                </a:rPr>
                <a:t>(n) est plus efficace que les tri simples.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Un tri par insertion a l’avantage de minimiser le nombre d’échange (n-1) par rapport au nombre de comparaison (n*(n-1)/2).</a:t>
              </a:r>
            </a:p>
            <a:p>
              <a:pPr lvl="1" algn="just">
                <a:spcAft>
                  <a:spcPts val="1200"/>
                </a:spcAft>
                <a:buFont typeface="Wingdings" pitchFamily="2" charset="2"/>
                <a:buChar char="§"/>
              </a:pPr>
              <a:r>
                <a:rPr lang="fr-FR" i="1" dirty="0" smtClean="0">
                  <a:solidFill>
                    <a:srgbClr val="800080"/>
                  </a:solidFill>
                </a:rPr>
                <a:t> Dans le cas ou une comparaison est très rapide par rapport à un échange ces algorithmes peuvent être efficace.</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Les autres algorithmes, déplacement les éléments que d’une position, a chaque échange alors que le quick sort accélèrent ces déplacement.</a:t>
              </a:r>
              <a:endParaRPr lang="fr-FR" i="1" dirty="0">
                <a:solidFill>
                  <a:srgbClr val="800080"/>
                </a:solidFill>
              </a:endParaRPr>
            </a:p>
            <a:p>
              <a:pPr algn="just">
                <a:spcAft>
                  <a:spcPts val="1200"/>
                </a:spcAft>
                <a:buClr>
                  <a:schemeClr val="accent2"/>
                </a:buClr>
              </a:pPr>
              <a:r>
                <a:rPr lang="fr-FR" sz="2000" b="1" dirty="0" smtClean="0">
                  <a:solidFill>
                    <a:srgbClr val="800080"/>
                  </a:solidFill>
                  <a:sym typeface="Wingdings" pitchFamily="2" charset="2"/>
                </a:rPr>
                <a:t>Exemple </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Pour un tableau de 100 entiers toutes différents et placés aléatoirement un élément est à une distance moyenne de 33 cases de sa position finale.</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Après chaque déplacement les valeurs se rapprochent de leurs positions finales de 7 cases pour le quick sort et de 0.7 case pour le tri par échange. </a:t>
              </a:r>
            </a:p>
          </p:txBody>
        </p:sp>
      </p:grpSp>
      <p:graphicFrame>
        <p:nvGraphicFramePr>
          <p:cNvPr id="3" name="Tableau 2"/>
          <p:cNvGraphicFramePr>
            <a:graphicFrameLocks noGrp="1"/>
          </p:cNvGraphicFramePr>
          <p:nvPr>
            <p:extLst>
              <p:ext uri="{D42A27DB-BD31-4B8C-83A1-F6EECF244321}">
                <p14:modId xmlns:p14="http://schemas.microsoft.com/office/powerpoint/2010/main" val="2876885157"/>
              </p:ext>
            </p:extLst>
          </p:nvPr>
        </p:nvGraphicFramePr>
        <p:xfrm>
          <a:off x="2500811" y="4618035"/>
          <a:ext cx="6237300" cy="2070371"/>
        </p:xfrm>
        <a:graphic>
          <a:graphicData uri="http://schemas.openxmlformats.org/drawingml/2006/table">
            <a:tbl>
              <a:tblPr firstRow="1" bandRow="1">
                <a:tableStyleId>{3C2FFA5D-87B4-456A-9821-1D502468CF0F}</a:tableStyleId>
              </a:tblPr>
              <a:tblGrid>
                <a:gridCol w="882040">
                  <a:extLst>
                    <a:ext uri="{9D8B030D-6E8A-4147-A177-3AD203B41FA5}">
                      <a16:colId xmlns:a16="http://schemas.microsoft.com/office/drawing/2014/main" val="20000"/>
                    </a:ext>
                  </a:extLst>
                </a:gridCol>
                <a:gridCol w="1071052">
                  <a:extLst>
                    <a:ext uri="{9D8B030D-6E8A-4147-A177-3AD203B41FA5}">
                      <a16:colId xmlns:a16="http://schemas.microsoft.com/office/drawing/2014/main" val="20001"/>
                    </a:ext>
                  </a:extLst>
                </a:gridCol>
                <a:gridCol w="1071052">
                  <a:extLst>
                    <a:ext uri="{9D8B030D-6E8A-4147-A177-3AD203B41FA5}">
                      <a16:colId xmlns:a16="http://schemas.microsoft.com/office/drawing/2014/main" val="20002"/>
                    </a:ext>
                  </a:extLst>
                </a:gridCol>
                <a:gridCol w="1071052">
                  <a:extLst>
                    <a:ext uri="{9D8B030D-6E8A-4147-A177-3AD203B41FA5}">
                      <a16:colId xmlns:a16="http://schemas.microsoft.com/office/drawing/2014/main" val="20003"/>
                    </a:ext>
                  </a:extLst>
                </a:gridCol>
                <a:gridCol w="1071052">
                  <a:extLst>
                    <a:ext uri="{9D8B030D-6E8A-4147-A177-3AD203B41FA5}">
                      <a16:colId xmlns:a16="http://schemas.microsoft.com/office/drawing/2014/main" val="20004"/>
                    </a:ext>
                  </a:extLst>
                </a:gridCol>
                <a:gridCol w="1071052">
                  <a:extLst>
                    <a:ext uri="{9D8B030D-6E8A-4147-A177-3AD203B41FA5}">
                      <a16:colId xmlns:a16="http://schemas.microsoft.com/office/drawing/2014/main" val="20005"/>
                    </a:ext>
                  </a:extLst>
                </a:gridCol>
              </a:tblGrid>
              <a:tr h="0">
                <a:tc>
                  <a:txBody>
                    <a:bodyPr/>
                    <a:lstStyle/>
                    <a:p>
                      <a:endParaRPr lang="fr-FR" sz="1600" dirty="0"/>
                    </a:p>
                  </a:txBody>
                  <a:tcPr/>
                </a:tc>
                <a:tc>
                  <a:txBody>
                    <a:bodyPr/>
                    <a:lstStyle/>
                    <a:p>
                      <a:endParaRPr lang="fr-FR" sz="1600" dirty="0"/>
                    </a:p>
                  </a:txBody>
                  <a:tcPr/>
                </a:tc>
                <a:tc gridSpan="2">
                  <a:txBody>
                    <a:bodyPr/>
                    <a:lstStyle/>
                    <a:p>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Quick Sort</a:t>
                      </a:r>
                      <a:endParaRPr lang="fr-FR" sz="1600" dirty="0"/>
                    </a:p>
                  </a:txBody>
                  <a:tcPr/>
                </a:tc>
                <a:tc hMerge="1">
                  <a:txBody>
                    <a:bodyPr/>
                    <a:lstStyle/>
                    <a:p>
                      <a:endParaRPr lang="fr-FR"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Echange</a:t>
                      </a:r>
                      <a:endParaRPr lang="fr-FR" sz="1600" dirty="0" smtClean="0"/>
                    </a:p>
                  </a:txBody>
                  <a:tcPr/>
                </a:tc>
                <a:tc hMerge="1">
                  <a:txBody>
                    <a:bodyPr/>
                    <a:lstStyle/>
                    <a:p>
                      <a:endParaRPr lang="fr-FR" dirty="0"/>
                    </a:p>
                  </a:txBody>
                  <a:tcPr/>
                </a:tc>
                <a:extLst>
                  <a:ext uri="{0D108BD9-81ED-4DB2-BD59-A6C34878D82A}">
                    <a16:rowId xmlns:a16="http://schemas.microsoft.com/office/drawing/2014/main" val="10000"/>
                  </a:ext>
                </a:extLst>
              </a:tr>
              <a:tr h="3137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Distance</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Ecart</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Echange</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Ecart</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Echange</a:t>
                      </a:r>
                      <a:endParaRPr lang="fr-FR" sz="1600" dirty="0"/>
                    </a:p>
                  </a:txBody>
                  <a:tcPr/>
                </a:tc>
                <a:extLst>
                  <a:ext uri="{0D108BD9-81ED-4DB2-BD59-A6C34878D82A}">
                    <a16:rowId xmlns:a16="http://schemas.microsoft.com/office/drawing/2014/main" val="10001"/>
                  </a:ext>
                </a:extLst>
              </a:tr>
              <a:tr h="3137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Test 1</a:t>
                      </a:r>
                      <a:endParaRPr lang="fr-FR" sz="1600" dirty="0" smtClean="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29.74</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6.72</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442</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0.69</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4314</a:t>
                      </a:r>
                      <a:endParaRPr lang="fr-FR" sz="1600" dirty="0"/>
                    </a:p>
                  </a:txBody>
                  <a:tcPr/>
                </a:tc>
                <a:extLst>
                  <a:ext uri="{0D108BD9-81ED-4DB2-BD59-A6C34878D82A}">
                    <a16:rowId xmlns:a16="http://schemas.microsoft.com/office/drawing/2014/main" val="10002"/>
                  </a:ext>
                </a:extLst>
              </a:tr>
              <a:tr h="3939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Test 2</a:t>
                      </a:r>
                      <a:endParaRPr lang="fr-FR" sz="1600" dirty="0" smtClean="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32.3</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6.96</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464</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0.67</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4776</a:t>
                      </a:r>
                      <a:endParaRPr lang="fr-FR" sz="1600" dirty="0"/>
                    </a:p>
                  </a:txBody>
                  <a:tcPr/>
                </a:tc>
                <a:extLst>
                  <a:ext uri="{0D108BD9-81ED-4DB2-BD59-A6C34878D82A}">
                    <a16:rowId xmlns:a16="http://schemas.microsoft.com/office/drawing/2014/main" val="10003"/>
                  </a:ext>
                </a:extLst>
              </a:tr>
              <a:tr h="3137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Test 3</a:t>
                      </a:r>
                      <a:endParaRPr lang="fr-FR" sz="1600" dirty="0" smtClean="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31.12</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6.88</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452</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0.67</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4676</a:t>
                      </a:r>
                      <a:endParaRPr lang="fr-FR" sz="1600" dirty="0"/>
                    </a:p>
                  </a:txBody>
                  <a:tcPr/>
                </a:tc>
                <a:extLst>
                  <a:ext uri="{0D108BD9-81ED-4DB2-BD59-A6C34878D82A}">
                    <a16:rowId xmlns:a16="http://schemas.microsoft.com/office/drawing/2014/main" val="10004"/>
                  </a:ext>
                </a:extLst>
              </a:tr>
              <a:tr h="3137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Test 4</a:t>
                      </a:r>
                      <a:endParaRPr lang="fr-FR" sz="1600" dirty="0" smtClean="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33.6</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6.91</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486</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0.68</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4906</a:t>
                      </a:r>
                      <a:endParaRPr lang="fr-FR"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0610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dirty="0"/>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55524" y="1166813"/>
              <a:ext cx="5221788"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Tris rapides</a:t>
              </a:r>
            </a:p>
          </p:txBody>
        </p:sp>
      </p:grpSp>
      <p:sp>
        <p:nvSpPr>
          <p:cNvPr id="18" name="Rectangle 1"/>
          <p:cNvSpPr>
            <a:spLocks noChangeArrowheads="1"/>
          </p:cNvSpPr>
          <p:nvPr/>
        </p:nvSpPr>
        <p:spPr bwMode="auto">
          <a:xfrm>
            <a:off x="708579" y="1711963"/>
            <a:ext cx="3756219" cy="2062103"/>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generer_tab</a:t>
            </a:r>
            <a:r>
              <a:rPr lang="fr-FR" sz="1600" i="1" dirty="0" smtClean="0">
                <a:solidFill>
                  <a:srgbClr val="800080"/>
                </a:solidFill>
              </a:rPr>
              <a:t>(size, </a:t>
            </a:r>
            <a:r>
              <a:rPr lang="fr-FR" sz="1600" i="1" dirty="0" err="1" smtClean="0">
                <a:solidFill>
                  <a:srgbClr val="800080"/>
                </a:solidFill>
              </a:rPr>
              <a:t>max_val</a:t>
            </a:r>
            <a:r>
              <a:rPr lang="fr-FR" sz="1600" i="1" dirty="0" smtClean="0">
                <a:solidFill>
                  <a:srgbClr val="800080"/>
                </a:solidFill>
              </a:rPr>
              <a:t>) </a:t>
            </a:r>
            <a:r>
              <a:rPr lang="fr-FR" sz="1600" i="1" dirty="0">
                <a:solidFill>
                  <a:srgbClr val="800080"/>
                </a:solidFill>
              </a:rPr>
              <a:t>:</a:t>
            </a:r>
          </a:p>
          <a:p>
            <a:pPr>
              <a:tabLst>
                <a:tab pos="1558925" algn="ctr"/>
              </a:tabLst>
            </a:pPr>
            <a:r>
              <a:rPr lang="fr-FR" sz="1600" i="1" dirty="0" smtClean="0">
                <a:solidFill>
                  <a:srgbClr val="800080"/>
                </a:solidFill>
              </a:rPr>
              <a:t>  tab</a:t>
            </a:r>
            <a:r>
              <a:rPr lang="fr-FR" sz="1600" i="1" dirty="0">
                <a:solidFill>
                  <a:srgbClr val="800080"/>
                </a:solidFill>
              </a:rPr>
              <a:t>=</a:t>
            </a:r>
            <a:r>
              <a:rPr lang="fr-FR" sz="1600" i="1" dirty="0" err="1">
                <a:solidFill>
                  <a:srgbClr val="800080"/>
                </a:solidFill>
              </a:rPr>
              <a:t>np.array</a:t>
            </a:r>
            <a:r>
              <a:rPr lang="fr-FR" sz="1600" i="1" dirty="0">
                <a:solidFill>
                  <a:srgbClr val="800080"/>
                </a:solidFill>
              </a:rPr>
              <a:t>([],</a:t>
            </a:r>
            <a:r>
              <a:rPr lang="fr-FR" sz="1600" i="1" dirty="0" err="1">
                <a:solidFill>
                  <a:srgbClr val="800080"/>
                </a:solidFill>
              </a:rPr>
              <a:t>int</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for </a:t>
            </a:r>
            <a:r>
              <a:rPr lang="fr-FR" sz="1600" i="1" dirty="0" err="1">
                <a:solidFill>
                  <a:srgbClr val="800080"/>
                </a:solidFill>
              </a:rPr>
              <a:t>ind</a:t>
            </a:r>
            <a:r>
              <a:rPr lang="fr-FR" sz="1600" i="1" dirty="0">
                <a:solidFill>
                  <a:srgbClr val="800080"/>
                </a:solidFill>
              </a:rPr>
              <a:t> in range(size) </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val = </a:t>
            </a:r>
            <a:r>
              <a:rPr lang="fr-FR" sz="1600" i="1" dirty="0" err="1">
                <a:solidFill>
                  <a:srgbClr val="800080"/>
                </a:solidFill>
              </a:rPr>
              <a:t>rd.randint</a:t>
            </a:r>
            <a:r>
              <a:rPr lang="fr-FR" sz="1600" i="1" dirty="0">
                <a:solidFill>
                  <a:srgbClr val="800080"/>
                </a:solidFill>
              </a:rPr>
              <a:t>(0,max_val</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a:t>
            </a:r>
            <a:r>
              <a:rPr lang="fr-FR" sz="1600" i="1" dirty="0" err="1">
                <a:solidFill>
                  <a:srgbClr val="800080"/>
                </a:solidFill>
              </a:rPr>
              <a:t>while</a:t>
            </a:r>
            <a:r>
              <a:rPr lang="fr-FR" sz="1600" i="1" dirty="0">
                <a:solidFill>
                  <a:srgbClr val="800080"/>
                </a:solidFill>
              </a:rPr>
              <a:t> (</a:t>
            </a:r>
            <a:r>
              <a:rPr lang="fr-FR" sz="1600" i="1" dirty="0" err="1">
                <a:solidFill>
                  <a:srgbClr val="800080"/>
                </a:solidFill>
              </a:rPr>
              <a:t>index_of</a:t>
            </a:r>
            <a:r>
              <a:rPr lang="fr-FR" sz="1600" i="1" dirty="0">
                <a:solidFill>
                  <a:srgbClr val="800080"/>
                </a:solidFill>
              </a:rPr>
              <a:t>(</a:t>
            </a:r>
            <a:r>
              <a:rPr lang="fr-FR" sz="1600" i="1" dirty="0" err="1">
                <a:solidFill>
                  <a:srgbClr val="800080"/>
                </a:solidFill>
              </a:rPr>
              <a:t>tab,val</a:t>
            </a:r>
            <a:r>
              <a:rPr lang="fr-FR" sz="1600" i="1" dirty="0">
                <a:solidFill>
                  <a:srgbClr val="800080"/>
                </a:solidFill>
              </a:rPr>
              <a:t>)!=-1) :</a:t>
            </a:r>
          </a:p>
          <a:p>
            <a:pPr>
              <a:tabLst>
                <a:tab pos="1558925" algn="ctr"/>
              </a:tabLst>
            </a:pPr>
            <a:r>
              <a:rPr lang="fr-FR" sz="1600" i="1" dirty="0">
                <a:solidFill>
                  <a:srgbClr val="800080"/>
                </a:solidFill>
              </a:rPr>
              <a:t>      val = </a:t>
            </a:r>
            <a:r>
              <a:rPr lang="fr-FR" sz="1600" i="1" dirty="0" err="1">
                <a:solidFill>
                  <a:srgbClr val="800080"/>
                </a:solidFill>
              </a:rPr>
              <a:t>rd.randint</a:t>
            </a:r>
            <a:r>
              <a:rPr lang="fr-FR" sz="1600" i="1" dirty="0">
                <a:solidFill>
                  <a:srgbClr val="800080"/>
                </a:solidFill>
              </a:rPr>
              <a:t>(0,max_val</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tab = </a:t>
            </a:r>
            <a:r>
              <a:rPr lang="fr-FR" sz="1600" i="1" dirty="0" err="1">
                <a:solidFill>
                  <a:srgbClr val="800080"/>
                </a:solidFill>
              </a:rPr>
              <a:t>np.append</a:t>
            </a:r>
            <a:r>
              <a:rPr lang="fr-FR" sz="1600" i="1" dirty="0">
                <a:solidFill>
                  <a:srgbClr val="800080"/>
                </a:solidFill>
              </a:rPr>
              <a:t>(</a:t>
            </a:r>
            <a:r>
              <a:rPr lang="fr-FR" sz="1600" i="1" dirty="0" err="1">
                <a:solidFill>
                  <a:srgbClr val="800080"/>
                </a:solidFill>
              </a:rPr>
              <a:t>tab,val</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return </a:t>
            </a:r>
            <a:r>
              <a:rPr lang="fr-FR" sz="1600" i="1" dirty="0" smtClean="0">
                <a:solidFill>
                  <a:srgbClr val="800080"/>
                </a:solidFill>
              </a:rPr>
              <a:t>tab</a:t>
            </a:r>
          </a:p>
        </p:txBody>
      </p:sp>
      <p:sp>
        <p:nvSpPr>
          <p:cNvPr id="26" name="Rectangle 1"/>
          <p:cNvSpPr>
            <a:spLocks noChangeArrowheads="1"/>
          </p:cNvSpPr>
          <p:nvPr/>
        </p:nvSpPr>
        <p:spPr bwMode="auto">
          <a:xfrm>
            <a:off x="725328" y="3910262"/>
            <a:ext cx="3756219" cy="107721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distance(</a:t>
            </a:r>
            <a:r>
              <a:rPr lang="fr-FR" sz="1600" i="1" dirty="0" smtClean="0">
                <a:solidFill>
                  <a:srgbClr val="800080"/>
                </a:solidFill>
              </a:rPr>
              <a:t>tab) </a:t>
            </a:r>
            <a:r>
              <a:rPr lang="fr-FR" sz="1600" i="1" dirty="0">
                <a:solidFill>
                  <a:srgbClr val="800080"/>
                </a:solidFill>
              </a:rPr>
              <a:t>:</a:t>
            </a:r>
          </a:p>
          <a:p>
            <a:pPr>
              <a:tabLst>
                <a:tab pos="1558925" algn="ctr"/>
              </a:tabLst>
            </a:pPr>
            <a:r>
              <a:rPr lang="fr-FR" sz="1600" i="1" dirty="0" smtClean="0">
                <a:solidFill>
                  <a:srgbClr val="800080"/>
                </a:solidFill>
              </a:rPr>
              <a:t>  for </a:t>
            </a:r>
            <a:r>
              <a:rPr lang="fr-FR" sz="1600" i="1" dirty="0">
                <a:solidFill>
                  <a:srgbClr val="800080"/>
                </a:solidFill>
              </a:rPr>
              <a:t>x in </a:t>
            </a:r>
            <a:r>
              <a:rPr lang="fr-FR" sz="1600" i="1" dirty="0" smtClean="0">
                <a:solidFill>
                  <a:srgbClr val="800080"/>
                </a:solidFill>
              </a:rPr>
              <a:t>rang(</a:t>
            </a:r>
            <a:r>
              <a:rPr lang="fr-FR" sz="1600" i="1" dirty="0" err="1" smtClean="0">
                <a:solidFill>
                  <a:srgbClr val="800080"/>
                </a:solidFill>
              </a:rPr>
              <a:t>len</a:t>
            </a:r>
            <a:r>
              <a:rPr lang="fr-FR" sz="1600" i="1" dirty="0" smtClean="0">
                <a:solidFill>
                  <a:srgbClr val="800080"/>
                </a:solidFill>
              </a:rPr>
              <a:t>(tab)) :</a:t>
            </a:r>
            <a:endParaRPr lang="fr-FR" sz="1600" i="1" dirty="0">
              <a:solidFill>
                <a:srgbClr val="800080"/>
              </a:solidFill>
            </a:endParaRPr>
          </a:p>
          <a:p>
            <a:pPr>
              <a:tabLst>
                <a:tab pos="1558925" algn="ctr"/>
              </a:tabLst>
            </a:pPr>
            <a:r>
              <a:rPr lang="fr-FR" sz="1600" i="1" dirty="0">
                <a:solidFill>
                  <a:srgbClr val="800080"/>
                </a:solidFill>
              </a:rPr>
              <a:t>    distance = distance + abs(x</a:t>
            </a:r>
            <a:r>
              <a:rPr lang="fr-FR" sz="1600" i="1" dirty="0" smtClean="0">
                <a:solidFill>
                  <a:srgbClr val="800080"/>
                </a:solidFill>
              </a:rPr>
              <a:t>-tab[x])</a:t>
            </a:r>
            <a:endParaRPr lang="fr-FR" sz="1600" i="1" dirty="0">
              <a:solidFill>
                <a:srgbClr val="800080"/>
              </a:solidFill>
            </a:endParaRPr>
          </a:p>
          <a:p>
            <a:pPr>
              <a:tabLst>
                <a:tab pos="1558925" algn="ctr"/>
              </a:tabLst>
            </a:pPr>
            <a:r>
              <a:rPr lang="fr-FR" sz="1600" i="1" dirty="0" smtClean="0">
                <a:solidFill>
                  <a:srgbClr val="800080"/>
                </a:solidFill>
              </a:rPr>
              <a:t>  return </a:t>
            </a:r>
            <a:r>
              <a:rPr lang="fr-FR" sz="1600" i="1" dirty="0">
                <a:solidFill>
                  <a:srgbClr val="800080"/>
                </a:solidFill>
              </a:rPr>
              <a:t>distance</a:t>
            </a:r>
            <a:r>
              <a:rPr lang="fr-FR" sz="1600" i="1" dirty="0" smtClean="0">
                <a:solidFill>
                  <a:srgbClr val="800080"/>
                </a:solidFill>
              </a:rPr>
              <a:t>/</a:t>
            </a:r>
            <a:r>
              <a:rPr lang="fr-FR" sz="1600" i="1" dirty="0" err="1" smtClean="0">
                <a:solidFill>
                  <a:srgbClr val="800080"/>
                </a:solidFill>
              </a:rPr>
              <a:t>len</a:t>
            </a:r>
            <a:r>
              <a:rPr lang="fr-FR" sz="1600" i="1" dirty="0" smtClean="0">
                <a:solidFill>
                  <a:srgbClr val="800080"/>
                </a:solidFill>
              </a:rPr>
              <a:t>(tab)</a:t>
            </a:r>
            <a:endParaRPr lang="fr-FR" sz="1600" i="1" dirty="0">
              <a:solidFill>
                <a:srgbClr val="800080"/>
              </a:solidFill>
            </a:endParaRPr>
          </a:p>
        </p:txBody>
      </p:sp>
      <p:sp>
        <p:nvSpPr>
          <p:cNvPr id="27" name="Rectangle 1"/>
          <p:cNvSpPr>
            <a:spLocks noChangeArrowheads="1"/>
          </p:cNvSpPr>
          <p:nvPr/>
        </p:nvSpPr>
        <p:spPr bwMode="auto">
          <a:xfrm>
            <a:off x="4749676" y="1966413"/>
            <a:ext cx="3756219" cy="280076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echanger</a:t>
            </a:r>
            <a:r>
              <a:rPr lang="fr-FR" sz="1600" i="1" dirty="0">
                <a:solidFill>
                  <a:srgbClr val="800080"/>
                </a:solidFill>
              </a:rPr>
              <a:t>(tab, pos1, pos2) :</a:t>
            </a:r>
          </a:p>
          <a:p>
            <a:pPr>
              <a:tabLst>
                <a:tab pos="1558925" algn="ctr"/>
              </a:tabLst>
            </a:pPr>
            <a:r>
              <a:rPr lang="fr-FR" sz="1600" i="1" dirty="0">
                <a:solidFill>
                  <a:srgbClr val="800080"/>
                </a:solidFill>
              </a:rPr>
              <a:t>  </a:t>
            </a:r>
            <a:r>
              <a:rPr lang="fr-FR" sz="1600" i="1" dirty="0" smtClean="0">
                <a:solidFill>
                  <a:srgbClr val="800080"/>
                </a:solidFill>
              </a:rPr>
              <a:t>global </a:t>
            </a:r>
            <a:r>
              <a:rPr lang="fr-FR" sz="1600" i="1" dirty="0" err="1" smtClean="0">
                <a:solidFill>
                  <a:srgbClr val="800080"/>
                </a:solidFill>
              </a:rPr>
              <a:t>ecart</a:t>
            </a:r>
            <a:r>
              <a:rPr lang="fr-FR" sz="1600" i="1" dirty="0" smtClean="0">
                <a:solidFill>
                  <a:srgbClr val="800080"/>
                </a:solidFill>
              </a:rPr>
              <a:t>, </a:t>
            </a:r>
            <a:r>
              <a:rPr lang="fr-FR" sz="1600" i="1" dirty="0" err="1" smtClean="0">
                <a:solidFill>
                  <a:srgbClr val="800080"/>
                </a:solidFill>
              </a:rPr>
              <a:t>deplacements</a:t>
            </a:r>
            <a:endParaRPr lang="fr-FR" sz="1600" i="1" dirty="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 </a:t>
            </a:r>
            <a:r>
              <a:rPr lang="fr-FR" sz="1600" i="1" dirty="0" err="1" smtClean="0">
                <a:solidFill>
                  <a:srgbClr val="800080"/>
                </a:solidFill>
              </a:rPr>
              <a:t>ecart</a:t>
            </a:r>
            <a:r>
              <a:rPr lang="fr-FR" sz="1600" i="1" dirty="0" smtClean="0">
                <a:solidFill>
                  <a:srgbClr val="800080"/>
                </a:solidFill>
              </a:rPr>
              <a:t> </a:t>
            </a:r>
            <a:r>
              <a:rPr lang="fr-FR" sz="1600" i="1" dirty="0">
                <a:solidFill>
                  <a:srgbClr val="800080"/>
                </a:solidFill>
              </a:rPr>
              <a:t>= </a:t>
            </a:r>
            <a:r>
              <a:rPr lang="fr-FR" sz="1600" i="1" dirty="0" err="1">
                <a:solidFill>
                  <a:srgbClr val="800080"/>
                </a:solidFill>
              </a:rPr>
              <a:t>ecart</a:t>
            </a:r>
            <a:r>
              <a:rPr lang="fr-FR" sz="1600" i="1" dirty="0">
                <a:solidFill>
                  <a:srgbClr val="800080"/>
                </a:solidFill>
              </a:rPr>
              <a:t> + abs(tab[pos1]-pos1)</a:t>
            </a:r>
            <a:r>
              <a:rPr lang="fr-FR" sz="1600" i="1" dirty="0" smtClean="0">
                <a:solidFill>
                  <a:srgbClr val="800080"/>
                </a:solidFill>
              </a:rPr>
              <a:t>-</a:t>
            </a:r>
          </a:p>
          <a:p>
            <a:pPr>
              <a:tabLst>
                <a:tab pos="1558925" algn="ctr"/>
              </a:tabLst>
            </a:pPr>
            <a:r>
              <a:rPr lang="fr-FR" sz="1600" i="1" dirty="0">
                <a:solidFill>
                  <a:srgbClr val="800080"/>
                </a:solidFill>
              </a:rPr>
              <a:t> </a:t>
            </a:r>
            <a:r>
              <a:rPr lang="fr-FR" sz="1600" i="1" dirty="0" smtClean="0">
                <a:solidFill>
                  <a:srgbClr val="800080"/>
                </a:solidFill>
              </a:rPr>
              <a:t>            abs</a:t>
            </a:r>
            <a:r>
              <a:rPr lang="fr-FR" sz="1600" i="1" dirty="0">
                <a:solidFill>
                  <a:srgbClr val="800080"/>
                </a:solidFill>
              </a:rPr>
              <a:t>(tab[pos1]-pos2)</a:t>
            </a:r>
          </a:p>
          <a:p>
            <a:pPr>
              <a:tabLst>
                <a:tab pos="1558925" algn="ctr"/>
              </a:tabLst>
            </a:pPr>
            <a:r>
              <a:rPr lang="fr-FR" sz="1600" i="1" dirty="0">
                <a:solidFill>
                  <a:srgbClr val="800080"/>
                </a:solidFill>
              </a:rPr>
              <a:t>  </a:t>
            </a:r>
            <a:r>
              <a:rPr lang="fr-FR" sz="1600" i="1" dirty="0" err="1">
                <a:solidFill>
                  <a:srgbClr val="800080"/>
                </a:solidFill>
              </a:rPr>
              <a:t>ecart</a:t>
            </a:r>
            <a:r>
              <a:rPr lang="fr-FR" sz="1600" i="1" dirty="0">
                <a:solidFill>
                  <a:srgbClr val="800080"/>
                </a:solidFill>
              </a:rPr>
              <a:t> = </a:t>
            </a:r>
            <a:r>
              <a:rPr lang="fr-FR" sz="1600" i="1" dirty="0" err="1">
                <a:solidFill>
                  <a:srgbClr val="800080"/>
                </a:solidFill>
              </a:rPr>
              <a:t>ecart</a:t>
            </a:r>
            <a:r>
              <a:rPr lang="fr-FR" sz="1600" i="1" dirty="0">
                <a:solidFill>
                  <a:srgbClr val="800080"/>
                </a:solidFill>
              </a:rPr>
              <a:t> + abs(tab[pos2]-pos2)</a:t>
            </a:r>
            <a:r>
              <a:rPr lang="fr-FR" sz="1600" i="1" dirty="0" smtClean="0">
                <a:solidFill>
                  <a:srgbClr val="800080"/>
                </a:solidFill>
              </a:rPr>
              <a:t>-</a:t>
            </a:r>
          </a:p>
          <a:p>
            <a:pPr>
              <a:tabLst>
                <a:tab pos="1558925" algn="ctr"/>
              </a:tabLst>
            </a:pPr>
            <a:r>
              <a:rPr lang="fr-FR" sz="1600" i="1" dirty="0">
                <a:solidFill>
                  <a:srgbClr val="800080"/>
                </a:solidFill>
              </a:rPr>
              <a:t> </a:t>
            </a:r>
            <a:r>
              <a:rPr lang="fr-FR" sz="1600" i="1" dirty="0" smtClean="0">
                <a:solidFill>
                  <a:srgbClr val="800080"/>
                </a:solidFill>
              </a:rPr>
              <a:t>            abs</a:t>
            </a:r>
            <a:r>
              <a:rPr lang="fr-FR" sz="1600" i="1" dirty="0">
                <a:solidFill>
                  <a:srgbClr val="800080"/>
                </a:solidFill>
              </a:rPr>
              <a:t>(tab[pos2]-pos1)  </a:t>
            </a:r>
            <a:endParaRPr lang="fr-FR" sz="1600" i="1" dirty="0" smtClean="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 </a:t>
            </a:r>
            <a:r>
              <a:rPr lang="fr-FR" sz="1600" i="1" dirty="0" err="1" smtClean="0">
                <a:solidFill>
                  <a:srgbClr val="800080"/>
                </a:solidFill>
              </a:rPr>
              <a:t>deplacements</a:t>
            </a:r>
            <a:r>
              <a:rPr lang="fr-FR" sz="1600" i="1" dirty="0" smtClean="0">
                <a:solidFill>
                  <a:srgbClr val="800080"/>
                </a:solidFill>
              </a:rPr>
              <a:t> = deplacements</a:t>
            </a:r>
            <a:r>
              <a:rPr lang="fr-FR" sz="1600" i="1" dirty="0">
                <a:solidFill>
                  <a:srgbClr val="800080"/>
                </a:solidFill>
              </a:rPr>
              <a:t>+2</a:t>
            </a:r>
          </a:p>
          <a:p>
            <a:pPr>
              <a:tabLst>
                <a:tab pos="1558925" algn="ctr"/>
              </a:tabLst>
            </a:pPr>
            <a:r>
              <a:rPr lang="fr-FR" sz="1600" i="1" dirty="0">
                <a:solidFill>
                  <a:srgbClr val="800080"/>
                </a:solidFill>
              </a:rPr>
              <a:t>  </a:t>
            </a:r>
            <a:r>
              <a:rPr lang="fr-FR" sz="1600" i="1" dirty="0" err="1">
                <a:solidFill>
                  <a:srgbClr val="800080"/>
                </a:solidFill>
              </a:rPr>
              <a:t>tmp</a:t>
            </a:r>
            <a:r>
              <a:rPr lang="fr-FR" sz="1600" i="1" dirty="0">
                <a:solidFill>
                  <a:srgbClr val="800080"/>
                </a:solidFill>
              </a:rPr>
              <a:t>=tab[pos1</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tab[pos1]=tab[pos2</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tab[pos2]=</a:t>
            </a:r>
            <a:r>
              <a:rPr lang="fr-FR" sz="1600" i="1" dirty="0" err="1" smtClean="0">
                <a:solidFill>
                  <a:srgbClr val="800080"/>
                </a:solidFill>
              </a:rPr>
              <a:t>tmp</a:t>
            </a:r>
            <a:endParaRPr lang="fr-FR" sz="1600" i="1" dirty="0">
              <a:solidFill>
                <a:srgbClr val="800080"/>
              </a:solidFill>
            </a:endParaRPr>
          </a:p>
          <a:p>
            <a:pPr>
              <a:tabLst>
                <a:tab pos="1558925" algn="ctr"/>
              </a:tabLst>
            </a:pPr>
            <a:r>
              <a:rPr lang="fr-FR" sz="1600" i="1" dirty="0">
                <a:solidFill>
                  <a:srgbClr val="800080"/>
                </a:solidFill>
              </a:rPr>
              <a:t>  abs(pos2-tab[pos1])</a:t>
            </a:r>
            <a:endParaRPr lang="fr-FR" sz="1600" i="1" dirty="0" smtClean="0">
              <a:solidFill>
                <a:srgbClr val="800080"/>
              </a:solidFill>
            </a:endParaRPr>
          </a:p>
        </p:txBody>
      </p:sp>
      <p:sp>
        <p:nvSpPr>
          <p:cNvPr id="37" name="Rectangle 1"/>
          <p:cNvSpPr>
            <a:spLocks noChangeArrowheads="1"/>
          </p:cNvSpPr>
          <p:nvPr/>
        </p:nvSpPr>
        <p:spPr bwMode="auto">
          <a:xfrm>
            <a:off x="1348606" y="5078022"/>
            <a:ext cx="6838334" cy="156966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e</a:t>
            </a:r>
            <a:r>
              <a:rPr lang="fr-FR" sz="1600" i="1" dirty="0" err="1" smtClean="0">
                <a:solidFill>
                  <a:srgbClr val="800080"/>
                </a:solidFill>
              </a:rPr>
              <a:t>cart</a:t>
            </a:r>
            <a:r>
              <a:rPr lang="fr-FR" sz="1600" i="1" dirty="0" smtClean="0">
                <a:solidFill>
                  <a:srgbClr val="800080"/>
                </a:solidFill>
              </a:rPr>
              <a:t>=</a:t>
            </a:r>
            <a:r>
              <a:rPr lang="fr-FR" sz="1600" i="1" dirty="0" err="1" smtClean="0">
                <a:solidFill>
                  <a:srgbClr val="800080"/>
                </a:solidFill>
              </a:rPr>
              <a:t>deplacements</a:t>
            </a:r>
            <a:r>
              <a:rPr lang="fr-FR" sz="1600" i="1" dirty="0">
                <a:solidFill>
                  <a:srgbClr val="800080"/>
                </a:solidFill>
              </a:rPr>
              <a:t>=0</a:t>
            </a:r>
          </a:p>
          <a:p>
            <a:pPr>
              <a:tabLst>
                <a:tab pos="1558925" algn="ctr"/>
              </a:tabLst>
            </a:pPr>
            <a:r>
              <a:rPr lang="fr-FR" sz="1600" i="1" dirty="0" err="1" smtClean="0">
                <a:solidFill>
                  <a:srgbClr val="800080"/>
                </a:solidFill>
              </a:rPr>
              <a:t>tab_quicksort</a:t>
            </a:r>
            <a:r>
              <a:rPr lang="fr-FR" sz="1600" i="1" dirty="0" smtClean="0">
                <a:solidFill>
                  <a:srgbClr val="800080"/>
                </a:solidFill>
              </a:rPr>
              <a:t> = </a:t>
            </a:r>
            <a:r>
              <a:rPr lang="fr-FR" sz="1600" i="1" dirty="0" err="1">
                <a:solidFill>
                  <a:srgbClr val="800080"/>
                </a:solidFill>
              </a:rPr>
              <a:t>generer_tab</a:t>
            </a:r>
            <a:r>
              <a:rPr lang="fr-FR" sz="1600" i="1" dirty="0">
                <a:solidFill>
                  <a:srgbClr val="800080"/>
                </a:solidFill>
              </a:rPr>
              <a:t>() ; </a:t>
            </a:r>
            <a:r>
              <a:rPr lang="fr-FR" sz="1600" i="1" dirty="0" err="1">
                <a:solidFill>
                  <a:srgbClr val="800080"/>
                </a:solidFill>
              </a:rPr>
              <a:t>tab_echange</a:t>
            </a:r>
            <a:r>
              <a:rPr lang="fr-FR" sz="1600" i="1" dirty="0">
                <a:solidFill>
                  <a:srgbClr val="800080"/>
                </a:solidFill>
              </a:rPr>
              <a:t> = </a:t>
            </a:r>
            <a:r>
              <a:rPr lang="fr-FR" sz="1600" i="1" dirty="0" err="1">
                <a:solidFill>
                  <a:srgbClr val="800080"/>
                </a:solidFill>
              </a:rPr>
              <a:t>np.copy</a:t>
            </a:r>
            <a:r>
              <a:rPr lang="fr-FR" sz="1600" i="1" dirty="0">
                <a:solidFill>
                  <a:srgbClr val="800080"/>
                </a:solidFill>
              </a:rPr>
              <a:t>(</a:t>
            </a:r>
            <a:r>
              <a:rPr lang="fr-FR" sz="1600" i="1" dirty="0" err="1">
                <a:solidFill>
                  <a:srgbClr val="800080"/>
                </a:solidFill>
              </a:rPr>
              <a:t>tab_quicksort</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err="1">
                <a:solidFill>
                  <a:srgbClr val="800080"/>
                </a:solidFill>
              </a:rPr>
              <a:t>print</a:t>
            </a:r>
            <a:r>
              <a:rPr lang="fr-FR" sz="1600" i="1" dirty="0">
                <a:solidFill>
                  <a:srgbClr val="800080"/>
                </a:solidFill>
              </a:rPr>
              <a:t>("distance moyenne = {}".format(distance(tab))</a:t>
            </a:r>
            <a:r>
              <a:rPr lang="fr-FR" sz="1600" i="1" dirty="0" smtClean="0">
                <a:solidFill>
                  <a:srgbClr val="800080"/>
                </a:solidFill>
              </a:rPr>
              <a:t>)</a:t>
            </a:r>
          </a:p>
          <a:p>
            <a:pPr>
              <a:tabLst>
                <a:tab pos="1558925" algn="ctr"/>
              </a:tabLst>
            </a:pPr>
            <a:r>
              <a:rPr lang="fr-FR" sz="1600" i="1" dirty="0" err="1" smtClean="0">
                <a:solidFill>
                  <a:srgbClr val="800080"/>
                </a:solidFill>
              </a:rPr>
              <a:t>quick_sort</a:t>
            </a:r>
            <a:r>
              <a:rPr lang="fr-FR" sz="1600" i="1" dirty="0">
                <a:solidFill>
                  <a:srgbClr val="800080"/>
                </a:solidFill>
              </a:rPr>
              <a:t>(tab, 0, </a:t>
            </a:r>
            <a:r>
              <a:rPr lang="fr-FR" sz="1600" i="1" dirty="0" err="1">
                <a:solidFill>
                  <a:srgbClr val="800080"/>
                </a:solidFill>
              </a:rPr>
              <a:t>len</a:t>
            </a:r>
            <a:r>
              <a:rPr lang="fr-FR" sz="1600" i="1" dirty="0">
                <a:solidFill>
                  <a:srgbClr val="800080"/>
                </a:solidFill>
              </a:rPr>
              <a:t>(tab)-1</a:t>
            </a:r>
            <a:r>
              <a:rPr lang="fr-FR" sz="1600" i="1" dirty="0" smtClean="0">
                <a:solidFill>
                  <a:srgbClr val="800080"/>
                </a:solidFill>
              </a:rPr>
              <a:t>); </a:t>
            </a:r>
            <a:r>
              <a:rPr lang="fr-FR" sz="1600" i="1" dirty="0" err="1">
                <a:solidFill>
                  <a:srgbClr val="800080"/>
                </a:solidFill>
              </a:rPr>
              <a:t>p</a:t>
            </a:r>
            <a:r>
              <a:rPr lang="fr-FR" sz="1600" i="1" dirty="0" err="1" smtClean="0">
                <a:solidFill>
                  <a:srgbClr val="800080"/>
                </a:solidFill>
              </a:rPr>
              <a:t>rint</a:t>
            </a:r>
            <a:r>
              <a:rPr lang="fr-FR" sz="1600" i="1" dirty="0" smtClean="0">
                <a:solidFill>
                  <a:srgbClr val="800080"/>
                </a:solidFill>
              </a:rPr>
              <a:t>((</a:t>
            </a:r>
            <a:r>
              <a:rPr lang="fr-FR" sz="1600" i="1" dirty="0" err="1">
                <a:solidFill>
                  <a:srgbClr val="800080"/>
                </a:solidFill>
              </a:rPr>
              <a:t>ecart</a:t>
            </a:r>
            <a:r>
              <a:rPr lang="fr-FR" sz="1600" i="1" dirty="0" smtClean="0">
                <a:solidFill>
                  <a:srgbClr val="800080"/>
                </a:solidFill>
              </a:rPr>
              <a:t>/</a:t>
            </a:r>
            <a:r>
              <a:rPr lang="fr-FR" sz="1600" i="1" dirty="0" err="1" smtClean="0">
                <a:solidFill>
                  <a:srgbClr val="800080"/>
                </a:solidFill>
              </a:rPr>
              <a:t>deplacements</a:t>
            </a:r>
            <a:r>
              <a:rPr lang="fr-FR" sz="1600" i="1" dirty="0" smtClean="0">
                <a:solidFill>
                  <a:srgbClr val="800080"/>
                </a:solidFill>
              </a:rPr>
              <a:t>), </a:t>
            </a:r>
            <a:r>
              <a:rPr lang="fr-FR" sz="1600" i="1" dirty="0" err="1">
                <a:solidFill>
                  <a:srgbClr val="800080"/>
                </a:solidFill>
              </a:rPr>
              <a:t>deplacements</a:t>
            </a:r>
            <a:r>
              <a:rPr lang="fr-FR" sz="1600" i="1" dirty="0" smtClean="0">
                <a:solidFill>
                  <a:srgbClr val="800080"/>
                </a:solidFill>
              </a:rPr>
              <a:t> )</a:t>
            </a:r>
          </a:p>
          <a:p>
            <a:pPr>
              <a:tabLst>
                <a:tab pos="1558925" algn="ctr"/>
              </a:tabLst>
            </a:pPr>
            <a:r>
              <a:rPr lang="fr-FR" sz="1600" i="1" dirty="0" err="1">
                <a:solidFill>
                  <a:srgbClr val="800080"/>
                </a:solidFill>
              </a:rPr>
              <a:t>ecart</a:t>
            </a:r>
            <a:r>
              <a:rPr lang="fr-FR" sz="1600" i="1" dirty="0">
                <a:solidFill>
                  <a:srgbClr val="800080"/>
                </a:solidFill>
              </a:rPr>
              <a:t>=</a:t>
            </a:r>
            <a:r>
              <a:rPr lang="fr-FR" sz="1600" i="1" dirty="0" err="1">
                <a:solidFill>
                  <a:srgbClr val="800080"/>
                </a:solidFill>
              </a:rPr>
              <a:t>deplacements</a:t>
            </a:r>
            <a:r>
              <a:rPr lang="fr-FR" sz="1600" i="1" dirty="0">
                <a:solidFill>
                  <a:srgbClr val="800080"/>
                </a:solidFill>
              </a:rPr>
              <a:t>=</a:t>
            </a:r>
            <a:r>
              <a:rPr lang="fr-FR" sz="1600" i="1" dirty="0" smtClean="0">
                <a:solidFill>
                  <a:srgbClr val="800080"/>
                </a:solidFill>
              </a:rPr>
              <a:t>0</a:t>
            </a:r>
          </a:p>
          <a:p>
            <a:pPr>
              <a:tabLst>
                <a:tab pos="1558925" algn="ctr"/>
              </a:tabLst>
            </a:pPr>
            <a:r>
              <a:rPr lang="fr-FR" sz="1600" i="1" dirty="0" err="1" smtClean="0">
                <a:solidFill>
                  <a:srgbClr val="800080"/>
                </a:solidFill>
              </a:rPr>
              <a:t>tri_echange</a:t>
            </a:r>
            <a:r>
              <a:rPr lang="fr-FR" sz="1600" i="1" dirty="0" smtClean="0">
                <a:solidFill>
                  <a:srgbClr val="800080"/>
                </a:solidFill>
              </a:rPr>
              <a:t>(tab)</a:t>
            </a:r>
            <a:r>
              <a:rPr lang="fr-FR" sz="1600" i="1" dirty="0">
                <a:solidFill>
                  <a:srgbClr val="800080"/>
                </a:solidFill>
              </a:rPr>
              <a:t>; </a:t>
            </a:r>
            <a:r>
              <a:rPr lang="fr-FR" sz="1600" i="1" dirty="0" err="1">
                <a:solidFill>
                  <a:srgbClr val="800080"/>
                </a:solidFill>
              </a:rPr>
              <a:t>print</a:t>
            </a:r>
            <a:r>
              <a:rPr lang="fr-FR" sz="1600" i="1" dirty="0">
                <a:solidFill>
                  <a:srgbClr val="800080"/>
                </a:solidFill>
              </a:rPr>
              <a:t>((</a:t>
            </a:r>
            <a:r>
              <a:rPr lang="fr-FR" sz="1600" i="1" dirty="0" err="1">
                <a:solidFill>
                  <a:srgbClr val="800080"/>
                </a:solidFill>
              </a:rPr>
              <a:t>ecart</a:t>
            </a:r>
            <a:r>
              <a:rPr lang="fr-FR" sz="1600" i="1" dirty="0">
                <a:solidFill>
                  <a:srgbClr val="800080"/>
                </a:solidFill>
              </a:rPr>
              <a:t>/</a:t>
            </a:r>
            <a:r>
              <a:rPr lang="fr-FR" sz="1600" i="1" dirty="0" err="1">
                <a:solidFill>
                  <a:srgbClr val="800080"/>
                </a:solidFill>
              </a:rPr>
              <a:t>deplacements</a:t>
            </a:r>
            <a:r>
              <a:rPr lang="fr-FR" sz="1600" i="1" dirty="0">
                <a:solidFill>
                  <a:srgbClr val="800080"/>
                </a:solidFill>
              </a:rPr>
              <a:t>), </a:t>
            </a:r>
            <a:r>
              <a:rPr lang="fr-FR" sz="1600" i="1" dirty="0" err="1">
                <a:solidFill>
                  <a:srgbClr val="800080"/>
                </a:solidFill>
              </a:rPr>
              <a:t>deplacements</a:t>
            </a:r>
            <a:r>
              <a:rPr lang="fr-FR" sz="1600" i="1" dirty="0">
                <a:solidFill>
                  <a:srgbClr val="800080"/>
                </a:solidFill>
              </a:rPr>
              <a:t> </a:t>
            </a:r>
            <a:r>
              <a:rPr lang="fr-FR" sz="1600" i="1" dirty="0" smtClean="0">
                <a:solidFill>
                  <a:srgbClr val="800080"/>
                </a:solidFill>
              </a:rPr>
              <a:t>)</a:t>
            </a:r>
            <a:endParaRPr lang="fr-FR" sz="1600" i="1" dirty="0">
              <a:solidFill>
                <a:srgbClr val="800080"/>
              </a:solidFill>
            </a:endParaRPr>
          </a:p>
        </p:txBody>
      </p:sp>
      <p:sp>
        <p:nvSpPr>
          <p:cNvPr id="6" name="Rectangle 5"/>
          <p:cNvSpPr/>
          <p:nvPr/>
        </p:nvSpPr>
        <p:spPr>
          <a:xfrm>
            <a:off x="733201" y="1193714"/>
            <a:ext cx="3768126" cy="400110"/>
          </a:xfrm>
          <a:prstGeom prst="rect">
            <a:avLst/>
          </a:prstGeom>
        </p:spPr>
        <p:txBody>
          <a:bodyPr wrap="none">
            <a:spAutoFit/>
          </a:bodyPr>
          <a:lstStyle/>
          <a:p>
            <a:pPr algn="just">
              <a:spcAft>
                <a:spcPts val="1200"/>
              </a:spcAft>
              <a:buClr>
                <a:schemeClr val="accent2"/>
              </a:buClr>
            </a:pPr>
            <a:r>
              <a:rPr lang="fr-FR" sz="2000" b="1" dirty="0" smtClean="0">
                <a:solidFill>
                  <a:srgbClr val="800080"/>
                </a:solidFill>
                <a:sym typeface="Wingdings" pitchFamily="2" charset="2"/>
              </a:rPr>
              <a:t>Algorithmes de comparaison</a:t>
            </a:r>
            <a:endParaRPr lang="fr-FR" sz="2000" i="1" dirty="0">
              <a:solidFill>
                <a:srgbClr val="800080"/>
              </a:solidFill>
            </a:endParaRPr>
          </a:p>
        </p:txBody>
      </p:sp>
    </p:spTree>
    <p:extLst>
      <p:ext uri="{BB962C8B-B14F-4D97-AF65-F5344CB8AC3E}">
        <p14:creationId xmlns:p14="http://schemas.microsoft.com/office/powerpoint/2010/main" val="4496639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781066"/>
            <a:chOff x="0" y="998538"/>
            <a:chExt cx="9144000" cy="578106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Tris rapides</a:t>
              </a:r>
            </a:p>
          </p:txBody>
        </p:sp>
        <p:sp>
          <p:nvSpPr>
            <p:cNvPr id="16" name="Text Box 10"/>
            <p:cNvSpPr txBox="1">
              <a:spLocks noChangeArrowheads="1"/>
            </p:cNvSpPr>
            <p:nvPr/>
          </p:nvSpPr>
          <p:spPr bwMode="auto">
            <a:xfrm>
              <a:off x="416859" y="1547402"/>
              <a:ext cx="8635702" cy="5232202"/>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Tri </a:t>
              </a:r>
              <a:r>
                <a:rPr lang="fr-FR" sz="2000" b="1" dirty="0" err="1" smtClean="0">
                  <a:solidFill>
                    <a:srgbClr val="800080"/>
                  </a:solidFill>
                  <a:sym typeface="Wingdings" pitchFamily="2" charset="2"/>
                </a:rPr>
                <a:t>shell</a:t>
              </a:r>
              <a:endParaRPr lang="fr-FR" i="1" dirty="0" smtClean="0">
                <a:solidFill>
                  <a:srgbClr val="800080"/>
                </a:solidFill>
              </a:endParaRPr>
            </a:p>
            <a:p>
              <a:pPr lvl="1" algn="just">
                <a:spcAft>
                  <a:spcPts val="1200"/>
                </a:spcAft>
                <a:buFont typeface="Wingdings" pitchFamily="2" charset="2"/>
                <a:buChar char="§"/>
              </a:pPr>
              <a:r>
                <a:rPr lang="fr-FR" i="1" dirty="0" smtClean="0">
                  <a:solidFill>
                    <a:srgbClr val="800080"/>
                  </a:solidFill>
                </a:rPr>
                <a:t> Le </a:t>
              </a:r>
              <a:r>
                <a:rPr lang="fr-FR" i="1" dirty="0">
                  <a:solidFill>
                    <a:srgbClr val="800080"/>
                  </a:solidFill>
                </a:rPr>
                <a:t>tri </a:t>
              </a:r>
              <a:r>
                <a:rPr lang="fr-FR" i="1" dirty="0" err="1">
                  <a:solidFill>
                    <a:srgbClr val="800080"/>
                  </a:solidFill>
                </a:rPr>
                <a:t>shell</a:t>
              </a:r>
              <a:r>
                <a:rPr lang="fr-FR" i="1" dirty="0">
                  <a:solidFill>
                    <a:srgbClr val="800080"/>
                  </a:solidFill>
                </a:rPr>
                <a:t> </a:t>
              </a:r>
              <a:r>
                <a:rPr lang="fr-FR" i="1" dirty="0" smtClean="0">
                  <a:solidFill>
                    <a:srgbClr val="800080"/>
                  </a:solidFill>
                </a:rPr>
                <a:t>(D. L. Shell 1959) améliore </a:t>
              </a:r>
              <a:r>
                <a:rPr lang="fr-FR" i="1" dirty="0">
                  <a:solidFill>
                    <a:srgbClr val="800080"/>
                  </a:solidFill>
                </a:rPr>
                <a:t>le tri par insertion </a:t>
              </a:r>
              <a:r>
                <a:rPr lang="fr-FR" i="1" dirty="0" smtClean="0">
                  <a:solidFill>
                    <a:srgbClr val="800080"/>
                  </a:solidFill>
                </a:rPr>
                <a:t>en ne portant pas les </a:t>
              </a:r>
              <a:r>
                <a:rPr lang="fr-FR" i="1" dirty="0">
                  <a:solidFill>
                    <a:srgbClr val="800080"/>
                  </a:solidFill>
                </a:rPr>
                <a:t>échanges uniquement sur les éléments </a:t>
              </a:r>
              <a:r>
                <a:rPr lang="fr-FR" i="1" dirty="0" smtClean="0">
                  <a:solidFill>
                    <a:srgbClr val="800080"/>
                  </a:solidFill>
                </a:rPr>
                <a:t>adjacents.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Pour </a:t>
              </a:r>
              <a:r>
                <a:rPr lang="fr-FR" i="1" dirty="0">
                  <a:solidFill>
                    <a:srgbClr val="800080"/>
                  </a:solidFill>
                </a:rPr>
                <a:t>cela, on </a:t>
              </a:r>
              <a:r>
                <a:rPr lang="fr-FR" i="1" dirty="0" smtClean="0">
                  <a:solidFill>
                    <a:srgbClr val="800080"/>
                  </a:solidFill>
                </a:rPr>
                <a:t>trie séparément </a:t>
              </a:r>
              <a:r>
                <a:rPr lang="fr-FR" i="1" dirty="0">
                  <a:solidFill>
                    <a:srgbClr val="800080"/>
                  </a:solidFill>
                </a:rPr>
                <a:t>les sous-structures </a:t>
              </a:r>
              <a:r>
                <a:rPr lang="fr-FR" i="1" dirty="0" smtClean="0">
                  <a:solidFill>
                    <a:srgbClr val="800080"/>
                  </a:solidFill>
                </a:rPr>
                <a:t>formées des éléments situés </a:t>
              </a:r>
              <a:r>
                <a:rPr lang="fr-FR" i="1" dirty="0">
                  <a:solidFill>
                    <a:srgbClr val="800080"/>
                  </a:solidFill>
                </a:rPr>
                <a:t>à une distance h les uns des </a:t>
              </a:r>
              <a:r>
                <a:rPr lang="fr-FR" i="1" dirty="0" smtClean="0">
                  <a:solidFill>
                    <a:srgbClr val="800080"/>
                  </a:solidFill>
                </a:rPr>
                <a:t>autres en utilisant le tri par insertion.</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On recommence les tris sur des sous-structures composées d’éléments situés à une distance h’&lt;h, et ce jusqu’à ce que la distance soit égale à 1.</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La </a:t>
              </a:r>
              <a:r>
                <a:rPr lang="fr-FR" i="1" dirty="0">
                  <a:solidFill>
                    <a:srgbClr val="800080"/>
                  </a:solidFill>
                </a:rPr>
                <a:t>première sous-structure est composée </a:t>
              </a:r>
              <a:r>
                <a:rPr lang="fr-FR" i="1" dirty="0" smtClean="0">
                  <a:solidFill>
                    <a:srgbClr val="800080"/>
                  </a:solidFill>
                </a:rPr>
                <a:t>des éléments aux positions [0, h, 2h, 3h </a:t>
              </a:r>
              <a:r>
                <a:rPr lang="mr-IN" i="1" dirty="0" smtClean="0">
                  <a:solidFill>
                    <a:srgbClr val="800080"/>
                  </a:solidFill>
                </a:rPr>
                <a:t>…</a:t>
              </a:r>
              <a:r>
                <a:rPr lang="fr-FR" i="1" dirty="0" smtClean="0">
                  <a:solidFill>
                    <a:srgbClr val="800080"/>
                  </a:solidFill>
                </a:rPr>
                <a:t>], la seconde des éléments [1, h+1, 2h+1, 3h+1</a:t>
              </a:r>
              <a:r>
                <a:rPr lang="mr-IN" i="1" dirty="0" smtClean="0">
                  <a:solidFill>
                    <a:srgbClr val="800080"/>
                  </a:solidFill>
                </a:rPr>
                <a:t>…</a:t>
              </a:r>
              <a:r>
                <a:rPr lang="fr-FR" i="1" dirty="0" smtClean="0">
                  <a:solidFill>
                    <a:srgbClr val="800080"/>
                  </a:solidFill>
                </a:rPr>
                <a:t>], </a:t>
              </a:r>
              <a:r>
                <a:rPr lang="fr-FR" i="1" dirty="0" err="1" smtClean="0">
                  <a:solidFill>
                    <a:srgbClr val="800080"/>
                  </a:solidFill>
                </a:rPr>
                <a:t>etc</a:t>
              </a:r>
              <a:r>
                <a:rPr lang="fr-FR" i="1" dirty="0" smtClean="0">
                  <a:solidFill>
                    <a:srgbClr val="800080"/>
                  </a:solidFill>
                </a:rPr>
                <a:t> </a:t>
              </a:r>
              <a:r>
                <a:rPr lang="mr-IN" i="1" dirty="0" smtClean="0">
                  <a:solidFill>
                    <a:srgbClr val="800080"/>
                  </a:solidFill>
                </a:rPr>
                <a:t>…</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D.L Shell propose d’utiliser la suite d’incréments h</a:t>
              </a:r>
              <a:r>
                <a:rPr lang="fr-FR" i="1" baseline="-25000" dirty="0" smtClean="0">
                  <a:solidFill>
                    <a:srgbClr val="800080"/>
                  </a:solidFill>
                </a:rPr>
                <a:t>1</a:t>
              </a:r>
              <a:r>
                <a:rPr lang="fr-FR" i="1" dirty="0" smtClean="0">
                  <a:solidFill>
                    <a:srgbClr val="800080"/>
                  </a:solidFill>
                </a:rPr>
                <a:t>=1, h</a:t>
              </a:r>
              <a:r>
                <a:rPr lang="fr-FR" i="1" baseline="-25000" dirty="0" smtClean="0">
                  <a:solidFill>
                    <a:srgbClr val="800080"/>
                  </a:solidFill>
                </a:rPr>
                <a:t>n+1</a:t>
              </a:r>
              <a:r>
                <a:rPr lang="fr-FR" i="1" dirty="0" smtClean="0">
                  <a:solidFill>
                    <a:srgbClr val="800080"/>
                  </a:solidFill>
                </a:rPr>
                <a:t>=3h</a:t>
              </a:r>
              <a:r>
                <a:rPr lang="fr-FR" i="1" baseline="-25000" dirty="0" smtClean="0">
                  <a:solidFill>
                    <a:srgbClr val="800080"/>
                  </a:solidFill>
                </a:rPr>
                <a:t>n</a:t>
              </a:r>
              <a:r>
                <a:rPr lang="fr-FR" i="1" dirty="0" smtClean="0">
                  <a:solidFill>
                    <a:srgbClr val="800080"/>
                  </a:solidFill>
                </a:rPr>
                <a:t>+1.</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Pour des raison d’efficacité les pas ne doivent pas être des multiples les uns des autres.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Pour le pas h=1, le tri </a:t>
              </a:r>
              <a:r>
                <a:rPr lang="fr-FR" i="1" dirty="0" err="1" smtClean="0">
                  <a:solidFill>
                    <a:srgbClr val="800080"/>
                  </a:solidFill>
                </a:rPr>
                <a:t>shell</a:t>
              </a:r>
              <a:r>
                <a:rPr lang="fr-FR" i="1" dirty="0" smtClean="0">
                  <a:solidFill>
                    <a:srgbClr val="800080"/>
                  </a:solidFill>
                </a:rPr>
                <a:t> revient à réaliser un tri par insertion.</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Cet </a:t>
              </a:r>
              <a:r>
                <a:rPr lang="fr-FR" i="1" dirty="0">
                  <a:solidFill>
                    <a:srgbClr val="800080"/>
                  </a:solidFill>
                </a:rPr>
                <a:t>algorithme </a:t>
              </a:r>
              <a:r>
                <a:rPr lang="fr-FR" i="1" dirty="0" smtClean="0">
                  <a:solidFill>
                    <a:srgbClr val="800080"/>
                  </a:solidFill>
                </a:rPr>
                <a:t>à </a:t>
              </a:r>
              <a:r>
                <a:rPr lang="fr-FR" i="1" dirty="0">
                  <a:solidFill>
                    <a:srgbClr val="800080"/>
                  </a:solidFill>
                </a:rPr>
                <a:t>une complexité </a:t>
              </a:r>
              <a:r>
                <a:rPr lang="fr-FR" i="1" dirty="0" smtClean="0">
                  <a:solidFill>
                    <a:srgbClr val="800080"/>
                  </a:solidFill>
                </a:rPr>
                <a:t>qui peut être O(</a:t>
              </a:r>
              <a:r>
                <a:rPr lang="fr-FR" i="1" dirty="0" err="1" smtClean="0">
                  <a:solidFill>
                    <a:srgbClr val="800080"/>
                  </a:solidFill>
                </a:rPr>
                <a:t>nlogn</a:t>
              </a:r>
              <a:r>
                <a:rPr lang="fr-FR" i="1" dirty="0" smtClean="0">
                  <a:solidFill>
                    <a:srgbClr val="800080"/>
                  </a:solidFill>
                </a:rPr>
                <a:t>)</a:t>
              </a:r>
              <a:r>
                <a:rPr lang="fr-FR" i="1" dirty="0">
                  <a:solidFill>
                    <a:srgbClr val="800080"/>
                  </a:solidFill>
                </a:rPr>
                <a:t>.</a:t>
              </a:r>
            </a:p>
          </p:txBody>
        </p:sp>
      </p:grpSp>
    </p:spTree>
    <p:extLst>
      <p:ext uri="{BB962C8B-B14F-4D97-AF65-F5344CB8AC3E}">
        <p14:creationId xmlns:p14="http://schemas.microsoft.com/office/powerpoint/2010/main" val="264873080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473290"/>
            <a:chOff x="0" y="998538"/>
            <a:chExt cx="9144000" cy="547329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Tris rapides</a:t>
              </a:r>
            </a:p>
          </p:txBody>
        </p:sp>
        <p:sp>
          <p:nvSpPr>
            <p:cNvPr id="16" name="Text Box 10"/>
            <p:cNvSpPr txBox="1">
              <a:spLocks noChangeArrowheads="1"/>
            </p:cNvSpPr>
            <p:nvPr/>
          </p:nvSpPr>
          <p:spPr bwMode="auto">
            <a:xfrm>
              <a:off x="416859" y="1547402"/>
              <a:ext cx="8635702" cy="4924426"/>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Tri </a:t>
              </a:r>
              <a:r>
                <a:rPr lang="fr-FR" sz="2000" b="1" dirty="0" err="1" smtClean="0">
                  <a:solidFill>
                    <a:srgbClr val="800080"/>
                  </a:solidFill>
                  <a:sym typeface="Wingdings" pitchFamily="2" charset="2"/>
                </a:rPr>
                <a:t>shell</a:t>
              </a:r>
              <a:endParaRPr lang="fr-FR" i="1" dirty="0" smtClean="0">
                <a:solidFill>
                  <a:srgbClr val="800080"/>
                </a:solidFill>
              </a:endParaRPr>
            </a:p>
            <a:p>
              <a:pPr lvl="1" algn="just">
                <a:spcAft>
                  <a:spcPts val="1200"/>
                </a:spcAft>
                <a:buFont typeface="Wingdings" pitchFamily="2" charset="2"/>
                <a:buChar char="§"/>
              </a:pPr>
              <a:r>
                <a:rPr lang="fr-FR" i="1" dirty="0" smtClean="0">
                  <a:solidFill>
                    <a:srgbClr val="800080"/>
                  </a:solidFill>
                </a:rPr>
                <a:t> En comparant des éléments éloignés les échanges accélèrent la vitesse qui rapproche les éléments de leurs positions finales.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Exemple : dans le cas d’une structure aléatoire de n=100 éléments, la distance moyenne des éléments à leurs positions définitives est de 1/3n.</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Un déplacement de l’ordre de h=40 (valeur la plus proche de 100 dans la </a:t>
              </a:r>
              <a:r>
                <a:rPr lang="fr-FR" i="1" dirty="0">
                  <a:solidFill>
                    <a:srgbClr val="800080"/>
                  </a:solidFill>
                </a:rPr>
                <a:t>suite h</a:t>
              </a:r>
              <a:r>
                <a:rPr lang="fr-FR" i="1" baseline="-25000" dirty="0">
                  <a:solidFill>
                    <a:srgbClr val="800080"/>
                  </a:solidFill>
                </a:rPr>
                <a:t>n+1</a:t>
              </a:r>
              <a:r>
                <a:rPr lang="fr-FR" i="1" dirty="0">
                  <a:solidFill>
                    <a:srgbClr val="800080"/>
                  </a:solidFill>
                </a:rPr>
                <a:t>=3h</a:t>
              </a:r>
              <a:r>
                <a:rPr lang="fr-FR" i="1" baseline="-25000" dirty="0">
                  <a:solidFill>
                    <a:srgbClr val="800080"/>
                  </a:solidFill>
                </a:rPr>
                <a:t>n</a:t>
              </a:r>
              <a:r>
                <a:rPr lang="fr-FR" i="1" dirty="0">
                  <a:solidFill>
                    <a:srgbClr val="800080"/>
                  </a:solidFill>
                </a:rPr>
                <a:t>+</a:t>
              </a:r>
              <a:r>
                <a:rPr lang="fr-FR" i="1" dirty="0" smtClean="0">
                  <a:solidFill>
                    <a:srgbClr val="800080"/>
                  </a:solidFill>
                </a:rPr>
                <a:t>1) aura plus de « chance » de déplacer l’élément vers une position plus proche de sa position finale.</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En partant </a:t>
              </a:r>
              <a:r>
                <a:rPr lang="fr-FR" i="1" dirty="0">
                  <a:solidFill>
                    <a:srgbClr val="800080"/>
                  </a:solidFill>
                </a:rPr>
                <a:t>d'une valeur de h </a:t>
              </a:r>
              <a:r>
                <a:rPr lang="fr-FR" i="1" dirty="0" smtClean="0">
                  <a:solidFill>
                    <a:srgbClr val="800080"/>
                  </a:solidFill>
                </a:rPr>
                <a:t>très grande </a:t>
              </a:r>
              <a:r>
                <a:rPr lang="fr-FR" i="1" dirty="0">
                  <a:solidFill>
                    <a:srgbClr val="800080"/>
                  </a:solidFill>
                </a:rPr>
                <a:t>pour arriver à 1, l'algorithme organise </a:t>
              </a:r>
              <a:r>
                <a:rPr lang="fr-FR" i="1" dirty="0" smtClean="0">
                  <a:solidFill>
                    <a:srgbClr val="800080"/>
                  </a:solidFill>
                </a:rPr>
                <a:t>donc petit </a:t>
              </a:r>
              <a:r>
                <a:rPr lang="fr-FR" i="1" dirty="0">
                  <a:solidFill>
                    <a:srgbClr val="800080"/>
                  </a:solidFill>
                </a:rPr>
                <a:t>à petit le tableau pour le rendre plus facile à trier lorsque h = 1 (tri par insertion classique). </a:t>
              </a:r>
              <a:endParaRPr lang="fr-FR" i="1" dirty="0" smtClean="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Lors de la dernière étape le tableau est donc partiellement trié, les éléments sont au pire à une distance 1 de leur position finale.</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L’algorithme de tri par sélection (pour h=1) est alors très efficace.</a:t>
              </a:r>
              <a:endParaRPr lang="fr-FR" i="1" dirty="0">
                <a:solidFill>
                  <a:srgbClr val="800080"/>
                </a:solidFill>
              </a:endParaRPr>
            </a:p>
          </p:txBody>
        </p:sp>
      </p:grpSp>
    </p:spTree>
    <p:extLst>
      <p:ext uri="{BB962C8B-B14F-4D97-AF65-F5344CB8AC3E}">
        <p14:creationId xmlns:p14="http://schemas.microsoft.com/office/powerpoint/2010/main" val="28974206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grpSp>
        <p:nvGrpSpPr>
          <p:cNvPr id="2" name="Groupe 19"/>
          <p:cNvGrpSpPr/>
          <p:nvPr/>
        </p:nvGrpSpPr>
        <p:grpSpPr>
          <a:xfrm>
            <a:off x="309282" y="998538"/>
            <a:ext cx="8619565" cy="565150"/>
            <a:chOff x="0" y="998538"/>
            <a:chExt cx="9144000" cy="56515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Tris rapides</a:t>
              </a:r>
            </a:p>
          </p:txBody>
        </p:sp>
      </p:grpSp>
      <p:sp>
        <p:nvSpPr>
          <p:cNvPr id="10" name="Rectangle 3"/>
          <p:cNvSpPr>
            <a:spLocks noChangeArrowheads="1"/>
          </p:cNvSpPr>
          <p:nvPr/>
        </p:nvSpPr>
        <p:spPr bwMode="auto">
          <a:xfrm>
            <a:off x="301625" y="1062891"/>
            <a:ext cx="2398713" cy="649288"/>
          </a:xfrm>
          <a:prstGeom prst="rect">
            <a:avLst/>
          </a:prstGeom>
          <a:noFill/>
          <a:ln w="9525">
            <a:noFill/>
            <a:miter lim="800000"/>
            <a:headEnd/>
            <a:tailEnd/>
          </a:ln>
        </p:spPr>
        <p:txBody>
          <a:bodyPr lIns="92075" tIns="46038" rIns="92075" bIns="46038"/>
          <a:lstStyle/>
          <a:p>
            <a:pPr marL="342900" indent="-342900" algn="l" defTabSz="762000"/>
            <a:r>
              <a:rPr lang="fr-FR" sz="2000" b="1" dirty="0">
                <a:solidFill>
                  <a:srgbClr val="800080"/>
                </a:solidFill>
              </a:rPr>
              <a:t>Exemple :</a:t>
            </a:r>
          </a:p>
        </p:txBody>
      </p:sp>
      <p:sp>
        <p:nvSpPr>
          <p:cNvPr id="48" name="Rectangle 109"/>
          <p:cNvSpPr>
            <a:spLocks noChangeArrowheads="1"/>
          </p:cNvSpPr>
          <p:nvPr/>
        </p:nvSpPr>
        <p:spPr bwMode="auto">
          <a:xfrm>
            <a:off x="323395" y="1846885"/>
            <a:ext cx="1744889" cy="427020"/>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800" dirty="0">
                <a:solidFill>
                  <a:srgbClr val="800080"/>
                </a:solidFill>
                <a:latin typeface="Arial" charset="0"/>
              </a:rPr>
              <a:t>Etape </a:t>
            </a:r>
            <a:r>
              <a:rPr lang="fr-FR" sz="1800" dirty="0" smtClean="0">
                <a:solidFill>
                  <a:srgbClr val="800080"/>
                </a:solidFill>
                <a:latin typeface="Arial" charset="0"/>
              </a:rPr>
              <a:t>1 : </a:t>
            </a:r>
            <a:r>
              <a:rPr lang="fr-FR" sz="1800" dirty="0">
                <a:solidFill>
                  <a:srgbClr val="800080"/>
                </a:solidFill>
                <a:latin typeface="Arial" charset="0"/>
              </a:rPr>
              <a:t>h</a:t>
            </a:r>
            <a:r>
              <a:rPr lang="fr-FR" sz="1800" dirty="0" smtClean="0">
                <a:solidFill>
                  <a:srgbClr val="800080"/>
                </a:solidFill>
                <a:latin typeface="Arial" charset="0"/>
              </a:rPr>
              <a:t>=5</a:t>
            </a:r>
            <a:endParaRPr lang="fr-FR" sz="1800" dirty="0">
              <a:solidFill>
                <a:srgbClr val="800080"/>
              </a:solidFill>
              <a:latin typeface="Arial" charset="0"/>
            </a:endParaRPr>
          </a:p>
        </p:txBody>
      </p:sp>
      <p:sp>
        <p:nvSpPr>
          <p:cNvPr id="102"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sp>
        <p:nvSpPr>
          <p:cNvPr id="103"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8" name="Grouper 7"/>
          <p:cNvGrpSpPr/>
          <p:nvPr/>
        </p:nvGrpSpPr>
        <p:grpSpPr>
          <a:xfrm>
            <a:off x="2935654" y="1785158"/>
            <a:ext cx="4686032" cy="403849"/>
            <a:chOff x="2935654" y="1785158"/>
            <a:chExt cx="4686032" cy="403849"/>
          </a:xfrm>
        </p:grpSpPr>
        <p:sp>
          <p:nvSpPr>
            <p:cNvPr id="11" name="Text Box 10"/>
            <p:cNvSpPr txBox="1">
              <a:spLocks noChangeArrowheads="1"/>
            </p:cNvSpPr>
            <p:nvPr/>
          </p:nvSpPr>
          <p:spPr bwMode="auto">
            <a:xfrm>
              <a:off x="2935654" y="1785158"/>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sp>
          <p:nvSpPr>
            <p:cNvPr id="12" name="Text Box 43"/>
            <p:cNvSpPr txBox="1">
              <a:spLocks noChangeArrowheads="1"/>
            </p:cNvSpPr>
            <p:nvPr/>
          </p:nvSpPr>
          <p:spPr bwMode="auto">
            <a:xfrm>
              <a:off x="3468227" y="1785158"/>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6</a:t>
              </a:r>
              <a:endParaRPr lang="fr-FR" dirty="0">
                <a:solidFill>
                  <a:srgbClr val="800080"/>
                </a:solidFill>
              </a:endParaRPr>
            </a:p>
          </p:txBody>
        </p:sp>
        <p:sp>
          <p:nvSpPr>
            <p:cNvPr id="121" name="Text Box 43"/>
            <p:cNvSpPr txBox="1">
              <a:spLocks noChangeArrowheads="1"/>
            </p:cNvSpPr>
            <p:nvPr/>
          </p:nvSpPr>
          <p:spPr bwMode="auto">
            <a:xfrm>
              <a:off x="3995572" y="1792418"/>
              <a:ext cx="442704"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21</a:t>
              </a:r>
              <a:endParaRPr lang="fr-FR" dirty="0">
                <a:solidFill>
                  <a:srgbClr val="800080"/>
                </a:solidFill>
              </a:endParaRPr>
            </a:p>
          </p:txBody>
        </p:sp>
        <p:sp>
          <p:nvSpPr>
            <p:cNvPr id="123" name="Text Box 43"/>
            <p:cNvSpPr txBox="1">
              <a:spLocks noChangeArrowheads="1"/>
            </p:cNvSpPr>
            <p:nvPr/>
          </p:nvSpPr>
          <p:spPr bwMode="auto">
            <a:xfrm>
              <a:off x="4527752" y="1792418"/>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3</a:t>
              </a:r>
              <a:endParaRPr lang="fr-FR" dirty="0">
                <a:solidFill>
                  <a:srgbClr val="800080"/>
                </a:solidFill>
              </a:endParaRPr>
            </a:p>
          </p:txBody>
        </p:sp>
        <p:sp>
          <p:nvSpPr>
            <p:cNvPr id="124" name="Text Box 43"/>
            <p:cNvSpPr txBox="1">
              <a:spLocks noChangeArrowheads="1"/>
            </p:cNvSpPr>
            <p:nvPr/>
          </p:nvSpPr>
          <p:spPr bwMode="auto">
            <a:xfrm>
              <a:off x="5055097" y="1799678"/>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4</a:t>
              </a:r>
              <a:endParaRPr lang="fr-FR" dirty="0">
                <a:solidFill>
                  <a:srgbClr val="800080"/>
                </a:solidFill>
              </a:endParaRPr>
            </a:p>
          </p:txBody>
        </p:sp>
        <p:sp>
          <p:nvSpPr>
            <p:cNvPr id="126" name="Text Box 43"/>
            <p:cNvSpPr txBox="1">
              <a:spLocks noChangeArrowheads="1"/>
            </p:cNvSpPr>
            <p:nvPr/>
          </p:nvSpPr>
          <p:spPr bwMode="auto">
            <a:xfrm>
              <a:off x="5592112" y="1804513"/>
              <a:ext cx="442704"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12</a:t>
              </a:r>
              <a:endParaRPr lang="fr-FR" dirty="0">
                <a:solidFill>
                  <a:srgbClr val="800080"/>
                </a:solidFill>
              </a:endParaRPr>
            </a:p>
          </p:txBody>
        </p:sp>
        <p:sp>
          <p:nvSpPr>
            <p:cNvPr id="127" name="Text Box 43"/>
            <p:cNvSpPr txBox="1">
              <a:spLocks noChangeArrowheads="1"/>
            </p:cNvSpPr>
            <p:nvPr/>
          </p:nvSpPr>
          <p:spPr bwMode="auto">
            <a:xfrm>
              <a:off x="6119457" y="1811773"/>
              <a:ext cx="425572"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11</a:t>
              </a:r>
              <a:endParaRPr lang="fr-FR" dirty="0">
                <a:solidFill>
                  <a:srgbClr val="800080"/>
                </a:solidFill>
              </a:endParaRPr>
            </a:p>
          </p:txBody>
        </p:sp>
        <p:sp>
          <p:nvSpPr>
            <p:cNvPr id="128" name="Text Box 43"/>
            <p:cNvSpPr txBox="1">
              <a:spLocks noChangeArrowheads="1"/>
            </p:cNvSpPr>
            <p:nvPr/>
          </p:nvSpPr>
          <p:spPr bwMode="auto">
            <a:xfrm>
              <a:off x="6712112" y="1811773"/>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8</a:t>
              </a:r>
              <a:endParaRPr lang="fr-FR" dirty="0">
                <a:solidFill>
                  <a:srgbClr val="800080"/>
                </a:solidFill>
              </a:endParaRPr>
            </a:p>
          </p:txBody>
        </p:sp>
        <p:sp>
          <p:nvSpPr>
            <p:cNvPr id="129" name="Text Box 43"/>
            <p:cNvSpPr txBox="1">
              <a:spLocks noChangeArrowheads="1"/>
            </p:cNvSpPr>
            <p:nvPr/>
          </p:nvSpPr>
          <p:spPr bwMode="auto">
            <a:xfrm>
              <a:off x="7178982" y="1819033"/>
              <a:ext cx="442704"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15</a:t>
              </a:r>
              <a:endParaRPr lang="fr-FR" dirty="0">
                <a:solidFill>
                  <a:srgbClr val="800080"/>
                </a:solidFill>
              </a:endParaRPr>
            </a:p>
          </p:txBody>
        </p:sp>
      </p:grpSp>
      <p:grpSp>
        <p:nvGrpSpPr>
          <p:cNvPr id="141" name="Group 92"/>
          <p:cNvGrpSpPr>
            <a:grpSpLocks/>
          </p:cNvGrpSpPr>
          <p:nvPr/>
        </p:nvGrpSpPr>
        <p:grpSpPr bwMode="auto">
          <a:xfrm>
            <a:off x="4194175" y="2245909"/>
            <a:ext cx="2700111" cy="381175"/>
            <a:chOff x="2290" y="1253"/>
            <a:chExt cx="1633" cy="181"/>
          </a:xfrm>
        </p:grpSpPr>
        <p:sp>
          <p:nvSpPr>
            <p:cNvPr id="142" name="Line 79"/>
            <p:cNvSpPr>
              <a:spLocks noChangeShapeType="1"/>
            </p:cNvSpPr>
            <p:nvPr/>
          </p:nvSpPr>
          <p:spPr bwMode="auto">
            <a:xfrm flipV="1">
              <a:off x="2290" y="1253"/>
              <a:ext cx="0" cy="181"/>
            </a:xfrm>
            <a:prstGeom prst="line">
              <a:avLst/>
            </a:prstGeom>
            <a:noFill/>
            <a:ln w="25400">
              <a:solidFill>
                <a:srgbClr val="FF0000"/>
              </a:solidFill>
              <a:round/>
              <a:headEnd/>
              <a:tailEnd type="arrow" w="med" len="med"/>
            </a:ln>
          </p:spPr>
          <p:txBody>
            <a:bodyPr lIns="92075" tIns="46038" rIns="92075" bIns="46038"/>
            <a:lstStyle/>
            <a:p>
              <a:endParaRPr lang="fr-FR">
                <a:solidFill>
                  <a:srgbClr val="800080"/>
                </a:solidFill>
              </a:endParaRPr>
            </a:p>
          </p:txBody>
        </p:sp>
        <p:sp>
          <p:nvSpPr>
            <p:cNvPr id="143" name="Line 80"/>
            <p:cNvSpPr>
              <a:spLocks noChangeShapeType="1"/>
            </p:cNvSpPr>
            <p:nvPr/>
          </p:nvSpPr>
          <p:spPr bwMode="auto">
            <a:xfrm flipV="1">
              <a:off x="3923" y="1253"/>
              <a:ext cx="0" cy="181"/>
            </a:xfrm>
            <a:prstGeom prst="line">
              <a:avLst/>
            </a:prstGeom>
            <a:noFill/>
            <a:ln w="25400">
              <a:solidFill>
                <a:srgbClr val="FF0000"/>
              </a:solidFill>
              <a:round/>
              <a:headEnd/>
              <a:tailEnd type="arrow" w="med" len="med"/>
            </a:ln>
          </p:spPr>
          <p:txBody>
            <a:bodyPr lIns="92075" tIns="46038" rIns="92075" bIns="46038"/>
            <a:lstStyle/>
            <a:p>
              <a:endParaRPr lang="fr-FR">
                <a:solidFill>
                  <a:srgbClr val="800080"/>
                </a:solidFill>
              </a:endParaRPr>
            </a:p>
          </p:txBody>
        </p:sp>
        <p:sp>
          <p:nvSpPr>
            <p:cNvPr id="144" name="Line 81"/>
            <p:cNvSpPr>
              <a:spLocks noChangeShapeType="1"/>
            </p:cNvSpPr>
            <p:nvPr/>
          </p:nvSpPr>
          <p:spPr bwMode="auto">
            <a:xfrm>
              <a:off x="2290" y="1434"/>
              <a:ext cx="1633" cy="0"/>
            </a:xfrm>
            <a:prstGeom prst="line">
              <a:avLst/>
            </a:prstGeom>
            <a:noFill/>
            <a:ln w="25400">
              <a:solidFill>
                <a:srgbClr val="FF0000"/>
              </a:solidFill>
              <a:round/>
              <a:headEnd/>
              <a:tailEnd/>
            </a:ln>
          </p:spPr>
          <p:txBody>
            <a:bodyPr lIns="92075" tIns="46038" rIns="92075" bIns="46038"/>
            <a:lstStyle/>
            <a:p>
              <a:endParaRPr lang="fr-FR">
                <a:solidFill>
                  <a:srgbClr val="800080"/>
                </a:solidFill>
              </a:endParaRPr>
            </a:p>
          </p:txBody>
        </p:sp>
      </p:grpSp>
      <p:grpSp>
        <p:nvGrpSpPr>
          <p:cNvPr id="137" name="Group 92"/>
          <p:cNvGrpSpPr>
            <a:grpSpLocks/>
          </p:cNvGrpSpPr>
          <p:nvPr/>
        </p:nvGrpSpPr>
        <p:grpSpPr bwMode="auto">
          <a:xfrm>
            <a:off x="3074154" y="2250748"/>
            <a:ext cx="2755751" cy="381175"/>
            <a:chOff x="2290" y="1253"/>
            <a:chExt cx="1633" cy="181"/>
          </a:xfrm>
        </p:grpSpPr>
        <p:sp>
          <p:nvSpPr>
            <p:cNvPr id="138" name="Line 79"/>
            <p:cNvSpPr>
              <a:spLocks noChangeShapeType="1"/>
            </p:cNvSpPr>
            <p:nvPr/>
          </p:nvSpPr>
          <p:spPr bwMode="auto">
            <a:xfrm flipV="1">
              <a:off x="2290"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139" name="Line 80"/>
            <p:cNvSpPr>
              <a:spLocks noChangeShapeType="1"/>
            </p:cNvSpPr>
            <p:nvPr/>
          </p:nvSpPr>
          <p:spPr bwMode="auto">
            <a:xfrm flipV="1">
              <a:off x="3923"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140" name="Line 81"/>
            <p:cNvSpPr>
              <a:spLocks noChangeShapeType="1"/>
            </p:cNvSpPr>
            <p:nvPr/>
          </p:nvSpPr>
          <p:spPr bwMode="auto">
            <a:xfrm>
              <a:off x="2290" y="1434"/>
              <a:ext cx="1633" cy="0"/>
            </a:xfrm>
            <a:prstGeom prst="line">
              <a:avLst/>
            </a:prstGeom>
            <a:noFill/>
            <a:ln w="25400">
              <a:solidFill>
                <a:srgbClr val="800080"/>
              </a:solidFill>
              <a:round/>
              <a:headEnd/>
              <a:tailEnd/>
            </a:ln>
          </p:spPr>
          <p:txBody>
            <a:bodyPr lIns="92075" tIns="46038" rIns="92075" bIns="46038"/>
            <a:lstStyle/>
            <a:p>
              <a:endParaRPr lang="fr-FR">
                <a:solidFill>
                  <a:srgbClr val="800080"/>
                </a:solidFill>
              </a:endParaRPr>
            </a:p>
          </p:txBody>
        </p:sp>
      </p:grpSp>
      <p:grpSp>
        <p:nvGrpSpPr>
          <p:cNvPr id="23561" name="Grouper 23560"/>
          <p:cNvGrpSpPr/>
          <p:nvPr/>
        </p:nvGrpSpPr>
        <p:grpSpPr>
          <a:xfrm>
            <a:off x="2935654" y="3086606"/>
            <a:ext cx="3099162" cy="389329"/>
            <a:chOff x="2935654" y="3086606"/>
            <a:chExt cx="3099162" cy="389329"/>
          </a:xfrm>
        </p:grpSpPr>
        <p:sp>
          <p:nvSpPr>
            <p:cNvPr id="151" name="Text Box 10"/>
            <p:cNvSpPr txBox="1">
              <a:spLocks noChangeArrowheads="1"/>
            </p:cNvSpPr>
            <p:nvPr/>
          </p:nvSpPr>
          <p:spPr bwMode="auto">
            <a:xfrm>
              <a:off x="2935654" y="3086606"/>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sp>
          <p:nvSpPr>
            <p:cNvPr id="156" name="Text Box 43"/>
            <p:cNvSpPr txBox="1">
              <a:spLocks noChangeArrowheads="1"/>
            </p:cNvSpPr>
            <p:nvPr/>
          </p:nvSpPr>
          <p:spPr bwMode="auto">
            <a:xfrm>
              <a:off x="5592112" y="3105961"/>
              <a:ext cx="442704"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12</a:t>
              </a:r>
              <a:endParaRPr lang="fr-FR" dirty="0">
                <a:solidFill>
                  <a:srgbClr val="800080"/>
                </a:solidFill>
              </a:endParaRPr>
            </a:p>
          </p:txBody>
        </p:sp>
      </p:grpSp>
      <p:grpSp>
        <p:nvGrpSpPr>
          <p:cNvPr id="23562" name="Grouper 23561"/>
          <p:cNvGrpSpPr/>
          <p:nvPr/>
        </p:nvGrpSpPr>
        <p:grpSpPr>
          <a:xfrm>
            <a:off x="3468227" y="3086606"/>
            <a:ext cx="3076802" cy="396589"/>
            <a:chOff x="3468227" y="3086606"/>
            <a:chExt cx="3076802" cy="396589"/>
          </a:xfrm>
        </p:grpSpPr>
        <p:sp>
          <p:nvSpPr>
            <p:cNvPr id="152" name="Text Box 43"/>
            <p:cNvSpPr txBox="1">
              <a:spLocks noChangeArrowheads="1"/>
            </p:cNvSpPr>
            <p:nvPr/>
          </p:nvSpPr>
          <p:spPr bwMode="auto">
            <a:xfrm>
              <a:off x="3468227" y="3086606"/>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6</a:t>
              </a:r>
              <a:endParaRPr lang="fr-FR" dirty="0">
                <a:solidFill>
                  <a:srgbClr val="800080"/>
                </a:solidFill>
              </a:endParaRPr>
            </a:p>
          </p:txBody>
        </p:sp>
        <p:sp>
          <p:nvSpPr>
            <p:cNvPr id="157" name="Text Box 43"/>
            <p:cNvSpPr txBox="1">
              <a:spLocks noChangeArrowheads="1"/>
            </p:cNvSpPr>
            <p:nvPr/>
          </p:nvSpPr>
          <p:spPr bwMode="auto">
            <a:xfrm>
              <a:off x="6119457" y="3113221"/>
              <a:ext cx="425572"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11</a:t>
              </a:r>
              <a:endParaRPr lang="fr-FR" dirty="0">
                <a:solidFill>
                  <a:srgbClr val="800080"/>
                </a:solidFill>
              </a:endParaRPr>
            </a:p>
          </p:txBody>
        </p:sp>
      </p:grpSp>
      <p:grpSp>
        <p:nvGrpSpPr>
          <p:cNvPr id="23563" name="Grouper 23562"/>
          <p:cNvGrpSpPr/>
          <p:nvPr/>
        </p:nvGrpSpPr>
        <p:grpSpPr>
          <a:xfrm>
            <a:off x="3995572" y="3093866"/>
            <a:ext cx="3122959" cy="389329"/>
            <a:chOff x="3995572" y="3093866"/>
            <a:chExt cx="3122959" cy="389329"/>
          </a:xfrm>
        </p:grpSpPr>
        <p:sp>
          <p:nvSpPr>
            <p:cNvPr id="153" name="Text Box 43"/>
            <p:cNvSpPr txBox="1">
              <a:spLocks noChangeArrowheads="1"/>
            </p:cNvSpPr>
            <p:nvPr/>
          </p:nvSpPr>
          <p:spPr bwMode="auto">
            <a:xfrm>
              <a:off x="3995572" y="3093866"/>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8</a:t>
              </a:r>
              <a:endParaRPr lang="fr-FR" dirty="0">
                <a:solidFill>
                  <a:srgbClr val="800080"/>
                </a:solidFill>
              </a:endParaRPr>
            </a:p>
          </p:txBody>
        </p:sp>
        <p:sp>
          <p:nvSpPr>
            <p:cNvPr id="158" name="Text Box 43"/>
            <p:cNvSpPr txBox="1">
              <a:spLocks noChangeArrowheads="1"/>
            </p:cNvSpPr>
            <p:nvPr/>
          </p:nvSpPr>
          <p:spPr bwMode="auto">
            <a:xfrm>
              <a:off x="6675827" y="3113221"/>
              <a:ext cx="442704"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21</a:t>
              </a:r>
              <a:endParaRPr lang="fr-FR" dirty="0">
                <a:solidFill>
                  <a:srgbClr val="800080"/>
                </a:solidFill>
              </a:endParaRPr>
            </a:p>
          </p:txBody>
        </p:sp>
      </p:grpSp>
      <p:grpSp>
        <p:nvGrpSpPr>
          <p:cNvPr id="23566" name="Grouper 23565"/>
          <p:cNvGrpSpPr/>
          <p:nvPr/>
        </p:nvGrpSpPr>
        <p:grpSpPr>
          <a:xfrm>
            <a:off x="4527752" y="3093866"/>
            <a:ext cx="3093934" cy="396589"/>
            <a:chOff x="4527752" y="3093866"/>
            <a:chExt cx="3093934" cy="396589"/>
          </a:xfrm>
        </p:grpSpPr>
        <p:sp>
          <p:nvSpPr>
            <p:cNvPr id="154" name="Text Box 43"/>
            <p:cNvSpPr txBox="1">
              <a:spLocks noChangeArrowheads="1"/>
            </p:cNvSpPr>
            <p:nvPr/>
          </p:nvSpPr>
          <p:spPr bwMode="auto">
            <a:xfrm>
              <a:off x="4527752" y="3093866"/>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3</a:t>
              </a:r>
              <a:endParaRPr lang="fr-FR" dirty="0">
                <a:solidFill>
                  <a:srgbClr val="800080"/>
                </a:solidFill>
              </a:endParaRPr>
            </a:p>
          </p:txBody>
        </p:sp>
        <p:sp>
          <p:nvSpPr>
            <p:cNvPr id="159" name="Text Box 43"/>
            <p:cNvSpPr txBox="1">
              <a:spLocks noChangeArrowheads="1"/>
            </p:cNvSpPr>
            <p:nvPr/>
          </p:nvSpPr>
          <p:spPr bwMode="auto">
            <a:xfrm>
              <a:off x="7178982" y="3120481"/>
              <a:ext cx="442704"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15</a:t>
              </a:r>
              <a:endParaRPr lang="fr-FR" dirty="0">
                <a:solidFill>
                  <a:srgbClr val="800080"/>
                </a:solidFill>
              </a:endParaRPr>
            </a:p>
          </p:txBody>
        </p:sp>
      </p:grpSp>
      <p:grpSp>
        <p:nvGrpSpPr>
          <p:cNvPr id="23567" name="Grouper 23566"/>
          <p:cNvGrpSpPr/>
          <p:nvPr/>
        </p:nvGrpSpPr>
        <p:grpSpPr>
          <a:xfrm>
            <a:off x="318556" y="2277476"/>
            <a:ext cx="5050730" cy="1193624"/>
            <a:chOff x="318556" y="2277476"/>
            <a:chExt cx="5050730" cy="1193624"/>
          </a:xfrm>
        </p:grpSpPr>
        <p:sp>
          <p:nvSpPr>
            <p:cNvPr id="155" name="Text Box 43"/>
            <p:cNvSpPr txBox="1">
              <a:spLocks noChangeArrowheads="1"/>
            </p:cNvSpPr>
            <p:nvPr/>
          </p:nvSpPr>
          <p:spPr bwMode="auto">
            <a:xfrm>
              <a:off x="5055097" y="3101126"/>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4</a:t>
              </a:r>
              <a:endParaRPr lang="fr-FR" dirty="0">
                <a:solidFill>
                  <a:srgbClr val="800080"/>
                </a:solidFill>
              </a:endParaRPr>
            </a:p>
          </p:txBody>
        </p:sp>
        <p:sp>
          <p:nvSpPr>
            <p:cNvPr id="169" name="Rectangle 109"/>
            <p:cNvSpPr>
              <a:spLocks noChangeArrowheads="1"/>
            </p:cNvSpPr>
            <p:nvPr/>
          </p:nvSpPr>
          <p:spPr bwMode="auto">
            <a:xfrm>
              <a:off x="318556" y="2277476"/>
              <a:ext cx="1744889" cy="427020"/>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800" dirty="0" smtClean="0">
                  <a:solidFill>
                    <a:srgbClr val="800080"/>
                  </a:solidFill>
                  <a:latin typeface="Arial" charset="0"/>
                </a:rPr>
                <a:t>Echanges</a:t>
              </a:r>
              <a:r>
                <a:rPr lang="fr-FR" dirty="0">
                  <a:solidFill>
                    <a:srgbClr val="800080"/>
                  </a:solidFill>
                </a:rPr>
                <a:t> </a:t>
              </a:r>
              <a:r>
                <a:rPr lang="fr-FR" dirty="0" smtClean="0">
                  <a:solidFill>
                    <a:srgbClr val="800080"/>
                  </a:solidFill>
                </a:rPr>
                <a:t>=</a:t>
              </a:r>
              <a:r>
                <a:rPr lang="fr-FR" sz="1800" dirty="0" smtClean="0">
                  <a:solidFill>
                    <a:srgbClr val="800080"/>
                  </a:solidFill>
                  <a:latin typeface="Arial" charset="0"/>
                </a:rPr>
                <a:t> 1</a:t>
              </a:r>
              <a:endParaRPr lang="fr-FR" sz="1800" dirty="0">
                <a:solidFill>
                  <a:srgbClr val="800080"/>
                </a:solidFill>
                <a:latin typeface="Arial" charset="0"/>
              </a:endParaRPr>
            </a:p>
          </p:txBody>
        </p:sp>
      </p:grpSp>
      <p:grpSp>
        <p:nvGrpSpPr>
          <p:cNvPr id="172" name="Group 92"/>
          <p:cNvGrpSpPr>
            <a:grpSpLocks/>
          </p:cNvGrpSpPr>
          <p:nvPr/>
        </p:nvGrpSpPr>
        <p:grpSpPr bwMode="auto">
          <a:xfrm>
            <a:off x="3613602" y="2245909"/>
            <a:ext cx="2755751" cy="381175"/>
            <a:chOff x="2290" y="1253"/>
            <a:chExt cx="1633" cy="181"/>
          </a:xfrm>
        </p:grpSpPr>
        <p:sp>
          <p:nvSpPr>
            <p:cNvPr id="173" name="Line 79"/>
            <p:cNvSpPr>
              <a:spLocks noChangeShapeType="1"/>
            </p:cNvSpPr>
            <p:nvPr/>
          </p:nvSpPr>
          <p:spPr bwMode="auto">
            <a:xfrm flipV="1">
              <a:off x="2290"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174" name="Line 80"/>
            <p:cNvSpPr>
              <a:spLocks noChangeShapeType="1"/>
            </p:cNvSpPr>
            <p:nvPr/>
          </p:nvSpPr>
          <p:spPr bwMode="auto">
            <a:xfrm flipV="1">
              <a:off x="3923"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175" name="Line 81"/>
            <p:cNvSpPr>
              <a:spLocks noChangeShapeType="1"/>
            </p:cNvSpPr>
            <p:nvPr/>
          </p:nvSpPr>
          <p:spPr bwMode="auto">
            <a:xfrm>
              <a:off x="2290" y="1434"/>
              <a:ext cx="1633" cy="0"/>
            </a:xfrm>
            <a:prstGeom prst="line">
              <a:avLst/>
            </a:prstGeom>
            <a:noFill/>
            <a:ln w="25400">
              <a:solidFill>
                <a:srgbClr val="800080"/>
              </a:solidFill>
              <a:round/>
              <a:headEnd/>
              <a:tailEnd/>
            </a:ln>
          </p:spPr>
          <p:txBody>
            <a:bodyPr lIns="92075" tIns="46038" rIns="92075" bIns="46038"/>
            <a:lstStyle/>
            <a:p>
              <a:endParaRPr lang="fr-FR">
                <a:solidFill>
                  <a:srgbClr val="800080"/>
                </a:solidFill>
              </a:endParaRPr>
            </a:p>
          </p:txBody>
        </p:sp>
      </p:grpSp>
      <p:grpSp>
        <p:nvGrpSpPr>
          <p:cNvPr id="177" name="Group 92"/>
          <p:cNvGrpSpPr>
            <a:grpSpLocks/>
          </p:cNvGrpSpPr>
          <p:nvPr/>
        </p:nvGrpSpPr>
        <p:grpSpPr bwMode="auto">
          <a:xfrm>
            <a:off x="4677982" y="2258006"/>
            <a:ext cx="2755751" cy="381175"/>
            <a:chOff x="2290" y="1253"/>
            <a:chExt cx="1633" cy="181"/>
          </a:xfrm>
        </p:grpSpPr>
        <p:sp>
          <p:nvSpPr>
            <p:cNvPr id="178" name="Line 79"/>
            <p:cNvSpPr>
              <a:spLocks noChangeShapeType="1"/>
            </p:cNvSpPr>
            <p:nvPr/>
          </p:nvSpPr>
          <p:spPr bwMode="auto">
            <a:xfrm flipV="1">
              <a:off x="2290"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179" name="Line 80"/>
            <p:cNvSpPr>
              <a:spLocks noChangeShapeType="1"/>
            </p:cNvSpPr>
            <p:nvPr/>
          </p:nvSpPr>
          <p:spPr bwMode="auto">
            <a:xfrm flipV="1">
              <a:off x="3923"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180" name="Line 81"/>
            <p:cNvSpPr>
              <a:spLocks noChangeShapeType="1"/>
            </p:cNvSpPr>
            <p:nvPr/>
          </p:nvSpPr>
          <p:spPr bwMode="auto">
            <a:xfrm>
              <a:off x="2290" y="1434"/>
              <a:ext cx="1633" cy="0"/>
            </a:xfrm>
            <a:prstGeom prst="line">
              <a:avLst/>
            </a:prstGeom>
            <a:noFill/>
            <a:ln w="25400">
              <a:solidFill>
                <a:srgbClr val="800080"/>
              </a:solidFill>
              <a:round/>
              <a:headEnd/>
              <a:tailEnd/>
            </a:ln>
          </p:spPr>
          <p:txBody>
            <a:bodyPr lIns="92075" tIns="46038" rIns="92075" bIns="46038"/>
            <a:lstStyle/>
            <a:p>
              <a:endParaRPr lang="fr-FR">
                <a:solidFill>
                  <a:srgbClr val="800080"/>
                </a:solidFill>
              </a:endParaRPr>
            </a:p>
          </p:txBody>
        </p:sp>
      </p:grpSp>
      <p:sp>
        <p:nvSpPr>
          <p:cNvPr id="186" name="Rectangle 109"/>
          <p:cNvSpPr>
            <a:spLocks noChangeArrowheads="1"/>
          </p:cNvSpPr>
          <p:nvPr/>
        </p:nvSpPr>
        <p:spPr bwMode="auto">
          <a:xfrm>
            <a:off x="306461" y="3112047"/>
            <a:ext cx="1744889" cy="427020"/>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800" dirty="0">
                <a:solidFill>
                  <a:srgbClr val="800080"/>
                </a:solidFill>
                <a:latin typeface="Arial" charset="0"/>
              </a:rPr>
              <a:t>Etape </a:t>
            </a:r>
            <a:r>
              <a:rPr lang="fr-FR" dirty="0">
                <a:solidFill>
                  <a:srgbClr val="800080"/>
                </a:solidFill>
              </a:rPr>
              <a:t>2</a:t>
            </a:r>
            <a:r>
              <a:rPr lang="fr-FR" sz="1800" dirty="0" smtClean="0">
                <a:solidFill>
                  <a:srgbClr val="800080"/>
                </a:solidFill>
                <a:latin typeface="Arial" charset="0"/>
              </a:rPr>
              <a:t> : </a:t>
            </a:r>
            <a:r>
              <a:rPr lang="fr-FR" sz="1800" dirty="0">
                <a:solidFill>
                  <a:srgbClr val="800080"/>
                </a:solidFill>
                <a:latin typeface="Arial" charset="0"/>
              </a:rPr>
              <a:t>h</a:t>
            </a:r>
            <a:r>
              <a:rPr lang="fr-FR" sz="1800" dirty="0" smtClean="0">
                <a:solidFill>
                  <a:srgbClr val="800080"/>
                </a:solidFill>
                <a:latin typeface="Arial" charset="0"/>
              </a:rPr>
              <a:t>=3</a:t>
            </a:r>
            <a:endParaRPr lang="fr-FR" sz="1800" dirty="0">
              <a:solidFill>
                <a:srgbClr val="800080"/>
              </a:solidFill>
              <a:latin typeface="Arial" charset="0"/>
            </a:endParaRPr>
          </a:p>
        </p:txBody>
      </p:sp>
      <p:sp>
        <p:nvSpPr>
          <p:cNvPr id="187" name="Rectangle 109"/>
          <p:cNvSpPr>
            <a:spLocks noChangeArrowheads="1"/>
          </p:cNvSpPr>
          <p:nvPr/>
        </p:nvSpPr>
        <p:spPr bwMode="auto">
          <a:xfrm>
            <a:off x="306227" y="3535147"/>
            <a:ext cx="1744889" cy="427020"/>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800" dirty="0" smtClean="0">
                <a:solidFill>
                  <a:srgbClr val="800080"/>
                </a:solidFill>
                <a:latin typeface="Arial" charset="0"/>
              </a:rPr>
              <a:t>Echange = 2</a:t>
            </a:r>
            <a:endParaRPr lang="fr-FR" sz="1800" dirty="0">
              <a:solidFill>
                <a:srgbClr val="800080"/>
              </a:solidFill>
              <a:latin typeface="Arial" charset="0"/>
            </a:endParaRPr>
          </a:p>
        </p:txBody>
      </p:sp>
      <p:grpSp>
        <p:nvGrpSpPr>
          <p:cNvPr id="23572" name="Grouper 23571"/>
          <p:cNvGrpSpPr/>
          <p:nvPr/>
        </p:nvGrpSpPr>
        <p:grpSpPr>
          <a:xfrm>
            <a:off x="3056752" y="3528473"/>
            <a:ext cx="3293035" cy="382237"/>
            <a:chOff x="3056752" y="3528473"/>
            <a:chExt cx="3293035" cy="382237"/>
          </a:xfrm>
        </p:grpSpPr>
        <p:grpSp>
          <p:nvGrpSpPr>
            <p:cNvPr id="188" name="Group 92"/>
            <p:cNvGrpSpPr>
              <a:grpSpLocks/>
            </p:cNvGrpSpPr>
            <p:nvPr/>
          </p:nvGrpSpPr>
          <p:grpSpPr bwMode="auto">
            <a:xfrm>
              <a:off x="3056752" y="3528473"/>
              <a:ext cx="1616197" cy="381175"/>
              <a:chOff x="2290" y="1253"/>
              <a:chExt cx="1633" cy="181"/>
            </a:xfrm>
          </p:grpSpPr>
          <p:sp>
            <p:nvSpPr>
              <p:cNvPr id="189" name="Line 79"/>
              <p:cNvSpPr>
                <a:spLocks noChangeShapeType="1"/>
              </p:cNvSpPr>
              <p:nvPr/>
            </p:nvSpPr>
            <p:spPr bwMode="auto">
              <a:xfrm flipV="1">
                <a:off x="2290" y="1253"/>
                <a:ext cx="0" cy="181"/>
              </a:xfrm>
              <a:prstGeom prst="line">
                <a:avLst/>
              </a:prstGeom>
              <a:noFill/>
              <a:ln w="25400">
                <a:solidFill>
                  <a:srgbClr val="800000"/>
                </a:solidFill>
                <a:round/>
                <a:headEnd/>
                <a:tailEnd type="arrow" w="med" len="med"/>
              </a:ln>
            </p:spPr>
            <p:txBody>
              <a:bodyPr lIns="92075" tIns="46038" rIns="92075" bIns="46038"/>
              <a:lstStyle/>
              <a:p>
                <a:endParaRPr lang="fr-FR">
                  <a:solidFill>
                    <a:srgbClr val="800080"/>
                  </a:solidFill>
                </a:endParaRPr>
              </a:p>
            </p:txBody>
          </p:sp>
          <p:sp>
            <p:nvSpPr>
              <p:cNvPr id="191" name="Line 81"/>
              <p:cNvSpPr>
                <a:spLocks noChangeShapeType="1"/>
              </p:cNvSpPr>
              <p:nvPr/>
            </p:nvSpPr>
            <p:spPr bwMode="auto">
              <a:xfrm>
                <a:off x="2290" y="1434"/>
                <a:ext cx="1633" cy="0"/>
              </a:xfrm>
              <a:prstGeom prst="line">
                <a:avLst/>
              </a:prstGeom>
              <a:noFill/>
              <a:ln w="25400">
                <a:solidFill>
                  <a:srgbClr val="FF0000"/>
                </a:solidFill>
                <a:round/>
                <a:headEnd/>
                <a:tailEnd/>
              </a:ln>
            </p:spPr>
            <p:txBody>
              <a:bodyPr lIns="92075" tIns="46038" rIns="92075" bIns="46038"/>
              <a:lstStyle/>
              <a:p>
                <a:endParaRPr lang="fr-FR" dirty="0">
                  <a:solidFill>
                    <a:srgbClr val="800080"/>
                  </a:solidFill>
                </a:endParaRPr>
              </a:p>
            </p:txBody>
          </p:sp>
        </p:grpSp>
        <p:grpSp>
          <p:nvGrpSpPr>
            <p:cNvPr id="192" name="Group 92"/>
            <p:cNvGrpSpPr>
              <a:grpSpLocks/>
            </p:cNvGrpSpPr>
            <p:nvPr/>
          </p:nvGrpSpPr>
          <p:grpSpPr bwMode="auto">
            <a:xfrm>
              <a:off x="4681295" y="3529535"/>
              <a:ext cx="1668492" cy="381175"/>
              <a:chOff x="2290" y="1253"/>
              <a:chExt cx="1633" cy="181"/>
            </a:xfrm>
          </p:grpSpPr>
          <p:sp>
            <p:nvSpPr>
              <p:cNvPr id="193" name="Line 79"/>
              <p:cNvSpPr>
                <a:spLocks noChangeShapeType="1"/>
              </p:cNvSpPr>
              <p:nvPr/>
            </p:nvSpPr>
            <p:spPr bwMode="auto">
              <a:xfrm flipV="1">
                <a:off x="2290" y="1253"/>
                <a:ext cx="0" cy="181"/>
              </a:xfrm>
              <a:prstGeom prst="line">
                <a:avLst/>
              </a:prstGeom>
              <a:noFill/>
              <a:ln w="25400">
                <a:solidFill>
                  <a:srgbClr val="800000"/>
                </a:solidFill>
                <a:round/>
                <a:headEnd/>
                <a:tailEnd type="arrow" w="med" len="med"/>
              </a:ln>
            </p:spPr>
            <p:txBody>
              <a:bodyPr lIns="92075" tIns="46038" rIns="92075" bIns="46038"/>
              <a:lstStyle/>
              <a:p>
                <a:endParaRPr lang="fr-FR" dirty="0">
                  <a:solidFill>
                    <a:srgbClr val="800080"/>
                  </a:solidFill>
                </a:endParaRPr>
              </a:p>
            </p:txBody>
          </p:sp>
          <p:sp>
            <p:nvSpPr>
              <p:cNvPr id="194" name="Line 80"/>
              <p:cNvSpPr>
                <a:spLocks noChangeShapeType="1"/>
              </p:cNvSpPr>
              <p:nvPr/>
            </p:nvSpPr>
            <p:spPr bwMode="auto">
              <a:xfrm flipV="1">
                <a:off x="3923"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195" name="Line 81"/>
              <p:cNvSpPr>
                <a:spLocks noChangeShapeType="1"/>
              </p:cNvSpPr>
              <p:nvPr/>
            </p:nvSpPr>
            <p:spPr bwMode="auto">
              <a:xfrm>
                <a:off x="2290" y="1434"/>
                <a:ext cx="1633" cy="0"/>
              </a:xfrm>
              <a:prstGeom prst="line">
                <a:avLst/>
              </a:prstGeom>
              <a:noFill/>
              <a:ln w="25400">
                <a:solidFill>
                  <a:srgbClr val="800080"/>
                </a:solidFill>
                <a:round/>
                <a:headEnd/>
                <a:tailEnd/>
              </a:ln>
            </p:spPr>
            <p:txBody>
              <a:bodyPr lIns="92075" tIns="46038" rIns="92075" bIns="46038"/>
              <a:lstStyle/>
              <a:p>
                <a:endParaRPr lang="fr-FR">
                  <a:solidFill>
                    <a:srgbClr val="800080"/>
                  </a:solidFill>
                </a:endParaRPr>
              </a:p>
            </p:txBody>
          </p:sp>
        </p:grpSp>
      </p:grpSp>
      <p:grpSp>
        <p:nvGrpSpPr>
          <p:cNvPr id="23571" name="Grouper 23570"/>
          <p:cNvGrpSpPr/>
          <p:nvPr/>
        </p:nvGrpSpPr>
        <p:grpSpPr>
          <a:xfrm>
            <a:off x="2977087" y="4484233"/>
            <a:ext cx="3609375" cy="396589"/>
            <a:chOff x="2977087" y="4484233"/>
            <a:chExt cx="3609375" cy="396589"/>
          </a:xfrm>
        </p:grpSpPr>
        <p:sp>
          <p:nvSpPr>
            <p:cNvPr id="214" name="Text Box 43"/>
            <p:cNvSpPr txBox="1">
              <a:spLocks noChangeArrowheads="1"/>
            </p:cNvSpPr>
            <p:nvPr/>
          </p:nvSpPr>
          <p:spPr bwMode="auto">
            <a:xfrm>
              <a:off x="6160890" y="4510848"/>
              <a:ext cx="425572"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11</a:t>
              </a:r>
              <a:endParaRPr lang="fr-FR" dirty="0">
                <a:solidFill>
                  <a:srgbClr val="800080"/>
                </a:solidFill>
              </a:endParaRPr>
            </a:p>
          </p:txBody>
        </p:sp>
        <p:sp>
          <p:nvSpPr>
            <p:cNvPr id="219" name="Text Box 43"/>
            <p:cNvSpPr txBox="1">
              <a:spLocks noChangeArrowheads="1"/>
            </p:cNvSpPr>
            <p:nvPr/>
          </p:nvSpPr>
          <p:spPr bwMode="auto">
            <a:xfrm>
              <a:off x="4569185" y="4491493"/>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sp>
          <p:nvSpPr>
            <p:cNvPr id="210" name="Text Box 10"/>
            <p:cNvSpPr txBox="1">
              <a:spLocks noChangeArrowheads="1"/>
            </p:cNvSpPr>
            <p:nvPr/>
          </p:nvSpPr>
          <p:spPr bwMode="auto">
            <a:xfrm>
              <a:off x="2977087" y="4484233"/>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3</a:t>
              </a:r>
              <a:endParaRPr lang="fr-FR" dirty="0">
                <a:solidFill>
                  <a:srgbClr val="800080"/>
                </a:solidFill>
              </a:endParaRPr>
            </a:p>
          </p:txBody>
        </p:sp>
      </p:grpSp>
      <p:grpSp>
        <p:nvGrpSpPr>
          <p:cNvPr id="23576" name="Grouper 23575"/>
          <p:cNvGrpSpPr/>
          <p:nvPr/>
        </p:nvGrpSpPr>
        <p:grpSpPr>
          <a:xfrm>
            <a:off x="4037005" y="4491493"/>
            <a:ext cx="3626114" cy="396589"/>
            <a:chOff x="4037005" y="4491493"/>
            <a:chExt cx="3626114" cy="396589"/>
          </a:xfrm>
        </p:grpSpPr>
        <p:sp>
          <p:nvSpPr>
            <p:cNvPr id="211" name="Text Box 43"/>
            <p:cNvSpPr txBox="1">
              <a:spLocks noChangeArrowheads="1"/>
            </p:cNvSpPr>
            <p:nvPr/>
          </p:nvSpPr>
          <p:spPr bwMode="auto">
            <a:xfrm>
              <a:off x="5633545" y="4503588"/>
              <a:ext cx="442704"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12</a:t>
              </a:r>
              <a:endParaRPr lang="fr-FR" dirty="0">
                <a:solidFill>
                  <a:srgbClr val="800080"/>
                </a:solidFill>
              </a:endParaRPr>
            </a:p>
          </p:txBody>
        </p:sp>
        <p:sp>
          <p:nvSpPr>
            <p:cNvPr id="216" name="Text Box 43"/>
            <p:cNvSpPr txBox="1">
              <a:spLocks noChangeArrowheads="1"/>
            </p:cNvSpPr>
            <p:nvPr/>
          </p:nvSpPr>
          <p:spPr bwMode="auto">
            <a:xfrm>
              <a:off x="4037005" y="4491493"/>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8</a:t>
              </a:r>
              <a:endParaRPr lang="fr-FR" dirty="0">
                <a:solidFill>
                  <a:srgbClr val="800080"/>
                </a:solidFill>
              </a:endParaRPr>
            </a:p>
          </p:txBody>
        </p:sp>
        <p:sp>
          <p:nvSpPr>
            <p:cNvPr id="220" name="Text Box 43"/>
            <p:cNvSpPr txBox="1">
              <a:spLocks noChangeArrowheads="1"/>
            </p:cNvSpPr>
            <p:nvPr/>
          </p:nvSpPr>
          <p:spPr bwMode="auto">
            <a:xfrm>
              <a:off x="7220415" y="4518108"/>
              <a:ext cx="442704"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15</a:t>
              </a:r>
              <a:endParaRPr lang="fr-FR" dirty="0">
                <a:solidFill>
                  <a:srgbClr val="800080"/>
                </a:solidFill>
              </a:endParaRPr>
            </a:p>
          </p:txBody>
        </p:sp>
      </p:grpSp>
      <p:grpSp>
        <p:nvGrpSpPr>
          <p:cNvPr id="23573" name="Grouper 23572"/>
          <p:cNvGrpSpPr/>
          <p:nvPr/>
        </p:nvGrpSpPr>
        <p:grpSpPr>
          <a:xfrm>
            <a:off x="3509660" y="4484233"/>
            <a:ext cx="3650304" cy="396589"/>
            <a:chOff x="3509660" y="4484233"/>
            <a:chExt cx="3650304" cy="396589"/>
          </a:xfrm>
        </p:grpSpPr>
        <p:sp>
          <p:nvSpPr>
            <p:cNvPr id="213" name="Text Box 43"/>
            <p:cNvSpPr txBox="1">
              <a:spLocks noChangeArrowheads="1"/>
            </p:cNvSpPr>
            <p:nvPr/>
          </p:nvSpPr>
          <p:spPr bwMode="auto">
            <a:xfrm>
              <a:off x="3509660" y="4484233"/>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4</a:t>
              </a:r>
              <a:endParaRPr lang="fr-FR" dirty="0">
                <a:solidFill>
                  <a:srgbClr val="800080"/>
                </a:solidFill>
              </a:endParaRPr>
            </a:p>
          </p:txBody>
        </p:sp>
        <p:sp>
          <p:nvSpPr>
            <p:cNvPr id="217" name="Text Box 43"/>
            <p:cNvSpPr txBox="1">
              <a:spLocks noChangeArrowheads="1"/>
            </p:cNvSpPr>
            <p:nvPr/>
          </p:nvSpPr>
          <p:spPr bwMode="auto">
            <a:xfrm>
              <a:off x="6717260" y="4510848"/>
              <a:ext cx="442704"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21</a:t>
              </a:r>
              <a:endParaRPr lang="fr-FR" dirty="0">
                <a:solidFill>
                  <a:srgbClr val="800080"/>
                </a:solidFill>
              </a:endParaRPr>
            </a:p>
          </p:txBody>
        </p:sp>
        <p:sp>
          <p:nvSpPr>
            <p:cNvPr id="222" name="Text Box 43"/>
            <p:cNvSpPr txBox="1">
              <a:spLocks noChangeArrowheads="1"/>
            </p:cNvSpPr>
            <p:nvPr/>
          </p:nvSpPr>
          <p:spPr bwMode="auto">
            <a:xfrm>
              <a:off x="5096530" y="4498753"/>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6</a:t>
              </a:r>
              <a:endParaRPr lang="fr-FR" dirty="0">
                <a:solidFill>
                  <a:srgbClr val="800080"/>
                </a:solidFill>
              </a:endParaRPr>
            </a:p>
          </p:txBody>
        </p:sp>
      </p:grpSp>
      <p:grpSp>
        <p:nvGrpSpPr>
          <p:cNvPr id="228" name="Grouper 227"/>
          <p:cNvGrpSpPr/>
          <p:nvPr/>
        </p:nvGrpSpPr>
        <p:grpSpPr>
          <a:xfrm>
            <a:off x="3579043" y="3532925"/>
            <a:ext cx="3293035" cy="382237"/>
            <a:chOff x="3056752" y="3528473"/>
            <a:chExt cx="3293035" cy="382237"/>
          </a:xfrm>
        </p:grpSpPr>
        <p:grpSp>
          <p:nvGrpSpPr>
            <p:cNvPr id="229" name="Group 92"/>
            <p:cNvGrpSpPr>
              <a:grpSpLocks/>
            </p:cNvGrpSpPr>
            <p:nvPr/>
          </p:nvGrpSpPr>
          <p:grpSpPr bwMode="auto">
            <a:xfrm>
              <a:off x="3056752" y="3528473"/>
              <a:ext cx="1616197" cy="381175"/>
              <a:chOff x="2290" y="1253"/>
              <a:chExt cx="1633" cy="181"/>
            </a:xfrm>
          </p:grpSpPr>
          <p:sp>
            <p:nvSpPr>
              <p:cNvPr id="234" name="Line 79"/>
              <p:cNvSpPr>
                <a:spLocks noChangeShapeType="1"/>
              </p:cNvSpPr>
              <p:nvPr/>
            </p:nvSpPr>
            <p:spPr bwMode="auto">
              <a:xfrm flipV="1">
                <a:off x="2290" y="1253"/>
                <a:ext cx="0" cy="181"/>
              </a:xfrm>
              <a:prstGeom prst="line">
                <a:avLst/>
              </a:prstGeom>
              <a:noFill/>
              <a:ln w="25400">
                <a:solidFill>
                  <a:srgbClr val="800000"/>
                </a:solidFill>
                <a:round/>
                <a:headEnd/>
                <a:tailEnd type="arrow" w="med" len="med"/>
              </a:ln>
            </p:spPr>
            <p:txBody>
              <a:bodyPr lIns="92075" tIns="46038" rIns="92075" bIns="46038"/>
              <a:lstStyle/>
              <a:p>
                <a:endParaRPr lang="fr-FR">
                  <a:solidFill>
                    <a:srgbClr val="800080"/>
                  </a:solidFill>
                </a:endParaRPr>
              </a:p>
            </p:txBody>
          </p:sp>
          <p:sp>
            <p:nvSpPr>
              <p:cNvPr id="235" name="Line 81"/>
              <p:cNvSpPr>
                <a:spLocks noChangeShapeType="1"/>
              </p:cNvSpPr>
              <p:nvPr/>
            </p:nvSpPr>
            <p:spPr bwMode="auto">
              <a:xfrm>
                <a:off x="2290" y="1434"/>
                <a:ext cx="1633" cy="0"/>
              </a:xfrm>
              <a:prstGeom prst="line">
                <a:avLst/>
              </a:prstGeom>
              <a:noFill/>
              <a:ln w="25400">
                <a:solidFill>
                  <a:srgbClr val="FF0000"/>
                </a:solidFill>
                <a:round/>
                <a:headEnd/>
                <a:tailEnd/>
              </a:ln>
            </p:spPr>
            <p:txBody>
              <a:bodyPr lIns="92075" tIns="46038" rIns="92075" bIns="46038"/>
              <a:lstStyle/>
              <a:p>
                <a:endParaRPr lang="fr-FR" dirty="0">
                  <a:solidFill>
                    <a:srgbClr val="800080"/>
                  </a:solidFill>
                </a:endParaRPr>
              </a:p>
            </p:txBody>
          </p:sp>
        </p:grpSp>
        <p:grpSp>
          <p:nvGrpSpPr>
            <p:cNvPr id="230" name="Group 92"/>
            <p:cNvGrpSpPr>
              <a:grpSpLocks/>
            </p:cNvGrpSpPr>
            <p:nvPr/>
          </p:nvGrpSpPr>
          <p:grpSpPr bwMode="auto">
            <a:xfrm>
              <a:off x="4681295" y="3529535"/>
              <a:ext cx="1668492" cy="381175"/>
              <a:chOff x="2290" y="1253"/>
              <a:chExt cx="1633" cy="181"/>
            </a:xfrm>
          </p:grpSpPr>
          <p:sp>
            <p:nvSpPr>
              <p:cNvPr id="231" name="Line 79"/>
              <p:cNvSpPr>
                <a:spLocks noChangeShapeType="1"/>
              </p:cNvSpPr>
              <p:nvPr/>
            </p:nvSpPr>
            <p:spPr bwMode="auto">
              <a:xfrm flipV="1">
                <a:off x="2290" y="1253"/>
                <a:ext cx="0" cy="181"/>
              </a:xfrm>
              <a:prstGeom prst="line">
                <a:avLst/>
              </a:prstGeom>
              <a:noFill/>
              <a:ln w="25400">
                <a:solidFill>
                  <a:srgbClr val="800000"/>
                </a:solidFill>
                <a:round/>
                <a:headEnd/>
                <a:tailEnd type="arrow" w="med" len="med"/>
              </a:ln>
            </p:spPr>
            <p:txBody>
              <a:bodyPr lIns="92075" tIns="46038" rIns="92075" bIns="46038"/>
              <a:lstStyle/>
              <a:p>
                <a:endParaRPr lang="fr-FR" dirty="0">
                  <a:solidFill>
                    <a:srgbClr val="800080"/>
                  </a:solidFill>
                </a:endParaRPr>
              </a:p>
            </p:txBody>
          </p:sp>
          <p:sp>
            <p:nvSpPr>
              <p:cNvPr id="232" name="Line 80"/>
              <p:cNvSpPr>
                <a:spLocks noChangeShapeType="1"/>
              </p:cNvSpPr>
              <p:nvPr/>
            </p:nvSpPr>
            <p:spPr bwMode="auto">
              <a:xfrm flipV="1">
                <a:off x="3923"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233" name="Line 81"/>
              <p:cNvSpPr>
                <a:spLocks noChangeShapeType="1"/>
              </p:cNvSpPr>
              <p:nvPr/>
            </p:nvSpPr>
            <p:spPr bwMode="auto">
              <a:xfrm>
                <a:off x="2290" y="1434"/>
                <a:ext cx="1633" cy="0"/>
              </a:xfrm>
              <a:prstGeom prst="line">
                <a:avLst/>
              </a:prstGeom>
              <a:noFill/>
              <a:ln w="25400">
                <a:solidFill>
                  <a:srgbClr val="800080"/>
                </a:solidFill>
                <a:round/>
                <a:headEnd/>
                <a:tailEnd/>
              </a:ln>
            </p:spPr>
            <p:txBody>
              <a:bodyPr lIns="92075" tIns="46038" rIns="92075" bIns="46038"/>
              <a:lstStyle/>
              <a:p>
                <a:endParaRPr lang="fr-FR">
                  <a:solidFill>
                    <a:srgbClr val="800080"/>
                  </a:solidFill>
                </a:endParaRPr>
              </a:p>
            </p:txBody>
          </p:sp>
        </p:grpSp>
      </p:grpSp>
      <p:grpSp>
        <p:nvGrpSpPr>
          <p:cNvPr id="23575" name="Grouper 23574"/>
          <p:cNvGrpSpPr/>
          <p:nvPr/>
        </p:nvGrpSpPr>
        <p:grpSpPr>
          <a:xfrm>
            <a:off x="4139923" y="3532344"/>
            <a:ext cx="3307206" cy="381175"/>
            <a:chOff x="4127592" y="5394022"/>
            <a:chExt cx="3373299" cy="381175"/>
          </a:xfrm>
        </p:grpSpPr>
        <p:grpSp>
          <p:nvGrpSpPr>
            <p:cNvPr id="237" name="Group 92"/>
            <p:cNvGrpSpPr>
              <a:grpSpLocks/>
            </p:cNvGrpSpPr>
            <p:nvPr/>
          </p:nvGrpSpPr>
          <p:grpSpPr bwMode="auto">
            <a:xfrm>
              <a:off x="4127592" y="5394022"/>
              <a:ext cx="1692018" cy="381175"/>
              <a:chOff x="2290" y="1253"/>
              <a:chExt cx="1633" cy="181"/>
            </a:xfrm>
          </p:grpSpPr>
          <p:sp>
            <p:nvSpPr>
              <p:cNvPr id="238" name="Line 79"/>
              <p:cNvSpPr>
                <a:spLocks noChangeShapeType="1"/>
              </p:cNvSpPr>
              <p:nvPr/>
            </p:nvSpPr>
            <p:spPr bwMode="auto">
              <a:xfrm flipV="1">
                <a:off x="2290"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239" name="Line 80"/>
              <p:cNvSpPr>
                <a:spLocks noChangeShapeType="1"/>
              </p:cNvSpPr>
              <p:nvPr/>
            </p:nvSpPr>
            <p:spPr bwMode="auto">
              <a:xfrm flipV="1">
                <a:off x="3923" y="1253"/>
                <a:ext cx="0" cy="181"/>
              </a:xfrm>
              <a:prstGeom prst="line">
                <a:avLst/>
              </a:prstGeom>
              <a:noFill/>
              <a:ln w="25400">
                <a:solidFill>
                  <a:srgbClr val="800080"/>
                </a:solidFill>
                <a:round/>
                <a:headEnd/>
                <a:tailEnd type="arrow" w="med" len="med"/>
              </a:ln>
            </p:spPr>
            <p:txBody>
              <a:bodyPr lIns="92075" tIns="46038" rIns="92075" bIns="46038"/>
              <a:lstStyle/>
              <a:p>
                <a:endParaRPr lang="fr-FR">
                  <a:solidFill>
                    <a:srgbClr val="800080"/>
                  </a:solidFill>
                </a:endParaRPr>
              </a:p>
            </p:txBody>
          </p:sp>
          <p:sp>
            <p:nvSpPr>
              <p:cNvPr id="240" name="Line 81"/>
              <p:cNvSpPr>
                <a:spLocks noChangeShapeType="1"/>
              </p:cNvSpPr>
              <p:nvPr/>
            </p:nvSpPr>
            <p:spPr bwMode="auto">
              <a:xfrm>
                <a:off x="2290" y="1434"/>
                <a:ext cx="1633" cy="0"/>
              </a:xfrm>
              <a:prstGeom prst="line">
                <a:avLst/>
              </a:prstGeom>
              <a:noFill/>
              <a:ln w="25400">
                <a:solidFill>
                  <a:srgbClr val="800080"/>
                </a:solidFill>
                <a:round/>
                <a:headEnd/>
                <a:tailEnd/>
              </a:ln>
            </p:spPr>
            <p:txBody>
              <a:bodyPr lIns="92075" tIns="46038" rIns="92075" bIns="46038"/>
              <a:lstStyle/>
              <a:p>
                <a:endParaRPr lang="fr-FR">
                  <a:solidFill>
                    <a:srgbClr val="800080"/>
                  </a:solidFill>
                </a:endParaRPr>
              </a:p>
            </p:txBody>
          </p:sp>
        </p:grpSp>
        <p:grpSp>
          <p:nvGrpSpPr>
            <p:cNvPr id="241" name="Group 92"/>
            <p:cNvGrpSpPr>
              <a:grpSpLocks/>
            </p:cNvGrpSpPr>
            <p:nvPr/>
          </p:nvGrpSpPr>
          <p:grpSpPr bwMode="auto">
            <a:xfrm>
              <a:off x="5808873" y="5394022"/>
              <a:ext cx="1692018" cy="381175"/>
              <a:chOff x="2290" y="1253"/>
              <a:chExt cx="1633" cy="181"/>
            </a:xfrm>
          </p:grpSpPr>
          <p:sp>
            <p:nvSpPr>
              <p:cNvPr id="243" name="Line 80"/>
              <p:cNvSpPr>
                <a:spLocks noChangeShapeType="1"/>
              </p:cNvSpPr>
              <p:nvPr/>
            </p:nvSpPr>
            <p:spPr bwMode="auto">
              <a:xfrm flipV="1">
                <a:off x="3923" y="1253"/>
                <a:ext cx="0" cy="181"/>
              </a:xfrm>
              <a:prstGeom prst="line">
                <a:avLst/>
              </a:prstGeom>
              <a:noFill/>
              <a:ln w="25400">
                <a:solidFill>
                  <a:srgbClr val="800080"/>
                </a:solidFill>
                <a:round/>
                <a:headEnd/>
                <a:tailEnd type="arrow" w="med" len="med"/>
              </a:ln>
            </p:spPr>
            <p:txBody>
              <a:bodyPr lIns="92075" tIns="46038" rIns="92075" bIns="46038"/>
              <a:lstStyle/>
              <a:p>
                <a:endParaRPr lang="fr-FR" dirty="0">
                  <a:solidFill>
                    <a:srgbClr val="800080"/>
                  </a:solidFill>
                </a:endParaRPr>
              </a:p>
            </p:txBody>
          </p:sp>
          <p:sp>
            <p:nvSpPr>
              <p:cNvPr id="244" name="Line 81"/>
              <p:cNvSpPr>
                <a:spLocks noChangeShapeType="1"/>
              </p:cNvSpPr>
              <p:nvPr/>
            </p:nvSpPr>
            <p:spPr bwMode="auto">
              <a:xfrm>
                <a:off x="2290" y="1434"/>
                <a:ext cx="1633" cy="0"/>
              </a:xfrm>
              <a:prstGeom prst="line">
                <a:avLst/>
              </a:prstGeom>
              <a:noFill/>
              <a:ln w="25400">
                <a:solidFill>
                  <a:srgbClr val="800080"/>
                </a:solidFill>
                <a:round/>
                <a:headEnd/>
                <a:tailEnd/>
              </a:ln>
            </p:spPr>
            <p:txBody>
              <a:bodyPr lIns="92075" tIns="46038" rIns="92075" bIns="46038"/>
              <a:lstStyle/>
              <a:p>
                <a:endParaRPr lang="fr-FR">
                  <a:solidFill>
                    <a:srgbClr val="800080"/>
                  </a:solidFill>
                </a:endParaRPr>
              </a:p>
            </p:txBody>
          </p:sp>
        </p:grpSp>
      </p:grpSp>
      <p:sp>
        <p:nvSpPr>
          <p:cNvPr id="248" name="Rectangle 109"/>
          <p:cNvSpPr>
            <a:spLocks noChangeArrowheads="1"/>
          </p:cNvSpPr>
          <p:nvPr/>
        </p:nvSpPr>
        <p:spPr bwMode="auto">
          <a:xfrm>
            <a:off x="298571" y="4300083"/>
            <a:ext cx="1744889" cy="427020"/>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800" dirty="0">
                <a:solidFill>
                  <a:srgbClr val="800080"/>
                </a:solidFill>
                <a:latin typeface="Arial" charset="0"/>
              </a:rPr>
              <a:t>Etape </a:t>
            </a:r>
            <a:r>
              <a:rPr lang="fr-FR" dirty="0">
                <a:solidFill>
                  <a:srgbClr val="800080"/>
                </a:solidFill>
              </a:rPr>
              <a:t>3</a:t>
            </a:r>
            <a:r>
              <a:rPr lang="fr-FR" sz="1800" dirty="0" smtClean="0">
                <a:solidFill>
                  <a:srgbClr val="800080"/>
                </a:solidFill>
                <a:latin typeface="Arial" charset="0"/>
              </a:rPr>
              <a:t> : </a:t>
            </a:r>
            <a:r>
              <a:rPr lang="fr-FR" sz="1800" dirty="0">
                <a:solidFill>
                  <a:srgbClr val="800080"/>
                </a:solidFill>
                <a:latin typeface="Arial" charset="0"/>
              </a:rPr>
              <a:t>h</a:t>
            </a:r>
            <a:r>
              <a:rPr lang="fr-FR" sz="1800" dirty="0" smtClean="0">
                <a:solidFill>
                  <a:srgbClr val="800080"/>
                </a:solidFill>
                <a:latin typeface="Arial" charset="0"/>
              </a:rPr>
              <a:t>=1</a:t>
            </a:r>
            <a:endParaRPr lang="fr-FR" sz="1800" dirty="0">
              <a:solidFill>
                <a:srgbClr val="800080"/>
              </a:solidFill>
              <a:latin typeface="Arial" charset="0"/>
            </a:endParaRPr>
          </a:p>
        </p:txBody>
      </p:sp>
      <p:sp>
        <p:nvSpPr>
          <p:cNvPr id="249" name="Rectangle 109"/>
          <p:cNvSpPr>
            <a:spLocks noChangeArrowheads="1"/>
          </p:cNvSpPr>
          <p:nvPr/>
        </p:nvSpPr>
        <p:spPr bwMode="auto">
          <a:xfrm>
            <a:off x="298337" y="4723183"/>
            <a:ext cx="1744889" cy="427020"/>
          </a:xfrm>
          <a:prstGeom prst="rect">
            <a:avLst/>
          </a:prstGeom>
          <a:noFill/>
          <a:ln w="19050">
            <a:solidFill>
              <a:srgbClr val="800080"/>
            </a:solidFill>
            <a:miter lim="800000"/>
            <a:headEnd/>
            <a:tailEnd/>
          </a:ln>
        </p:spPr>
        <p:txBody>
          <a:bodyPr lIns="92075" tIns="46038" rIns="92075" bIns="46038"/>
          <a:lstStyle/>
          <a:p>
            <a:pPr marL="342900" indent="-342900" defTabSz="762000">
              <a:spcBef>
                <a:spcPct val="10000"/>
              </a:spcBef>
            </a:pPr>
            <a:r>
              <a:rPr lang="fr-FR" sz="1800" dirty="0" smtClean="0">
                <a:solidFill>
                  <a:srgbClr val="800080"/>
                </a:solidFill>
                <a:latin typeface="Arial" charset="0"/>
              </a:rPr>
              <a:t>Echange = 4</a:t>
            </a:r>
            <a:endParaRPr lang="fr-FR" sz="1800" dirty="0">
              <a:solidFill>
                <a:srgbClr val="800080"/>
              </a:solidFill>
              <a:latin typeface="Arial" charset="0"/>
            </a:endParaRPr>
          </a:p>
        </p:txBody>
      </p:sp>
      <p:sp>
        <p:nvSpPr>
          <p:cNvPr id="257" name="Text Box 10"/>
          <p:cNvSpPr txBox="1">
            <a:spLocks noChangeArrowheads="1"/>
          </p:cNvSpPr>
          <p:nvPr/>
        </p:nvSpPr>
        <p:spPr bwMode="auto">
          <a:xfrm>
            <a:off x="2935654" y="5585965"/>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3</a:t>
            </a:r>
            <a:endParaRPr lang="fr-FR" dirty="0">
              <a:solidFill>
                <a:srgbClr val="800080"/>
              </a:solidFill>
            </a:endParaRPr>
          </a:p>
        </p:txBody>
      </p:sp>
      <p:grpSp>
        <p:nvGrpSpPr>
          <p:cNvPr id="23582" name="Grouper 23581"/>
          <p:cNvGrpSpPr/>
          <p:nvPr/>
        </p:nvGrpSpPr>
        <p:grpSpPr>
          <a:xfrm>
            <a:off x="5592112" y="5605320"/>
            <a:ext cx="970049" cy="377234"/>
            <a:chOff x="5592112" y="5605320"/>
            <a:chExt cx="970049" cy="377234"/>
          </a:xfrm>
        </p:grpSpPr>
        <p:sp>
          <p:nvSpPr>
            <p:cNvPr id="255" name="Text Box 43"/>
            <p:cNvSpPr txBox="1">
              <a:spLocks noChangeArrowheads="1"/>
            </p:cNvSpPr>
            <p:nvPr/>
          </p:nvSpPr>
          <p:spPr bwMode="auto">
            <a:xfrm>
              <a:off x="6119457" y="5612580"/>
              <a:ext cx="442704"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12</a:t>
              </a:r>
              <a:endParaRPr lang="fr-FR" dirty="0">
                <a:solidFill>
                  <a:srgbClr val="800080"/>
                </a:solidFill>
              </a:endParaRPr>
            </a:p>
          </p:txBody>
        </p:sp>
        <p:sp>
          <p:nvSpPr>
            <p:cNvPr id="259" name="Text Box 43"/>
            <p:cNvSpPr txBox="1">
              <a:spLocks noChangeArrowheads="1"/>
            </p:cNvSpPr>
            <p:nvPr/>
          </p:nvSpPr>
          <p:spPr bwMode="auto">
            <a:xfrm>
              <a:off x="5592112" y="5605320"/>
              <a:ext cx="425572"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11</a:t>
              </a:r>
              <a:endParaRPr lang="fr-FR" dirty="0">
                <a:solidFill>
                  <a:srgbClr val="800080"/>
                </a:solidFill>
              </a:endParaRPr>
            </a:p>
          </p:txBody>
        </p:sp>
      </p:grpSp>
      <p:sp>
        <p:nvSpPr>
          <p:cNvPr id="263" name="Text Box 43"/>
          <p:cNvSpPr txBox="1">
            <a:spLocks noChangeArrowheads="1"/>
          </p:cNvSpPr>
          <p:nvPr/>
        </p:nvSpPr>
        <p:spPr bwMode="auto">
          <a:xfrm>
            <a:off x="3468227" y="5585965"/>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4</a:t>
            </a:r>
            <a:endParaRPr lang="fr-FR" dirty="0">
              <a:solidFill>
                <a:srgbClr val="800080"/>
              </a:solidFill>
            </a:endParaRPr>
          </a:p>
        </p:txBody>
      </p:sp>
      <p:grpSp>
        <p:nvGrpSpPr>
          <p:cNvPr id="224" name="Grouper 223"/>
          <p:cNvGrpSpPr/>
          <p:nvPr/>
        </p:nvGrpSpPr>
        <p:grpSpPr>
          <a:xfrm>
            <a:off x="6675827" y="5612580"/>
            <a:ext cx="945859" cy="377234"/>
            <a:chOff x="6675827" y="5612580"/>
            <a:chExt cx="945859" cy="377234"/>
          </a:xfrm>
        </p:grpSpPr>
        <p:sp>
          <p:nvSpPr>
            <p:cNvPr id="261" name="Text Box 43"/>
            <p:cNvSpPr txBox="1">
              <a:spLocks noChangeArrowheads="1"/>
            </p:cNvSpPr>
            <p:nvPr/>
          </p:nvSpPr>
          <p:spPr bwMode="auto">
            <a:xfrm>
              <a:off x="7178982" y="5619840"/>
              <a:ext cx="442704"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21</a:t>
              </a:r>
              <a:endParaRPr lang="fr-FR" dirty="0">
                <a:solidFill>
                  <a:srgbClr val="800080"/>
                </a:solidFill>
              </a:endParaRPr>
            </a:p>
          </p:txBody>
        </p:sp>
        <p:sp>
          <p:nvSpPr>
            <p:cNvPr id="264" name="Text Box 43"/>
            <p:cNvSpPr txBox="1">
              <a:spLocks noChangeArrowheads="1"/>
            </p:cNvSpPr>
            <p:nvPr/>
          </p:nvSpPr>
          <p:spPr bwMode="auto">
            <a:xfrm>
              <a:off x="6675827" y="5612580"/>
              <a:ext cx="442704"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15</a:t>
              </a:r>
              <a:endParaRPr lang="fr-FR" dirty="0">
                <a:solidFill>
                  <a:srgbClr val="800080"/>
                </a:solidFill>
              </a:endParaRPr>
            </a:p>
          </p:txBody>
        </p:sp>
      </p:grpSp>
      <p:grpSp>
        <p:nvGrpSpPr>
          <p:cNvPr id="250" name="Group 92"/>
          <p:cNvGrpSpPr>
            <a:grpSpLocks/>
          </p:cNvGrpSpPr>
          <p:nvPr/>
        </p:nvGrpSpPr>
        <p:grpSpPr bwMode="auto">
          <a:xfrm>
            <a:off x="4225260" y="4881275"/>
            <a:ext cx="1039516" cy="381175"/>
            <a:chOff x="2290" y="1253"/>
            <a:chExt cx="1633" cy="181"/>
          </a:xfrm>
        </p:grpSpPr>
        <p:sp>
          <p:nvSpPr>
            <p:cNvPr id="251" name="Line 79"/>
            <p:cNvSpPr>
              <a:spLocks noChangeShapeType="1"/>
            </p:cNvSpPr>
            <p:nvPr/>
          </p:nvSpPr>
          <p:spPr bwMode="auto">
            <a:xfrm flipV="1">
              <a:off x="2290" y="1253"/>
              <a:ext cx="0" cy="181"/>
            </a:xfrm>
            <a:prstGeom prst="line">
              <a:avLst/>
            </a:prstGeom>
            <a:noFill/>
            <a:ln w="25400">
              <a:solidFill>
                <a:srgbClr val="FF0000"/>
              </a:solidFill>
              <a:round/>
              <a:headEnd/>
              <a:tailEnd type="arrow" w="med" len="med"/>
            </a:ln>
          </p:spPr>
          <p:txBody>
            <a:bodyPr lIns="92075" tIns="46038" rIns="92075" bIns="46038"/>
            <a:lstStyle/>
            <a:p>
              <a:endParaRPr lang="fr-FR">
                <a:solidFill>
                  <a:srgbClr val="800080"/>
                </a:solidFill>
              </a:endParaRPr>
            </a:p>
          </p:txBody>
        </p:sp>
        <p:sp>
          <p:nvSpPr>
            <p:cNvPr id="252" name="Line 80"/>
            <p:cNvSpPr>
              <a:spLocks noChangeShapeType="1"/>
            </p:cNvSpPr>
            <p:nvPr/>
          </p:nvSpPr>
          <p:spPr bwMode="auto">
            <a:xfrm flipV="1">
              <a:off x="3923" y="1253"/>
              <a:ext cx="0" cy="181"/>
            </a:xfrm>
            <a:prstGeom prst="line">
              <a:avLst/>
            </a:prstGeom>
            <a:noFill/>
            <a:ln w="25400">
              <a:solidFill>
                <a:srgbClr val="FF0000"/>
              </a:solidFill>
              <a:round/>
              <a:headEnd/>
              <a:tailEnd type="arrow" w="med" len="med"/>
            </a:ln>
          </p:spPr>
          <p:txBody>
            <a:bodyPr lIns="92075" tIns="46038" rIns="92075" bIns="46038"/>
            <a:lstStyle/>
            <a:p>
              <a:endParaRPr lang="fr-FR" dirty="0">
                <a:solidFill>
                  <a:srgbClr val="800080"/>
                </a:solidFill>
              </a:endParaRPr>
            </a:p>
          </p:txBody>
        </p:sp>
        <p:sp>
          <p:nvSpPr>
            <p:cNvPr id="253" name="Line 81"/>
            <p:cNvSpPr>
              <a:spLocks noChangeShapeType="1"/>
            </p:cNvSpPr>
            <p:nvPr/>
          </p:nvSpPr>
          <p:spPr bwMode="auto">
            <a:xfrm>
              <a:off x="2290" y="1434"/>
              <a:ext cx="1633" cy="0"/>
            </a:xfrm>
            <a:prstGeom prst="line">
              <a:avLst/>
            </a:prstGeom>
            <a:noFill/>
            <a:ln w="25400">
              <a:solidFill>
                <a:srgbClr val="FF0000"/>
              </a:solidFill>
              <a:round/>
              <a:headEnd/>
              <a:tailEnd/>
            </a:ln>
          </p:spPr>
          <p:txBody>
            <a:bodyPr lIns="92075" tIns="46038" rIns="92075" bIns="46038"/>
            <a:lstStyle/>
            <a:p>
              <a:endParaRPr lang="fr-FR" dirty="0">
                <a:solidFill>
                  <a:srgbClr val="800080"/>
                </a:solidFill>
              </a:endParaRPr>
            </a:p>
          </p:txBody>
        </p:sp>
      </p:grpSp>
      <p:grpSp>
        <p:nvGrpSpPr>
          <p:cNvPr id="225" name="Grouper 224"/>
          <p:cNvGrpSpPr/>
          <p:nvPr/>
        </p:nvGrpSpPr>
        <p:grpSpPr>
          <a:xfrm>
            <a:off x="3995572" y="5593225"/>
            <a:ext cx="1402949" cy="381685"/>
            <a:chOff x="3995572" y="5593225"/>
            <a:chExt cx="1402949" cy="381685"/>
          </a:xfrm>
        </p:grpSpPr>
        <p:sp>
          <p:nvSpPr>
            <p:cNvPr id="260" name="Text Box 43"/>
            <p:cNvSpPr txBox="1">
              <a:spLocks noChangeArrowheads="1"/>
            </p:cNvSpPr>
            <p:nvPr/>
          </p:nvSpPr>
          <p:spPr bwMode="auto">
            <a:xfrm>
              <a:off x="3995572" y="5593225"/>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6</a:t>
              </a:r>
              <a:endParaRPr lang="fr-FR" dirty="0">
                <a:solidFill>
                  <a:srgbClr val="800080"/>
                </a:solidFill>
              </a:endParaRPr>
            </a:p>
          </p:txBody>
        </p:sp>
        <p:grpSp>
          <p:nvGrpSpPr>
            <p:cNvPr id="23581" name="Grouper 23580"/>
            <p:cNvGrpSpPr/>
            <p:nvPr/>
          </p:nvGrpSpPr>
          <p:grpSpPr>
            <a:xfrm>
              <a:off x="4556850" y="5597676"/>
              <a:ext cx="841671" cy="377234"/>
              <a:chOff x="4519862" y="6115495"/>
              <a:chExt cx="841671" cy="377234"/>
            </a:xfrm>
          </p:grpSpPr>
          <p:sp>
            <p:nvSpPr>
              <p:cNvPr id="279" name="Text Box 43"/>
              <p:cNvSpPr txBox="1">
                <a:spLocks noChangeArrowheads="1"/>
              </p:cNvSpPr>
              <p:nvPr/>
            </p:nvSpPr>
            <p:spPr bwMode="auto">
              <a:xfrm>
                <a:off x="4519862" y="6115495"/>
                <a:ext cx="314189"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8</a:t>
                </a:r>
                <a:endParaRPr lang="fr-FR" dirty="0">
                  <a:solidFill>
                    <a:srgbClr val="800080"/>
                  </a:solidFill>
                </a:endParaRPr>
              </a:p>
            </p:txBody>
          </p:sp>
          <p:sp>
            <p:nvSpPr>
              <p:cNvPr id="280" name="Text Box 43"/>
              <p:cNvSpPr txBox="1">
                <a:spLocks noChangeArrowheads="1"/>
              </p:cNvSpPr>
              <p:nvPr/>
            </p:nvSpPr>
            <p:spPr bwMode="auto">
              <a:xfrm>
                <a:off x="5047207" y="6122755"/>
                <a:ext cx="314326" cy="369974"/>
              </a:xfrm>
              <a:prstGeom prst="rect">
                <a:avLst/>
              </a:prstGeom>
              <a:noFill/>
              <a:ln w="9525" algn="ctr">
                <a:noFill/>
                <a:miter lim="800000"/>
                <a:headEnd/>
                <a:tailEnd/>
              </a:ln>
            </p:spPr>
            <p:txBody>
              <a:bodyPr wrap="none" lIns="92075" tIns="46038" rIns="92075" bIns="46038">
                <a:spAutoFit/>
              </a:bodyPr>
              <a:lstStyle/>
              <a:p>
                <a:pPr defTabSz="762000"/>
                <a:r>
                  <a:rPr lang="fr-FR" dirty="0" smtClean="0">
                    <a:solidFill>
                      <a:srgbClr val="800080"/>
                    </a:solidFill>
                  </a:rPr>
                  <a:t>9</a:t>
                </a:r>
                <a:endParaRPr lang="fr-FR" dirty="0">
                  <a:solidFill>
                    <a:srgbClr val="800080"/>
                  </a:solidFill>
                </a:endParaRPr>
              </a:p>
            </p:txBody>
          </p:sp>
        </p:grpSp>
      </p:grpSp>
      <p:grpSp>
        <p:nvGrpSpPr>
          <p:cNvPr id="283" name="Group 92"/>
          <p:cNvGrpSpPr>
            <a:grpSpLocks/>
          </p:cNvGrpSpPr>
          <p:nvPr/>
        </p:nvGrpSpPr>
        <p:grpSpPr bwMode="auto">
          <a:xfrm>
            <a:off x="5853779" y="4894632"/>
            <a:ext cx="525110" cy="381175"/>
            <a:chOff x="2290" y="1253"/>
            <a:chExt cx="1633" cy="181"/>
          </a:xfrm>
        </p:grpSpPr>
        <p:sp>
          <p:nvSpPr>
            <p:cNvPr id="284" name="Line 79"/>
            <p:cNvSpPr>
              <a:spLocks noChangeShapeType="1"/>
            </p:cNvSpPr>
            <p:nvPr/>
          </p:nvSpPr>
          <p:spPr bwMode="auto">
            <a:xfrm flipV="1">
              <a:off x="2290" y="1253"/>
              <a:ext cx="0" cy="181"/>
            </a:xfrm>
            <a:prstGeom prst="line">
              <a:avLst/>
            </a:prstGeom>
            <a:noFill/>
            <a:ln w="25400">
              <a:solidFill>
                <a:srgbClr val="FF0000"/>
              </a:solidFill>
              <a:round/>
              <a:headEnd/>
              <a:tailEnd type="arrow" w="med" len="med"/>
            </a:ln>
          </p:spPr>
          <p:txBody>
            <a:bodyPr lIns="92075" tIns="46038" rIns="92075" bIns="46038"/>
            <a:lstStyle/>
            <a:p>
              <a:endParaRPr lang="fr-FR">
                <a:solidFill>
                  <a:srgbClr val="800080"/>
                </a:solidFill>
              </a:endParaRPr>
            </a:p>
          </p:txBody>
        </p:sp>
        <p:sp>
          <p:nvSpPr>
            <p:cNvPr id="285" name="Line 80"/>
            <p:cNvSpPr>
              <a:spLocks noChangeShapeType="1"/>
            </p:cNvSpPr>
            <p:nvPr/>
          </p:nvSpPr>
          <p:spPr bwMode="auto">
            <a:xfrm flipV="1">
              <a:off x="3923" y="1253"/>
              <a:ext cx="0" cy="181"/>
            </a:xfrm>
            <a:prstGeom prst="line">
              <a:avLst/>
            </a:prstGeom>
            <a:noFill/>
            <a:ln w="25400">
              <a:solidFill>
                <a:srgbClr val="FF0000"/>
              </a:solidFill>
              <a:round/>
              <a:headEnd/>
              <a:tailEnd type="arrow" w="med" len="med"/>
            </a:ln>
          </p:spPr>
          <p:txBody>
            <a:bodyPr lIns="92075" tIns="46038" rIns="92075" bIns="46038"/>
            <a:lstStyle/>
            <a:p>
              <a:endParaRPr lang="fr-FR" dirty="0">
                <a:solidFill>
                  <a:srgbClr val="800080"/>
                </a:solidFill>
              </a:endParaRPr>
            </a:p>
          </p:txBody>
        </p:sp>
        <p:sp>
          <p:nvSpPr>
            <p:cNvPr id="286" name="Line 81"/>
            <p:cNvSpPr>
              <a:spLocks noChangeShapeType="1"/>
            </p:cNvSpPr>
            <p:nvPr/>
          </p:nvSpPr>
          <p:spPr bwMode="auto">
            <a:xfrm>
              <a:off x="2290" y="1434"/>
              <a:ext cx="1633" cy="0"/>
            </a:xfrm>
            <a:prstGeom prst="line">
              <a:avLst/>
            </a:prstGeom>
            <a:noFill/>
            <a:ln w="25400">
              <a:solidFill>
                <a:srgbClr val="FF0000"/>
              </a:solidFill>
              <a:round/>
              <a:headEnd/>
              <a:tailEnd/>
            </a:ln>
          </p:spPr>
          <p:txBody>
            <a:bodyPr lIns="92075" tIns="46038" rIns="92075" bIns="46038"/>
            <a:lstStyle/>
            <a:p>
              <a:endParaRPr lang="fr-FR" dirty="0">
                <a:solidFill>
                  <a:srgbClr val="800080"/>
                </a:solidFill>
              </a:endParaRPr>
            </a:p>
          </p:txBody>
        </p:sp>
      </p:grpSp>
      <p:grpSp>
        <p:nvGrpSpPr>
          <p:cNvPr id="288" name="Group 92"/>
          <p:cNvGrpSpPr>
            <a:grpSpLocks/>
          </p:cNvGrpSpPr>
          <p:nvPr/>
        </p:nvGrpSpPr>
        <p:grpSpPr bwMode="auto">
          <a:xfrm>
            <a:off x="6906246" y="4899084"/>
            <a:ext cx="525110" cy="381175"/>
            <a:chOff x="2290" y="1253"/>
            <a:chExt cx="1633" cy="181"/>
          </a:xfrm>
        </p:grpSpPr>
        <p:sp>
          <p:nvSpPr>
            <p:cNvPr id="289" name="Line 79"/>
            <p:cNvSpPr>
              <a:spLocks noChangeShapeType="1"/>
            </p:cNvSpPr>
            <p:nvPr/>
          </p:nvSpPr>
          <p:spPr bwMode="auto">
            <a:xfrm flipV="1">
              <a:off x="2290" y="1253"/>
              <a:ext cx="0" cy="181"/>
            </a:xfrm>
            <a:prstGeom prst="line">
              <a:avLst/>
            </a:prstGeom>
            <a:noFill/>
            <a:ln w="25400">
              <a:solidFill>
                <a:srgbClr val="FF0000"/>
              </a:solidFill>
              <a:round/>
              <a:headEnd/>
              <a:tailEnd type="arrow" w="med" len="med"/>
            </a:ln>
          </p:spPr>
          <p:txBody>
            <a:bodyPr lIns="92075" tIns="46038" rIns="92075" bIns="46038"/>
            <a:lstStyle/>
            <a:p>
              <a:endParaRPr lang="fr-FR">
                <a:solidFill>
                  <a:srgbClr val="800080"/>
                </a:solidFill>
              </a:endParaRPr>
            </a:p>
          </p:txBody>
        </p:sp>
        <p:sp>
          <p:nvSpPr>
            <p:cNvPr id="290" name="Line 80"/>
            <p:cNvSpPr>
              <a:spLocks noChangeShapeType="1"/>
            </p:cNvSpPr>
            <p:nvPr/>
          </p:nvSpPr>
          <p:spPr bwMode="auto">
            <a:xfrm flipV="1">
              <a:off x="3923" y="1253"/>
              <a:ext cx="0" cy="181"/>
            </a:xfrm>
            <a:prstGeom prst="line">
              <a:avLst/>
            </a:prstGeom>
            <a:noFill/>
            <a:ln w="25400">
              <a:solidFill>
                <a:srgbClr val="FF0000"/>
              </a:solidFill>
              <a:round/>
              <a:headEnd/>
              <a:tailEnd type="arrow" w="med" len="med"/>
            </a:ln>
          </p:spPr>
          <p:txBody>
            <a:bodyPr lIns="92075" tIns="46038" rIns="92075" bIns="46038"/>
            <a:lstStyle/>
            <a:p>
              <a:endParaRPr lang="fr-FR" dirty="0">
                <a:solidFill>
                  <a:srgbClr val="800080"/>
                </a:solidFill>
              </a:endParaRPr>
            </a:p>
          </p:txBody>
        </p:sp>
        <p:sp>
          <p:nvSpPr>
            <p:cNvPr id="291" name="Line 81"/>
            <p:cNvSpPr>
              <a:spLocks noChangeShapeType="1"/>
            </p:cNvSpPr>
            <p:nvPr/>
          </p:nvSpPr>
          <p:spPr bwMode="auto">
            <a:xfrm>
              <a:off x="2290" y="1434"/>
              <a:ext cx="1633" cy="0"/>
            </a:xfrm>
            <a:prstGeom prst="line">
              <a:avLst/>
            </a:prstGeom>
            <a:noFill/>
            <a:ln w="25400">
              <a:solidFill>
                <a:srgbClr val="FF0000"/>
              </a:solidFill>
              <a:round/>
              <a:headEnd/>
              <a:tailEnd/>
            </a:ln>
          </p:spPr>
          <p:txBody>
            <a:bodyPr lIns="92075" tIns="46038" rIns="92075" bIns="46038"/>
            <a:lstStyle/>
            <a:p>
              <a:endParaRPr lang="fr-FR" dirty="0">
                <a:solidFill>
                  <a:srgbClr val="800080"/>
                </a:solidFill>
              </a:endParaRPr>
            </a:p>
          </p:txBody>
        </p:sp>
      </p:grpSp>
      <p:sp>
        <p:nvSpPr>
          <p:cNvPr id="294" name="Rectangle 160"/>
          <p:cNvSpPr>
            <a:spLocks noChangeArrowheads="1"/>
          </p:cNvSpPr>
          <p:nvPr/>
        </p:nvSpPr>
        <p:spPr bwMode="auto">
          <a:xfrm>
            <a:off x="1527000" y="6216116"/>
            <a:ext cx="1800225" cy="431800"/>
          </a:xfrm>
          <a:prstGeom prst="rect">
            <a:avLst/>
          </a:prstGeom>
          <a:noFill/>
          <a:ln w="19050">
            <a:solidFill>
              <a:srgbClr val="800080"/>
            </a:solidFill>
            <a:miter lim="800000"/>
            <a:headEnd/>
            <a:tailEnd/>
          </a:ln>
        </p:spPr>
        <p:txBody>
          <a:bodyPr lIns="92075" tIns="46038" rIns="92075" bIns="46038"/>
          <a:lstStyle/>
          <a:p>
            <a:pPr marL="342900" indent="-342900" algn="l" defTabSz="762000">
              <a:spcBef>
                <a:spcPct val="10000"/>
              </a:spcBef>
            </a:pPr>
            <a:r>
              <a:rPr lang="fr-FR" sz="1800" b="1" dirty="0">
                <a:solidFill>
                  <a:srgbClr val="800080"/>
                </a:solidFill>
                <a:latin typeface="Arial" charset="0"/>
              </a:rPr>
              <a:t>Tri </a:t>
            </a:r>
            <a:r>
              <a:rPr lang="fr-FR" sz="1800" b="1" dirty="0" err="1">
                <a:solidFill>
                  <a:srgbClr val="800080"/>
                </a:solidFill>
                <a:latin typeface="Arial" charset="0"/>
              </a:rPr>
              <a:t>shell</a:t>
            </a:r>
            <a:r>
              <a:rPr lang="fr-FR" sz="1800" b="1" dirty="0">
                <a:solidFill>
                  <a:srgbClr val="800080"/>
                </a:solidFill>
                <a:latin typeface="Arial" charset="0"/>
              </a:rPr>
              <a:t> = </a:t>
            </a:r>
            <a:r>
              <a:rPr lang="fr-FR" b="1" dirty="0">
                <a:solidFill>
                  <a:srgbClr val="800080"/>
                </a:solidFill>
              </a:rPr>
              <a:t>7</a:t>
            </a:r>
            <a:endParaRPr lang="fr-FR" sz="1800" b="1" dirty="0">
              <a:solidFill>
                <a:srgbClr val="800080"/>
              </a:solidFill>
              <a:latin typeface="Arial" charset="0"/>
            </a:endParaRPr>
          </a:p>
        </p:txBody>
      </p:sp>
      <p:sp>
        <p:nvSpPr>
          <p:cNvPr id="295" name="Rectangle 161"/>
          <p:cNvSpPr>
            <a:spLocks noChangeArrowheads="1"/>
          </p:cNvSpPr>
          <p:nvPr/>
        </p:nvSpPr>
        <p:spPr bwMode="auto">
          <a:xfrm>
            <a:off x="4572784" y="6228445"/>
            <a:ext cx="2592388" cy="431800"/>
          </a:xfrm>
          <a:prstGeom prst="rect">
            <a:avLst/>
          </a:prstGeom>
          <a:noFill/>
          <a:ln w="19050">
            <a:solidFill>
              <a:srgbClr val="800080"/>
            </a:solidFill>
            <a:miter lim="800000"/>
            <a:headEnd/>
            <a:tailEnd/>
          </a:ln>
        </p:spPr>
        <p:txBody>
          <a:bodyPr lIns="92075" tIns="46038" rIns="92075" bIns="46038"/>
          <a:lstStyle/>
          <a:p>
            <a:pPr marL="342900" indent="-342900" algn="l" defTabSz="762000">
              <a:spcBef>
                <a:spcPct val="10000"/>
              </a:spcBef>
            </a:pPr>
            <a:r>
              <a:rPr lang="fr-FR" sz="1800" b="1" dirty="0">
                <a:solidFill>
                  <a:srgbClr val="800080"/>
                </a:solidFill>
                <a:latin typeface="Arial" charset="0"/>
              </a:rPr>
              <a:t>Tri par insertion = </a:t>
            </a:r>
            <a:r>
              <a:rPr lang="fr-FR" sz="1800" b="1" dirty="0" smtClean="0">
                <a:solidFill>
                  <a:srgbClr val="800080"/>
                </a:solidFill>
                <a:latin typeface="Arial" charset="0"/>
              </a:rPr>
              <a:t>11</a:t>
            </a:r>
            <a:endParaRPr lang="fr-FR" sz="1800" b="1" dirty="0">
              <a:solidFill>
                <a:srgbClr val="800080"/>
              </a:solidFill>
              <a:latin typeface="Arial" charset="0"/>
            </a:endParaRPr>
          </a:p>
        </p:txBody>
      </p:sp>
    </p:spTree>
    <p:extLst>
      <p:ext uri="{BB962C8B-B14F-4D97-AF65-F5344CB8AC3E}">
        <p14:creationId xmlns:p14="http://schemas.microsoft.com/office/powerpoint/2010/main" val="28382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235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2"/>
                                        </p:tgtEl>
                                        <p:attrNameLst>
                                          <p:attrName>style.visibility</p:attrName>
                                        </p:attrNameLst>
                                      </p:cBhvr>
                                      <p:to>
                                        <p:strVal val="visible"/>
                                      </p:to>
                                    </p:set>
                                  </p:childTnLst>
                                  <p:subTnLst>
                                    <p:set>
                                      <p:cBhvr override="childStyle">
                                        <p:cTn dur="1" fill="hold" display="0" masterRel="nextClick" afterEffect="1"/>
                                        <p:tgtEl>
                                          <p:spTgt spid="172"/>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235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gtEl>
                                        <p:attrNameLst>
                                          <p:attrName>style.visibility</p:attrName>
                                        </p:attrNameLst>
                                      </p:cBhvr>
                                      <p:to>
                                        <p:strVal val="visible"/>
                                      </p:to>
                                    </p:set>
                                  </p:childTnLst>
                                  <p:subTnLst>
                                    <p:set>
                                      <p:cBhvr override="childStyle">
                                        <p:cTn dur="1" fill="hold" display="0" masterRel="nextClick" afterEffect="1"/>
                                        <p:tgtEl>
                                          <p:spTgt spid="141"/>
                                        </p:tgtEl>
                                        <p:attrNameLst>
                                          <p:attrName>style.visibility</p:attrName>
                                        </p:attrNameLst>
                                      </p:cBhvr>
                                      <p:to>
                                        <p:strVal val="hidden"/>
                                      </p:to>
                                    </p:set>
                                  </p:subTnLst>
                                </p:cTn>
                              </p:par>
                              <p:par>
                                <p:cTn id="19" presetID="1" presetClass="entr" presetSubtype="0" fill="hold" nodeType="withEffect">
                                  <p:stCondLst>
                                    <p:cond delay="0"/>
                                  </p:stCondLst>
                                  <p:childTnLst>
                                    <p:set>
                                      <p:cBhvr>
                                        <p:cTn id="20" dur="1" fill="hold">
                                          <p:stCondLst>
                                            <p:cond delay="0"/>
                                          </p:stCondLst>
                                        </p:cTn>
                                        <p:tgtEl>
                                          <p:spTgt spid="235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childTnLst>
                                  <p:subTnLst>
                                    <p:set>
                                      <p:cBhvr override="childStyle">
                                        <p:cTn dur="1" fill="hold" display="0" masterRel="nextClick" afterEffect="1"/>
                                        <p:tgtEl>
                                          <p:spTgt spid="177"/>
                                        </p:tgtEl>
                                        <p:attrNameLst>
                                          <p:attrName>style.visibility</p:attrName>
                                        </p:attrNameLst>
                                      </p:cBhvr>
                                      <p:to>
                                        <p:strVal val="hidden"/>
                                      </p:to>
                                    </p:set>
                                  </p:subTnLst>
                                </p:cTn>
                              </p:par>
                              <p:par>
                                <p:cTn id="25" presetID="1" presetClass="entr" presetSubtype="0" fill="hold" nodeType="withEffect">
                                  <p:stCondLst>
                                    <p:cond delay="0"/>
                                  </p:stCondLst>
                                  <p:childTnLst>
                                    <p:set>
                                      <p:cBhvr>
                                        <p:cTn id="26" dur="1" fill="hold">
                                          <p:stCondLst>
                                            <p:cond delay="0"/>
                                          </p:stCondLst>
                                        </p:cTn>
                                        <p:tgtEl>
                                          <p:spTgt spid="235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72"/>
                                        </p:tgtEl>
                                        <p:attrNameLst>
                                          <p:attrName>style.visibility</p:attrName>
                                        </p:attrNameLst>
                                      </p:cBhvr>
                                      <p:to>
                                        <p:strVal val="visible"/>
                                      </p:to>
                                    </p:set>
                                  </p:childTnLst>
                                  <p:subTnLst>
                                    <p:set>
                                      <p:cBhvr override="childStyle">
                                        <p:cTn dur="1" fill="hold" display="0" masterRel="nextClick" afterEffect="1"/>
                                        <p:tgtEl>
                                          <p:spTgt spid="23572"/>
                                        </p:tgtEl>
                                        <p:attrNameLst>
                                          <p:attrName>style.visibility</p:attrName>
                                        </p:attrNameLst>
                                      </p:cBhvr>
                                      <p:to>
                                        <p:strVal val="hidden"/>
                                      </p:to>
                                    </p:set>
                                  </p:subTnLst>
                                </p:cTn>
                              </p:par>
                              <p:par>
                                <p:cTn id="39" presetID="1" presetClass="entr" presetSubtype="0" fill="hold" nodeType="withEffect">
                                  <p:stCondLst>
                                    <p:cond delay="0"/>
                                  </p:stCondLst>
                                  <p:childTnLst>
                                    <p:set>
                                      <p:cBhvr>
                                        <p:cTn id="40" dur="1" fill="hold">
                                          <p:stCondLst>
                                            <p:cond delay="0"/>
                                          </p:stCondLst>
                                        </p:cTn>
                                        <p:tgtEl>
                                          <p:spTgt spid="235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8"/>
                                        </p:tgtEl>
                                        <p:attrNameLst>
                                          <p:attrName>style.visibility</p:attrName>
                                        </p:attrNameLst>
                                      </p:cBhvr>
                                      <p:to>
                                        <p:strVal val="visible"/>
                                      </p:to>
                                    </p:set>
                                  </p:childTnLst>
                                  <p:subTnLst>
                                    <p:set>
                                      <p:cBhvr override="childStyle">
                                        <p:cTn dur="1" fill="hold" display="0" masterRel="nextClick" afterEffect="1"/>
                                        <p:tgtEl>
                                          <p:spTgt spid="228"/>
                                        </p:tgtEl>
                                        <p:attrNameLst>
                                          <p:attrName>style.visibility</p:attrName>
                                        </p:attrNameLst>
                                      </p:cBhvr>
                                      <p:to>
                                        <p:strVal val="hidden"/>
                                      </p:to>
                                    </p:set>
                                  </p:subTnLst>
                                </p:cTn>
                              </p:par>
                              <p:par>
                                <p:cTn id="45" presetID="1" presetClass="entr" presetSubtype="0" fill="hold" nodeType="withEffect">
                                  <p:stCondLst>
                                    <p:cond delay="0"/>
                                  </p:stCondLst>
                                  <p:childTnLst>
                                    <p:set>
                                      <p:cBhvr>
                                        <p:cTn id="46" dur="1" fill="hold">
                                          <p:stCondLst>
                                            <p:cond delay="0"/>
                                          </p:stCondLst>
                                        </p:cTn>
                                        <p:tgtEl>
                                          <p:spTgt spid="235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575"/>
                                        </p:tgtEl>
                                        <p:attrNameLst>
                                          <p:attrName>style.visibility</p:attrName>
                                        </p:attrNameLst>
                                      </p:cBhvr>
                                      <p:to>
                                        <p:strVal val="visible"/>
                                      </p:to>
                                    </p:set>
                                  </p:childTnLst>
                                  <p:subTnLst>
                                    <p:set>
                                      <p:cBhvr override="childStyle">
                                        <p:cTn dur="1" fill="hold" display="0" masterRel="nextClick" afterEffect="1"/>
                                        <p:tgtEl>
                                          <p:spTgt spid="23575"/>
                                        </p:tgtEl>
                                        <p:attrNameLst>
                                          <p:attrName>style.visibility</p:attrName>
                                        </p:attrNameLst>
                                      </p:cBhvr>
                                      <p:to>
                                        <p:strVal val="hidden"/>
                                      </p:to>
                                    </p:set>
                                  </p:subTnLst>
                                </p:cTn>
                              </p:par>
                              <p:par>
                                <p:cTn id="51" presetID="1" presetClass="entr" presetSubtype="0" fill="hold" nodeType="withEffect">
                                  <p:stCondLst>
                                    <p:cond delay="0"/>
                                  </p:stCondLst>
                                  <p:childTnLst>
                                    <p:set>
                                      <p:cBhvr>
                                        <p:cTn id="52" dur="1" fill="hold">
                                          <p:stCondLst>
                                            <p:cond delay="0"/>
                                          </p:stCondLst>
                                        </p:cTn>
                                        <p:tgtEl>
                                          <p:spTgt spid="2357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0"/>
                                        </p:tgtEl>
                                        <p:attrNameLst>
                                          <p:attrName>style.visibility</p:attrName>
                                        </p:attrNameLst>
                                      </p:cBhvr>
                                      <p:to>
                                        <p:strVal val="visible"/>
                                      </p:to>
                                    </p:set>
                                  </p:childTnLst>
                                  <p:subTnLst>
                                    <p:set>
                                      <p:cBhvr override="childStyle">
                                        <p:cTn dur="1" fill="hold" display="0" masterRel="nextClick" afterEffect="1"/>
                                        <p:tgtEl>
                                          <p:spTgt spid="250"/>
                                        </p:tgtEl>
                                        <p:attrNameLst>
                                          <p:attrName>style.visibility</p:attrName>
                                        </p:attrNameLst>
                                      </p:cBhvr>
                                      <p:to>
                                        <p:strVal val="hidden"/>
                                      </p:to>
                                    </p:set>
                                  </p:subTnLst>
                                </p:cTn>
                              </p:par>
                              <p:par>
                                <p:cTn id="73" presetID="1" presetClass="entr" presetSubtype="0" fill="hold" nodeType="withEffect">
                                  <p:stCondLst>
                                    <p:cond delay="0"/>
                                  </p:stCondLst>
                                  <p:childTnLst>
                                    <p:set>
                                      <p:cBhvr>
                                        <p:cTn id="74" dur="1" fill="hold">
                                          <p:stCondLst>
                                            <p:cond delay="0"/>
                                          </p:stCondLst>
                                        </p:cTn>
                                        <p:tgtEl>
                                          <p:spTgt spid="2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83"/>
                                        </p:tgtEl>
                                        <p:attrNameLst>
                                          <p:attrName>style.visibility</p:attrName>
                                        </p:attrNameLst>
                                      </p:cBhvr>
                                      <p:to>
                                        <p:strVal val="visible"/>
                                      </p:to>
                                    </p:set>
                                  </p:childTnLst>
                                  <p:subTnLst>
                                    <p:set>
                                      <p:cBhvr override="childStyle">
                                        <p:cTn dur="1" fill="hold" display="0" masterRel="nextClick" afterEffect="1"/>
                                        <p:tgtEl>
                                          <p:spTgt spid="283"/>
                                        </p:tgtEl>
                                        <p:attrNameLst>
                                          <p:attrName>style.visibility</p:attrName>
                                        </p:attrNameLst>
                                      </p:cBhvr>
                                      <p:to>
                                        <p:strVal val="hidden"/>
                                      </p:to>
                                    </p:set>
                                  </p:subTnLst>
                                </p:cTn>
                              </p:par>
                              <p:par>
                                <p:cTn id="79" presetID="1" presetClass="entr" presetSubtype="0" fill="hold" nodeType="withEffect">
                                  <p:stCondLst>
                                    <p:cond delay="0"/>
                                  </p:stCondLst>
                                  <p:childTnLst>
                                    <p:set>
                                      <p:cBhvr>
                                        <p:cTn id="80" dur="1" fill="hold">
                                          <p:stCondLst>
                                            <p:cond delay="0"/>
                                          </p:stCondLst>
                                        </p:cTn>
                                        <p:tgtEl>
                                          <p:spTgt spid="2358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88"/>
                                        </p:tgtEl>
                                        <p:attrNameLst>
                                          <p:attrName>style.visibility</p:attrName>
                                        </p:attrNameLst>
                                      </p:cBhvr>
                                      <p:to>
                                        <p:strVal val="visible"/>
                                      </p:to>
                                    </p:set>
                                  </p:childTnLst>
                                  <p:subTnLst>
                                    <p:set>
                                      <p:cBhvr override="childStyle">
                                        <p:cTn dur="1" fill="hold" display="0" masterRel="nextClick" afterEffect="1"/>
                                        <p:tgtEl>
                                          <p:spTgt spid="288"/>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2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9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7" grpId="0" animBg="1"/>
      <p:bldP spid="248" grpId="0" animBg="1"/>
      <p:bldP spid="249" grpId="0" animBg="1"/>
      <p:bldP spid="257" grpId="0"/>
      <p:bldP spid="263" grpId="0"/>
      <p:bldP spid="294" grpId="0" animBg="1"/>
      <p:bldP spid="29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157256" y="1166813"/>
              <a:ext cx="5820056"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fr-FR" sz="2000" b="1" i="1" dirty="0">
                  <a:solidFill>
                    <a:schemeClr val="folHlink"/>
                  </a:solidFill>
                </a:rPr>
                <a:t>Tris rapides</a:t>
              </a:r>
            </a:p>
          </p:txBody>
        </p:sp>
      </p:grpSp>
      <p:grpSp>
        <p:nvGrpSpPr>
          <p:cNvPr id="3" name="Groupe 22"/>
          <p:cNvGrpSpPr/>
          <p:nvPr/>
        </p:nvGrpSpPr>
        <p:grpSpPr>
          <a:xfrm>
            <a:off x="632440" y="1620253"/>
            <a:ext cx="7873682" cy="881209"/>
            <a:chOff x="670903" y="2026675"/>
            <a:chExt cx="7777772" cy="1792582"/>
          </a:xfrm>
        </p:grpSpPr>
        <p:sp>
          <p:nvSpPr>
            <p:cNvPr id="10" name="Rectangle 9"/>
            <p:cNvSpPr/>
            <p:nvPr/>
          </p:nvSpPr>
          <p:spPr>
            <a:xfrm>
              <a:off x="676275" y="2026675"/>
              <a:ext cx="7772400" cy="179258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670903" y="2565752"/>
              <a:ext cx="1246921" cy="751306"/>
            </a:xfrm>
            <a:prstGeom prst="rect">
              <a:avLst/>
            </a:prstGeom>
            <a:noFill/>
          </p:spPr>
          <p:txBody>
            <a:bodyPr wrap="none" rtlCol="0">
              <a:spAutoFit/>
            </a:bodyPr>
            <a:lstStyle/>
            <a:p>
              <a:pPr algn="ctr"/>
              <a:r>
                <a:rPr lang="fr-FR" dirty="0" smtClean="0">
                  <a:solidFill>
                    <a:srgbClr val="800080"/>
                  </a:solidFill>
                </a:rPr>
                <a:t>Exercice 1</a:t>
              </a:r>
              <a:endParaRPr lang="fr-FR" baseline="-25000" dirty="0">
                <a:solidFill>
                  <a:srgbClr val="800080"/>
                </a:solidFill>
              </a:endParaRPr>
            </a:p>
          </p:txBody>
        </p:sp>
        <p:sp>
          <p:nvSpPr>
            <p:cNvPr id="14" name="Rectangle 13"/>
            <p:cNvSpPr/>
            <p:nvPr/>
          </p:nvSpPr>
          <p:spPr>
            <a:xfrm>
              <a:off x="1885950" y="2096187"/>
              <a:ext cx="6496050" cy="1690439"/>
            </a:xfrm>
            <a:prstGeom prst="rect">
              <a:avLst/>
            </a:prstGeom>
          </p:spPr>
          <p:txBody>
            <a:bodyPr wrap="square">
              <a:spAutoFit/>
            </a:bodyPr>
            <a:lstStyle/>
            <a:p>
              <a:pPr algn="just"/>
              <a:r>
                <a:rPr lang="fr-FR" sz="1600" i="1" dirty="0" smtClean="0">
                  <a:solidFill>
                    <a:srgbClr val="800080"/>
                  </a:solidFill>
                </a:rPr>
                <a:t>Implémenter un tri par insertion d’une sous-structure où les éléments sont séparés d’une distance h. Implémentez ensuite le tri </a:t>
              </a:r>
              <a:r>
                <a:rPr lang="fr-FR" sz="1600" i="1" dirty="0" err="1" smtClean="0">
                  <a:solidFill>
                    <a:srgbClr val="800080"/>
                  </a:solidFill>
                </a:rPr>
                <a:t>shell</a:t>
              </a:r>
              <a:r>
                <a:rPr lang="fr-FR" sz="1600" i="1" dirty="0" smtClean="0">
                  <a:solidFill>
                    <a:srgbClr val="800080"/>
                  </a:solidFill>
                </a:rPr>
                <a:t> et comparez le nombre d’opérations entre le tri </a:t>
              </a:r>
              <a:r>
                <a:rPr lang="fr-FR" sz="1600" i="1" dirty="0" err="1" smtClean="0">
                  <a:solidFill>
                    <a:srgbClr val="800080"/>
                  </a:solidFill>
                </a:rPr>
                <a:t>shell</a:t>
              </a:r>
              <a:r>
                <a:rPr lang="fr-FR" sz="1600" i="1" dirty="0" smtClean="0">
                  <a:solidFill>
                    <a:srgbClr val="800080"/>
                  </a:solidFill>
                </a:rPr>
                <a:t> et le tri par insertion.</a:t>
              </a:r>
              <a:endParaRPr lang="fr-FR" sz="1600" i="1" dirty="0">
                <a:solidFill>
                  <a:srgbClr val="800080"/>
                </a:solidFill>
              </a:endParaRPr>
            </a:p>
          </p:txBody>
        </p:sp>
      </p:grpSp>
      <p:sp>
        <p:nvSpPr>
          <p:cNvPr id="16" name="Rectangle 1"/>
          <p:cNvSpPr>
            <a:spLocks noChangeArrowheads="1"/>
          </p:cNvSpPr>
          <p:nvPr/>
        </p:nvSpPr>
        <p:spPr bwMode="auto">
          <a:xfrm>
            <a:off x="625549" y="2637522"/>
            <a:ext cx="3665181" cy="280076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tri_insertion</a:t>
            </a:r>
            <a:r>
              <a:rPr lang="fr-FR" sz="1600" i="1" dirty="0">
                <a:solidFill>
                  <a:srgbClr val="800080"/>
                </a:solidFill>
              </a:rPr>
              <a:t>(tab, </a:t>
            </a:r>
            <a:r>
              <a:rPr lang="fr-FR" sz="1600" i="1" dirty="0" err="1">
                <a:solidFill>
                  <a:srgbClr val="800080"/>
                </a:solidFill>
              </a:rPr>
              <a:t>debut</a:t>
            </a:r>
            <a:r>
              <a:rPr lang="fr-FR" sz="1600" i="1" dirty="0">
                <a:solidFill>
                  <a:srgbClr val="800080"/>
                </a:solidFill>
              </a:rPr>
              <a:t>, fin, h) :</a:t>
            </a:r>
          </a:p>
          <a:p>
            <a:pPr>
              <a:tabLst>
                <a:tab pos="1558925" algn="ctr"/>
              </a:tabLst>
            </a:pPr>
            <a:r>
              <a:rPr lang="fr-FR" sz="1600" i="1" dirty="0" smtClean="0">
                <a:solidFill>
                  <a:srgbClr val="800080"/>
                </a:solidFill>
              </a:rPr>
              <a:t>for </a:t>
            </a:r>
            <a:r>
              <a:rPr lang="fr-FR" sz="1600" i="1" dirty="0">
                <a:solidFill>
                  <a:srgbClr val="800080"/>
                </a:solidFill>
              </a:rPr>
              <a:t>i in range(</a:t>
            </a:r>
            <a:r>
              <a:rPr lang="fr-FR" sz="1600" i="1" dirty="0" err="1">
                <a:solidFill>
                  <a:srgbClr val="800080"/>
                </a:solidFill>
              </a:rPr>
              <a:t>debut+h</a:t>
            </a:r>
            <a:r>
              <a:rPr lang="fr-FR" sz="1600" i="1" dirty="0">
                <a:solidFill>
                  <a:srgbClr val="800080"/>
                </a:solidFill>
              </a:rPr>
              <a:t>, fin, h) </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a:t>
            </a:r>
            <a:r>
              <a:rPr lang="fr-FR" sz="1600" i="1" dirty="0" err="1">
                <a:solidFill>
                  <a:srgbClr val="800080"/>
                </a:solidFill>
              </a:rPr>
              <a:t>element</a:t>
            </a:r>
            <a:r>
              <a:rPr lang="fr-FR" sz="1600" i="1" dirty="0">
                <a:solidFill>
                  <a:srgbClr val="800080"/>
                </a:solidFill>
              </a:rPr>
              <a:t>= tab[i</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j = </a:t>
            </a:r>
            <a:r>
              <a:rPr lang="fr-FR" sz="1600" i="1" dirty="0" smtClean="0">
                <a:solidFill>
                  <a:srgbClr val="800080"/>
                </a:solidFill>
              </a:rPr>
              <a:t>i</a:t>
            </a:r>
          </a:p>
          <a:p>
            <a:pPr>
              <a:tabLst>
                <a:tab pos="1558925" algn="ctr"/>
              </a:tabLst>
            </a:pPr>
            <a:r>
              <a:rPr lang="fr-FR" sz="1600" i="1" dirty="0">
                <a:solidFill>
                  <a:srgbClr val="800080"/>
                </a:solidFill>
              </a:rPr>
              <a:t> </a:t>
            </a:r>
            <a:r>
              <a:rPr lang="fr-FR" sz="1600" i="1" dirty="0" smtClean="0">
                <a:solidFill>
                  <a:srgbClr val="800080"/>
                </a:solidFill>
              </a:rPr>
              <a:t>  #décalage des éléments du tableau </a:t>
            </a:r>
            <a:endParaRPr lang="fr-FR" sz="1600" i="1" dirty="0">
              <a:solidFill>
                <a:srgbClr val="800080"/>
              </a:solidFill>
            </a:endParaRPr>
          </a:p>
          <a:p>
            <a:pPr>
              <a:tabLst>
                <a:tab pos="1558925" algn="ctr"/>
              </a:tabLst>
            </a:pPr>
            <a:r>
              <a:rPr lang="fr-FR" sz="1600" i="1" dirty="0">
                <a:solidFill>
                  <a:srgbClr val="800080"/>
                </a:solidFill>
              </a:rPr>
              <a:t>   </a:t>
            </a:r>
            <a:r>
              <a:rPr lang="fr-FR" sz="1600" i="1" dirty="0" err="1" smtClean="0">
                <a:solidFill>
                  <a:srgbClr val="800080"/>
                </a:solidFill>
              </a:rPr>
              <a:t>while</a:t>
            </a:r>
            <a:r>
              <a:rPr lang="fr-FR" sz="1600" i="1" dirty="0" smtClean="0">
                <a:solidFill>
                  <a:srgbClr val="800080"/>
                </a:solidFill>
              </a:rPr>
              <a:t> </a:t>
            </a:r>
            <a:r>
              <a:rPr lang="fr-FR" sz="1600" i="1" dirty="0">
                <a:solidFill>
                  <a:srgbClr val="800080"/>
                </a:solidFill>
              </a:rPr>
              <a:t>j&gt;0 and tab[j-h]&gt;</a:t>
            </a:r>
            <a:r>
              <a:rPr lang="fr-FR" sz="1600" i="1" dirty="0" err="1">
                <a:solidFill>
                  <a:srgbClr val="800080"/>
                </a:solidFill>
              </a:rPr>
              <a:t>element</a:t>
            </a:r>
            <a:r>
              <a:rPr lang="fr-FR" sz="1600" i="1" dirty="0">
                <a:solidFill>
                  <a:srgbClr val="800080"/>
                </a:solidFill>
              </a:rPr>
              <a:t> </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  </a:t>
            </a:r>
            <a:r>
              <a:rPr lang="fr-FR" sz="1600" i="1" dirty="0">
                <a:solidFill>
                  <a:srgbClr val="800080"/>
                </a:solidFill>
              </a:rPr>
              <a:t>tab[j] = tab[j-h</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 </a:t>
            </a:r>
            <a:r>
              <a:rPr lang="fr-FR" sz="1600" i="1" dirty="0">
                <a:solidFill>
                  <a:srgbClr val="800080"/>
                </a:solidFill>
              </a:rPr>
              <a:t>j = j-h</a:t>
            </a:r>
          </a:p>
          <a:p>
            <a:pPr>
              <a:tabLst>
                <a:tab pos="1558925" algn="ctr"/>
              </a:tabLst>
            </a:pPr>
            <a:r>
              <a:rPr lang="fr-FR" sz="1600" i="1" dirty="0">
                <a:solidFill>
                  <a:srgbClr val="800080"/>
                </a:solidFill>
              </a:rPr>
              <a:t>   </a:t>
            </a:r>
            <a:r>
              <a:rPr lang="fr-FR" sz="1600" i="1" dirty="0" smtClean="0">
                <a:solidFill>
                  <a:srgbClr val="800080"/>
                </a:solidFill>
              </a:rPr>
              <a:t>#insertion de l’élément à sa bonne </a:t>
            </a:r>
          </a:p>
          <a:p>
            <a:pPr>
              <a:tabLst>
                <a:tab pos="1558925" algn="ctr"/>
              </a:tabLst>
            </a:pPr>
            <a:r>
              <a:rPr lang="fr-FR" sz="1600" i="1" dirty="0">
                <a:solidFill>
                  <a:srgbClr val="800080"/>
                </a:solidFill>
              </a:rPr>
              <a:t> </a:t>
            </a:r>
            <a:r>
              <a:rPr lang="fr-FR" sz="1600" i="1" dirty="0" smtClean="0">
                <a:solidFill>
                  <a:srgbClr val="800080"/>
                </a:solidFill>
              </a:rPr>
              <a:t>       place</a:t>
            </a:r>
            <a:endParaRPr lang="fr-FR" sz="1600" i="1" dirty="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tab</a:t>
            </a:r>
            <a:r>
              <a:rPr lang="fr-FR" sz="1600" i="1" dirty="0">
                <a:solidFill>
                  <a:srgbClr val="800080"/>
                </a:solidFill>
              </a:rPr>
              <a:t>[j]=</a:t>
            </a:r>
            <a:r>
              <a:rPr lang="fr-FR" sz="1600" i="1" dirty="0" err="1">
                <a:solidFill>
                  <a:srgbClr val="800080"/>
                </a:solidFill>
              </a:rPr>
              <a:t>element</a:t>
            </a:r>
            <a:endParaRPr lang="fr-FR" sz="1600" i="1" dirty="0">
              <a:solidFill>
                <a:srgbClr val="800080"/>
              </a:solidFill>
            </a:endParaRPr>
          </a:p>
        </p:txBody>
      </p:sp>
      <p:sp>
        <p:nvSpPr>
          <p:cNvPr id="26" name="Rectangle 1"/>
          <p:cNvSpPr>
            <a:spLocks noChangeArrowheads="1"/>
          </p:cNvSpPr>
          <p:nvPr/>
        </p:nvSpPr>
        <p:spPr bwMode="auto">
          <a:xfrm>
            <a:off x="4785095" y="2641973"/>
            <a:ext cx="3665181" cy="280076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mr-IN" sz="1600" i="1" dirty="0">
                <a:solidFill>
                  <a:srgbClr val="800080"/>
                </a:solidFill>
              </a:rPr>
              <a:t>def tri_shell(tab) :</a:t>
            </a:r>
          </a:p>
          <a:p>
            <a:pPr>
              <a:tabLst>
                <a:tab pos="1558925" algn="ctr"/>
              </a:tabLst>
            </a:pPr>
            <a:r>
              <a:rPr lang="fr-FR" sz="1600" i="1" dirty="0" smtClean="0">
                <a:solidFill>
                  <a:srgbClr val="800080"/>
                </a:solidFill>
              </a:rPr>
              <a:t>   </a:t>
            </a:r>
            <a:r>
              <a:rPr lang="mr-IN" sz="1600" i="1" dirty="0" smtClean="0">
                <a:solidFill>
                  <a:srgbClr val="800080"/>
                </a:solidFill>
              </a:rPr>
              <a:t>h</a:t>
            </a:r>
            <a:r>
              <a:rPr lang="mr-IN" sz="1600" i="1" dirty="0">
                <a:solidFill>
                  <a:srgbClr val="800080"/>
                </a:solidFill>
              </a:rPr>
              <a:t>=</a:t>
            </a:r>
            <a:r>
              <a:rPr lang="mr-IN" sz="1600" i="1" dirty="0" smtClean="0">
                <a:solidFill>
                  <a:srgbClr val="800080"/>
                </a:solidFill>
              </a:rPr>
              <a:t>1</a:t>
            </a:r>
            <a:endParaRPr lang="fr-FR" sz="1600" i="1" dirty="0" smtClean="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 #calcul du pas le plus proche </a:t>
            </a:r>
            <a:r>
              <a:rPr lang="fr-FR" sz="1600" i="1" dirty="0" err="1" smtClean="0">
                <a:solidFill>
                  <a:srgbClr val="800080"/>
                </a:solidFill>
              </a:rPr>
              <a:t>len</a:t>
            </a:r>
            <a:r>
              <a:rPr lang="fr-FR" sz="1600" i="1" dirty="0" smtClean="0">
                <a:solidFill>
                  <a:srgbClr val="800080"/>
                </a:solidFill>
              </a:rPr>
              <a:t>(tab)</a:t>
            </a:r>
            <a:endParaRPr lang="mr-IN" sz="1600" i="1" dirty="0">
              <a:solidFill>
                <a:srgbClr val="800080"/>
              </a:solidFill>
            </a:endParaRPr>
          </a:p>
          <a:p>
            <a:pPr>
              <a:tabLst>
                <a:tab pos="1558925" algn="ctr"/>
              </a:tabLst>
            </a:pPr>
            <a:r>
              <a:rPr lang="mr-IN" sz="1600" i="1" dirty="0">
                <a:solidFill>
                  <a:srgbClr val="800080"/>
                </a:solidFill>
              </a:rPr>
              <a:t>  while (3*h+1) &lt; len(tab) </a:t>
            </a:r>
            <a:r>
              <a:rPr lang="mr-IN" sz="1600" i="1" dirty="0" smtClean="0">
                <a:solidFill>
                  <a:srgbClr val="800080"/>
                </a:solidFill>
              </a:rPr>
              <a:t>:</a:t>
            </a:r>
            <a:r>
              <a:rPr lang="fr-FR" sz="1600" i="1" dirty="0" smtClean="0">
                <a:solidFill>
                  <a:srgbClr val="800080"/>
                </a:solidFill>
              </a:rPr>
              <a:t> </a:t>
            </a:r>
            <a:r>
              <a:rPr lang="mr-IN" sz="1600" i="1" dirty="0" smtClean="0">
                <a:solidFill>
                  <a:srgbClr val="800080"/>
                </a:solidFill>
              </a:rPr>
              <a:t>h</a:t>
            </a:r>
            <a:r>
              <a:rPr lang="mr-IN" sz="1600" i="1" dirty="0">
                <a:solidFill>
                  <a:srgbClr val="800080"/>
                </a:solidFill>
              </a:rPr>
              <a:t>=3*h+1</a:t>
            </a:r>
          </a:p>
          <a:p>
            <a:pPr>
              <a:tabLst>
                <a:tab pos="1558925" algn="ctr"/>
              </a:tabLst>
            </a:pPr>
            <a:r>
              <a:rPr lang="mr-IN" sz="1600" i="1" dirty="0">
                <a:solidFill>
                  <a:srgbClr val="800080"/>
                </a:solidFill>
              </a:rPr>
              <a:t>  while (h&gt;1) </a:t>
            </a:r>
            <a:r>
              <a:rPr lang="mr-IN" sz="1600" i="1" dirty="0" smtClean="0">
                <a:solidFill>
                  <a:srgbClr val="800080"/>
                </a:solidFill>
              </a:rPr>
              <a:t>:</a:t>
            </a:r>
            <a:endParaRPr lang="fr-FR" sz="1600" i="1" dirty="0" smtClean="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   #tri des h sous-structures</a:t>
            </a:r>
            <a:endParaRPr lang="mr-IN" sz="1600" i="1" dirty="0">
              <a:solidFill>
                <a:srgbClr val="800080"/>
              </a:solidFill>
            </a:endParaRPr>
          </a:p>
          <a:p>
            <a:pPr>
              <a:tabLst>
                <a:tab pos="1558925" algn="ctr"/>
              </a:tabLst>
            </a:pPr>
            <a:r>
              <a:rPr lang="mr-IN" sz="1600" i="1" dirty="0">
                <a:solidFill>
                  <a:srgbClr val="800080"/>
                </a:solidFill>
              </a:rPr>
              <a:t>    for i in range(0,h) :</a:t>
            </a:r>
          </a:p>
          <a:p>
            <a:pPr>
              <a:tabLst>
                <a:tab pos="1558925" algn="ctr"/>
              </a:tabLst>
            </a:pPr>
            <a:r>
              <a:rPr lang="mr-IN" sz="1600" i="1" dirty="0">
                <a:solidFill>
                  <a:srgbClr val="800080"/>
                </a:solidFill>
              </a:rPr>
              <a:t>      tri_insertion(tab, i, len(tab), h)</a:t>
            </a:r>
          </a:p>
          <a:p>
            <a:pPr>
              <a:tabLst>
                <a:tab pos="1558925" algn="ctr"/>
              </a:tabLst>
            </a:pPr>
            <a:r>
              <a:rPr lang="mr-IN" sz="1600" i="1" dirty="0">
                <a:solidFill>
                  <a:srgbClr val="800080"/>
                </a:solidFill>
              </a:rPr>
              <a:t>      nb_tri = nb_tri+1</a:t>
            </a:r>
          </a:p>
          <a:p>
            <a:pPr>
              <a:tabLst>
                <a:tab pos="1558925" algn="ctr"/>
              </a:tabLst>
            </a:pPr>
            <a:r>
              <a:rPr lang="mr-IN" sz="1600" i="1" dirty="0">
                <a:solidFill>
                  <a:srgbClr val="800080"/>
                </a:solidFill>
              </a:rPr>
              <a:t>    h=h//3</a:t>
            </a:r>
          </a:p>
          <a:p>
            <a:pPr>
              <a:tabLst>
                <a:tab pos="1558925" algn="ctr"/>
              </a:tabLst>
            </a:pPr>
            <a:r>
              <a:rPr lang="mr-IN" sz="1600" i="1" dirty="0">
                <a:solidFill>
                  <a:srgbClr val="800080"/>
                </a:solidFill>
              </a:rPr>
              <a:t>  tri_insertion(tab,0,len(tab),1)</a:t>
            </a:r>
            <a:endParaRPr lang="fr-FR" sz="1600" i="1" dirty="0">
              <a:solidFill>
                <a:srgbClr val="800080"/>
              </a:solidFill>
            </a:endParaRPr>
          </a:p>
        </p:txBody>
      </p:sp>
      <p:graphicFrame>
        <p:nvGraphicFramePr>
          <p:cNvPr id="5" name="Tableau 4"/>
          <p:cNvGraphicFramePr>
            <a:graphicFrameLocks noGrp="1"/>
          </p:cNvGraphicFramePr>
          <p:nvPr>
            <p:extLst>
              <p:ext uri="{D42A27DB-BD31-4B8C-83A1-F6EECF244321}">
                <p14:modId xmlns:p14="http://schemas.microsoft.com/office/powerpoint/2010/main" val="482675945"/>
              </p:ext>
            </p:extLst>
          </p:nvPr>
        </p:nvGraphicFramePr>
        <p:xfrm>
          <a:off x="463640" y="5641655"/>
          <a:ext cx="8280000" cy="1320800"/>
        </p:xfrm>
        <a:graphic>
          <a:graphicData uri="http://schemas.openxmlformats.org/drawingml/2006/table">
            <a:tbl>
              <a:tblPr firstRow="1" bandRow="1">
                <a:tableStyleId>{5C22544A-7EE6-4342-B048-85BDC9FD1C3A}</a:tableStyleId>
              </a:tblPr>
              <a:tblGrid>
                <a:gridCol w="966603">
                  <a:extLst>
                    <a:ext uri="{9D8B030D-6E8A-4147-A177-3AD203B41FA5}">
                      <a16:colId xmlns:a16="http://schemas.microsoft.com/office/drawing/2014/main" val="20000"/>
                    </a:ext>
                  </a:extLst>
                </a:gridCol>
                <a:gridCol w="1405584">
                  <a:extLst>
                    <a:ext uri="{9D8B030D-6E8A-4147-A177-3AD203B41FA5}">
                      <a16:colId xmlns:a16="http://schemas.microsoft.com/office/drawing/2014/main" val="20001"/>
                    </a:ext>
                  </a:extLst>
                </a:gridCol>
                <a:gridCol w="1343935">
                  <a:extLst>
                    <a:ext uri="{9D8B030D-6E8A-4147-A177-3AD203B41FA5}">
                      <a16:colId xmlns:a16="http://schemas.microsoft.com/office/drawing/2014/main" val="20002"/>
                    </a:ext>
                  </a:extLst>
                </a:gridCol>
                <a:gridCol w="1652177">
                  <a:extLst>
                    <a:ext uri="{9D8B030D-6E8A-4147-A177-3AD203B41FA5}">
                      <a16:colId xmlns:a16="http://schemas.microsoft.com/office/drawing/2014/main" val="20003"/>
                    </a:ext>
                  </a:extLst>
                </a:gridCol>
                <a:gridCol w="1430243">
                  <a:extLst>
                    <a:ext uri="{9D8B030D-6E8A-4147-A177-3AD203B41FA5}">
                      <a16:colId xmlns:a16="http://schemas.microsoft.com/office/drawing/2014/main" val="20004"/>
                    </a:ext>
                  </a:extLst>
                </a:gridCol>
                <a:gridCol w="1481458">
                  <a:extLst>
                    <a:ext uri="{9D8B030D-6E8A-4147-A177-3AD203B41FA5}">
                      <a16:colId xmlns:a16="http://schemas.microsoft.com/office/drawing/2014/main" val="20005"/>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Tri</a:t>
                      </a:r>
                      <a:endParaRPr lang="fr-FR" sz="1600" dirty="0" smtClean="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Test 2 (100)</a:t>
                      </a:r>
                      <a:endParaRPr lang="fr-FR"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Test 2 (500)</a:t>
                      </a:r>
                      <a:endParaRPr lang="fr-FR" sz="1600" dirty="0" smtClean="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Test 3  (1000)</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Test 4 (5000)</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Test 5 (10000)</a:t>
                      </a:r>
                      <a:endParaRPr lang="fr-FR" sz="160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insertion</a:t>
                      </a:r>
                      <a:endParaRPr lang="fr-FR" sz="1600" dirty="0" smtClean="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2524</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63.049</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202.973</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6.233.815</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24.852.449</a:t>
                      </a:r>
                      <a:endParaRPr lang="fr-FR" sz="16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Shell</a:t>
                      </a:r>
                      <a:endParaRPr lang="fr-FR" sz="1600" dirty="0" smtClean="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1437</a:t>
                      </a:r>
                      <a:endParaRPr lang="fr-FR"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9.879</a:t>
                      </a:r>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23.635</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202.438</a:t>
                      </a:r>
                      <a:endParaRPr lang="fr-FR" sz="1600" dirty="0"/>
                    </a:p>
                  </a:txBody>
                  <a:tcPr/>
                </a:tc>
                <a:tc>
                  <a:txBody>
                    <a:bodyPr/>
                    <a:lstStyle/>
                    <a:p>
                      <a:pPr algn="ctr"/>
                      <a:r>
                        <a:rPr kumimoji="0" lang="fr-FR" sz="1600" b="0" i="1" u="none" strike="noStrike" kern="1200" cap="none" spc="0" normalizeH="0" baseline="0" noProof="0" dirty="0" smtClean="0">
                          <a:ln>
                            <a:noFill/>
                          </a:ln>
                          <a:solidFill>
                            <a:srgbClr val="800080"/>
                          </a:solidFill>
                          <a:effectLst/>
                          <a:uLnTx/>
                          <a:uFillTx/>
                          <a:latin typeface="Arial" charset="0"/>
                          <a:ea typeface="+mn-ea"/>
                          <a:cs typeface="Arial" charset="0"/>
                        </a:rPr>
                        <a:t>431.242</a:t>
                      </a:r>
                      <a:endParaRPr lang="fr-FR" sz="16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6244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719511"/>
            <a:chOff x="0" y="998538"/>
            <a:chExt cx="9144000" cy="571951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Tris rapides</a:t>
              </a:r>
            </a:p>
          </p:txBody>
        </p:sp>
        <p:sp>
          <p:nvSpPr>
            <p:cNvPr id="16" name="Text Box 10"/>
            <p:cNvSpPr txBox="1">
              <a:spLocks noChangeArrowheads="1"/>
            </p:cNvSpPr>
            <p:nvPr/>
          </p:nvSpPr>
          <p:spPr bwMode="auto">
            <a:xfrm>
              <a:off x="416859" y="1547402"/>
              <a:ext cx="8635702" cy="5170647"/>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Tri </a:t>
              </a:r>
              <a:r>
                <a:rPr lang="fr-FR" sz="2000" b="1" dirty="0" smtClean="0">
                  <a:solidFill>
                    <a:srgbClr val="800080"/>
                  </a:solidFill>
                  <a:sym typeface="Wingdings" pitchFamily="2" charset="2"/>
                </a:rPr>
                <a:t>par tas</a:t>
              </a:r>
              <a:endParaRPr lang="fr-FR" i="1" dirty="0" smtClean="0">
                <a:solidFill>
                  <a:srgbClr val="800080"/>
                </a:solidFill>
              </a:endParaRPr>
            </a:p>
            <a:p>
              <a:pPr lvl="1" algn="just">
                <a:spcAft>
                  <a:spcPts val="0"/>
                </a:spcAft>
                <a:buFont typeface="Wingdings" pitchFamily="2" charset="2"/>
                <a:buChar char="§"/>
              </a:pPr>
              <a:r>
                <a:rPr lang="fr-FR" i="1" dirty="0" smtClean="0">
                  <a:solidFill>
                    <a:srgbClr val="800080"/>
                  </a:solidFill>
                </a:rPr>
                <a:t> Dans un tri par tas le tableau est considéré comme un arbre binaire :</a:t>
              </a:r>
              <a:endParaRPr lang="fr-FR" i="1" dirty="0">
                <a:solidFill>
                  <a:srgbClr val="800080"/>
                </a:solidFill>
              </a:endParaRPr>
            </a:p>
            <a:p>
              <a:pPr marL="1257300" lvl="2" indent="-342900" algn="just">
                <a:spcAft>
                  <a:spcPts val="0"/>
                </a:spcAft>
                <a:buFont typeface="Arial" pitchFamily="34" charset="0"/>
                <a:buChar char="•"/>
              </a:pPr>
              <a:r>
                <a:rPr lang="fr-FR" i="1" dirty="0" smtClean="0">
                  <a:solidFill>
                    <a:srgbClr val="800080"/>
                  </a:solidFill>
                </a:rPr>
                <a:t>Tab[0] est la racine de l’arbre.</a:t>
              </a:r>
              <a:endParaRPr lang="fr-FR" i="1" dirty="0">
                <a:solidFill>
                  <a:srgbClr val="800080"/>
                </a:solidFill>
              </a:endParaRPr>
            </a:p>
            <a:p>
              <a:pPr marL="1257300" lvl="2" indent="-342900" algn="just">
                <a:spcAft>
                  <a:spcPts val="1200"/>
                </a:spcAft>
                <a:buFont typeface="Arial" pitchFamily="34" charset="0"/>
                <a:buChar char="•"/>
              </a:pPr>
              <a:r>
                <a:rPr lang="fr-FR" i="1" dirty="0" smtClean="0">
                  <a:solidFill>
                    <a:srgbClr val="800080"/>
                  </a:solidFill>
                </a:rPr>
                <a:t>Pour un élément Tab[i], les éléments Tab[2i+1] et Tab[2i+2] sont les fils droit et gauche. </a:t>
              </a:r>
            </a:p>
            <a:p>
              <a:pPr lvl="1" algn="just">
                <a:spcAft>
                  <a:spcPts val="0"/>
                </a:spcAft>
                <a:buFont typeface="Wingdings" pitchFamily="2" charset="2"/>
                <a:buChar char="§"/>
              </a:pPr>
              <a:r>
                <a:rPr lang="fr-FR" i="1" dirty="0" smtClean="0">
                  <a:solidFill>
                    <a:srgbClr val="800080"/>
                  </a:solidFill>
                </a:rPr>
                <a:t> Ce compare les éléments qui sont « à coté » les uns des autres. </a:t>
              </a:r>
            </a:p>
            <a:p>
              <a:pPr marL="1257300" lvl="2" indent="-342900" algn="just">
                <a:spcAft>
                  <a:spcPts val="0"/>
                </a:spcAft>
                <a:buFont typeface="Arial" pitchFamily="34" charset="0"/>
                <a:buChar char="•"/>
              </a:pPr>
              <a:r>
                <a:rPr lang="fr-FR" i="1" dirty="0" smtClean="0">
                  <a:solidFill>
                    <a:srgbClr val="800080"/>
                  </a:solidFill>
                </a:rPr>
                <a:t>Un élément i </a:t>
              </a:r>
              <a:r>
                <a:rPr lang="fr-FR" i="1" dirty="0">
                  <a:solidFill>
                    <a:srgbClr val="800080"/>
                  </a:solidFill>
                </a:rPr>
                <a:t>a deux successeurs (2i+1 et 2i+2</a:t>
              </a:r>
              <a:r>
                <a:rPr lang="fr-FR" i="1" dirty="0" smtClean="0">
                  <a:solidFill>
                    <a:srgbClr val="800080"/>
                  </a:solidFill>
                </a:rPr>
                <a:t>).</a:t>
              </a:r>
              <a:endParaRPr lang="fr-FR" i="1" dirty="0">
                <a:solidFill>
                  <a:srgbClr val="800080"/>
                </a:solidFill>
              </a:endParaRPr>
            </a:p>
            <a:p>
              <a:pPr marL="1257300" lvl="2" indent="-342900" algn="just">
                <a:spcAft>
                  <a:spcPts val="1200"/>
                </a:spcAft>
                <a:buFont typeface="Arial" pitchFamily="34" charset="0"/>
                <a:buChar char="•"/>
              </a:pPr>
              <a:r>
                <a:rPr lang="fr-FR" i="1" dirty="0">
                  <a:solidFill>
                    <a:srgbClr val="800080"/>
                  </a:solidFill>
                </a:rPr>
                <a:t>Un élément i a </a:t>
              </a:r>
              <a:r>
                <a:rPr lang="fr-FR" i="1" dirty="0" smtClean="0">
                  <a:solidFill>
                    <a:srgbClr val="800080"/>
                  </a:solidFill>
                </a:rPr>
                <a:t>un prédécesseur ((i-1)//2).</a:t>
              </a:r>
            </a:p>
            <a:p>
              <a:pPr lvl="1" algn="just">
                <a:spcAft>
                  <a:spcPts val="0"/>
                </a:spcAft>
                <a:buFont typeface="Wingdings" pitchFamily="2" charset="2"/>
                <a:buChar char="§"/>
              </a:pPr>
              <a:r>
                <a:rPr lang="fr-FR" i="1" dirty="0" smtClean="0">
                  <a:solidFill>
                    <a:srgbClr val="800080"/>
                  </a:solidFill>
                </a:rPr>
                <a:t> Un tas est un arbre binaire parfait qui vérifie les propriétés suivantes :</a:t>
              </a:r>
            </a:p>
            <a:p>
              <a:pPr marL="1257300" lvl="2" indent="-342900" algn="just">
                <a:spcAft>
                  <a:spcPts val="0"/>
                </a:spcAft>
                <a:buFont typeface="Arial" pitchFamily="34" charset="0"/>
                <a:buChar char="•"/>
              </a:pPr>
              <a:r>
                <a:rPr lang="fr-FR" i="1" dirty="0" smtClean="0">
                  <a:solidFill>
                    <a:srgbClr val="800080"/>
                  </a:solidFill>
                </a:rPr>
                <a:t>La différence de profondeur entre feuilles ne peut pas dépasser 1.</a:t>
              </a:r>
              <a:endParaRPr lang="fr-FR" i="1" dirty="0">
                <a:solidFill>
                  <a:srgbClr val="800080"/>
                </a:solidFill>
              </a:endParaRPr>
            </a:p>
            <a:p>
              <a:pPr marL="1257300" lvl="2" indent="-342900" algn="just">
                <a:spcAft>
                  <a:spcPts val="0"/>
                </a:spcAft>
                <a:buFont typeface="Arial" pitchFamily="34" charset="0"/>
                <a:buChar char="•"/>
              </a:pPr>
              <a:r>
                <a:rPr lang="fr-FR" i="1" dirty="0" smtClean="0">
                  <a:solidFill>
                    <a:srgbClr val="800080"/>
                  </a:solidFill>
                </a:rPr>
                <a:t>Les feuilles de la profondeur maximale sont tassées à gauche.</a:t>
              </a:r>
            </a:p>
            <a:p>
              <a:pPr marL="1257300" lvl="2" indent="-342900" algn="just">
                <a:spcAft>
                  <a:spcPts val="1200"/>
                </a:spcAft>
                <a:buFont typeface="Arial" pitchFamily="34" charset="0"/>
                <a:buChar char="•"/>
              </a:pPr>
              <a:r>
                <a:rPr lang="fr-FR" i="1" dirty="0" smtClean="0">
                  <a:solidFill>
                    <a:srgbClr val="800080"/>
                  </a:solidFill>
                </a:rPr>
                <a:t>Les nœuds on des valeurs supérieures (ou inférieures) à celles de ces deux fils.</a:t>
              </a:r>
            </a:p>
            <a:p>
              <a:pPr lvl="1" algn="just">
                <a:spcAft>
                  <a:spcPts val="0"/>
                </a:spcAft>
                <a:buFont typeface="Wingdings" pitchFamily="2" charset="2"/>
                <a:buChar char="§"/>
              </a:pPr>
              <a:r>
                <a:rPr lang="fr-FR" i="1" dirty="0" smtClean="0">
                  <a:solidFill>
                    <a:srgbClr val="800080"/>
                  </a:solidFill>
                </a:rPr>
                <a:t> L’algorithme se décompose </a:t>
              </a:r>
              <a:r>
                <a:rPr lang="fr-FR" i="1" dirty="0">
                  <a:solidFill>
                    <a:srgbClr val="800080"/>
                  </a:solidFill>
                </a:rPr>
                <a:t>en deux </a:t>
              </a:r>
              <a:r>
                <a:rPr lang="fr-FR" i="1" dirty="0" smtClean="0">
                  <a:solidFill>
                    <a:srgbClr val="800080"/>
                  </a:solidFill>
                </a:rPr>
                <a:t>partie. La </a:t>
              </a:r>
              <a:r>
                <a:rPr lang="fr-FR" i="1" dirty="0">
                  <a:solidFill>
                    <a:srgbClr val="800080"/>
                  </a:solidFill>
                </a:rPr>
                <a:t>première consiste à créer un tas avec les éléments du </a:t>
              </a:r>
              <a:r>
                <a:rPr lang="fr-FR" i="1" dirty="0" smtClean="0">
                  <a:solidFill>
                    <a:srgbClr val="800080"/>
                  </a:solidFill>
                </a:rPr>
                <a:t>tableau. La </a:t>
              </a:r>
              <a:r>
                <a:rPr lang="fr-FR" i="1" dirty="0">
                  <a:solidFill>
                    <a:srgbClr val="800080"/>
                  </a:solidFill>
                </a:rPr>
                <a:t>seconde consiste à retirer les éléments un à un tout en conservant à chaque étape la structure d’un tas</a:t>
              </a:r>
              <a:endParaRPr lang="fr-FR" i="1" dirty="0" smtClean="0">
                <a:solidFill>
                  <a:srgbClr val="800080"/>
                </a:solidFill>
              </a:endParaRPr>
            </a:p>
          </p:txBody>
        </p:sp>
      </p:grpSp>
    </p:spTree>
    <p:extLst>
      <p:ext uri="{BB962C8B-B14F-4D97-AF65-F5344CB8AC3E}">
        <p14:creationId xmlns:p14="http://schemas.microsoft.com/office/powerpoint/2010/main" val="29209230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719511"/>
            <a:chOff x="0" y="998538"/>
            <a:chExt cx="9144000" cy="571951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Tris rapides</a:t>
              </a:r>
            </a:p>
          </p:txBody>
        </p:sp>
        <p:sp>
          <p:nvSpPr>
            <p:cNvPr id="16" name="Text Box 10"/>
            <p:cNvSpPr txBox="1">
              <a:spLocks noChangeArrowheads="1"/>
            </p:cNvSpPr>
            <p:nvPr/>
          </p:nvSpPr>
          <p:spPr bwMode="auto">
            <a:xfrm>
              <a:off x="416859" y="1547402"/>
              <a:ext cx="8635702" cy="5170647"/>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Tri </a:t>
              </a:r>
              <a:r>
                <a:rPr lang="fr-FR" sz="2000" b="1" dirty="0" smtClean="0">
                  <a:solidFill>
                    <a:srgbClr val="800080"/>
                  </a:solidFill>
                  <a:sym typeface="Wingdings" pitchFamily="2" charset="2"/>
                </a:rPr>
                <a:t>par tas : ordre croissant</a:t>
              </a:r>
              <a:endParaRPr lang="fr-FR" i="1" dirty="0" smtClean="0">
                <a:solidFill>
                  <a:srgbClr val="800080"/>
                </a:solidFill>
              </a:endParaRPr>
            </a:p>
            <a:p>
              <a:pPr lvl="1" algn="just">
                <a:spcAft>
                  <a:spcPts val="0"/>
                </a:spcAft>
                <a:buFont typeface="Wingdings" pitchFamily="2" charset="2"/>
                <a:buChar char="§"/>
              </a:pPr>
              <a:r>
                <a:rPr lang="fr-FR" i="1" dirty="0" smtClean="0">
                  <a:solidFill>
                    <a:srgbClr val="800080"/>
                  </a:solidFill>
                </a:rPr>
                <a:t> L’ajout </a:t>
              </a:r>
              <a:r>
                <a:rPr lang="fr-FR" i="1" dirty="0">
                  <a:solidFill>
                    <a:srgbClr val="800080"/>
                  </a:solidFill>
                </a:rPr>
                <a:t>d’un élément dans un arbre ordonné parfait </a:t>
              </a:r>
              <a:r>
                <a:rPr lang="fr-FR" i="1" dirty="0" smtClean="0">
                  <a:solidFill>
                    <a:srgbClr val="800080"/>
                  </a:solidFill>
                </a:rPr>
                <a:t> :</a:t>
              </a:r>
            </a:p>
            <a:p>
              <a:pPr marL="1257300" lvl="2" indent="-342900" algn="just">
                <a:spcAft>
                  <a:spcPts val="0"/>
                </a:spcAft>
                <a:buFont typeface="Arial" pitchFamily="34" charset="0"/>
                <a:buChar char="•"/>
              </a:pPr>
              <a:r>
                <a:rPr lang="fr-FR" i="1" dirty="0" smtClean="0">
                  <a:solidFill>
                    <a:srgbClr val="800080"/>
                  </a:solidFill>
                </a:rPr>
                <a:t>Consiste </a:t>
              </a:r>
              <a:r>
                <a:rPr lang="fr-FR" i="1" dirty="0">
                  <a:solidFill>
                    <a:srgbClr val="800080"/>
                  </a:solidFill>
                </a:rPr>
                <a:t>à placer cet élément dans une feuille au dernier niveau incomplet de l’arbre, le plus à gauche </a:t>
              </a:r>
              <a:r>
                <a:rPr lang="fr-FR" i="1" dirty="0" smtClean="0">
                  <a:solidFill>
                    <a:srgbClr val="800080"/>
                  </a:solidFill>
                </a:rPr>
                <a:t>possible.</a:t>
              </a:r>
            </a:p>
            <a:p>
              <a:pPr marL="1257300" lvl="2" indent="-342900" algn="just">
                <a:spcAft>
                  <a:spcPts val="1200"/>
                </a:spcAft>
                <a:buFont typeface="Arial" pitchFamily="34" charset="0"/>
                <a:buChar char="•"/>
              </a:pPr>
              <a:r>
                <a:rPr lang="fr-FR" i="1" dirty="0">
                  <a:solidFill>
                    <a:srgbClr val="800080"/>
                  </a:solidFill>
                </a:rPr>
                <a:t>On peut alors obtenir un (sous-)arbre qui n’est plus ordonné : il faut donc faire remonter l’élément ajouté en l’échangeant avec son père jusqu’à ce que l’arbre soit de nouveau ordonné</a:t>
              </a:r>
              <a:r>
                <a:rPr lang="fr-FR" i="1" dirty="0" smtClean="0">
                  <a:solidFill>
                    <a:srgbClr val="800080"/>
                  </a:solidFill>
                </a:rPr>
                <a:t>.</a:t>
              </a:r>
            </a:p>
            <a:p>
              <a:pPr lvl="1" algn="just">
                <a:spcAft>
                  <a:spcPts val="0"/>
                </a:spcAft>
                <a:buFont typeface="Wingdings" pitchFamily="2" charset="2"/>
                <a:buChar char="§"/>
              </a:pPr>
              <a:r>
                <a:rPr lang="fr-FR" i="1" dirty="0" smtClean="0">
                  <a:solidFill>
                    <a:srgbClr val="800080"/>
                  </a:solidFill>
                </a:rPr>
                <a:t> </a:t>
              </a:r>
              <a:r>
                <a:rPr lang="fr-FR" i="1" dirty="0">
                  <a:solidFill>
                    <a:srgbClr val="800080"/>
                  </a:solidFill>
                </a:rPr>
                <a:t>Le retrait d’un élément dans un arbre ordonné :</a:t>
              </a:r>
            </a:p>
            <a:p>
              <a:pPr marL="1257300" lvl="2" indent="-342900" algn="just">
                <a:spcAft>
                  <a:spcPts val="0"/>
                </a:spcAft>
                <a:buFont typeface="Arial" pitchFamily="34" charset="0"/>
                <a:buChar char="•"/>
              </a:pPr>
              <a:r>
                <a:rPr lang="fr-FR" i="1" dirty="0">
                  <a:solidFill>
                    <a:srgbClr val="800080"/>
                  </a:solidFill>
                </a:rPr>
                <a:t>L’opération consiste à retirer le meilleur élément, dans ce cas celui qui est le plus petit, c’est-à-dire l’élément situé à la </a:t>
              </a:r>
              <a:r>
                <a:rPr lang="fr-FR" i="1" dirty="0" smtClean="0">
                  <a:solidFill>
                    <a:srgbClr val="800080"/>
                  </a:solidFill>
                </a:rPr>
                <a:t>racine.</a:t>
              </a:r>
              <a:endParaRPr lang="fr-FR" i="1" dirty="0">
                <a:solidFill>
                  <a:srgbClr val="800080"/>
                </a:solidFill>
              </a:endParaRPr>
            </a:p>
            <a:p>
              <a:pPr marL="1257300" lvl="2" indent="-342900" algn="just">
                <a:spcAft>
                  <a:spcPts val="0"/>
                </a:spcAft>
                <a:buFont typeface="Arial" pitchFamily="34" charset="0"/>
                <a:buChar char="•"/>
              </a:pPr>
              <a:r>
                <a:rPr lang="fr-FR" i="1" dirty="0">
                  <a:solidFill>
                    <a:srgbClr val="800080"/>
                  </a:solidFill>
                </a:rPr>
                <a:t>On remplace l’élément supprimé par celui qui est situé le plus à droite du dernier niveau, et l’on supprime cette </a:t>
              </a:r>
              <a:r>
                <a:rPr lang="fr-FR" i="1" dirty="0" smtClean="0">
                  <a:solidFill>
                    <a:srgbClr val="800080"/>
                  </a:solidFill>
                </a:rPr>
                <a:t>feuille.</a:t>
              </a:r>
              <a:endParaRPr lang="fr-FR" i="1" dirty="0">
                <a:solidFill>
                  <a:srgbClr val="800080"/>
                </a:solidFill>
              </a:endParaRPr>
            </a:p>
            <a:p>
              <a:pPr marL="1257300" lvl="2" indent="-342900" algn="just">
                <a:spcAft>
                  <a:spcPts val="1200"/>
                </a:spcAft>
                <a:buFont typeface="Arial" pitchFamily="34" charset="0"/>
                <a:buChar char="•"/>
              </a:pPr>
              <a:r>
                <a:rPr lang="fr-FR" i="1" dirty="0">
                  <a:solidFill>
                    <a:srgbClr val="800080"/>
                  </a:solidFill>
                </a:rPr>
                <a:t>On peut alors obtenir un arbre qui n’est plus ordonné : il faut alors remplacer itérativement l’élément avec le plus petit de ses fils, jusqu’à ce que l’arbre soit de nouveau </a:t>
              </a:r>
              <a:r>
                <a:rPr lang="fr-FR" i="1" dirty="0" smtClean="0">
                  <a:solidFill>
                    <a:srgbClr val="800080"/>
                  </a:solidFill>
                </a:rPr>
                <a:t>ordonné.</a:t>
              </a:r>
            </a:p>
            <a:p>
              <a:pPr lvl="1" algn="just">
                <a:spcAft>
                  <a:spcPts val="1200"/>
                </a:spcAft>
                <a:buFont typeface="Wingdings" pitchFamily="2" charset="2"/>
                <a:buChar char="§"/>
              </a:pPr>
              <a:r>
                <a:rPr lang="fr-FR" i="1" dirty="0">
                  <a:solidFill>
                    <a:srgbClr val="800080"/>
                  </a:solidFill>
                </a:rPr>
                <a:t> Cet algorithme </a:t>
              </a:r>
              <a:r>
                <a:rPr lang="fr-FR" i="1" dirty="0" smtClean="0">
                  <a:solidFill>
                    <a:srgbClr val="800080"/>
                  </a:solidFill>
                </a:rPr>
                <a:t>à </a:t>
              </a:r>
              <a:r>
                <a:rPr lang="fr-FR" i="1" dirty="0">
                  <a:solidFill>
                    <a:srgbClr val="800080"/>
                  </a:solidFill>
                </a:rPr>
                <a:t>une complexité égale à O(n*log(n)).</a:t>
              </a:r>
            </a:p>
          </p:txBody>
        </p:sp>
      </p:grpSp>
    </p:spTree>
    <p:extLst>
      <p:ext uri="{BB962C8B-B14F-4D97-AF65-F5344CB8AC3E}">
        <p14:creationId xmlns:p14="http://schemas.microsoft.com/office/powerpoint/2010/main" val="12973895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948974"/>
            <a:chOff x="0" y="998538"/>
            <a:chExt cx="9144000" cy="94897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Tris rapides</a:t>
              </a:r>
            </a:p>
          </p:txBody>
        </p:sp>
        <p:sp>
          <p:nvSpPr>
            <p:cNvPr id="16" name="Text Box 10"/>
            <p:cNvSpPr txBox="1">
              <a:spLocks noChangeArrowheads="1"/>
            </p:cNvSpPr>
            <p:nvPr/>
          </p:nvSpPr>
          <p:spPr bwMode="auto">
            <a:xfrm>
              <a:off x="416859" y="1547402"/>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Représentation d’un tas : Entasser</a:t>
              </a:r>
              <a:endParaRPr lang="fr-FR" i="1" dirty="0" smtClean="0">
                <a:solidFill>
                  <a:srgbClr val="800080"/>
                </a:solidFill>
              </a:endParaRPr>
            </a:p>
          </p:txBody>
        </p:sp>
      </p:grpSp>
      <p:grpSp>
        <p:nvGrpSpPr>
          <p:cNvPr id="9" name="Grouper 8"/>
          <p:cNvGrpSpPr/>
          <p:nvPr/>
        </p:nvGrpSpPr>
        <p:grpSpPr>
          <a:xfrm>
            <a:off x="4704831" y="2255756"/>
            <a:ext cx="4108992" cy="443128"/>
            <a:chOff x="2964148" y="2814140"/>
            <a:chExt cx="4108992" cy="443128"/>
          </a:xfrm>
        </p:grpSpPr>
        <p:grpSp>
          <p:nvGrpSpPr>
            <p:cNvPr id="6" name="Grouper 5"/>
            <p:cNvGrpSpPr/>
            <p:nvPr/>
          </p:nvGrpSpPr>
          <p:grpSpPr>
            <a:xfrm>
              <a:off x="2964148" y="2818378"/>
              <a:ext cx="517440" cy="438890"/>
              <a:chOff x="2939489" y="2633443"/>
              <a:chExt cx="517440" cy="438890"/>
            </a:xfrm>
          </p:grpSpPr>
          <p:sp>
            <p:nvSpPr>
              <p:cNvPr id="11"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8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3" name="Grouper 82"/>
            <p:cNvGrpSpPr/>
            <p:nvPr/>
          </p:nvGrpSpPr>
          <p:grpSpPr>
            <a:xfrm>
              <a:off x="3467103" y="2818378"/>
              <a:ext cx="526342" cy="438890"/>
              <a:chOff x="2927653" y="2633443"/>
              <a:chExt cx="526342" cy="438890"/>
            </a:xfrm>
          </p:grpSpPr>
          <p:sp>
            <p:nvSpPr>
              <p:cNvPr id="84"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6</a:t>
                </a:r>
              </a:p>
            </p:txBody>
          </p:sp>
          <p:sp>
            <p:nvSpPr>
              <p:cNvPr id="8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6" name="Grouper 85"/>
            <p:cNvGrpSpPr/>
            <p:nvPr/>
          </p:nvGrpSpPr>
          <p:grpSpPr>
            <a:xfrm>
              <a:off x="3990567" y="2816259"/>
              <a:ext cx="512822" cy="438890"/>
              <a:chOff x="2939489" y="2633443"/>
              <a:chExt cx="512822" cy="438890"/>
            </a:xfrm>
          </p:grpSpPr>
          <p:sp>
            <p:nvSpPr>
              <p:cNvPr id="87"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8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9" name="Grouper 88"/>
            <p:cNvGrpSpPr/>
            <p:nvPr/>
          </p:nvGrpSpPr>
          <p:grpSpPr>
            <a:xfrm>
              <a:off x="4505302" y="2816259"/>
              <a:ext cx="512878" cy="438890"/>
              <a:chOff x="2939433" y="2633443"/>
              <a:chExt cx="512878" cy="438890"/>
            </a:xfrm>
          </p:grpSpPr>
          <p:sp>
            <p:nvSpPr>
              <p:cNvPr id="90"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9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2" name="Grouper 91"/>
            <p:cNvGrpSpPr/>
            <p:nvPr/>
          </p:nvGrpSpPr>
          <p:grpSpPr>
            <a:xfrm>
              <a:off x="5017158" y="2816259"/>
              <a:ext cx="521514" cy="438890"/>
              <a:chOff x="2937539" y="2633443"/>
              <a:chExt cx="521514" cy="438890"/>
            </a:xfrm>
          </p:grpSpPr>
          <p:sp>
            <p:nvSpPr>
              <p:cNvPr id="93"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9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5" name="Grouper 94"/>
            <p:cNvGrpSpPr/>
            <p:nvPr/>
          </p:nvGrpSpPr>
          <p:grpSpPr>
            <a:xfrm>
              <a:off x="5533842" y="2816259"/>
              <a:ext cx="516685" cy="438890"/>
              <a:chOff x="2939432" y="2633443"/>
              <a:chExt cx="516685" cy="438890"/>
            </a:xfrm>
          </p:grpSpPr>
          <p:sp>
            <p:nvSpPr>
              <p:cNvPr id="96"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9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8" name="Grouper 97"/>
            <p:cNvGrpSpPr/>
            <p:nvPr/>
          </p:nvGrpSpPr>
          <p:grpSpPr>
            <a:xfrm>
              <a:off x="6045527" y="2814140"/>
              <a:ext cx="521686" cy="438890"/>
              <a:chOff x="2939489" y="2633443"/>
              <a:chExt cx="521686" cy="438890"/>
            </a:xfrm>
          </p:grpSpPr>
          <p:sp>
            <p:nvSpPr>
              <p:cNvPr id="99"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10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01" name="Grouper 100"/>
            <p:cNvGrpSpPr/>
            <p:nvPr/>
          </p:nvGrpSpPr>
          <p:grpSpPr>
            <a:xfrm>
              <a:off x="6557556" y="2814140"/>
              <a:ext cx="515584" cy="438890"/>
              <a:chOff x="2936727" y="2633443"/>
              <a:chExt cx="515584" cy="438890"/>
            </a:xfrm>
          </p:grpSpPr>
          <p:sp>
            <p:nvSpPr>
              <p:cNvPr id="102"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10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17" name="Grouper 16"/>
          <p:cNvGrpSpPr/>
          <p:nvPr/>
        </p:nvGrpSpPr>
        <p:grpSpPr>
          <a:xfrm>
            <a:off x="2418573" y="2276454"/>
            <a:ext cx="6404465" cy="1690718"/>
            <a:chOff x="2418574" y="2298351"/>
            <a:chExt cx="6404465" cy="1690718"/>
          </a:xfrm>
        </p:grpSpPr>
        <p:grpSp>
          <p:nvGrpSpPr>
            <p:cNvPr id="136" name="Grouper 135"/>
            <p:cNvGrpSpPr/>
            <p:nvPr/>
          </p:nvGrpSpPr>
          <p:grpSpPr>
            <a:xfrm>
              <a:off x="4714047" y="3545941"/>
              <a:ext cx="4108992" cy="443128"/>
              <a:chOff x="2964148" y="2814140"/>
              <a:chExt cx="4108992" cy="443128"/>
            </a:xfrm>
          </p:grpSpPr>
          <p:grpSp>
            <p:nvGrpSpPr>
              <p:cNvPr id="138" name="Grouper 137"/>
              <p:cNvGrpSpPr/>
              <p:nvPr/>
            </p:nvGrpSpPr>
            <p:grpSpPr>
              <a:xfrm>
                <a:off x="2964148" y="2818378"/>
                <a:ext cx="517440" cy="438890"/>
                <a:chOff x="2939489" y="2633443"/>
                <a:chExt cx="517440" cy="438890"/>
              </a:xfrm>
            </p:grpSpPr>
            <p:sp>
              <p:nvSpPr>
                <p:cNvPr id="160"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16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39" name="Grouper 138"/>
              <p:cNvGrpSpPr/>
              <p:nvPr/>
            </p:nvGrpSpPr>
            <p:grpSpPr>
              <a:xfrm>
                <a:off x="3467103" y="2818378"/>
                <a:ext cx="526342" cy="438890"/>
                <a:chOff x="2927653" y="2633443"/>
                <a:chExt cx="526342" cy="438890"/>
              </a:xfrm>
            </p:grpSpPr>
            <p:sp>
              <p:nvSpPr>
                <p:cNvPr id="158"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5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0" name="Grouper 139"/>
              <p:cNvGrpSpPr/>
              <p:nvPr/>
            </p:nvGrpSpPr>
            <p:grpSpPr>
              <a:xfrm>
                <a:off x="3990567" y="2816259"/>
                <a:ext cx="512822" cy="438890"/>
                <a:chOff x="2939489" y="2633443"/>
                <a:chExt cx="512822" cy="438890"/>
              </a:xfrm>
            </p:grpSpPr>
            <p:sp>
              <p:nvSpPr>
                <p:cNvPr id="156"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5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1" name="Grouper 140"/>
              <p:cNvGrpSpPr/>
              <p:nvPr/>
            </p:nvGrpSpPr>
            <p:grpSpPr>
              <a:xfrm>
                <a:off x="4505302" y="2816259"/>
                <a:ext cx="512878" cy="438890"/>
                <a:chOff x="2939433" y="2633443"/>
                <a:chExt cx="512878" cy="438890"/>
              </a:xfrm>
            </p:grpSpPr>
            <p:sp>
              <p:nvSpPr>
                <p:cNvPr id="154"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5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2" name="Grouper 141"/>
              <p:cNvGrpSpPr/>
              <p:nvPr/>
            </p:nvGrpSpPr>
            <p:grpSpPr>
              <a:xfrm>
                <a:off x="5017158" y="2816259"/>
                <a:ext cx="521514" cy="438890"/>
                <a:chOff x="2937539" y="2633443"/>
                <a:chExt cx="521514" cy="438890"/>
              </a:xfrm>
            </p:grpSpPr>
            <p:sp>
              <p:nvSpPr>
                <p:cNvPr id="152"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5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3" name="Grouper 142"/>
              <p:cNvGrpSpPr/>
              <p:nvPr/>
            </p:nvGrpSpPr>
            <p:grpSpPr>
              <a:xfrm>
                <a:off x="5533842" y="2816259"/>
                <a:ext cx="516685" cy="438890"/>
                <a:chOff x="2939432" y="2633443"/>
                <a:chExt cx="516685" cy="438890"/>
              </a:xfrm>
            </p:grpSpPr>
            <p:sp>
              <p:nvSpPr>
                <p:cNvPr id="150"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5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4" name="Grouper 143"/>
              <p:cNvGrpSpPr/>
              <p:nvPr/>
            </p:nvGrpSpPr>
            <p:grpSpPr>
              <a:xfrm>
                <a:off x="6045527" y="2814140"/>
                <a:ext cx="521686" cy="438890"/>
                <a:chOff x="2939489" y="2633443"/>
                <a:chExt cx="521686" cy="438890"/>
              </a:xfrm>
            </p:grpSpPr>
            <p:sp>
              <p:nvSpPr>
                <p:cNvPr id="148"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4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5" name="Grouper 144"/>
              <p:cNvGrpSpPr/>
              <p:nvPr/>
            </p:nvGrpSpPr>
            <p:grpSpPr>
              <a:xfrm>
                <a:off x="6557556" y="2814140"/>
                <a:ext cx="515584" cy="438890"/>
                <a:chOff x="2936727" y="2633443"/>
                <a:chExt cx="515584" cy="438890"/>
              </a:xfrm>
            </p:grpSpPr>
            <p:sp>
              <p:nvSpPr>
                <p:cNvPr id="146"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4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sp>
          <p:nvSpPr>
            <p:cNvPr id="137" name="Ellipse 136"/>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a:solidFill>
                    <a:srgbClr val="800080"/>
                  </a:solidFill>
                </a:rPr>
                <a:t>9</a:t>
              </a:r>
            </a:p>
          </p:txBody>
        </p:sp>
      </p:grpSp>
      <p:grpSp>
        <p:nvGrpSpPr>
          <p:cNvPr id="490" name="Grouper 489"/>
          <p:cNvGrpSpPr/>
          <p:nvPr/>
        </p:nvGrpSpPr>
        <p:grpSpPr>
          <a:xfrm>
            <a:off x="1388631" y="2276454"/>
            <a:ext cx="7434406" cy="1690718"/>
            <a:chOff x="1421475" y="3447966"/>
            <a:chExt cx="7434406" cy="1690718"/>
          </a:xfrm>
        </p:grpSpPr>
        <p:grpSp>
          <p:nvGrpSpPr>
            <p:cNvPr id="491" name="Grouper 490"/>
            <p:cNvGrpSpPr/>
            <p:nvPr/>
          </p:nvGrpSpPr>
          <p:grpSpPr>
            <a:xfrm>
              <a:off x="4746889" y="4695556"/>
              <a:ext cx="4108992" cy="443128"/>
              <a:chOff x="2964148" y="2814140"/>
              <a:chExt cx="4108992" cy="443128"/>
            </a:xfrm>
          </p:grpSpPr>
          <p:grpSp>
            <p:nvGrpSpPr>
              <p:cNvPr id="555" name="Grouper 554"/>
              <p:cNvGrpSpPr/>
              <p:nvPr/>
            </p:nvGrpSpPr>
            <p:grpSpPr>
              <a:xfrm>
                <a:off x="2964148" y="2818378"/>
                <a:ext cx="517440" cy="438890"/>
                <a:chOff x="2939489" y="2633443"/>
                <a:chExt cx="517440" cy="438890"/>
              </a:xfrm>
            </p:grpSpPr>
            <p:sp>
              <p:nvSpPr>
                <p:cNvPr id="577"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57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56" name="Grouper 555"/>
              <p:cNvGrpSpPr/>
              <p:nvPr/>
            </p:nvGrpSpPr>
            <p:grpSpPr>
              <a:xfrm>
                <a:off x="3467103" y="2818378"/>
                <a:ext cx="526342" cy="438890"/>
                <a:chOff x="2927653" y="2633443"/>
                <a:chExt cx="526342" cy="438890"/>
              </a:xfrm>
            </p:grpSpPr>
            <p:sp>
              <p:nvSpPr>
                <p:cNvPr id="575"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57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57" name="Grouper 556"/>
              <p:cNvGrpSpPr/>
              <p:nvPr/>
            </p:nvGrpSpPr>
            <p:grpSpPr>
              <a:xfrm>
                <a:off x="3990567" y="2816259"/>
                <a:ext cx="512822" cy="438890"/>
                <a:chOff x="2939489" y="2633443"/>
                <a:chExt cx="512822" cy="438890"/>
              </a:xfrm>
            </p:grpSpPr>
            <p:sp>
              <p:nvSpPr>
                <p:cNvPr id="573"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57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58" name="Grouper 557"/>
              <p:cNvGrpSpPr/>
              <p:nvPr/>
            </p:nvGrpSpPr>
            <p:grpSpPr>
              <a:xfrm>
                <a:off x="4505302" y="2816259"/>
                <a:ext cx="512878" cy="438890"/>
                <a:chOff x="2939433" y="2633443"/>
                <a:chExt cx="512878" cy="438890"/>
              </a:xfrm>
            </p:grpSpPr>
            <p:sp>
              <p:nvSpPr>
                <p:cNvPr id="571"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57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59" name="Grouper 558"/>
              <p:cNvGrpSpPr/>
              <p:nvPr/>
            </p:nvGrpSpPr>
            <p:grpSpPr>
              <a:xfrm>
                <a:off x="5017158" y="2816259"/>
                <a:ext cx="521514" cy="438890"/>
                <a:chOff x="2937539" y="2633443"/>
                <a:chExt cx="521514" cy="438890"/>
              </a:xfrm>
            </p:grpSpPr>
            <p:sp>
              <p:nvSpPr>
                <p:cNvPr id="569"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57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60" name="Grouper 559"/>
              <p:cNvGrpSpPr/>
              <p:nvPr/>
            </p:nvGrpSpPr>
            <p:grpSpPr>
              <a:xfrm>
                <a:off x="5533842" y="2816259"/>
                <a:ext cx="516685" cy="438890"/>
                <a:chOff x="2939432" y="2633443"/>
                <a:chExt cx="516685" cy="438890"/>
              </a:xfrm>
            </p:grpSpPr>
            <p:sp>
              <p:nvSpPr>
                <p:cNvPr id="567"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56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61" name="Grouper 560"/>
              <p:cNvGrpSpPr/>
              <p:nvPr/>
            </p:nvGrpSpPr>
            <p:grpSpPr>
              <a:xfrm>
                <a:off x="6045527" y="2814140"/>
                <a:ext cx="521686" cy="438890"/>
                <a:chOff x="2939489" y="2633443"/>
                <a:chExt cx="521686" cy="438890"/>
              </a:xfrm>
            </p:grpSpPr>
            <p:sp>
              <p:nvSpPr>
                <p:cNvPr id="565"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56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62" name="Grouper 561"/>
              <p:cNvGrpSpPr/>
              <p:nvPr/>
            </p:nvGrpSpPr>
            <p:grpSpPr>
              <a:xfrm>
                <a:off x="6557556" y="2814140"/>
                <a:ext cx="515584" cy="438890"/>
                <a:chOff x="2936727" y="2633443"/>
                <a:chExt cx="515584" cy="438890"/>
              </a:xfrm>
            </p:grpSpPr>
            <p:sp>
              <p:nvSpPr>
                <p:cNvPr id="563"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56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sp>
          <p:nvSpPr>
            <p:cNvPr id="492" name="Ellipse 491"/>
            <p:cNvSpPr/>
            <p:nvPr/>
          </p:nvSpPr>
          <p:spPr>
            <a:xfrm>
              <a:off x="2451416" y="3447966"/>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a:solidFill>
                    <a:srgbClr val="800080"/>
                  </a:solidFill>
                </a:rPr>
                <a:t>9</a:t>
              </a:r>
            </a:p>
          </p:txBody>
        </p:sp>
        <p:cxnSp>
          <p:nvCxnSpPr>
            <p:cNvPr id="493" name="Connecteur droit avec flèche 492"/>
            <p:cNvCxnSpPr>
              <a:stCxn id="492" idx="3"/>
            </p:cNvCxnSpPr>
            <p:nvPr/>
          </p:nvCxnSpPr>
          <p:spPr>
            <a:xfrm flipH="1">
              <a:off x="1751620" y="3943268"/>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94" name="Ellipse 493"/>
            <p:cNvSpPr/>
            <p:nvPr/>
          </p:nvSpPr>
          <p:spPr>
            <a:xfrm>
              <a:off x="1421475" y="4301083"/>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grpSp>
      <p:grpSp>
        <p:nvGrpSpPr>
          <p:cNvPr id="21" name="Grouper 20"/>
          <p:cNvGrpSpPr/>
          <p:nvPr/>
        </p:nvGrpSpPr>
        <p:grpSpPr>
          <a:xfrm>
            <a:off x="1392114" y="2286524"/>
            <a:ext cx="7434406" cy="1690718"/>
            <a:chOff x="1326427" y="3906934"/>
            <a:chExt cx="7434406" cy="1690718"/>
          </a:xfrm>
        </p:grpSpPr>
        <p:grpSp>
          <p:nvGrpSpPr>
            <p:cNvPr id="325" name="Grouper 324"/>
            <p:cNvGrpSpPr/>
            <p:nvPr/>
          </p:nvGrpSpPr>
          <p:grpSpPr>
            <a:xfrm>
              <a:off x="1326427" y="3906934"/>
              <a:ext cx="7434406" cy="1690718"/>
              <a:chOff x="1421475" y="3447966"/>
              <a:chExt cx="7434406" cy="1690718"/>
            </a:xfrm>
          </p:grpSpPr>
          <p:grpSp>
            <p:nvGrpSpPr>
              <p:cNvPr id="326" name="Grouper 325"/>
              <p:cNvGrpSpPr/>
              <p:nvPr/>
            </p:nvGrpSpPr>
            <p:grpSpPr>
              <a:xfrm>
                <a:off x="4746889" y="4695556"/>
                <a:ext cx="4108992" cy="443128"/>
                <a:chOff x="2964148" y="2814140"/>
                <a:chExt cx="4108992" cy="443128"/>
              </a:xfrm>
            </p:grpSpPr>
            <p:grpSp>
              <p:nvGrpSpPr>
                <p:cNvPr id="331" name="Grouper 330"/>
                <p:cNvGrpSpPr/>
                <p:nvPr/>
              </p:nvGrpSpPr>
              <p:grpSpPr>
                <a:xfrm>
                  <a:off x="2964148" y="2818378"/>
                  <a:ext cx="517440" cy="438890"/>
                  <a:chOff x="2939489" y="2633443"/>
                  <a:chExt cx="517440" cy="438890"/>
                </a:xfrm>
              </p:grpSpPr>
              <p:sp>
                <p:nvSpPr>
                  <p:cNvPr id="452"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48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332" name="Grouper 331"/>
                <p:cNvGrpSpPr/>
                <p:nvPr/>
              </p:nvGrpSpPr>
              <p:grpSpPr>
                <a:xfrm>
                  <a:off x="3467103" y="2818378"/>
                  <a:ext cx="526342" cy="438890"/>
                  <a:chOff x="2927653" y="2633443"/>
                  <a:chExt cx="526342" cy="438890"/>
                </a:xfrm>
              </p:grpSpPr>
              <p:sp>
                <p:nvSpPr>
                  <p:cNvPr id="450"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9</a:t>
                    </a:r>
                  </a:p>
                </p:txBody>
              </p:sp>
              <p:sp>
                <p:nvSpPr>
                  <p:cNvPr id="45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333" name="Grouper 332"/>
                <p:cNvGrpSpPr/>
                <p:nvPr/>
              </p:nvGrpSpPr>
              <p:grpSpPr>
                <a:xfrm>
                  <a:off x="3990567" y="2816259"/>
                  <a:ext cx="512822" cy="438890"/>
                  <a:chOff x="2939489" y="2633443"/>
                  <a:chExt cx="512822" cy="438890"/>
                </a:xfrm>
              </p:grpSpPr>
              <p:sp>
                <p:nvSpPr>
                  <p:cNvPr id="448"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44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334" name="Grouper 333"/>
                <p:cNvGrpSpPr/>
                <p:nvPr/>
              </p:nvGrpSpPr>
              <p:grpSpPr>
                <a:xfrm>
                  <a:off x="4505302" y="2816259"/>
                  <a:ext cx="512878" cy="438890"/>
                  <a:chOff x="2939433" y="2633443"/>
                  <a:chExt cx="512878" cy="438890"/>
                </a:xfrm>
              </p:grpSpPr>
              <p:sp>
                <p:nvSpPr>
                  <p:cNvPr id="446"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44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335" name="Grouper 334"/>
                <p:cNvGrpSpPr/>
                <p:nvPr/>
              </p:nvGrpSpPr>
              <p:grpSpPr>
                <a:xfrm>
                  <a:off x="5017158" y="2816259"/>
                  <a:ext cx="521514" cy="438890"/>
                  <a:chOff x="2937539" y="2633443"/>
                  <a:chExt cx="521514" cy="438890"/>
                </a:xfrm>
              </p:grpSpPr>
              <p:sp>
                <p:nvSpPr>
                  <p:cNvPr id="377"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44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360" name="Grouper 359"/>
                <p:cNvGrpSpPr/>
                <p:nvPr/>
              </p:nvGrpSpPr>
              <p:grpSpPr>
                <a:xfrm>
                  <a:off x="5533842" y="2816259"/>
                  <a:ext cx="516685" cy="438890"/>
                  <a:chOff x="2939432" y="2633443"/>
                  <a:chExt cx="516685" cy="438890"/>
                </a:xfrm>
              </p:grpSpPr>
              <p:sp>
                <p:nvSpPr>
                  <p:cNvPr id="375"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37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362" name="Grouper 361"/>
                <p:cNvGrpSpPr/>
                <p:nvPr/>
              </p:nvGrpSpPr>
              <p:grpSpPr>
                <a:xfrm>
                  <a:off x="6045527" y="2814140"/>
                  <a:ext cx="521686" cy="438890"/>
                  <a:chOff x="2939489" y="2633443"/>
                  <a:chExt cx="521686" cy="438890"/>
                </a:xfrm>
              </p:grpSpPr>
              <p:sp>
                <p:nvSpPr>
                  <p:cNvPr id="373"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37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370" name="Grouper 369"/>
                <p:cNvGrpSpPr/>
                <p:nvPr/>
              </p:nvGrpSpPr>
              <p:grpSpPr>
                <a:xfrm>
                  <a:off x="6557556" y="2814140"/>
                  <a:ext cx="515584" cy="438890"/>
                  <a:chOff x="2936727" y="2633443"/>
                  <a:chExt cx="515584" cy="438890"/>
                </a:xfrm>
              </p:grpSpPr>
              <p:sp>
                <p:nvSpPr>
                  <p:cNvPr id="371"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37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sp>
            <p:nvSpPr>
              <p:cNvPr id="328" name="Ellipse 327"/>
              <p:cNvSpPr/>
              <p:nvPr/>
            </p:nvSpPr>
            <p:spPr>
              <a:xfrm>
                <a:off x="2451416" y="3447966"/>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329" name="Connecteur droit avec flèche 328"/>
              <p:cNvCxnSpPr>
                <a:stCxn id="328" idx="3"/>
              </p:cNvCxnSpPr>
              <p:nvPr/>
            </p:nvCxnSpPr>
            <p:spPr>
              <a:xfrm flipH="1">
                <a:off x="1751620" y="3943268"/>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30" name="Ellipse 329"/>
              <p:cNvSpPr/>
              <p:nvPr/>
            </p:nvSpPr>
            <p:spPr>
              <a:xfrm>
                <a:off x="1421475" y="4301083"/>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grpSp>
        <p:cxnSp>
          <p:nvCxnSpPr>
            <p:cNvPr id="14" name="Connecteur en arc 13"/>
            <p:cNvCxnSpPr>
              <a:stCxn id="330" idx="1"/>
            </p:cNvCxnSpPr>
            <p:nvPr/>
          </p:nvCxnSpPr>
          <p:spPr>
            <a:xfrm rot="5400000" flipH="1" flipV="1">
              <a:off x="1531991" y="3995642"/>
              <a:ext cx="733606" cy="965173"/>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580" name="Grouper 579"/>
          <p:cNvGrpSpPr/>
          <p:nvPr/>
        </p:nvGrpSpPr>
        <p:grpSpPr>
          <a:xfrm>
            <a:off x="1392112" y="2276454"/>
            <a:ext cx="7434406" cy="1690718"/>
            <a:chOff x="1421476" y="3163299"/>
            <a:chExt cx="7434406" cy="1690718"/>
          </a:xfrm>
        </p:grpSpPr>
        <p:grpSp>
          <p:nvGrpSpPr>
            <p:cNvPr id="581" name="Grouper 580"/>
            <p:cNvGrpSpPr/>
            <p:nvPr/>
          </p:nvGrpSpPr>
          <p:grpSpPr>
            <a:xfrm>
              <a:off x="4746890" y="4410889"/>
              <a:ext cx="4108992" cy="443128"/>
              <a:chOff x="2964148" y="2814140"/>
              <a:chExt cx="4108992" cy="443128"/>
            </a:xfrm>
          </p:grpSpPr>
          <p:grpSp>
            <p:nvGrpSpPr>
              <p:cNvPr id="587" name="Grouper 586"/>
              <p:cNvGrpSpPr/>
              <p:nvPr/>
            </p:nvGrpSpPr>
            <p:grpSpPr>
              <a:xfrm>
                <a:off x="2964148" y="2818378"/>
                <a:ext cx="517440" cy="438890"/>
                <a:chOff x="2939489" y="2633443"/>
                <a:chExt cx="517440" cy="438890"/>
              </a:xfrm>
            </p:grpSpPr>
            <p:sp>
              <p:nvSpPr>
                <p:cNvPr id="609"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61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88" name="Grouper 587"/>
              <p:cNvGrpSpPr/>
              <p:nvPr/>
            </p:nvGrpSpPr>
            <p:grpSpPr>
              <a:xfrm>
                <a:off x="3467103" y="2818378"/>
                <a:ext cx="526342" cy="438890"/>
                <a:chOff x="2927653" y="2633443"/>
                <a:chExt cx="526342" cy="438890"/>
              </a:xfrm>
            </p:grpSpPr>
            <p:sp>
              <p:nvSpPr>
                <p:cNvPr id="607"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60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89" name="Grouper 588"/>
              <p:cNvGrpSpPr/>
              <p:nvPr/>
            </p:nvGrpSpPr>
            <p:grpSpPr>
              <a:xfrm>
                <a:off x="3990567" y="2816259"/>
                <a:ext cx="512822" cy="438890"/>
                <a:chOff x="2939489" y="2633443"/>
                <a:chExt cx="512822" cy="438890"/>
              </a:xfrm>
            </p:grpSpPr>
            <p:sp>
              <p:nvSpPr>
                <p:cNvPr id="605"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60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90" name="Grouper 589"/>
              <p:cNvGrpSpPr/>
              <p:nvPr/>
            </p:nvGrpSpPr>
            <p:grpSpPr>
              <a:xfrm>
                <a:off x="4505302" y="2816259"/>
                <a:ext cx="512878" cy="438890"/>
                <a:chOff x="2939433" y="2633443"/>
                <a:chExt cx="512878" cy="438890"/>
              </a:xfrm>
            </p:grpSpPr>
            <p:sp>
              <p:nvSpPr>
                <p:cNvPr id="603"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0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91" name="Grouper 590"/>
              <p:cNvGrpSpPr/>
              <p:nvPr/>
            </p:nvGrpSpPr>
            <p:grpSpPr>
              <a:xfrm>
                <a:off x="5017158" y="2816259"/>
                <a:ext cx="521514" cy="438890"/>
                <a:chOff x="2937539" y="2633443"/>
                <a:chExt cx="521514" cy="438890"/>
              </a:xfrm>
            </p:grpSpPr>
            <p:sp>
              <p:nvSpPr>
                <p:cNvPr id="601"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0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92" name="Grouper 591"/>
              <p:cNvGrpSpPr/>
              <p:nvPr/>
            </p:nvGrpSpPr>
            <p:grpSpPr>
              <a:xfrm>
                <a:off x="5533842" y="2816259"/>
                <a:ext cx="516685" cy="438890"/>
                <a:chOff x="2939432" y="2633443"/>
                <a:chExt cx="516685" cy="438890"/>
              </a:xfrm>
            </p:grpSpPr>
            <p:sp>
              <p:nvSpPr>
                <p:cNvPr id="599"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0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93" name="Grouper 592"/>
              <p:cNvGrpSpPr/>
              <p:nvPr/>
            </p:nvGrpSpPr>
            <p:grpSpPr>
              <a:xfrm>
                <a:off x="6045527" y="2814140"/>
                <a:ext cx="521686" cy="438890"/>
                <a:chOff x="2939489" y="2633443"/>
                <a:chExt cx="521686" cy="438890"/>
              </a:xfrm>
            </p:grpSpPr>
            <p:sp>
              <p:nvSpPr>
                <p:cNvPr id="597"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59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594" name="Grouper 593"/>
              <p:cNvGrpSpPr/>
              <p:nvPr/>
            </p:nvGrpSpPr>
            <p:grpSpPr>
              <a:xfrm>
                <a:off x="6557556" y="2814140"/>
                <a:ext cx="515584" cy="438890"/>
                <a:chOff x="2936727" y="2633443"/>
                <a:chExt cx="515584" cy="438890"/>
              </a:xfrm>
            </p:grpSpPr>
            <p:sp>
              <p:nvSpPr>
                <p:cNvPr id="595"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59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sp>
          <p:nvSpPr>
            <p:cNvPr id="582" name="Ellipse 581"/>
            <p:cNvSpPr/>
            <p:nvPr/>
          </p:nvSpPr>
          <p:spPr>
            <a:xfrm>
              <a:off x="2451417" y="316329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583" name="Connecteur droit avec flèche 582"/>
            <p:cNvCxnSpPr>
              <a:stCxn id="582" idx="3"/>
            </p:cNvCxnSpPr>
            <p:nvPr/>
          </p:nvCxnSpPr>
          <p:spPr>
            <a:xfrm flipH="1">
              <a:off x="1751621" y="365860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84" name="Ellipse 583"/>
            <p:cNvSpPr/>
            <p:nvPr/>
          </p:nvSpPr>
          <p:spPr>
            <a:xfrm>
              <a:off x="3359219" y="4016416"/>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sp>
          <p:nvSpPr>
            <p:cNvPr id="585" name="Ellipse 584"/>
            <p:cNvSpPr/>
            <p:nvPr/>
          </p:nvSpPr>
          <p:spPr>
            <a:xfrm>
              <a:off x="1421476" y="4016416"/>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586" name="Connecteur droit avec flèche 585"/>
            <p:cNvCxnSpPr/>
            <p:nvPr/>
          </p:nvCxnSpPr>
          <p:spPr>
            <a:xfrm>
              <a:off x="2922149" y="3657719"/>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11" name="Grouper 610"/>
          <p:cNvGrpSpPr/>
          <p:nvPr/>
        </p:nvGrpSpPr>
        <p:grpSpPr>
          <a:xfrm>
            <a:off x="830324" y="2276451"/>
            <a:ext cx="7992717" cy="2681553"/>
            <a:chOff x="786532" y="3174249"/>
            <a:chExt cx="7992717" cy="2681553"/>
          </a:xfrm>
        </p:grpSpPr>
        <p:grpSp>
          <p:nvGrpSpPr>
            <p:cNvPr id="612" name="Grouper 611"/>
            <p:cNvGrpSpPr/>
            <p:nvPr/>
          </p:nvGrpSpPr>
          <p:grpSpPr>
            <a:xfrm>
              <a:off x="4670257" y="4421839"/>
              <a:ext cx="4108992" cy="443128"/>
              <a:chOff x="2964148" y="2814140"/>
              <a:chExt cx="4108992" cy="443128"/>
            </a:xfrm>
          </p:grpSpPr>
          <p:grpSp>
            <p:nvGrpSpPr>
              <p:cNvPr id="620" name="Grouper 619"/>
              <p:cNvGrpSpPr/>
              <p:nvPr/>
            </p:nvGrpSpPr>
            <p:grpSpPr>
              <a:xfrm>
                <a:off x="2964148" y="2818378"/>
                <a:ext cx="517440" cy="438890"/>
                <a:chOff x="2939489" y="2633443"/>
                <a:chExt cx="517440" cy="438890"/>
              </a:xfrm>
            </p:grpSpPr>
            <p:sp>
              <p:nvSpPr>
                <p:cNvPr id="642"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64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21" name="Grouper 620"/>
              <p:cNvGrpSpPr/>
              <p:nvPr/>
            </p:nvGrpSpPr>
            <p:grpSpPr>
              <a:xfrm>
                <a:off x="3467103" y="2818378"/>
                <a:ext cx="526342" cy="438890"/>
                <a:chOff x="2927653" y="2633443"/>
                <a:chExt cx="526342" cy="438890"/>
              </a:xfrm>
            </p:grpSpPr>
            <p:sp>
              <p:nvSpPr>
                <p:cNvPr id="640"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9</a:t>
                  </a:r>
                </a:p>
              </p:txBody>
            </p:sp>
            <p:sp>
              <p:nvSpPr>
                <p:cNvPr id="64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22" name="Grouper 621"/>
              <p:cNvGrpSpPr/>
              <p:nvPr/>
            </p:nvGrpSpPr>
            <p:grpSpPr>
              <a:xfrm>
                <a:off x="3990567" y="2816259"/>
                <a:ext cx="512822" cy="438890"/>
                <a:chOff x="2939489" y="2633443"/>
                <a:chExt cx="512822" cy="438890"/>
              </a:xfrm>
            </p:grpSpPr>
            <p:sp>
              <p:nvSpPr>
                <p:cNvPr id="638"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63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23" name="Grouper 622"/>
              <p:cNvGrpSpPr/>
              <p:nvPr/>
            </p:nvGrpSpPr>
            <p:grpSpPr>
              <a:xfrm>
                <a:off x="4505302" y="2816259"/>
                <a:ext cx="512878" cy="438890"/>
                <a:chOff x="2939433" y="2633443"/>
                <a:chExt cx="512878" cy="438890"/>
              </a:xfrm>
            </p:grpSpPr>
            <p:sp>
              <p:nvSpPr>
                <p:cNvPr id="636"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63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24" name="Grouper 623"/>
              <p:cNvGrpSpPr/>
              <p:nvPr/>
            </p:nvGrpSpPr>
            <p:grpSpPr>
              <a:xfrm>
                <a:off x="5017158" y="2816259"/>
                <a:ext cx="521514" cy="438890"/>
                <a:chOff x="2937539" y="2633443"/>
                <a:chExt cx="521514" cy="438890"/>
              </a:xfrm>
            </p:grpSpPr>
            <p:sp>
              <p:nvSpPr>
                <p:cNvPr id="634"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3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25" name="Grouper 624"/>
              <p:cNvGrpSpPr/>
              <p:nvPr/>
            </p:nvGrpSpPr>
            <p:grpSpPr>
              <a:xfrm>
                <a:off x="5533842" y="2816259"/>
                <a:ext cx="516685" cy="438890"/>
                <a:chOff x="2939432" y="2633443"/>
                <a:chExt cx="516685" cy="438890"/>
              </a:xfrm>
            </p:grpSpPr>
            <p:sp>
              <p:nvSpPr>
                <p:cNvPr id="632"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3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26" name="Grouper 625"/>
              <p:cNvGrpSpPr/>
              <p:nvPr/>
            </p:nvGrpSpPr>
            <p:grpSpPr>
              <a:xfrm>
                <a:off x="6045527" y="2814140"/>
                <a:ext cx="521686" cy="438890"/>
                <a:chOff x="2939489" y="2633443"/>
                <a:chExt cx="521686" cy="438890"/>
              </a:xfrm>
            </p:grpSpPr>
            <p:sp>
              <p:nvSpPr>
                <p:cNvPr id="630"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3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27" name="Grouper 626"/>
              <p:cNvGrpSpPr/>
              <p:nvPr/>
            </p:nvGrpSpPr>
            <p:grpSpPr>
              <a:xfrm>
                <a:off x="6557556" y="2814140"/>
                <a:ext cx="515584" cy="438890"/>
                <a:chOff x="2936727" y="2633443"/>
                <a:chExt cx="515584" cy="438890"/>
              </a:xfrm>
            </p:grpSpPr>
            <p:sp>
              <p:nvSpPr>
                <p:cNvPr id="628"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2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sp>
          <p:nvSpPr>
            <p:cNvPr id="613" name="Ellipse 612"/>
            <p:cNvSpPr/>
            <p:nvPr/>
          </p:nvSpPr>
          <p:spPr>
            <a:xfrm>
              <a:off x="2374784" y="317424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614" name="Connecteur droit avec flèche 613"/>
            <p:cNvCxnSpPr>
              <a:stCxn id="613" idx="3"/>
            </p:cNvCxnSpPr>
            <p:nvPr/>
          </p:nvCxnSpPr>
          <p:spPr>
            <a:xfrm flipH="1">
              <a:off x="1674988" y="366955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3282586" y="4027366"/>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sp>
          <p:nvSpPr>
            <p:cNvPr id="616" name="Ellipse 615"/>
            <p:cNvSpPr/>
            <p:nvPr/>
          </p:nvSpPr>
          <p:spPr>
            <a:xfrm>
              <a:off x="1344843" y="4027366"/>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617" name="Connecteur droit avec flèche 616"/>
            <p:cNvCxnSpPr>
              <a:stCxn id="616" idx="3"/>
            </p:cNvCxnSpPr>
            <p:nvPr/>
          </p:nvCxnSpPr>
          <p:spPr>
            <a:xfrm flipH="1">
              <a:off x="1138553" y="4522668"/>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18" name="Ellipse 617"/>
            <p:cNvSpPr/>
            <p:nvPr/>
          </p:nvSpPr>
          <p:spPr>
            <a:xfrm>
              <a:off x="786532" y="5275520"/>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3</a:t>
              </a:r>
              <a:endParaRPr lang="fr-FR" dirty="0">
                <a:solidFill>
                  <a:srgbClr val="800080"/>
                </a:solidFill>
              </a:endParaRPr>
            </a:p>
          </p:txBody>
        </p:sp>
        <p:cxnSp>
          <p:nvCxnSpPr>
            <p:cNvPr id="619" name="Connecteur droit avec flèche 618"/>
            <p:cNvCxnSpPr/>
            <p:nvPr/>
          </p:nvCxnSpPr>
          <p:spPr>
            <a:xfrm>
              <a:off x="2845516" y="3668669"/>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er 24"/>
          <p:cNvGrpSpPr/>
          <p:nvPr/>
        </p:nvGrpSpPr>
        <p:grpSpPr>
          <a:xfrm>
            <a:off x="833803" y="2275567"/>
            <a:ext cx="7992717" cy="2681553"/>
            <a:chOff x="1151283" y="3775541"/>
            <a:chExt cx="7992717" cy="2681553"/>
          </a:xfrm>
        </p:grpSpPr>
        <p:cxnSp>
          <p:nvCxnSpPr>
            <p:cNvPr id="644" name="Connecteur en arc 643"/>
            <p:cNvCxnSpPr>
              <a:stCxn id="652" idx="1"/>
              <a:endCxn id="650" idx="2"/>
            </p:cNvCxnSpPr>
            <p:nvPr/>
          </p:nvCxnSpPr>
          <p:spPr>
            <a:xfrm rot="5400000" flipH="1" flipV="1">
              <a:off x="953833" y="5206031"/>
              <a:ext cx="1042993" cy="468530"/>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nvGrpSpPr>
            <p:cNvPr id="645" name="Grouper 644"/>
            <p:cNvGrpSpPr/>
            <p:nvPr/>
          </p:nvGrpSpPr>
          <p:grpSpPr>
            <a:xfrm>
              <a:off x="1151283" y="3775541"/>
              <a:ext cx="7992717" cy="2681553"/>
              <a:chOff x="786532" y="3174249"/>
              <a:chExt cx="7992717" cy="2681553"/>
            </a:xfrm>
          </p:grpSpPr>
          <p:grpSp>
            <p:nvGrpSpPr>
              <p:cNvPr id="646" name="Grouper 645"/>
              <p:cNvGrpSpPr/>
              <p:nvPr/>
            </p:nvGrpSpPr>
            <p:grpSpPr>
              <a:xfrm>
                <a:off x="4670257" y="4421839"/>
                <a:ext cx="4108992" cy="443128"/>
                <a:chOff x="2964148" y="2814140"/>
                <a:chExt cx="4108992" cy="443128"/>
              </a:xfrm>
            </p:grpSpPr>
            <p:grpSp>
              <p:nvGrpSpPr>
                <p:cNvPr id="654" name="Grouper 653"/>
                <p:cNvGrpSpPr/>
                <p:nvPr/>
              </p:nvGrpSpPr>
              <p:grpSpPr>
                <a:xfrm>
                  <a:off x="2964148" y="2818378"/>
                  <a:ext cx="517440" cy="438890"/>
                  <a:chOff x="2939489" y="2633443"/>
                  <a:chExt cx="517440" cy="438890"/>
                </a:xfrm>
              </p:grpSpPr>
              <p:sp>
                <p:nvSpPr>
                  <p:cNvPr id="676"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67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55" name="Grouper 654"/>
                <p:cNvGrpSpPr/>
                <p:nvPr/>
              </p:nvGrpSpPr>
              <p:grpSpPr>
                <a:xfrm>
                  <a:off x="3467103" y="2818378"/>
                  <a:ext cx="526342" cy="438890"/>
                  <a:chOff x="2927653" y="2633443"/>
                  <a:chExt cx="526342" cy="438890"/>
                </a:xfrm>
              </p:grpSpPr>
              <p:sp>
                <p:nvSpPr>
                  <p:cNvPr id="674"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67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56" name="Grouper 655"/>
                <p:cNvGrpSpPr/>
                <p:nvPr/>
              </p:nvGrpSpPr>
              <p:grpSpPr>
                <a:xfrm>
                  <a:off x="3990567" y="2816259"/>
                  <a:ext cx="512822" cy="438890"/>
                  <a:chOff x="2939489" y="2633443"/>
                  <a:chExt cx="512822" cy="438890"/>
                </a:xfrm>
              </p:grpSpPr>
              <p:sp>
                <p:nvSpPr>
                  <p:cNvPr id="672"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67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57" name="Grouper 656"/>
                <p:cNvGrpSpPr/>
                <p:nvPr/>
              </p:nvGrpSpPr>
              <p:grpSpPr>
                <a:xfrm>
                  <a:off x="4505302" y="2816259"/>
                  <a:ext cx="512878" cy="438890"/>
                  <a:chOff x="2939433" y="2633443"/>
                  <a:chExt cx="512878" cy="438890"/>
                </a:xfrm>
              </p:grpSpPr>
              <p:sp>
                <p:nvSpPr>
                  <p:cNvPr id="670"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67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58" name="Grouper 657"/>
                <p:cNvGrpSpPr/>
                <p:nvPr/>
              </p:nvGrpSpPr>
              <p:grpSpPr>
                <a:xfrm>
                  <a:off x="5017158" y="2816259"/>
                  <a:ext cx="521514" cy="438890"/>
                  <a:chOff x="2937539" y="2633443"/>
                  <a:chExt cx="521514" cy="438890"/>
                </a:xfrm>
              </p:grpSpPr>
              <p:sp>
                <p:nvSpPr>
                  <p:cNvPr id="668"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6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59" name="Grouper 658"/>
                <p:cNvGrpSpPr/>
                <p:nvPr/>
              </p:nvGrpSpPr>
              <p:grpSpPr>
                <a:xfrm>
                  <a:off x="5533842" y="2816259"/>
                  <a:ext cx="516685" cy="438890"/>
                  <a:chOff x="2939432" y="2633443"/>
                  <a:chExt cx="516685" cy="438890"/>
                </a:xfrm>
              </p:grpSpPr>
              <p:sp>
                <p:nvSpPr>
                  <p:cNvPr id="666"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6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60" name="Grouper 659"/>
                <p:cNvGrpSpPr/>
                <p:nvPr/>
              </p:nvGrpSpPr>
              <p:grpSpPr>
                <a:xfrm>
                  <a:off x="6045527" y="2814140"/>
                  <a:ext cx="521686" cy="438890"/>
                  <a:chOff x="2939489" y="2633443"/>
                  <a:chExt cx="521686" cy="438890"/>
                </a:xfrm>
              </p:grpSpPr>
              <p:sp>
                <p:nvSpPr>
                  <p:cNvPr id="664"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6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61" name="Grouper 660"/>
                <p:cNvGrpSpPr/>
                <p:nvPr/>
              </p:nvGrpSpPr>
              <p:grpSpPr>
                <a:xfrm>
                  <a:off x="6557556" y="2814140"/>
                  <a:ext cx="515584" cy="438890"/>
                  <a:chOff x="2936727" y="2633443"/>
                  <a:chExt cx="515584" cy="438890"/>
                </a:xfrm>
              </p:grpSpPr>
              <p:sp>
                <p:nvSpPr>
                  <p:cNvPr id="662"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6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sp>
            <p:nvSpPr>
              <p:cNvPr id="647" name="Ellipse 646"/>
              <p:cNvSpPr/>
              <p:nvPr/>
            </p:nvSpPr>
            <p:spPr>
              <a:xfrm>
                <a:off x="2374784" y="317424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648" name="Connecteur droit avec flèche 647"/>
              <p:cNvCxnSpPr>
                <a:stCxn id="647" idx="3"/>
              </p:cNvCxnSpPr>
              <p:nvPr/>
            </p:nvCxnSpPr>
            <p:spPr>
              <a:xfrm flipH="1">
                <a:off x="1674988" y="366955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49" name="Ellipse 648"/>
              <p:cNvSpPr/>
              <p:nvPr/>
            </p:nvSpPr>
            <p:spPr>
              <a:xfrm>
                <a:off x="3282586" y="4027366"/>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sp>
            <p:nvSpPr>
              <p:cNvPr id="650" name="Ellipse 649"/>
              <p:cNvSpPr/>
              <p:nvPr/>
            </p:nvSpPr>
            <p:spPr>
              <a:xfrm>
                <a:off x="1344843" y="4027366"/>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3</a:t>
                </a:r>
                <a:endParaRPr lang="fr-FR" dirty="0">
                  <a:solidFill>
                    <a:srgbClr val="800080"/>
                  </a:solidFill>
                </a:endParaRPr>
              </a:p>
            </p:txBody>
          </p:sp>
          <p:cxnSp>
            <p:nvCxnSpPr>
              <p:cNvPr id="651" name="Connecteur droit avec flèche 650"/>
              <p:cNvCxnSpPr>
                <a:stCxn id="650" idx="3"/>
              </p:cNvCxnSpPr>
              <p:nvPr/>
            </p:nvCxnSpPr>
            <p:spPr>
              <a:xfrm flipH="1">
                <a:off x="1138553" y="4522668"/>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52" name="Ellipse 651"/>
              <p:cNvSpPr/>
              <p:nvPr/>
            </p:nvSpPr>
            <p:spPr>
              <a:xfrm>
                <a:off x="786532" y="5275520"/>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653" name="Connecteur droit avec flèche 652"/>
              <p:cNvCxnSpPr/>
              <p:nvPr/>
            </p:nvCxnSpPr>
            <p:spPr>
              <a:xfrm>
                <a:off x="2845516" y="3668669"/>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6" name="Grouper 25"/>
          <p:cNvGrpSpPr/>
          <p:nvPr/>
        </p:nvGrpSpPr>
        <p:grpSpPr>
          <a:xfrm>
            <a:off x="830323" y="2276451"/>
            <a:ext cx="7992717" cy="2681553"/>
            <a:chOff x="1312018" y="3688838"/>
            <a:chExt cx="7992717" cy="2681553"/>
          </a:xfrm>
        </p:grpSpPr>
        <p:grpSp>
          <p:nvGrpSpPr>
            <p:cNvPr id="678" name="Grouper 677"/>
            <p:cNvGrpSpPr/>
            <p:nvPr/>
          </p:nvGrpSpPr>
          <p:grpSpPr>
            <a:xfrm>
              <a:off x="1312018" y="3688838"/>
              <a:ext cx="7992717" cy="2681553"/>
              <a:chOff x="830322" y="2298351"/>
              <a:chExt cx="7992717" cy="2681553"/>
            </a:xfrm>
          </p:grpSpPr>
          <p:grpSp>
            <p:nvGrpSpPr>
              <p:cNvPr id="679" name="Grouper 678"/>
              <p:cNvGrpSpPr/>
              <p:nvPr/>
            </p:nvGrpSpPr>
            <p:grpSpPr>
              <a:xfrm>
                <a:off x="4714047" y="3545941"/>
                <a:ext cx="4108992" cy="443128"/>
                <a:chOff x="2964148" y="2814140"/>
                <a:chExt cx="4108992" cy="443128"/>
              </a:xfrm>
            </p:grpSpPr>
            <p:grpSp>
              <p:nvGrpSpPr>
                <p:cNvPr id="688" name="Grouper 687"/>
                <p:cNvGrpSpPr/>
                <p:nvPr/>
              </p:nvGrpSpPr>
              <p:grpSpPr>
                <a:xfrm>
                  <a:off x="2964148" y="2818378"/>
                  <a:ext cx="517440" cy="438890"/>
                  <a:chOff x="2939489" y="2633443"/>
                  <a:chExt cx="517440" cy="438890"/>
                </a:xfrm>
              </p:grpSpPr>
              <p:sp>
                <p:nvSpPr>
                  <p:cNvPr id="710"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71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89" name="Grouper 688"/>
                <p:cNvGrpSpPr/>
                <p:nvPr/>
              </p:nvGrpSpPr>
              <p:grpSpPr>
                <a:xfrm>
                  <a:off x="3467103" y="2818378"/>
                  <a:ext cx="526342" cy="438890"/>
                  <a:chOff x="2927653" y="2633443"/>
                  <a:chExt cx="526342" cy="438890"/>
                </a:xfrm>
              </p:grpSpPr>
              <p:sp>
                <p:nvSpPr>
                  <p:cNvPr id="708"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70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90" name="Grouper 689"/>
                <p:cNvGrpSpPr/>
                <p:nvPr/>
              </p:nvGrpSpPr>
              <p:grpSpPr>
                <a:xfrm>
                  <a:off x="3990567" y="2816259"/>
                  <a:ext cx="512822" cy="438890"/>
                  <a:chOff x="2939489" y="2633443"/>
                  <a:chExt cx="512822" cy="438890"/>
                </a:xfrm>
              </p:grpSpPr>
              <p:sp>
                <p:nvSpPr>
                  <p:cNvPr id="706"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70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91" name="Grouper 690"/>
                <p:cNvGrpSpPr/>
                <p:nvPr/>
              </p:nvGrpSpPr>
              <p:grpSpPr>
                <a:xfrm>
                  <a:off x="4505302" y="2816259"/>
                  <a:ext cx="512878" cy="438890"/>
                  <a:chOff x="2939433" y="2633443"/>
                  <a:chExt cx="512878" cy="438890"/>
                </a:xfrm>
              </p:grpSpPr>
              <p:sp>
                <p:nvSpPr>
                  <p:cNvPr id="704"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70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92" name="Grouper 691"/>
                <p:cNvGrpSpPr/>
                <p:nvPr/>
              </p:nvGrpSpPr>
              <p:grpSpPr>
                <a:xfrm>
                  <a:off x="5017158" y="2816259"/>
                  <a:ext cx="521514" cy="438890"/>
                  <a:chOff x="2937539" y="2633443"/>
                  <a:chExt cx="521514" cy="438890"/>
                </a:xfrm>
              </p:grpSpPr>
              <p:sp>
                <p:nvSpPr>
                  <p:cNvPr id="702"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0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93" name="Grouper 692"/>
                <p:cNvGrpSpPr/>
                <p:nvPr/>
              </p:nvGrpSpPr>
              <p:grpSpPr>
                <a:xfrm>
                  <a:off x="5533842" y="2816259"/>
                  <a:ext cx="516685" cy="438890"/>
                  <a:chOff x="2939432" y="2633443"/>
                  <a:chExt cx="516685" cy="438890"/>
                </a:xfrm>
              </p:grpSpPr>
              <p:sp>
                <p:nvSpPr>
                  <p:cNvPr id="700"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0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94" name="Grouper 693"/>
                <p:cNvGrpSpPr/>
                <p:nvPr/>
              </p:nvGrpSpPr>
              <p:grpSpPr>
                <a:xfrm>
                  <a:off x="6045527" y="2814140"/>
                  <a:ext cx="521686" cy="438890"/>
                  <a:chOff x="2939489" y="2633443"/>
                  <a:chExt cx="521686" cy="438890"/>
                </a:xfrm>
              </p:grpSpPr>
              <p:sp>
                <p:nvSpPr>
                  <p:cNvPr id="698"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9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695" name="Grouper 694"/>
                <p:cNvGrpSpPr/>
                <p:nvPr/>
              </p:nvGrpSpPr>
              <p:grpSpPr>
                <a:xfrm>
                  <a:off x="6557556" y="2814140"/>
                  <a:ext cx="515584" cy="438890"/>
                  <a:chOff x="2936727" y="2633443"/>
                  <a:chExt cx="515584" cy="438890"/>
                </a:xfrm>
              </p:grpSpPr>
              <p:sp>
                <p:nvSpPr>
                  <p:cNvPr id="696"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69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680" name="Grouper 679"/>
              <p:cNvGrpSpPr/>
              <p:nvPr/>
            </p:nvGrpSpPr>
            <p:grpSpPr>
              <a:xfrm>
                <a:off x="830322" y="2298351"/>
                <a:ext cx="3109119" cy="2681553"/>
                <a:chOff x="830322" y="2298351"/>
                <a:chExt cx="3109119" cy="2681553"/>
              </a:xfrm>
            </p:grpSpPr>
            <p:sp>
              <p:nvSpPr>
                <p:cNvPr id="681" name="Ellipse 680"/>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3</a:t>
                  </a:r>
                  <a:endParaRPr lang="fr-FR" dirty="0">
                    <a:solidFill>
                      <a:srgbClr val="800080"/>
                    </a:solidFill>
                  </a:endParaRPr>
                </a:p>
              </p:txBody>
            </p:sp>
            <p:cxnSp>
              <p:nvCxnSpPr>
                <p:cNvPr id="682" name="Connecteur droit avec flèche 681"/>
                <p:cNvCxnSpPr>
                  <a:stCxn id="681"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sp>
              <p:nvSpPr>
                <p:cNvPr id="684" name="Ellipse 683"/>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685" name="Connecteur droit avec flèche 684"/>
                <p:cNvCxnSpPr>
                  <a:stCxn id="684"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86" name="Ellipse 685"/>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687" name="Connecteur droit avec flèche 686"/>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715" name="Connecteur en arc 714"/>
            <p:cNvCxnSpPr/>
            <p:nvPr/>
          </p:nvCxnSpPr>
          <p:spPr>
            <a:xfrm rot="5400000" flipH="1" flipV="1">
              <a:off x="2088590" y="3763956"/>
              <a:ext cx="733606" cy="965173"/>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716" name="Grouper 715"/>
          <p:cNvGrpSpPr/>
          <p:nvPr/>
        </p:nvGrpSpPr>
        <p:grpSpPr>
          <a:xfrm>
            <a:off x="819374" y="2283202"/>
            <a:ext cx="7992717" cy="2691620"/>
            <a:chOff x="830322" y="2298351"/>
            <a:chExt cx="7992717" cy="2691620"/>
          </a:xfrm>
        </p:grpSpPr>
        <p:grpSp>
          <p:nvGrpSpPr>
            <p:cNvPr id="717" name="Grouper 716"/>
            <p:cNvGrpSpPr/>
            <p:nvPr/>
          </p:nvGrpSpPr>
          <p:grpSpPr>
            <a:xfrm>
              <a:off x="4714047" y="3545941"/>
              <a:ext cx="4108992" cy="443128"/>
              <a:chOff x="2964148" y="2814140"/>
              <a:chExt cx="4108992" cy="443128"/>
            </a:xfrm>
          </p:grpSpPr>
          <p:grpSp>
            <p:nvGrpSpPr>
              <p:cNvPr id="728" name="Grouper 727"/>
              <p:cNvGrpSpPr/>
              <p:nvPr/>
            </p:nvGrpSpPr>
            <p:grpSpPr>
              <a:xfrm>
                <a:off x="2964148" y="2818378"/>
                <a:ext cx="517440" cy="438890"/>
                <a:chOff x="2939489" y="2633443"/>
                <a:chExt cx="517440" cy="438890"/>
              </a:xfrm>
            </p:grpSpPr>
            <p:sp>
              <p:nvSpPr>
                <p:cNvPr id="750"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75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29" name="Grouper 728"/>
              <p:cNvGrpSpPr/>
              <p:nvPr/>
            </p:nvGrpSpPr>
            <p:grpSpPr>
              <a:xfrm>
                <a:off x="3467103" y="2818378"/>
                <a:ext cx="526342" cy="438890"/>
                <a:chOff x="2927653" y="2633443"/>
                <a:chExt cx="526342" cy="438890"/>
              </a:xfrm>
            </p:grpSpPr>
            <p:sp>
              <p:nvSpPr>
                <p:cNvPr id="748"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74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30" name="Grouper 729"/>
              <p:cNvGrpSpPr/>
              <p:nvPr/>
            </p:nvGrpSpPr>
            <p:grpSpPr>
              <a:xfrm>
                <a:off x="3990567" y="2816259"/>
                <a:ext cx="512822" cy="438890"/>
                <a:chOff x="2939489" y="2633443"/>
                <a:chExt cx="512822" cy="438890"/>
              </a:xfrm>
            </p:grpSpPr>
            <p:sp>
              <p:nvSpPr>
                <p:cNvPr id="746"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74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31" name="Grouper 730"/>
              <p:cNvGrpSpPr/>
              <p:nvPr/>
            </p:nvGrpSpPr>
            <p:grpSpPr>
              <a:xfrm>
                <a:off x="4505302" y="2816259"/>
                <a:ext cx="512878" cy="438890"/>
                <a:chOff x="2939433" y="2633443"/>
                <a:chExt cx="512878" cy="438890"/>
              </a:xfrm>
            </p:grpSpPr>
            <p:sp>
              <p:nvSpPr>
                <p:cNvPr id="744"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74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32" name="Grouper 731"/>
              <p:cNvGrpSpPr/>
              <p:nvPr/>
            </p:nvGrpSpPr>
            <p:grpSpPr>
              <a:xfrm>
                <a:off x="5017158" y="2816259"/>
                <a:ext cx="521514" cy="438890"/>
                <a:chOff x="2937539" y="2633443"/>
                <a:chExt cx="521514" cy="438890"/>
              </a:xfrm>
            </p:grpSpPr>
            <p:sp>
              <p:nvSpPr>
                <p:cNvPr id="742"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74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33" name="Grouper 732"/>
              <p:cNvGrpSpPr/>
              <p:nvPr/>
            </p:nvGrpSpPr>
            <p:grpSpPr>
              <a:xfrm>
                <a:off x="5533842" y="2816259"/>
                <a:ext cx="516685" cy="438890"/>
                <a:chOff x="2939432" y="2633443"/>
                <a:chExt cx="516685" cy="438890"/>
              </a:xfrm>
            </p:grpSpPr>
            <p:sp>
              <p:nvSpPr>
                <p:cNvPr id="740"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4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34" name="Grouper 733"/>
              <p:cNvGrpSpPr/>
              <p:nvPr/>
            </p:nvGrpSpPr>
            <p:grpSpPr>
              <a:xfrm>
                <a:off x="6045527" y="2814140"/>
                <a:ext cx="521686" cy="438890"/>
                <a:chOff x="2939489" y="2633443"/>
                <a:chExt cx="521686" cy="438890"/>
              </a:xfrm>
            </p:grpSpPr>
            <p:sp>
              <p:nvSpPr>
                <p:cNvPr id="738"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3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35" name="Grouper 734"/>
              <p:cNvGrpSpPr/>
              <p:nvPr/>
            </p:nvGrpSpPr>
            <p:grpSpPr>
              <a:xfrm>
                <a:off x="6557556" y="2814140"/>
                <a:ext cx="515584" cy="438890"/>
                <a:chOff x="2936727" y="2633443"/>
                <a:chExt cx="515584" cy="438890"/>
              </a:xfrm>
            </p:grpSpPr>
            <p:sp>
              <p:nvSpPr>
                <p:cNvPr id="736"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3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718" name="Grouper 717"/>
            <p:cNvGrpSpPr/>
            <p:nvPr/>
          </p:nvGrpSpPr>
          <p:grpSpPr>
            <a:xfrm>
              <a:off x="830322" y="2298351"/>
              <a:ext cx="3109119" cy="2691620"/>
              <a:chOff x="830322" y="2298351"/>
              <a:chExt cx="3109119" cy="2691620"/>
            </a:xfrm>
          </p:grpSpPr>
          <p:sp>
            <p:nvSpPr>
              <p:cNvPr id="719" name="Ellipse 718"/>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3</a:t>
                </a:r>
                <a:endParaRPr lang="fr-FR" dirty="0">
                  <a:solidFill>
                    <a:srgbClr val="800080"/>
                  </a:solidFill>
                </a:endParaRPr>
              </a:p>
            </p:txBody>
          </p:sp>
          <p:cxnSp>
            <p:nvCxnSpPr>
              <p:cNvPr id="720" name="Connecteur droit avec flèche 719"/>
              <p:cNvCxnSpPr>
                <a:stCxn id="719"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21" name="Ellipse 720"/>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sp>
            <p:nvSpPr>
              <p:cNvPr id="722" name="Ellipse 721"/>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723" name="Connecteur droit avec flèche 722"/>
              <p:cNvCxnSpPr>
                <a:stCxn id="722"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24" name="Ellipse 723"/>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725" name="Connecteur droit avec flèche 724"/>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6" name="Connecteur droit avec flèche 725"/>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27" name="Ellipse 726"/>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4</a:t>
                </a:r>
                <a:endParaRPr lang="fr-FR" dirty="0">
                  <a:solidFill>
                    <a:srgbClr val="800080"/>
                  </a:solidFill>
                </a:endParaRPr>
              </a:p>
            </p:txBody>
          </p:sp>
        </p:grpSp>
      </p:grpSp>
      <p:grpSp>
        <p:nvGrpSpPr>
          <p:cNvPr id="65" name="Grouper 64"/>
          <p:cNvGrpSpPr/>
          <p:nvPr/>
        </p:nvGrpSpPr>
        <p:grpSpPr>
          <a:xfrm>
            <a:off x="840402" y="2260420"/>
            <a:ext cx="7992717" cy="2691620"/>
            <a:chOff x="3172246" y="3815139"/>
            <a:chExt cx="7992717" cy="2691620"/>
          </a:xfrm>
        </p:grpSpPr>
        <p:grpSp>
          <p:nvGrpSpPr>
            <p:cNvPr id="752" name="Grouper 751"/>
            <p:cNvGrpSpPr/>
            <p:nvPr/>
          </p:nvGrpSpPr>
          <p:grpSpPr>
            <a:xfrm>
              <a:off x="3172246" y="3815139"/>
              <a:ext cx="7992717" cy="2691620"/>
              <a:chOff x="830322" y="2298351"/>
              <a:chExt cx="7992717" cy="2691620"/>
            </a:xfrm>
          </p:grpSpPr>
          <p:grpSp>
            <p:nvGrpSpPr>
              <p:cNvPr id="753" name="Grouper 752"/>
              <p:cNvGrpSpPr/>
              <p:nvPr/>
            </p:nvGrpSpPr>
            <p:grpSpPr>
              <a:xfrm>
                <a:off x="4714047" y="3545941"/>
                <a:ext cx="4108992" cy="443128"/>
                <a:chOff x="2964148" y="2814140"/>
                <a:chExt cx="4108992" cy="443128"/>
              </a:xfrm>
            </p:grpSpPr>
            <p:grpSp>
              <p:nvGrpSpPr>
                <p:cNvPr id="764" name="Grouper 763"/>
                <p:cNvGrpSpPr/>
                <p:nvPr/>
              </p:nvGrpSpPr>
              <p:grpSpPr>
                <a:xfrm>
                  <a:off x="2964148" y="2818378"/>
                  <a:ext cx="517440" cy="438890"/>
                  <a:chOff x="2939489" y="2633443"/>
                  <a:chExt cx="517440" cy="438890"/>
                </a:xfrm>
              </p:grpSpPr>
              <p:sp>
                <p:nvSpPr>
                  <p:cNvPr id="786"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78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65" name="Grouper 764"/>
                <p:cNvGrpSpPr/>
                <p:nvPr/>
              </p:nvGrpSpPr>
              <p:grpSpPr>
                <a:xfrm>
                  <a:off x="3467103" y="2818378"/>
                  <a:ext cx="526342" cy="438890"/>
                  <a:chOff x="2927653" y="2633443"/>
                  <a:chExt cx="526342" cy="438890"/>
                </a:xfrm>
              </p:grpSpPr>
              <p:sp>
                <p:nvSpPr>
                  <p:cNvPr id="784"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78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66" name="Grouper 765"/>
                <p:cNvGrpSpPr/>
                <p:nvPr/>
              </p:nvGrpSpPr>
              <p:grpSpPr>
                <a:xfrm>
                  <a:off x="3990567" y="2816259"/>
                  <a:ext cx="512822" cy="438890"/>
                  <a:chOff x="2939489" y="2633443"/>
                  <a:chExt cx="512822" cy="438890"/>
                </a:xfrm>
              </p:grpSpPr>
              <p:sp>
                <p:nvSpPr>
                  <p:cNvPr id="782"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78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67" name="Grouper 766"/>
                <p:cNvGrpSpPr/>
                <p:nvPr/>
              </p:nvGrpSpPr>
              <p:grpSpPr>
                <a:xfrm>
                  <a:off x="4505302" y="2816259"/>
                  <a:ext cx="512878" cy="438890"/>
                  <a:chOff x="2939433" y="2633443"/>
                  <a:chExt cx="512878" cy="438890"/>
                </a:xfrm>
              </p:grpSpPr>
              <p:sp>
                <p:nvSpPr>
                  <p:cNvPr id="780"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9</a:t>
                    </a:r>
                  </a:p>
                </p:txBody>
              </p:sp>
              <p:sp>
                <p:nvSpPr>
                  <p:cNvPr id="78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68" name="Grouper 767"/>
                <p:cNvGrpSpPr/>
                <p:nvPr/>
              </p:nvGrpSpPr>
              <p:grpSpPr>
                <a:xfrm>
                  <a:off x="5017158" y="2816259"/>
                  <a:ext cx="521514" cy="438890"/>
                  <a:chOff x="2937539" y="2633443"/>
                  <a:chExt cx="521514" cy="438890"/>
                </a:xfrm>
              </p:grpSpPr>
              <p:sp>
                <p:nvSpPr>
                  <p:cNvPr id="778"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77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69" name="Grouper 768"/>
                <p:cNvGrpSpPr/>
                <p:nvPr/>
              </p:nvGrpSpPr>
              <p:grpSpPr>
                <a:xfrm>
                  <a:off x="5533842" y="2816259"/>
                  <a:ext cx="516685" cy="438890"/>
                  <a:chOff x="2939432" y="2633443"/>
                  <a:chExt cx="516685" cy="438890"/>
                </a:xfrm>
              </p:grpSpPr>
              <p:sp>
                <p:nvSpPr>
                  <p:cNvPr id="776"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7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70" name="Grouper 769"/>
                <p:cNvGrpSpPr/>
                <p:nvPr/>
              </p:nvGrpSpPr>
              <p:grpSpPr>
                <a:xfrm>
                  <a:off x="6045527" y="2814140"/>
                  <a:ext cx="521686" cy="438890"/>
                  <a:chOff x="2939489" y="2633443"/>
                  <a:chExt cx="521686" cy="438890"/>
                </a:xfrm>
              </p:grpSpPr>
              <p:sp>
                <p:nvSpPr>
                  <p:cNvPr id="774"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7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71" name="Grouper 770"/>
                <p:cNvGrpSpPr/>
                <p:nvPr/>
              </p:nvGrpSpPr>
              <p:grpSpPr>
                <a:xfrm>
                  <a:off x="6557556" y="2814140"/>
                  <a:ext cx="515584" cy="438890"/>
                  <a:chOff x="2936727" y="2633443"/>
                  <a:chExt cx="515584" cy="438890"/>
                </a:xfrm>
              </p:grpSpPr>
              <p:sp>
                <p:nvSpPr>
                  <p:cNvPr id="772"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7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754" name="Grouper 753"/>
              <p:cNvGrpSpPr/>
              <p:nvPr/>
            </p:nvGrpSpPr>
            <p:grpSpPr>
              <a:xfrm>
                <a:off x="830322" y="2298351"/>
                <a:ext cx="3109119" cy="2691620"/>
                <a:chOff x="830322" y="2298351"/>
                <a:chExt cx="3109119" cy="2691620"/>
              </a:xfrm>
            </p:grpSpPr>
            <p:sp>
              <p:nvSpPr>
                <p:cNvPr id="755" name="Ellipse 754"/>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3</a:t>
                  </a:r>
                  <a:endParaRPr lang="fr-FR" dirty="0">
                    <a:solidFill>
                      <a:srgbClr val="800080"/>
                    </a:solidFill>
                  </a:endParaRPr>
                </a:p>
              </p:txBody>
            </p:sp>
            <p:cxnSp>
              <p:nvCxnSpPr>
                <p:cNvPr id="756" name="Connecteur droit avec flèche 755"/>
                <p:cNvCxnSpPr>
                  <a:stCxn id="755"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57" name="Ellipse 756"/>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sp>
              <p:nvSpPr>
                <p:cNvPr id="758" name="Ellipse 757"/>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4</a:t>
                  </a:r>
                  <a:endParaRPr lang="fr-FR" dirty="0">
                    <a:solidFill>
                      <a:srgbClr val="800080"/>
                    </a:solidFill>
                  </a:endParaRPr>
                </a:p>
              </p:txBody>
            </p:sp>
            <p:cxnSp>
              <p:nvCxnSpPr>
                <p:cNvPr id="759" name="Connecteur droit avec flèche 758"/>
                <p:cNvCxnSpPr>
                  <a:stCxn id="758"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60" name="Ellipse 759"/>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761" name="Connecteur droit avec flèche 760"/>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2" name="Connecteur droit avec flèche 761"/>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63" name="Ellipse 762"/>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grpSp>
        </p:grpSp>
        <p:cxnSp>
          <p:nvCxnSpPr>
            <p:cNvPr id="788" name="Connecteur en arc 787"/>
            <p:cNvCxnSpPr>
              <a:stCxn id="763" idx="7"/>
              <a:endCxn id="758" idx="6"/>
            </p:cNvCxnSpPr>
            <p:nvPr/>
          </p:nvCxnSpPr>
          <p:spPr>
            <a:xfrm rot="16200000" flipV="1">
              <a:off x="4007151" y="5294868"/>
              <a:ext cx="1053060" cy="380118"/>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789" name="Grouper 788"/>
          <p:cNvGrpSpPr/>
          <p:nvPr/>
        </p:nvGrpSpPr>
        <p:grpSpPr>
          <a:xfrm>
            <a:off x="830321" y="2276453"/>
            <a:ext cx="7992717" cy="2735415"/>
            <a:chOff x="830322" y="2298351"/>
            <a:chExt cx="7992717" cy="2735415"/>
          </a:xfrm>
        </p:grpSpPr>
        <p:grpSp>
          <p:nvGrpSpPr>
            <p:cNvPr id="790" name="Grouper 789"/>
            <p:cNvGrpSpPr/>
            <p:nvPr/>
          </p:nvGrpSpPr>
          <p:grpSpPr>
            <a:xfrm>
              <a:off x="4714047" y="3545941"/>
              <a:ext cx="4108992" cy="443128"/>
              <a:chOff x="2964148" y="2814140"/>
              <a:chExt cx="4108992" cy="443128"/>
            </a:xfrm>
          </p:grpSpPr>
          <p:grpSp>
            <p:nvGrpSpPr>
              <p:cNvPr id="803" name="Grouper 802"/>
              <p:cNvGrpSpPr/>
              <p:nvPr/>
            </p:nvGrpSpPr>
            <p:grpSpPr>
              <a:xfrm>
                <a:off x="2964148" y="2818378"/>
                <a:ext cx="517440" cy="438890"/>
                <a:chOff x="2939489" y="2633443"/>
                <a:chExt cx="517440" cy="438890"/>
              </a:xfrm>
            </p:grpSpPr>
            <p:sp>
              <p:nvSpPr>
                <p:cNvPr id="825"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82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04" name="Grouper 803"/>
              <p:cNvGrpSpPr/>
              <p:nvPr/>
            </p:nvGrpSpPr>
            <p:grpSpPr>
              <a:xfrm>
                <a:off x="3467103" y="2818378"/>
                <a:ext cx="526342" cy="438890"/>
                <a:chOff x="2927653" y="2633443"/>
                <a:chExt cx="526342" cy="438890"/>
              </a:xfrm>
            </p:grpSpPr>
            <p:sp>
              <p:nvSpPr>
                <p:cNvPr id="823"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82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05" name="Grouper 804"/>
              <p:cNvGrpSpPr/>
              <p:nvPr/>
            </p:nvGrpSpPr>
            <p:grpSpPr>
              <a:xfrm>
                <a:off x="3990567" y="2816259"/>
                <a:ext cx="512822" cy="438890"/>
                <a:chOff x="2939489" y="2633443"/>
                <a:chExt cx="512822" cy="438890"/>
              </a:xfrm>
            </p:grpSpPr>
            <p:sp>
              <p:nvSpPr>
                <p:cNvPr id="821"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82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06" name="Grouper 805"/>
              <p:cNvGrpSpPr/>
              <p:nvPr/>
            </p:nvGrpSpPr>
            <p:grpSpPr>
              <a:xfrm>
                <a:off x="4505302" y="2816259"/>
                <a:ext cx="512878" cy="438890"/>
                <a:chOff x="2939433" y="2633443"/>
                <a:chExt cx="512878" cy="438890"/>
              </a:xfrm>
            </p:grpSpPr>
            <p:sp>
              <p:nvSpPr>
                <p:cNvPr id="819"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82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07" name="Grouper 806"/>
              <p:cNvGrpSpPr/>
              <p:nvPr/>
            </p:nvGrpSpPr>
            <p:grpSpPr>
              <a:xfrm>
                <a:off x="5017158" y="2816259"/>
                <a:ext cx="521514" cy="438890"/>
                <a:chOff x="2937539" y="2633443"/>
                <a:chExt cx="521514" cy="438890"/>
              </a:xfrm>
            </p:grpSpPr>
            <p:sp>
              <p:nvSpPr>
                <p:cNvPr id="817"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6</a:t>
                  </a:r>
                </a:p>
              </p:txBody>
            </p:sp>
            <p:sp>
              <p:nvSpPr>
                <p:cNvPr id="81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08" name="Grouper 807"/>
              <p:cNvGrpSpPr/>
              <p:nvPr/>
            </p:nvGrpSpPr>
            <p:grpSpPr>
              <a:xfrm>
                <a:off x="5533842" y="2816259"/>
                <a:ext cx="516685" cy="438890"/>
                <a:chOff x="2939432" y="2633443"/>
                <a:chExt cx="516685" cy="438890"/>
              </a:xfrm>
            </p:grpSpPr>
            <p:sp>
              <p:nvSpPr>
                <p:cNvPr id="815"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81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09" name="Grouper 808"/>
              <p:cNvGrpSpPr/>
              <p:nvPr/>
            </p:nvGrpSpPr>
            <p:grpSpPr>
              <a:xfrm>
                <a:off x="6045527" y="2814140"/>
                <a:ext cx="521686" cy="438890"/>
                <a:chOff x="2939489" y="2633443"/>
                <a:chExt cx="521686" cy="438890"/>
              </a:xfrm>
            </p:grpSpPr>
            <p:sp>
              <p:nvSpPr>
                <p:cNvPr id="813"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81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10" name="Grouper 809"/>
              <p:cNvGrpSpPr/>
              <p:nvPr/>
            </p:nvGrpSpPr>
            <p:grpSpPr>
              <a:xfrm>
                <a:off x="6557556" y="2814140"/>
                <a:ext cx="515584" cy="438890"/>
                <a:chOff x="2936727" y="2633443"/>
                <a:chExt cx="515584" cy="438890"/>
              </a:xfrm>
            </p:grpSpPr>
            <p:sp>
              <p:nvSpPr>
                <p:cNvPr id="811"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81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791" name="Grouper 790"/>
            <p:cNvGrpSpPr/>
            <p:nvPr/>
          </p:nvGrpSpPr>
          <p:grpSpPr>
            <a:xfrm>
              <a:off x="830322" y="2298351"/>
              <a:ext cx="3109119" cy="2735415"/>
              <a:chOff x="830322" y="2298351"/>
              <a:chExt cx="3109119" cy="2735415"/>
            </a:xfrm>
          </p:grpSpPr>
          <p:sp>
            <p:nvSpPr>
              <p:cNvPr id="792" name="Ellipse 791"/>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3</a:t>
                </a:r>
                <a:endParaRPr lang="fr-FR" dirty="0">
                  <a:solidFill>
                    <a:srgbClr val="800080"/>
                  </a:solidFill>
                </a:endParaRPr>
              </a:p>
            </p:txBody>
          </p:sp>
          <p:cxnSp>
            <p:nvCxnSpPr>
              <p:cNvPr id="793" name="Connecteur droit avec flèche 792"/>
              <p:cNvCxnSpPr>
                <a:stCxn id="792"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94" name="Ellipse 793"/>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sp>
            <p:nvSpPr>
              <p:cNvPr id="795" name="Ellipse 794"/>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4</a:t>
                </a:r>
                <a:endParaRPr lang="fr-FR" dirty="0">
                  <a:solidFill>
                    <a:srgbClr val="800080"/>
                  </a:solidFill>
                </a:endParaRPr>
              </a:p>
            </p:txBody>
          </p:sp>
          <p:cxnSp>
            <p:nvCxnSpPr>
              <p:cNvPr id="796" name="Connecteur droit avec flèche 795"/>
              <p:cNvCxnSpPr>
                <a:stCxn id="795"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97" name="Ellipse 796"/>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798" name="Connecteur droit avec flèche 797"/>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9" name="Connecteur droit avec flèche 798"/>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00" name="Ellipse 799"/>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801" name="Connecteur droit avec flèche 800"/>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02" name="Ellipse 801"/>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grpSp>
      </p:grpSp>
      <p:grpSp>
        <p:nvGrpSpPr>
          <p:cNvPr id="828" name="Grouper 827"/>
          <p:cNvGrpSpPr/>
          <p:nvPr/>
        </p:nvGrpSpPr>
        <p:grpSpPr>
          <a:xfrm>
            <a:off x="852218" y="2272252"/>
            <a:ext cx="7992717" cy="2735415"/>
            <a:chOff x="830322" y="2298351"/>
            <a:chExt cx="7992717" cy="2735415"/>
          </a:xfrm>
        </p:grpSpPr>
        <p:grpSp>
          <p:nvGrpSpPr>
            <p:cNvPr id="829" name="Grouper 828"/>
            <p:cNvGrpSpPr/>
            <p:nvPr/>
          </p:nvGrpSpPr>
          <p:grpSpPr>
            <a:xfrm>
              <a:off x="830322" y="2298351"/>
              <a:ext cx="7992717" cy="2735415"/>
              <a:chOff x="830322" y="2298351"/>
              <a:chExt cx="7992717" cy="2735415"/>
            </a:xfrm>
          </p:grpSpPr>
          <p:grpSp>
            <p:nvGrpSpPr>
              <p:cNvPr id="831" name="Grouper 830"/>
              <p:cNvGrpSpPr/>
              <p:nvPr/>
            </p:nvGrpSpPr>
            <p:grpSpPr>
              <a:xfrm>
                <a:off x="4714047" y="3545941"/>
                <a:ext cx="4108992" cy="443128"/>
                <a:chOff x="2964148" y="2814140"/>
                <a:chExt cx="4108992" cy="443128"/>
              </a:xfrm>
            </p:grpSpPr>
            <p:grpSp>
              <p:nvGrpSpPr>
                <p:cNvPr id="844" name="Grouper 843"/>
                <p:cNvGrpSpPr/>
                <p:nvPr/>
              </p:nvGrpSpPr>
              <p:grpSpPr>
                <a:xfrm>
                  <a:off x="2964148" y="2818378"/>
                  <a:ext cx="517440" cy="438890"/>
                  <a:chOff x="2939489" y="2633443"/>
                  <a:chExt cx="517440" cy="438890"/>
                </a:xfrm>
              </p:grpSpPr>
              <p:sp>
                <p:nvSpPr>
                  <p:cNvPr id="866"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86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45" name="Grouper 844"/>
                <p:cNvGrpSpPr/>
                <p:nvPr/>
              </p:nvGrpSpPr>
              <p:grpSpPr>
                <a:xfrm>
                  <a:off x="3467103" y="2818378"/>
                  <a:ext cx="526342" cy="438890"/>
                  <a:chOff x="2927653" y="2633443"/>
                  <a:chExt cx="526342" cy="438890"/>
                </a:xfrm>
              </p:grpSpPr>
              <p:sp>
                <p:nvSpPr>
                  <p:cNvPr id="864"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86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46" name="Grouper 845"/>
                <p:cNvGrpSpPr/>
                <p:nvPr/>
              </p:nvGrpSpPr>
              <p:grpSpPr>
                <a:xfrm>
                  <a:off x="3990567" y="2816259"/>
                  <a:ext cx="512822" cy="438890"/>
                  <a:chOff x="2939489" y="2633443"/>
                  <a:chExt cx="512822" cy="438890"/>
                </a:xfrm>
              </p:grpSpPr>
              <p:sp>
                <p:nvSpPr>
                  <p:cNvPr id="862"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86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47" name="Grouper 846"/>
                <p:cNvGrpSpPr/>
                <p:nvPr/>
              </p:nvGrpSpPr>
              <p:grpSpPr>
                <a:xfrm>
                  <a:off x="4505302" y="2816259"/>
                  <a:ext cx="512878" cy="438890"/>
                  <a:chOff x="2939433" y="2633443"/>
                  <a:chExt cx="512878" cy="438890"/>
                </a:xfrm>
              </p:grpSpPr>
              <p:sp>
                <p:nvSpPr>
                  <p:cNvPr id="860"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86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48" name="Grouper 847"/>
                <p:cNvGrpSpPr/>
                <p:nvPr/>
              </p:nvGrpSpPr>
              <p:grpSpPr>
                <a:xfrm>
                  <a:off x="5017158" y="2816259"/>
                  <a:ext cx="521514" cy="438890"/>
                  <a:chOff x="2937539" y="2633443"/>
                  <a:chExt cx="521514" cy="438890"/>
                </a:xfrm>
              </p:grpSpPr>
              <p:sp>
                <p:nvSpPr>
                  <p:cNvPr id="858"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6</a:t>
                    </a:r>
                  </a:p>
                </p:txBody>
              </p:sp>
              <p:sp>
                <p:nvSpPr>
                  <p:cNvPr id="85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49" name="Grouper 848"/>
                <p:cNvGrpSpPr/>
                <p:nvPr/>
              </p:nvGrpSpPr>
              <p:grpSpPr>
                <a:xfrm>
                  <a:off x="5533842" y="2816259"/>
                  <a:ext cx="516685" cy="438890"/>
                  <a:chOff x="2939432" y="2633443"/>
                  <a:chExt cx="516685" cy="438890"/>
                </a:xfrm>
              </p:grpSpPr>
              <p:sp>
                <p:nvSpPr>
                  <p:cNvPr id="856"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85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50" name="Grouper 849"/>
                <p:cNvGrpSpPr/>
                <p:nvPr/>
              </p:nvGrpSpPr>
              <p:grpSpPr>
                <a:xfrm>
                  <a:off x="6045527" y="2814140"/>
                  <a:ext cx="521686" cy="438890"/>
                  <a:chOff x="2939489" y="2633443"/>
                  <a:chExt cx="521686" cy="438890"/>
                </a:xfrm>
              </p:grpSpPr>
              <p:sp>
                <p:nvSpPr>
                  <p:cNvPr id="854"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85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51" name="Grouper 850"/>
                <p:cNvGrpSpPr/>
                <p:nvPr/>
              </p:nvGrpSpPr>
              <p:grpSpPr>
                <a:xfrm>
                  <a:off x="6557556" y="2814140"/>
                  <a:ext cx="515584" cy="438890"/>
                  <a:chOff x="2936727" y="2633443"/>
                  <a:chExt cx="515584" cy="438890"/>
                </a:xfrm>
              </p:grpSpPr>
              <p:sp>
                <p:nvSpPr>
                  <p:cNvPr id="852"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85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832" name="Grouper 831"/>
              <p:cNvGrpSpPr/>
              <p:nvPr/>
            </p:nvGrpSpPr>
            <p:grpSpPr>
              <a:xfrm>
                <a:off x="830322" y="2298351"/>
                <a:ext cx="3109119" cy="2735415"/>
                <a:chOff x="830322" y="2298351"/>
                <a:chExt cx="3109119" cy="2735415"/>
              </a:xfrm>
            </p:grpSpPr>
            <p:sp>
              <p:nvSpPr>
                <p:cNvPr id="833" name="Ellipse 832"/>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3</a:t>
                  </a:r>
                  <a:endParaRPr lang="fr-FR" dirty="0">
                    <a:solidFill>
                      <a:srgbClr val="800080"/>
                    </a:solidFill>
                  </a:endParaRPr>
                </a:p>
              </p:txBody>
            </p:sp>
            <p:cxnSp>
              <p:nvCxnSpPr>
                <p:cNvPr id="834" name="Connecteur droit avec flèche 833"/>
                <p:cNvCxnSpPr>
                  <a:stCxn id="833"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35" name="Ellipse 834"/>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sp>
              <p:nvSpPr>
                <p:cNvPr id="836" name="Ellipse 835"/>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4</a:t>
                  </a:r>
                  <a:endParaRPr lang="fr-FR" dirty="0">
                    <a:solidFill>
                      <a:srgbClr val="800080"/>
                    </a:solidFill>
                  </a:endParaRPr>
                </a:p>
              </p:txBody>
            </p:sp>
            <p:cxnSp>
              <p:nvCxnSpPr>
                <p:cNvPr id="837" name="Connecteur droit avec flèche 836"/>
                <p:cNvCxnSpPr>
                  <a:stCxn id="836"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38" name="Ellipse 837"/>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839" name="Connecteur droit avec flèche 838"/>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40" name="Connecteur droit avec flèche 839"/>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41" name="Ellipse 840"/>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842" name="Connecteur droit avec flèche 841"/>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43" name="Ellipse 842"/>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grpSp>
        </p:grpSp>
        <p:cxnSp>
          <p:nvCxnSpPr>
            <p:cNvPr id="830" name="Connecteur en arc 829"/>
            <p:cNvCxnSpPr/>
            <p:nvPr/>
          </p:nvCxnSpPr>
          <p:spPr>
            <a:xfrm rot="5400000" flipH="1" flipV="1">
              <a:off x="2562267" y="3792767"/>
              <a:ext cx="1042993" cy="468530"/>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66" name="Grouper 65"/>
          <p:cNvGrpSpPr/>
          <p:nvPr/>
        </p:nvGrpSpPr>
        <p:grpSpPr>
          <a:xfrm>
            <a:off x="833804" y="2254556"/>
            <a:ext cx="7992717" cy="2745482"/>
            <a:chOff x="1151283" y="3535556"/>
            <a:chExt cx="7992717" cy="2745482"/>
          </a:xfrm>
        </p:grpSpPr>
        <p:grpSp>
          <p:nvGrpSpPr>
            <p:cNvPr id="868" name="Grouper 867"/>
            <p:cNvGrpSpPr/>
            <p:nvPr/>
          </p:nvGrpSpPr>
          <p:grpSpPr>
            <a:xfrm>
              <a:off x="1151283" y="3535556"/>
              <a:ext cx="7992717" cy="2745482"/>
              <a:chOff x="830322" y="2298351"/>
              <a:chExt cx="7992717" cy="2745482"/>
            </a:xfrm>
          </p:grpSpPr>
          <p:grpSp>
            <p:nvGrpSpPr>
              <p:cNvPr id="869" name="Grouper 868"/>
              <p:cNvGrpSpPr/>
              <p:nvPr/>
            </p:nvGrpSpPr>
            <p:grpSpPr>
              <a:xfrm>
                <a:off x="4714047" y="3545941"/>
                <a:ext cx="4108992" cy="443128"/>
                <a:chOff x="2964148" y="2814140"/>
                <a:chExt cx="4108992" cy="443128"/>
              </a:xfrm>
            </p:grpSpPr>
            <p:grpSp>
              <p:nvGrpSpPr>
                <p:cNvPr id="884" name="Grouper 883"/>
                <p:cNvGrpSpPr/>
                <p:nvPr/>
              </p:nvGrpSpPr>
              <p:grpSpPr>
                <a:xfrm>
                  <a:off x="2964148" y="2818378"/>
                  <a:ext cx="517440" cy="438890"/>
                  <a:chOff x="2939489" y="2633443"/>
                  <a:chExt cx="517440" cy="438890"/>
                </a:xfrm>
              </p:grpSpPr>
              <p:sp>
                <p:nvSpPr>
                  <p:cNvPr id="906"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90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85" name="Grouper 884"/>
                <p:cNvGrpSpPr/>
                <p:nvPr/>
              </p:nvGrpSpPr>
              <p:grpSpPr>
                <a:xfrm>
                  <a:off x="3467103" y="2818378"/>
                  <a:ext cx="526342" cy="438890"/>
                  <a:chOff x="2927653" y="2633443"/>
                  <a:chExt cx="526342" cy="438890"/>
                </a:xfrm>
              </p:grpSpPr>
              <p:sp>
                <p:nvSpPr>
                  <p:cNvPr id="904"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90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86" name="Grouper 885"/>
                <p:cNvGrpSpPr/>
                <p:nvPr/>
              </p:nvGrpSpPr>
              <p:grpSpPr>
                <a:xfrm>
                  <a:off x="3990567" y="2816259"/>
                  <a:ext cx="512822" cy="438890"/>
                  <a:chOff x="2939489" y="2633443"/>
                  <a:chExt cx="512822" cy="438890"/>
                </a:xfrm>
              </p:grpSpPr>
              <p:sp>
                <p:nvSpPr>
                  <p:cNvPr id="902"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90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87" name="Grouper 886"/>
                <p:cNvGrpSpPr/>
                <p:nvPr/>
              </p:nvGrpSpPr>
              <p:grpSpPr>
                <a:xfrm>
                  <a:off x="4505302" y="2816259"/>
                  <a:ext cx="512878" cy="438890"/>
                  <a:chOff x="2939433" y="2633443"/>
                  <a:chExt cx="512878" cy="438890"/>
                </a:xfrm>
              </p:grpSpPr>
              <p:sp>
                <p:nvSpPr>
                  <p:cNvPr id="900"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9</a:t>
                    </a:r>
                  </a:p>
                </p:txBody>
              </p:sp>
              <p:sp>
                <p:nvSpPr>
                  <p:cNvPr id="90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88" name="Grouper 887"/>
                <p:cNvGrpSpPr/>
                <p:nvPr/>
              </p:nvGrpSpPr>
              <p:grpSpPr>
                <a:xfrm>
                  <a:off x="5017158" y="2816259"/>
                  <a:ext cx="521514" cy="438890"/>
                  <a:chOff x="2937539" y="2633443"/>
                  <a:chExt cx="521514" cy="438890"/>
                </a:xfrm>
              </p:grpSpPr>
              <p:sp>
                <p:nvSpPr>
                  <p:cNvPr id="898"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89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89" name="Grouper 888"/>
                <p:cNvGrpSpPr/>
                <p:nvPr/>
              </p:nvGrpSpPr>
              <p:grpSpPr>
                <a:xfrm>
                  <a:off x="5533842" y="2816259"/>
                  <a:ext cx="516685" cy="438890"/>
                  <a:chOff x="2939432" y="2633443"/>
                  <a:chExt cx="516685" cy="438890"/>
                </a:xfrm>
              </p:grpSpPr>
              <p:sp>
                <p:nvSpPr>
                  <p:cNvPr id="896"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89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90" name="Grouper 889"/>
                <p:cNvGrpSpPr/>
                <p:nvPr/>
              </p:nvGrpSpPr>
              <p:grpSpPr>
                <a:xfrm>
                  <a:off x="6045527" y="2814140"/>
                  <a:ext cx="521686" cy="438890"/>
                  <a:chOff x="2939489" y="2633443"/>
                  <a:chExt cx="521686" cy="438890"/>
                </a:xfrm>
              </p:grpSpPr>
              <p:sp>
                <p:nvSpPr>
                  <p:cNvPr id="894"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89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91" name="Grouper 890"/>
                <p:cNvGrpSpPr/>
                <p:nvPr/>
              </p:nvGrpSpPr>
              <p:grpSpPr>
                <a:xfrm>
                  <a:off x="6557556" y="2814140"/>
                  <a:ext cx="515584" cy="438890"/>
                  <a:chOff x="2936727" y="2633443"/>
                  <a:chExt cx="515584" cy="438890"/>
                </a:xfrm>
              </p:grpSpPr>
              <p:sp>
                <p:nvSpPr>
                  <p:cNvPr id="892"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89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870" name="Grouper 869"/>
              <p:cNvGrpSpPr/>
              <p:nvPr/>
            </p:nvGrpSpPr>
            <p:grpSpPr>
              <a:xfrm>
                <a:off x="830322" y="2298351"/>
                <a:ext cx="3567190" cy="2745482"/>
                <a:chOff x="830322" y="2298351"/>
                <a:chExt cx="3567190" cy="2745482"/>
              </a:xfrm>
            </p:grpSpPr>
            <p:sp>
              <p:nvSpPr>
                <p:cNvPr id="871" name="Ellipse 870"/>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3</a:t>
                  </a:r>
                  <a:endParaRPr lang="fr-FR" dirty="0">
                    <a:solidFill>
                      <a:srgbClr val="800080"/>
                    </a:solidFill>
                  </a:endParaRPr>
                </a:p>
              </p:txBody>
            </p:sp>
            <p:cxnSp>
              <p:nvCxnSpPr>
                <p:cNvPr id="872" name="Connecteur droit avec flèche 871"/>
                <p:cNvCxnSpPr>
                  <a:stCxn id="871"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73" name="Ellipse 872"/>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874" name="Ellipse 873"/>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4</a:t>
                  </a:r>
                  <a:endParaRPr lang="fr-FR" dirty="0">
                    <a:solidFill>
                      <a:srgbClr val="800080"/>
                    </a:solidFill>
                  </a:endParaRPr>
                </a:p>
              </p:txBody>
            </p:sp>
            <p:cxnSp>
              <p:nvCxnSpPr>
                <p:cNvPr id="875" name="Connecteur droit avec flèche 874"/>
                <p:cNvCxnSpPr>
                  <a:stCxn id="874"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76" name="Ellipse 875"/>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877" name="Connecteur droit avec flèche 876"/>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78" name="Connecteur droit avec flèche 877"/>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79" name="Ellipse 878"/>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880" name="Connecteur droit avec flèche 879"/>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81" name="Ellipse 880"/>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882" name="Connecteur droit avec flèche 881"/>
                <p:cNvCxnSpPr/>
                <p:nvPr/>
              </p:nvCxnSpPr>
              <p:spPr>
                <a:xfrm>
                  <a:off x="3808039" y="3721647"/>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83" name="Ellipse 882"/>
                <p:cNvSpPr/>
                <p:nvPr/>
              </p:nvSpPr>
              <p:spPr>
                <a:xfrm>
                  <a:off x="3784447" y="44635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grpSp>
        </p:grpSp>
        <p:cxnSp>
          <p:nvCxnSpPr>
            <p:cNvPr id="908" name="Connecteur en arc 907"/>
            <p:cNvCxnSpPr/>
            <p:nvPr/>
          </p:nvCxnSpPr>
          <p:spPr>
            <a:xfrm rot="16200000" flipV="1">
              <a:off x="3917836" y="5074129"/>
              <a:ext cx="1053060" cy="380118"/>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909" name="Grouper 908"/>
          <p:cNvGrpSpPr/>
          <p:nvPr/>
        </p:nvGrpSpPr>
        <p:grpSpPr>
          <a:xfrm>
            <a:off x="830322" y="2298351"/>
            <a:ext cx="7992717" cy="2745482"/>
            <a:chOff x="830322" y="2298351"/>
            <a:chExt cx="7992717" cy="2745482"/>
          </a:xfrm>
        </p:grpSpPr>
        <p:grpSp>
          <p:nvGrpSpPr>
            <p:cNvPr id="910" name="Grouper 909"/>
            <p:cNvGrpSpPr/>
            <p:nvPr/>
          </p:nvGrpSpPr>
          <p:grpSpPr>
            <a:xfrm>
              <a:off x="4714047" y="3545941"/>
              <a:ext cx="4108992" cy="443128"/>
              <a:chOff x="2964148" y="2814140"/>
              <a:chExt cx="4108992" cy="443128"/>
            </a:xfrm>
          </p:grpSpPr>
          <p:grpSp>
            <p:nvGrpSpPr>
              <p:cNvPr id="925" name="Grouper 924"/>
              <p:cNvGrpSpPr/>
              <p:nvPr/>
            </p:nvGrpSpPr>
            <p:grpSpPr>
              <a:xfrm>
                <a:off x="2964148" y="2818378"/>
                <a:ext cx="517440" cy="438890"/>
                <a:chOff x="2939489" y="2633443"/>
                <a:chExt cx="517440" cy="438890"/>
              </a:xfrm>
            </p:grpSpPr>
            <p:sp>
              <p:nvSpPr>
                <p:cNvPr id="947"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94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26" name="Grouper 925"/>
              <p:cNvGrpSpPr/>
              <p:nvPr/>
            </p:nvGrpSpPr>
            <p:grpSpPr>
              <a:xfrm>
                <a:off x="3467103" y="2818378"/>
                <a:ext cx="526342" cy="438890"/>
                <a:chOff x="2927653" y="2633443"/>
                <a:chExt cx="526342" cy="438890"/>
              </a:xfrm>
            </p:grpSpPr>
            <p:sp>
              <p:nvSpPr>
                <p:cNvPr id="945"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94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27" name="Grouper 926"/>
              <p:cNvGrpSpPr/>
              <p:nvPr/>
            </p:nvGrpSpPr>
            <p:grpSpPr>
              <a:xfrm>
                <a:off x="3990567" y="2816259"/>
                <a:ext cx="512822" cy="438890"/>
                <a:chOff x="2939489" y="2633443"/>
                <a:chExt cx="512822" cy="438890"/>
              </a:xfrm>
            </p:grpSpPr>
            <p:sp>
              <p:nvSpPr>
                <p:cNvPr id="943"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94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28" name="Grouper 927"/>
              <p:cNvGrpSpPr/>
              <p:nvPr/>
            </p:nvGrpSpPr>
            <p:grpSpPr>
              <a:xfrm>
                <a:off x="4505302" y="2816259"/>
                <a:ext cx="512878" cy="438890"/>
                <a:chOff x="2939433" y="2633443"/>
                <a:chExt cx="512878" cy="438890"/>
              </a:xfrm>
            </p:grpSpPr>
            <p:sp>
              <p:nvSpPr>
                <p:cNvPr id="941"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9</a:t>
                  </a:r>
                </a:p>
              </p:txBody>
            </p:sp>
            <p:sp>
              <p:nvSpPr>
                <p:cNvPr id="94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29" name="Grouper 928"/>
              <p:cNvGrpSpPr/>
              <p:nvPr/>
            </p:nvGrpSpPr>
            <p:grpSpPr>
              <a:xfrm>
                <a:off x="5017158" y="2816259"/>
                <a:ext cx="521514" cy="438890"/>
                <a:chOff x="2937539" y="2633443"/>
                <a:chExt cx="521514" cy="438890"/>
              </a:xfrm>
            </p:grpSpPr>
            <p:sp>
              <p:nvSpPr>
                <p:cNvPr id="939"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94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30" name="Grouper 929"/>
              <p:cNvGrpSpPr/>
              <p:nvPr/>
            </p:nvGrpSpPr>
            <p:grpSpPr>
              <a:xfrm>
                <a:off x="5533842" y="2816259"/>
                <a:ext cx="516685" cy="438890"/>
                <a:chOff x="2939432" y="2633443"/>
                <a:chExt cx="516685" cy="438890"/>
              </a:xfrm>
            </p:grpSpPr>
            <p:sp>
              <p:nvSpPr>
                <p:cNvPr id="937"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93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31" name="Grouper 930"/>
              <p:cNvGrpSpPr/>
              <p:nvPr/>
            </p:nvGrpSpPr>
            <p:grpSpPr>
              <a:xfrm>
                <a:off x="6045527" y="2814140"/>
                <a:ext cx="521686" cy="438890"/>
                <a:chOff x="2939489" y="2633443"/>
                <a:chExt cx="521686" cy="438890"/>
              </a:xfrm>
            </p:grpSpPr>
            <p:sp>
              <p:nvSpPr>
                <p:cNvPr id="935"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93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32" name="Grouper 931"/>
              <p:cNvGrpSpPr/>
              <p:nvPr/>
            </p:nvGrpSpPr>
            <p:grpSpPr>
              <a:xfrm>
                <a:off x="6557556" y="2814140"/>
                <a:ext cx="515584" cy="438890"/>
                <a:chOff x="2936727" y="2633443"/>
                <a:chExt cx="515584" cy="438890"/>
              </a:xfrm>
            </p:grpSpPr>
            <p:sp>
              <p:nvSpPr>
                <p:cNvPr id="933"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93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911" name="Grouper 910"/>
            <p:cNvGrpSpPr/>
            <p:nvPr/>
          </p:nvGrpSpPr>
          <p:grpSpPr>
            <a:xfrm>
              <a:off x="830322" y="2298351"/>
              <a:ext cx="3567190" cy="2745482"/>
              <a:chOff x="830322" y="2298351"/>
              <a:chExt cx="3567190" cy="2745482"/>
            </a:xfrm>
          </p:grpSpPr>
          <p:sp>
            <p:nvSpPr>
              <p:cNvPr id="912" name="Ellipse 911"/>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3</a:t>
                </a:r>
                <a:endParaRPr lang="fr-FR" dirty="0">
                  <a:solidFill>
                    <a:srgbClr val="800080"/>
                  </a:solidFill>
                </a:endParaRPr>
              </a:p>
            </p:txBody>
          </p:sp>
          <p:cxnSp>
            <p:nvCxnSpPr>
              <p:cNvPr id="913" name="Connecteur droit avec flèche 912"/>
              <p:cNvCxnSpPr>
                <a:stCxn id="912"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14" name="Ellipse 913"/>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sp>
            <p:nvSpPr>
              <p:cNvPr id="915" name="Ellipse 914"/>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4</a:t>
                </a:r>
                <a:endParaRPr lang="fr-FR" dirty="0">
                  <a:solidFill>
                    <a:srgbClr val="800080"/>
                  </a:solidFill>
                </a:endParaRPr>
              </a:p>
            </p:txBody>
          </p:sp>
          <p:cxnSp>
            <p:nvCxnSpPr>
              <p:cNvPr id="916" name="Connecteur droit avec flèche 915"/>
              <p:cNvCxnSpPr>
                <a:stCxn id="915"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17" name="Ellipse 916"/>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918" name="Connecteur droit avec flèche 917"/>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19" name="Connecteur droit avec flèche 918"/>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20" name="Ellipse 919"/>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921" name="Connecteur droit avec flèche 920"/>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22" name="Ellipse 921"/>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923" name="Connecteur droit avec flèche 922"/>
              <p:cNvCxnSpPr/>
              <p:nvPr/>
            </p:nvCxnSpPr>
            <p:spPr>
              <a:xfrm>
                <a:off x="3808039" y="3721647"/>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24" name="Ellipse 923"/>
              <p:cNvSpPr/>
              <p:nvPr/>
            </p:nvSpPr>
            <p:spPr>
              <a:xfrm>
                <a:off x="3784447" y="44635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grpSp>
      </p:grpSp>
      <p:grpSp>
        <p:nvGrpSpPr>
          <p:cNvPr id="949" name="Grouper 948"/>
          <p:cNvGrpSpPr/>
          <p:nvPr/>
        </p:nvGrpSpPr>
        <p:grpSpPr>
          <a:xfrm>
            <a:off x="295586" y="2298351"/>
            <a:ext cx="8527453" cy="3972618"/>
            <a:chOff x="295586" y="2298351"/>
            <a:chExt cx="8527453" cy="3972618"/>
          </a:xfrm>
        </p:grpSpPr>
        <p:grpSp>
          <p:nvGrpSpPr>
            <p:cNvPr id="950" name="Grouper 949"/>
            <p:cNvGrpSpPr/>
            <p:nvPr/>
          </p:nvGrpSpPr>
          <p:grpSpPr>
            <a:xfrm>
              <a:off x="4714047" y="3545941"/>
              <a:ext cx="4108992" cy="443128"/>
              <a:chOff x="2964148" y="2814140"/>
              <a:chExt cx="4108992" cy="443128"/>
            </a:xfrm>
          </p:grpSpPr>
          <p:grpSp>
            <p:nvGrpSpPr>
              <p:cNvPr id="967" name="Grouper 966"/>
              <p:cNvGrpSpPr/>
              <p:nvPr/>
            </p:nvGrpSpPr>
            <p:grpSpPr>
              <a:xfrm>
                <a:off x="2964148" y="2818378"/>
                <a:ext cx="517440" cy="438890"/>
                <a:chOff x="2939489" y="2633443"/>
                <a:chExt cx="517440" cy="438890"/>
              </a:xfrm>
            </p:grpSpPr>
            <p:sp>
              <p:nvSpPr>
                <p:cNvPr id="989"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99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68" name="Grouper 967"/>
              <p:cNvGrpSpPr/>
              <p:nvPr/>
            </p:nvGrpSpPr>
            <p:grpSpPr>
              <a:xfrm>
                <a:off x="3467103" y="2818378"/>
                <a:ext cx="526342" cy="438890"/>
                <a:chOff x="2927653" y="2633443"/>
                <a:chExt cx="526342" cy="438890"/>
              </a:xfrm>
            </p:grpSpPr>
            <p:sp>
              <p:nvSpPr>
                <p:cNvPr id="987"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98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69" name="Grouper 968"/>
              <p:cNvGrpSpPr/>
              <p:nvPr/>
            </p:nvGrpSpPr>
            <p:grpSpPr>
              <a:xfrm>
                <a:off x="3990567" y="2816259"/>
                <a:ext cx="512822" cy="438890"/>
                <a:chOff x="2939489" y="2633443"/>
                <a:chExt cx="512822" cy="438890"/>
              </a:xfrm>
            </p:grpSpPr>
            <p:sp>
              <p:nvSpPr>
                <p:cNvPr id="985"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98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70" name="Grouper 969"/>
              <p:cNvGrpSpPr/>
              <p:nvPr/>
            </p:nvGrpSpPr>
            <p:grpSpPr>
              <a:xfrm>
                <a:off x="4505302" y="2816259"/>
                <a:ext cx="512878" cy="438890"/>
                <a:chOff x="2939433" y="2633443"/>
                <a:chExt cx="512878" cy="438890"/>
              </a:xfrm>
            </p:grpSpPr>
            <p:sp>
              <p:nvSpPr>
                <p:cNvPr id="983"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98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71" name="Grouper 970"/>
              <p:cNvGrpSpPr/>
              <p:nvPr/>
            </p:nvGrpSpPr>
            <p:grpSpPr>
              <a:xfrm>
                <a:off x="5017158" y="2816259"/>
                <a:ext cx="521514" cy="438890"/>
                <a:chOff x="2937539" y="2633443"/>
                <a:chExt cx="521514" cy="438890"/>
              </a:xfrm>
            </p:grpSpPr>
            <p:sp>
              <p:nvSpPr>
                <p:cNvPr id="981"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6</a:t>
                  </a:r>
                </a:p>
              </p:txBody>
            </p:sp>
            <p:sp>
              <p:nvSpPr>
                <p:cNvPr id="98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72" name="Grouper 971"/>
              <p:cNvGrpSpPr/>
              <p:nvPr/>
            </p:nvGrpSpPr>
            <p:grpSpPr>
              <a:xfrm>
                <a:off x="5533842" y="2816259"/>
                <a:ext cx="516685" cy="438890"/>
                <a:chOff x="2939432" y="2633443"/>
                <a:chExt cx="516685" cy="438890"/>
              </a:xfrm>
            </p:grpSpPr>
            <p:sp>
              <p:nvSpPr>
                <p:cNvPr id="979"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98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73" name="Grouper 972"/>
              <p:cNvGrpSpPr/>
              <p:nvPr/>
            </p:nvGrpSpPr>
            <p:grpSpPr>
              <a:xfrm>
                <a:off x="6045527" y="2814140"/>
                <a:ext cx="521686" cy="438890"/>
                <a:chOff x="2939489" y="2633443"/>
                <a:chExt cx="521686" cy="438890"/>
              </a:xfrm>
            </p:grpSpPr>
            <p:sp>
              <p:nvSpPr>
                <p:cNvPr id="977"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97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974" name="Grouper 973"/>
              <p:cNvGrpSpPr/>
              <p:nvPr/>
            </p:nvGrpSpPr>
            <p:grpSpPr>
              <a:xfrm>
                <a:off x="6557556" y="2814140"/>
                <a:ext cx="515584" cy="438890"/>
                <a:chOff x="2936727" y="2633443"/>
                <a:chExt cx="515584" cy="438890"/>
              </a:xfrm>
            </p:grpSpPr>
            <p:sp>
              <p:nvSpPr>
                <p:cNvPr id="975"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97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951" name="Grouper 950"/>
            <p:cNvGrpSpPr/>
            <p:nvPr/>
          </p:nvGrpSpPr>
          <p:grpSpPr>
            <a:xfrm>
              <a:off x="295586" y="2298351"/>
              <a:ext cx="4101926" cy="3972618"/>
              <a:chOff x="295586" y="2298351"/>
              <a:chExt cx="4101926" cy="3972618"/>
            </a:xfrm>
          </p:grpSpPr>
          <p:sp>
            <p:nvSpPr>
              <p:cNvPr id="952" name="Ellipse 951"/>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3</a:t>
                </a:r>
                <a:endParaRPr lang="fr-FR" dirty="0">
                  <a:solidFill>
                    <a:srgbClr val="800080"/>
                  </a:solidFill>
                </a:endParaRPr>
              </a:p>
            </p:txBody>
          </p:sp>
          <p:cxnSp>
            <p:nvCxnSpPr>
              <p:cNvPr id="953" name="Connecteur droit avec flèche 952"/>
              <p:cNvCxnSpPr>
                <a:stCxn id="952"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54" name="Ellipse 953"/>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955" name="Ellipse 954"/>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4</a:t>
                </a:r>
                <a:endParaRPr lang="fr-FR" dirty="0">
                  <a:solidFill>
                    <a:srgbClr val="800080"/>
                  </a:solidFill>
                </a:endParaRPr>
              </a:p>
            </p:txBody>
          </p:sp>
          <p:cxnSp>
            <p:nvCxnSpPr>
              <p:cNvPr id="956" name="Connecteur droit avec flèche 955"/>
              <p:cNvCxnSpPr>
                <a:stCxn id="955"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57" name="Ellipse 956"/>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958" name="Connecteur droit avec flèche 957"/>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9" name="Connecteur droit avec flèche 958"/>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60" name="Ellipse 959"/>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961" name="Connecteur droit avec flèche 960"/>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62" name="Ellipse 961"/>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963" name="Connecteur droit avec flèche 962"/>
              <p:cNvCxnSpPr/>
              <p:nvPr/>
            </p:nvCxnSpPr>
            <p:spPr>
              <a:xfrm>
                <a:off x="3808039" y="3721647"/>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64" name="Ellipse 963"/>
              <p:cNvSpPr/>
              <p:nvPr/>
            </p:nvSpPr>
            <p:spPr>
              <a:xfrm>
                <a:off x="3784447" y="44635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965" name="Connecteur droit avec flèche 964"/>
              <p:cNvCxnSpPr/>
              <p:nvPr/>
            </p:nvCxnSpPr>
            <p:spPr>
              <a:xfrm flipH="1">
                <a:off x="658555" y="498163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66" name="Ellipse 965"/>
              <p:cNvSpPr/>
              <p:nvPr/>
            </p:nvSpPr>
            <p:spPr>
              <a:xfrm>
                <a:off x="295586" y="5690687"/>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8</a:t>
                </a:r>
                <a:endParaRPr lang="fr-FR" dirty="0">
                  <a:solidFill>
                    <a:srgbClr val="800080"/>
                  </a:solidFill>
                </a:endParaRPr>
              </a:p>
            </p:txBody>
          </p:sp>
        </p:grpSp>
      </p:grpSp>
      <p:sp>
        <p:nvSpPr>
          <p:cNvPr id="1033" name="Rectangle 161"/>
          <p:cNvSpPr>
            <a:spLocks noChangeArrowheads="1"/>
          </p:cNvSpPr>
          <p:nvPr/>
        </p:nvSpPr>
        <p:spPr bwMode="auto">
          <a:xfrm>
            <a:off x="4649417" y="5604368"/>
            <a:ext cx="2827808" cy="431800"/>
          </a:xfrm>
          <a:prstGeom prst="rect">
            <a:avLst/>
          </a:prstGeom>
          <a:noFill/>
          <a:ln w="19050">
            <a:solidFill>
              <a:srgbClr val="800080"/>
            </a:solidFill>
            <a:miter lim="800000"/>
            <a:headEnd/>
            <a:tailEnd/>
          </a:ln>
        </p:spPr>
        <p:txBody>
          <a:bodyPr lIns="92075" tIns="46038" rIns="92075" bIns="46038"/>
          <a:lstStyle/>
          <a:p>
            <a:pPr marL="342900" indent="-342900" algn="l" defTabSz="762000">
              <a:spcBef>
                <a:spcPct val="10000"/>
              </a:spcBef>
            </a:pPr>
            <a:r>
              <a:rPr lang="fr-FR" sz="1800" b="1" dirty="0">
                <a:solidFill>
                  <a:srgbClr val="800080"/>
                </a:solidFill>
                <a:latin typeface="Arial" charset="0"/>
              </a:rPr>
              <a:t>Tri </a:t>
            </a:r>
            <a:r>
              <a:rPr lang="fr-FR" sz="1800" b="1" dirty="0" smtClean="0">
                <a:solidFill>
                  <a:srgbClr val="800080"/>
                </a:solidFill>
                <a:latin typeface="Arial" charset="0"/>
              </a:rPr>
              <a:t>par tas Entasser = 7</a:t>
            </a:r>
            <a:endParaRPr lang="fr-FR" sz="1800" b="1" dirty="0">
              <a:solidFill>
                <a:srgbClr val="800080"/>
              </a:solidFill>
              <a:latin typeface="Arial" charset="0"/>
            </a:endParaRPr>
          </a:p>
        </p:txBody>
      </p:sp>
      <p:grpSp>
        <p:nvGrpSpPr>
          <p:cNvPr id="67" name="Grouper 66"/>
          <p:cNvGrpSpPr/>
          <p:nvPr/>
        </p:nvGrpSpPr>
        <p:grpSpPr>
          <a:xfrm>
            <a:off x="310013" y="2228460"/>
            <a:ext cx="8527453" cy="3972618"/>
            <a:chOff x="934028" y="2885382"/>
            <a:chExt cx="8527453" cy="3972618"/>
          </a:xfrm>
        </p:grpSpPr>
        <p:grpSp>
          <p:nvGrpSpPr>
            <p:cNvPr id="991" name="Grouper 990"/>
            <p:cNvGrpSpPr/>
            <p:nvPr/>
          </p:nvGrpSpPr>
          <p:grpSpPr>
            <a:xfrm>
              <a:off x="934028" y="2885382"/>
              <a:ext cx="8527453" cy="3972618"/>
              <a:chOff x="295586" y="2298351"/>
              <a:chExt cx="8527453" cy="3972618"/>
            </a:xfrm>
          </p:grpSpPr>
          <p:grpSp>
            <p:nvGrpSpPr>
              <p:cNvPr id="992" name="Grouper 991"/>
              <p:cNvGrpSpPr/>
              <p:nvPr/>
            </p:nvGrpSpPr>
            <p:grpSpPr>
              <a:xfrm>
                <a:off x="4714047" y="3545941"/>
                <a:ext cx="4108992" cy="443128"/>
                <a:chOff x="2964148" y="2814140"/>
                <a:chExt cx="4108992" cy="443128"/>
              </a:xfrm>
            </p:grpSpPr>
            <p:grpSp>
              <p:nvGrpSpPr>
                <p:cNvPr id="1009" name="Grouper 1008"/>
                <p:cNvGrpSpPr/>
                <p:nvPr/>
              </p:nvGrpSpPr>
              <p:grpSpPr>
                <a:xfrm>
                  <a:off x="2964148" y="2818378"/>
                  <a:ext cx="517440" cy="438890"/>
                  <a:chOff x="2939489" y="2633443"/>
                  <a:chExt cx="517440" cy="438890"/>
                </a:xfrm>
              </p:grpSpPr>
              <p:sp>
                <p:nvSpPr>
                  <p:cNvPr id="1031"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103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010" name="Grouper 1009"/>
                <p:cNvGrpSpPr/>
                <p:nvPr/>
              </p:nvGrpSpPr>
              <p:grpSpPr>
                <a:xfrm>
                  <a:off x="3467103" y="2818378"/>
                  <a:ext cx="526342" cy="438890"/>
                  <a:chOff x="2927653" y="2633443"/>
                  <a:chExt cx="526342" cy="438890"/>
                </a:xfrm>
              </p:grpSpPr>
              <p:sp>
                <p:nvSpPr>
                  <p:cNvPr id="1029"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103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011" name="Grouper 1010"/>
                <p:cNvGrpSpPr/>
                <p:nvPr/>
              </p:nvGrpSpPr>
              <p:grpSpPr>
                <a:xfrm>
                  <a:off x="3990567" y="2816259"/>
                  <a:ext cx="512822" cy="438890"/>
                  <a:chOff x="2939489" y="2633443"/>
                  <a:chExt cx="512822" cy="438890"/>
                </a:xfrm>
              </p:grpSpPr>
              <p:sp>
                <p:nvSpPr>
                  <p:cNvPr id="1027"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102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012" name="Grouper 1011"/>
                <p:cNvGrpSpPr/>
                <p:nvPr/>
              </p:nvGrpSpPr>
              <p:grpSpPr>
                <a:xfrm>
                  <a:off x="4505302" y="2816259"/>
                  <a:ext cx="512878" cy="438890"/>
                  <a:chOff x="2939433" y="2633443"/>
                  <a:chExt cx="512878" cy="438890"/>
                </a:xfrm>
              </p:grpSpPr>
              <p:sp>
                <p:nvSpPr>
                  <p:cNvPr id="1025"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102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013" name="Grouper 1012"/>
                <p:cNvGrpSpPr/>
                <p:nvPr/>
              </p:nvGrpSpPr>
              <p:grpSpPr>
                <a:xfrm>
                  <a:off x="5017158" y="2816259"/>
                  <a:ext cx="521514" cy="438890"/>
                  <a:chOff x="2937539" y="2633443"/>
                  <a:chExt cx="521514" cy="438890"/>
                </a:xfrm>
              </p:grpSpPr>
              <p:sp>
                <p:nvSpPr>
                  <p:cNvPr id="1023"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6</a:t>
                    </a:r>
                  </a:p>
                </p:txBody>
              </p:sp>
              <p:sp>
                <p:nvSpPr>
                  <p:cNvPr id="102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014" name="Grouper 1013"/>
                <p:cNvGrpSpPr/>
                <p:nvPr/>
              </p:nvGrpSpPr>
              <p:grpSpPr>
                <a:xfrm>
                  <a:off x="5533842" y="2816259"/>
                  <a:ext cx="516685" cy="438890"/>
                  <a:chOff x="2939432" y="2633443"/>
                  <a:chExt cx="516685" cy="438890"/>
                </a:xfrm>
              </p:grpSpPr>
              <p:sp>
                <p:nvSpPr>
                  <p:cNvPr id="1021"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102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015" name="Grouper 1014"/>
                <p:cNvGrpSpPr/>
                <p:nvPr/>
              </p:nvGrpSpPr>
              <p:grpSpPr>
                <a:xfrm>
                  <a:off x="6045527" y="2814140"/>
                  <a:ext cx="521686" cy="438890"/>
                  <a:chOff x="2939489" y="2633443"/>
                  <a:chExt cx="521686" cy="438890"/>
                </a:xfrm>
              </p:grpSpPr>
              <p:sp>
                <p:nvSpPr>
                  <p:cNvPr id="1019"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102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016" name="Grouper 1015"/>
                <p:cNvGrpSpPr/>
                <p:nvPr/>
              </p:nvGrpSpPr>
              <p:grpSpPr>
                <a:xfrm>
                  <a:off x="6557556" y="2814140"/>
                  <a:ext cx="515584" cy="438890"/>
                  <a:chOff x="2936727" y="2633443"/>
                  <a:chExt cx="515584" cy="438890"/>
                </a:xfrm>
              </p:grpSpPr>
              <p:sp>
                <p:nvSpPr>
                  <p:cNvPr id="1017"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101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993" name="Grouper 992"/>
              <p:cNvGrpSpPr/>
              <p:nvPr/>
            </p:nvGrpSpPr>
            <p:grpSpPr>
              <a:xfrm>
                <a:off x="295586" y="2298351"/>
                <a:ext cx="4101926" cy="3972618"/>
                <a:chOff x="295586" y="2298351"/>
                <a:chExt cx="4101926" cy="3972618"/>
              </a:xfrm>
            </p:grpSpPr>
            <p:sp>
              <p:nvSpPr>
                <p:cNvPr id="994" name="Ellipse 993"/>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3</a:t>
                  </a:r>
                  <a:endParaRPr lang="fr-FR" dirty="0">
                    <a:solidFill>
                      <a:srgbClr val="800080"/>
                    </a:solidFill>
                  </a:endParaRPr>
                </a:p>
              </p:txBody>
            </p:sp>
            <p:cxnSp>
              <p:nvCxnSpPr>
                <p:cNvPr id="995" name="Connecteur droit avec flèche 994"/>
                <p:cNvCxnSpPr>
                  <a:stCxn id="994"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96" name="Ellipse 995"/>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997" name="Ellipse 996"/>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4</a:t>
                  </a:r>
                  <a:endParaRPr lang="fr-FR" dirty="0">
                    <a:solidFill>
                      <a:srgbClr val="800080"/>
                    </a:solidFill>
                  </a:endParaRPr>
                </a:p>
              </p:txBody>
            </p:sp>
            <p:cxnSp>
              <p:nvCxnSpPr>
                <p:cNvPr id="998" name="Connecteur droit avec flèche 997"/>
                <p:cNvCxnSpPr>
                  <a:stCxn id="997"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999" name="Ellipse 998"/>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8</a:t>
                  </a:r>
                  <a:endParaRPr lang="fr-FR" dirty="0">
                    <a:solidFill>
                      <a:srgbClr val="800080"/>
                    </a:solidFill>
                  </a:endParaRPr>
                </a:p>
              </p:txBody>
            </p:sp>
            <p:cxnSp>
              <p:nvCxnSpPr>
                <p:cNvPr id="1000" name="Connecteur droit avec flèche 999"/>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01" name="Connecteur droit avec flèche 1000"/>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2" name="Ellipse 1001"/>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1003" name="Connecteur droit avec flèche 1002"/>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4" name="Ellipse 1003"/>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1005" name="Connecteur droit avec flèche 1004"/>
                <p:cNvCxnSpPr/>
                <p:nvPr/>
              </p:nvCxnSpPr>
              <p:spPr>
                <a:xfrm>
                  <a:off x="3808039" y="3721647"/>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6" name="Ellipse 1005"/>
                <p:cNvSpPr/>
                <p:nvPr/>
              </p:nvSpPr>
              <p:spPr>
                <a:xfrm>
                  <a:off x="3784447" y="44635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1007" name="Connecteur droit avec flèche 1006"/>
                <p:cNvCxnSpPr/>
                <p:nvPr/>
              </p:nvCxnSpPr>
              <p:spPr>
                <a:xfrm flipH="1">
                  <a:off x="658555" y="498163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8" name="Ellipse 1007"/>
                <p:cNvSpPr/>
                <p:nvPr/>
              </p:nvSpPr>
              <p:spPr>
                <a:xfrm>
                  <a:off x="295586" y="5690687"/>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grpSp>
        </p:grpSp>
        <p:cxnSp>
          <p:nvCxnSpPr>
            <p:cNvPr id="1034" name="Connecteur en arc 1033"/>
            <p:cNvCxnSpPr/>
            <p:nvPr/>
          </p:nvCxnSpPr>
          <p:spPr>
            <a:xfrm rot="5400000" flipH="1" flipV="1">
              <a:off x="777805" y="5643099"/>
              <a:ext cx="1042993" cy="468530"/>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4527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0"/>
                                        </p:tgtEl>
                                        <p:attrNameLst>
                                          <p:attrName>style.visibility</p:attrName>
                                        </p:attrNameLst>
                                      </p:cBhvr>
                                      <p:to>
                                        <p:strVal val="visible"/>
                                      </p:to>
                                    </p:set>
                                  </p:childTnLst>
                                  <p:subTnLst>
                                    <p:set>
                                      <p:cBhvr override="childStyle">
                                        <p:cTn dur="1" fill="hold" display="0" masterRel="nextClick" afterEffect="1"/>
                                        <p:tgtEl>
                                          <p:spTgt spid="49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0"/>
                                        </p:tgtEl>
                                        <p:attrNameLst>
                                          <p:attrName>style.visibility</p:attrName>
                                        </p:attrNameLst>
                                      </p:cBhvr>
                                      <p:to>
                                        <p:strVal val="visible"/>
                                      </p:to>
                                    </p:set>
                                  </p:childTnLst>
                                  <p:subTnLst>
                                    <p:set>
                                      <p:cBhvr override="childStyle">
                                        <p:cTn dur="1" fill="hold" display="0" masterRel="nextClick" afterEffect="1"/>
                                        <p:tgtEl>
                                          <p:spTgt spid="58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1"/>
                                        </p:tgtEl>
                                        <p:attrNameLst>
                                          <p:attrName>style.visibility</p:attrName>
                                        </p:attrNameLst>
                                      </p:cBhvr>
                                      <p:to>
                                        <p:strVal val="visible"/>
                                      </p:to>
                                    </p:set>
                                  </p:childTnLst>
                                  <p:subTnLst>
                                    <p:set>
                                      <p:cBhvr override="childStyle">
                                        <p:cTn dur="1" fill="hold" display="0" masterRel="nextClick" afterEffect="1"/>
                                        <p:tgtEl>
                                          <p:spTgt spid="6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6"/>
                                        </p:tgtEl>
                                        <p:attrNameLst>
                                          <p:attrName>style.visibility</p:attrName>
                                        </p:attrNameLst>
                                      </p:cBhvr>
                                      <p:to>
                                        <p:strVal val="visible"/>
                                      </p:to>
                                    </p:set>
                                  </p:childTnLst>
                                  <p:subTnLst>
                                    <p:set>
                                      <p:cBhvr override="childStyle">
                                        <p:cTn dur="1" fill="hold" display="0" masterRel="nextClick" afterEffect="1"/>
                                        <p:tgtEl>
                                          <p:spTgt spid="716"/>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89"/>
                                        </p:tgtEl>
                                        <p:attrNameLst>
                                          <p:attrName>style.visibility</p:attrName>
                                        </p:attrNameLst>
                                      </p:cBhvr>
                                      <p:to>
                                        <p:strVal val="visible"/>
                                      </p:to>
                                    </p:set>
                                  </p:childTnLst>
                                  <p:subTnLst>
                                    <p:set>
                                      <p:cBhvr override="childStyle">
                                        <p:cTn dur="1" fill="hold" display="0" masterRel="nextClick" afterEffect="1"/>
                                        <p:tgtEl>
                                          <p:spTgt spid="78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8"/>
                                        </p:tgtEl>
                                        <p:attrNameLst>
                                          <p:attrName>style.visibility</p:attrName>
                                        </p:attrNameLst>
                                      </p:cBhvr>
                                      <p:to>
                                        <p:strVal val="visible"/>
                                      </p:to>
                                    </p:set>
                                  </p:childTnLst>
                                  <p:subTnLst>
                                    <p:set>
                                      <p:cBhvr override="childStyle">
                                        <p:cTn dur="1" fill="hold" display="0" masterRel="nextClick" afterEffect="1"/>
                                        <p:tgtEl>
                                          <p:spTgt spid="828"/>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09"/>
                                        </p:tgtEl>
                                        <p:attrNameLst>
                                          <p:attrName>style.visibility</p:attrName>
                                        </p:attrNameLst>
                                      </p:cBhvr>
                                      <p:to>
                                        <p:strVal val="visible"/>
                                      </p:to>
                                    </p:set>
                                  </p:childTnLst>
                                  <p:subTnLst>
                                    <p:set>
                                      <p:cBhvr override="childStyle">
                                        <p:cTn dur="1" fill="hold" display="0" masterRel="nextClick" afterEffect="1"/>
                                        <p:tgtEl>
                                          <p:spTgt spid="909"/>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49"/>
                                        </p:tgtEl>
                                        <p:attrNameLst>
                                          <p:attrName>style.visibility</p:attrName>
                                        </p:attrNameLst>
                                      </p:cBhvr>
                                      <p:to>
                                        <p:strVal val="visible"/>
                                      </p:to>
                                    </p:set>
                                  </p:childTnLst>
                                  <p:subTnLst>
                                    <p:set>
                                      <p:cBhvr override="childStyle">
                                        <p:cTn dur="1" fill="hold" display="0" masterRel="nextClick" afterEffect="1"/>
                                        <p:tgtEl>
                                          <p:spTgt spid="949"/>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948974"/>
            <a:chOff x="0" y="998538"/>
            <a:chExt cx="9144000" cy="94897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a:solidFill>
                    <a:schemeClr val="folHlink"/>
                  </a:solidFill>
                </a:rPr>
                <a:t>Tris rapides</a:t>
              </a:r>
            </a:p>
          </p:txBody>
        </p:sp>
        <p:sp>
          <p:nvSpPr>
            <p:cNvPr id="16" name="Text Box 10"/>
            <p:cNvSpPr txBox="1">
              <a:spLocks noChangeArrowheads="1"/>
            </p:cNvSpPr>
            <p:nvPr/>
          </p:nvSpPr>
          <p:spPr bwMode="auto">
            <a:xfrm>
              <a:off x="416859" y="1547402"/>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Représentation d’un tas : Dépiler</a:t>
              </a:r>
              <a:endParaRPr lang="fr-FR" i="1" dirty="0" smtClean="0">
                <a:solidFill>
                  <a:srgbClr val="800080"/>
                </a:solidFill>
              </a:endParaRPr>
            </a:p>
          </p:txBody>
        </p:sp>
      </p:grpSp>
      <p:grpSp>
        <p:nvGrpSpPr>
          <p:cNvPr id="23" name="Grouper 22"/>
          <p:cNvGrpSpPr/>
          <p:nvPr/>
        </p:nvGrpSpPr>
        <p:grpSpPr>
          <a:xfrm>
            <a:off x="295586" y="2255756"/>
            <a:ext cx="8527453" cy="4015213"/>
            <a:chOff x="295586" y="2255756"/>
            <a:chExt cx="8527453" cy="4015213"/>
          </a:xfrm>
        </p:grpSpPr>
        <p:grpSp>
          <p:nvGrpSpPr>
            <p:cNvPr id="683" name="Grouper 682"/>
            <p:cNvGrpSpPr/>
            <p:nvPr/>
          </p:nvGrpSpPr>
          <p:grpSpPr>
            <a:xfrm>
              <a:off x="295586" y="2298351"/>
              <a:ext cx="8527453" cy="3972618"/>
              <a:chOff x="295586" y="2298351"/>
              <a:chExt cx="8527453" cy="3972618"/>
            </a:xfrm>
          </p:grpSpPr>
          <p:grpSp>
            <p:nvGrpSpPr>
              <p:cNvPr id="684" name="Grouper 683"/>
              <p:cNvGrpSpPr/>
              <p:nvPr/>
            </p:nvGrpSpPr>
            <p:grpSpPr>
              <a:xfrm>
                <a:off x="4714047" y="3545941"/>
                <a:ext cx="4108992" cy="443128"/>
                <a:chOff x="2964148" y="2814140"/>
                <a:chExt cx="4108992" cy="443128"/>
              </a:xfrm>
            </p:grpSpPr>
            <p:grpSp>
              <p:nvGrpSpPr>
                <p:cNvPr id="701" name="Grouper 700"/>
                <p:cNvGrpSpPr/>
                <p:nvPr/>
              </p:nvGrpSpPr>
              <p:grpSpPr>
                <a:xfrm>
                  <a:off x="2964148" y="2818378"/>
                  <a:ext cx="517440" cy="438890"/>
                  <a:chOff x="2939489" y="2633443"/>
                  <a:chExt cx="517440" cy="438890"/>
                </a:xfrm>
              </p:grpSpPr>
              <p:sp>
                <p:nvSpPr>
                  <p:cNvPr id="723"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72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02" name="Grouper 701"/>
                <p:cNvGrpSpPr/>
                <p:nvPr/>
              </p:nvGrpSpPr>
              <p:grpSpPr>
                <a:xfrm>
                  <a:off x="3467103" y="2818378"/>
                  <a:ext cx="526342" cy="438890"/>
                  <a:chOff x="2927653" y="2633443"/>
                  <a:chExt cx="526342" cy="438890"/>
                </a:xfrm>
              </p:grpSpPr>
              <p:sp>
                <p:nvSpPr>
                  <p:cNvPr id="721"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72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03" name="Grouper 702"/>
                <p:cNvGrpSpPr/>
                <p:nvPr/>
              </p:nvGrpSpPr>
              <p:grpSpPr>
                <a:xfrm>
                  <a:off x="3990567" y="2816259"/>
                  <a:ext cx="512822" cy="438890"/>
                  <a:chOff x="2939489" y="2633443"/>
                  <a:chExt cx="512822" cy="438890"/>
                </a:xfrm>
              </p:grpSpPr>
              <p:sp>
                <p:nvSpPr>
                  <p:cNvPr id="719"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72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04" name="Grouper 703"/>
                <p:cNvGrpSpPr/>
                <p:nvPr/>
              </p:nvGrpSpPr>
              <p:grpSpPr>
                <a:xfrm>
                  <a:off x="4505302" y="2816259"/>
                  <a:ext cx="512878" cy="438890"/>
                  <a:chOff x="2939433" y="2633443"/>
                  <a:chExt cx="512878" cy="438890"/>
                </a:xfrm>
              </p:grpSpPr>
              <p:sp>
                <p:nvSpPr>
                  <p:cNvPr id="717"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71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05" name="Grouper 704"/>
                <p:cNvGrpSpPr/>
                <p:nvPr/>
              </p:nvGrpSpPr>
              <p:grpSpPr>
                <a:xfrm>
                  <a:off x="5017158" y="2816259"/>
                  <a:ext cx="521514" cy="438890"/>
                  <a:chOff x="2937539" y="2633443"/>
                  <a:chExt cx="521514" cy="438890"/>
                </a:xfrm>
              </p:grpSpPr>
              <p:sp>
                <p:nvSpPr>
                  <p:cNvPr id="715"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6</a:t>
                    </a:r>
                  </a:p>
                </p:txBody>
              </p:sp>
              <p:sp>
                <p:nvSpPr>
                  <p:cNvPr id="71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06" name="Grouper 705"/>
                <p:cNvGrpSpPr/>
                <p:nvPr/>
              </p:nvGrpSpPr>
              <p:grpSpPr>
                <a:xfrm>
                  <a:off x="5533842" y="2816259"/>
                  <a:ext cx="516685" cy="438890"/>
                  <a:chOff x="2939432" y="2633443"/>
                  <a:chExt cx="516685" cy="438890"/>
                </a:xfrm>
              </p:grpSpPr>
              <p:sp>
                <p:nvSpPr>
                  <p:cNvPr id="713"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71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07" name="Grouper 706"/>
                <p:cNvGrpSpPr/>
                <p:nvPr/>
              </p:nvGrpSpPr>
              <p:grpSpPr>
                <a:xfrm>
                  <a:off x="6045527" y="2814140"/>
                  <a:ext cx="521686" cy="438890"/>
                  <a:chOff x="2939489" y="2633443"/>
                  <a:chExt cx="521686" cy="438890"/>
                </a:xfrm>
              </p:grpSpPr>
              <p:sp>
                <p:nvSpPr>
                  <p:cNvPr id="711"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71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08" name="Grouper 707"/>
                <p:cNvGrpSpPr/>
                <p:nvPr/>
              </p:nvGrpSpPr>
              <p:grpSpPr>
                <a:xfrm>
                  <a:off x="6557556" y="2814140"/>
                  <a:ext cx="515584" cy="438890"/>
                  <a:chOff x="2936727" y="2633443"/>
                  <a:chExt cx="515584" cy="438890"/>
                </a:xfrm>
              </p:grpSpPr>
              <p:sp>
                <p:nvSpPr>
                  <p:cNvPr id="709"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71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685" name="Grouper 684"/>
              <p:cNvGrpSpPr/>
              <p:nvPr/>
            </p:nvGrpSpPr>
            <p:grpSpPr>
              <a:xfrm>
                <a:off x="295586" y="2298351"/>
                <a:ext cx="4101926" cy="3972618"/>
                <a:chOff x="295586" y="2298351"/>
                <a:chExt cx="4101926" cy="3972618"/>
              </a:xfrm>
            </p:grpSpPr>
            <p:sp>
              <p:nvSpPr>
                <p:cNvPr id="686" name="Ellipse 685"/>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3</a:t>
                  </a:r>
                  <a:endParaRPr lang="fr-FR" dirty="0">
                    <a:solidFill>
                      <a:srgbClr val="800080"/>
                    </a:solidFill>
                  </a:endParaRPr>
                </a:p>
              </p:txBody>
            </p:sp>
            <p:cxnSp>
              <p:nvCxnSpPr>
                <p:cNvPr id="687" name="Connecteur droit avec flèche 686"/>
                <p:cNvCxnSpPr>
                  <a:stCxn id="686"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88" name="Ellipse 687"/>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689" name="Ellipse 688"/>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4</a:t>
                  </a:r>
                  <a:endParaRPr lang="fr-FR" dirty="0">
                    <a:solidFill>
                      <a:srgbClr val="800080"/>
                    </a:solidFill>
                  </a:endParaRPr>
                </a:p>
              </p:txBody>
            </p:sp>
            <p:cxnSp>
              <p:nvCxnSpPr>
                <p:cNvPr id="690" name="Connecteur droit avec flèche 689"/>
                <p:cNvCxnSpPr>
                  <a:stCxn id="689"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91" name="Ellipse 690"/>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8</a:t>
                  </a:r>
                  <a:endParaRPr lang="fr-FR" dirty="0">
                    <a:solidFill>
                      <a:srgbClr val="800080"/>
                    </a:solidFill>
                  </a:endParaRPr>
                </a:p>
              </p:txBody>
            </p:sp>
            <p:cxnSp>
              <p:nvCxnSpPr>
                <p:cNvPr id="692" name="Connecteur droit avec flèche 691"/>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93" name="Connecteur droit avec flèche 692"/>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94" name="Ellipse 693"/>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695" name="Connecteur droit avec flèche 694"/>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96" name="Ellipse 695"/>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697" name="Connecteur droit avec flèche 696"/>
                <p:cNvCxnSpPr/>
                <p:nvPr/>
              </p:nvCxnSpPr>
              <p:spPr>
                <a:xfrm>
                  <a:off x="3808039" y="3721647"/>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98" name="Ellipse 697"/>
                <p:cNvSpPr/>
                <p:nvPr/>
              </p:nvSpPr>
              <p:spPr>
                <a:xfrm>
                  <a:off x="3784447" y="44635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699" name="Connecteur droit avec flèche 698"/>
                <p:cNvCxnSpPr/>
                <p:nvPr/>
              </p:nvCxnSpPr>
              <p:spPr>
                <a:xfrm flipH="1">
                  <a:off x="658555" y="498163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00" name="Ellipse 699"/>
                <p:cNvSpPr/>
                <p:nvPr/>
              </p:nvSpPr>
              <p:spPr>
                <a:xfrm>
                  <a:off x="295586" y="5690687"/>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grpSp>
        </p:grpSp>
        <p:grpSp>
          <p:nvGrpSpPr>
            <p:cNvPr id="725" name="Grouper 724"/>
            <p:cNvGrpSpPr/>
            <p:nvPr/>
          </p:nvGrpSpPr>
          <p:grpSpPr>
            <a:xfrm>
              <a:off x="4704831" y="2255756"/>
              <a:ext cx="4108992" cy="443128"/>
              <a:chOff x="2964148" y="2814140"/>
              <a:chExt cx="4108992" cy="443128"/>
            </a:xfrm>
          </p:grpSpPr>
          <p:grpSp>
            <p:nvGrpSpPr>
              <p:cNvPr id="726" name="Grouper 725"/>
              <p:cNvGrpSpPr/>
              <p:nvPr/>
            </p:nvGrpSpPr>
            <p:grpSpPr>
              <a:xfrm>
                <a:off x="2964148" y="2818378"/>
                <a:ext cx="517440" cy="438890"/>
                <a:chOff x="2939489" y="2633443"/>
                <a:chExt cx="517440" cy="438890"/>
              </a:xfrm>
            </p:grpSpPr>
            <p:sp>
              <p:nvSpPr>
                <p:cNvPr id="748"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4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27" name="Grouper 726"/>
              <p:cNvGrpSpPr/>
              <p:nvPr/>
            </p:nvGrpSpPr>
            <p:grpSpPr>
              <a:xfrm>
                <a:off x="3467103" y="2818378"/>
                <a:ext cx="526342" cy="438890"/>
                <a:chOff x="2927653" y="2633443"/>
                <a:chExt cx="526342" cy="438890"/>
              </a:xfrm>
            </p:grpSpPr>
            <p:sp>
              <p:nvSpPr>
                <p:cNvPr id="746"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4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28" name="Grouper 727"/>
              <p:cNvGrpSpPr/>
              <p:nvPr/>
            </p:nvGrpSpPr>
            <p:grpSpPr>
              <a:xfrm>
                <a:off x="3990567" y="2816259"/>
                <a:ext cx="512822" cy="438890"/>
                <a:chOff x="2939489" y="2633443"/>
                <a:chExt cx="512822" cy="438890"/>
              </a:xfrm>
            </p:grpSpPr>
            <p:sp>
              <p:nvSpPr>
                <p:cNvPr id="744"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4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29" name="Grouper 728"/>
              <p:cNvGrpSpPr/>
              <p:nvPr/>
            </p:nvGrpSpPr>
            <p:grpSpPr>
              <a:xfrm>
                <a:off x="4505302" y="2816259"/>
                <a:ext cx="512878" cy="438890"/>
                <a:chOff x="2939433" y="2633443"/>
                <a:chExt cx="512878" cy="438890"/>
              </a:xfrm>
            </p:grpSpPr>
            <p:sp>
              <p:nvSpPr>
                <p:cNvPr id="742"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4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30" name="Grouper 729"/>
              <p:cNvGrpSpPr/>
              <p:nvPr/>
            </p:nvGrpSpPr>
            <p:grpSpPr>
              <a:xfrm>
                <a:off x="5017158" y="2816259"/>
                <a:ext cx="521514" cy="438890"/>
                <a:chOff x="2937539" y="2633443"/>
                <a:chExt cx="521514" cy="438890"/>
              </a:xfrm>
            </p:grpSpPr>
            <p:sp>
              <p:nvSpPr>
                <p:cNvPr id="740"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4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31" name="Grouper 730"/>
              <p:cNvGrpSpPr/>
              <p:nvPr/>
            </p:nvGrpSpPr>
            <p:grpSpPr>
              <a:xfrm>
                <a:off x="5533842" y="2816259"/>
                <a:ext cx="516685" cy="438890"/>
                <a:chOff x="2939432" y="2633443"/>
                <a:chExt cx="516685" cy="438890"/>
              </a:xfrm>
            </p:grpSpPr>
            <p:sp>
              <p:nvSpPr>
                <p:cNvPr id="738"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3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32" name="Grouper 731"/>
              <p:cNvGrpSpPr/>
              <p:nvPr/>
            </p:nvGrpSpPr>
            <p:grpSpPr>
              <a:xfrm>
                <a:off x="6045527" y="2814140"/>
                <a:ext cx="521686" cy="438890"/>
                <a:chOff x="2939489" y="2633443"/>
                <a:chExt cx="521686" cy="438890"/>
              </a:xfrm>
            </p:grpSpPr>
            <p:sp>
              <p:nvSpPr>
                <p:cNvPr id="736"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3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33" name="Grouper 732"/>
              <p:cNvGrpSpPr/>
              <p:nvPr/>
            </p:nvGrpSpPr>
            <p:grpSpPr>
              <a:xfrm>
                <a:off x="6557556" y="2814140"/>
                <a:ext cx="515584" cy="438890"/>
                <a:chOff x="2936727" y="2633443"/>
                <a:chExt cx="515584" cy="438890"/>
              </a:xfrm>
            </p:grpSpPr>
            <p:sp>
              <p:nvSpPr>
                <p:cNvPr id="734"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3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grpSp>
        <p:nvGrpSpPr>
          <p:cNvPr id="750" name="Grouper 749"/>
          <p:cNvGrpSpPr/>
          <p:nvPr/>
        </p:nvGrpSpPr>
        <p:grpSpPr>
          <a:xfrm>
            <a:off x="294713" y="2251557"/>
            <a:ext cx="8527453" cy="4015213"/>
            <a:chOff x="295586" y="2255756"/>
            <a:chExt cx="8527453" cy="4015213"/>
          </a:xfrm>
        </p:grpSpPr>
        <p:grpSp>
          <p:nvGrpSpPr>
            <p:cNvPr id="751" name="Grouper 750"/>
            <p:cNvGrpSpPr/>
            <p:nvPr/>
          </p:nvGrpSpPr>
          <p:grpSpPr>
            <a:xfrm>
              <a:off x="830322" y="2255756"/>
              <a:ext cx="7992717" cy="2788077"/>
              <a:chOff x="830322" y="2255756"/>
              <a:chExt cx="7992717" cy="2788077"/>
            </a:xfrm>
          </p:grpSpPr>
          <p:grpSp>
            <p:nvGrpSpPr>
              <p:cNvPr id="755" name="Grouper 754"/>
              <p:cNvGrpSpPr/>
              <p:nvPr/>
            </p:nvGrpSpPr>
            <p:grpSpPr>
              <a:xfrm>
                <a:off x="830322" y="2298351"/>
                <a:ext cx="7992717" cy="2745482"/>
                <a:chOff x="830322" y="2298351"/>
                <a:chExt cx="7992717" cy="2745482"/>
              </a:xfrm>
            </p:grpSpPr>
            <p:grpSp>
              <p:nvGrpSpPr>
                <p:cNvPr id="781" name="Grouper 780"/>
                <p:cNvGrpSpPr/>
                <p:nvPr/>
              </p:nvGrpSpPr>
              <p:grpSpPr>
                <a:xfrm>
                  <a:off x="4714047" y="3545941"/>
                  <a:ext cx="4108992" cy="443128"/>
                  <a:chOff x="2964148" y="2814140"/>
                  <a:chExt cx="4108992" cy="443128"/>
                </a:xfrm>
              </p:grpSpPr>
              <p:grpSp>
                <p:nvGrpSpPr>
                  <p:cNvPr id="796" name="Grouper 795"/>
                  <p:cNvGrpSpPr/>
                  <p:nvPr/>
                </p:nvGrpSpPr>
                <p:grpSpPr>
                  <a:xfrm>
                    <a:off x="2964148" y="2818378"/>
                    <a:ext cx="517440" cy="438890"/>
                    <a:chOff x="2939489" y="2633443"/>
                    <a:chExt cx="517440" cy="438890"/>
                  </a:xfrm>
                </p:grpSpPr>
                <p:sp>
                  <p:nvSpPr>
                    <p:cNvPr id="818"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81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97" name="Grouper 796"/>
                  <p:cNvGrpSpPr/>
                  <p:nvPr/>
                </p:nvGrpSpPr>
                <p:grpSpPr>
                  <a:xfrm>
                    <a:off x="3467103" y="2818378"/>
                    <a:ext cx="526342" cy="438890"/>
                    <a:chOff x="2927653" y="2633443"/>
                    <a:chExt cx="526342" cy="438890"/>
                  </a:xfrm>
                </p:grpSpPr>
                <p:sp>
                  <p:nvSpPr>
                    <p:cNvPr id="816"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81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98" name="Grouper 797"/>
                  <p:cNvGrpSpPr/>
                  <p:nvPr/>
                </p:nvGrpSpPr>
                <p:grpSpPr>
                  <a:xfrm>
                    <a:off x="3990567" y="2816259"/>
                    <a:ext cx="512822" cy="438890"/>
                    <a:chOff x="2939489" y="2633443"/>
                    <a:chExt cx="512822" cy="438890"/>
                  </a:xfrm>
                </p:grpSpPr>
                <p:sp>
                  <p:nvSpPr>
                    <p:cNvPr id="814"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81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99" name="Grouper 798"/>
                  <p:cNvGrpSpPr/>
                  <p:nvPr/>
                </p:nvGrpSpPr>
                <p:grpSpPr>
                  <a:xfrm>
                    <a:off x="4505302" y="2816259"/>
                    <a:ext cx="512878" cy="438890"/>
                    <a:chOff x="2939433" y="2633443"/>
                    <a:chExt cx="512878" cy="438890"/>
                  </a:xfrm>
                </p:grpSpPr>
                <p:sp>
                  <p:nvSpPr>
                    <p:cNvPr id="812"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81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00" name="Grouper 799"/>
                  <p:cNvGrpSpPr/>
                  <p:nvPr/>
                </p:nvGrpSpPr>
                <p:grpSpPr>
                  <a:xfrm>
                    <a:off x="5017158" y="2816259"/>
                    <a:ext cx="521514" cy="438890"/>
                    <a:chOff x="2937539" y="2633443"/>
                    <a:chExt cx="521514" cy="438890"/>
                  </a:xfrm>
                </p:grpSpPr>
                <p:sp>
                  <p:nvSpPr>
                    <p:cNvPr id="810"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6</a:t>
                      </a:r>
                    </a:p>
                  </p:txBody>
                </p:sp>
                <p:sp>
                  <p:nvSpPr>
                    <p:cNvPr id="81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01" name="Grouper 800"/>
                  <p:cNvGrpSpPr/>
                  <p:nvPr/>
                </p:nvGrpSpPr>
                <p:grpSpPr>
                  <a:xfrm>
                    <a:off x="5533842" y="2816259"/>
                    <a:ext cx="516685" cy="438890"/>
                    <a:chOff x="2939432" y="2633443"/>
                    <a:chExt cx="516685" cy="438890"/>
                  </a:xfrm>
                </p:grpSpPr>
                <p:sp>
                  <p:nvSpPr>
                    <p:cNvPr id="808"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80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02" name="Grouper 801"/>
                  <p:cNvGrpSpPr/>
                  <p:nvPr/>
                </p:nvGrpSpPr>
                <p:grpSpPr>
                  <a:xfrm>
                    <a:off x="6045527" y="2814140"/>
                    <a:ext cx="521686" cy="438890"/>
                    <a:chOff x="2939489" y="2633443"/>
                    <a:chExt cx="521686" cy="438890"/>
                  </a:xfrm>
                </p:grpSpPr>
                <p:sp>
                  <p:nvSpPr>
                    <p:cNvPr id="806"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80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803" name="Grouper 802"/>
                  <p:cNvGrpSpPr/>
                  <p:nvPr/>
                </p:nvGrpSpPr>
                <p:grpSpPr>
                  <a:xfrm>
                    <a:off x="6557556" y="2814140"/>
                    <a:ext cx="515584" cy="438890"/>
                    <a:chOff x="2936727" y="2633443"/>
                    <a:chExt cx="515584" cy="438890"/>
                  </a:xfrm>
                </p:grpSpPr>
                <p:sp>
                  <p:nvSpPr>
                    <p:cNvPr id="804"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80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782" name="Grouper 781"/>
                <p:cNvGrpSpPr/>
                <p:nvPr/>
              </p:nvGrpSpPr>
              <p:grpSpPr>
                <a:xfrm>
                  <a:off x="830322" y="2298351"/>
                  <a:ext cx="3567190" cy="2745482"/>
                  <a:chOff x="830322" y="2298351"/>
                  <a:chExt cx="3567190" cy="2745482"/>
                </a:xfrm>
              </p:grpSpPr>
              <p:sp>
                <p:nvSpPr>
                  <p:cNvPr id="783" name="Ellipse 782"/>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784" name="Connecteur droit avec flèche 783"/>
                  <p:cNvCxnSpPr>
                    <a:stCxn id="783"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85" name="Ellipse 784"/>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786" name="Ellipse 785"/>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4</a:t>
                    </a:r>
                    <a:endParaRPr lang="fr-FR" dirty="0">
                      <a:solidFill>
                        <a:srgbClr val="800080"/>
                      </a:solidFill>
                    </a:endParaRPr>
                  </a:p>
                </p:txBody>
              </p:sp>
              <p:cxnSp>
                <p:nvCxnSpPr>
                  <p:cNvPr id="787" name="Connecteur droit avec flèche 786"/>
                  <p:cNvCxnSpPr>
                    <a:stCxn id="786"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88" name="Ellipse 787"/>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8</a:t>
                    </a:r>
                    <a:endParaRPr lang="fr-FR" dirty="0">
                      <a:solidFill>
                        <a:srgbClr val="800080"/>
                      </a:solidFill>
                    </a:endParaRPr>
                  </a:p>
                </p:txBody>
              </p:sp>
              <p:cxnSp>
                <p:nvCxnSpPr>
                  <p:cNvPr id="789" name="Connecteur droit avec flèche 788"/>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0" name="Connecteur droit avec flèche 789"/>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91" name="Ellipse 790"/>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792" name="Connecteur droit avec flèche 791"/>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93" name="Ellipse 792"/>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794" name="Connecteur droit avec flèche 793"/>
                  <p:cNvCxnSpPr/>
                  <p:nvPr/>
                </p:nvCxnSpPr>
                <p:spPr>
                  <a:xfrm>
                    <a:off x="3808039" y="3721647"/>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95" name="Ellipse 794"/>
                  <p:cNvSpPr/>
                  <p:nvPr/>
                </p:nvSpPr>
                <p:spPr>
                  <a:xfrm>
                    <a:off x="3784447" y="44635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grpSp>
          </p:grpSp>
          <p:grpSp>
            <p:nvGrpSpPr>
              <p:cNvPr id="756" name="Grouper 755"/>
              <p:cNvGrpSpPr/>
              <p:nvPr/>
            </p:nvGrpSpPr>
            <p:grpSpPr>
              <a:xfrm>
                <a:off x="4704831" y="2255756"/>
                <a:ext cx="4108992" cy="443128"/>
                <a:chOff x="2964148" y="2814140"/>
                <a:chExt cx="4108992" cy="443128"/>
              </a:xfrm>
            </p:grpSpPr>
            <p:grpSp>
              <p:nvGrpSpPr>
                <p:cNvPr id="757" name="Grouper 756"/>
                <p:cNvGrpSpPr/>
                <p:nvPr/>
              </p:nvGrpSpPr>
              <p:grpSpPr>
                <a:xfrm>
                  <a:off x="2964148" y="2818378"/>
                  <a:ext cx="517440" cy="438890"/>
                  <a:chOff x="2939489" y="2633443"/>
                  <a:chExt cx="517440" cy="438890"/>
                </a:xfrm>
              </p:grpSpPr>
              <p:sp>
                <p:nvSpPr>
                  <p:cNvPr id="779"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78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58" name="Grouper 757"/>
                <p:cNvGrpSpPr/>
                <p:nvPr/>
              </p:nvGrpSpPr>
              <p:grpSpPr>
                <a:xfrm>
                  <a:off x="3467103" y="2818378"/>
                  <a:ext cx="526342" cy="438890"/>
                  <a:chOff x="2927653" y="2633443"/>
                  <a:chExt cx="526342" cy="438890"/>
                </a:xfrm>
              </p:grpSpPr>
              <p:sp>
                <p:nvSpPr>
                  <p:cNvPr id="777"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7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59" name="Grouper 758"/>
                <p:cNvGrpSpPr/>
                <p:nvPr/>
              </p:nvGrpSpPr>
              <p:grpSpPr>
                <a:xfrm>
                  <a:off x="3990567" y="2816259"/>
                  <a:ext cx="512822" cy="438890"/>
                  <a:chOff x="2939489" y="2633443"/>
                  <a:chExt cx="512822" cy="438890"/>
                </a:xfrm>
              </p:grpSpPr>
              <p:sp>
                <p:nvSpPr>
                  <p:cNvPr id="775"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7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60" name="Grouper 759"/>
                <p:cNvGrpSpPr/>
                <p:nvPr/>
              </p:nvGrpSpPr>
              <p:grpSpPr>
                <a:xfrm>
                  <a:off x="4505302" y="2816259"/>
                  <a:ext cx="512878" cy="438890"/>
                  <a:chOff x="2939433" y="2633443"/>
                  <a:chExt cx="512878" cy="438890"/>
                </a:xfrm>
              </p:grpSpPr>
              <p:sp>
                <p:nvSpPr>
                  <p:cNvPr id="773"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7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61" name="Grouper 760"/>
                <p:cNvGrpSpPr/>
                <p:nvPr/>
              </p:nvGrpSpPr>
              <p:grpSpPr>
                <a:xfrm>
                  <a:off x="5017158" y="2816259"/>
                  <a:ext cx="521514" cy="438890"/>
                  <a:chOff x="2937539" y="2633443"/>
                  <a:chExt cx="521514" cy="438890"/>
                </a:xfrm>
              </p:grpSpPr>
              <p:sp>
                <p:nvSpPr>
                  <p:cNvPr id="771"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7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62" name="Grouper 761"/>
                <p:cNvGrpSpPr/>
                <p:nvPr/>
              </p:nvGrpSpPr>
              <p:grpSpPr>
                <a:xfrm>
                  <a:off x="5533842" y="2816259"/>
                  <a:ext cx="516685" cy="438890"/>
                  <a:chOff x="2939432" y="2633443"/>
                  <a:chExt cx="516685" cy="438890"/>
                </a:xfrm>
              </p:grpSpPr>
              <p:sp>
                <p:nvSpPr>
                  <p:cNvPr id="769"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7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63" name="Grouper 762"/>
                <p:cNvGrpSpPr/>
                <p:nvPr/>
              </p:nvGrpSpPr>
              <p:grpSpPr>
                <a:xfrm>
                  <a:off x="6045527" y="2814140"/>
                  <a:ext cx="521686" cy="438890"/>
                  <a:chOff x="2939489" y="2633443"/>
                  <a:chExt cx="521686" cy="438890"/>
                </a:xfrm>
              </p:grpSpPr>
              <p:sp>
                <p:nvSpPr>
                  <p:cNvPr id="767"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6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764" name="Grouper 763"/>
                <p:cNvGrpSpPr/>
                <p:nvPr/>
              </p:nvGrpSpPr>
              <p:grpSpPr>
                <a:xfrm>
                  <a:off x="6557556" y="2814140"/>
                  <a:ext cx="515584" cy="438890"/>
                  <a:chOff x="2936727" y="2633443"/>
                  <a:chExt cx="515584" cy="438890"/>
                </a:xfrm>
              </p:grpSpPr>
              <p:sp>
                <p:nvSpPr>
                  <p:cNvPr id="765"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76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752" name="Connecteur droit avec flèche 751"/>
            <p:cNvCxnSpPr/>
            <p:nvPr/>
          </p:nvCxnSpPr>
          <p:spPr>
            <a:xfrm flipH="1">
              <a:off x="658555" y="4981630"/>
              <a:ext cx="296071" cy="732715"/>
            </a:xfrm>
            <a:prstGeom prst="straightConnector1">
              <a:avLst/>
            </a:prstGeom>
            <a:ln w="19050">
              <a:solidFill>
                <a:schemeClr val="tx1">
                  <a:lumMod val="50000"/>
                  <a:lumOff val="50000"/>
                  <a:alpha val="45000"/>
                </a:schemeClr>
              </a:solidFill>
              <a:tailEnd type="arrow"/>
            </a:ln>
          </p:spPr>
          <p:style>
            <a:lnRef idx="2">
              <a:schemeClr val="accent1"/>
            </a:lnRef>
            <a:fillRef idx="0">
              <a:schemeClr val="accent1"/>
            </a:fillRef>
            <a:effectRef idx="1">
              <a:schemeClr val="accent1"/>
            </a:effectRef>
            <a:fontRef idx="minor">
              <a:schemeClr val="tx1"/>
            </a:fontRef>
          </p:style>
        </p:cxnSp>
        <p:sp>
          <p:nvSpPr>
            <p:cNvPr id="753" name="Ellipse 752"/>
            <p:cNvSpPr/>
            <p:nvPr/>
          </p:nvSpPr>
          <p:spPr>
            <a:xfrm>
              <a:off x="295586" y="5690687"/>
              <a:ext cx="613065" cy="580282"/>
            </a:xfrm>
            <a:prstGeom prst="ellipse">
              <a:avLst/>
            </a:prstGeom>
            <a:noFill/>
            <a:ln w="25400">
              <a:solidFill>
                <a:schemeClr val="tx1">
                  <a:lumMod val="50000"/>
                  <a:lumOff val="50000"/>
                  <a:alpha val="4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chemeClr val="bg1">
                      <a:lumMod val="75000"/>
                    </a:schemeClr>
                  </a:solidFill>
                </a:rPr>
                <a:t>9</a:t>
              </a:r>
              <a:endParaRPr lang="fr-FR" dirty="0">
                <a:solidFill>
                  <a:schemeClr val="bg1">
                    <a:lumMod val="75000"/>
                  </a:schemeClr>
                </a:solidFill>
              </a:endParaRPr>
            </a:p>
          </p:txBody>
        </p:sp>
        <p:cxnSp>
          <p:nvCxnSpPr>
            <p:cNvPr id="754" name="Connecteur en arc 753"/>
            <p:cNvCxnSpPr>
              <a:stCxn id="753" idx="1"/>
              <a:endCxn id="783" idx="2"/>
            </p:cNvCxnSpPr>
            <p:nvPr/>
          </p:nvCxnSpPr>
          <p:spPr>
            <a:xfrm rot="5400000" flipH="1" flipV="1">
              <a:off x="-191617" y="3165477"/>
              <a:ext cx="3187175" cy="2033207"/>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356" name="Grouper 1355"/>
          <p:cNvGrpSpPr/>
          <p:nvPr/>
        </p:nvGrpSpPr>
        <p:grpSpPr>
          <a:xfrm>
            <a:off x="841268" y="2266701"/>
            <a:ext cx="7992717" cy="2788077"/>
            <a:chOff x="830322" y="2255756"/>
            <a:chExt cx="7992717" cy="2788077"/>
          </a:xfrm>
        </p:grpSpPr>
        <p:grpSp>
          <p:nvGrpSpPr>
            <p:cNvPr id="1357" name="Grouper 1356"/>
            <p:cNvGrpSpPr/>
            <p:nvPr/>
          </p:nvGrpSpPr>
          <p:grpSpPr>
            <a:xfrm>
              <a:off x="830322" y="2255756"/>
              <a:ext cx="7992717" cy="2788077"/>
              <a:chOff x="830322" y="2255756"/>
              <a:chExt cx="7992717" cy="2788077"/>
            </a:xfrm>
          </p:grpSpPr>
          <p:grpSp>
            <p:nvGrpSpPr>
              <p:cNvPr id="1359" name="Grouper 1358"/>
              <p:cNvGrpSpPr/>
              <p:nvPr/>
            </p:nvGrpSpPr>
            <p:grpSpPr>
              <a:xfrm>
                <a:off x="830322" y="2298351"/>
                <a:ext cx="7992717" cy="2745482"/>
                <a:chOff x="830322" y="2298351"/>
                <a:chExt cx="7992717" cy="2745482"/>
              </a:xfrm>
            </p:grpSpPr>
            <p:grpSp>
              <p:nvGrpSpPr>
                <p:cNvPr id="1385" name="Grouper 1384"/>
                <p:cNvGrpSpPr/>
                <p:nvPr/>
              </p:nvGrpSpPr>
              <p:grpSpPr>
                <a:xfrm>
                  <a:off x="4714047" y="3545941"/>
                  <a:ext cx="4108992" cy="443128"/>
                  <a:chOff x="2964148" y="2814140"/>
                  <a:chExt cx="4108992" cy="443128"/>
                </a:xfrm>
              </p:grpSpPr>
              <p:grpSp>
                <p:nvGrpSpPr>
                  <p:cNvPr id="1400" name="Grouper 1399"/>
                  <p:cNvGrpSpPr/>
                  <p:nvPr/>
                </p:nvGrpSpPr>
                <p:grpSpPr>
                  <a:xfrm>
                    <a:off x="2964148" y="2818378"/>
                    <a:ext cx="517440" cy="438890"/>
                    <a:chOff x="2939489" y="2633443"/>
                    <a:chExt cx="517440" cy="438890"/>
                  </a:xfrm>
                </p:grpSpPr>
                <p:sp>
                  <p:nvSpPr>
                    <p:cNvPr id="1422"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142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01" name="Grouper 1400"/>
                  <p:cNvGrpSpPr/>
                  <p:nvPr/>
                </p:nvGrpSpPr>
                <p:grpSpPr>
                  <a:xfrm>
                    <a:off x="3467103" y="2818378"/>
                    <a:ext cx="526342" cy="438890"/>
                    <a:chOff x="2927653" y="2633443"/>
                    <a:chExt cx="526342" cy="438890"/>
                  </a:xfrm>
                </p:grpSpPr>
                <p:sp>
                  <p:nvSpPr>
                    <p:cNvPr id="1420"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142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02" name="Grouper 1401"/>
                  <p:cNvGrpSpPr/>
                  <p:nvPr/>
                </p:nvGrpSpPr>
                <p:grpSpPr>
                  <a:xfrm>
                    <a:off x="3990567" y="2816259"/>
                    <a:ext cx="512822" cy="438890"/>
                    <a:chOff x="2939489" y="2633443"/>
                    <a:chExt cx="512822" cy="438890"/>
                  </a:xfrm>
                </p:grpSpPr>
                <p:sp>
                  <p:nvSpPr>
                    <p:cNvPr id="1418"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141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03" name="Grouper 1402"/>
                  <p:cNvGrpSpPr/>
                  <p:nvPr/>
                </p:nvGrpSpPr>
                <p:grpSpPr>
                  <a:xfrm>
                    <a:off x="4505302" y="2816259"/>
                    <a:ext cx="512878" cy="438890"/>
                    <a:chOff x="2939433" y="2633443"/>
                    <a:chExt cx="512878" cy="438890"/>
                  </a:xfrm>
                </p:grpSpPr>
                <p:sp>
                  <p:nvSpPr>
                    <p:cNvPr id="1416"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141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04" name="Grouper 1403"/>
                  <p:cNvGrpSpPr/>
                  <p:nvPr/>
                </p:nvGrpSpPr>
                <p:grpSpPr>
                  <a:xfrm>
                    <a:off x="5017158" y="2816259"/>
                    <a:ext cx="521514" cy="438890"/>
                    <a:chOff x="2937539" y="2633443"/>
                    <a:chExt cx="521514" cy="438890"/>
                  </a:xfrm>
                </p:grpSpPr>
                <p:sp>
                  <p:nvSpPr>
                    <p:cNvPr id="1414"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a:solidFill>
                            <a:srgbClr val="800080"/>
                          </a:solidFill>
                        </a:rPr>
                        <a:t>6</a:t>
                      </a:r>
                    </a:p>
                  </p:txBody>
                </p:sp>
                <p:sp>
                  <p:nvSpPr>
                    <p:cNvPr id="141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05" name="Grouper 1404"/>
                  <p:cNvGrpSpPr/>
                  <p:nvPr/>
                </p:nvGrpSpPr>
                <p:grpSpPr>
                  <a:xfrm>
                    <a:off x="5533842" y="2816259"/>
                    <a:ext cx="516685" cy="438890"/>
                    <a:chOff x="2939432" y="2633443"/>
                    <a:chExt cx="516685" cy="438890"/>
                  </a:xfrm>
                </p:grpSpPr>
                <p:sp>
                  <p:nvSpPr>
                    <p:cNvPr id="1412"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141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06" name="Grouper 1405"/>
                  <p:cNvGrpSpPr/>
                  <p:nvPr/>
                </p:nvGrpSpPr>
                <p:grpSpPr>
                  <a:xfrm>
                    <a:off x="6045527" y="2814140"/>
                    <a:ext cx="521686" cy="438890"/>
                    <a:chOff x="2939489" y="2633443"/>
                    <a:chExt cx="521686" cy="438890"/>
                  </a:xfrm>
                </p:grpSpPr>
                <p:sp>
                  <p:nvSpPr>
                    <p:cNvPr id="1410"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141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07" name="Grouper 1406"/>
                  <p:cNvGrpSpPr/>
                  <p:nvPr/>
                </p:nvGrpSpPr>
                <p:grpSpPr>
                  <a:xfrm>
                    <a:off x="6557556" y="2814140"/>
                    <a:ext cx="515584" cy="438890"/>
                    <a:chOff x="2936727" y="2633443"/>
                    <a:chExt cx="515584" cy="438890"/>
                  </a:xfrm>
                </p:grpSpPr>
                <p:sp>
                  <p:nvSpPr>
                    <p:cNvPr id="1408"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40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1386" name="Grouper 1385"/>
                <p:cNvGrpSpPr/>
                <p:nvPr/>
              </p:nvGrpSpPr>
              <p:grpSpPr>
                <a:xfrm>
                  <a:off x="830322" y="2298351"/>
                  <a:ext cx="3567190" cy="2745482"/>
                  <a:chOff x="830322" y="2298351"/>
                  <a:chExt cx="3567190" cy="2745482"/>
                </a:xfrm>
              </p:grpSpPr>
              <p:sp>
                <p:nvSpPr>
                  <p:cNvPr id="1387" name="Ellipse 1386"/>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4</a:t>
                    </a:r>
                    <a:endParaRPr lang="fr-FR" dirty="0">
                      <a:solidFill>
                        <a:srgbClr val="800080"/>
                      </a:solidFill>
                    </a:endParaRPr>
                  </a:p>
                </p:txBody>
              </p:sp>
              <p:cxnSp>
                <p:nvCxnSpPr>
                  <p:cNvPr id="1388" name="Connecteur droit avec flèche 1387"/>
                  <p:cNvCxnSpPr>
                    <a:stCxn id="1387"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89" name="Ellipse 1388"/>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1390" name="Ellipse 1389"/>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1391" name="Connecteur droit avec flèche 1390"/>
                  <p:cNvCxnSpPr>
                    <a:stCxn id="1390"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2" name="Ellipse 1391"/>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8</a:t>
                    </a:r>
                    <a:endParaRPr lang="fr-FR" dirty="0">
                      <a:solidFill>
                        <a:srgbClr val="800080"/>
                      </a:solidFill>
                    </a:endParaRPr>
                  </a:p>
                </p:txBody>
              </p:sp>
              <p:cxnSp>
                <p:nvCxnSpPr>
                  <p:cNvPr id="1393" name="Connecteur droit avec flèche 1392"/>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394" name="Connecteur droit avec flèche 1393"/>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5" name="Ellipse 1394"/>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1396" name="Connecteur droit avec flèche 1395"/>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7" name="Ellipse 1396"/>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1398" name="Connecteur droit avec flèche 1397"/>
                  <p:cNvCxnSpPr/>
                  <p:nvPr/>
                </p:nvCxnSpPr>
                <p:spPr>
                  <a:xfrm>
                    <a:off x="3808039" y="3721647"/>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9" name="Ellipse 1398"/>
                  <p:cNvSpPr/>
                  <p:nvPr/>
                </p:nvSpPr>
                <p:spPr>
                  <a:xfrm>
                    <a:off x="3784447" y="44635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grpSp>
          </p:grpSp>
          <p:grpSp>
            <p:nvGrpSpPr>
              <p:cNvPr id="1360" name="Grouper 1359"/>
              <p:cNvGrpSpPr/>
              <p:nvPr/>
            </p:nvGrpSpPr>
            <p:grpSpPr>
              <a:xfrm>
                <a:off x="4704831" y="2255756"/>
                <a:ext cx="4108992" cy="443128"/>
                <a:chOff x="2964148" y="2814140"/>
                <a:chExt cx="4108992" cy="443128"/>
              </a:xfrm>
            </p:grpSpPr>
            <p:grpSp>
              <p:nvGrpSpPr>
                <p:cNvPr id="1361" name="Grouper 1360"/>
                <p:cNvGrpSpPr/>
                <p:nvPr/>
              </p:nvGrpSpPr>
              <p:grpSpPr>
                <a:xfrm>
                  <a:off x="2964148" y="2818378"/>
                  <a:ext cx="517440" cy="438890"/>
                  <a:chOff x="2939489" y="2633443"/>
                  <a:chExt cx="517440" cy="438890"/>
                </a:xfrm>
              </p:grpSpPr>
              <p:sp>
                <p:nvSpPr>
                  <p:cNvPr id="1383"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138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362" name="Grouper 1361"/>
                <p:cNvGrpSpPr/>
                <p:nvPr/>
              </p:nvGrpSpPr>
              <p:grpSpPr>
                <a:xfrm>
                  <a:off x="3467103" y="2818378"/>
                  <a:ext cx="526342" cy="438890"/>
                  <a:chOff x="2927653" y="2633443"/>
                  <a:chExt cx="526342" cy="438890"/>
                </a:xfrm>
              </p:grpSpPr>
              <p:sp>
                <p:nvSpPr>
                  <p:cNvPr id="1381"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38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363" name="Grouper 1362"/>
                <p:cNvGrpSpPr/>
                <p:nvPr/>
              </p:nvGrpSpPr>
              <p:grpSpPr>
                <a:xfrm>
                  <a:off x="3990567" y="2816259"/>
                  <a:ext cx="512822" cy="438890"/>
                  <a:chOff x="2939489" y="2633443"/>
                  <a:chExt cx="512822" cy="438890"/>
                </a:xfrm>
              </p:grpSpPr>
              <p:sp>
                <p:nvSpPr>
                  <p:cNvPr id="1379"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38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364" name="Grouper 1363"/>
                <p:cNvGrpSpPr/>
                <p:nvPr/>
              </p:nvGrpSpPr>
              <p:grpSpPr>
                <a:xfrm>
                  <a:off x="4505302" y="2816259"/>
                  <a:ext cx="512878" cy="438890"/>
                  <a:chOff x="2939433" y="2633443"/>
                  <a:chExt cx="512878" cy="438890"/>
                </a:xfrm>
              </p:grpSpPr>
              <p:sp>
                <p:nvSpPr>
                  <p:cNvPr id="1377"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37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365" name="Grouper 1364"/>
                <p:cNvGrpSpPr/>
                <p:nvPr/>
              </p:nvGrpSpPr>
              <p:grpSpPr>
                <a:xfrm>
                  <a:off x="5017158" y="2816259"/>
                  <a:ext cx="521514" cy="438890"/>
                  <a:chOff x="2937539" y="2633443"/>
                  <a:chExt cx="521514" cy="438890"/>
                </a:xfrm>
              </p:grpSpPr>
              <p:sp>
                <p:nvSpPr>
                  <p:cNvPr id="1375"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37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366" name="Grouper 1365"/>
                <p:cNvGrpSpPr/>
                <p:nvPr/>
              </p:nvGrpSpPr>
              <p:grpSpPr>
                <a:xfrm>
                  <a:off x="5533842" y="2816259"/>
                  <a:ext cx="516685" cy="438890"/>
                  <a:chOff x="2939432" y="2633443"/>
                  <a:chExt cx="516685" cy="438890"/>
                </a:xfrm>
              </p:grpSpPr>
              <p:sp>
                <p:nvSpPr>
                  <p:cNvPr id="1373"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37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367" name="Grouper 1366"/>
                <p:cNvGrpSpPr/>
                <p:nvPr/>
              </p:nvGrpSpPr>
              <p:grpSpPr>
                <a:xfrm>
                  <a:off x="6045527" y="2814140"/>
                  <a:ext cx="521686" cy="438890"/>
                  <a:chOff x="2939489" y="2633443"/>
                  <a:chExt cx="521686" cy="438890"/>
                </a:xfrm>
              </p:grpSpPr>
              <p:sp>
                <p:nvSpPr>
                  <p:cNvPr id="1371"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37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368" name="Grouper 1367"/>
                <p:cNvGrpSpPr/>
                <p:nvPr/>
              </p:nvGrpSpPr>
              <p:grpSpPr>
                <a:xfrm>
                  <a:off x="6557556" y="2814140"/>
                  <a:ext cx="515584" cy="438890"/>
                  <a:chOff x="2936727" y="2633443"/>
                  <a:chExt cx="515584" cy="438890"/>
                </a:xfrm>
              </p:grpSpPr>
              <p:sp>
                <p:nvSpPr>
                  <p:cNvPr id="1369"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37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1358" name="Connecteur en arc 1357"/>
            <p:cNvCxnSpPr/>
            <p:nvPr/>
          </p:nvCxnSpPr>
          <p:spPr>
            <a:xfrm rot="5400000" flipH="1" flipV="1">
              <a:off x="1606895" y="2351569"/>
              <a:ext cx="733606" cy="965173"/>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424" name="Grouper 1423"/>
          <p:cNvGrpSpPr/>
          <p:nvPr/>
        </p:nvGrpSpPr>
        <p:grpSpPr>
          <a:xfrm>
            <a:off x="841271" y="2255756"/>
            <a:ext cx="7992717" cy="2788077"/>
            <a:chOff x="830322" y="2255756"/>
            <a:chExt cx="7992717" cy="2788077"/>
          </a:xfrm>
        </p:grpSpPr>
        <p:grpSp>
          <p:nvGrpSpPr>
            <p:cNvPr id="1425" name="Grouper 1424"/>
            <p:cNvGrpSpPr/>
            <p:nvPr/>
          </p:nvGrpSpPr>
          <p:grpSpPr>
            <a:xfrm>
              <a:off x="830322" y="2255756"/>
              <a:ext cx="7992717" cy="2788077"/>
              <a:chOff x="830322" y="2255756"/>
              <a:chExt cx="7992717" cy="2788077"/>
            </a:xfrm>
          </p:grpSpPr>
          <p:grpSp>
            <p:nvGrpSpPr>
              <p:cNvPr id="1427" name="Grouper 1426"/>
              <p:cNvGrpSpPr/>
              <p:nvPr/>
            </p:nvGrpSpPr>
            <p:grpSpPr>
              <a:xfrm>
                <a:off x="830322" y="2298351"/>
                <a:ext cx="7992717" cy="2745482"/>
                <a:chOff x="830322" y="2298351"/>
                <a:chExt cx="7992717" cy="2745482"/>
              </a:xfrm>
            </p:grpSpPr>
            <p:grpSp>
              <p:nvGrpSpPr>
                <p:cNvPr id="1453" name="Grouper 1452"/>
                <p:cNvGrpSpPr/>
                <p:nvPr/>
              </p:nvGrpSpPr>
              <p:grpSpPr>
                <a:xfrm>
                  <a:off x="4714047" y="3545941"/>
                  <a:ext cx="4108992" cy="443128"/>
                  <a:chOff x="2964148" y="2814140"/>
                  <a:chExt cx="4108992" cy="443128"/>
                </a:xfrm>
              </p:grpSpPr>
              <p:grpSp>
                <p:nvGrpSpPr>
                  <p:cNvPr id="1468" name="Grouper 1467"/>
                  <p:cNvGrpSpPr/>
                  <p:nvPr/>
                </p:nvGrpSpPr>
                <p:grpSpPr>
                  <a:xfrm>
                    <a:off x="2964148" y="2818378"/>
                    <a:ext cx="517440" cy="438890"/>
                    <a:chOff x="2939489" y="2633443"/>
                    <a:chExt cx="517440" cy="438890"/>
                  </a:xfrm>
                </p:grpSpPr>
                <p:sp>
                  <p:nvSpPr>
                    <p:cNvPr id="1490"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149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69" name="Grouper 1468"/>
                  <p:cNvGrpSpPr/>
                  <p:nvPr/>
                </p:nvGrpSpPr>
                <p:grpSpPr>
                  <a:xfrm>
                    <a:off x="3467103" y="2818378"/>
                    <a:ext cx="526342" cy="438890"/>
                    <a:chOff x="2927653" y="2633443"/>
                    <a:chExt cx="526342" cy="438890"/>
                  </a:xfrm>
                </p:grpSpPr>
                <p:sp>
                  <p:nvSpPr>
                    <p:cNvPr id="1488"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148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70" name="Grouper 1469"/>
                  <p:cNvGrpSpPr/>
                  <p:nvPr/>
                </p:nvGrpSpPr>
                <p:grpSpPr>
                  <a:xfrm>
                    <a:off x="3990567" y="2816259"/>
                    <a:ext cx="512822" cy="438890"/>
                    <a:chOff x="2939489" y="2633443"/>
                    <a:chExt cx="512822" cy="438890"/>
                  </a:xfrm>
                </p:grpSpPr>
                <p:sp>
                  <p:nvSpPr>
                    <p:cNvPr id="1486"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148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71" name="Grouper 1470"/>
                  <p:cNvGrpSpPr/>
                  <p:nvPr/>
                </p:nvGrpSpPr>
                <p:grpSpPr>
                  <a:xfrm>
                    <a:off x="4505302" y="2816259"/>
                    <a:ext cx="512878" cy="438890"/>
                    <a:chOff x="2939433" y="2633443"/>
                    <a:chExt cx="512878" cy="438890"/>
                  </a:xfrm>
                </p:grpSpPr>
                <p:sp>
                  <p:nvSpPr>
                    <p:cNvPr id="1484"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148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72" name="Grouper 1471"/>
                  <p:cNvGrpSpPr/>
                  <p:nvPr/>
                </p:nvGrpSpPr>
                <p:grpSpPr>
                  <a:xfrm>
                    <a:off x="5017158" y="2816259"/>
                    <a:ext cx="521514" cy="438890"/>
                    <a:chOff x="2937539" y="2633443"/>
                    <a:chExt cx="521514" cy="438890"/>
                  </a:xfrm>
                </p:grpSpPr>
                <p:sp>
                  <p:nvSpPr>
                    <p:cNvPr id="1482"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148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73" name="Grouper 1472"/>
                  <p:cNvGrpSpPr/>
                  <p:nvPr/>
                </p:nvGrpSpPr>
                <p:grpSpPr>
                  <a:xfrm>
                    <a:off x="5533842" y="2816259"/>
                    <a:ext cx="516685" cy="438890"/>
                    <a:chOff x="2939432" y="2633443"/>
                    <a:chExt cx="516685" cy="438890"/>
                  </a:xfrm>
                </p:grpSpPr>
                <p:sp>
                  <p:nvSpPr>
                    <p:cNvPr id="1480"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148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74" name="Grouper 1473"/>
                  <p:cNvGrpSpPr/>
                  <p:nvPr/>
                </p:nvGrpSpPr>
                <p:grpSpPr>
                  <a:xfrm>
                    <a:off x="6045527" y="2814140"/>
                    <a:ext cx="521686" cy="438890"/>
                    <a:chOff x="2939489" y="2633443"/>
                    <a:chExt cx="521686" cy="438890"/>
                  </a:xfrm>
                </p:grpSpPr>
                <p:sp>
                  <p:nvSpPr>
                    <p:cNvPr id="1478"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147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75" name="Grouper 1474"/>
                  <p:cNvGrpSpPr/>
                  <p:nvPr/>
                </p:nvGrpSpPr>
                <p:grpSpPr>
                  <a:xfrm>
                    <a:off x="6557556" y="2814140"/>
                    <a:ext cx="515584" cy="438890"/>
                    <a:chOff x="2936727" y="2633443"/>
                    <a:chExt cx="515584" cy="438890"/>
                  </a:xfrm>
                </p:grpSpPr>
                <p:sp>
                  <p:nvSpPr>
                    <p:cNvPr id="1476"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47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1454" name="Grouper 1453"/>
                <p:cNvGrpSpPr/>
                <p:nvPr/>
              </p:nvGrpSpPr>
              <p:grpSpPr>
                <a:xfrm>
                  <a:off x="830322" y="2298351"/>
                  <a:ext cx="3567190" cy="2745482"/>
                  <a:chOff x="830322" y="2298351"/>
                  <a:chExt cx="3567190" cy="2745482"/>
                </a:xfrm>
              </p:grpSpPr>
              <p:sp>
                <p:nvSpPr>
                  <p:cNvPr id="1455" name="Ellipse 1454"/>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4</a:t>
                    </a:r>
                    <a:endParaRPr lang="fr-FR" dirty="0">
                      <a:solidFill>
                        <a:srgbClr val="800080"/>
                      </a:solidFill>
                    </a:endParaRPr>
                  </a:p>
                </p:txBody>
              </p:sp>
              <p:cxnSp>
                <p:nvCxnSpPr>
                  <p:cNvPr id="1456" name="Connecteur droit avec flèche 1455"/>
                  <p:cNvCxnSpPr>
                    <a:stCxn id="1455"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7" name="Ellipse 1456"/>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1458" name="Ellipse 1457"/>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1459" name="Connecteur droit avec flèche 1458"/>
                  <p:cNvCxnSpPr>
                    <a:stCxn id="1458"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60" name="Ellipse 1459"/>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8</a:t>
                    </a:r>
                    <a:endParaRPr lang="fr-FR" dirty="0">
                      <a:solidFill>
                        <a:srgbClr val="800080"/>
                      </a:solidFill>
                    </a:endParaRPr>
                  </a:p>
                </p:txBody>
              </p:sp>
              <p:cxnSp>
                <p:nvCxnSpPr>
                  <p:cNvPr id="1461" name="Connecteur droit avec flèche 1460"/>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62" name="Connecteur droit avec flèche 1461"/>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63" name="Ellipse 1462"/>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1464" name="Connecteur droit avec flèche 1463"/>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65" name="Ellipse 1464"/>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1466" name="Connecteur droit avec flèche 1465"/>
                  <p:cNvCxnSpPr/>
                  <p:nvPr/>
                </p:nvCxnSpPr>
                <p:spPr>
                  <a:xfrm>
                    <a:off x="3808039" y="3721647"/>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67" name="Ellipse 1466"/>
                  <p:cNvSpPr/>
                  <p:nvPr/>
                </p:nvSpPr>
                <p:spPr>
                  <a:xfrm>
                    <a:off x="3784447" y="44635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grpSp>
          </p:grpSp>
          <p:grpSp>
            <p:nvGrpSpPr>
              <p:cNvPr id="1428" name="Grouper 1427"/>
              <p:cNvGrpSpPr/>
              <p:nvPr/>
            </p:nvGrpSpPr>
            <p:grpSpPr>
              <a:xfrm>
                <a:off x="4704831" y="2255756"/>
                <a:ext cx="4108992" cy="443128"/>
                <a:chOff x="2964148" y="2814140"/>
                <a:chExt cx="4108992" cy="443128"/>
              </a:xfrm>
            </p:grpSpPr>
            <p:grpSp>
              <p:nvGrpSpPr>
                <p:cNvPr id="1429" name="Grouper 1428"/>
                <p:cNvGrpSpPr/>
                <p:nvPr/>
              </p:nvGrpSpPr>
              <p:grpSpPr>
                <a:xfrm>
                  <a:off x="2964148" y="2818378"/>
                  <a:ext cx="517440" cy="438890"/>
                  <a:chOff x="2939489" y="2633443"/>
                  <a:chExt cx="517440" cy="438890"/>
                </a:xfrm>
              </p:grpSpPr>
              <p:sp>
                <p:nvSpPr>
                  <p:cNvPr id="1451"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145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30" name="Grouper 1429"/>
                <p:cNvGrpSpPr/>
                <p:nvPr/>
              </p:nvGrpSpPr>
              <p:grpSpPr>
                <a:xfrm>
                  <a:off x="3467103" y="2818378"/>
                  <a:ext cx="526342" cy="438890"/>
                  <a:chOff x="2927653" y="2633443"/>
                  <a:chExt cx="526342" cy="438890"/>
                </a:xfrm>
              </p:grpSpPr>
              <p:sp>
                <p:nvSpPr>
                  <p:cNvPr id="1449"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45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31" name="Grouper 1430"/>
                <p:cNvGrpSpPr/>
                <p:nvPr/>
              </p:nvGrpSpPr>
              <p:grpSpPr>
                <a:xfrm>
                  <a:off x="3990567" y="2816259"/>
                  <a:ext cx="512822" cy="438890"/>
                  <a:chOff x="2939489" y="2633443"/>
                  <a:chExt cx="512822" cy="438890"/>
                </a:xfrm>
              </p:grpSpPr>
              <p:sp>
                <p:nvSpPr>
                  <p:cNvPr id="1447"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44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32" name="Grouper 1431"/>
                <p:cNvGrpSpPr/>
                <p:nvPr/>
              </p:nvGrpSpPr>
              <p:grpSpPr>
                <a:xfrm>
                  <a:off x="4505302" y="2816259"/>
                  <a:ext cx="512878" cy="438890"/>
                  <a:chOff x="2939433" y="2633443"/>
                  <a:chExt cx="512878" cy="438890"/>
                </a:xfrm>
              </p:grpSpPr>
              <p:sp>
                <p:nvSpPr>
                  <p:cNvPr id="1445"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44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33" name="Grouper 1432"/>
                <p:cNvGrpSpPr/>
                <p:nvPr/>
              </p:nvGrpSpPr>
              <p:grpSpPr>
                <a:xfrm>
                  <a:off x="5017158" y="2816259"/>
                  <a:ext cx="521514" cy="438890"/>
                  <a:chOff x="2937539" y="2633443"/>
                  <a:chExt cx="521514" cy="438890"/>
                </a:xfrm>
              </p:grpSpPr>
              <p:sp>
                <p:nvSpPr>
                  <p:cNvPr id="1443"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44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34" name="Grouper 1433"/>
                <p:cNvGrpSpPr/>
                <p:nvPr/>
              </p:nvGrpSpPr>
              <p:grpSpPr>
                <a:xfrm>
                  <a:off x="5533842" y="2816259"/>
                  <a:ext cx="516685" cy="438890"/>
                  <a:chOff x="2939432" y="2633443"/>
                  <a:chExt cx="516685" cy="438890"/>
                </a:xfrm>
              </p:grpSpPr>
              <p:sp>
                <p:nvSpPr>
                  <p:cNvPr id="1441"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44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35" name="Grouper 1434"/>
                <p:cNvGrpSpPr/>
                <p:nvPr/>
              </p:nvGrpSpPr>
              <p:grpSpPr>
                <a:xfrm>
                  <a:off x="6045527" y="2814140"/>
                  <a:ext cx="521686" cy="438890"/>
                  <a:chOff x="2939489" y="2633443"/>
                  <a:chExt cx="521686" cy="438890"/>
                </a:xfrm>
              </p:grpSpPr>
              <p:sp>
                <p:nvSpPr>
                  <p:cNvPr id="1439"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44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436" name="Grouper 1435"/>
                <p:cNvGrpSpPr/>
                <p:nvPr/>
              </p:nvGrpSpPr>
              <p:grpSpPr>
                <a:xfrm>
                  <a:off x="6557556" y="2814140"/>
                  <a:ext cx="515584" cy="438890"/>
                  <a:chOff x="2936727" y="2633443"/>
                  <a:chExt cx="515584" cy="438890"/>
                </a:xfrm>
              </p:grpSpPr>
              <p:sp>
                <p:nvSpPr>
                  <p:cNvPr id="1437"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43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1426" name="Connecteur en arc 1425"/>
            <p:cNvCxnSpPr/>
            <p:nvPr/>
          </p:nvCxnSpPr>
          <p:spPr>
            <a:xfrm rot="16200000" flipV="1">
              <a:off x="1651681" y="3825975"/>
              <a:ext cx="1053060" cy="380118"/>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558" name="Grouper 1557"/>
          <p:cNvGrpSpPr/>
          <p:nvPr/>
        </p:nvGrpSpPr>
        <p:grpSpPr>
          <a:xfrm>
            <a:off x="844751" y="2254872"/>
            <a:ext cx="7992717" cy="2788077"/>
            <a:chOff x="830322" y="2255756"/>
            <a:chExt cx="7992717" cy="2788077"/>
          </a:xfrm>
        </p:grpSpPr>
        <p:grpSp>
          <p:nvGrpSpPr>
            <p:cNvPr id="1559" name="Grouper 1558"/>
            <p:cNvGrpSpPr/>
            <p:nvPr/>
          </p:nvGrpSpPr>
          <p:grpSpPr>
            <a:xfrm>
              <a:off x="830322" y="2255756"/>
              <a:ext cx="7992717" cy="2788077"/>
              <a:chOff x="830322" y="2255756"/>
              <a:chExt cx="7992717" cy="2788077"/>
            </a:xfrm>
          </p:grpSpPr>
          <p:grpSp>
            <p:nvGrpSpPr>
              <p:cNvPr id="1561" name="Grouper 1560"/>
              <p:cNvGrpSpPr/>
              <p:nvPr/>
            </p:nvGrpSpPr>
            <p:grpSpPr>
              <a:xfrm>
                <a:off x="830322" y="2298351"/>
                <a:ext cx="7992717" cy="2745482"/>
                <a:chOff x="830322" y="2298351"/>
                <a:chExt cx="7992717" cy="2745482"/>
              </a:xfrm>
            </p:grpSpPr>
            <p:grpSp>
              <p:nvGrpSpPr>
                <p:cNvPr id="1587" name="Grouper 1586"/>
                <p:cNvGrpSpPr/>
                <p:nvPr/>
              </p:nvGrpSpPr>
              <p:grpSpPr>
                <a:xfrm>
                  <a:off x="4714047" y="3545941"/>
                  <a:ext cx="4108992" cy="443128"/>
                  <a:chOff x="2964148" y="2814140"/>
                  <a:chExt cx="4108992" cy="443128"/>
                </a:xfrm>
              </p:grpSpPr>
              <p:grpSp>
                <p:nvGrpSpPr>
                  <p:cNvPr id="1602" name="Grouper 1601"/>
                  <p:cNvGrpSpPr/>
                  <p:nvPr/>
                </p:nvGrpSpPr>
                <p:grpSpPr>
                  <a:xfrm>
                    <a:off x="2964148" y="2818378"/>
                    <a:ext cx="517440" cy="438890"/>
                    <a:chOff x="2939489" y="2633443"/>
                    <a:chExt cx="517440" cy="438890"/>
                  </a:xfrm>
                </p:grpSpPr>
                <p:sp>
                  <p:nvSpPr>
                    <p:cNvPr id="1624"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162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03" name="Grouper 1602"/>
                  <p:cNvGrpSpPr/>
                  <p:nvPr/>
                </p:nvGrpSpPr>
                <p:grpSpPr>
                  <a:xfrm>
                    <a:off x="3467103" y="2818378"/>
                    <a:ext cx="526342" cy="438890"/>
                    <a:chOff x="2927653" y="2633443"/>
                    <a:chExt cx="526342" cy="438890"/>
                  </a:xfrm>
                </p:grpSpPr>
                <p:sp>
                  <p:nvSpPr>
                    <p:cNvPr id="1622"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162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04" name="Grouper 1603"/>
                  <p:cNvGrpSpPr/>
                  <p:nvPr/>
                </p:nvGrpSpPr>
                <p:grpSpPr>
                  <a:xfrm>
                    <a:off x="3990567" y="2816259"/>
                    <a:ext cx="512822" cy="438890"/>
                    <a:chOff x="2939489" y="2633443"/>
                    <a:chExt cx="512822" cy="438890"/>
                  </a:xfrm>
                </p:grpSpPr>
                <p:sp>
                  <p:nvSpPr>
                    <p:cNvPr id="1620"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162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05" name="Grouper 1604"/>
                  <p:cNvGrpSpPr/>
                  <p:nvPr/>
                </p:nvGrpSpPr>
                <p:grpSpPr>
                  <a:xfrm>
                    <a:off x="4505302" y="2816259"/>
                    <a:ext cx="512878" cy="438890"/>
                    <a:chOff x="2939433" y="2633443"/>
                    <a:chExt cx="512878" cy="438890"/>
                  </a:xfrm>
                </p:grpSpPr>
                <p:sp>
                  <p:nvSpPr>
                    <p:cNvPr id="1618"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161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06" name="Grouper 1605"/>
                  <p:cNvGrpSpPr/>
                  <p:nvPr/>
                </p:nvGrpSpPr>
                <p:grpSpPr>
                  <a:xfrm>
                    <a:off x="5017158" y="2816259"/>
                    <a:ext cx="521514" cy="438890"/>
                    <a:chOff x="2937539" y="2633443"/>
                    <a:chExt cx="521514" cy="438890"/>
                  </a:xfrm>
                </p:grpSpPr>
                <p:sp>
                  <p:nvSpPr>
                    <p:cNvPr id="1616"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161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07" name="Grouper 1606"/>
                  <p:cNvGrpSpPr/>
                  <p:nvPr/>
                </p:nvGrpSpPr>
                <p:grpSpPr>
                  <a:xfrm>
                    <a:off x="5533842" y="2816259"/>
                    <a:ext cx="516685" cy="438890"/>
                    <a:chOff x="2939432" y="2633443"/>
                    <a:chExt cx="516685" cy="438890"/>
                  </a:xfrm>
                </p:grpSpPr>
                <p:sp>
                  <p:nvSpPr>
                    <p:cNvPr id="1614"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161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08" name="Grouper 1607"/>
                  <p:cNvGrpSpPr/>
                  <p:nvPr/>
                </p:nvGrpSpPr>
                <p:grpSpPr>
                  <a:xfrm>
                    <a:off x="6045527" y="2814140"/>
                    <a:ext cx="521686" cy="438890"/>
                    <a:chOff x="2939489" y="2633443"/>
                    <a:chExt cx="521686" cy="438890"/>
                  </a:xfrm>
                </p:grpSpPr>
                <p:sp>
                  <p:nvSpPr>
                    <p:cNvPr id="1612"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61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09" name="Grouper 1608"/>
                  <p:cNvGrpSpPr/>
                  <p:nvPr/>
                </p:nvGrpSpPr>
                <p:grpSpPr>
                  <a:xfrm>
                    <a:off x="6557556" y="2814140"/>
                    <a:ext cx="515584" cy="438890"/>
                    <a:chOff x="2936727" y="2633443"/>
                    <a:chExt cx="515584" cy="438890"/>
                  </a:xfrm>
                </p:grpSpPr>
                <p:sp>
                  <p:nvSpPr>
                    <p:cNvPr id="1610"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61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1588" name="Grouper 1587"/>
                <p:cNvGrpSpPr/>
                <p:nvPr/>
              </p:nvGrpSpPr>
              <p:grpSpPr>
                <a:xfrm>
                  <a:off x="830322" y="2298351"/>
                  <a:ext cx="3567190" cy="2745482"/>
                  <a:chOff x="830322" y="2298351"/>
                  <a:chExt cx="3567190" cy="2745482"/>
                </a:xfrm>
              </p:grpSpPr>
              <p:sp>
                <p:nvSpPr>
                  <p:cNvPr id="1589" name="Ellipse 1588"/>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1590" name="Connecteur droit avec flèche 1589"/>
                  <p:cNvCxnSpPr>
                    <a:stCxn id="1589"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91" name="Ellipse 1590"/>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1592" name="Ellipse 1591"/>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1593" name="Connecteur droit avec flèche 1592"/>
                  <p:cNvCxnSpPr>
                    <a:stCxn id="1592"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94" name="Ellipse 1593"/>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8</a:t>
                    </a:r>
                    <a:endParaRPr lang="fr-FR" dirty="0">
                      <a:solidFill>
                        <a:srgbClr val="800080"/>
                      </a:solidFill>
                    </a:endParaRPr>
                  </a:p>
                </p:txBody>
              </p:sp>
              <p:cxnSp>
                <p:nvCxnSpPr>
                  <p:cNvPr id="1595" name="Connecteur droit avec flèche 1594"/>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96" name="Connecteur droit avec flèche 1595"/>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97" name="Ellipse 1596"/>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1598" name="Connecteur droit avec flèche 1597"/>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99" name="Ellipse 1598"/>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1600" name="Connecteur droit avec flèche 1599"/>
                  <p:cNvCxnSpPr/>
                  <p:nvPr/>
                </p:nvCxnSpPr>
                <p:spPr>
                  <a:xfrm>
                    <a:off x="3808039" y="3721647"/>
                    <a:ext cx="296071" cy="732715"/>
                  </a:xfrm>
                  <a:prstGeom prst="straightConnector1">
                    <a:avLst/>
                  </a:prstGeom>
                  <a:ln w="19050">
                    <a:solidFill>
                      <a:schemeClr val="tx1">
                        <a:lumMod val="50000"/>
                        <a:lumOff val="50000"/>
                        <a:alpha val="4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01" name="Ellipse 1600"/>
                  <p:cNvSpPr/>
                  <p:nvPr/>
                </p:nvSpPr>
                <p:spPr>
                  <a:xfrm>
                    <a:off x="3784447" y="4463551"/>
                    <a:ext cx="613065" cy="580282"/>
                  </a:xfrm>
                  <a:prstGeom prst="ellipse">
                    <a:avLst/>
                  </a:prstGeom>
                  <a:noFill/>
                  <a:ln w="25400">
                    <a:solidFill>
                      <a:schemeClr val="tx1">
                        <a:lumMod val="50000"/>
                        <a:lumOff val="50000"/>
                        <a:alpha val="4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chemeClr val="bg1">
                            <a:lumMod val="75000"/>
                          </a:schemeClr>
                        </a:solidFill>
                      </a:rPr>
                      <a:t>12</a:t>
                    </a:r>
                    <a:endParaRPr lang="fr-FR" dirty="0">
                      <a:solidFill>
                        <a:schemeClr val="bg1">
                          <a:lumMod val="75000"/>
                        </a:schemeClr>
                      </a:solidFill>
                    </a:endParaRPr>
                  </a:p>
                </p:txBody>
              </p:sp>
            </p:grpSp>
          </p:grpSp>
          <p:grpSp>
            <p:nvGrpSpPr>
              <p:cNvPr id="1562" name="Grouper 1561"/>
              <p:cNvGrpSpPr/>
              <p:nvPr/>
            </p:nvGrpSpPr>
            <p:grpSpPr>
              <a:xfrm>
                <a:off x="4704831" y="2255756"/>
                <a:ext cx="4108992" cy="443128"/>
                <a:chOff x="2964148" y="2814140"/>
                <a:chExt cx="4108992" cy="443128"/>
              </a:xfrm>
            </p:grpSpPr>
            <p:grpSp>
              <p:nvGrpSpPr>
                <p:cNvPr id="1563" name="Grouper 1562"/>
                <p:cNvGrpSpPr/>
                <p:nvPr/>
              </p:nvGrpSpPr>
              <p:grpSpPr>
                <a:xfrm>
                  <a:off x="2964148" y="2818378"/>
                  <a:ext cx="517440" cy="438890"/>
                  <a:chOff x="2939489" y="2633443"/>
                  <a:chExt cx="517440" cy="438890"/>
                </a:xfrm>
              </p:grpSpPr>
              <p:sp>
                <p:nvSpPr>
                  <p:cNvPr id="1585"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158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564" name="Grouper 1563"/>
                <p:cNvGrpSpPr/>
                <p:nvPr/>
              </p:nvGrpSpPr>
              <p:grpSpPr>
                <a:xfrm>
                  <a:off x="3467103" y="2818378"/>
                  <a:ext cx="526342" cy="438890"/>
                  <a:chOff x="2927653" y="2633443"/>
                  <a:chExt cx="526342" cy="438890"/>
                </a:xfrm>
              </p:grpSpPr>
              <p:sp>
                <p:nvSpPr>
                  <p:cNvPr id="1583"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158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565" name="Grouper 1564"/>
                <p:cNvGrpSpPr/>
                <p:nvPr/>
              </p:nvGrpSpPr>
              <p:grpSpPr>
                <a:xfrm>
                  <a:off x="3990567" y="2816259"/>
                  <a:ext cx="512822" cy="438890"/>
                  <a:chOff x="2939489" y="2633443"/>
                  <a:chExt cx="512822" cy="438890"/>
                </a:xfrm>
              </p:grpSpPr>
              <p:sp>
                <p:nvSpPr>
                  <p:cNvPr id="1581"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58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566" name="Grouper 1565"/>
                <p:cNvGrpSpPr/>
                <p:nvPr/>
              </p:nvGrpSpPr>
              <p:grpSpPr>
                <a:xfrm>
                  <a:off x="4505302" y="2816259"/>
                  <a:ext cx="512878" cy="438890"/>
                  <a:chOff x="2939433" y="2633443"/>
                  <a:chExt cx="512878" cy="438890"/>
                </a:xfrm>
              </p:grpSpPr>
              <p:sp>
                <p:nvSpPr>
                  <p:cNvPr id="1579"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58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567" name="Grouper 1566"/>
                <p:cNvGrpSpPr/>
                <p:nvPr/>
              </p:nvGrpSpPr>
              <p:grpSpPr>
                <a:xfrm>
                  <a:off x="5017158" y="2816259"/>
                  <a:ext cx="521514" cy="438890"/>
                  <a:chOff x="2937539" y="2633443"/>
                  <a:chExt cx="521514" cy="438890"/>
                </a:xfrm>
              </p:grpSpPr>
              <p:sp>
                <p:nvSpPr>
                  <p:cNvPr id="1577"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57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568" name="Grouper 1567"/>
                <p:cNvGrpSpPr/>
                <p:nvPr/>
              </p:nvGrpSpPr>
              <p:grpSpPr>
                <a:xfrm>
                  <a:off x="5533842" y="2816259"/>
                  <a:ext cx="516685" cy="438890"/>
                  <a:chOff x="2939432" y="2633443"/>
                  <a:chExt cx="516685" cy="438890"/>
                </a:xfrm>
              </p:grpSpPr>
              <p:sp>
                <p:nvSpPr>
                  <p:cNvPr id="1575"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57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569" name="Grouper 1568"/>
                <p:cNvGrpSpPr/>
                <p:nvPr/>
              </p:nvGrpSpPr>
              <p:grpSpPr>
                <a:xfrm>
                  <a:off x="6045527" y="2814140"/>
                  <a:ext cx="521686" cy="438890"/>
                  <a:chOff x="2939489" y="2633443"/>
                  <a:chExt cx="521686" cy="438890"/>
                </a:xfrm>
              </p:grpSpPr>
              <p:sp>
                <p:nvSpPr>
                  <p:cNvPr id="1573"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57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570" name="Grouper 1569"/>
                <p:cNvGrpSpPr/>
                <p:nvPr/>
              </p:nvGrpSpPr>
              <p:grpSpPr>
                <a:xfrm>
                  <a:off x="6557556" y="2814140"/>
                  <a:ext cx="515584" cy="438890"/>
                  <a:chOff x="2936727" y="2633443"/>
                  <a:chExt cx="515584" cy="438890"/>
                </a:xfrm>
              </p:grpSpPr>
              <p:sp>
                <p:nvSpPr>
                  <p:cNvPr id="1571"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57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1560" name="Connecteur en arc 1559"/>
            <p:cNvCxnSpPr>
              <a:stCxn id="1601" idx="7"/>
              <a:endCxn id="1589" idx="6"/>
            </p:cNvCxnSpPr>
            <p:nvPr/>
          </p:nvCxnSpPr>
          <p:spPr>
            <a:xfrm rot="16200000" flipV="1">
              <a:off x="2689666" y="2930466"/>
              <a:ext cx="1960039" cy="1276092"/>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626" name="Grouper 1625"/>
          <p:cNvGrpSpPr/>
          <p:nvPr/>
        </p:nvGrpSpPr>
        <p:grpSpPr>
          <a:xfrm>
            <a:off x="844751" y="2254871"/>
            <a:ext cx="7992717" cy="2778010"/>
            <a:chOff x="1151283" y="3338793"/>
            <a:chExt cx="7992717" cy="2778010"/>
          </a:xfrm>
        </p:grpSpPr>
        <p:grpSp>
          <p:nvGrpSpPr>
            <p:cNvPr id="1627" name="Grouper 1626"/>
            <p:cNvGrpSpPr/>
            <p:nvPr/>
          </p:nvGrpSpPr>
          <p:grpSpPr>
            <a:xfrm>
              <a:off x="1151283" y="3338793"/>
              <a:ext cx="7992717" cy="2778010"/>
              <a:chOff x="830322" y="2255756"/>
              <a:chExt cx="7992717" cy="2778010"/>
            </a:xfrm>
          </p:grpSpPr>
          <p:grpSp>
            <p:nvGrpSpPr>
              <p:cNvPr id="1629" name="Grouper 1628"/>
              <p:cNvGrpSpPr/>
              <p:nvPr/>
            </p:nvGrpSpPr>
            <p:grpSpPr>
              <a:xfrm>
                <a:off x="830322" y="2298351"/>
                <a:ext cx="7992717" cy="2735415"/>
                <a:chOff x="830322" y="2298351"/>
                <a:chExt cx="7992717" cy="2735415"/>
              </a:xfrm>
            </p:grpSpPr>
            <p:grpSp>
              <p:nvGrpSpPr>
                <p:cNvPr id="1655" name="Grouper 1654"/>
                <p:cNvGrpSpPr/>
                <p:nvPr/>
              </p:nvGrpSpPr>
              <p:grpSpPr>
                <a:xfrm>
                  <a:off x="4714047" y="3545941"/>
                  <a:ext cx="4108992" cy="443128"/>
                  <a:chOff x="2964148" y="2814140"/>
                  <a:chExt cx="4108992" cy="443128"/>
                </a:xfrm>
              </p:grpSpPr>
              <p:grpSp>
                <p:nvGrpSpPr>
                  <p:cNvPr id="1668" name="Grouper 1667"/>
                  <p:cNvGrpSpPr/>
                  <p:nvPr/>
                </p:nvGrpSpPr>
                <p:grpSpPr>
                  <a:xfrm>
                    <a:off x="2964148" y="2818378"/>
                    <a:ext cx="517440" cy="438890"/>
                    <a:chOff x="2939489" y="2633443"/>
                    <a:chExt cx="517440" cy="438890"/>
                  </a:xfrm>
                </p:grpSpPr>
                <p:sp>
                  <p:nvSpPr>
                    <p:cNvPr id="1690"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169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69" name="Grouper 1668"/>
                  <p:cNvGrpSpPr/>
                  <p:nvPr/>
                </p:nvGrpSpPr>
                <p:grpSpPr>
                  <a:xfrm>
                    <a:off x="3467103" y="2818378"/>
                    <a:ext cx="526342" cy="438890"/>
                    <a:chOff x="2927653" y="2633443"/>
                    <a:chExt cx="526342" cy="438890"/>
                  </a:xfrm>
                </p:grpSpPr>
                <p:sp>
                  <p:nvSpPr>
                    <p:cNvPr id="1688"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168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70" name="Grouper 1669"/>
                  <p:cNvGrpSpPr/>
                  <p:nvPr/>
                </p:nvGrpSpPr>
                <p:grpSpPr>
                  <a:xfrm>
                    <a:off x="3990567" y="2816259"/>
                    <a:ext cx="512822" cy="438890"/>
                    <a:chOff x="2939489" y="2633443"/>
                    <a:chExt cx="512822" cy="438890"/>
                  </a:xfrm>
                </p:grpSpPr>
                <p:sp>
                  <p:nvSpPr>
                    <p:cNvPr id="1686"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168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71" name="Grouper 1670"/>
                  <p:cNvGrpSpPr/>
                  <p:nvPr/>
                </p:nvGrpSpPr>
                <p:grpSpPr>
                  <a:xfrm>
                    <a:off x="4505302" y="2816259"/>
                    <a:ext cx="512878" cy="438890"/>
                    <a:chOff x="2939433" y="2633443"/>
                    <a:chExt cx="512878" cy="438890"/>
                  </a:xfrm>
                </p:grpSpPr>
                <p:sp>
                  <p:nvSpPr>
                    <p:cNvPr id="1684"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168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72" name="Grouper 1671"/>
                  <p:cNvGrpSpPr/>
                  <p:nvPr/>
                </p:nvGrpSpPr>
                <p:grpSpPr>
                  <a:xfrm>
                    <a:off x="5017158" y="2816259"/>
                    <a:ext cx="521514" cy="438890"/>
                    <a:chOff x="2937539" y="2633443"/>
                    <a:chExt cx="521514" cy="438890"/>
                  </a:xfrm>
                </p:grpSpPr>
                <p:sp>
                  <p:nvSpPr>
                    <p:cNvPr id="1682"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168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73" name="Grouper 1672"/>
                  <p:cNvGrpSpPr/>
                  <p:nvPr/>
                </p:nvGrpSpPr>
                <p:grpSpPr>
                  <a:xfrm>
                    <a:off x="5533842" y="2816259"/>
                    <a:ext cx="516685" cy="438890"/>
                    <a:chOff x="2939432" y="2633443"/>
                    <a:chExt cx="516685" cy="438890"/>
                  </a:xfrm>
                </p:grpSpPr>
                <p:sp>
                  <p:nvSpPr>
                    <p:cNvPr id="1680"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168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74" name="Grouper 1673"/>
                  <p:cNvGrpSpPr/>
                  <p:nvPr/>
                </p:nvGrpSpPr>
                <p:grpSpPr>
                  <a:xfrm>
                    <a:off x="6045527" y="2814140"/>
                    <a:ext cx="521686" cy="438890"/>
                    <a:chOff x="2939489" y="2633443"/>
                    <a:chExt cx="521686" cy="438890"/>
                  </a:xfrm>
                </p:grpSpPr>
                <p:sp>
                  <p:nvSpPr>
                    <p:cNvPr id="1678"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67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75" name="Grouper 1674"/>
                  <p:cNvGrpSpPr/>
                  <p:nvPr/>
                </p:nvGrpSpPr>
                <p:grpSpPr>
                  <a:xfrm>
                    <a:off x="6557556" y="2814140"/>
                    <a:ext cx="515584" cy="438890"/>
                    <a:chOff x="2936727" y="2633443"/>
                    <a:chExt cx="515584" cy="438890"/>
                  </a:xfrm>
                </p:grpSpPr>
                <p:sp>
                  <p:nvSpPr>
                    <p:cNvPr id="1676"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67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1656" name="Grouper 1655"/>
                <p:cNvGrpSpPr/>
                <p:nvPr/>
              </p:nvGrpSpPr>
              <p:grpSpPr>
                <a:xfrm>
                  <a:off x="830322" y="2298351"/>
                  <a:ext cx="3109119" cy="2735415"/>
                  <a:chOff x="830322" y="2298351"/>
                  <a:chExt cx="3109119" cy="2735415"/>
                </a:xfrm>
              </p:grpSpPr>
              <p:sp>
                <p:nvSpPr>
                  <p:cNvPr id="1657" name="Ellipse 1656"/>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1658" name="Connecteur droit avec flèche 1657"/>
                  <p:cNvCxnSpPr>
                    <a:stCxn id="1657"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659" name="Ellipse 1658"/>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1660" name="Ellipse 1659"/>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1661" name="Connecteur droit avec flèche 1660"/>
                  <p:cNvCxnSpPr>
                    <a:stCxn id="1660"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662" name="Ellipse 1661"/>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8</a:t>
                    </a:r>
                    <a:endParaRPr lang="fr-FR" dirty="0">
                      <a:solidFill>
                        <a:srgbClr val="800080"/>
                      </a:solidFill>
                    </a:endParaRPr>
                  </a:p>
                </p:txBody>
              </p:sp>
              <p:cxnSp>
                <p:nvCxnSpPr>
                  <p:cNvPr id="1663" name="Connecteur droit avec flèche 1662"/>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64" name="Connecteur droit avec flèche 1663"/>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665" name="Ellipse 1664"/>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1666" name="Connecteur droit avec flèche 1665"/>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667" name="Ellipse 1666"/>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grpSp>
          </p:grpSp>
          <p:grpSp>
            <p:nvGrpSpPr>
              <p:cNvPr id="1630" name="Grouper 1629"/>
              <p:cNvGrpSpPr/>
              <p:nvPr/>
            </p:nvGrpSpPr>
            <p:grpSpPr>
              <a:xfrm>
                <a:off x="4704831" y="2255756"/>
                <a:ext cx="4108992" cy="443128"/>
                <a:chOff x="2964148" y="2814140"/>
                <a:chExt cx="4108992" cy="443128"/>
              </a:xfrm>
            </p:grpSpPr>
            <p:grpSp>
              <p:nvGrpSpPr>
                <p:cNvPr id="1631" name="Grouper 1630"/>
                <p:cNvGrpSpPr/>
                <p:nvPr/>
              </p:nvGrpSpPr>
              <p:grpSpPr>
                <a:xfrm>
                  <a:off x="2964148" y="2818378"/>
                  <a:ext cx="517440" cy="438890"/>
                  <a:chOff x="2939489" y="2633443"/>
                  <a:chExt cx="517440" cy="438890"/>
                </a:xfrm>
              </p:grpSpPr>
              <p:sp>
                <p:nvSpPr>
                  <p:cNvPr id="1653"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165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32" name="Grouper 1631"/>
                <p:cNvGrpSpPr/>
                <p:nvPr/>
              </p:nvGrpSpPr>
              <p:grpSpPr>
                <a:xfrm>
                  <a:off x="3467103" y="2818378"/>
                  <a:ext cx="526342" cy="438890"/>
                  <a:chOff x="2927653" y="2633443"/>
                  <a:chExt cx="526342" cy="438890"/>
                </a:xfrm>
              </p:grpSpPr>
              <p:sp>
                <p:nvSpPr>
                  <p:cNvPr id="1651"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165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33" name="Grouper 1632"/>
                <p:cNvGrpSpPr/>
                <p:nvPr/>
              </p:nvGrpSpPr>
              <p:grpSpPr>
                <a:xfrm>
                  <a:off x="3990567" y="2816259"/>
                  <a:ext cx="512822" cy="438890"/>
                  <a:chOff x="2939489" y="2633443"/>
                  <a:chExt cx="512822" cy="438890"/>
                </a:xfrm>
              </p:grpSpPr>
              <p:sp>
                <p:nvSpPr>
                  <p:cNvPr id="1649"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65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34" name="Grouper 1633"/>
                <p:cNvGrpSpPr/>
                <p:nvPr/>
              </p:nvGrpSpPr>
              <p:grpSpPr>
                <a:xfrm>
                  <a:off x="4505302" y="2816259"/>
                  <a:ext cx="512878" cy="438890"/>
                  <a:chOff x="2939433" y="2633443"/>
                  <a:chExt cx="512878" cy="438890"/>
                </a:xfrm>
              </p:grpSpPr>
              <p:sp>
                <p:nvSpPr>
                  <p:cNvPr id="1647"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64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35" name="Grouper 1634"/>
                <p:cNvGrpSpPr/>
                <p:nvPr/>
              </p:nvGrpSpPr>
              <p:grpSpPr>
                <a:xfrm>
                  <a:off x="5017158" y="2816259"/>
                  <a:ext cx="521514" cy="438890"/>
                  <a:chOff x="2937539" y="2633443"/>
                  <a:chExt cx="521514" cy="438890"/>
                </a:xfrm>
              </p:grpSpPr>
              <p:sp>
                <p:nvSpPr>
                  <p:cNvPr id="1645"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64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36" name="Grouper 1635"/>
                <p:cNvGrpSpPr/>
                <p:nvPr/>
              </p:nvGrpSpPr>
              <p:grpSpPr>
                <a:xfrm>
                  <a:off x="5533842" y="2816259"/>
                  <a:ext cx="516685" cy="438890"/>
                  <a:chOff x="2939432" y="2633443"/>
                  <a:chExt cx="516685" cy="438890"/>
                </a:xfrm>
              </p:grpSpPr>
              <p:sp>
                <p:nvSpPr>
                  <p:cNvPr id="1643"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64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37" name="Grouper 1636"/>
                <p:cNvGrpSpPr/>
                <p:nvPr/>
              </p:nvGrpSpPr>
              <p:grpSpPr>
                <a:xfrm>
                  <a:off x="6045527" y="2814140"/>
                  <a:ext cx="521686" cy="438890"/>
                  <a:chOff x="2939489" y="2633443"/>
                  <a:chExt cx="521686" cy="438890"/>
                </a:xfrm>
              </p:grpSpPr>
              <p:sp>
                <p:nvSpPr>
                  <p:cNvPr id="1641"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64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38" name="Grouper 1637"/>
                <p:cNvGrpSpPr/>
                <p:nvPr/>
              </p:nvGrpSpPr>
              <p:grpSpPr>
                <a:xfrm>
                  <a:off x="6557556" y="2814140"/>
                  <a:ext cx="515584" cy="438890"/>
                  <a:chOff x="2936727" y="2633443"/>
                  <a:chExt cx="515584" cy="438890"/>
                </a:xfrm>
              </p:grpSpPr>
              <p:sp>
                <p:nvSpPr>
                  <p:cNvPr id="1639"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64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1628" name="Connecteur en arc 1627"/>
            <p:cNvCxnSpPr/>
            <p:nvPr/>
          </p:nvCxnSpPr>
          <p:spPr>
            <a:xfrm rot="5400000" flipH="1" flipV="1">
              <a:off x="1912562" y="3467454"/>
              <a:ext cx="733606" cy="965173"/>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692" name="Grouper 1691"/>
          <p:cNvGrpSpPr/>
          <p:nvPr/>
        </p:nvGrpSpPr>
        <p:grpSpPr>
          <a:xfrm>
            <a:off x="833801" y="2254870"/>
            <a:ext cx="7992717" cy="2778010"/>
            <a:chOff x="1151283" y="3338793"/>
            <a:chExt cx="7992717" cy="2778010"/>
          </a:xfrm>
        </p:grpSpPr>
        <p:grpSp>
          <p:nvGrpSpPr>
            <p:cNvPr id="1693" name="Grouper 1692"/>
            <p:cNvGrpSpPr/>
            <p:nvPr/>
          </p:nvGrpSpPr>
          <p:grpSpPr>
            <a:xfrm>
              <a:off x="1151283" y="3338793"/>
              <a:ext cx="7992717" cy="2778010"/>
              <a:chOff x="830322" y="2255756"/>
              <a:chExt cx="7992717" cy="2778010"/>
            </a:xfrm>
          </p:grpSpPr>
          <p:grpSp>
            <p:nvGrpSpPr>
              <p:cNvPr id="1695" name="Grouper 1694"/>
              <p:cNvGrpSpPr/>
              <p:nvPr/>
            </p:nvGrpSpPr>
            <p:grpSpPr>
              <a:xfrm>
                <a:off x="830322" y="2298351"/>
                <a:ext cx="7992717" cy="2735415"/>
                <a:chOff x="830322" y="2298351"/>
                <a:chExt cx="7992717" cy="2735415"/>
              </a:xfrm>
            </p:grpSpPr>
            <p:grpSp>
              <p:nvGrpSpPr>
                <p:cNvPr id="1721" name="Grouper 1720"/>
                <p:cNvGrpSpPr/>
                <p:nvPr/>
              </p:nvGrpSpPr>
              <p:grpSpPr>
                <a:xfrm>
                  <a:off x="4714047" y="3545941"/>
                  <a:ext cx="4108992" cy="443128"/>
                  <a:chOff x="2964148" y="2814140"/>
                  <a:chExt cx="4108992" cy="443128"/>
                </a:xfrm>
              </p:grpSpPr>
              <p:grpSp>
                <p:nvGrpSpPr>
                  <p:cNvPr id="1734" name="Grouper 1733"/>
                  <p:cNvGrpSpPr/>
                  <p:nvPr/>
                </p:nvGrpSpPr>
                <p:grpSpPr>
                  <a:xfrm>
                    <a:off x="2964148" y="2818378"/>
                    <a:ext cx="517440" cy="438890"/>
                    <a:chOff x="2939489" y="2633443"/>
                    <a:chExt cx="517440" cy="438890"/>
                  </a:xfrm>
                </p:grpSpPr>
                <p:sp>
                  <p:nvSpPr>
                    <p:cNvPr id="1756"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175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35" name="Grouper 1734"/>
                  <p:cNvGrpSpPr/>
                  <p:nvPr/>
                </p:nvGrpSpPr>
                <p:grpSpPr>
                  <a:xfrm>
                    <a:off x="3467103" y="2818378"/>
                    <a:ext cx="526342" cy="438890"/>
                    <a:chOff x="2927653" y="2633443"/>
                    <a:chExt cx="526342" cy="438890"/>
                  </a:xfrm>
                </p:grpSpPr>
                <p:sp>
                  <p:nvSpPr>
                    <p:cNvPr id="1754"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175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36" name="Grouper 1735"/>
                  <p:cNvGrpSpPr/>
                  <p:nvPr/>
                </p:nvGrpSpPr>
                <p:grpSpPr>
                  <a:xfrm>
                    <a:off x="3990567" y="2816259"/>
                    <a:ext cx="512822" cy="438890"/>
                    <a:chOff x="2939489" y="2633443"/>
                    <a:chExt cx="512822" cy="438890"/>
                  </a:xfrm>
                </p:grpSpPr>
                <p:sp>
                  <p:nvSpPr>
                    <p:cNvPr id="1752"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175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37" name="Grouper 1736"/>
                  <p:cNvGrpSpPr/>
                  <p:nvPr/>
                </p:nvGrpSpPr>
                <p:grpSpPr>
                  <a:xfrm>
                    <a:off x="4505302" y="2816259"/>
                    <a:ext cx="512878" cy="438890"/>
                    <a:chOff x="2939433" y="2633443"/>
                    <a:chExt cx="512878" cy="438890"/>
                  </a:xfrm>
                </p:grpSpPr>
                <p:sp>
                  <p:nvSpPr>
                    <p:cNvPr id="1750"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175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38" name="Grouper 1737"/>
                  <p:cNvGrpSpPr/>
                  <p:nvPr/>
                </p:nvGrpSpPr>
                <p:grpSpPr>
                  <a:xfrm>
                    <a:off x="5017158" y="2816259"/>
                    <a:ext cx="521514" cy="438890"/>
                    <a:chOff x="2937539" y="2633443"/>
                    <a:chExt cx="521514" cy="438890"/>
                  </a:xfrm>
                </p:grpSpPr>
                <p:sp>
                  <p:nvSpPr>
                    <p:cNvPr id="1748"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174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39" name="Grouper 1738"/>
                  <p:cNvGrpSpPr/>
                  <p:nvPr/>
                </p:nvGrpSpPr>
                <p:grpSpPr>
                  <a:xfrm>
                    <a:off x="5533842" y="2816259"/>
                    <a:ext cx="516685" cy="438890"/>
                    <a:chOff x="2939432" y="2633443"/>
                    <a:chExt cx="516685" cy="438890"/>
                  </a:xfrm>
                </p:grpSpPr>
                <p:sp>
                  <p:nvSpPr>
                    <p:cNvPr id="1746"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174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40" name="Grouper 1739"/>
                  <p:cNvGrpSpPr/>
                  <p:nvPr/>
                </p:nvGrpSpPr>
                <p:grpSpPr>
                  <a:xfrm>
                    <a:off x="6045527" y="2814140"/>
                    <a:ext cx="521686" cy="438890"/>
                    <a:chOff x="2939489" y="2633443"/>
                    <a:chExt cx="521686" cy="438890"/>
                  </a:xfrm>
                </p:grpSpPr>
                <p:sp>
                  <p:nvSpPr>
                    <p:cNvPr id="1744"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4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41" name="Grouper 1740"/>
                  <p:cNvGrpSpPr/>
                  <p:nvPr/>
                </p:nvGrpSpPr>
                <p:grpSpPr>
                  <a:xfrm>
                    <a:off x="6557556" y="2814140"/>
                    <a:ext cx="515584" cy="438890"/>
                    <a:chOff x="2936727" y="2633443"/>
                    <a:chExt cx="515584" cy="438890"/>
                  </a:xfrm>
                </p:grpSpPr>
                <p:sp>
                  <p:nvSpPr>
                    <p:cNvPr id="1742"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4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1722" name="Grouper 1721"/>
                <p:cNvGrpSpPr/>
                <p:nvPr/>
              </p:nvGrpSpPr>
              <p:grpSpPr>
                <a:xfrm>
                  <a:off x="830322" y="2298351"/>
                  <a:ext cx="3109119" cy="2735415"/>
                  <a:chOff x="830322" y="2298351"/>
                  <a:chExt cx="3109119" cy="2735415"/>
                </a:xfrm>
              </p:grpSpPr>
              <p:sp>
                <p:nvSpPr>
                  <p:cNvPr id="1723" name="Ellipse 1722"/>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6</a:t>
                    </a:r>
                    <a:endParaRPr lang="fr-FR" dirty="0">
                      <a:solidFill>
                        <a:srgbClr val="800080"/>
                      </a:solidFill>
                    </a:endParaRPr>
                  </a:p>
                </p:txBody>
              </p:sp>
              <p:cxnSp>
                <p:nvCxnSpPr>
                  <p:cNvPr id="1724" name="Connecteur droit avec flèche 1723"/>
                  <p:cNvCxnSpPr>
                    <a:stCxn id="1723"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725" name="Ellipse 1724"/>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1726" name="Ellipse 1725"/>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8</a:t>
                    </a:r>
                    <a:endParaRPr lang="fr-FR" dirty="0">
                      <a:solidFill>
                        <a:srgbClr val="800080"/>
                      </a:solidFill>
                    </a:endParaRPr>
                  </a:p>
                </p:txBody>
              </p:sp>
              <p:cxnSp>
                <p:nvCxnSpPr>
                  <p:cNvPr id="1727" name="Connecteur droit avec flèche 1726"/>
                  <p:cNvCxnSpPr>
                    <a:stCxn id="1726"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728" name="Ellipse 1727"/>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1729" name="Connecteur droit avec flèche 1728"/>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30" name="Connecteur droit avec flèche 1729"/>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731" name="Ellipse 1730"/>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1732" name="Connecteur droit avec flèche 1731"/>
                  <p:cNvCxnSpPr/>
                  <p:nvPr/>
                </p:nvCxnSpPr>
                <p:spPr>
                  <a:xfrm flipH="1">
                    <a:off x="3108258" y="3700632"/>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733" name="Ellipse 1732"/>
                  <p:cNvSpPr/>
                  <p:nvPr/>
                </p:nvSpPr>
                <p:spPr>
                  <a:xfrm>
                    <a:off x="2756237" y="4453484"/>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grpSp>
          </p:grpSp>
          <p:grpSp>
            <p:nvGrpSpPr>
              <p:cNvPr id="1696" name="Grouper 1695"/>
              <p:cNvGrpSpPr/>
              <p:nvPr/>
            </p:nvGrpSpPr>
            <p:grpSpPr>
              <a:xfrm>
                <a:off x="4704831" y="2255756"/>
                <a:ext cx="4108992" cy="443128"/>
                <a:chOff x="2964148" y="2814140"/>
                <a:chExt cx="4108992" cy="443128"/>
              </a:xfrm>
            </p:grpSpPr>
            <p:grpSp>
              <p:nvGrpSpPr>
                <p:cNvPr id="1697" name="Grouper 1696"/>
                <p:cNvGrpSpPr/>
                <p:nvPr/>
              </p:nvGrpSpPr>
              <p:grpSpPr>
                <a:xfrm>
                  <a:off x="2964148" y="2818378"/>
                  <a:ext cx="517440" cy="438890"/>
                  <a:chOff x="2939489" y="2633443"/>
                  <a:chExt cx="517440" cy="438890"/>
                </a:xfrm>
              </p:grpSpPr>
              <p:sp>
                <p:nvSpPr>
                  <p:cNvPr id="1719"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172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98" name="Grouper 1697"/>
                <p:cNvGrpSpPr/>
                <p:nvPr/>
              </p:nvGrpSpPr>
              <p:grpSpPr>
                <a:xfrm>
                  <a:off x="3467103" y="2818378"/>
                  <a:ext cx="526342" cy="438890"/>
                  <a:chOff x="2927653" y="2633443"/>
                  <a:chExt cx="526342" cy="438890"/>
                </a:xfrm>
              </p:grpSpPr>
              <p:sp>
                <p:nvSpPr>
                  <p:cNvPr id="1717"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171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699" name="Grouper 1698"/>
                <p:cNvGrpSpPr/>
                <p:nvPr/>
              </p:nvGrpSpPr>
              <p:grpSpPr>
                <a:xfrm>
                  <a:off x="3990567" y="2816259"/>
                  <a:ext cx="512822" cy="438890"/>
                  <a:chOff x="2939489" y="2633443"/>
                  <a:chExt cx="512822" cy="438890"/>
                </a:xfrm>
              </p:grpSpPr>
              <p:sp>
                <p:nvSpPr>
                  <p:cNvPr id="1715"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1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00" name="Grouper 1699"/>
                <p:cNvGrpSpPr/>
                <p:nvPr/>
              </p:nvGrpSpPr>
              <p:grpSpPr>
                <a:xfrm>
                  <a:off x="4505302" y="2816259"/>
                  <a:ext cx="512878" cy="438890"/>
                  <a:chOff x="2939433" y="2633443"/>
                  <a:chExt cx="512878" cy="438890"/>
                </a:xfrm>
              </p:grpSpPr>
              <p:sp>
                <p:nvSpPr>
                  <p:cNvPr id="1713"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1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01" name="Grouper 1700"/>
                <p:cNvGrpSpPr/>
                <p:nvPr/>
              </p:nvGrpSpPr>
              <p:grpSpPr>
                <a:xfrm>
                  <a:off x="5017158" y="2816259"/>
                  <a:ext cx="521514" cy="438890"/>
                  <a:chOff x="2937539" y="2633443"/>
                  <a:chExt cx="521514" cy="438890"/>
                </a:xfrm>
              </p:grpSpPr>
              <p:sp>
                <p:nvSpPr>
                  <p:cNvPr id="1711"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1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02" name="Grouper 1701"/>
                <p:cNvGrpSpPr/>
                <p:nvPr/>
              </p:nvGrpSpPr>
              <p:grpSpPr>
                <a:xfrm>
                  <a:off x="5533842" y="2816259"/>
                  <a:ext cx="516685" cy="438890"/>
                  <a:chOff x="2939432" y="2633443"/>
                  <a:chExt cx="516685" cy="438890"/>
                </a:xfrm>
              </p:grpSpPr>
              <p:sp>
                <p:nvSpPr>
                  <p:cNvPr id="1709"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1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03" name="Grouper 1702"/>
                <p:cNvGrpSpPr/>
                <p:nvPr/>
              </p:nvGrpSpPr>
              <p:grpSpPr>
                <a:xfrm>
                  <a:off x="6045527" y="2814140"/>
                  <a:ext cx="521686" cy="438890"/>
                  <a:chOff x="2939489" y="2633443"/>
                  <a:chExt cx="521686" cy="438890"/>
                </a:xfrm>
              </p:grpSpPr>
              <p:sp>
                <p:nvSpPr>
                  <p:cNvPr id="1707"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0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04" name="Grouper 1703"/>
                <p:cNvGrpSpPr/>
                <p:nvPr/>
              </p:nvGrpSpPr>
              <p:grpSpPr>
                <a:xfrm>
                  <a:off x="6557556" y="2814140"/>
                  <a:ext cx="515584" cy="438890"/>
                  <a:chOff x="2936727" y="2633443"/>
                  <a:chExt cx="515584" cy="438890"/>
                </a:xfrm>
              </p:grpSpPr>
              <p:sp>
                <p:nvSpPr>
                  <p:cNvPr id="1705"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0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1694" name="Connecteur en arc 1693"/>
            <p:cNvCxnSpPr/>
            <p:nvPr/>
          </p:nvCxnSpPr>
          <p:spPr>
            <a:xfrm rot="5400000" flipH="1" flipV="1">
              <a:off x="997625" y="4833776"/>
              <a:ext cx="1042993" cy="468530"/>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758" name="Grouper 1757"/>
          <p:cNvGrpSpPr/>
          <p:nvPr/>
        </p:nvGrpSpPr>
        <p:grpSpPr>
          <a:xfrm>
            <a:off x="833801" y="2254871"/>
            <a:ext cx="7992717" cy="2778010"/>
            <a:chOff x="1151283" y="3338793"/>
            <a:chExt cx="7992717" cy="2778010"/>
          </a:xfrm>
        </p:grpSpPr>
        <p:grpSp>
          <p:nvGrpSpPr>
            <p:cNvPr id="1759" name="Grouper 1758"/>
            <p:cNvGrpSpPr/>
            <p:nvPr/>
          </p:nvGrpSpPr>
          <p:grpSpPr>
            <a:xfrm>
              <a:off x="1151283" y="3338793"/>
              <a:ext cx="7992717" cy="2778010"/>
              <a:chOff x="830322" y="2255756"/>
              <a:chExt cx="7992717" cy="2778010"/>
            </a:xfrm>
          </p:grpSpPr>
          <p:grpSp>
            <p:nvGrpSpPr>
              <p:cNvPr id="1761" name="Grouper 1760"/>
              <p:cNvGrpSpPr/>
              <p:nvPr/>
            </p:nvGrpSpPr>
            <p:grpSpPr>
              <a:xfrm>
                <a:off x="830322" y="2298351"/>
                <a:ext cx="7992717" cy="2735415"/>
                <a:chOff x="830322" y="2298351"/>
                <a:chExt cx="7992717" cy="2735415"/>
              </a:xfrm>
            </p:grpSpPr>
            <p:grpSp>
              <p:nvGrpSpPr>
                <p:cNvPr id="1787" name="Grouper 1786"/>
                <p:cNvGrpSpPr/>
                <p:nvPr/>
              </p:nvGrpSpPr>
              <p:grpSpPr>
                <a:xfrm>
                  <a:off x="4714047" y="3545941"/>
                  <a:ext cx="4108992" cy="443128"/>
                  <a:chOff x="2964148" y="2814140"/>
                  <a:chExt cx="4108992" cy="443128"/>
                </a:xfrm>
              </p:grpSpPr>
              <p:grpSp>
                <p:nvGrpSpPr>
                  <p:cNvPr id="1800" name="Grouper 1799"/>
                  <p:cNvGrpSpPr/>
                  <p:nvPr/>
                </p:nvGrpSpPr>
                <p:grpSpPr>
                  <a:xfrm>
                    <a:off x="2964148" y="2818378"/>
                    <a:ext cx="517440" cy="438890"/>
                    <a:chOff x="2939489" y="2633443"/>
                    <a:chExt cx="517440" cy="438890"/>
                  </a:xfrm>
                </p:grpSpPr>
                <p:sp>
                  <p:nvSpPr>
                    <p:cNvPr id="1822"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182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01" name="Grouper 1800"/>
                  <p:cNvGrpSpPr/>
                  <p:nvPr/>
                </p:nvGrpSpPr>
                <p:grpSpPr>
                  <a:xfrm>
                    <a:off x="3467103" y="2818378"/>
                    <a:ext cx="526342" cy="438890"/>
                    <a:chOff x="2927653" y="2633443"/>
                    <a:chExt cx="526342" cy="438890"/>
                  </a:xfrm>
                </p:grpSpPr>
                <p:sp>
                  <p:nvSpPr>
                    <p:cNvPr id="1820"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182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02" name="Grouper 1801"/>
                  <p:cNvGrpSpPr/>
                  <p:nvPr/>
                </p:nvGrpSpPr>
                <p:grpSpPr>
                  <a:xfrm>
                    <a:off x="3990567" y="2816259"/>
                    <a:ext cx="512822" cy="438890"/>
                    <a:chOff x="2939489" y="2633443"/>
                    <a:chExt cx="512822" cy="438890"/>
                  </a:xfrm>
                </p:grpSpPr>
                <p:sp>
                  <p:nvSpPr>
                    <p:cNvPr id="1818"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181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03" name="Grouper 1802"/>
                  <p:cNvGrpSpPr/>
                  <p:nvPr/>
                </p:nvGrpSpPr>
                <p:grpSpPr>
                  <a:xfrm>
                    <a:off x="4505302" y="2816259"/>
                    <a:ext cx="512878" cy="438890"/>
                    <a:chOff x="2939433" y="2633443"/>
                    <a:chExt cx="512878" cy="438890"/>
                  </a:xfrm>
                </p:grpSpPr>
                <p:sp>
                  <p:nvSpPr>
                    <p:cNvPr id="1816"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181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04" name="Grouper 1803"/>
                  <p:cNvGrpSpPr/>
                  <p:nvPr/>
                </p:nvGrpSpPr>
                <p:grpSpPr>
                  <a:xfrm>
                    <a:off x="5017158" y="2816259"/>
                    <a:ext cx="521514" cy="438890"/>
                    <a:chOff x="2937539" y="2633443"/>
                    <a:chExt cx="521514" cy="438890"/>
                  </a:xfrm>
                </p:grpSpPr>
                <p:sp>
                  <p:nvSpPr>
                    <p:cNvPr id="1814"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181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05" name="Grouper 1804"/>
                  <p:cNvGrpSpPr/>
                  <p:nvPr/>
                </p:nvGrpSpPr>
                <p:grpSpPr>
                  <a:xfrm>
                    <a:off x="5533842" y="2816259"/>
                    <a:ext cx="516685" cy="438890"/>
                    <a:chOff x="2939432" y="2633443"/>
                    <a:chExt cx="516685" cy="438890"/>
                  </a:xfrm>
                </p:grpSpPr>
                <p:sp>
                  <p:nvSpPr>
                    <p:cNvPr id="1812"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81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06" name="Grouper 1805"/>
                  <p:cNvGrpSpPr/>
                  <p:nvPr/>
                </p:nvGrpSpPr>
                <p:grpSpPr>
                  <a:xfrm>
                    <a:off x="6045527" y="2814140"/>
                    <a:ext cx="521686" cy="438890"/>
                    <a:chOff x="2939489" y="2633443"/>
                    <a:chExt cx="521686" cy="438890"/>
                  </a:xfrm>
                </p:grpSpPr>
                <p:sp>
                  <p:nvSpPr>
                    <p:cNvPr id="1810"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81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07" name="Grouper 1806"/>
                  <p:cNvGrpSpPr/>
                  <p:nvPr/>
                </p:nvGrpSpPr>
                <p:grpSpPr>
                  <a:xfrm>
                    <a:off x="6557556" y="2814140"/>
                    <a:ext cx="515584" cy="438890"/>
                    <a:chOff x="2936727" y="2633443"/>
                    <a:chExt cx="515584" cy="438890"/>
                  </a:xfrm>
                </p:grpSpPr>
                <p:sp>
                  <p:nvSpPr>
                    <p:cNvPr id="1808"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80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1788" name="Grouper 1787"/>
                <p:cNvGrpSpPr/>
                <p:nvPr/>
              </p:nvGrpSpPr>
              <p:grpSpPr>
                <a:xfrm>
                  <a:off x="830322" y="2298351"/>
                  <a:ext cx="3109119" cy="2735415"/>
                  <a:chOff x="830322" y="2298351"/>
                  <a:chExt cx="3109119" cy="2735415"/>
                </a:xfrm>
              </p:grpSpPr>
              <p:sp>
                <p:nvSpPr>
                  <p:cNvPr id="1789" name="Ellipse 1788"/>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1790" name="Connecteur droit avec flèche 1789"/>
                  <p:cNvCxnSpPr>
                    <a:stCxn id="1789"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791" name="Ellipse 1790"/>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1792" name="Ellipse 1791"/>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8</a:t>
                    </a:r>
                    <a:endParaRPr lang="fr-FR" dirty="0">
                      <a:solidFill>
                        <a:srgbClr val="800080"/>
                      </a:solidFill>
                    </a:endParaRPr>
                  </a:p>
                </p:txBody>
              </p:sp>
              <p:cxnSp>
                <p:nvCxnSpPr>
                  <p:cNvPr id="1793" name="Connecteur droit avec flèche 1792"/>
                  <p:cNvCxnSpPr>
                    <a:stCxn id="1792"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794" name="Ellipse 1793"/>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1795" name="Connecteur droit avec flèche 1794"/>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96" name="Connecteur droit avec flèche 1795"/>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797" name="Ellipse 1796"/>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1798" name="Connecteur droit avec flèche 1797"/>
                  <p:cNvCxnSpPr/>
                  <p:nvPr/>
                </p:nvCxnSpPr>
                <p:spPr>
                  <a:xfrm flipH="1">
                    <a:off x="3108258" y="3700632"/>
                    <a:ext cx="296071" cy="732715"/>
                  </a:xfrm>
                  <a:prstGeom prst="straightConnector1">
                    <a:avLst/>
                  </a:prstGeom>
                  <a:ln w="19050">
                    <a:solidFill>
                      <a:schemeClr val="tx1">
                        <a:lumMod val="50000"/>
                        <a:lumOff val="50000"/>
                        <a:alpha val="45000"/>
                      </a:schemeClr>
                    </a:solidFill>
                    <a:tailEnd type="arrow"/>
                  </a:ln>
                </p:spPr>
                <p:style>
                  <a:lnRef idx="2">
                    <a:schemeClr val="accent1"/>
                  </a:lnRef>
                  <a:fillRef idx="0">
                    <a:schemeClr val="accent1"/>
                  </a:fillRef>
                  <a:effectRef idx="1">
                    <a:schemeClr val="accent1"/>
                  </a:effectRef>
                  <a:fontRef idx="minor">
                    <a:schemeClr val="tx1"/>
                  </a:fontRef>
                </p:style>
              </p:cxnSp>
              <p:sp>
                <p:nvSpPr>
                  <p:cNvPr id="1799" name="Ellipse 1798"/>
                  <p:cNvSpPr/>
                  <p:nvPr/>
                </p:nvSpPr>
                <p:spPr>
                  <a:xfrm>
                    <a:off x="2756237" y="4453484"/>
                    <a:ext cx="613065" cy="580282"/>
                  </a:xfrm>
                  <a:prstGeom prst="ellipse">
                    <a:avLst/>
                  </a:prstGeom>
                  <a:noFill/>
                  <a:ln w="25400">
                    <a:solidFill>
                      <a:schemeClr val="tx1">
                        <a:lumMod val="50000"/>
                        <a:lumOff val="50000"/>
                        <a:alpha val="4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chemeClr val="bg1">
                            <a:lumMod val="75000"/>
                          </a:schemeClr>
                        </a:solidFill>
                      </a:rPr>
                      <a:t>21</a:t>
                    </a:r>
                    <a:endParaRPr lang="fr-FR" dirty="0">
                      <a:solidFill>
                        <a:schemeClr val="bg1">
                          <a:lumMod val="75000"/>
                        </a:schemeClr>
                      </a:solidFill>
                    </a:endParaRPr>
                  </a:p>
                </p:txBody>
              </p:sp>
            </p:grpSp>
          </p:grpSp>
          <p:grpSp>
            <p:nvGrpSpPr>
              <p:cNvPr id="1762" name="Grouper 1761"/>
              <p:cNvGrpSpPr/>
              <p:nvPr/>
            </p:nvGrpSpPr>
            <p:grpSpPr>
              <a:xfrm>
                <a:off x="4704831" y="2255756"/>
                <a:ext cx="4108992" cy="443128"/>
                <a:chOff x="2964148" y="2814140"/>
                <a:chExt cx="4108992" cy="443128"/>
              </a:xfrm>
            </p:grpSpPr>
            <p:grpSp>
              <p:nvGrpSpPr>
                <p:cNvPr id="1763" name="Grouper 1762"/>
                <p:cNvGrpSpPr/>
                <p:nvPr/>
              </p:nvGrpSpPr>
              <p:grpSpPr>
                <a:xfrm>
                  <a:off x="2964148" y="2818378"/>
                  <a:ext cx="517440" cy="438890"/>
                  <a:chOff x="2939489" y="2633443"/>
                  <a:chExt cx="517440" cy="438890"/>
                </a:xfrm>
              </p:grpSpPr>
              <p:sp>
                <p:nvSpPr>
                  <p:cNvPr id="1785"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178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64" name="Grouper 1763"/>
                <p:cNvGrpSpPr/>
                <p:nvPr/>
              </p:nvGrpSpPr>
              <p:grpSpPr>
                <a:xfrm>
                  <a:off x="3467103" y="2818378"/>
                  <a:ext cx="526342" cy="438890"/>
                  <a:chOff x="2927653" y="2633443"/>
                  <a:chExt cx="526342" cy="438890"/>
                </a:xfrm>
              </p:grpSpPr>
              <p:sp>
                <p:nvSpPr>
                  <p:cNvPr id="1783"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178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65" name="Grouper 1764"/>
                <p:cNvGrpSpPr/>
                <p:nvPr/>
              </p:nvGrpSpPr>
              <p:grpSpPr>
                <a:xfrm>
                  <a:off x="3990567" y="2816259"/>
                  <a:ext cx="512822" cy="438890"/>
                  <a:chOff x="2939489" y="2633443"/>
                  <a:chExt cx="512822" cy="438890"/>
                </a:xfrm>
              </p:grpSpPr>
              <p:sp>
                <p:nvSpPr>
                  <p:cNvPr id="1781"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178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66" name="Grouper 1765"/>
                <p:cNvGrpSpPr/>
                <p:nvPr/>
              </p:nvGrpSpPr>
              <p:grpSpPr>
                <a:xfrm>
                  <a:off x="4505302" y="2816259"/>
                  <a:ext cx="512878" cy="438890"/>
                  <a:chOff x="2939433" y="2633443"/>
                  <a:chExt cx="512878" cy="438890"/>
                </a:xfrm>
              </p:grpSpPr>
              <p:sp>
                <p:nvSpPr>
                  <p:cNvPr id="1779"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8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67" name="Grouper 1766"/>
                <p:cNvGrpSpPr/>
                <p:nvPr/>
              </p:nvGrpSpPr>
              <p:grpSpPr>
                <a:xfrm>
                  <a:off x="5017158" y="2816259"/>
                  <a:ext cx="521514" cy="438890"/>
                  <a:chOff x="2937539" y="2633443"/>
                  <a:chExt cx="521514" cy="438890"/>
                </a:xfrm>
              </p:grpSpPr>
              <p:sp>
                <p:nvSpPr>
                  <p:cNvPr id="1777"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7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68" name="Grouper 1767"/>
                <p:cNvGrpSpPr/>
                <p:nvPr/>
              </p:nvGrpSpPr>
              <p:grpSpPr>
                <a:xfrm>
                  <a:off x="5533842" y="2816259"/>
                  <a:ext cx="516685" cy="438890"/>
                  <a:chOff x="2939432" y="2633443"/>
                  <a:chExt cx="516685" cy="438890"/>
                </a:xfrm>
              </p:grpSpPr>
              <p:sp>
                <p:nvSpPr>
                  <p:cNvPr id="1775"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7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69" name="Grouper 1768"/>
                <p:cNvGrpSpPr/>
                <p:nvPr/>
              </p:nvGrpSpPr>
              <p:grpSpPr>
                <a:xfrm>
                  <a:off x="6045527" y="2814140"/>
                  <a:ext cx="521686" cy="438890"/>
                  <a:chOff x="2939489" y="2633443"/>
                  <a:chExt cx="521686" cy="438890"/>
                </a:xfrm>
              </p:grpSpPr>
              <p:sp>
                <p:nvSpPr>
                  <p:cNvPr id="1773"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7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770" name="Grouper 1769"/>
                <p:cNvGrpSpPr/>
                <p:nvPr/>
              </p:nvGrpSpPr>
              <p:grpSpPr>
                <a:xfrm>
                  <a:off x="6557556" y="2814140"/>
                  <a:ext cx="515584" cy="438890"/>
                  <a:chOff x="2936727" y="2633443"/>
                  <a:chExt cx="515584" cy="438890"/>
                </a:xfrm>
              </p:grpSpPr>
              <p:sp>
                <p:nvSpPr>
                  <p:cNvPr id="1771"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77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1760" name="Connecteur en arc 1759"/>
            <p:cNvCxnSpPr>
              <a:stCxn id="1799" idx="1"/>
              <a:endCxn id="1789" idx="4"/>
            </p:cNvCxnSpPr>
            <p:nvPr/>
          </p:nvCxnSpPr>
          <p:spPr>
            <a:xfrm rot="16200000" flipV="1">
              <a:off x="2276609" y="4731130"/>
              <a:ext cx="1659831" cy="120911"/>
            </a:xfrm>
            <a:prstGeom prst="curvedConnector3">
              <a:avLst>
                <a:gd name="adj1" fmla="val 50000"/>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825" name="Grouper 1824"/>
          <p:cNvGrpSpPr/>
          <p:nvPr/>
        </p:nvGrpSpPr>
        <p:grpSpPr>
          <a:xfrm>
            <a:off x="833801" y="2265819"/>
            <a:ext cx="7992717" cy="2734215"/>
            <a:chOff x="1151283" y="3338793"/>
            <a:chExt cx="7992717" cy="2734215"/>
          </a:xfrm>
        </p:grpSpPr>
        <p:grpSp>
          <p:nvGrpSpPr>
            <p:cNvPr id="1826" name="Grouper 1825"/>
            <p:cNvGrpSpPr/>
            <p:nvPr/>
          </p:nvGrpSpPr>
          <p:grpSpPr>
            <a:xfrm>
              <a:off x="1151283" y="3338793"/>
              <a:ext cx="7992717" cy="2734215"/>
              <a:chOff x="830322" y="2255756"/>
              <a:chExt cx="7992717" cy="2734215"/>
            </a:xfrm>
          </p:grpSpPr>
          <p:grpSp>
            <p:nvGrpSpPr>
              <p:cNvPr id="1828" name="Grouper 1827"/>
              <p:cNvGrpSpPr/>
              <p:nvPr/>
            </p:nvGrpSpPr>
            <p:grpSpPr>
              <a:xfrm>
                <a:off x="830322" y="2298351"/>
                <a:ext cx="7992717" cy="2691620"/>
                <a:chOff x="830322" y="2298351"/>
                <a:chExt cx="7992717" cy="2691620"/>
              </a:xfrm>
            </p:grpSpPr>
            <p:grpSp>
              <p:nvGrpSpPr>
                <p:cNvPr id="1854" name="Grouper 1853"/>
                <p:cNvGrpSpPr/>
                <p:nvPr/>
              </p:nvGrpSpPr>
              <p:grpSpPr>
                <a:xfrm>
                  <a:off x="4714047" y="3545941"/>
                  <a:ext cx="4108992" cy="443128"/>
                  <a:chOff x="2964148" y="2814140"/>
                  <a:chExt cx="4108992" cy="443128"/>
                </a:xfrm>
              </p:grpSpPr>
              <p:grpSp>
                <p:nvGrpSpPr>
                  <p:cNvPr id="1865" name="Grouper 1864"/>
                  <p:cNvGrpSpPr/>
                  <p:nvPr/>
                </p:nvGrpSpPr>
                <p:grpSpPr>
                  <a:xfrm>
                    <a:off x="2964148" y="2818378"/>
                    <a:ext cx="517440" cy="438890"/>
                    <a:chOff x="2939489" y="2633443"/>
                    <a:chExt cx="517440" cy="438890"/>
                  </a:xfrm>
                </p:grpSpPr>
                <p:sp>
                  <p:nvSpPr>
                    <p:cNvPr id="1887"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188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66" name="Grouper 1865"/>
                  <p:cNvGrpSpPr/>
                  <p:nvPr/>
                </p:nvGrpSpPr>
                <p:grpSpPr>
                  <a:xfrm>
                    <a:off x="3467103" y="2818378"/>
                    <a:ext cx="526342" cy="438890"/>
                    <a:chOff x="2927653" y="2633443"/>
                    <a:chExt cx="526342" cy="438890"/>
                  </a:xfrm>
                </p:grpSpPr>
                <p:sp>
                  <p:nvSpPr>
                    <p:cNvPr id="1885"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188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67" name="Grouper 1866"/>
                  <p:cNvGrpSpPr/>
                  <p:nvPr/>
                </p:nvGrpSpPr>
                <p:grpSpPr>
                  <a:xfrm>
                    <a:off x="3990567" y="2816259"/>
                    <a:ext cx="512822" cy="438890"/>
                    <a:chOff x="2939489" y="2633443"/>
                    <a:chExt cx="512822" cy="438890"/>
                  </a:xfrm>
                </p:grpSpPr>
                <p:sp>
                  <p:nvSpPr>
                    <p:cNvPr id="1883"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188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68" name="Grouper 1867"/>
                  <p:cNvGrpSpPr/>
                  <p:nvPr/>
                </p:nvGrpSpPr>
                <p:grpSpPr>
                  <a:xfrm>
                    <a:off x="4505302" y="2816259"/>
                    <a:ext cx="512878" cy="438890"/>
                    <a:chOff x="2939433" y="2633443"/>
                    <a:chExt cx="512878" cy="438890"/>
                  </a:xfrm>
                </p:grpSpPr>
                <p:sp>
                  <p:nvSpPr>
                    <p:cNvPr id="1881"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188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69" name="Grouper 1868"/>
                  <p:cNvGrpSpPr/>
                  <p:nvPr/>
                </p:nvGrpSpPr>
                <p:grpSpPr>
                  <a:xfrm>
                    <a:off x="5017158" y="2816259"/>
                    <a:ext cx="521514" cy="438890"/>
                    <a:chOff x="2937539" y="2633443"/>
                    <a:chExt cx="521514" cy="438890"/>
                  </a:xfrm>
                </p:grpSpPr>
                <p:sp>
                  <p:nvSpPr>
                    <p:cNvPr id="1879"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188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70" name="Grouper 1869"/>
                  <p:cNvGrpSpPr/>
                  <p:nvPr/>
                </p:nvGrpSpPr>
                <p:grpSpPr>
                  <a:xfrm>
                    <a:off x="5533842" y="2816259"/>
                    <a:ext cx="516685" cy="438890"/>
                    <a:chOff x="2939432" y="2633443"/>
                    <a:chExt cx="516685" cy="438890"/>
                  </a:xfrm>
                </p:grpSpPr>
                <p:sp>
                  <p:nvSpPr>
                    <p:cNvPr id="1877"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87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71" name="Grouper 1870"/>
                  <p:cNvGrpSpPr/>
                  <p:nvPr/>
                </p:nvGrpSpPr>
                <p:grpSpPr>
                  <a:xfrm>
                    <a:off x="6045527" y="2814140"/>
                    <a:ext cx="521686" cy="438890"/>
                    <a:chOff x="2939489" y="2633443"/>
                    <a:chExt cx="521686" cy="438890"/>
                  </a:xfrm>
                </p:grpSpPr>
                <p:sp>
                  <p:nvSpPr>
                    <p:cNvPr id="1875"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87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72" name="Grouper 1871"/>
                  <p:cNvGrpSpPr/>
                  <p:nvPr/>
                </p:nvGrpSpPr>
                <p:grpSpPr>
                  <a:xfrm>
                    <a:off x="6557556" y="2814140"/>
                    <a:ext cx="515584" cy="438890"/>
                    <a:chOff x="2936727" y="2633443"/>
                    <a:chExt cx="515584" cy="438890"/>
                  </a:xfrm>
                </p:grpSpPr>
                <p:sp>
                  <p:nvSpPr>
                    <p:cNvPr id="1873"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87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1855" name="Grouper 1854"/>
                <p:cNvGrpSpPr/>
                <p:nvPr/>
              </p:nvGrpSpPr>
              <p:grpSpPr>
                <a:xfrm>
                  <a:off x="830322" y="2298351"/>
                  <a:ext cx="3109119" cy="2691620"/>
                  <a:chOff x="830322" y="2298351"/>
                  <a:chExt cx="3109119" cy="2691620"/>
                </a:xfrm>
              </p:grpSpPr>
              <p:sp>
                <p:nvSpPr>
                  <p:cNvPr id="1856" name="Ellipse 1855"/>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8</a:t>
                    </a:r>
                    <a:endParaRPr lang="fr-FR" dirty="0">
                      <a:solidFill>
                        <a:srgbClr val="800080"/>
                      </a:solidFill>
                    </a:endParaRPr>
                  </a:p>
                </p:txBody>
              </p:sp>
              <p:cxnSp>
                <p:nvCxnSpPr>
                  <p:cNvPr id="1857" name="Connecteur droit avec flèche 1856"/>
                  <p:cNvCxnSpPr>
                    <a:stCxn id="1856"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58" name="Ellipse 1857"/>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1859" name="Ellipse 1858"/>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1860" name="Connecteur droit avec flèche 1859"/>
                  <p:cNvCxnSpPr>
                    <a:stCxn id="1859"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61" name="Ellipse 1860"/>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1862" name="Connecteur droit avec flèche 1861"/>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63" name="Connecteur droit avec flèche 1862"/>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64" name="Ellipse 1863"/>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grpSp>
          </p:grpSp>
          <p:grpSp>
            <p:nvGrpSpPr>
              <p:cNvPr id="1829" name="Grouper 1828"/>
              <p:cNvGrpSpPr/>
              <p:nvPr/>
            </p:nvGrpSpPr>
            <p:grpSpPr>
              <a:xfrm>
                <a:off x="4704831" y="2255756"/>
                <a:ext cx="4108992" cy="443128"/>
                <a:chOff x="2964148" y="2814140"/>
                <a:chExt cx="4108992" cy="443128"/>
              </a:xfrm>
            </p:grpSpPr>
            <p:grpSp>
              <p:nvGrpSpPr>
                <p:cNvPr id="1830" name="Grouper 1829"/>
                <p:cNvGrpSpPr/>
                <p:nvPr/>
              </p:nvGrpSpPr>
              <p:grpSpPr>
                <a:xfrm>
                  <a:off x="2964148" y="2818378"/>
                  <a:ext cx="517440" cy="438890"/>
                  <a:chOff x="2939489" y="2633443"/>
                  <a:chExt cx="517440" cy="438890"/>
                </a:xfrm>
              </p:grpSpPr>
              <p:sp>
                <p:nvSpPr>
                  <p:cNvPr id="1852"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185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31" name="Grouper 1830"/>
                <p:cNvGrpSpPr/>
                <p:nvPr/>
              </p:nvGrpSpPr>
              <p:grpSpPr>
                <a:xfrm>
                  <a:off x="3467103" y="2818378"/>
                  <a:ext cx="526342" cy="438890"/>
                  <a:chOff x="2927653" y="2633443"/>
                  <a:chExt cx="526342" cy="438890"/>
                </a:xfrm>
              </p:grpSpPr>
              <p:sp>
                <p:nvSpPr>
                  <p:cNvPr id="1850"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185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32" name="Grouper 1831"/>
                <p:cNvGrpSpPr/>
                <p:nvPr/>
              </p:nvGrpSpPr>
              <p:grpSpPr>
                <a:xfrm>
                  <a:off x="3990567" y="2816259"/>
                  <a:ext cx="512822" cy="438890"/>
                  <a:chOff x="2939489" y="2633443"/>
                  <a:chExt cx="512822" cy="438890"/>
                </a:xfrm>
              </p:grpSpPr>
              <p:sp>
                <p:nvSpPr>
                  <p:cNvPr id="1848"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184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33" name="Grouper 1832"/>
                <p:cNvGrpSpPr/>
                <p:nvPr/>
              </p:nvGrpSpPr>
              <p:grpSpPr>
                <a:xfrm>
                  <a:off x="4505302" y="2816259"/>
                  <a:ext cx="512878" cy="438890"/>
                  <a:chOff x="2939433" y="2633443"/>
                  <a:chExt cx="512878" cy="438890"/>
                </a:xfrm>
              </p:grpSpPr>
              <p:sp>
                <p:nvSpPr>
                  <p:cNvPr id="1846"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84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34" name="Grouper 1833"/>
                <p:cNvGrpSpPr/>
                <p:nvPr/>
              </p:nvGrpSpPr>
              <p:grpSpPr>
                <a:xfrm>
                  <a:off x="5017158" y="2816259"/>
                  <a:ext cx="521514" cy="438890"/>
                  <a:chOff x="2937539" y="2633443"/>
                  <a:chExt cx="521514" cy="438890"/>
                </a:xfrm>
              </p:grpSpPr>
              <p:sp>
                <p:nvSpPr>
                  <p:cNvPr id="1844"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84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35" name="Grouper 1834"/>
                <p:cNvGrpSpPr/>
                <p:nvPr/>
              </p:nvGrpSpPr>
              <p:grpSpPr>
                <a:xfrm>
                  <a:off x="5533842" y="2816259"/>
                  <a:ext cx="516685" cy="438890"/>
                  <a:chOff x="2939432" y="2633443"/>
                  <a:chExt cx="516685" cy="438890"/>
                </a:xfrm>
              </p:grpSpPr>
              <p:sp>
                <p:nvSpPr>
                  <p:cNvPr id="1842"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84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36" name="Grouper 1835"/>
                <p:cNvGrpSpPr/>
                <p:nvPr/>
              </p:nvGrpSpPr>
              <p:grpSpPr>
                <a:xfrm>
                  <a:off x="6045527" y="2814140"/>
                  <a:ext cx="521686" cy="438890"/>
                  <a:chOff x="2939489" y="2633443"/>
                  <a:chExt cx="521686" cy="438890"/>
                </a:xfrm>
              </p:grpSpPr>
              <p:sp>
                <p:nvSpPr>
                  <p:cNvPr id="1840"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84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37" name="Grouper 1836"/>
                <p:cNvGrpSpPr/>
                <p:nvPr/>
              </p:nvGrpSpPr>
              <p:grpSpPr>
                <a:xfrm>
                  <a:off x="6557556" y="2814140"/>
                  <a:ext cx="515584" cy="438890"/>
                  <a:chOff x="2936727" y="2633443"/>
                  <a:chExt cx="515584" cy="438890"/>
                </a:xfrm>
              </p:grpSpPr>
              <p:sp>
                <p:nvSpPr>
                  <p:cNvPr id="1838"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83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1827" name="Connecteur en arc 1826"/>
            <p:cNvCxnSpPr/>
            <p:nvPr/>
          </p:nvCxnSpPr>
          <p:spPr>
            <a:xfrm rot="5400000" flipH="1" flipV="1">
              <a:off x="1923512" y="3489352"/>
              <a:ext cx="733606" cy="965173"/>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889" name="Grouper 1888"/>
          <p:cNvGrpSpPr/>
          <p:nvPr/>
        </p:nvGrpSpPr>
        <p:grpSpPr>
          <a:xfrm>
            <a:off x="833802" y="2254870"/>
            <a:ext cx="7992717" cy="2734215"/>
            <a:chOff x="921383" y="2977485"/>
            <a:chExt cx="7992717" cy="2734215"/>
          </a:xfrm>
        </p:grpSpPr>
        <p:grpSp>
          <p:nvGrpSpPr>
            <p:cNvPr id="1890" name="Grouper 1889"/>
            <p:cNvGrpSpPr/>
            <p:nvPr/>
          </p:nvGrpSpPr>
          <p:grpSpPr>
            <a:xfrm>
              <a:off x="921383" y="2977485"/>
              <a:ext cx="7992717" cy="2734215"/>
              <a:chOff x="830322" y="2255756"/>
              <a:chExt cx="7992717" cy="2734215"/>
            </a:xfrm>
          </p:grpSpPr>
          <p:grpSp>
            <p:nvGrpSpPr>
              <p:cNvPr id="1892" name="Grouper 1891"/>
              <p:cNvGrpSpPr/>
              <p:nvPr/>
            </p:nvGrpSpPr>
            <p:grpSpPr>
              <a:xfrm>
                <a:off x="830322" y="2298351"/>
                <a:ext cx="7992717" cy="2691620"/>
                <a:chOff x="830322" y="2298351"/>
                <a:chExt cx="7992717" cy="2691620"/>
              </a:xfrm>
            </p:grpSpPr>
            <p:grpSp>
              <p:nvGrpSpPr>
                <p:cNvPr id="1918" name="Grouper 1917"/>
                <p:cNvGrpSpPr/>
                <p:nvPr/>
              </p:nvGrpSpPr>
              <p:grpSpPr>
                <a:xfrm>
                  <a:off x="4714047" y="3545941"/>
                  <a:ext cx="4108992" cy="443128"/>
                  <a:chOff x="2964148" y="2814140"/>
                  <a:chExt cx="4108992" cy="443128"/>
                </a:xfrm>
              </p:grpSpPr>
              <p:grpSp>
                <p:nvGrpSpPr>
                  <p:cNvPr id="1929" name="Grouper 1928"/>
                  <p:cNvGrpSpPr/>
                  <p:nvPr/>
                </p:nvGrpSpPr>
                <p:grpSpPr>
                  <a:xfrm>
                    <a:off x="2964148" y="2818378"/>
                    <a:ext cx="517440" cy="438890"/>
                    <a:chOff x="2939489" y="2633443"/>
                    <a:chExt cx="517440" cy="438890"/>
                  </a:xfrm>
                </p:grpSpPr>
                <p:sp>
                  <p:nvSpPr>
                    <p:cNvPr id="1951"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195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30" name="Grouper 1929"/>
                  <p:cNvGrpSpPr/>
                  <p:nvPr/>
                </p:nvGrpSpPr>
                <p:grpSpPr>
                  <a:xfrm>
                    <a:off x="3467103" y="2818378"/>
                    <a:ext cx="526342" cy="438890"/>
                    <a:chOff x="2927653" y="2633443"/>
                    <a:chExt cx="526342" cy="438890"/>
                  </a:xfrm>
                </p:grpSpPr>
                <p:sp>
                  <p:nvSpPr>
                    <p:cNvPr id="1949"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195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31" name="Grouper 1930"/>
                  <p:cNvGrpSpPr/>
                  <p:nvPr/>
                </p:nvGrpSpPr>
                <p:grpSpPr>
                  <a:xfrm>
                    <a:off x="3990567" y="2816259"/>
                    <a:ext cx="512822" cy="438890"/>
                    <a:chOff x="2939489" y="2633443"/>
                    <a:chExt cx="512822" cy="438890"/>
                  </a:xfrm>
                </p:grpSpPr>
                <p:sp>
                  <p:nvSpPr>
                    <p:cNvPr id="1947"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194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32" name="Grouper 1931"/>
                  <p:cNvGrpSpPr/>
                  <p:nvPr/>
                </p:nvGrpSpPr>
                <p:grpSpPr>
                  <a:xfrm>
                    <a:off x="4505302" y="2816259"/>
                    <a:ext cx="512878" cy="438890"/>
                    <a:chOff x="2939433" y="2633443"/>
                    <a:chExt cx="512878" cy="438890"/>
                  </a:xfrm>
                </p:grpSpPr>
                <p:sp>
                  <p:nvSpPr>
                    <p:cNvPr id="1945"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194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33" name="Grouper 1932"/>
                  <p:cNvGrpSpPr/>
                  <p:nvPr/>
                </p:nvGrpSpPr>
                <p:grpSpPr>
                  <a:xfrm>
                    <a:off x="5017158" y="2816259"/>
                    <a:ext cx="521514" cy="438890"/>
                    <a:chOff x="2937539" y="2633443"/>
                    <a:chExt cx="521514" cy="438890"/>
                  </a:xfrm>
                </p:grpSpPr>
                <p:sp>
                  <p:nvSpPr>
                    <p:cNvPr id="1943"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194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34" name="Grouper 1933"/>
                  <p:cNvGrpSpPr/>
                  <p:nvPr/>
                </p:nvGrpSpPr>
                <p:grpSpPr>
                  <a:xfrm>
                    <a:off x="5533842" y="2816259"/>
                    <a:ext cx="516685" cy="438890"/>
                    <a:chOff x="2939432" y="2633443"/>
                    <a:chExt cx="516685" cy="438890"/>
                  </a:xfrm>
                </p:grpSpPr>
                <p:sp>
                  <p:nvSpPr>
                    <p:cNvPr id="1941"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94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35" name="Grouper 1934"/>
                  <p:cNvGrpSpPr/>
                  <p:nvPr/>
                </p:nvGrpSpPr>
                <p:grpSpPr>
                  <a:xfrm>
                    <a:off x="6045527" y="2814140"/>
                    <a:ext cx="521686" cy="438890"/>
                    <a:chOff x="2939489" y="2633443"/>
                    <a:chExt cx="521686" cy="438890"/>
                  </a:xfrm>
                </p:grpSpPr>
                <p:sp>
                  <p:nvSpPr>
                    <p:cNvPr id="1939"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94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36" name="Grouper 1935"/>
                  <p:cNvGrpSpPr/>
                  <p:nvPr/>
                </p:nvGrpSpPr>
                <p:grpSpPr>
                  <a:xfrm>
                    <a:off x="6557556" y="2814140"/>
                    <a:ext cx="515584" cy="438890"/>
                    <a:chOff x="2936727" y="2633443"/>
                    <a:chExt cx="515584" cy="438890"/>
                  </a:xfrm>
                </p:grpSpPr>
                <p:sp>
                  <p:nvSpPr>
                    <p:cNvPr id="1937"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93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1919" name="Grouper 1918"/>
                <p:cNvGrpSpPr/>
                <p:nvPr/>
              </p:nvGrpSpPr>
              <p:grpSpPr>
                <a:xfrm>
                  <a:off x="830322" y="2298351"/>
                  <a:ext cx="3109119" cy="2691620"/>
                  <a:chOff x="830322" y="2298351"/>
                  <a:chExt cx="3109119" cy="2691620"/>
                </a:xfrm>
              </p:grpSpPr>
              <p:sp>
                <p:nvSpPr>
                  <p:cNvPr id="1920" name="Ellipse 1919"/>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8</a:t>
                    </a:r>
                    <a:endParaRPr lang="fr-FR" dirty="0">
                      <a:solidFill>
                        <a:srgbClr val="800080"/>
                      </a:solidFill>
                    </a:endParaRPr>
                  </a:p>
                </p:txBody>
              </p:sp>
              <p:cxnSp>
                <p:nvCxnSpPr>
                  <p:cNvPr id="1921" name="Connecteur droit avec flèche 1920"/>
                  <p:cNvCxnSpPr>
                    <a:stCxn id="1920"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922" name="Ellipse 1921"/>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1923" name="Ellipse 1922"/>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1924" name="Connecteur droit avec flèche 1923"/>
                  <p:cNvCxnSpPr>
                    <a:stCxn id="1923"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925" name="Ellipse 1924"/>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1926" name="Connecteur droit avec flèche 1925"/>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27" name="Connecteur droit avec flèche 1926"/>
                  <p:cNvCxnSpPr/>
                  <p:nvPr/>
                </p:nvCxnSpPr>
                <p:spPr>
                  <a:xfrm>
                    <a:off x="1882124" y="3667785"/>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928" name="Ellipse 1927"/>
                  <p:cNvSpPr/>
                  <p:nvPr/>
                </p:nvSpPr>
                <p:spPr>
                  <a:xfrm>
                    <a:off x="1858532" y="4409689"/>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grpSp>
          </p:grpSp>
          <p:grpSp>
            <p:nvGrpSpPr>
              <p:cNvPr id="1893" name="Grouper 1892"/>
              <p:cNvGrpSpPr/>
              <p:nvPr/>
            </p:nvGrpSpPr>
            <p:grpSpPr>
              <a:xfrm>
                <a:off x="4704831" y="2255756"/>
                <a:ext cx="4108992" cy="443128"/>
                <a:chOff x="2964148" y="2814140"/>
                <a:chExt cx="4108992" cy="443128"/>
              </a:xfrm>
            </p:grpSpPr>
            <p:grpSp>
              <p:nvGrpSpPr>
                <p:cNvPr id="1894" name="Grouper 1893"/>
                <p:cNvGrpSpPr/>
                <p:nvPr/>
              </p:nvGrpSpPr>
              <p:grpSpPr>
                <a:xfrm>
                  <a:off x="2964148" y="2818378"/>
                  <a:ext cx="517440" cy="438890"/>
                  <a:chOff x="2939489" y="2633443"/>
                  <a:chExt cx="517440" cy="438890"/>
                </a:xfrm>
              </p:grpSpPr>
              <p:sp>
                <p:nvSpPr>
                  <p:cNvPr id="1916"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191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95" name="Grouper 1894"/>
                <p:cNvGrpSpPr/>
                <p:nvPr/>
              </p:nvGrpSpPr>
              <p:grpSpPr>
                <a:xfrm>
                  <a:off x="3467103" y="2818378"/>
                  <a:ext cx="526342" cy="438890"/>
                  <a:chOff x="2927653" y="2633443"/>
                  <a:chExt cx="526342" cy="438890"/>
                </a:xfrm>
              </p:grpSpPr>
              <p:sp>
                <p:nvSpPr>
                  <p:cNvPr id="1914"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191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96" name="Grouper 1895"/>
                <p:cNvGrpSpPr/>
                <p:nvPr/>
              </p:nvGrpSpPr>
              <p:grpSpPr>
                <a:xfrm>
                  <a:off x="3990567" y="2816259"/>
                  <a:ext cx="512822" cy="438890"/>
                  <a:chOff x="2939489" y="2633443"/>
                  <a:chExt cx="512822" cy="438890"/>
                </a:xfrm>
              </p:grpSpPr>
              <p:sp>
                <p:nvSpPr>
                  <p:cNvPr id="1912"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191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97" name="Grouper 1896"/>
                <p:cNvGrpSpPr/>
                <p:nvPr/>
              </p:nvGrpSpPr>
              <p:grpSpPr>
                <a:xfrm>
                  <a:off x="4505302" y="2816259"/>
                  <a:ext cx="512878" cy="438890"/>
                  <a:chOff x="2939433" y="2633443"/>
                  <a:chExt cx="512878" cy="438890"/>
                </a:xfrm>
              </p:grpSpPr>
              <p:sp>
                <p:nvSpPr>
                  <p:cNvPr id="1910"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91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98" name="Grouper 1897"/>
                <p:cNvGrpSpPr/>
                <p:nvPr/>
              </p:nvGrpSpPr>
              <p:grpSpPr>
                <a:xfrm>
                  <a:off x="5017158" y="2816259"/>
                  <a:ext cx="521514" cy="438890"/>
                  <a:chOff x="2937539" y="2633443"/>
                  <a:chExt cx="521514" cy="438890"/>
                </a:xfrm>
              </p:grpSpPr>
              <p:sp>
                <p:nvSpPr>
                  <p:cNvPr id="1908"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90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899" name="Grouper 1898"/>
                <p:cNvGrpSpPr/>
                <p:nvPr/>
              </p:nvGrpSpPr>
              <p:grpSpPr>
                <a:xfrm>
                  <a:off x="5533842" y="2816259"/>
                  <a:ext cx="516685" cy="438890"/>
                  <a:chOff x="2939432" y="2633443"/>
                  <a:chExt cx="516685" cy="438890"/>
                </a:xfrm>
              </p:grpSpPr>
              <p:sp>
                <p:nvSpPr>
                  <p:cNvPr id="1906"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90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00" name="Grouper 1899"/>
                <p:cNvGrpSpPr/>
                <p:nvPr/>
              </p:nvGrpSpPr>
              <p:grpSpPr>
                <a:xfrm>
                  <a:off x="6045527" y="2814140"/>
                  <a:ext cx="521686" cy="438890"/>
                  <a:chOff x="2939489" y="2633443"/>
                  <a:chExt cx="521686" cy="438890"/>
                </a:xfrm>
              </p:grpSpPr>
              <p:sp>
                <p:nvSpPr>
                  <p:cNvPr id="1904"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90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01" name="Grouper 1900"/>
                <p:cNvGrpSpPr/>
                <p:nvPr/>
              </p:nvGrpSpPr>
              <p:grpSpPr>
                <a:xfrm>
                  <a:off x="6557556" y="2814140"/>
                  <a:ext cx="515584" cy="438890"/>
                  <a:chOff x="2936727" y="2633443"/>
                  <a:chExt cx="515584" cy="438890"/>
                </a:xfrm>
              </p:grpSpPr>
              <p:sp>
                <p:nvSpPr>
                  <p:cNvPr id="1902"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90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1891" name="Connecteur en arc 1890"/>
            <p:cNvCxnSpPr/>
            <p:nvPr/>
          </p:nvCxnSpPr>
          <p:spPr>
            <a:xfrm rot="16200000" flipV="1">
              <a:off x="1739264" y="4537641"/>
              <a:ext cx="1053060" cy="380118"/>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953" name="Grouper 1952"/>
          <p:cNvGrpSpPr/>
          <p:nvPr/>
        </p:nvGrpSpPr>
        <p:grpSpPr>
          <a:xfrm>
            <a:off x="833802" y="2265819"/>
            <a:ext cx="7992717" cy="2734215"/>
            <a:chOff x="921383" y="2977485"/>
            <a:chExt cx="7992717" cy="2734215"/>
          </a:xfrm>
        </p:grpSpPr>
        <p:grpSp>
          <p:nvGrpSpPr>
            <p:cNvPr id="1954" name="Grouper 1953"/>
            <p:cNvGrpSpPr/>
            <p:nvPr/>
          </p:nvGrpSpPr>
          <p:grpSpPr>
            <a:xfrm>
              <a:off x="921383" y="2977485"/>
              <a:ext cx="7992717" cy="2734215"/>
              <a:chOff x="830322" y="2255756"/>
              <a:chExt cx="7992717" cy="2734215"/>
            </a:xfrm>
          </p:grpSpPr>
          <p:grpSp>
            <p:nvGrpSpPr>
              <p:cNvPr id="1956" name="Grouper 1955"/>
              <p:cNvGrpSpPr/>
              <p:nvPr/>
            </p:nvGrpSpPr>
            <p:grpSpPr>
              <a:xfrm>
                <a:off x="830322" y="2298351"/>
                <a:ext cx="7992717" cy="2691620"/>
                <a:chOff x="830322" y="2298351"/>
                <a:chExt cx="7992717" cy="2691620"/>
              </a:xfrm>
            </p:grpSpPr>
            <p:grpSp>
              <p:nvGrpSpPr>
                <p:cNvPr id="1982" name="Grouper 1981"/>
                <p:cNvGrpSpPr/>
                <p:nvPr/>
              </p:nvGrpSpPr>
              <p:grpSpPr>
                <a:xfrm>
                  <a:off x="4714047" y="3545941"/>
                  <a:ext cx="4108992" cy="443128"/>
                  <a:chOff x="2964148" y="2814140"/>
                  <a:chExt cx="4108992" cy="443128"/>
                </a:xfrm>
              </p:grpSpPr>
              <p:grpSp>
                <p:nvGrpSpPr>
                  <p:cNvPr id="1993" name="Grouper 1992"/>
                  <p:cNvGrpSpPr/>
                  <p:nvPr/>
                </p:nvGrpSpPr>
                <p:grpSpPr>
                  <a:xfrm>
                    <a:off x="2964148" y="2818378"/>
                    <a:ext cx="517440" cy="438890"/>
                    <a:chOff x="2939489" y="2633443"/>
                    <a:chExt cx="517440" cy="438890"/>
                  </a:xfrm>
                </p:grpSpPr>
                <p:sp>
                  <p:nvSpPr>
                    <p:cNvPr id="2015"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201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94" name="Grouper 1993"/>
                  <p:cNvGrpSpPr/>
                  <p:nvPr/>
                </p:nvGrpSpPr>
                <p:grpSpPr>
                  <a:xfrm>
                    <a:off x="3467103" y="2818378"/>
                    <a:ext cx="526342" cy="438890"/>
                    <a:chOff x="2927653" y="2633443"/>
                    <a:chExt cx="526342" cy="438890"/>
                  </a:xfrm>
                </p:grpSpPr>
                <p:sp>
                  <p:nvSpPr>
                    <p:cNvPr id="2013"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201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95" name="Grouper 1994"/>
                  <p:cNvGrpSpPr/>
                  <p:nvPr/>
                </p:nvGrpSpPr>
                <p:grpSpPr>
                  <a:xfrm>
                    <a:off x="3990567" y="2816259"/>
                    <a:ext cx="512822" cy="438890"/>
                    <a:chOff x="2939489" y="2633443"/>
                    <a:chExt cx="512822" cy="438890"/>
                  </a:xfrm>
                </p:grpSpPr>
                <p:sp>
                  <p:nvSpPr>
                    <p:cNvPr id="2011"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201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96" name="Grouper 1995"/>
                  <p:cNvGrpSpPr/>
                  <p:nvPr/>
                </p:nvGrpSpPr>
                <p:grpSpPr>
                  <a:xfrm>
                    <a:off x="4505302" y="2816259"/>
                    <a:ext cx="512878" cy="438890"/>
                    <a:chOff x="2939433" y="2633443"/>
                    <a:chExt cx="512878" cy="438890"/>
                  </a:xfrm>
                </p:grpSpPr>
                <p:sp>
                  <p:nvSpPr>
                    <p:cNvPr id="2009"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201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97" name="Grouper 1996"/>
                  <p:cNvGrpSpPr/>
                  <p:nvPr/>
                </p:nvGrpSpPr>
                <p:grpSpPr>
                  <a:xfrm>
                    <a:off x="5017158" y="2816259"/>
                    <a:ext cx="521514" cy="438890"/>
                    <a:chOff x="2937539" y="2633443"/>
                    <a:chExt cx="521514" cy="438890"/>
                  </a:xfrm>
                </p:grpSpPr>
                <p:sp>
                  <p:nvSpPr>
                    <p:cNvPr id="2007"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0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98" name="Grouper 1997"/>
                  <p:cNvGrpSpPr/>
                  <p:nvPr/>
                </p:nvGrpSpPr>
                <p:grpSpPr>
                  <a:xfrm>
                    <a:off x="5533842" y="2816259"/>
                    <a:ext cx="516685" cy="438890"/>
                    <a:chOff x="2939432" y="2633443"/>
                    <a:chExt cx="516685" cy="438890"/>
                  </a:xfrm>
                </p:grpSpPr>
                <p:sp>
                  <p:nvSpPr>
                    <p:cNvPr id="2005"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0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99" name="Grouper 1998"/>
                  <p:cNvGrpSpPr/>
                  <p:nvPr/>
                </p:nvGrpSpPr>
                <p:grpSpPr>
                  <a:xfrm>
                    <a:off x="6045527" y="2814140"/>
                    <a:ext cx="521686" cy="438890"/>
                    <a:chOff x="2939489" y="2633443"/>
                    <a:chExt cx="521686" cy="438890"/>
                  </a:xfrm>
                </p:grpSpPr>
                <p:sp>
                  <p:nvSpPr>
                    <p:cNvPr id="2003"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0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00" name="Grouper 1999"/>
                  <p:cNvGrpSpPr/>
                  <p:nvPr/>
                </p:nvGrpSpPr>
                <p:grpSpPr>
                  <a:xfrm>
                    <a:off x="6557556" y="2814140"/>
                    <a:ext cx="515584" cy="438890"/>
                    <a:chOff x="2936727" y="2633443"/>
                    <a:chExt cx="515584" cy="438890"/>
                  </a:xfrm>
                </p:grpSpPr>
                <p:sp>
                  <p:nvSpPr>
                    <p:cNvPr id="2001"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0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1983" name="Grouper 1982"/>
                <p:cNvGrpSpPr/>
                <p:nvPr/>
              </p:nvGrpSpPr>
              <p:grpSpPr>
                <a:xfrm>
                  <a:off x="830322" y="2298351"/>
                  <a:ext cx="3109119" cy="2691620"/>
                  <a:chOff x="830322" y="2298351"/>
                  <a:chExt cx="3109119" cy="2691620"/>
                </a:xfrm>
              </p:grpSpPr>
              <p:sp>
                <p:nvSpPr>
                  <p:cNvPr id="1984" name="Ellipse 1983"/>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1985" name="Connecteur droit avec flèche 1984"/>
                  <p:cNvCxnSpPr>
                    <a:stCxn id="1984"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986" name="Ellipse 1985"/>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1987" name="Ellipse 1986"/>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1988" name="Connecteur droit avec flèche 1987"/>
                  <p:cNvCxnSpPr>
                    <a:stCxn id="1987"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989" name="Ellipse 1988"/>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1990" name="Connecteur droit avec flèche 1989"/>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91" name="Connecteur droit avec flèche 1990"/>
                  <p:cNvCxnSpPr/>
                  <p:nvPr/>
                </p:nvCxnSpPr>
                <p:spPr>
                  <a:xfrm>
                    <a:off x="1882124" y="3667785"/>
                    <a:ext cx="296071" cy="732715"/>
                  </a:xfrm>
                  <a:prstGeom prst="straightConnector1">
                    <a:avLst/>
                  </a:prstGeom>
                  <a:ln w="19050">
                    <a:solidFill>
                      <a:schemeClr val="tx1">
                        <a:lumMod val="50000"/>
                        <a:lumOff val="50000"/>
                        <a:alpha val="45000"/>
                      </a:schemeClr>
                    </a:solidFill>
                    <a:tailEnd type="arrow"/>
                  </a:ln>
                </p:spPr>
                <p:style>
                  <a:lnRef idx="2">
                    <a:schemeClr val="accent1"/>
                  </a:lnRef>
                  <a:fillRef idx="0">
                    <a:schemeClr val="accent1"/>
                  </a:fillRef>
                  <a:effectRef idx="1">
                    <a:schemeClr val="accent1"/>
                  </a:effectRef>
                  <a:fontRef idx="minor">
                    <a:schemeClr val="tx1"/>
                  </a:fontRef>
                </p:style>
              </p:cxnSp>
              <p:sp>
                <p:nvSpPr>
                  <p:cNvPr id="1992" name="Ellipse 1991"/>
                  <p:cNvSpPr/>
                  <p:nvPr/>
                </p:nvSpPr>
                <p:spPr>
                  <a:xfrm>
                    <a:off x="1858532" y="4409689"/>
                    <a:ext cx="613065" cy="580282"/>
                  </a:xfrm>
                  <a:prstGeom prst="ellipse">
                    <a:avLst/>
                  </a:prstGeom>
                  <a:noFill/>
                  <a:ln w="25400">
                    <a:solidFill>
                      <a:schemeClr val="tx1">
                        <a:lumMod val="50000"/>
                        <a:lumOff val="50000"/>
                        <a:alpha val="4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chemeClr val="bg1">
                            <a:lumMod val="75000"/>
                          </a:schemeClr>
                        </a:solidFill>
                      </a:rPr>
                      <a:t>21</a:t>
                    </a:r>
                    <a:endParaRPr lang="fr-FR" dirty="0">
                      <a:solidFill>
                        <a:schemeClr val="bg1">
                          <a:lumMod val="75000"/>
                        </a:schemeClr>
                      </a:solidFill>
                    </a:endParaRPr>
                  </a:p>
                </p:txBody>
              </p:sp>
            </p:grpSp>
          </p:grpSp>
          <p:grpSp>
            <p:nvGrpSpPr>
              <p:cNvPr id="1957" name="Grouper 1956"/>
              <p:cNvGrpSpPr/>
              <p:nvPr/>
            </p:nvGrpSpPr>
            <p:grpSpPr>
              <a:xfrm>
                <a:off x="4704831" y="2255756"/>
                <a:ext cx="4108992" cy="443128"/>
                <a:chOff x="2964148" y="2814140"/>
                <a:chExt cx="4108992" cy="443128"/>
              </a:xfrm>
            </p:grpSpPr>
            <p:grpSp>
              <p:nvGrpSpPr>
                <p:cNvPr id="1958" name="Grouper 1957"/>
                <p:cNvGrpSpPr/>
                <p:nvPr/>
              </p:nvGrpSpPr>
              <p:grpSpPr>
                <a:xfrm>
                  <a:off x="2964148" y="2818378"/>
                  <a:ext cx="517440" cy="438890"/>
                  <a:chOff x="2939489" y="2633443"/>
                  <a:chExt cx="517440" cy="438890"/>
                </a:xfrm>
              </p:grpSpPr>
              <p:sp>
                <p:nvSpPr>
                  <p:cNvPr id="1980"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198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59" name="Grouper 1958"/>
                <p:cNvGrpSpPr/>
                <p:nvPr/>
              </p:nvGrpSpPr>
              <p:grpSpPr>
                <a:xfrm>
                  <a:off x="3467103" y="2818378"/>
                  <a:ext cx="526342" cy="438890"/>
                  <a:chOff x="2927653" y="2633443"/>
                  <a:chExt cx="526342" cy="438890"/>
                </a:xfrm>
              </p:grpSpPr>
              <p:sp>
                <p:nvSpPr>
                  <p:cNvPr id="1978"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197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60" name="Grouper 1959"/>
                <p:cNvGrpSpPr/>
                <p:nvPr/>
              </p:nvGrpSpPr>
              <p:grpSpPr>
                <a:xfrm>
                  <a:off x="3990567" y="2816259"/>
                  <a:ext cx="512822" cy="438890"/>
                  <a:chOff x="2939489" y="2633443"/>
                  <a:chExt cx="512822" cy="438890"/>
                </a:xfrm>
              </p:grpSpPr>
              <p:sp>
                <p:nvSpPr>
                  <p:cNvPr id="1976"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197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61" name="Grouper 1960"/>
                <p:cNvGrpSpPr/>
                <p:nvPr/>
              </p:nvGrpSpPr>
              <p:grpSpPr>
                <a:xfrm>
                  <a:off x="4505302" y="2816259"/>
                  <a:ext cx="512878" cy="438890"/>
                  <a:chOff x="2939433" y="2633443"/>
                  <a:chExt cx="512878" cy="438890"/>
                </a:xfrm>
              </p:grpSpPr>
              <p:sp>
                <p:nvSpPr>
                  <p:cNvPr id="1974"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197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62" name="Grouper 1961"/>
                <p:cNvGrpSpPr/>
                <p:nvPr/>
              </p:nvGrpSpPr>
              <p:grpSpPr>
                <a:xfrm>
                  <a:off x="5017158" y="2816259"/>
                  <a:ext cx="521514" cy="438890"/>
                  <a:chOff x="2937539" y="2633443"/>
                  <a:chExt cx="521514" cy="438890"/>
                </a:xfrm>
              </p:grpSpPr>
              <p:sp>
                <p:nvSpPr>
                  <p:cNvPr id="1972"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97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63" name="Grouper 1962"/>
                <p:cNvGrpSpPr/>
                <p:nvPr/>
              </p:nvGrpSpPr>
              <p:grpSpPr>
                <a:xfrm>
                  <a:off x="5533842" y="2816259"/>
                  <a:ext cx="516685" cy="438890"/>
                  <a:chOff x="2939432" y="2633443"/>
                  <a:chExt cx="516685" cy="438890"/>
                </a:xfrm>
              </p:grpSpPr>
              <p:sp>
                <p:nvSpPr>
                  <p:cNvPr id="1970"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97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64" name="Grouper 1963"/>
                <p:cNvGrpSpPr/>
                <p:nvPr/>
              </p:nvGrpSpPr>
              <p:grpSpPr>
                <a:xfrm>
                  <a:off x="6045527" y="2814140"/>
                  <a:ext cx="521686" cy="438890"/>
                  <a:chOff x="2939489" y="2633443"/>
                  <a:chExt cx="521686" cy="438890"/>
                </a:xfrm>
              </p:grpSpPr>
              <p:sp>
                <p:nvSpPr>
                  <p:cNvPr id="1968"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96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1965" name="Grouper 1964"/>
                <p:cNvGrpSpPr/>
                <p:nvPr/>
              </p:nvGrpSpPr>
              <p:grpSpPr>
                <a:xfrm>
                  <a:off x="6557556" y="2814140"/>
                  <a:ext cx="515584" cy="438890"/>
                  <a:chOff x="2936727" y="2633443"/>
                  <a:chExt cx="515584" cy="438890"/>
                </a:xfrm>
              </p:grpSpPr>
              <p:sp>
                <p:nvSpPr>
                  <p:cNvPr id="1966"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196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1955" name="Connecteur en arc 1954"/>
            <p:cNvCxnSpPr>
              <a:stCxn id="1992" idx="7"/>
              <a:endCxn id="1984" idx="4"/>
            </p:cNvCxnSpPr>
            <p:nvPr/>
          </p:nvCxnSpPr>
          <p:spPr>
            <a:xfrm rot="5400000" flipH="1" flipV="1">
              <a:off x="1836504" y="4236735"/>
              <a:ext cx="1616036" cy="343291"/>
            </a:xfrm>
            <a:prstGeom prst="curvedConnector3">
              <a:avLst>
                <a:gd name="adj1" fmla="val 50000"/>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2017" name="Grouper 2016"/>
          <p:cNvGrpSpPr/>
          <p:nvPr/>
        </p:nvGrpSpPr>
        <p:grpSpPr>
          <a:xfrm>
            <a:off x="833798" y="2265819"/>
            <a:ext cx="7992717" cy="2724148"/>
            <a:chOff x="921383" y="2977485"/>
            <a:chExt cx="7992717" cy="2724148"/>
          </a:xfrm>
        </p:grpSpPr>
        <p:grpSp>
          <p:nvGrpSpPr>
            <p:cNvPr id="2018" name="Grouper 2017"/>
            <p:cNvGrpSpPr/>
            <p:nvPr/>
          </p:nvGrpSpPr>
          <p:grpSpPr>
            <a:xfrm>
              <a:off x="921383" y="2977485"/>
              <a:ext cx="7992717" cy="2724148"/>
              <a:chOff x="830322" y="2255756"/>
              <a:chExt cx="7992717" cy="2724148"/>
            </a:xfrm>
          </p:grpSpPr>
          <p:grpSp>
            <p:nvGrpSpPr>
              <p:cNvPr id="2020" name="Grouper 2019"/>
              <p:cNvGrpSpPr/>
              <p:nvPr/>
            </p:nvGrpSpPr>
            <p:grpSpPr>
              <a:xfrm>
                <a:off x="830322" y="2298351"/>
                <a:ext cx="7992717" cy="2681553"/>
                <a:chOff x="830322" y="2298351"/>
                <a:chExt cx="7992717" cy="2681553"/>
              </a:xfrm>
            </p:grpSpPr>
            <p:grpSp>
              <p:nvGrpSpPr>
                <p:cNvPr id="2046" name="Grouper 2045"/>
                <p:cNvGrpSpPr/>
                <p:nvPr/>
              </p:nvGrpSpPr>
              <p:grpSpPr>
                <a:xfrm>
                  <a:off x="4714047" y="3545941"/>
                  <a:ext cx="4108992" cy="443128"/>
                  <a:chOff x="2964148" y="2814140"/>
                  <a:chExt cx="4108992" cy="443128"/>
                </a:xfrm>
              </p:grpSpPr>
              <p:grpSp>
                <p:nvGrpSpPr>
                  <p:cNvPr id="2055" name="Grouper 2054"/>
                  <p:cNvGrpSpPr/>
                  <p:nvPr/>
                </p:nvGrpSpPr>
                <p:grpSpPr>
                  <a:xfrm>
                    <a:off x="2964148" y="2818378"/>
                    <a:ext cx="517440" cy="438890"/>
                    <a:chOff x="2939489" y="2633443"/>
                    <a:chExt cx="517440" cy="438890"/>
                  </a:xfrm>
                </p:grpSpPr>
                <p:sp>
                  <p:nvSpPr>
                    <p:cNvPr id="2077"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207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56" name="Grouper 2055"/>
                  <p:cNvGrpSpPr/>
                  <p:nvPr/>
                </p:nvGrpSpPr>
                <p:grpSpPr>
                  <a:xfrm>
                    <a:off x="3467103" y="2818378"/>
                    <a:ext cx="526342" cy="438890"/>
                    <a:chOff x="2927653" y="2633443"/>
                    <a:chExt cx="526342" cy="438890"/>
                  </a:xfrm>
                </p:grpSpPr>
                <p:sp>
                  <p:nvSpPr>
                    <p:cNvPr id="2075"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207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57" name="Grouper 2056"/>
                  <p:cNvGrpSpPr/>
                  <p:nvPr/>
                </p:nvGrpSpPr>
                <p:grpSpPr>
                  <a:xfrm>
                    <a:off x="3990567" y="2816259"/>
                    <a:ext cx="512822" cy="438890"/>
                    <a:chOff x="2939489" y="2633443"/>
                    <a:chExt cx="512822" cy="438890"/>
                  </a:xfrm>
                </p:grpSpPr>
                <p:sp>
                  <p:nvSpPr>
                    <p:cNvPr id="2073"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207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58" name="Grouper 2057"/>
                  <p:cNvGrpSpPr/>
                  <p:nvPr/>
                </p:nvGrpSpPr>
                <p:grpSpPr>
                  <a:xfrm>
                    <a:off x="4505302" y="2816259"/>
                    <a:ext cx="512878" cy="438890"/>
                    <a:chOff x="2939433" y="2633443"/>
                    <a:chExt cx="512878" cy="438890"/>
                  </a:xfrm>
                </p:grpSpPr>
                <p:sp>
                  <p:nvSpPr>
                    <p:cNvPr id="2071"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207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59" name="Grouper 2058"/>
                  <p:cNvGrpSpPr/>
                  <p:nvPr/>
                </p:nvGrpSpPr>
                <p:grpSpPr>
                  <a:xfrm>
                    <a:off x="5017158" y="2816259"/>
                    <a:ext cx="521514" cy="438890"/>
                    <a:chOff x="2937539" y="2633443"/>
                    <a:chExt cx="521514" cy="438890"/>
                  </a:xfrm>
                </p:grpSpPr>
                <p:sp>
                  <p:nvSpPr>
                    <p:cNvPr id="2069"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7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60" name="Grouper 2059"/>
                  <p:cNvGrpSpPr/>
                  <p:nvPr/>
                </p:nvGrpSpPr>
                <p:grpSpPr>
                  <a:xfrm>
                    <a:off x="5533842" y="2816259"/>
                    <a:ext cx="516685" cy="438890"/>
                    <a:chOff x="2939432" y="2633443"/>
                    <a:chExt cx="516685" cy="438890"/>
                  </a:xfrm>
                </p:grpSpPr>
                <p:sp>
                  <p:nvSpPr>
                    <p:cNvPr id="2067"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6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61" name="Grouper 2060"/>
                  <p:cNvGrpSpPr/>
                  <p:nvPr/>
                </p:nvGrpSpPr>
                <p:grpSpPr>
                  <a:xfrm>
                    <a:off x="6045527" y="2814140"/>
                    <a:ext cx="521686" cy="438890"/>
                    <a:chOff x="2939489" y="2633443"/>
                    <a:chExt cx="521686" cy="438890"/>
                  </a:xfrm>
                </p:grpSpPr>
                <p:sp>
                  <p:nvSpPr>
                    <p:cNvPr id="2065"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6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62" name="Grouper 2061"/>
                  <p:cNvGrpSpPr/>
                  <p:nvPr/>
                </p:nvGrpSpPr>
                <p:grpSpPr>
                  <a:xfrm>
                    <a:off x="6557556" y="2814140"/>
                    <a:ext cx="515584" cy="438890"/>
                    <a:chOff x="2936727" y="2633443"/>
                    <a:chExt cx="515584" cy="438890"/>
                  </a:xfrm>
                </p:grpSpPr>
                <p:sp>
                  <p:nvSpPr>
                    <p:cNvPr id="2063"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6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2047" name="Grouper 2046"/>
                <p:cNvGrpSpPr/>
                <p:nvPr/>
              </p:nvGrpSpPr>
              <p:grpSpPr>
                <a:xfrm>
                  <a:off x="830322" y="2298351"/>
                  <a:ext cx="3109119" cy="2681553"/>
                  <a:chOff x="830322" y="2298351"/>
                  <a:chExt cx="3109119" cy="2681553"/>
                </a:xfrm>
              </p:grpSpPr>
              <p:sp>
                <p:nvSpPr>
                  <p:cNvPr id="2048" name="Ellipse 2047"/>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2049" name="Connecteur droit avec flèche 2048"/>
                  <p:cNvCxnSpPr>
                    <a:stCxn id="2048"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050" name="Ellipse 2049"/>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2051" name="Ellipse 2050"/>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2052" name="Connecteur droit avec flèche 2051"/>
                  <p:cNvCxnSpPr>
                    <a:stCxn id="2051"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053" name="Ellipse 2052"/>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2054" name="Connecteur droit avec flèche 2053"/>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021" name="Grouper 2020"/>
              <p:cNvGrpSpPr/>
              <p:nvPr/>
            </p:nvGrpSpPr>
            <p:grpSpPr>
              <a:xfrm>
                <a:off x="4704831" y="2255756"/>
                <a:ext cx="4108992" cy="443128"/>
                <a:chOff x="2964148" y="2814140"/>
                <a:chExt cx="4108992" cy="443128"/>
              </a:xfrm>
            </p:grpSpPr>
            <p:grpSp>
              <p:nvGrpSpPr>
                <p:cNvPr id="2022" name="Grouper 2021"/>
                <p:cNvGrpSpPr/>
                <p:nvPr/>
              </p:nvGrpSpPr>
              <p:grpSpPr>
                <a:xfrm>
                  <a:off x="2964148" y="2818378"/>
                  <a:ext cx="517440" cy="438890"/>
                  <a:chOff x="2939489" y="2633443"/>
                  <a:chExt cx="517440" cy="438890"/>
                </a:xfrm>
              </p:grpSpPr>
              <p:sp>
                <p:nvSpPr>
                  <p:cNvPr id="2044"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204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23" name="Grouper 2022"/>
                <p:cNvGrpSpPr/>
                <p:nvPr/>
              </p:nvGrpSpPr>
              <p:grpSpPr>
                <a:xfrm>
                  <a:off x="3467103" y="2818378"/>
                  <a:ext cx="526342" cy="438890"/>
                  <a:chOff x="2927653" y="2633443"/>
                  <a:chExt cx="526342" cy="438890"/>
                </a:xfrm>
              </p:grpSpPr>
              <p:sp>
                <p:nvSpPr>
                  <p:cNvPr id="2042"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204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24" name="Grouper 2023"/>
                <p:cNvGrpSpPr/>
                <p:nvPr/>
              </p:nvGrpSpPr>
              <p:grpSpPr>
                <a:xfrm>
                  <a:off x="3990567" y="2816259"/>
                  <a:ext cx="512822" cy="438890"/>
                  <a:chOff x="2939489" y="2633443"/>
                  <a:chExt cx="512822" cy="438890"/>
                </a:xfrm>
              </p:grpSpPr>
              <p:sp>
                <p:nvSpPr>
                  <p:cNvPr id="2040"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204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25" name="Grouper 2024"/>
                <p:cNvGrpSpPr/>
                <p:nvPr/>
              </p:nvGrpSpPr>
              <p:grpSpPr>
                <a:xfrm>
                  <a:off x="4505302" y="2816259"/>
                  <a:ext cx="512878" cy="438890"/>
                  <a:chOff x="2939433" y="2633443"/>
                  <a:chExt cx="512878" cy="438890"/>
                </a:xfrm>
              </p:grpSpPr>
              <p:sp>
                <p:nvSpPr>
                  <p:cNvPr id="2038"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203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26" name="Grouper 2025"/>
                <p:cNvGrpSpPr/>
                <p:nvPr/>
              </p:nvGrpSpPr>
              <p:grpSpPr>
                <a:xfrm>
                  <a:off x="5017158" y="2816259"/>
                  <a:ext cx="521514" cy="438890"/>
                  <a:chOff x="2937539" y="2633443"/>
                  <a:chExt cx="521514" cy="438890"/>
                </a:xfrm>
              </p:grpSpPr>
              <p:sp>
                <p:nvSpPr>
                  <p:cNvPr id="2036"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3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27" name="Grouper 2026"/>
                <p:cNvGrpSpPr/>
                <p:nvPr/>
              </p:nvGrpSpPr>
              <p:grpSpPr>
                <a:xfrm>
                  <a:off x="5533842" y="2816259"/>
                  <a:ext cx="516685" cy="438890"/>
                  <a:chOff x="2939432" y="2633443"/>
                  <a:chExt cx="516685" cy="438890"/>
                </a:xfrm>
              </p:grpSpPr>
              <p:sp>
                <p:nvSpPr>
                  <p:cNvPr id="2034"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3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28" name="Grouper 2027"/>
                <p:cNvGrpSpPr/>
                <p:nvPr/>
              </p:nvGrpSpPr>
              <p:grpSpPr>
                <a:xfrm>
                  <a:off x="6045527" y="2814140"/>
                  <a:ext cx="521686" cy="438890"/>
                  <a:chOff x="2939489" y="2633443"/>
                  <a:chExt cx="521686" cy="438890"/>
                </a:xfrm>
              </p:grpSpPr>
              <p:sp>
                <p:nvSpPr>
                  <p:cNvPr id="2032"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3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29" name="Grouper 2028"/>
                <p:cNvGrpSpPr/>
                <p:nvPr/>
              </p:nvGrpSpPr>
              <p:grpSpPr>
                <a:xfrm>
                  <a:off x="6557556" y="2814140"/>
                  <a:ext cx="515584" cy="438890"/>
                  <a:chOff x="2936727" y="2633443"/>
                  <a:chExt cx="515584" cy="438890"/>
                </a:xfrm>
              </p:grpSpPr>
              <p:sp>
                <p:nvSpPr>
                  <p:cNvPr id="2030"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3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2019" name="Connecteur en arc 2018"/>
            <p:cNvCxnSpPr>
              <a:stCxn id="2048" idx="2"/>
              <a:endCxn id="2051" idx="1"/>
            </p:cNvCxnSpPr>
            <p:nvPr/>
          </p:nvCxnSpPr>
          <p:spPr>
            <a:xfrm rot="10800000" flipV="1">
              <a:off x="1569475" y="3310221"/>
              <a:ext cx="940160" cy="647956"/>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2079" name="Grouper 2078"/>
          <p:cNvGrpSpPr/>
          <p:nvPr/>
        </p:nvGrpSpPr>
        <p:grpSpPr>
          <a:xfrm>
            <a:off x="833802" y="2254870"/>
            <a:ext cx="7992717" cy="2724148"/>
            <a:chOff x="921383" y="2977485"/>
            <a:chExt cx="7992717" cy="2724148"/>
          </a:xfrm>
        </p:grpSpPr>
        <p:grpSp>
          <p:nvGrpSpPr>
            <p:cNvPr id="2080" name="Grouper 2079"/>
            <p:cNvGrpSpPr/>
            <p:nvPr/>
          </p:nvGrpSpPr>
          <p:grpSpPr>
            <a:xfrm>
              <a:off x="921383" y="2977485"/>
              <a:ext cx="7992717" cy="2724148"/>
              <a:chOff x="830322" y="2255756"/>
              <a:chExt cx="7992717" cy="2724148"/>
            </a:xfrm>
          </p:grpSpPr>
          <p:grpSp>
            <p:nvGrpSpPr>
              <p:cNvPr id="2082" name="Grouper 2081"/>
              <p:cNvGrpSpPr/>
              <p:nvPr/>
            </p:nvGrpSpPr>
            <p:grpSpPr>
              <a:xfrm>
                <a:off x="830322" y="2298351"/>
                <a:ext cx="7992717" cy="2681553"/>
                <a:chOff x="830322" y="2298351"/>
                <a:chExt cx="7992717" cy="2681553"/>
              </a:xfrm>
            </p:grpSpPr>
            <p:grpSp>
              <p:nvGrpSpPr>
                <p:cNvPr id="2108" name="Grouper 2107"/>
                <p:cNvGrpSpPr/>
                <p:nvPr/>
              </p:nvGrpSpPr>
              <p:grpSpPr>
                <a:xfrm>
                  <a:off x="4714047" y="3545941"/>
                  <a:ext cx="4108992" cy="443128"/>
                  <a:chOff x="2964148" y="2814140"/>
                  <a:chExt cx="4108992" cy="443128"/>
                </a:xfrm>
              </p:grpSpPr>
              <p:grpSp>
                <p:nvGrpSpPr>
                  <p:cNvPr id="2117" name="Grouper 2116"/>
                  <p:cNvGrpSpPr/>
                  <p:nvPr/>
                </p:nvGrpSpPr>
                <p:grpSpPr>
                  <a:xfrm>
                    <a:off x="2964148" y="2818378"/>
                    <a:ext cx="517440" cy="438890"/>
                    <a:chOff x="2939489" y="2633443"/>
                    <a:chExt cx="517440" cy="438890"/>
                  </a:xfrm>
                </p:grpSpPr>
                <p:sp>
                  <p:nvSpPr>
                    <p:cNvPr id="2139"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214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18" name="Grouper 2117"/>
                  <p:cNvGrpSpPr/>
                  <p:nvPr/>
                </p:nvGrpSpPr>
                <p:grpSpPr>
                  <a:xfrm>
                    <a:off x="3467103" y="2818378"/>
                    <a:ext cx="526342" cy="438890"/>
                    <a:chOff x="2927653" y="2633443"/>
                    <a:chExt cx="526342" cy="438890"/>
                  </a:xfrm>
                </p:grpSpPr>
                <p:sp>
                  <p:nvSpPr>
                    <p:cNvPr id="2137"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213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19" name="Grouper 2118"/>
                  <p:cNvGrpSpPr/>
                  <p:nvPr/>
                </p:nvGrpSpPr>
                <p:grpSpPr>
                  <a:xfrm>
                    <a:off x="3990567" y="2816259"/>
                    <a:ext cx="512822" cy="438890"/>
                    <a:chOff x="2939489" y="2633443"/>
                    <a:chExt cx="512822" cy="438890"/>
                  </a:xfrm>
                </p:grpSpPr>
                <p:sp>
                  <p:nvSpPr>
                    <p:cNvPr id="2135"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213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20" name="Grouper 2119"/>
                  <p:cNvGrpSpPr/>
                  <p:nvPr/>
                </p:nvGrpSpPr>
                <p:grpSpPr>
                  <a:xfrm>
                    <a:off x="4505302" y="2816259"/>
                    <a:ext cx="512878" cy="438890"/>
                    <a:chOff x="2939433" y="2633443"/>
                    <a:chExt cx="512878" cy="438890"/>
                  </a:xfrm>
                </p:grpSpPr>
                <p:sp>
                  <p:nvSpPr>
                    <p:cNvPr id="2133"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213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21" name="Grouper 2120"/>
                  <p:cNvGrpSpPr/>
                  <p:nvPr/>
                </p:nvGrpSpPr>
                <p:grpSpPr>
                  <a:xfrm>
                    <a:off x="5017158" y="2816259"/>
                    <a:ext cx="521514" cy="438890"/>
                    <a:chOff x="2937539" y="2633443"/>
                    <a:chExt cx="521514" cy="438890"/>
                  </a:xfrm>
                </p:grpSpPr>
                <p:sp>
                  <p:nvSpPr>
                    <p:cNvPr id="2131"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13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22" name="Grouper 2121"/>
                  <p:cNvGrpSpPr/>
                  <p:nvPr/>
                </p:nvGrpSpPr>
                <p:grpSpPr>
                  <a:xfrm>
                    <a:off x="5533842" y="2816259"/>
                    <a:ext cx="516685" cy="438890"/>
                    <a:chOff x="2939432" y="2633443"/>
                    <a:chExt cx="516685" cy="438890"/>
                  </a:xfrm>
                </p:grpSpPr>
                <p:sp>
                  <p:nvSpPr>
                    <p:cNvPr id="2129"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13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23" name="Grouper 2122"/>
                  <p:cNvGrpSpPr/>
                  <p:nvPr/>
                </p:nvGrpSpPr>
                <p:grpSpPr>
                  <a:xfrm>
                    <a:off x="6045527" y="2814140"/>
                    <a:ext cx="521686" cy="438890"/>
                    <a:chOff x="2939489" y="2633443"/>
                    <a:chExt cx="521686" cy="438890"/>
                  </a:xfrm>
                </p:grpSpPr>
                <p:sp>
                  <p:nvSpPr>
                    <p:cNvPr id="2127"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12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24" name="Grouper 2123"/>
                  <p:cNvGrpSpPr/>
                  <p:nvPr/>
                </p:nvGrpSpPr>
                <p:grpSpPr>
                  <a:xfrm>
                    <a:off x="6557556" y="2814140"/>
                    <a:ext cx="515584" cy="438890"/>
                    <a:chOff x="2936727" y="2633443"/>
                    <a:chExt cx="515584" cy="438890"/>
                  </a:xfrm>
                </p:grpSpPr>
                <p:sp>
                  <p:nvSpPr>
                    <p:cNvPr id="2125"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12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2109" name="Grouper 2108"/>
                <p:cNvGrpSpPr/>
                <p:nvPr/>
              </p:nvGrpSpPr>
              <p:grpSpPr>
                <a:xfrm>
                  <a:off x="830322" y="2298351"/>
                  <a:ext cx="3109119" cy="2681553"/>
                  <a:chOff x="830322" y="2298351"/>
                  <a:chExt cx="3109119" cy="2681553"/>
                </a:xfrm>
              </p:grpSpPr>
              <p:sp>
                <p:nvSpPr>
                  <p:cNvPr id="2110" name="Ellipse 2109"/>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9</a:t>
                    </a:r>
                    <a:endParaRPr lang="fr-FR" dirty="0">
                      <a:solidFill>
                        <a:srgbClr val="800080"/>
                      </a:solidFill>
                    </a:endParaRPr>
                  </a:p>
                </p:txBody>
              </p:sp>
              <p:cxnSp>
                <p:nvCxnSpPr>
                  <p:cNvPr id="2111" name="Connecteur droit avec flèche 2110"/>
                  <p:cNvCxnSpPr>
                    <a:stCxn id="2110"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112" name="Ellipse 2111"/>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2113" name="Ellipse 2112"/>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2114" name="Connecteur droit avec flèche 2113"/>
                  <p:cNvCxnSpPr>
                    <a:stCxn id="2113" idx="3"/>
                  </p:cNvCxnSpPr>
                  <p:nvPr/>
                </p:nvCxnSpPr>
                <p:spPr>
                  <a:xfrm flipH="1">
                    <a:off x="1182343" y="3646770"/>
                    <a:ext cx="296071" cy="732715"/>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115" name="Ellipse 2114"/>
                  <p:cNvSpPr/>
                  <p:nvPr/>
                </p:nvSpPr>
                <p:spPr>
                  <a:xfrm>
                    <a:off x="830322" y="4399622"/>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2116" name="Connecteur droit avec flèche 2115"/>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083" name="Grouper 2082"/>
              <p:cNvGrpSpPr/>
              <p:nvPr/>
            </p:nvGrpSpPr>
            <p:grpSpPr>
              <a:xfrm>
                <a:off x="4704831" y="2255756"/>
                <a:ext cx="4108992" cy="443128"/>
                <a:chOff x="2964148" y="2814140"/>
                <a:chExt cx="4108992" cy="443128"/>
              </a:xfrm>
            </p:grpSpPr>
            <p:grpSp>
              <p:nvGrpSpPr>
                <p:cNvPr id="2084" name="Grouper 2083"/>
                <p:cNvGrpSpPr/>
                <p:nvPr/>
              </p:nvGrpSpPr>
              <p:grpSpPr>
                <a:xfrm>
                  <a:off x="2964148" y="2818378"/>
                  <a:ext cx="517440" cy="438890"/>
                  <a:chOff x="2939489" y="2633443"/>
                  <a:chExt cx="517440" cy="438890"/>
                </a:xfrm>
              </p:grpSpPr>
              <p:sp>
                <p:nvSpPr>
                  <p:cNvPr id="2106"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210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85" name="Grouper 2084"/>
                <p:cNvGrpSpPr/>
                <p:nvPr/>
              </p:nvGrpSpPr>
              <p:grpSpPr>
                <a:xfrm>
                  <a:off x="3467103" y="2818378"/>
                  <a:ext cx="526342" cy="438890"/>
                  <a:chOff x="2927653" y="2633443"/>
                  <a:chExt cx="526342" cy="438890"/>
                </a:xfrm>
              </p:grpSpPr>
              <p:sp>
                <p:nvSpPr>
                  <p:cNvPr id="2104"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210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86" name="Grouper 2085"/>
                <p:cNvGrpSpPr/>
                <p:nvPr/>
              </p:nvGrpSpPr>
              <p:grpSpPr>
                <a:xfrm>
                  <a:off x="3990567" y="2816259"/>
                  <a:ext cx="512822" cy="438890"/>
                  <a:chOff x="2939489" y="2633443"/>
                  <a:chExt cx="512822" cy="438890"/>
                </a:xfrm>
              </p:grpSpPr>
              <p:sp>
                <p:nvSpPr>
                  <p:cNvPr id="2102"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210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87" name="Grouper 2086"/>
                <p:cNvGrpSpPr/>
                <p:nvPr/>
              </p:nvGrpSpPr>
              <p:grpSpPr>
                <a:xfrm>
                  <a:off x="4505302" y="2816259"/>
                  <a:ext cx="512878" cy="438890"/>
                  <a:chOff x="2939433" y="2633443"/>
                  <a:chExt cx="512878" cy="438890"/>
                </a:xfrm>
              </p:grpSpPr>
              <p:sp>
                <p:nvSpPr>
                  <p:cNvPr id="2100"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210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88" name="Grouper 2087"/>
                <p:cNvGrpSpPr/>
                <p:nvPr/>
              </p:nvGrpSpPr>
              <p:grpSpPr>
                <a:xfrm>
                  <a:off x="5017158" y="2816259"/>
                  <a:ext cx="521514" cy="438890"/>
                  <a:chOff x="2937539" y="2633443"/>
                  <a:chExt cx="521514" cy="438890"/>
                </a:xfrm>
              </p:grpSpPr>
              <p:sp>
                <p:nvSpPr>
                  <p:cNvPr id="2098"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9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89" name="Grouper 2088"/>
                <p:cNvGrpSpPr/>
                <p:nvPr/>
              </p:nvGrpSpPr>
              <p:grpSpPr>
                <a:xfrm>
                  <a:off x="5533842" y="2816259"/>
                  <a:ext cx="516685" cy="438890"/>
                  <a:chOff x="2939432" y="2633443"/>
                  <a:chExt cx="516685" cy="438890"/>
                </a:xfrm>
              </p:grpSpPr>
              <p:sp>
                <p:nvSpPr>
                  <p:cNvPr id="2096"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9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90" name="Grouper 2089"/>
                <p:cNvGrpSpPr/>
                <p:nvPr/>
              </p:nvGrpSpPr>
              <p:grpSpPr>
                <a:xfrm>
                  <a:off x="6045527" y="2814140"/>
                  <a:ext cx="521686" cy="438890"/>
                  <a:chOff x="2939489" y="2633443"/>
                  <a:chExt cx="521686" cy="438890"/>
                </a:xfrm>
              </p:grpSpPr>
              <p:sp>
                <p:nvSpPr>
                  <p:cNvPr id="2094"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9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091" name="Grouper 2090"/>
                <p:cNvGrpSpPr/>
                <p:nvPr/>
              </p:nvGrpSpPr>
              <p:grpSpPr>
                <a:xfrm>
                  <a:off x="6557556" y="2814140"/>
                  <a:ext cx="515584" cy="438890"/>
                  <a:chOff x="2936727" y="2633443"/>
                  <a:chExt cx="515584" cy="438890"/>
                </a:xfrm>
              </p:grpSpPr>
              <p:sp>
                <p:nvSpPr>
                  <p:cNvPr id="2092"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09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2081" name="Connecteur en arc 2080"/>
            <p:cNvCxnSpPr/>
            <p:nvPr/>
          </p:nvCxnSpPr>
          <p:spPr>
            <a:xfrm rot="5400000" flipH="1" flipV="1">
              <a:off x="702039" y="4472469"/>
              <a:ext cx="1042993" cy="468530"/>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2141" name="Grouper 2140"/>
          <p:cNvGrpSpPr/>
          <p:nvPr/>
        </p:nvGrpSpPr>
        <p:grpSpPr>
          <a:xfrm>
            <a:off x="844750" y="2276768"/>
            <a:ext cx="7992717" cy="2724148"/>
            <a:chOff x="921383" y="2977485"/>
            <a:chExt cx="7992717" cy="2724148"/>
          </a:xfrm>
        </p:grpSpPr>
        <p:grpSp>
          <p:nvGrpSpPr>
            <p:cNvPr id="2142" name="Grouper 2141"/>
            <p:cNvGrpSpPr/>
            <p:nvPr/>
          </p:nvGrpSpPr>
          <p:grpSpPr>
            <a:xfrm>
              <a:off x="921383" y="2977485"/>
              <a:ext cx="7992717" cy="2724148"/>
              <a:chOff x="830322" y="2255756"/>
              <a:chExt cx="7992717" cy="2724148"/>
            </a:xfrm>
          </p:grpSpPr>
          <p:grpSp>
            <p:nvGrpSpPr>
              <p:cNvPr id="2144" name="Grouper 2143"/>
              <p:cNvGrpSpPr/>
              <p:nvPr/>
            </p:nvGrpSpPr>
            <p:grpSpPr>
              <a:xfrm>
                <a:off x="830322" y="2298351"/>
                <a:ext cx="7992717" cy="2681553"/>
                <a:chOff x="830322" y="2298351"/>
                <a:chExt cx="7992717" cy="2681553"/>
              </a:xfrm>
            </p:grpSpPr>
            <p:grpSp>
              <p:nvGrpSpPr>
                <p:cNvPr id="2170" name="Grouper 2169"/>
                <p:cNvGrpSpPr/>
                <p:nvPr/>
              </p:nvGrpSpPr>
              <p:grpSpPr>
                <a:xfrm>
                  <a:off x="4714047" y="3545941"/>
                  <a:ext cx="4108992" cy="443128"/>
                  <a:chOff x="2964148" y="2814140"/>
                  <a:chExt cx="4108992" cy="443128"/>
                </a:xfrm>
              </p:grpSpPr>
              <p:grpSp>
                <p:nvGrpSpPr>
                  <p:cNvPr id="2179" name="Grouper 2178"/>
                  <p:cNvGrpSpPr/>
                  <p:nvPr/>
                </p:nvGrpSpPr>
                <p:grpSpPr>
                  <a:xfrm>
                    <a:off x="2964148" y="2818378"/>
                    <a:ext cx="517440" cy="438890"/>
                    <a:chOff x="2939489" y="2633443"/>
                    <a:chExt cx="517440" cy="438890"/>
                  </a:xfrm>
                </p:grpSpPr>
                <p:sp>
                  <p:nvSpPr>
                    <p:cNvPr id="2201"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220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80" name="Grouper 2179"/>
                  <p:cNvGrpSpPr/>
                  <p:nvPr/>
                </p:nvGrpSpPr>
                <p:grpSpPr>
                  <a:xfrm>
                    <a:off x="3467103" y="2818378"/>
                    <a:ext cx="526342" cy="438890"/>
                    <a:chOff x="2927653" y="2633443"/>
                    <a:chExt cx="526342" cy="438890"/>
                  </a:xfrm>
                </p:grpSpPr>
                <p:sp>
                  <p:nvSpPr>
                    <p:cNvPr id="2199"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220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81" name="Grouper 2180"/>
                  <p:cNvGrpSpPr/>
                  <p:nvPr/>
                </p:nvGrpSpPr>
                <p:grpSpPr>
                  <a:xfrm>
                    <a:off x="3990567" y="2816259"/>
                    <a:ext cx="512822" cy="438890"/>
                    <a:chOff x="2939489" y="2633443"/>
                    <a:chExt cx="512822" cy="438890"/>
                  </a:xfrm>
                </p:grpSpPr>
                <p:sp>
                  <p:nvSpPr>
                    <p:cNvPr id="2197"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219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82" name="Grouper 2181"/>
                  <p:cNvGrpSpPr/>
                  <p:nvPr/>
                </p:nvGrpSpPr>
                <p:grpSpPr>
                  <a:xfrm>
                    <a:off x="4505302" y="2816259"/>
                    <a:ext cx="512878" cy="438890"/>
                    <a:chOff x="2939433" y="2633443"/>
                    <a:chExt cx="512878" cy="438890"/>
                  </a:xfrm>
                </p:grpSpPr>
                <p:sp>
                  <p:nvSpPr>
                    <p:cNvPr id="2195"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19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83" name="Grouper 2182"/>
                  <p:cNvGrpSpPr/>
                  <p:nvPr/>
                </p:nvGrpSpPr>
                <p:grpSpPr>
                  <a:xfrm>
                    <a:off x="5017158" y="2816259"/>
                    <a:ext cx="521514" cy="438890"/>
                    <a:chOff x="2937539" y="2633443"/>
                    <a:chExt cx="521514" cy="438890"/>
                  </a:xfrm>
                </p:grpSpPr>
                <p:sp>
                  <p:nvSpPr>
                    <p:cNvPr id="2193"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19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84" name="Grouper 2183"/>
                  <p:cNvGrpSpPr/>
                  <p:nvPr/>
                </p:nvGrpSpPr>
                <p:grpSpPr>
                  <a:xfrm>
                    <a:off x="5533842" y="2816259"/>
                    <a:ext cx="516685" cy="438890"/>
                    <a:chOff x="2939432" y="2633443"/>
                    <a:chExt cx="516685" cy="438890"/>
                  </a:xfrm>
                </p:grpSpPr>
                <p:sp>
                  <p:nvSpPr>
                    <p:cNvPr id="2191"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19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85" name="Grouper 2184"/>
                  <p:cNvGrpSpPr/>
                  <p:nvPr/>
                </p:nvGrpSpPr>
                <p:grpSpPr>
                  <a:xfrm>
                    <a:off x="6045527" y="2814140"/>
                    <a:ext cx="521686" cy="438890"/>
                    <a:chOff x="2939489" y="2633443"/>
                    <a:chExt cx="521686" cy="438890"/>
                  </a:xfrm>
                </p:grpSpPr>
                <p:sp>
                  <p:nvSpPr>
                    <p:cNvPr id="2189"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19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86" name="Grouper 2185"/>
                  <p:cNvGrpSpPr/>
                  <p:nvPr/>
                </p:nvGrpSpPr>
                <p:grpSpPr>
                  <a:xfrm>
                    <a:off x="6557556" y="2814140"/>
                    <a:ext cx="515584" cy="438890"/>
                    <a:chOff x="2936727" y="2633443"/>
                    <a:chExt cx="515584" cy="438890"/>
                  </a:xfrm>
                </p:grpSpPr>
                <p:sp>
                  <p:nvSpPr>
                    <p:cNvPr id="2187"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18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2171" name="Grouper 2170"/>
                <p:cNvGrpSpPr/>
                <p:nvPr/>
              </p:nvGrpSpPr>
              <p:grpSpPr>
                <a:xfrm>
                  <a:off x="830322" y="2298351"/>
                  <a:ext cx="3109119" cy="2681553"/>
                  <a:chOff x="830322" y="2298351"/>
                  <a:chExt cx="3109119" cy="2681553"/>
                </a:xfrm>
              </p:grpSpPr>
              <p:sp>
                <p:nvSpPr>
                  <p:cNvPr id="2172" name="Ellipse 2171"/>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2173" name="Connecteur droit avec flèche 2172"/>
                  <p:cNvCxnSpPr>
                    <a:stCxn id="2172"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174" name="Ellipse 2173"/>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sp>
                <p:nvSpPr>
                  <p:cNvPr id="2175" name="Ellipse 2174"/>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2176" name="Connecteur droit avec flèche 2175"/>
                  <p:cNvCxnSpPr>
                    <a:stCxn id="2175" idx="3"/>
                  </p:cNvCxnSpPr>
                  <p:nvPr/>
                </p:nvCxnSpPr>
                <p:spPr>
                  <a:xfrm flipH="1">
                    <a:off x="1182343" y="3646770"/>
                    <a:ext cx="296071" cy="732715"/>
                  </a:xfrm>
                  <a:prstGeom prst="straightConnector1">
                    <a:avLst/>
                  </a:prstGeom>
                  <a:ln w="19050">
                    <a:solidFill>
                      <a:schemeClr val="tx1">
                        <a:lumMod val="50000"/>
                        <a:lumOff val="50000"/>
                        <a:alpha val="45000"/>
                      </a:schemeClr>
                    </a:solidFill>
                    <a:tailEnd type="arrow"/>
                  </a:ln>
                </p:spPr>
                <p:style>
                  <a:lnRef idx="2">
                    <a:schemeClr val="accent1"/>
                  </a:lnRef>
                  <a:fillRef idx="0">
                    <a:schemeClr val="accent1"/>
                  </a:fillRef>
                  <a:effectRef idx="1">
                    <a:schemeClr val="accent1"/>
                  </a:effectRef>
                  <a:fontRef idx="minor">
                    <a:schemeClr val="tx1"/>
                  </a:fontRef>
                </p:style>
              </p:cxnSp>
              <p:sp>
                <p:nvSpPr>
                  <p:cNvPr id="2177" name="Ellipse 2176"/>
                  <p:cNvSpPr/>
                  <p:nvPr/>
                </p:nvSpPr>
                <p:spPr>
                  <a:xfrm>
                    <a:off x="830322" y="4399622"/>
                    <a:ext cx="613065" cy="580282"/>
                  </a:xfrm>
                  <a:prstGeom prst="ellipse">
                    <a:avLst/>
                  </a:prstGeom>
                  <a:noFill/>
                  <a:ln w="25400">
                    <a:solidFill>
                      <a:schemeClr val="tx1">
                        <a:lumMod val="50000"/>
                        <a:lumOff val="50000"/>
                        <a:alpha val="4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chemeClr val="bg1">
                            <a:lumMod val="75000"/>
                          </a:schemeClr>
                        </a:solidFill>
                      </a:rPr>
                      <a:t>21</a:t>
                    </a:r>
                    <a:endParaRPr lang="fr-FR" dirty="0">
                      <a:solidFill>
                        <a:schemeClr val="bg1">
                          <a:lumMod val="75000"/>
                        </a:schemeClr>
                      </a:solidFill>
                    </a:endParaRPr>
                  </a:p>
                </p:txBody>
              </p:sp>
              <p:cxnSp>
                <p:nvCxnSpPr>
                  <p:cNvPr id="2178" name="Connecteur droit avec flèche 2177"/>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145" name="Grouper 2144"/>
              <p:cNvGrpSpPr/>
              <p:nvPr/>
            </p:nvGrpSpPr>
            <p:grpSpPr>
              <a:xfrm>
                <a:off x="4704831" y="2255756"/>
                <a:ext cx="4108992" cy="443128"/>
                <a:chOff x="2964148" y="2814140"/>
                <a:chExt cx="4108992" cy="443128"/>
              </a:xfrm>
            </p:grpSpPr>
            <p:grpSp>
              <p:nvGrpSpPr>
                <p:cNvPr id="2146" name="Grouper 2145"/>
                <p:cNvGrpSpPr/>
                <p:nvPr/>
              </p:nvGrpSpPr>
              <p:grpSpPr>
                <a:xfrm>
                  <a:off x="2964148" y="2818378"/>
                  <a:ext cx="517440" cy="438890"/>
                  <a:chOff x="2939489" y="2633443"/>
                  <a:chExt cx="517440" cy="438890"/>
                </a:xfrm>
              </p:grpSpPr>
              <p:sp>
                <p:nvSpPr>
                  <p:cNvPr id="2168"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216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47" name="Grouper 2146"/>
                <p:cNvGrpSpPr/>
                <p:nvPr/>
              </p:nvGrpSpPr>
              <p:grpSpPr>
                <a:xfrm>
                  <a:off x="3467103" y="2818378"/>
                  <a:ext cx="526342" cy="438890"/>
                  <a:chOff x="2927653" y="2633443"/>
                  <a:chExt cx="526342" cy="438890"/>
                </a:xfrm>
              </p:grpSpPr>
              <p:sp>
                <p:nvSpPr>
                  <p:cNvPr id="2166"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216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48" name="Grouper 2147"/>
                <p:cNvGrpSpPr/>
                <p:nvPr/>
              </p:nvGrpSpPr>
              <p:grpSpPr>
                <a:xfrm>
                  <a:off x="3990567" y="2816259"/>
                  <a:ext cx="512822" cy="438890"/>
                  <a:chOff x="2939489" y="2633443"/>
                  <a:chExt cx="512822" cy="438890"/>
                </a:xfrm>
              </p:grpSpPr>
              <p:sp>
                <p:nvSpPr>
                  <p:cNvPr id="2164"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216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49" name="Grouper 2148"/>
                <p:cNvGrpSpPr/>
                <p:nvPr/>
              </p:nvGrpSpPr>
              <p:grpSpPr>
                <a:xfrm>
                  <a:off x="4505302" y="2816259"/>
                  <a:ext cx="512878" cy="438890"/>
                  <a:chOff x="2939433" y="2633443"/>
                  <a:chExt cx="512878" cy="438890"/>
                </a:xfrm>
              </p:grpSpPr>
              <p:sp>
                <p:nvSpPr>
                  <p:cNvPr id="2162"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216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50" name="Grouper 2149"/>
                <p:cNvGrpSpPr/>
                <p:nvPr/>
              </p:nvGrpSpPr>
              <p:grpSpPr>
                <a:xfrm>
                  <a:off x="5017158" y="2816259"/>
                  <a:ext cx="521514" cy="438890"/>
                  <a:chOff x="2937539" y="2633443"/>
                  <a:chExt cx="521514" cy="438890"/>
                </a:xfrm>
              </p:grpSpPr>
              <p:sp>
                <p:nvSpPr>
                  <p:cNvPr id="2160"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216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51" name="Grouper 2150"/>
                <p:cNvGrpSpPr/>
                <p:nvPr/>
              </p:nvGrpSpPr>
              <p:grpSpPr>
                <a:xfrm>
                  <a:off x="5533842" y="2816259"/>
                  <a:ext cx="516685" cy="438890"/>
                  <a:chOff x="2939432" y="2633443"/>
                  <a:chExt cx="516685" cy="438890"/>
                </a:xfrm>
              </p:grpSpPr>
              <p:sp>
                <p:nvSpPr>
                  <p:cNvPr id="2158"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15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52" name="Grouper 2151"/>
                <p:cNvGrpSpPr/>
                <p:nvPr/>
              </p:nvGrpSpPr>
              <p:grpSpPr>
                <a:xfrm>
                  <a:off x="6045527" y="2814140"/>
                  <a:ext cx="521686" cy="438890"/>
                  <a:chOff x="2939489" y="2633443"/>
                  <a:chExt cx="521686" cy="438890"/>
                </a:xfrm>
              </p:grpSpPr>
              <p:sp>
                <p:nvSpPr>
                  <p:cNvPr id="2156"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15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153" name="Grouper 2152"/>
                <p:cNvGrpSpPr/>
                <p:nvPr/>
              </p:nvGrpSpPr>
              <p:grpSpPr>
                <a:xfrm>
                  <a:off x="6557556" y="2814140"/>
                  <a:ext cx="515584" cy="438890"/>
                  <a:chOff x="2936727" y="2633443"/>
                  <a:chExt cx="515584" cy="438890"/>
                </a:xfrm>
              </p:grpSpPr>
              <p:sp>
                <p:nvSpPr>
                  <p:cNvPr id="2154"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15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2143" name="Connecteur en arc 2142"/>
            <p:cNvCxnSpPr>
              <a:stCxn id="2177" idx="1"/>
              <a:endCxn id="2172" idx="2"/>
            </p:cNvCxnSpPr>
            <p:nvPr/>
          </p:nvCxnSpPr>
          <p:spPr>
            <a:xfrm rot="5400000" flipH="1" flipV="1">
              <a:off x="812344" y="3509041"/>
              <a:ext cx="1896110" cy="1498471"/>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2203" name="Grouper 2202"/>
          <p:cNvGrpSpPr/>
          <p:nvPr/>
        </p:nvGrpSpPr>
        <p:grpSpPr>
          <a:xfrm>
            <a:off x="1403062" y="2254870"/>
            <a:ext cx="7434406" cy="1733313"/>
            <a:chOff x="1479694" y="2977485"/>
            <a:chExt cx="7434406" cy="1733313"/>
          </a:xfrm>
        </p:grpSpPr>
        <p:grpSp>
          <p:nvGrpSpPr>
            <p:cNvPr id="2204" name="Grouper 2203"/>
            <p:cNvGrpSpPr/>
            <p:nvPr/>
          </p:nvGrpSpPr>
          <p:grpSpPr>
            <a:xfrm>
              <a:off x="1479694" y="2977485"/>
              <a:ext cx="7434406" cy="1733313"/>
              <a:chOff x="1388633" y="2255756"/>
              <a:chExt cx="7434406" cy="1733313"/>
            </a:xfrm>
          </p:grpSpPr>
          <p:grpSp>
            <p:nvGrpSpPr>
              <p:cNvPr id="2206" name="Grouper 2205"/>
              <p:cNvGrpSpPr/>
              <p:nvPr/>
            </p:nvGrpSpPr>
            <p:grpSpPr>
              <a:xfrm>
                <a:off x="1388633" y="2298351"/>
                <a:ext cx="7434406" cy="1690718"/>
                <a:chOff x="1388633" y="2298351"/>
                <a:chExt cx="7434406" cy="1690718"/>
              </a:xfrm>
            </p:grpSpPr>
            <p:grpSp>
              <p:nvGrpSpPr>
                <p:cNvPr id="2232" name="Grouper 2231"/>
                <p:cNvGrpSpPr/>
                <p:nvPr/>
              </p:nvGrpSpPr>
              <p:grpSpPr>
                <a:xfrm>
                  <a:off x="4714047" y="3545941"/>
                  <a:ext cx="4108992" cy="443128"/>
                  <a:chOff x="2964148" y="2814140"/>
                  <a:chExt cx="4108992" cy="443128"/>
                </a:xfrm>
              </p:grpSpPr>
              <p:grpSp>
                <p:nvGrpSpPr>
                  <p:cNvPr id="2239" name="Grouper 2238"/>
                  <p:cNvGrpSpPr/>
                  <p:nvPr/>
                </p:nvGrpSpPr>
                <p:grpSpPr>
                  <a:xfrm>
                    <a:off x="2964148" y="2818378"/>
                    <a:ext cx="517440" cy="438890"/>
                    <a:chOff x="2939489" y="2633443"/>
                    <a:chExt cx="517440" cy="438890"/>
                  </a:xfrm>
                </p:grpSpPr>
                <p:sp>
                  <p:nvSpPr>
                    <p:cNvPr id="2261"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226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40" name="Grouper 2239"/>
                  <p:cNvGrpSpPr/>
                  <p:nvPr/>
                </p:nvGrpSpPr>
                <p:grpSpPr>
                  <a:xfrm>
                    <a:off x="3467103" y="2818378"/>
                    <a:ext cx="526342" cy="438890"/>
                    <a:chOff x="2927653" y="2633443"/>
                    <a:chExt cx="526342" cy="438890"/>
                  </a:xfrm>
                </p:grpSpPr>
                <p:sp>
                  <p:nvSpPr>
                    <p:cNvPr id="2259"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226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41" name="Grouper 2240"/>
                  <p:cNvGrpSpPr/>
                  <p:nvPr/>
                </p:nvGrpSpPr>
                <p:grpSpPr>
                  <a:xfrm>
                    <a:off x="3990567" y="2816259"/>
                    <a:ext cx="512822" cy="438890"/>
                    <a:chOff x="2939489" y="2633443"/>
                    <a:chExt cx="512822" cy="438890"/>
                  </a:xfrm>
                </p:grpSpPr>
                <p:sp>
                  <p:nvSpPr>
                    <p:cNvPr id="2257"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225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42" name="Grouper 2241"/>
                  <p:cNvGrpSpPr/>
                  <p:nvPr/>
                </p:nvGrpSpPr>
                <p:grpSpPr>
                  <a:xfrm>
                    <a:off x="4505302" y="2816259"/>
                    <a:ext cx="512878" cy="438890"/>
                    <a:chOff x="2939433" y="2633443"/>
                    <a:chExt cx="512878" cy="438890"/>
                  </a:xfrm>
                </p:grpSpPr>
                <p:sp>
                  <p:nvSpPr>
                    <p:cNvPr id="2255"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25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43" name="Grouper 2242"/>
                  <p:cNvGrpSpPr/>
                  <p:nvPr/>
                </p:nvGrpSpPr>
                <p:grpSpPr>
                  <a:xfrm>
                    <a:off x="5017158" y="2816259"/>
                    <a:ext cx="521514" cy="438890"/>
                    <a:chOff x="2937539" y="2633443"/>
                    <a:chExt cx="521514" cy="438890"/>
                  </a:xfrm>
                </p:grpSpPr>
                <p:sp>
                  <p:nvSpPr>
                    <p:cNvPr id="2253"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25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44" name="Grouper 2243"/>
                  <p:cNvGrpSpPr/>
                  <p:nvPr/>
                </p:nvGrpSpPr>
                <p:grpSpPr>
                  <a:xfrm>
                    <a:off x="5533842" y="2816259"/>
                    <a:ext cx="516685" cy="438890"/>
                    <a:chOff x="2939432" y="2633443"/>
                    <a:chExt cx="516685" cy="438890"/>
                  </a:xfrm>
                </p:grpSpPr>
                <p:sp>
                  <p:nvSpPr>
                    <p:cNvPr id="2251"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25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45" name="Grouper 2244"/>
                  <p:cNvGrpSpPr/>
                  <p:nvPr/>
                </p:nvGrpSpPr>
                <p:grpSpPr>
                  <a:xfrm>
                    <a:off x="6045527" y="2814140"/>
                    <a:ext cx="521686" cy="438890"/>
                    <a:chOff x="2939489" y="2633443"/>
                    <a:chExt cx="521686" cy="438890"/>
                  </a:xfrm>
                </p:grpSpPr>
                <p:sp>
                  <p:nvSpPr>
                    <p:cNvPr id="2249"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25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46" name="Grouper 2245"/>
                  <p:cNvGrpSpPr/>
                  <p:nvPr/>
                </p:nvGrpSpPr>
                <p:grpSpPr>
                  <a:xfrm>
                    <a:off x="6557556" y="2814140"/>
                    <a:ext cx="515584" cy="438890"/>
                    <a:chOff x="2936727" y="2633443"/>
                    <a:chExt cx="515584" cy="438890"/>
                  </a:xfrm>
                </p:grpSpPr>
                <p:sp>
                  <p:nvSpPr>
                    <p:cNvPr id="2247"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24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2233" name="Grouper 2232"/>
                <p:cNvGrpSpPr/>
                <p:nvPr/>
              </p:nvGrpSpPr>
              <p:grpSpPr>
                <a:xfrm>
                  <a:off x="1388633" y="2298351"/>
                  <a:ext cx="2550808" cy="1433399"/>
                  <a:chOff x="1388633" y="2298351"/>
                  <a:chExt cx="2550808" cy="1433399"/>
                </a:xfrm>
              </p:grpSpPr>
              <p:sp>
                <p:nvSpPr>
                  <p:cNvPr id="2234" name="Ellipse 2233"/>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11</a:t>
                    </a:r>
                    <a:endParaRPr lang="fr-FR" dirty="0">
                      <a:solidFill>
                        <a:srgbClr val="800080"/>
                      </a:solidFill>
                    </a:endParaRPr>
                  </a:p>
                </p:txBody>
              </p:sp>
              <p:cxnSp>
                <p:nvCxnSpPr>
                  <p:cNvPr id="2235" name="Connecteur droit avec flèche 2234"/>
                  <p:cNvCxnSpPr>
                    <a:stCxn id="2234"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236" name="Ellipse 2235"/>
                  <p:cNvSpPr/>
                  <p:nvPr/>
                </p:nvSpPr>
                <p:spPr>
                  <a:xfrm>
                    <a:off x="3326376"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sp>
                <p:nvSpPr>
                  <p:cNvPr id="2237" name="Ellipse 2236"/>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2238" name="Connecteur droit avec flèche 2237"/>
                  <p:cNvCxnSpPr/>
                  <p:nvPr/>
                </p:nvCxnSpPr>
                <p:spPr>
                  <a:xfrm>
                    <a:off x="2889306" y="2792771"/>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207" name="Grouper 2206"/>
              <p:cNvGrpSpPr/>
              <p:nvPr/>
            </p:nvGrpSpPr>
            <p:grpSpPr>
              <a:xfrm>
                <a:off x="4704831" y="2255756"/>
                <a:ext cx="4108992" cy="443128"/>
                <a:chOff x="2964148" y="2814140"/>
                <a:chExt cx="4108992" cy="443128"/>
              </a:xfrm>
            </p:grpSpPr>
            <p:grpSp>
              <p:nvGrpSpPr>
                <p:cNvPr id="2208" name="Grouper 2207"/>
                <p:cNvGrpSpPr/>
                <p:nvPr/>
              </p:nvGrpSpPr>
              <p:grpSpPr>
                <a:xfrm>
                  <a:off x="2964148" y="2818378"/>
                  <a:ext cx="517440" cy="438890"/>
                  <a:chOff x="2939489" y="2633443"/>
                  <a:chExt cx="517440" cy="438890"/>
                </a:xfrm>
              </p:grpSpPr>
              <p:sp>
                <p:nvSpPr>
                  <p:cNvPr id="2230"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223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09" name="Grouper 2208"/>
                <p:cNvGrpSpPr/>
                <p:nvPr/>
              </p:nvGrpSpPr>
              <p:grpSpPr>
                <a:xfrm>
                  <a:off x="3467103" y="2818378"/>
                  <a:ext cx="526342" cy="438890"/>
                  <a:chOff x="2927653" y="2633443"/>
                  <a:chExt cx="526342" cy="438890"/>
                </a:xfrm>
              </p:grpSpPr>
              <p:sp>
                <p:nvSpPr>
                  <p:cNvPr id="2228"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222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10" name="Grouper 2209"/>
                <p:cNvGrpSpPr/>
                <p:nvPr/>
              </p:nvGrpSpPr>
              <p:grpSpPr>
                <a:xfrm>
                  <a:off x="3990567" y="2816259"/>
                  <a:ext cx="512822" cy="438890"/>
                  <a:chOff x="2939489" y="2633443"/>
                  <a:chExt cx="512822" cy="438890"/>
                </a:xfrm>
              </p:grpSpPr>
              <p:sp>
                <p:nvSpPr>
                  <p:cNvPr id="2226"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222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11" name="Grouper 2210"/>
                <p:cNvGrpSpPr/>
                <p:nvPr/>
              </p:nvGrpSpPr>
              <p:grpSpPr>
                <a:xfrm>
                  <a:off x="4505302" y="2816259"/>
                  <a:ext cx="512878" cy="438890"/>
                  <a:chOff x="2939433" y="2633443"/>
                  <a:chExt cx="512878" cy="438890"/>
                </a:xfrm>
              </p:grpSpPr>
              <p:sp>
                <p:nvSpPr>
                  <p:cNvPr id="2224"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222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12" name="Grouper 2211"/>
                <p:cNvGrpSpPr/>
                <p:nvPr/>
              </p:nvGrpSpPr>
              <p:grpSpPr>
                <a:xfrm>
                  <a:off x="5017158" y="2816259"/>
                  <a:ext cx="521514" cy="438890"/>
                  <a:chOff x="2937539" y="2633443"/>
                  <a:chExt cx="521514" cy="438890"/>
                </a:xfrm>
              </p:grpSpPr>
              <p:sp>
                <p:nvSpPr>
                  <p:cNvPr id="2222"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222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13" name="Grouper 2212"/>
                <p:cNvGrpSpPr/>
                <p:nvPr/>
              </p:nvGrpSpPr>
              <p:grpSpPr>
                <a:xfrm>
                  <a:off x="5533842" y="2816259"/>
                  <a:ext cx="516685" cy="438890"/>
                  <a:chOff x="2939432" y="2633443"/>
                  <a:chExt cx="516685" cy="438890"/>
                </a:xfrm>
              </p:grpSpPr>
              <p:sp>
                <p:nvSpPr>
                  <p:cNvPr id="2220"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22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14" name="Grouper 2213"/>
                <p:cNvGrpSpPr/>
                <p:nvPr/>
              </p:nvGrpSpPr>
              <p:grpSpPr>
                <a:xfrm>
                  <a:off x="6045527" y="2814140"/>
                  <a:ext cx="521686" cy="438890"/>
                  <a:chOff x="2939489" y="2633443"/>
                  <a:chExt cx="521686" cy="438890"/>
                </a:xfrm>
              </p:grpSpPr>
              <p:sp>
                <p:nvSpPr>
                  <p:cNvPr id="2218"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21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15" name="Grouper 2214"/>
                <p:cNvGrpSpPr/>
                <p:nvPr/>
              </p:nvGrpSpPr>
              <p:grpSpPr>
                <a:xfrm>
                  <a:off x="6557556" y="2814140"/>
                  <a:ext cx="515584" cy="438890"/>
                  <a:chOff x="2936727" y="2633443"/>
                  <a:chExt cx="515584" cy="438890"/>
                </a:xfrm>
              </p:grpSpPr>
              <p:sp>
                <p:nvSpPr>
                  <p:cNvPr id="2216"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21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2205" name="Connecteur en arc 2204"/>
            <p:cNvCxnSpPr>
              <a:stCxn id="2234" idx="6"/>
              <a:endCxn id="2236" idx="7"/>
            </p:cNvCxnSpPr>
            <p:nvPr/>
          </p:nvCxnSpPr>
          <p:spPr>
            <a:xfrm>
              <a:off x="3122700" y="3310221"/>
              <a:ext cx="818021" cy="647956"/>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2263" name="Grouper 2262"/>
          <p:cNvGrpSpPr/>
          <p:nvPr/>
        </p:nvGrpSpPr>
        <p:grpSpPr>
          <a:xfrm>
            <a:off x="1392113" y="2265818"/>
            <a:ext cx="7434406" cy="1733313"/>
            <a:chOff x="1479694" y="2977485"/>
            <a:chExt cx="7434406" cy="1733313"/>
          </a:xfrm>
        </p:grpSpPr>
        <p:grpSp>
          <p:nvGrpSpPr>
            <p:cNvPr id="2264" name="Grouper 2263"/>
            <p:cNvGrpSpPr/>
            <p:nvPr/>
          </p:nvGrpSpPr>
          <p:grpSpPr>
            <a:xfrm>
              <a:off x="1479694" y="2977485"/>
              <a:ext cx="7434406" cy="1733313"/>
              <a:chOff x="1388633" y="2255756"/>
              <a:chExt cx="7434406" cy="1733313"/>
            </a:xfrm>
          </p:grpSpPr>
          <p:grpSp>
            <p:nvGrpSpPr>
              <p:cNvPr id="2266" name="Grouper 2265"/>
              <p:cNvGrpSpPr/>
              <p:nvPr/>
            </p:nvGrpSpPr>
            <p:grpSpPr>
              <a:xfrm>
                <a:off x="1388633" y="2298351"/>
                <a:ext cx="7434406" cy="1690718"/>
                <a:chOff x="1388633" y="2298351"/>
                <a:chExt cx="7434406" cy="1690718"/>
              </a:xfrm>
            </p:grpSpPr>
            <p:grpSp>
              <p:nvGrpSpPr>
                <p:cNvPr id="2292" name="Grouper 2291"/>
                <p:cNvGrpSpPr/>
                <p:nvPr/>
              </p:nvGrpSpPr>
              <p:grpSpPr>
                <a:xfrm>
                  <a:off x="4714047" y="3545941"/>
                  <a:ext cx="4108992" cy="443128"/>
                  <a:chOff x="2964148" y="2814140"/>
                  <a:chExt cx="4108992" cy="443128"/>
                </a:xfrm>
              </p:grpSpPr>
              <p:grpSp>
                <p:nvGrpSpPr>
                  <p:cNvPr id="2299" name="Grouper 2298"/>
                  <p:cNvGrpSpPr/>
                  <p:nvPr/>
                </p:nvGrpSpPr>
                <p:grpSpPr>
                  <a:xfrm>
                    <a:off x="2964148" y="2818378"/>
                    <a:ext cx="517440" cy="438890"/>
                    <a:chOff x="2939489" y="2633443"/>
                    <a:chExt cx="517440" cy="438890"/>
                  </a:xfrm>
                </p:grpSpPr>
                <p:sp>
                  <p:nvSpPr>
                    <p:cNvPr id="2321"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232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00" name="Grouper 2299"/>
                  <p:cNvGrpSpPr/>
                  <p:nvPr/>
                </p:nvGrpSpPr>
                <p:grpSpPr>
                  <a:xfrm>
                    <a:off x="3467103" y="2818378"/>
                    <a:ext cx="526342" cy="438890"/>
                    <a:chOff x="2927653" y="2633443"/>
                    <a:chExt cx="526342" cy="438890"/>
                  </a:xfrm>
                </p:grpSpPr>
                <p:sp>
                  <p:nvSpPr>
                    <p:cNvPr id="2319"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232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01" name="Grouper 2300"/>
                  <p:cNvGrpSpPr/>
                  <p:nvPr/>
                </p:nvGrpSpPr>
                <p:grpSpPr>
                  <a:xfrm>
                    <a:off x="3990567" y="2816259"/>
                    <a:ext cx="512822" cy="438890"/>
                    <a:chOff x="2939489" y="2633443"/>
                    <a:chExt cx="512822" cy="438890"/>
                  </a:xfrm>
                </p:grpSpPr>
                <p:sp>
                  <p:nvSpPr>
                    <p:cNvPr id="2317"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1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02" name="Grouper 2301"/>
                  <p:cNvGrpSpPr/>
                  <p:nvPr/>
                </p:nvGrpSpPr>
                <p:grpSpPr>
                  <a:xfrm>
                    <a:off x="4505302" y="2816259"/>
                    <a:ext cx="512878" cy="438890"/>
                    <a:chOff x="2939433" y="2633443"/>
                    <a:chExt cx="512878" cy="438890"/>
                  </a:xfrm>
                </p:grpSpPr>
                <p:sp>
                  <p:nvSpPr>
                    <p:cNvPr id="2315"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1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03" name="Grouper 2302"/>
                  <p:cNvGrpSpPr/>
                  <p:nvPr/>
                </p:nvGrpSpPr>
                <p:grpSpPr>
                  <a:xfrm>
                    <a:off x="5017158" y="2816259"/>
                    <a:ext cx="521514" cy="438890"/>
                    <a:chOff x="2937539" y="2633443"/>
                    <a:chExt cx="521514" cy="438890"/>
                  </a:xfrm>
                </p:grpSpPr>
                <p:sp>
                  <p:nvSpPr>
                    <p:cNvPr id="2313"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1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04" name="Grouper 2303"/>
                  <p:cNvGrpSpPr/>
                  <p:nvPr/>
                </p:nvGrpSpPr>
                <p:grpSpPr>
                  <a:xfrm>
                    <a:off x="5533842" y="2816259"/>
                    <a:ext cx="516685" cy="438890"/>
                    <a:chOff x="2939432" y="2633443"/>
                    <a:chExt cx="516685" cy="438890"/>
                  </a:xfrm>
                </p:grpSpPr>
                <p:sp>
                  <p:nvSpPr>
                    <p:cNvPr id="2311"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1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05" name="Grouper 2304"/>
                  <p:cNvGrpSpPr/>
                  <p:nvPr/>
                </p:nvGrpSpPr>
                <p:grpSpPr>
                  <a:xfrm>
                    <a:off x="6045527" y="2814140"/>
                    <a:ext cx="521686" cy="438890"/>
                    <a:chOff x="2939489" y="2633443"/>
                    <a:chExt cx="521686" cy="438890"/>
                  </a:xfrm>
                </p:grpSpPr>
                <p:sp>
                  <p:nvSpPr>
                    <p:cNvPr id="2309"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1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06" name="Grouper 2305"/>
                  <p:cNvGrpSpPr/>
                  <p:nvPr/>
                </p:nvGrpSpPr>
                <p:grpSpPr>
                  <a:xfrm>
                    <a:off x="6557556" y="2814140"/>
                    <a:ext cx="515584" cy="438890"/>
                    <a:chOff x="2936727" y="2633443"/>
                    <a:chExt cx="515584" cy="438890"/>
                  </a:xfrm>
                </p:grpSpPr>
                <p:sp>
                  <p:nvSpPr>
                    <p:cNvPr id="2307"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0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2293" name="Grouper 2292"/>
                <p:cNvGrpSpPr/>
                <p:nvPr/>
              </p:nvGrpSpPr>
              <p:grpSpPr>
                <a:xfrm>
                  <a:off x="1388633" y="2298351"/>
                  <a:ext cx="2550808" cy="1433399"/>
                  <a:chOff x="1388633" y="2298351"/>
                  <a:chExt cx="2550808" cy="1433399"/>
                </a:xfrm>
              </p:grpSpPr>
              <p:sp>
                <p:nvSpPr>
                  <p:cNvPr id="2294" name="Ellipse 2293"/>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2295" name="Connecteur droit avec flèche 2294"/>
                  <p:cNvCxnSpPr>
                    <a:stCxn id="2294"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296" name="Ellipse 2295"/>
                  <p:cNvSpPr/>
                  <p:nvPr/>
                </p:nvSpPr>
                <p:spPr>
                  <a:xfrm>
                    <a:off x="3326376" y="3151468"/>
                    <a:ext cx="613065" cy="580282"/>
                  </a:xfrm>
                  <a:prstGeom prst="ellipse">
                    <a:avLst/>
                  </a:prstGeom>
                  <a:noFill/>
                  <a:ln w="25400">
                    <a:solidFill>
                      <a:schemeClr val="tx1">
                        <a:lumMod val="50000"/>
                        <a:lumOff val="50000"/>
                        <a:alpha val="4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chemeClr val="bg1">
                            <a:lumMod val="75000"/>
                          </a:schemeClr>
                        </a:solidFill>
                      </a:rPr>
                      <a:t>21</a:t>
                    </a:r>
                    <a:endParaRPr lang="fr-FR" dirty="0">
                      <a:solidFill>
                        <a:schemeClr val="bg1">
                          <a:lumMod val="75000"/>
                        </a:schemeClr>
                      </a:solidFill>
                    </a:endParaRPr>
                  </a:p>
                </p:txBody>
              </p:sp>
              <p:sp>
                <p:nvSpPr>
                  <p:cNvPr id="2297" name="Ellipse 2296"/>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2298" name="Connecteur droit avec flèche 2297"/>
                  <p:cNvCxnSpPr/>
                  <p:nvPr/>
                </p:nvCxnSpPr>
                <p:spPr>
                  <a:xfrm>
                    <a:off x="2889306" y="2792771"/>
                    <a:ext cx="789577" cy="326730"/>
                  </a:xfrm>
                  <a:prstGeom prst="straightConnector1">
                    <a:avLst/>
                  </a:prstGeom>
                  <a:ln w="19050">
                    <a:solidFill>
                      <a:schemeClr val="tx1">
                        <a:lumMod val="50000"/>
                        <a:lumOff val="50000"/>
                        <a:alpha val="45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267" name="Grouper 2266"/>
              <p:cNvGrpSpPr/>
              <p:nvPr/>
            </p:nvGrpSpPr>
            <p:grpSpPr>
              <a:xfrm>
                <a:off x="4704831" y="2255756"/>
                <a:ext cx="4108992" cy="443128"/>
                <a:chOff x="2964148" y="2814140"/>
                <a:chExt cx="4108992" cy="443128"/>
              </a:xfrm>
            </p:grpSpPr>
            <p:grpSp>
              <p:nvGrpSpPr>
                <p:cNvPr id="2268" name="Grouper 2267"/>
                <p:cNvGrpSpPr/>
                <p:nvPr/>
              </p:nvGrpSpPr>
              <p:grpSpPr>
                <a:xfrm>
                  <a:off x="2964148" y="2818378"/>
                  <a:ext cx="517440" cy="438890"/>
                  <a:chOff x="2939489" y="2633443"/>
                  <a:chExt cx="517440" cy="438890"/>
                </a:xfrm>
              </p:grpSpPr>
              <p:sp>
                <p:nvSpPr>
                  <p:cNvPr id="2290"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229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69" name="Grouper 2268"/>
                <p:cNvGrpSpPr/>
                <p:nvPr/>
              </p:nvGrpSpPr>
              <p:grpSpPr>
                <a:xfrm>
                  <a:off x="3467103" y="2818378"/>
                  <a:ext cx="526342" cy="438890"/>
                  <a:chOff x="2927653" y="2633443"/>
                  <a:chExt cx="526342" cy="438890"/>
                </a:xfrm>
              </p:grpSpPr>
              <p:sp>
                <p:nvSpPr>
                  <p:cNvPr id="2288"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228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70" name="Grouper 2269"/>
                <p:cNvGrpSpPr/>
                <p:nvPr/>
              </p:nvGrpSpPr>
              <p:grpSpPr>
                <a:xfrm>
                  <a:off x="3990567" y="2816259"/>
                  <a:ext cx="512822" cy="438890"/>
                  <a:chOff x="2939489" y="2633443"/>
                  <a:chExt cx="512822" cy="438890"/>
                </a:xfrm>
              </p:grpSpPr>
              <p:sp>
                <p:nvSpPr>
                  <p:cNvPr id="2286"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228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71" name="Grouper 2270"/>
                <p:cNvGrpSpPr/>
                <p:nvPr/>
              </p:nvGrpSpPr>
              <p:grpSpPr>
                <a:xfrm>
                  <a:off x="4505302" y="2816259"/>
                  <a:ext cx="512878" cy="438890"/>
                  <a:chOff x="2939433" y="2633443"/>
                  <a:chExt cx="512878" cy="438890"/>
                </a:xfrm>
              </p:grpSpPr>
              <p:sp>
                <p:nvSpPr>
                  <p:cNvPr id="2284"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228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72" name="Grouper 2271"/>
                <p:cNvGrpSpPr/>
                <p:nvPr/>
              </p:nvGrpSpPr>
              <p:grpSpPr>
                <a:xfrm>
                  <a:off x="5017158" y="2816259"/>
                  <a:ext cx="521514" cy="438890"/>
                  <a:chOff x="2937539" y="2633443"/>
                  <a:chExt cx="521514" cy="438890"/>
                </a:xfrm>
              </p:grpSpPr>
              <p:sp>
                <p:nvSpPr>
                  <p:cNvPr id="2282"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228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73" name="Grouper 2272"/>
                <p:cNvGrpSpPr/>
                <p:nvPr/>
              </p:nvGrpSpPr>
              <p:grpSpPr>
                <a:xfrm>
                  <a:off x="5533842" y="2816259"/>
                  <a:ext cx="516685" cy="438890"/>
                  <a:chOff x="2939432" y="2633443"/>
                  <a:chExt cx="516685" cy="438890"/>
                </a:xfrm>
              </p:grpSpPr>
              <p:sp>
                <p:nvSpPr>
                  <p:cNvPr id="2280"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228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74" name="Grouper 2273"/>
                <p:cNvGrpSpPr/>
                <p:nvPr/>
              </p:nvGrpSpPr>
              <p:grpSpPr>
                <a:xfrm>
                  <a:off x="6045527" y="2814140"/>
                  <a:ext cx="521686" cy="438890"/>
                  <a:chOff x="2939489" y="2633443"/>
                  <a:chExt cx="521686" cy="438890"/>
                </a:xfrm>
              </p:grpSpPr>
              <p:sp>
                <p:nvSpPr>
                  <p:cNvPr id="2278"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27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275" name="Grouper 2274"/>
                <p:cNvGrpSpPr/>
                <p:nvPr/>
              </p:nvGrpSpPr>
              <p:grpSpPr>
                <a:xfrm>
                  <a:off x="6557556" y="2814140"/>
                  <a:ext cx="515584" cy="438890"/>
                  <a:chOff x="2936727" y="2633443"/>
                  <a:chExt cx="515584" cy="438890"/>
                </a:xfrm>
              </p:grpSpPr>
              <p:sp>
                <p:nvSpPr>
                  <p:cNvPr id="2276"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27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2265" name="Connecteur en arc 2264"/>
            <p:cNvCxnSpPr>
              <a:stCxn id="2294" idx="6"/>
              <a:endCxn id="2296" idx="7"/>
            </p:cNvCxnSpPr>
            <p:nvPr/>
          </p:nvCxnSpPr>
          <p:spPr>
            <a:xfrm>
              <a:off x="3122700" y="3310221"/>
              <a:ext cx="818021" cy="647956"/>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2323" name="Grouper 2322"/>
          <p:cNvGrpSpPr/>
          <p:nvPr/>
        </p:nvGrpSpPr>
        <p:grpSpPr>
          <a:xfrm>
            <a:off x="1381165" y="2254870"/>
            <a:ext cx="7434406" cy="1733313"/>
            <a:chOff x="1479694" y="2977485"/>
            <a:chExt cx="7434406" cy="1733313"/>
          </a:xfrm>
        </p:grpSpPr>
        <p:grpSp>
          <p:nvGrpSpPr>
            <p:cNvPr id="2324" name="Grouper 2323"/>
            <p:cNvGrpSpPr/>
            <p:nvPr/>
          </p:nvGrpSpPr>
          <p:grpSpPr>
            <a:xfrm>
              <a:off x="1479694" y="2977485"/>
              <a:ext cx="7434406" cy="1733313"/>
              <a:chOff x="1388633" y="2255756"/>
              <a:chExt cx="7434406" cy="1733313"/>
            </a:xfrm>
          </p:grpSpPr>
          <p:grpSp>
            <p:nvGrpSpPr>
              <p:cNvPr id="2326" name="Grouper 2325"/>
              <p:cNvGrpSpPr/>
              <p:nvPr/>
            </p:nvGrpSpPr>
            <p:grpSpPr>
              <a:xfrm>
                <a:off x="1388633" y="2298351"/>
                <a:ext cx="7434406" cy="1690718"/>
                <a:chOff x="1388633" y="2298351"/>
                <a:chExt cx="7434406" cy="1690718"/>
              </a:xfrm>
            </p:grpSpPr>
            <p:grpSp>
              <p:nvGrpSpPr>
                <p:cNvPr id="2352" name="Grouper 2351"/>
                <p:cNvGrpSpPr/>
                <p:nvPr/>
              </p:nvGrpSpPr>
              <p:grpSpPr>
                <a:xfrm>
                  <a:off x="4714047" y="3545941"/>
                  <a:ext cx="4108992" cy="443128"/>
                  <a:chOff x="2964148" y="2814140"/>
                  <a:chExt cx="4108992" cy="443128"/>
                </a:xfrm>
              </p:grpSpPr>
              <p:grpSp>
                <p:nvGrpSpPr>
                  <p:cNvPr id="2357" name="Grouper 2356"/>
                  <p:cNvGrpSpPr/>
                  <p:nvPr/>
                </p:nvGrpSpPr>
                <p:grpSpPr>
                  <a:xfrm>
                    <a:off x="2964148" y="2818378"/>
                    <a:ext cx="517440" cy="438890"/>
                    <a:chOff x="2939489" y="2633443"/>
                    <a:chExt cx="517440" cy="438890"/>
                  </a:xfrm>
                </p:grpSpPr>
                <p:sp>
                  <p:nvSpPr>
                    <p:cNvPr id="2379"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12</a:t>
                      </a:r>
                      <a:endParaRPr lang="fr-FR" dirty="0">
                        <a:solidFill>
                          <a:srgbClr val="800080"/>
                        </a:solidFill>
                      </a:endParaRPr>
                    </a:p>
                  </p:txBody>
                </p:sp>
                <p:sp>
                  <p:nvSpPr>
                    <p:cNvPr id="238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58" name="Grouper 2357"/>
                  <p:cNvGrpSpPr/>
                  <p:nvPr/>
                </p:nvGrpSpPr>
                <p:grpSpPr>
                  <a:xfrm>
                    <a:off x="3467103" y="2818378"/>
                    <a:ext cx="526342" cy="438890"/>
                    <a:chOff x="2927653" y="2633443"/>
                    <a:chExt cx="526342" cy="438890"/>
                  </a:xfrm>
                </p:grpSpPr>
                <p:sp>
                  <p:nvSpPr>
                    <p:cNvPr id="2377"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237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59" name="Grouper 2358"/>
                  <p:cNvGrpSpPr/>
                  <p:nvPr/>
                </p:nvGrpSpPr>
                <p:grpSpPr>
                  <a:xfrm>
                    <a:off x="3990567" y="2816259"/>
                    <a:ext cx="512822" cy="438890"/>
                    <a:chOff x="2939489" y="2633443"/>
                    <a:chExt cx="512822" cy="438890"/>
                  </a:xfrm>
                </p:grpSpPr>
                <p:sp>
                  <p:nvSpPr>
                    <p:cNvPr id="2375"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7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60" name="Grouper 2359"/>
                  <p:cNvGrpSpPr/>
                  <p:nvPr/>
                </p:nvGrpSpPr>
                <p:grpSpPr>
                  <a:xfrm>
                    <a:off x="4505302" y="2816259"/>
                    <a:ext cx="512878" cy="438890"/>
                    <a:chOff x="2939433" y="2633443"/>
                    <a:chExt cx="512878" cy="438890"/>
                  </a:xfrm>
                </p:grpSpPr>
                <p:sp>
                  <p:nvSpPr>
                    <p:cNvPr id="2373"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7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61" name="Grouper 2360"/>
                  <p:cNvGrpSpPr/>
                  <p:nvPr/>
                </p:nvGrpSpPr>
                <p:grpSpPr>
                  <a:xfrm>
                    <a:off x="5017158" y="2816259"/>
                    <a:ext cx="521514" cy="438890"/>
                    <a:chOff x="2937539" y="2633443"/>
                    <a:chExt cx="521514" cy="438890"/>
                  </a:xfrm>
                </p:grpSpPr>
                <p:sp>
                  <p:nvSpPr>
                    <p:cNvPr id="2371"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7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62" name="Grouper 2361"/>
                  <p:cNvGrpSpPr/>
                  <p:nvPr/>
                </p:nvGrpSpPr>
                <p:grpSpPr>
                  <a:xfrm>
                    <a:off x="5533842" y="2816259"/>
                    <a:ext cx="516685" cy="438890"/>
                    <a:chOff x="2939432" y="2633443"/>
                    <a:chExt cx="516685" cy="438890"/>
                  </a:xfrm>
                </p:grpSpPr>
                <p:sp>
                  <p:nvSpPr>
                    <p:cNvPr id="2369"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7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63" name="Grouper 2362"/>
                  <p:cNvGrpSpPr/>
                  <p:nvPr/>
                </p:nvGrpSpPr>
                <p:grpSpPr>
                  <a:xfrm>
                    <a:off x="6045527" y="2814140"/>
                    <a:ext cx="521686" cy="438890"/>
                    <a:chOff x="2939489" y="2633443"/>
                    <a:chExt cx="521686" cy="438890"/>
                  </a:xfrm>
                </p:grpSpPr>
                <p:sp>
                  <p:nvSpPr>
                    <p:cNvPr id="2367"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6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64" name="Grouper 2363"/>
                  <p:cNvGrpSpPr/>
                  <p:nvPr/>
                </p:nvGrpSpPr>
                <p:grpSpPr>
                  <a:xfrm>
                    <a:off x="6557556" y="2814140"/>
                    <a:ext cx="515584" cy="438890"/>
                    <a:chOff x="2936727" y="2633443"/>
                    <a:chExt cx="515584" cy="438890"/>
                  </a:xfrm>
                </p:grpSpPr>
                <p:sp>
                  <p:nvSpPr>
                    <p:cNvPr id="2365"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6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2353" name="Grouper 2352"/>
                <p:cNvGrpSpPr/>
                <p:nvPr/>
              </p:nvGrpSpPr>
              <p:grpSpPr>
                <a:xfrm>
                  <a:off x="1388633" y="2298351"/>
                  <a:ext cx="1643006" cy="1433399"/>
                  <a:chOff x="1388633" y="2298351"/>
                  <a:chExt cx="1643006" cy="1433399"/>
                </a:xfrm>
              </p:grpSpPr>
              <p:sp>
                <p:nvSpPr>
                  <p:cNvPr id="2354" name="Ellipse 2353"/>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12</a:t>
                    </a:r>
                    <a:endParaRPr lang="fr-FR" dirty="0">
                      <a:solidFill>
                        <a:srgbClr val="800080"/>
                      </a:solidFill>
                    </a:endParaRPr>
                  </a:p>
                </p:txBody>
              </p:sp>
              <p:cxnSp>
                <p:nvCxnSpPr>
                  <p:cNvPr id="2355" name="Connecteur droit avec flèche 2354"/>
                  <p:cNvCxnSpPr>
                    <a:stCxn id="2354" idx="3"/>
                  </p:cNvCxnSpPr>
                  <p:nvPr/>
                </p:nvCxnSpPr>
                <p:spPr>
                  <a:xfrm flipH="1">
                    <a:off x="1718778" y="2793653"/>
                    <a:ext cx="789577" cy="326730"/>
                  </a:xfrm>
                  <a:prstGeom prst="straightConnector1">
                    <a:avLst/>
                  </a:prstGeom>
                  <a:ln w="1905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356" name="Ellipse 2355"/>
                  <p:cNvSpPr/>
                  <p:nvPr/>
                </p:nvSpPr>
                <p:spPr>
                  <a:xfrm>
                    <a:off x="1388633" y="3151468"/>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grpSp>
          </p:grpSp>
          <p:grpSp>
            <p:nvGrpSpPr>
              <p:cNvPr id="2327" name="Grouper 2326"/>
              <p:cNvGrpSpPr/>
              <p:nvPr/>
            </p:nvGrpSpPr>
            <p:grpSpPr>
              <a:xfrm>
                <a:off x="4704831" y="2255756"/>
                <a:ext cx="4108992" cy="443128"/>
                <a:chOff x="2964148" y="2814140"/>
                <a:chExt cx="4108992" cy="443128"/>
              </a:xfrm>
            </p:grpSpPr>
            <p:grpSp>
              <p:nvGrpSpPr>
                <p:cNvPr id="2328" name="Grouper 2327"/>
                <p:cNvGrpSpPr/>
                <p:nvPr/>
              </p:nvGrpSpPr>
              <p:grpSpPr>
                <a:xfrm>
                  <a:off x="2964148" y="2818378"/>
                  <a:ext cx="517440" cy="438890"/>
                  <a:chOff x="2939489" y="2633443"/>
                  <a:chExt cx="517440" cy="438890"/>
                </a:xfrm>
              </p:grpSpPr>
              <p:sp>
                <p:nvSpPr>
                  <p:cNvPr id="2350"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235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29" name="Grouper 2328"/>
                <p:cNvGrpSpPr/>
                <p:nvPr/>
              </p:nvGrpSpPr>
              <p:grpSpPr>
                <a:xfrm>
                  <a:off x="3467103" y="2818378"/>
                  <a:ext cx="526342" cy="438890"/>
                  <a:chOff x="2927653" y="2633443"/>
                  <a:chExt cx="526342" cy="438890"/>
                </a:xfrm>
              </p:grpSpPr>
              <p:sp>
                <p:nvSpPr>
                  <p:cNvPr id="2348"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234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30" name="Grouper 2329"/>
                <p:cNvGrpSpPr/>
                <p:nvPr/>
              </p:nvGrpSpPr>
              <p:grpSpPr>
                <a:xfrm>
                  <a:off x="3990567" y="2816259"/>
                  <a:ext cx="512822" cy="438890"/>
                  <a:chOff x="2939489" y="2633443"/>
                  <a:chExt cx="512822" cy="438890"/>
                </a:xfrm>
              </p:grpSpPr>
              <p:sp>
                <p:nvSpPr>
                  <p:cNvPr id="2346"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234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31" name="Grouper 2330"/>
                <p:cNvGrpSpPr/>
                <p:nvPr/>
              </p:nvGrpSpPr>
              <p:grpSpPr>
                <a:xfrm>
                  <a:off x="4505302" y="2816259"/>
                  <a:ext cx="512878" cy="438890"/>
                  <a:chOff x="2939433" y="2633443"/>
                  <a:chExt cx="512878" cy="438890"/>
                </a:xfrm>
              </p:grpSpPr>
              <p:sp>
                <p:nvSpPr>
                  <p:cNvPr id="2344"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234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32" name="Grouper 2331"/>
                <p:cNvGrpSpPr/>
                <p:nvPr/>
              </p:nvGrpSpPr>
              <p:grpSpPr>
                <a:xfrm>
                  <a:off x="5017158" y="2816259"/>
                  <a:ext cx="521514" cy="438890"/>
                  <a:chOff x="2937539" y="2633443"/>
                  <a:chExt cx="521514" cy="438890"/>
                </a:xfrm>
              </p:grpSpPr>
              <p:sp>
                <p:nvSpPr>
                  <p:cNvPr id="2342"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234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33" name="Grouper 2332"/>
                <p:cNvGrpSpPr/>
                <p:nvPr/>
              </p:nvGrpSpPr>
              <p:grpSpPr>
                <a:xfrm>
                  <a:off x="5533842" y="2816259"/>
                  <a:ext cx="516685" cy="438890"/>
                  <a:chOff x="2939432" y="2633443"/>
                  <a:chExt cx="516685" cy="438890"/>
                </a:xfrm>
              </p:grpSpPr>
              <p:sp>
                <p:nvSpPr>
                  <p:cNvPr id="2340"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234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34" name="Grouper 2333"/>
                <p:cNvGrpSpPr/>
                <p:nvPr/>
              </p:nvGrpSpPr>
              <p:grpSpPr>
                <a:xfrm>
                  <a:off x="6045527" y="2814140"/>
                  <a:ext cx="521686" cy="438890"/>
                  <a:chOff x="2939489" y="2633443"/>
                  <a:chExt cx="521686" cy="438890"/>
                </a:xfrm>
              </p:grpSpPr>
              <p:sp>
                <p:nvSpPr>
                  <p:cNvPr id="2338"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3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35" name="Grouper 2334"/>
                <p:cNvGrpSpPr/>
                <p:nvPr/>
              </p:nvGrpSpPr>
              <p:grpSpPr>
                <a:xfrm>
                  <a:off x="6557556" y="2814140"/>
                  <a:ext cx="515584" cy="438890"/>
                  <a:chOff x="2936727" y="2633443"/>
                  <a:chExt cx="515584" cy="438890"/>
                </a:xfrm>
              </p:grpSpPr>
              <p:sp>
                <p:nvSpPr>
                  <p:cNvPr id="2336"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3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2325" name="Connecteur en arc 2324"/>
            <p:cNvCxnSpPr>
              <a:stCxn id="2354" idx="2"/>
              <a:endCxn id="2356" idx="1"/>
            </p:cNvCxnSpPr>
            <p:nvPr/>
          </p:nvCxnSpPr>
          <p:spPr>
            <a:xfrm rot="10800000" flipV="1">
              <a:off x="1569475" y="3310221"/>
              <a:ext cx="940160" cy="647956"/>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2381" name="Grouper 2380"/>
          <p:cNvGrpSpPr/>
          <p:nvPr/>
        </p:nvGrpSpPr>
        <p:grpSpPr>
          <a:xfrm>
            <a:off x="1381165" y="2265818"/>
            <a:ext cx="7434406" cy="1733313"/>
            <a:chOff x="1479694" y="2977485"/>
            <a:chExt cx="7434406" cy="1733313"/>
          </a:xfrm>
        </p:grpSpPr>
        <p:grpSp>
          <p:nvGrpSpPr>
            <p:cNvPr id="2382" name="Grouper 2381"/>
            <p:cNvGrpSpPr/>
            <p:nvPr/>
          </p:nvGrpSpPr>
          <p:grpSpPr>
            <a:xfrm>
              <a:off x="1479694" y="2977485"/>
              <a:ext cx="7434406" cy="1733313"/>
              <a:chOff x="1388633" y="2255756"/>
              <a:chExt cx="7434406" cy="1733313"/>
            </a:xfrm>
          </p:grpSpPr>
          <p:grpSp>
            <p:nvGrpSpPr>
              <p:cNvPr id="2384" name="Grouper 2383"/>
              <p:cNvGrpSpPr/>
              <p:nvPr/>
            </p:nvGrpSpPr>
            <p:grpSpPr>
              <a:xfrm>
                <a:off x="1388633" y="2298351"/>
                <a:ext cx="7434406" cy="1690718"/>
                <a:chOff x="1388633" y="2298351"/>
                <a:chExt cx="7434406" cy="1690718"/>
              </a:xfrm>
            </p:grpSpPr>
            <p:grpSp>
              <p:nvGrpSpPr>
                <p:cNvPr id="2410" name="Grouper 2409"/>
                <p:cNvGrpSpPr/>
                <p:nvPr/>
              </p:nvGrpSpPr>
              <p:grpSpPr>
                <a:xfrm>
                  <a:off x="4714047" y="3545941"/>
                  <a:ext cx="4108992" cy="443128"/>
                  <a:chOff x="2964148" y="2814140"/>
                  <a:chExt cx="4108992" cy="443128"/>
                </a:xfrm>
              </p:grpSpPr>
              <p:grpSp>
                <p:nvGrpSpPr>
                  <p:cNvPr id="2415" name="Grouper 2414"/>
                  <p:cNvGrpSpPr/>
                  <p:nvPr/>
                </p:nvGrpSpPr>
                <p:grpSpPr>
                  <a:xfrm>
                    <a:off x="2964148" y="2818378"/>
                    <a:ext cx="517440" cy="438890"/>
                    <a:chOff x="2939489" y="2633443"/>
                    <a:chExt cx="517440" cy="438890"/>
                  </a:xfrm>
                </p:grpSpPr>
                <p:sp>
                  <p:nvSpPr>
                    <p:cNvPr id="2437"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243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16" name="Grouper 2415"/>
                  <p:cNvGrpSpPr/>
                  <p:nvPr/>
                </p:nvGrpSpPr>
                <p:grpSpPr>
                  <a:xfrm>
                    <a:off x="3467103" y="2818378"/>
                    <a:ext cx="526342" cy="438890"/>
                    <a:chOff x="2927653" y="2633443"/>
                    <a:chExt cx="526342" cy="438890"/>
                  </a:xfrm>
                </p:grpSpPr>
                <p:sp>
                  <p:nvSpPr>
                    <p:cNvPr id="2435"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3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17" name="Grouper 2416"/>
                  <p:cNvGrpSpPr/>
                  <p:nvPr/>
                </p:nvGrpSpPr>
                <p:grpSpPr>
                  <a:xfrm>
                    <a:off x="3990567" y="2816259"/>
                    <a:ext cx="512822" cy="438890"/>
                    <a:chOff x="2939489" y="2633443"/>
                    <a:chExt cx="512822" cy="438890"/>
                  </a:xfrm>
                </p:grpSpPr>
                <p:sp>
                  <p:nvSpPr>
                    <p:cNvPr id="2433"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3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18" name="Grouper 2417"/>
                  <p:cNvGrpSpPr/>
                  <p:nvPr/>
                </p:nvGrpSpPr>
                <p:grpSpPr>
                  <a:xfrm>
                    <a:off x="4505302" y="2816259"/>
                    <a:ext cx="512878" cy="438890"/>
                    <a:chOff x="2939433" y="2633443"/>
                    <a:chExt cx="512878" cy="438890"/>
                  </a:xfrm>
                </p:grpSpPr>
                <p:sp>
                  <p:nvSpPr>
                    <p:cNvPr id="2431"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32"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19" name="Grouper 2418"/>
                  <p:cNvGrpSpPr/>
                  <p:nvPr/>
                </p:nvGrpSpPr>
                <p:grpSpPr>
                  <a:xfrm>
                    <a:off x="5017158" y="2816259"/>
                    <a:ext cx="521514" cy="438890"/>
                    <a:chOff x="2937539" y="2633443"/>
                    <a:chExt cx="521514" cy="438890"/>
                  </a:xfrm>
                </p:grpSpPr>
                <p:sp>
                  <p:nvSpPr>
                    <p:cNvPr id="2429"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30"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20" name="Grouper 2419"/>
                  <p:cNvGrpSpPr/>
                  <p:nvPr/>
                </p:nvGrpSpPr>
                <p:grpSpPr>
                  <a:xfrm>
                    <a:off x="5533842" y="2816259"/>
                    <a:ext cx="516685" cy="438890"/>
                    <a:chOff x="2939432" y="2633443"/>
                    <a:chExt cx="516685" cy="438890"/>
                  </a:xfrm>
                </p:grpSpPr>
                <p:sp>
                  <p:nvSpPr>
                    <p:cNvPr id="2427"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28"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21" name="Grouper 2420"/>
                  <p:cNvGrpSpPr/>
                  <p:nvPr/>
                </p:nvGrpSpPr>
                <p:grpSpPr>
                  <a:xfrm>
                    <a:off x="6045527" y="2814140"/>
                    <a:ext cx="521686" cy="438890"/>
                    <a:chOff x="2939489" y="2633443"/>
                    <a:chExt cx="521686" cy="438890"/>
                  </a:xfrm>
                </p:grpSpPr>
                <p:sp>
                  <p:nvSpPr>
                    <p:cNvPr id="2425"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26"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22" name="Grouper 2421"/>
                  <p:cNvGrpSpPr/>
                  <p:nvPr/>
                </p:nvGrpSpPr>
                <p:grpSpPr>
                  <a:xfrm>
                    <a:off x="6557556" y="2814140"/>
                    <a:ext cx="515584" cy="438890"/>
                    <a:chOff x="2936727" y="2633443"/>
                    <a:chExt cx="515584" cy="438890"/>
                  </a:xfrm>
                </p:grpSpPr>
                <p:sp>
                  <p:nvSpPr>
                    <p:cNvPr id="2423"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24"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nvGrpSpPr>
                <p:cNvPr id="2411" name="Grouper 2410"/>
                <p:cNvGrpSpPr/>
                <p:nvPr/>
              </p:nvGrpSpPr>
              <p:grpSpPr>
                <a:xfrm>
                  <a:off x="1388633" y="2298351"/>
                  <a:ext cx="1643006" cy="1433399"/>
                  <a:chOff x="1388633" y="2298351"/>
                  <a:chExt cx="1643006" cy="1433399"/>
                </a:xfrm>
              </p:grpSpPr>
              <p:sp>
                <p:nvSpPr>
                  <p:cNvPr id="2412" name="Ellipse 2411"/>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cxnSp>
                <p:nvCxnSpPr>
                  <p:cNvPr id="2413" name="Connecteur droit avec flèche 2412"/>
                  <p:cNvCxnSpPr>
                    <a:stCxn id="2412" idx="3"/>
                  </p:cNvCxnSpPr>
                  <p:nvPr/>
                </p:nvCxnSpPr>
                <p:spPr>
                  <a:xfrm flipH="1">
                    <a:off x="1718778" y="2793653"/>
                    <a:ext cx="789577" cy="326730"/>
                  </a:xfrm>
                  <a:prstGeom prst="straightConnector1">
                    <a:avLst/>
                  </a:prstGeom>
                  <a:ln w="19050">
                    <a:solidFill>
                      <a:schemeClr val="tx1">
                        <a:lumMod val="50000"/>
                        <a:lumOff val="50000"/>
                        <a:alpha val="45000"/>
                      </a:schemeClr>
                    </a:solidFill>
                    <a:tailEnd type="arrow"/>
                  </a:ln>
                </p:spPr>
                <p:style>
                  <a:lnRef idx="2">
                    <a:schemeClr val="accent1"/>
                  </a:lnRef>
                  <a:fillRef idx="0">
                    <a:schemeClr val="accent1"/>
                  </a:fillRef>
                  <a:effectRef idx="1">
                    <a:schemeClr val="accent1"/>
                  </a:effectRef>
                  <a:fontRef idx="minor">
                    <a:schemeClr val="tx1"/>
                  </a:fontRef>
                </p:style>
              </p:cxnSp>
              <p:sp>
                <p:nvSpPr>
                  <p:cNvPr id="2414" name="Ellipse 2413"/>
                  <p:cNvSpPr/>
                  <p:nvPr/>
                </p:nvSpPr>
                <p:spPr>
                  <a:xfrm>
                    <a:off x="1388633" y="3151468"/>
                    <a:ext cx="613065" cy="580282"/>
                  </a:xfrm>
                  <a:prstGeom prst="ellipse">
                    <a:avLst/>
                  </a:prstGeom>
                  <a:noFill/>
                  <a:ln w="25400">
                    <a:solidFill>
                      <a:schemeClr val="tx1">
                        <a:lumMod val="50000"/>
                        <a:lumOff val="50000"/>
                        <a:alpha val="4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chemeClr val="bg1">
                            <a:lumMod val="75000"/>
                          </a:schemeClr>
                        </a:solidFill>
                      </a:rPr>
                      <a:t>21</a:t>
                    </a:r>
                    <a:endParaRPr lang="fr-FR" dirty="0">
                      <a:solidFill>
                        <a:schemeClr val="bg1">
                          <a:lumMod val="75000"/>
                        </a:schemeClr>
                      </a:solidFill>
                    </a:endParaRPr>
                  </a:p>
                </p:txBody>
              </p:sp>
            </p:grpSp>
          </p:grpSp>
          <p:grpSp>
            <p:nvGrpSpPr>
              <p:cNvPr id="2385" name="Grouper 2384"/>
              <p:cNvGrpSpPr/>
              <p:nvPr/>
            </p:nvGrpSpPr>
            <p:grpSpPr>
              <a:xfrm>
                <a:off x="4704831" y="2255756"/>
                <a:ext cx="4108992" cy="443128"/>
                <a:chOff x="2964148" y="2814140"/>
                <a:chExt cx="4108992" cy="443128"/>
              </a:xfrm>
            </p:grpSpPr>
            <p:grpSp>
              <p:nvGrpSpPr>
                <p:cNvPr id="2386" name="Grouper 2385"/>
                <p:cNvGrpSpPr/>
                <p:nvPr/>
              </p:nvGrpSpPr>
              <p:grpSpPr>
                <a:xfrm>
                  <a:off x="2964148" y="2818378"/>
                  <a:ext cx="517440" cy="438890"/>
                  <a:chOff x="2939489" y="2633443"/>
                  <a:chExt cx="517440" cy="438890"/>
                </a:xfrm>
              </p:grpSpPr>
              <p:sp>
                <p:nvSpPr>
                  <p:cNvPr id="2408"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240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87" name="Grouper 2386"/>
                <p:cNvGrpSpPr/>
                <p:nvPr/>
              </p:nvGrpSpPr>
              <p:grpSpPr>
                <a:xfrm>
                  <a:off x="3467103" y="2818378"/>
                  <a:ext cx="526342" cy="438890"/>
                  <a:chOff x="2927653" y="2633443"/>
                  <a:chExt cx="526342" cy="438890"/>
                </a:xfrm>
              </p:grpSpPr>
              <p:sp>
                <p:nvSpPr>
                  <p:cNvPr id="2406"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240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88" name="Grouper 2387"/>
                <p:cNvGrpSpPr/>
                <p:nvPr/>
              </p:nvGrpSpPr>
              <p:grpSpPr>
                <a:xfrm>
                  <a:off x="3990567" y="2816259"/>
                  <a:ext cx="512822" cy="438890"/>
                  <a:chOff x="2939489" y="2633443"/>
                  <a:chExt cx="512822" cy="438890"/>
                </a:xfrm>
              </p:grpSpPr>
              <p:sp>
                <p:nvSpPr>
                  <p:cNvPr id="2404"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240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89" name="Grouper 2388"/>
                <p:cNvGrpSpPr/>
                <p:nvPr/>
              </p:nvGrpSpPr>
              <p:grpSpPr>
                <a:xfrm>
                  <a:off x="4505302" y="2816259"/>
                  <a:ext cx="512878" cy="438890"/>
                  <a:chOff x="2939433" y="2633443"/>
                  <a:chExt cx="512878" cy="438890"/>
                </a:xfrm>
              </p:grpSpPr>
              <p:sp>
                <p:nvSpPr>
                  <p:cNvPr id="2402"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240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90" name="Grouper 2389"/>
                <p:cNvGrpSpPr/>
                <p:nvPr/>
              </p:nvGrpSpPr>
              <p:grpSpPr>
                <a:xfrm>
                  <a:off x="5017158" y="2816259"/>
                  <a:ext cx="521514" cy="438890"/>
                  <a:chOff x="2937539" y="2633443"/>
                  <a:chExt cx="521514" cy="438890"/>
                </a:xfrm>
              </p:grpSpPr>
              <p:sp>
                <p:nvSpPr>
                  <p:cNvPr id="2400"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240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91" name="Grouper 2390"/>
                <p:cNvGrpSpPr/>
                <p:nvPr/>
              </p:nvGrpSpPr>
              <p:grpSpPr>
                <a:xfrm>
                  <a:off x="5533842" y="2816259"/>
                  <a:ext cx="516685" cy="438890"/>
                  <a:chOff x="2939432" y="2633443"/>
                  <a:chExt cx="516685" cy="438890"/>
                </a:xfrm>
              </p:grpSpPr>
              <p:sp>
                <p:nvSpPr>
                  <p:cNvPr id="2398"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239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92" name="Grouper 2391"/>
                <p:cNvGrpSpPr/>
                <p:nvPr/>
              </p:nvGrpSpPr>
              <p:grpSpPr>
                <a:xfrm>
                  <a:off x="6045527" y="2814140"/>
                  <a:ext cx="521686" cy="438890"/>
                  <a:chOff x="2939489" y="2633443"/>
                  <a:chExt cx="521686" cy="438890"/>
                </a:xfrm>
              </p:grpSpPr>
              <p:sp>
                <p:nvSpPr>
                  <p:cNvPr id="2396"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239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393" name="Grouper 2392"/>
                <p:cNvGrpSpPr/>
                <p:nvPr/>
              </p:nvGrpSpPr>
              <p:grpSpPr>
                <a:xfrm>
                  <a:off x="6557556" y="2814140"/>
                  <a:ext cx="515584" cy="438890"/>
                  <a:chOff x="2936727" y="2633443"/>
                  <a:chExt cx="515584" cy="438890"/>
                </a:xfrm>
              </p:grpSpPr>
              <p:sp>
                <p:nvSpPr>
                  <p:cNvPr id="2394"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39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cxnSp>
          <p:nvCxnSpPr>
            <p:cNvPr id="2383" name="Connecteur en arc 2382"/>
            <p:cNvCxnSpPr>
              <a:stCxn id="2412" idx="2"/>
              <a:endCxn id="2414" idx="1"/>
            </p:cNvCxnSpPr>
            <p:nvPr/>
          </p:nvCxnSpPr>
          <p:spPr>
            <a:xfrm rot="10800000" flipV="1">
              <a:off x="1569475" y="3310221"/>
              <a:ext cx="940160" cy="647956"/>
            </a:xfrm>
            <a:prstGeom prst="curvedConnector2">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2439" name="Grouper 2438"/>
          <p:cNvGrpSpPr/>
          <p:nvPr/>
        </p:nvGrpSpPr>
        <p:grpSpPr>
          <a:xfrm>
            <a:off x="2422054" y="2254870"/>
            <a:ext cx="6404465" cy="1733313"/>
            <a:chOff x="2418574" y="2255756"/>
            <a:chExt cx="6404465" cy="1733313"/>
          </a:xfrm>
        </p:grpSpPr>
        <p:grpSp>
          <p:nvGrpSpPr>
            <p:cNvPr id="2440" name="Grouper 2439"/>
            <p:cNvGrpSpPr/>
            <p:nvPr/>
          </p:nvGrpSpPr>
          <p:grpSpPr>
            <a:xfrm>
              <a:off x="2418574" y="2298351"/>
              <a:ext cx="6404465" cy="1690718"/>
              <a:chOff x="2418574" y="2298351"/>
              <a:chExt cx="6404465" cy="1690718"/>
            </a:xfrm>
          </p:grpSpPr>
          <p:grpSp>
            <p:nvGrpSpPr>
              <p:cNvPr id="2466" name="Grouper 2465"/>
              <p:cNvGrpSpPr/>
              <p:nvPr/>
            </p:nvGrpSpPr>
            <p:grpSpPr>
              <a:xfrm>
                <a:off x="4714047" y="3545941"/>
                <a:ext cx="4108992" cy="443128"/>
                <a:chOff x="2964148" y="2814140"/>
                <a:chExt cx="4108992" cy="443128"/>
              </a:xfrm>
            </p:grpSpPr>
            <p:grpSp>
              <p:nvGrpSpPr>
                <p:cNvPr id="2468" name="Grouper 2467"/>
                <p:cNvGrpSpPr/>
                <p:nvPr/>
              </p:nvGrpSpPr>
              <p:grpSpPr>
                <a:xfrm>
                  <a:off x="2964148" y="2818378"/>
                  <a:ext cx="517440" cy="438890"/>
                  <a:chOff x="2939489" y="2633443"/>
                  <a:chExt cx="517440" cy="438890"/>
                </a:xfrm>
              </p:grpSpPr>
              <p:sp>
                <p:nvSpPr>
                  <p:cNvPr id="2490"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249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69" name="Grouper 2468"/>
                <p:cNvGrpSpPr/>
                <p:nvPr/>
              </p:nvGrpSpPr>
              <p:grpSpPr>
                <a:xfrm>
                  <a:off x="3467103" y="2818378"/>
                  <a:ext cx="526342" cy="438890"/>
                  <a:chOff x="2927653" y="2633443"/>
                  <a:chExt cx="526342" cy="438890"/>
                </a:xfrm>
              </p:grpSpPr>
              <p:sp>
                <p:nvSpPr>
                  <p:cNvPr id="2488"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8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70" name="Grouper 2469"/>
                <p:cNvGrpSpPr/>
                <p:nvPr/>
              </p:nvGrpSpPr>
              <p:grpSpPr>
                <a:xfrm>
                  <a:off x="3990567" y="2816259"/>
                  <a:ext cx="512822" cy="438890"/>
                  <a:chOff x="2939489" y="2633443"/>
                  <a:chExt cx="512822" cy="438890"/>
                </a:xfrm>
              </p:grpSpPr>
              <p:sp>
                <p:nvSpPr>
                  <p:cNvPr id="2486"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8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71" name="Grouper 2470"/>
                <p:cNvGrpSpPr/>
                <p:nvPr/>
              </p:nvGrpSpPr>
              <p:grpSpPr>
                <a:xfrm>
                  <a:off x="4505302" y="2816259"/>
                  <a:ext cx="512878" cy="438890"/>
                  <a:chOff x="2939433" y="2633443"/>
                  <a:chExt cx="512878" cy="438890"/>
                </a:xfrm>
              </p:grpSpPr>
              <p:sp>
                <p:nvSpPr>
                  <p:cNvPr id="2484"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8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72" name="Grouper 2471"/>
                <p:cNvGrpSpPr/>
                <p:nvPr/>
              </p:nvGrpSpPr>
              <p:grpSpPr>
                <a:xfrm>
                  <a:off x="5017158" y="2816259"/>
                  <a:ext cx="521514" cy="438890"/>
                  <a:chOff x="2937539" y="2633443"/>
                  <a:chExt cx="521514" cy="438890"/>
                </a:xfrm>
              </p:grpSpPr>
              <p:sp>
                <p:nvSpPr>
                  <p:cNvPr id="2482"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8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73" name="Grouper 2472"/>
                <p:cNvGrpSpPr/>
                <p:nvPr/>
              </p:nvGrpSpPr>
              <p:grpSpPr>
                <a:xfrm>
                  <a:off x="5533842" y="2816259"/>
                  <a:ext cx="516685" cy="438890"/>
                  <a:chOff x="2939432" y="2633443"/>
                  <a:chExt cx="516685" cy="438890"/>
                </a:xfrm>
              </p:grpSpPr>
              <p:sp>
                <p:nvSpPr>
                  <p:cNvPr id="2480"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8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74" name="Grouper 2473"/>
                <p:cNvGrpSpPr/>
                <p:nvPr/>
              </p:nvGrpSpPr>
              <p:grpSpPr>
                <a:xfrm>
                  <a:off x="6045527" y="2814140"/>
                  <a:ext cx="521686" cy="438890"/>
                  <a:chOff x="2939489" y="2633443"/>
                  <a:chExt cx="521686" cy="438890"/>
                </a:xfrm>
              </p:grpSpPr>
              <p:sp>
                <p:nvSpPr>
                  <p:cNvPr id="2478"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7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75" name="Grouper 2474"/>
                <p:cNvGrpSpPr/>
                <p:nvPr/>
              </p:nvGrpSpPr>
              <p:grpSpPr>
                <a:xfrm>
                  <a:off x="6557556" y="2814140"/>
                  <a:ext cx="515584" cy="438890"/>
                  <a:chOff x="2936727" y="2633443"/>
                  <a:chExt cx="515584" cy="438890"/>
                </a:xfrm>
              </p:grpSpPr>
              <p:sp>
                <p:nvSpPr>
                  <p:cNvPr id="2476"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7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sp>
            <p:nvSpPr>
              <p:cNvPr id="2467" name="Ellipse 2466"/>
              <p:cNvSpPr/>
              <p:nvPr/>
            </p:nvSpPr>
            <p:spPr>
              <a:xfrm>
                <a:off x="2418574" y="2298351"/>
                <a:ext cx="613065" cy="580282"/>
              </a:xfrm>
              <a:prstGeom prst="ellipse">
                <a:avLst/>
              </a:prstGeom>
              <a:noFill/>
              <a:ln w="25400">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762000"/>
                <a:r>
                  <a:rPr lang="fr-FR" dirty="0" smtClean="0">
                    <a:solidFill>
                      <a:srgbClr val="800080"/>
                    </a:solidFill>
                  </a:rPr>
                  <a:t>21</a:t>
                </a:r>
                <a:endParaRPr lang="fr-FR" dirty="0">
                  <a:solidFill>
                    <a:srgbClr val="800080"/>
                  </a:solidFill>
                </a:endParaRPr>
              </a:p>
            </p:txBody>
          </p:sp>
        </p:grpSp>
        <p:grpSp>
          <p:nvGrpSpPr>
            <p:cNvPr id="2441" name="Grouper 2440"/>
            <p:cNvGrpSpPr/>
            <p:nvPr/>
          </p:nvGrpSpPr>
          <p:grpSpPr>
            <a:xfrm>
              <a:off x="4704831" y="2255756"/>
              <a:ext cx="4108992" cy="443128"/>
              <a:chOff x="2964148" y="2814140"/>
              <a:chExt cx="4108992" cy="443128"/>
            </a:xfrm>
          </p:grpSpPr>
          <p:grpSp>
            <p:nvGrpSpPr>
              <p:cNvPr id="2442" name="Grouper 2441"/>
              <p:cNvGrpSpPr/>
              <p:nvPr/>
            </p:nvGrpSpPr>
            <p:grpSpPr>
              <a:xfrm>
                <a:off x="2964148" y="2818378"/>
                <a:ext cx="517440" cy="438890"/>
                <a:chOff x="2939489" y="2633443"/>
                <a:chExt cx="517440" cy="438890"/>
              </a:xfrm>
            </p:grpSpPr>
            <p:sp>
              <p:nvSpPr>
                <p:cNvPr id="2464" name="Text Box 10"/>
                <p:cNvSpPr txBox="1">
                  <a:spLocks noChangeArrowheads="1"/>
                </p:cNvSpPr>
                <p:nvPr/>
              </p:nvSpPr>
              <p:spPr bwMode="auto">
                <a:xfrm>
                  <a:off x="2945074" y="2667901"/>
                  <a:ext cx="51185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3</a:t>
                  </a:r>
                  <a:endParaRPr lang="fr-FR" dirty="0">
                    <a:solidFill>
                      <a:srgbClr val="800080"/>
                    </a:solidFill>
                  </a:endParaRPr>
                </a:p>
              </p:txBody>
            </p:sp>
            <p:sp>
              <p:nvSpPr>
                <p:cNvPr id="246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43" name="Grouper 2442"/>
              <p:cNvGrpSpPr/>
              <p:nvPr/>
            </p:nvGrpSpPr>
            <p:grpSpPr>
              <a:xfrm>
                <a:off x="3467103" y="2818378"/>
                <a:ext cx="526342" cy="438890"/>
                <a:chOff x="2927653" y="2633443"/>
                <a:chExt cx="526342" cy="438890"/>
              </a:xfrm>
            </p:grpSpPr>
            <p:sp>
              <p:nvSpPr>
                <p:cNvPr id="2462" name="Text Box 10"/>
                <p:cNvSpPr txBox="1">
                  <a:spLocks noChangeArrowheads="1"/>
                </p:cNvSpPr>
                <p:nvPr/>
              </p:nvSpPr>
              <p:spPr bwMode="auto">
                <a:xfrm>
                  <a:off x="2927653" y="2667901"/>
                  <a:ext cx="52634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4</a:t>
                  </a:r>
                  <a:endParaRPr lang="fr-FR" dirty="0">
                    <a:solidFill>
                      <a:srgbClr val="800080"/>
                    </a:solidFill>
                  </a:endParaRPr>
                </a:p>
              </p:txBody>
            </p:sp>
            <p:sp>
              <p:nvSpPr>
                <p:cNvPr id="246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44" name="Grouper 2443"/>
              <p:cNvGrpSpPr/>
              <p:nvPr/>
            </p:nvGrpSpPr>
            <p:grpSpPr>
              <a:xfrm>
                <a:off x="3990567" y="2816259"/>
                <a:ext cx="512822" cy="438890"/>
                <a:chOff x="2939489" y="2633443"/>
                <a:chExt cx="512822" cy="438890"/>
              </a:xfrm>
            </p:grpSpPr>
            <p:sp>
              <p:nvSpPr>
                <p:cNvPr id="2460" name="Text Box 10"/>
                <p:cNvSpPr txBox="1">
                  <a:spLocks noChangeArrowheads="1"/>
                </p:cNvSpPr>
                <p:nvPr/>
              </p:nvSpPr>
              <p:spPr bwMode="auto">
                <a:xfrm>
                  <a:off x="2961683" y="2667901"/>
                  <a:ext cx="487712"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6</a:t>
                  </a:r>
                  <a:endParaRPr lang="fr-FR" dirty="0">
                    <a:solidFill>
                      <a:srgbClr val="800080"/>
                    </a:solidFill>
                  </a:endParaRPr>
                </a:p>
              </p:txBody>
            </p:sp>
            <p:sp>
              <p:nvSpPr>
                <p:cNvPr id="246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45" name="Grouper 2444"/>
              <p:cNvGrpSpPr/>
              <p:nvPr/>
            </p:nvGrpSpPr>
            <p:grpSpPr>
              <a:xfrm>
                <a:off x="4505302" y="2816259"/>
                <a:ext cx="512878" cy="438890"/>
                <a:chOff x="2939433" y="2633443"/>
                <a:chExt cx="512878" cy="438890"/>
              </a:xfrm>
            </p:grpSpPr>
            <p:sp>
              <p:nvSpPr>
                <p:cNvPr id="2458" name="Text Box 10"/>
                <p:cNvSpPr txBox="1">
                  <a:spLocks noChangeArrowheads="1"/>
                </p:cNvSpPr>
                <p:nvPr/>
              </p:nvSpPr>
              <p:spPr bwMode="auto">
                <a:xfrm>
                  <a:off x="2939433"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8</a:t>
                  </a:r>
                  <a:endParaRPr lang="fr-FR" dirty="0">
                    <a:solidFill>
                      <a:srgbClr val="800080"/>
                    </a:solidFill>
                  </a:endParaRPr>
                </a:p>
              </p:txBody>
            </p:sp>
            <p:sp>
              <p:nvSpPr>
                <p:cNvPr id="2459"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46" name="Grouper 2445"/>
              <p:cNvGrpSpPr/>
              <p:nvPr/>
            </p:nvGrpSpPr>
            <p:grpSpPr>
              <a:xfrm>
                <a:off x="5017158" y="2816259"/>
                <a:ext cx="521514" cy="438890"/>
                <a:chOff x="2937539" y="2633443"/>
                <a:chExt cx="521514" cy="438890"/>
              </a:xfrm>
            </p:grpSpPr>
            <p:sp>
              <p:nvSpPr>
                <p:cNvPr id="2456" name="Text Box 10"/>
                <p:cNvSpPr txBox="1">
                  <a:spLocks noChangeArrowheads="1"/>
                </p:cNvSpPr>
                <p:nvPr/>
              </p:nvSpPr>
              <p:spPr bwMode="auto">
                <a:xfrm>
                  <a:off x="2937539" y="2667901"/>
                  <a:ext cx="521514"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9</a:t>
                  </a:r>
                  <a:endParaRPr lang="fr-FR" dirty="0">
                    <a:solidFill>
                      <a:srgbClr val="800080"/>
                    </a:solidFill>
                  </a:endParaRPr>
                </a:p>
              </p:txBody>
            </p:sp>
            <p:sp>
              <p:nvSpPr>
                <p:cNvPr id="2457"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47" name="Grouper 2446"/>
              <p:cNvGrpSpPr/>
              <p:nvPr/>
            </p:nvGrpSpPr>
            <p:grpSpPr>
              <a:xfrm>
                <a:off x="5533842" y="2816259"/>
                <a:ext cx="516685" cy="438890"/>
                <a:chOff x="2939432" y="2633443"/>
                <a:chExt cx="516685" cy="438890"/>
              </a:xfrm>
            </p:grpSpPr>
            <p:sp>
              <p:nvSpPr>
                <p:cNvPr id="2454" name="Text Box 10"/>
                <p:cNvSpPr txBox="1">
                  <a:spLocks noChangeArrowheads="1"/>
                </p:cNvSpPr>
                <p:nvPr/>
              </p:nvSpPr>
              <p:spPr bwMode="auto">
                <a:xfrm>
                  <a:off x="2939432" y="2667901"/>
                  <a:ext cx="516685"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11</a:t>
                  </a:r>
                  <a:endParaRPr lang="fr-FR" dirty="0">
                    <a:solidFill>
                      <a:srgbClr val="800080"/>
                    </a:solidFill>
                  </a:endParaRPr>
                </a:p>
              </p:txBody>
            </p:sp>
            <p:sp>
              <p:nvSpPr>
                <p:cNvPr id="2455"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48" name="Grouper 2447"/>
              <p:cNvGrpSpPr/>
              <p:nvPr/>
            </p:nvGrpSpPr>
            <p:grpSpPr>
              <a:xfrm>
                <a:off x="6045527" y="2814140"/>
                <a:ext cx="521686" cy="438890"/>
                <a:chOff x="2939489" y="2633443"/>
                <a:chExt cx="521686" cy="438890"/>
              </a:xfrm>
            </p:grpSpPr>
            <p:sp>
              <p:nvSpPr>
                <p:cNvPr id="2452" name="Text Box 10"/>
                <p:cNvSpPr txBox="1">
                  <a:spLocks noChangeArrowheads="1"/>
                </p:cNvSpPr>
                <p:nvPr/>
              </p:nvSpPr>
              <p:spPr bwMode="auto">
                <a:xfrm>
                  <a:off x="2949318" y="2667901"/>
                  <a:ext cx="511857" cy="369974"/>
                </a:xfrm>
                <a:prstGeom prst="rect">
                  <a:avLst/>
                </a:prstGeom>
                <a:noFill/>
                <a:ln w="9525" algn="ctr">
                  <a:noFill/>
                  <a:miter lim="800000"/>
                  <a:headEnd/>
                  <a:tailEnd/>
                </a:ln>
              </p:spPr>
              <p:txBody>
                <a:bodyPr wrap="square" lIns="92075" tIns="46038" rIns="92075" bIns="46038">
                  <a:spAutoFit/>
                </a:bodyPr>
                <a:lstStyle/>
                <a:p>
                  <a:pPr algn="ctr" defTabSz="762000"/>
                  <a:r>
                    <a:rPr lang="fr-FR" dirty="0" smtClean="0">
                      <a:solidFill>
                        <a:srgbClr val="800080"/>
                      </a:solidFill>
                    </a:rPr>
                    <a:t>21</a:t>
                  </a:r>
                  <a:endParaRPr lang="fr-FR" dirty="0">
                    <a:solidFill>
                      <a:srgbClr val="800080"/>
                    </a:solidFill>
                  </a:endParaRPr>
                </a:p>
              </p:txBody>
            </p:sp>
            <p:sp>
              <p:nvSpPr>
                <p:cNvPr id="2453"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nvGrpSpPr>
              <p:cNvPr id="2449" name="Grouper 2448"/>
              <p:cNvGrpSpPr/>
              <p:nvPr/>
            </p:nvGrpSpPr>
            <p:grpSpPr>
              <a:xfrm>
                <a:off x="6557556" y="2814140"/>
                <a:ext cx="515584" cy="438890"/>
                <a:chOff x="2936727" y="2633443"/>
                <a:chExt cx="515584" cy="438890"/>
              </a:xfrm>
            </p:grpSpPr>
            <p:sp>
              <p:nvSpPr>
                <p:cNvPr id="2450" name="Text Box 10"/>
                <p:cNvSpPr txBox="1">
                  <a:spLocks noChangeArrowheads="1"/>
                </p:cNvSpPr>
                <p:nvPr/>
              </p:nvSpPr>
              <p:spPr bwMode="auto">
                <a:xfrm>
                  <a:off x="2936727" y="2667901"/>
                  <a:ext cx="511856" cy="369974"/>
                </a:xfrm>
                <a:prstGeom prst="rect">
                  <a:avLst/>
                </a:prstGeom>
                <a:noFill/>
                <a:ln w="9525" algn="ctr">
                  <a:noFill/>
                  <a:miter lim="800000"/>
                  <a:headEnd/>
                  <a:tailEnd/>
                </a:ln>
              </p:spPr>
              <p:txBody>
                <a:bodyPr wrap="square" lIns="92075" tIns="46038" rIns="92075" bIns="46038">
                  <a:spAutoFit/>
                </a:bodyPr>
                <a:lstStyle/>
                <a:p>
                  <a:pPr algn="ctr" defTabSz="762000"/>
                  <a:endParaRPr lang="fr-FR" dirty="0">
                    <a:solidFill>
                      <a:srgbClr val="800080"/>
                    </a:solidFill>
                  </a:endParaRPr>
                </a:p>
              </p:txBody>
            </p:sp>
            <p:sp>
              <p:nvSpPr>
                <p:cNvPr id="2451" name="Rectangle 1"/>
                <p:cNvSpPr>
                  <a:spLocks noChangeArrowheads="1"/>
                </p:cNvSpPr>
                <p:nvPr/>
              </p:nvSpPr>
              <p:spPr bwMode="auto">
                <a:xfrm>
                  <a:off x="2939489" y="2633443"/>
                  <a:ext cx="512822" cy="438890"/>
                </a:xfrm>
                <a:prstGeom prst="rect">
                  <a:avLst/>
                </a:prstGeom>
                <a:noFill/>
                <a:ln w="25400" cmpd="sng">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endParaRPr lang="fr-FR" sz="1600" i="1" dirty="0" smtClean="0">
                    <a:solidFill>
                      <a:srgbClr val="800080"/>
                    </a:solidFill>
                  </a:endParaRPr>
                </a:p>
              </p:txBody>
            </p:sp>
          </p:grpSp>
        </p:grpSp>
      </p:grpSp>
      <p:sp>
        <p:nvSpPr>
          <p:cNvPr id="2598" name="Rectangle 161"/>
          <p:cNvSpPr>
            <a:spLocks noChangeArrowheads="1"/>
          </p:cNvSpPr>
          <p:nvPr/>
        </p:nvSpPr>
        <p:spPr bwMode="auto">
          <a:xfrm>
            <a:off x="4649417" y="5604368"/>
            <a:ext cx="2827808" cy="431800"/>
          </a:xfrm>
          <a:prstGeom prst="rect">
            <a:avLst/>
          </a:prstGeom>
          <a:noFill/>
          <a:ln w="19050">
            <a:solidFill>
              <a:srgbClr val="800080"/>
            </a:solidFill>
            <a:miter lim="800000"/>
            <a:headEnd/>
            <a:tailEnd/>
          </a:ln>
        </p:spPr>
        <p:txBody>
          <a:bodyPr lIns="92075" tIns="46038" rIns="92075" bIns="46038"/>
          <a:lstStyle/>
          <a:p>
            <a:pPr marL="342900" indent="-342900" algn="l" defTabSz="762000">
              <a:spcBef>
                <a:spcPct val="10000"/>
              </a:spcBef>
            </a:pPr>
            <a:r>
              <a:rPr lang="fr-FR" sz="1800" b="1" dirty="0">
                <a:solidFill>
                  <a:srgbClr val="800080"/>
                </a:solidFill>
                <a:latin typeface="Arial" charset="0"/>
              </a:rPr>
              <a:t>Tri </a:t>
            </a:r>
            <a:r>
              <a:rPr lang="fr-FR" sz="1800" b="1" dirty="0" smtClean="0">
                <a:solidFill>
                  <a:srgbClr val="800080"/>
                </a:solidFill>
                <a:latin typeface="Arial" charset="0"/>
              </a:rPr>
              <a:t>par tas Dépiler = 17</a:t>
            </a:r>
            <a:endParaRPr lang="fr-FR" sz="1800" b="1" dirty="0">
              <a:solidFill>
                <a:srgbClr val="800080"/>
              </a:solidFill>
              <a:latin typeface="Arial" charset="0"/>
            </a:endParaRPr>
          </a:p>
        </p:txBody>
      </p:sp>
    </p:spTree>
    <p:extLst>
      <p:ext uri="{BB962C8B-B14F-4D97-AF65-F5344CB8AC3E}">
        <p14:creationId xmlns:p14="http://schemas.microsoft.com/office/powerpoint/2010/main" val="315289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0"/>
                                        </p:tgtEl>
                                        <p:attrNameLst>
                                          <p:attrName>style.visibility</p:attrName>
                                        </p:attrNameLst>
                                      </p:cBhvr>
                                      <p:to>
                                        <p:strVal val="visible"/>
                                      </p:to>
                                    </p:set>
                                  </p:childTnLst>
                                  <p:subTnLst>
                                    <p:set>
                                      <p:cBhvr override="childStyle">
                                        <p:cTn dur="1" fill="hold" display="0" masterRel="nextClick" afterEffect="1"/>
                                        <p:tgtEl>
                                          <p:spTgt spid="75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56"/>
                                        </p:tgtEl>
                                        <p:attrNameLst>
                                          <p:attrName>style.visibility</p:attrName>
                                        </p:attrNameLst>
                                      </p:cBhvr>
                                      <p:to>
                                        <p:strVal val="visible"/>
                                      </p:to>
                                    </p:set>
                                  </p:childTnLst>
                                  <p:subTnLst>
                                    <p:set>
                                      <p:cBhvr override="childStyle">
                                        <p:cTn dur="1" fill="hold" display="0" masterRel="nextClick" afterEffect="1"/>
                                        <p:tgtEl>
                                          <p:spTgt spid="135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24"/>
                                        </p:tgtEl>
                                        <p:attrNameLst>
                                          <p:attrName>style.visibility</p:attrName>
                                        </p:attrNameLst>
                                      </p:cBhvr>
                                      <p:to>
                                        <p:strVal val="visible"/>
                                      </p:to>
                                    </p:set>
                                  </p:childTnLst>
                                  <p:subTnLst>
                                    <p:set>
                                      <p:cBhvr override="childStyle">
                                        <p:cTn dur="1" fill="hold" display="0" masterRel="nextClick" afterEffect="1"/>
                                        <p:tgtEl>
                                          <p:spTgt spid="142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58"/>
                                        </p:tgtEl>
                                        <p:attrNameLst>
                                          <p:attrName>style.visibility</p:attrName>
                                        </p:attrNameLst>
                                      </p:cBhvr>
                                      <p:to>
                                        <p:strVal val="visible"/>
                                      </p:to>
                                    </p:set>
                                  </p:childTnLst>
                                  <p:subTnLst>
                                    <p:set>
                                      <p:cBhvr override="childStyle">
                                        <p:cTn dur="1" fill="hold" display="0" masterRel="nextClick" afterEffect="1"/>
                                        <p:tgtEl>
                                          <p:spTgt spid="155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26"/>
                                        </p:tgtEl>
                                        <p:attrNameLst>
                                          <p:attrName>style.visibility</p:attrName>
                                        </p:attrNameLst>
                                      </p:cBhvr>
                                      <p:to>
                                        <p:strVal val="visible"/>
                                      </p:to>
                                    </p:set>
                                  </p:childTnLst>
                                  <p:subTnLst>
                                    <p:set>
                                      <p:cBhvr override="childStyle">
                                        <p:cTn dur="1" fill="hold" display="0" masterRel="nextClick" afterEffect="1"/>
                                        <p:tgtEl>
                                          <p:spTgt spid="162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92"/>
                                        </p:tgtEl>
                                        <p:attrNameLst>
                                          <p:attrName>style.visibility</p:attrName>
                                        </p:attrNameLst>
                                      </p:cBhvr>
                                      <p:to>
                                        <p:strVal val="visible"/>
                                      </p:to>
                                    </p:set>
                                  </p:childTnLst>
                                  <p:subTnLst>
                                    <p:set>
                                      <p:cBhvr override="childStyle">
                                        <p:cTn dur="1" fill="hold" display="0" masterRel="nextClick" afterEffect="1"/>
                                        <p:tgtEl>
                                          <p:spTgt spid="169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58"/>
                                        </p:tgtEl>
                                        <p:attrNameLst>
                                          <p:attrName>style.visibility</p:attrName>
                                        </p:attrNameLst>
                                      </p:cBhvr>
                                      <p:to>
                                        <p:strVal val="visible"/>
                                      </p:to>
                                    </p:set>
                                  </p:childTnLst>
                                  <p:subTnLst>
                                    <p:set>
                                      <p:cBhvr override="childStyle">
                                        <p:cTn dur="1" fill="hold" display="0" masterRel="nextClick" afterEffect="1"/>
                                        <p:tgtEl>
                                          <p:spTgt spid="1758"/>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25"/>
                                        </p:tgtEl>
                                        <p:attrNameLst>
                                          <p:attrName>style.visibility</p:attrName>
                                        </p:attrNameLst>
                                      </p:cBhvr>
                                      <p:to>
                                        <p:strVal val="visible"/>
                                      </p:to>
                                    </p:set>
                                  </p:childTnLst>
                                  <p:subTnLst>
                                    <p:set>
                                      <p:cBhvr override="childStyle">
                                        <p:cTn dur="1" fill="hold" display="0" masterRel="nextClick" afterEffect="1"/>
                                        <p:tgtEl>
                                          <p:spTgt spid="182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89"/>
                                        </p:tgtEl>
                                        <p:attrNameLst>
                                          <p:attrName>style.visibility</p:attrName>
                                        </p:attrNameLst>
                                      </p:cBhvr>
                                      <p:to>
                                        <p:strVal val="visible"/>
                                      </p:to>
                                    </p:set>
                                  </p:childTnLst>
                                  <p:subTnLst>
                                    <p:set>
                                      <p:cBhvr override="childStyle">
                                        <p:cTn dur="1" fill="hold" display="0" masterRel="nextClick" afterEffect="1"/>
                                        <p:tgtEl>
                                          <p:spTgt spid="1889"/>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53"/>
                                        </p:tgtEl>
                                        <p:attrNameLst>
                                          <p:attrName>style.visibility</p:attrName>
                                        </p:attrNameLst>
                                      </p:cBhvr>
                                      <p:to>
                                        <p:strVal val="visible"/>
                                      </p:to>
                                    </p:set>
                                  </p:childTnLst>
                                  <p:subTnLst>
                                    <p:set>
                                      <p:cBhvr override="childStyle">
                                        <p:cTn dur="1" fill="hold" display="0" masterRel="nextClick" afterEffect="1"/>
                                        <p:tgtEl>
                                          <p:spTgt spid="1953"/>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17"/>
                                        </p:tgtEl>
                                        <p:attrNameLst>
                                          <p:attrName>style.visibility</p:attrName>
                                        </p:attrNameLst>
                                      </p:cBhvr>
                                      <p:to>
                                        <p:strVal val="visible"/>
                                      </p:to>
                                    </p:set>
                                  </p:childTnLst>
                                  <p:subTnLst>
                                    <p:set>
                                      <p:cBhvr override="childStyle">
                                        <p:cTn dur="1" fill="hold" display="0" masterRel="nextClick" afterEffect="1"/>
                                        <p:tgtEl>
                                          <p:spTgt spid="2017"/>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79"/>
                                        </p:tgtEl>
                                        <p:attrNameLst>
                                          <p:attrName>style.visibility</p:attrName>
                                        </p:attrNameLst>
                                      </p:cBhvr>
                                      <p:to>
                                        <p:strVal val="visible"/>
                                      </p:to>
                                    </p:set>
                                  </p:childTnLst>
                                  <p:subTnLst>
                                    <p:set>
                                      <p:cBhvr override="childStyle">
                                        <p:cTn dur="1" fill="hold" display="0" masterRel="nextClick" afterEffect="1"/>
                                        <p:tgtEl>
                                          <p:spTgt spid="2079"/>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41"/>
                                        </p:tgtEl>
                                        <p:attrNameLst>
                                          <p:attrName>style.visibility</p:attrName>
                                        </p:attrNameLst>
                                      </p:cBhvr>
                                      <p:to>
                                        <p:strVal val="visible"/>
                                      </p:to>
                                    </p:set>
                                  </p:childTnLst>
                                  <p:subTnLst>
                                    <p:set>
                                      <p:cBhvr override="childStyle">
                                        <p:cTn dur="1" fill="hold" display="0" masterRel="nextClick" afterEffect="1"/>
                                        <p:tgtEl>
                                          <p:spTgt spid="2141"/>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03"/>
                                        </p:tgtEl>
                                        <p:attrNameLst>
                                          <p:attrName>style.visibility</p:attrName>
                                        </p:attrNameLst>
                                      </p:cBhvr>
                                      <p:to>
                                        <p:strVal val="visible"/>
                                      </p:to>
                                    </p:set>
                                  </p:childTnLst>
                                  <p:subTnLst>
                                    <p:set>
                                      <p:cBhvr override="childStyle">
                                        <p:cTn dur="1" fill="hold" display="0" masterRel="nextClick" afterEffect="1"/>
                                        <p:tgtEl>
                                          <p:spTgt spid="2203"/>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63"/>
                                        </p:tgtEl>
                                        <p:attrNameLst>
                                          <p:attrName>style.visibility</p:attrName>
                                        </p:attrNameLst>
                                      </p:cBhvr>
                                      <p:to>
                                        <p:strVal val="visible"/>
                                      </p:to>
                                    </p:set>
                                  </p:childTnLst>
                                  <p:subTnLst>
                                    <p:set>
                                      <p:cBhvr override="childStyle">
                                        <p:cTn dur="1" fill="hold" display="0" masterRel="nextClick" afterEffect="1"/>
                                        <p:tgtEl>
                                          <p:spTgt spid="2263"/>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323"/>
                                        </p:tgtEl>
                                        <p:attrNameLst>
                                          <p:attrName>style.visibility</p:attrName>
                                        </p:attrNameLst>
                                      </p:cBhvr>
                                      <p:to>
                                        <p:strVal val="visible"/>
                                      </p:to>
                                    </p:set>
                                  </p:childTnLst>
                                  <p:subTnLst>
                                    <p:set>
                                      <p:cBhvr override="childStyle">
                                        <p:cTn dur="1" fill="hold" display="0" masterRel="nextClick" afterEffect="1"/>
                                        <p:tgtEl>
                                          <p:spTgt spid="2323"/>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81"/>
                                        </p:tgtEl>
                                        <p:attrNameLst>
                                          <p:attrName>style.visibility</p:attrName>
                                        </p:attrNameLst>
                                      </p:cBhvr>
                                      <p:to>
                                        <p:strVal val="visible"/>
                                      </p:to>
                                    </p:set>
                                  </p:childTnLst>
                                  <p:subTnLst>
                                    <p:set>
                                      <p:cBhvr override="childStyle">
                                        <p:cTn dur="1" fill="hold" display="0" masterRel="nextClick" afterEffect="1"/>
                                        <p:tgtEl>
                                          <p:spTgt spid="2381"/>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4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2364746"/>
            <a:chOff x="0" y="998538"/>
            <a:chExt cx="9144000" cy="236474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Les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1815882"/>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Exemple</a:t>
              </a:r>
              <a:r>
                <a:rPr lang="fr-FR" i="1" dirty="0" smtClean="0">
                  <a:solidFill>
                    <a:srgbClr val="800080"/>
                  </a:solidFill>
                </a:rPr>
                <a:t>.</a:t>
              </a:r>
              <a:endParaRPr lang="fr-FR" sz="2000" b="1" dirty="0">
                <a:solidFill>
                  <a:srgbClr val="800080"/>
                </a:solidFill>
                <a:sym typeface="Wingdings" pitchFamily="2" charset="2"/>
              </a:endParaRPr>
            </a:p>
            <a:p>
              <a:pPr lvl="1" algn="just">
                <a:spcBef>
                  <a:spcPts val="0"/>
                </a:spcBef>
                <a:spcAft>
                  <a:spcPts val="1200"/>
                </a:spcAft>
                <a:buFont typeface="Wingdings" pitchFamily="2" charset="2"/>
                <a:buChar char="§"/>
              </a:pPr>
              <a:r>
                <a:rPr lang="fr-FR" i="1" dirty="0" smtClean="0">
                  <a:solidFill>
                    <a:srgbClr val="800080"/>
                  </a:solidFill>
                </a:rPr>
                <a:t> On </a:t>
              </a:r>
              <a:r>
                <a:rPr lang="fr-FR" i="1" dirty="0">
                  <a:solidFill>
                    <a:srgbClr val="800080"/>
                  </a:solidFill>
                </a:rPr>
                <a:t>dispose de N objets, deux joueurs (Joueur, Opposant) peuvent prendre à tour de rôle jusqu’à Q=3 </a:t>
              </a:r>
              <a:r>
                <a:rPr lang="fr-FR" i="1" dirty="0" smtClean="0">
                  <a:solidFill>
                    <a:srgbClr val="800080"/>
                  </a:solidFill>
                </a:rPr>
                <a:t>objets.</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L’objectif </a:t>
              </a:r>
              <a:r>
                <a:rPr lang="fr-FR" i="1" dirty="0">
                  <a:solidFill>
                    <a:srgbClr val="800080"/>
                  </a:solidFill>
                </a:rPr>
                <a:t>est de trouver une configuration de départ et une stratégie pour que si le Joueur commence il soit </a:t>
              </a:r>
              <a:r>
                <a:rPr lang="fr-FR" i="1" dirty="0" smtClean="0">
                  <a:solidFill>
                    <a:srgbClr val="800080"/>
                  </a:solidFill>
                </a:rPr>
                <a:t>gagnant.</a:t>
              </a:r>
              <a:endParaRPr lang="fr-FR" i="1" dirty="0">
                <a:solidFill>
                  <a:srgbClr val="800080"/>
                </a:solidFill>
              </a:endParaRPr>
            </a:p>
          </p:txBody>
        </p:sp>
      </p:grpSp>
      <p:sp>
        <p:nvSpPr>
          <p:cNvPr id="10" name="Rectangle 1"/>
          <p:cNvSpPr>
            <a:spLocks noChangeArrowheads="1"/>
          </p:cNvSpPr>
          <p:nvPr/>
        </p:nvSpPr>
        <p:spPr bwMode="auto">
          <a:xfrm>
            <a:off x="533520" y="3986579"/>
            <a:ext cx="3912356" cy="2031325"/>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Programme </a:t>
            </a:r>
            <a:r>
              <a:rPr lang="fr-FR" i="1" dirty="0" smtClean="0">
                <a:solidFill>
                  <a:srgbClr val="800080"/>
                </a:solidFill>
                <a:latin typeface="Palatino Linotype" pitchFamily="18" charset="0"/>
                <a:ea typeface="Times New Roman" pitchFamily="18" charset="0"/>
                <a:cs typeface="Times New Roman" pitchFamily="18" charset="0"/>
              </a:rPr>
              <a:t>de jeu ( </a:t>
            </a:r>
            <a:r>
              <a:rPr lang="fr-FR" i="1" dirty="0">
                <a:solidFill>
                  <a:srgbClr val="800080"/>
                </a:solidFill>
                <a:latin typeface="Palatino Linotype" pitchFamily="18" charset="0"/>
                <a:ea typeface="Times New Roman" pitchFamily="18" charset="0"/>
                <a:cs typeface="Times New Roman" pitchFamily="18" charset="0"/>
              </a:rPr>
              <a:t>)</a:t>
            </a: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init</a:t>
            </a: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	// N est initialisé </a:t>
            </a: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b="1" i="1" dirty="0">
                <a:solidFill>
                  <a:srgbClr val="800080"/>
                </a:solidFill>
                <a:latin typeface="Palatino Linotype" pitchFamily="18" charset="0"/>
                <a:ea typeface="Times New Roman" pitchFamily="18" charset="0"/>
                <a:cs typeface="Times New Roman" pitchFamily="18" charset="0"/>
              </a:rPr>
              <a:t>Tant </a:t>
            </a:r>
            <a:r>
              <a:rPr lang="fr-FR" b="1" i="1" dirty="0" smtClean="0">
                <a:solidFill>
                  <a:srgbClr val="800080"/>
                </a:solidFill>
                <a:latin typeface="Palatino Linotype" pitchFamily="18" charset="0"/>
                <a:ea typeface="Times New Roman" pitchFamily="18" charset="0"/>
                <a:cs typeface="Times New Roman" pitchFamily="18" charset="0"/>
              </a:rPr>
              <a:t>que </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vraie )	 		</a:t>
            </a: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arbitre(Joueur</a:t>
            </a:r>
            <a:r>
              <a:rPr lang="fr-FR" i="1" dirty="0" smtClean="0">
                <a:solidFill>
                  <a:srgbClr val="800080"/>
                </a:solidFill>
                <a:latin typeface="Palatino Linotype" pitchFamily="18" charset="0"/>
                <a:ea typeface="Times New Roman" pitchFamily="18" charset="0"/>
                <a:cs typeface="Times New Roman" pitchFamily="18" charset="0"/>
              </a:rPr>
              <a:t>)</a:t>
            </a:r>
            <a:endParaRPr lang="fr-FR"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JoueurJoue</a:t>
            </a:r>
            <a:r>
              <a:rPr lang="fr-FR" i="1" dirty="0" smtClean="0">
                <a:solidFill>
                  <a:srgbClr val="800080"/>
                </a:solidFill>
                <a:latin typeface="Palatino Linotype" pitchFamily="18" charset="0"/>
                <a:ea typeface="Times New Roman" pitchFamily="18" charset="0"/>
                <a:cs typeface="Times New Roman" pitchFamily="18" charset="0"/>
              </a:rPr>
              <a:t>()</a:t>
            </a:r>
            <a:endParaRPr lang="fr-FR"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arbitre(opposant</a:t>
            </a:r>
            <a:r>
              <a:rPr lang="fr-FR" i="1" dirty="0">
                <a:solidFill>
                  <a:srgbClr val="800080"/>
                </a:solidFill>
                <a:latin typeface="Palatino Linotype" pitchFamily="18" charset="0"/>
                <a:ea typeface="Times New Roman" pitchFamily="18" charset="0"/>
                <a:cs typeface="Times New Roman" pitchFamily="18" charset="0"/>
              </a:rPr>
              <a:t>) 		</a:t>
            </a: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OpposantJoue</a:t>
            </a:r>
            <a:r>
              <a:rPr lang="fr-FR" i="1" dirty="0">
                <a:solidFill>
                  <a:srgbClr val="800080"/>
                </a:solidFill>
                <a:latin typeface="Palatino Linotype" pitchFamily="18" charset="0"/>
                <a:ea typeface="Times New Roman" pitchFamily="18" charset="0"/>
                <a:cs typeface="Times New Roman" pitchFamily="18" charset="0"/>
              </a:rPr>
              <a:t>() </a:t>
            </a:r>
          </a:p>
        </p:txBody>
      </p:sp>
      <p:sp>
        <p:nvSpPr>
          <p:cNvPr id="12" name="Rectangle 1"/>
          <p:cNvSpPr>
            <a:spLocks noChangeArrowheads="1"/>
          </p:cNvSpPr>
          <p:nvPr/>
        </p:nvSpPr>
        <p:spPr bwMode="auto">
          <a:xfrm>
            <a:off x="4624552" y="3432583"/>
            <a:ext cx="4155284" cy="313932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On test juste si N est à 1 pour perdre</a:t>
            </a:r>
          </a:p>
          <a:p>
            <a:pPr>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arbitre </a:t>
            </a:r>
            <a:r>
              <a:rPr lang="fr-FR" i="1" dirty="0">
                <a:solidFill>
                  <a:srgbClr val="800080"/>
                </a:solidFill>
                <a:latin typeface="Palatino Linotype" pitchFamily="18" charset="0"/>
                <a:ea typeface="Times New Roman" pitchFamily="18" charset="0"/>
                <a:cs typeface="Times New Roman" pitchFamily="18" charset="0"/>
              </a:rPr>
              <a:t>(chaine )</a:t>
            </a: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si</a:t>
            </a:r>
            <a:r>
              <a:rPr lang="fr-FR" i="1" dirty="0" smtClean="0">
                <a:solidFill>
                  <a:srgbClr val="800080"/>
                </a:solidFill>
                <a:latin typeface="Palatino Linotype" pitchFamily="18" charset="0"/>
                <a:ea typeface="Times New Roman" pitchFamily="18" charset="0"/>
                <a:cs typeface="Times New Roman" pitchFamily="18" charset="0"/>
              </a:rPr>
              <a:t> ( </a:t>
            </a:r>
            <a:r>
              <a:rPr lang="fr-FR" i="1" dirty="0">
                <a:solidFill>
                  <a:srgbClr val="800080"/>
                </a:solidFill>
                <a:latin typeface="Palatino Linotype" pitchFamily="18" charset="0"/>
                <a:ea typeface="Times New Roman" pitchFamily="18" charset="0"/>
                <a:cs typeface="Times New Roman" pitchFamily="18" charset="0"/>
              </a:rPr>
              <a:t>N==1)   </a:t>
            </a: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err="1" smtClean="0">
                <a:solidFill>
                  <a:srgbClr val="800080"/>
                </a:solidFill>
                <a:latin typeface="Palatino Linotype" pitchFamily="18" charset="0"/>
                <a:ea typeface="Times New Roman" pitchFamily="18" charset="0"/>
                <a:cs typeface="Times New Roman" pitchFamily="18" charset="0"/>
              </a:rPr>
              <a:t>printf</a:t>
            </a:r>
            <a:r>
              <a:rPr lang="fr-FR" i="1" dirty="0" smtClean="0">
                <a:solidFill>
                  <a:srgbClr val="800080"/>
                </a:solidFill>
                <a:latin typeface="Palatino Linotype" pitchFamily="18" charset="0"/>
                <a:ea typeface="Times New Roman" pitchFamily="18" charset="0"/>
                <a:cs typeface="Times New Roman" pitchFamily="18" charset="0"/>
              </a:rPr>
              <a:t>(Chaine </a:t>
            </a:r>
            <a:r>
              <a:rPr lang="fr-FR" i="1" dirty="0">
                <a:solidFill>
                  <a:srgbClr val="800080"/>
                </a:solidFill>
                <a:latin typeface="Palatino Linotype" pitchFamily="18" charset="0"/>
                <a:ea typeface="Times New Roman" pitchFamily="18" charset="0"/>
                <a:cs typeface="Times New Roman" pitchFamily="18" charset="0"/>
              </a:rPr>
              <a:t>+ "a perdu") </a:t>
            </a: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exit()     // </a:t>
            </a:r>
            <a:r>
              <a:rPr lang="fr-FR" i="1" dirty="0">
                <a:solidFill>
                  <a:srgbClr val="800080"/>
                </a:solidFill>
                <a:latin typeface="Palatino Linotype" pitchFamily="18" charset="0"/>
                <a:ea typeface="Times New Roman" pitchFamily="18" charset="0"/>
                <a:cs typeface="Times New Roman" pitchFamily="18" charset="0"/>
              </a:rPr>
              <a:t>fin du programme	</a:t>
            </a:r>
            <a:endParaRPr lang="fr-FR" i="1" dirty="0" smtClean="0">
              <a:solidFill>
                <a:srgbClr val="800080"/>
              </a:solidFill>
              <a:latin typeface="Palatino Linotype" pitchFamily="18" charset="0"/>
              <a:ea typeface="Times New Roman" pitchFamily="18" charset="0"/>
              <a:cs typeface="Times New Roman" pitchFamily="18" charset="0"/>
            </a:endParaRPr>
          </a:p>
          <a:p>
            <a:pPr lvl="0">
              <a:tabLst>
                <a:tab pos="1558925" algn="ctr"/>
              </a:tabLst>
            </a:pPr>
            <a:endParaRPr lang="fr-FR" i="1" dirty="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 L’opposant </a:t>
            </a:r>
            <a:r>
              <a:rPr lang="fr-FR" i="1" dirty="0">
                <a:solidFill>
                  <a:srgbClr val="800080"/>
                </a:solidFill>
                <a:latin typeface="Palatino Linotype" pitchFamily="18" charset="0"/>
                <a:ea typeface="Times New Roman" pitchFamily="18" charset="0"/>
                <a:cs typeface="Times New Roman" pitchFamily="18" charset="0"/>
              </a:rPr>
              <a:t>joue au hasard</a:t>
            </a:r>
          </a:p>
          <a:p>
            <a:pPr lvl="0">
              <a:tabLst>
                <a:tab pos="1558925" algn="ctr"/>
              </a:tabLst>
            </a:pPr>
            <a:r>
              <a:rPr lang="fr-FR" i="1" dirty="0" err="1">
                <a:solidFill>
                  <a:srgbClr val="800080"/>
                </a:solidFill>
                <a:latin typeface="Palatino Linotype" pitchFamily="18" charset="0"/>
                <a:ea typeface="Times New Roman" pitchFamily="18" charset="0"/>
                <a:cs typeface="Times New Roman" pitchFamily="18" charset="0"/>
              </a:rPr>
              <a:t>OpposantJoue</a:t>
            </a:r>
            <a:r>
              <a:rPr lang="fr-FR" i="1" dirty="0">
                <a:solidFill>
                  <a:srgbClr val="800080"/>
                </a:solidFill>
                <a:latin typeface="Palatino Linotype" pitchFamily="18" charset="0"/>
                <a:ea typeface="Times New Roman" pitchFamily="18" charset="0"/>
                <a:cs typeface="Times New Roman" pitchFamily="18" charset="0"/>
              </a:rPr>
              <a:t>( )</a:t>
            </a: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si</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(N&lt;=4) </a:t>
            </a:r>
            <a:endParaRPr lang="fr-FR" i="1" dirty="0" smtClean="0">
              <a:solidFill>
                <a:srgbClr val="800080"/>
              </a:solidFill>
              <a:latin typeface="Palatino Linotype" pitchFamily="18" charset="0"/>
              <a:ea typeface="Times New Roman" pitchFamily="18" charset="0"/>
              <a:cs typeface="Times New Roman" pitchFamily="18" charset="0"/>
            </a:endParaRPr>
          </a:p>
          <a:p>
            <a:pPr lvl="0">
              <a:tabLst>
                <a:tab pos="1558925" algn="ctr"/>
              </a:tabLst>
            </a:pPr>
            <a:r>
              <a:rPr lang="fr-FR" i="1" dirty="0" smtClean="0">
                <a:solidFill>
                  <a:srgbClr val="800080"/>
                </a:solidFill>
                <a:latin typeface="Palatino Linotype" pitchFamily="18" charset="0"/>
                <a:ea typeface="Times New Roman" pitchFamily="18" charset="0"/>
                <a:cs typeface="Times New Roman" pitchFamily="18" charset="0"/>
              </a:rPr>
              <a:t>       N=1  //opposant </a:t>
            </a:r>
            <a:r>
              <a:rPr lang="fr-FR" i="1" dirty="0">
                <a:solidFill>
                  <a:srgbClr val="800080"/>
                </a:solidFill>
                <a:latin typeface="Palatino Linotype" pitchFamily="18" charset="0"/>
                <a:ea typeface="Times New Roman" pitchFamily="18" charset="0"/>
                <a:cs typeface="Times New Roman" pitchFamily="18" charset="0"/>
              </a:rPr>
              <a:t>gagne  </a:t>
            </a:r>
          </a:p>
          <a:p>
            <a:pPr lvl="0">
              <a:tabLst>
                <a:tab pos="1558925" algn="ctr"/>
              </a:tabLst>
            </a:pP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   </a:t>
            </a:r>
            <a:r>
              <a:rPr lang="fr-FR" b="1" i="1" dirty="0" smtClean="0">
                <a:solidFill>
                  <a:srgbClr val="800080"/>
                </a:solidFill>
                <a:latin typeface="Palatino Linotype" pitchFamily="18" charset="0"/>
                <a:ea typeface="Times New Roman" pitchFamily="18" charset="0"/>
                <a:cs typeface="Times New Roman" pitchFamily="18" charset="0"/>
              </a:rPr>
              <a:t>sinon</a:t>
            </a:r>
            <a:r>
              <a:rPr lang="fr-FR" i="1" dirty="0" smtClean="0">
                <a:solidFill>
                  <a:srgbClr val="800080"/>
                </a:solidFill>
                <a:latin typeface="Palatino Linotype" pitchFamily="18" charset="0"/>
                <a:ea typeface="Times New Roman" pitchFamily="18" charset="0"/>
                <a:cs typeface="Times New Roman" pitchFamily="18" charset="0"/>
              </a:rPr>
              <a:t> </a:t>
            </a:r>
            <a:r>
              <a:rPr lang="fr-FR" i="1" dirty="0">
                <a:solidFill>
                  <a:srgbClr val="800080"/>
                </a:solidFill>
                <a:latin typeface="Palatino Linotype" pitchFamily="18" charset="0"/>
                <a:ea typeface="Times New Roman" pitchFamily="18" charset="0"/>
                <a:cs typeface="Times New Roman" pitchFamily="18" charset="0"/>
              </a:rPr>
              <a:t> </a:t>
            </a:r>
            <a:r>
              <a:rPr lang="fr-FR" i="1" dirty="0" smtClean="0">
                <a:solidFill>
                  <a:srgbClr val="800080"/>
                </a:solidFill>
                <a:latin typeface="Palatino Linotype" pitchFamily="18" charset="0"/>
                <a:ea typeface="Times New Roman" pitchFamily="18" charset="0"/>
                <a:cs typeface="Times New Roman" pitchFamily="18" charset="0"/>
              </a:rPr>
              <a:t>N </a:t>
            </a:r>
            <a:r>
              <a:rPr lang="fr-FR" i="1" dirty="0">
                <a:solidFill>
                  <a:srgbClr val="800080"/>
                </a:solidFill>
                <a:latin typeface="Palatino Linotype" pitchFamily="18" charset="0"/>
                <a:ea typeface="Times New Roman" pitchFamily="18" charset="0"/>
                <a:cs typeface="Times New Roman" pitchFamily="18" charset="0"/>
              </a:rPr>
              <a:t>= N – (</a:t>
            </a:r>
            <a:r>
              <a:rPr lang="fr-FR" i="1" dirty="0" err="1">
                <a:solidFill>
                  <a:srgbClr val="800080"/>
                </a:solidFill>
                <a:latin typeface="Palatino Linotype" pitchFamily="18" charset="0"/>
                <a:ea typeface="Times New Roman" pitchFamily="18" charset="0"/>
                <a:cs typeface="Times New Roman" pitchFamily="18" charset="0"/>
              </a:rPr>
              <a:t>random</a:t>
            </a:r>
            <a:r>
              <a:rPr lang="fr-FR" i="1" dirty="0">
                <a:solidFill>
                  <a:srgbClr val="800080"/>
                </a:solidFill>
                <a:latin typeface="Palatino Linotype" pitchFamily="18" charset="0"/>
                <a:ea typeface="Times New Roman" pitchFamily="18" charset="0"/>
                <a:cs typeface="Times New Roman" pitchFamily="18" charset="0"/>
              </a:rPr>
              <a:t>() % Q) + </a:t>
            </a:r>
            <a:r>
              <a:rPr lang="fr-FR" i="1" dirty="0" smtClean="0">
                <a:solidFill>
                  <a:srgbClr val="800080"/>
                </a:solidFill>
                <a:latin typeface="Palatino Linotype" pitchFamily="18" charset="0"/>
                <a:ea typeface="Times New Roman" pitchFamily="18" charset="0"/>
                <a:cs typeface="Times New Roman" pitchFamily="18" charset="0"/>
              </a:rPr>
              <a:t>1</a:t>
            </a:r>
            <a:r>
              <a:rPr lang="fr-FR" i="1" dirty="0">
                <a:solidFill>
                  <a:srgbClr val="800080"/>
                </a:solidFill>
                <a:latin typeface="Palatino Linotype" pitchFamily="18" charset="0"/>
                <a:ea typeface="Times New Roman" pitchFamily="18" charset="0"/>
                <a:cs typeface="Times New Roman" pitchFamily="18" charset="0"/>
              </a:rPr>
              <a:t> </a:t>
            </a:r>
          </a:p>
        </p:txBody>
      </p:sp>
    </p:spTree>
    <p:extLst>
      <p:ext uri="{BB962C8B-B14F-4D97-AF65-F5344CB8AC3E}">
        <p14:creationId xmlns:p14="http://schemas.microsoft.com/office/powerpoint/2010/main" val="22545210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750288"/>
            <a:chOff x="0" y="998538"/>
            <a:chExt cx="9144000" cy="575028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smtClean="0">
                  <a:solidFill>
                    <a:schemeClr val="folHlink"/>
                  </a:solidFill>
                </a:rPr>
                <a:t>La récursivité</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520142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principes de la récursivité</a:t>
              </a:r>
              <a:endParaRPr lang="fr-FR" i="1" dirty="0" smtClean="0">
                <a:solidFill>
                  <a:srgbClr val="800080"/>
                </a:solidFill>
              </a:endParaRPr>
            </a:p>
            <a:p>
              <a:pPr lvl="1" algn="just">
                <a:spcAft>
                  <a:spcPts val="1200"/>
                </a:spcAft>
                <a:buFont typeface="Wingdings" pitchFamily="2" charset="2"/>
                <a:buChar char="§"/>
              </a:pPr>
              <a:r>
                <a:rPr lang="fr-FR" i="1" dirty="0" smtClean="0">
                  <a:solidFill>
                    <a:srgbClr val="800080"/>
                  </a:solidFill>
                </a:rPr>
                <a:t> Un objet </a:t>
              </a:r>
              <a:r>
                <a:rPr lang="fr-FR" i="1" dirty="0">
                  <a:solidFill>
                    <a:srgbClr val="800080"/>
                  </a:solidFill>
                </a:rPr>
                <a:t>est </a:t>
              </a:r>
              <a:r>
                <a:rPr lang="fr-FR" i="1" dirty="0" smtClean="0">
                  <a:solidFill>
                    <a:srgbClr val="800080"/>
                  </a:solidFill>
                </a:rPr>
                <a:t>récursif s’il </a:t>
              </a:r>
              <a:r>
                <a:rPr lang="fr-FR" i="1" dirty="0">
                  <a:solidFill>
                    <a:srgbClr val="800080"/>
                  </a:solidFill>
                </a:rPr>
                <a:t>se </a:t>
              </a:r>
              <a:r>
                <a:rPr lang="fr-FR" i="1" dirty="0" smtClean="0">
                  <a:solidFill>
                    <a:srgbClr val="800080"/>
                  </a:solidFill>
                </a:rPr>
                <a:t>définit à </a:t>
              </a:r>
              <a:r>
                <a:rPr lang="fr-FR" i="1" dirty="0">
                  <a:solidFill>
                    <a:srgbClr val="800080"/>
                  </a:solidFill>
                </a:rPr>
                <a:t>partir de </a:t>
              </a:r>
              <a:r>
                <a:rPr lang="fr-FR" i="1" dirty="0" smtClean="0">
                  <a:solidFill>
                    <a:srgbClr val="800080"/>
                  </a:solidFill>
                </a:rPr>
                <a:t>lui-même.</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Une fonction </a:t>
              </a:r>
              <a:r>
                <a:rPr lang="fr-FR" i="1" dirty="0">
                  <a:solidFill>
                    <a:srgbClr val="800080"/>
                  </a:solidFill>
                </a:rPr>
                <a:t>est dite </a:t>
              </a:r>
              <a:r>
                <a:rPr lang="fr-FR" i="1" dirty="0" smtClean="0">
                  <a:solidFill>
                    <a:srgbClr val="800080"/>
                  </a:solidFill>
                </a:rPr>
                <a:t>récursive si </a:t>
              </a:r>
              <a:r>
                <a:rPr lang="fr-FR" i="1" dirty="0">
                  <a:solidFill>
                    <a:srgbClr val="800080"/>
                  </a:solidFill>
                </a:rPr>
                <a:t>elle comporte, dans son corps, au moins un appel à </a:t>
              </a:r>
              <a:r>
                <a:rPr lang="fr-FR" i="1" dirty="0" smtClean="0">
                  <a:solidFill>
                    <a:srgbClr val="800080"/>
                  </a:solidFill>
                </a:rPr>
                <a:t>elle-même.</a:t>
              </a:r>
            </a:p>
            <a:p>
              <a:pPr lvl="1" algn="just">
                <a:spcAft>
                  <a:spcPts val="1200"/>
                </a:spcAft>
                <a:buFont typeface="Wingdings" pitchFamily="2" charset="2"/>
                <a:buChar char="§"/>
              </a:pPr>
              <a:r>
                <a:rPr lang="fr-FR" i="1" dirty="0" smtClean="0">
                  <a:solidFill>
                    <a:srgbClr val="800080"/>
                  </a:solidFill>
                </a:rPr>
                <a:t> De même qu’une structure de contrôle est dite récursive si au moins un de ses attributs est une instance de la structure.</a:t>
              </a:r>
            </a:p>
            <a:p>
              <a:pPr lvl="1" algn="just">
                <a:spcAft>
                  <a:spcPts val="0"/>
                </a:spcAft>
                <a:buFont typeface="Wingdings" pitchFamily="2" charset="2"/>
                <a:buChar char="§"/>
              </a:pPr>
              <a:r>
                <a:rPr lang="fr-FR" i="1" dirty="0">
                  <a:solidFill>
                    <a:srgbClr val="800080"/>
                  </a:solidFill>
                </a:rPr>
                <a:t> </a:t>
              </a:r>
              <a:r>
                <a:rPr lang="fr-FR" i="1" dirty="0" smtClean="0">
                  <a:solidFill>
                    <a:srgbClr val="800080"/>
                  </a:solidFill>
                </a:rPr>
                <a:t>La récursivité est une notion mathématique utilisée pour décrire de manière non ambiguë un ensemble d’objets :</a:t>
              </a:r>
            </a:p>
            <a:p>
              <a:pPr marL="1257300" lvl="2" indent="-342900" algn="just">
                <a:spcAft>
                  <a:spcPts val="0"/>
                </a:spcAft>
                <a:buFont typeface="Arial" pitchFamily="34" charset="0"/>
                <a:buChar char="•"/>
              </a:pPr>
              <a:r>
                <a:rPr lang="fr-FR" i="1" dirty="0" smtClean="0">
                  <a:solidFill>
                    <a:srgbClr val="800080"/>
                  </a:solidFill>
                </a:rPr>
                <a:t>Définition des entiers : (1) 0 est un entier ; (2) si n est un entier alors n+1 est aussi un entier.</a:t>
              </a:r>
              <a:endParaRPr lang="fr-FR" i="1" dirty="0">
                <a:solidFill>
                  <a:srgbClr val="800080"/>
                </a:solidFill>
              </a:endParaRPr>
            </a:p>
            <a:p>
              <a:pPr marL="1257300" lvl="2" indent="-342900" algn="just">
                <a:spcAft>
                  <a:spcPts val="1200"/>
                </a:spcAft>
                <a:buFont typeface="Arial" pitchFamily="34" charset="0"/>
                <a:buChar char="•"/>
              </a:pPr>
              <a:r>
                <a:rPr lang="fr-FR" i="1" dirty="0" smtClean="0">
                  <a:solidFill>
                    <a:srgbClr val="800080"/>
                  </a:solidFill>
                </a:rPr>
                <a:t>Définition d’une fonction : (1) f(1)=1 et f(0)=0 ; f(n)=3*f(n-1) </a:t>
              </a:r>
              <a:r>
                <a:rPr lang="mr-IN" i="1" dirty="0" smtClean="0">
                  <a:solidFill>
                    <a:srgbClr val="800080"/>
                  </a:solidFill>
                </a:rPr>
                <a:t>–</a:t>
              </a:r>
              <a:r>
                <a:rPr lang="fr-FR" i="1" dirty="0" smtClean="0">
                  <a:solidFill>
                    <a:srgbClr val="800080"/>
                  </a:solidFill>
                </a:rPr>
                <a:t> 2*f(n-2) soit la liste [0, 1, 3, 7, 15, 31 </a:t>
              </a:r>
              <a:r>
                <a:rPr lang="mr-IN" i="1" dirty="0" smtClean="0">
                  <a:solidFill>
                    <a:srgbClr val="800080"/>
                  </a:solidFill>
                </a:rPr>
                <a:t>…</a:t>
              </a:r>
              <a:r>
                <a:rPr lang="fr-FR" i="1" dirty="0" smtClean="0">
                  <a:solidFill>
                    <a:srgbClr val="800080"/>
                  </a:solidFill>
                </a:rPr>
                <a:t>].</a:t>
              </a:r>
            </a:p>
            <a:p>
              <a:pPr lvl="1" algn="just">
                <a:spcAft>
                  <a:spcPts val="1200"/>
                </a:spcAft>
                <a:buFont typeface="Wingdings" pitchFamily="2" charset="2"/>
                <a:buChar char="§"/>
              </a:pPr>
              <a:r>
                <a:rPr lang="fr-FR" i="1" dirty="0" smtClean="0">
                  <a:solidFill>
                    <a:srgbClr val="800080"/>
                  </a:solidFill>
                </a:rPr>
                <a:t> On parle de récursivité terminale lorsque les conditions sur les variables de la fonction font que la fonction n’effectue plus d’appel à elle-même.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Dans le cas contraire on parle de récursivité non terminale.</a:t>
              </a:r>
              <a:endParaRPr lang="fr-FR" i="1" dirty="0">
                <a:solidFill>
                  <a:srgbClr val="800080"/>
                </a:solidFill>
              </a:endParaRPr>
            </a:p>
          </p:txBody>
        </p:sp>
      </p:grpSp>
    </p:spTree>
    <p:extLst>
      <p:ext uri="{BB962C8B-B14F-4D97-AF65-F5344CB8AC3E}">
        <p14:creationId xmlns:p14="http://schemas.microsoft.com/office/powerpoint/2010/main" val="41501310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3780518"/>
            <a:chOff x="0" y="998538"/>
            <a:chExt cx="9144000" cy="378051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smtClean="0">
                  <a:solidFill>
                    <a:schemeClr val="folHlink"/>
                  </a:solidFill>
                </a:rPr>
                <a:t>La récursivité</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323165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Les principes de la récursivité</a:t>
              </a:r>
              <a:endParaRPr lang="fr-FR" i="1" dirty="0" smtClean="0">
                <a:solidFill>
                  <a:srgbClr val="800080"/>
                </a:solidFill>
              </a:endParaRPr>
            </a:p>
            <a:p>
              <a:pPr lvl="1" algn="just">
                <a:spcAft>
                  <a:spcPts val="1200"/>
                </a:spcAft>
                <a:buFont typeface="Wingdings" pitchFamily="2" charset="2"/>
                <a:buChar char="§"/>
              </a:pPr>
              <a:r>
                <a:rPr lang="fr-FR" i="1" dirty="0" smtClean="0">
                  <a:solidFill>
                    <a:srgbClr val="800080"/>
                  </a:solidFill>
                </a:rPr>
                <a:t> Lorsque dans une fonction il est fait référence à la fonction on parle de récursivité directe.</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Lorsqu’une fonction appelle une autre fonction qui </a:t>
              </a:r>
              <a:r>
                <a:rPr lang="fr-FR" i="1" dirty="0">
                  <a:solidFill>
                    <a:srgbClr val="800080"/>
                  </a:solidFill>
                </a:rPr>
                <a:t>appelle </a:t>
              </a:r>
              <a:r>
                <a:rPr lang="fr-FR" i="1" dirty="0" smtClean="0">
                  <a:solidFill>
                    <a:srgbClr val="800080"/>
                  </a:solidFill>
                </a:rPr>
                <a:t>la fonction d’origine, </a:t>
              </a:r>
              <a:r>
                <a:rPr lang="fr-FR" i="1" dirty="0">
                  <a:solidFill>
                    <a:srgbClr val="800080"/>
                  </a:solidFill>
                </a:rPr>
                <a:t>il s’agit aussi </a:t>
              </a:r>
              <a:r>
                <a:rPr lang="fr-FR" i="1" dirty="0" smtClean="0">
                  <a:solidFill>
                    <a:srgbClr val="800080"/>
                  </a:solidFill>
                </a:rPr>
                <a:t>de récursivité : récursivité indirecte.</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Pour qu’une fonction récursive puisse fonctionner correctement, il est indispensable que celle-ci contienne au moins une condition terminale.</a:t>
              </a:r>
            </a:p>
            <a:p>
              <a:pPr lvl="1" algn="just">
                <a:spcAft>
                  <a:spcPts val="1200"/>
                </a:spcAft>
                <a:buFont typeface="Wingdings" pitchFamily="2" charset="2"/>
                <a:buChar char="§"/>
              </a:pPr>
              <a:r>
                <a:rPr lang="fr-FR" i="1" dirty="0" smtClean="0">
                  <a:solidFill>
                    <a:srgbClr val="800080"/>
                  </a:solidFill>
                </a:rPr>
                <a:t> Cette condition est un cas particulier qui vont imposer que la chaine des appels récursifs s’arrête.</a:t>
              </a:r>
            </a:p>
          </p:txBody>
        </p:sp>
      </p:grpSp>
      <p:grpSp>
        <p:nvGrpSpPr>
          <p:cNvPr id="5" name="Grouper 4"/>
          <p:cNvGrpSpPr/>
          <p:nvPr/>
        </p:nvGrpSpPr>
        <p:grpSpPr>
          <a:xfrm>
            <a:off x="3349971" y="4733532"/>
            <a:ext cx="4981169" cy="959799"/>
            <a:chOff x="3349971" y="4733532"/>
            <a:chExt cx="4981169" cy="959799"/>
          </a:xfrm>
        </p:grpSpPr>
        <p:sp>
          <p:nvSpPr>
            <p:cNvPr id="13" name="Line 44"/>
            <p:cNvSpPr>
              <a:spLocks noChangeShapeType="1"/>
            </p:cNvSpPr>
            <p:nvPr/>
          </p:nvSpPr>
          <p:spPr bwMode="auto">
            <a:xfrm flipH="1">
              <a:off x="3349971" y="5047357"/>
              <a:ext cx="1762566" cy="645974"/>
            </a:xfrm>
            <a:prstGeom prst="line">
              <a:avLst/>
            </a:prstGeom>
            <a:noFill/>
            <a:ln w="12700">
              <a:solidFill>
                <a:srgbClr val="3B4323"/>
              </a:solidFill>
              <a:round/>
              <a:headEnd/>
              <a:tailEnd type="triangle" w="med" len="med"/>
            </a:ln>
          </p:spPr>
          <p:txBody>
            <a:bodyPr wrap="none"/>
            <a:lstStyle/>
            <a:p>
              <a:endParaRPr lang="fr-FR" dirty="0"/>
            </a:p>
          </p:txBody>
        </p:sp>
        <p:sp>
          <p:nvSpPr>
            <p:cNvPr id="14" name="Rectangle 1"/>
            <p:cNvSpPr>
              <a:spLocks noChangeArrowheads="1"/>
            </p:cNvSpPr>
            <p:nvPr/>
          </p:nvSpPr>
          <p:spPr bwMode="auto">
            <a:xfrm>
              <a:off x="5096647" y="4733532"/>
              <a:ext cx="3234493"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La condition terminale permet d’arrêter les appels à la fonction factorielle</a:t>
              </a:r>
              <a:endParaRPr lang="en-US" sz="1400" i="1" dirty="0">
                <a:solidFill>
                  <a:srgbClr val="800080"/>
                </a:solidFill>
              </a:endParaRPr>
            </a:p>
          </p:txBody>
        </p:sp>
      </p:grpSp>
      <p:grpSp>
        <p:nvGrpSpPr>
          <p:cNvPr id="4" name="Grouper 3"/>
          <p:cNvGrpSpPr/>
          <p:nvPr/>
        </p:nvGrpSpPr>
        <p:grpSpPr>
          <a:xfrm>
            <a:off x="3317127" y="5469746"/>
            <a:ext cx="5024094" cy="954107"/>
            <a:chOff x="3317127" y="5469746"/>
            <a:chExt cx="5024094" cy="954107"/>
          </a:xfrm>
        </p:grpSpPr>
        <p:sp>
          <p:nvSpPr>
            <p:cNvPr id="22" name="Rectangle 1"/>
            <p:cNvSpPr>
              <a:spLocks noChangeArrowheads="1"/>
            </p:cNvSpPr>
            <p:nvPr/>
          </p:nvSpPr>
          <p:spPr bwMode="auto">
            <a:xfrm>
              <a:off x="5106728" y="5469746"/>
              <a:ext cx="3234493"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La récursivité s’arrête quelque soit N. Les appels de factorielle ne se font que si N &gt; 1 et à chaque appel N est décrémenté de 1 donc tend vers 1.</a:t>
              </a:r>
              <a:endParaRPr lang="en-US" sz="1400" i="1" dirty="0">
                <a:solidFill>
                  <a:srgbClr val="800080"/>
                </a:solidFill>
              </a:endParaRPr>
            </a:p>
          </p:txBody>
        </p:sp>
        <p:sp>
          <p:nvSpPr>
            <p:cNvPr id="26" name="Line 44"/>
            <p:cNvSpPr>
              <a:spLocks noChangeShapeType="1"/>
            </p:cNvSpPr>
            <p:nvPr/>
          </p:nvSpPr>
          <p:spPr bwMode="auto">
            <a:xfrm flipH="1">
              <a:off x="3317127" y="5934201"/>
              <a:ext cx="1795411" cy="350359"/>
            </a:xfrm>
            <a:prstGeom prst="line">
              <a:avLst/>
            </a:prstGeom>
            <a:noFill/>
            <a:ln w="12700">
              <a:solidFill>
                <a:srgbClr val="3B4323"/>
              </a:solidFill>
              <a:round/>
              <a:headEnd/>
              <a:tailEnd type="triangle" w="med" len="med"/>
            </a:ln>
          </p:spPr>
          <p:txBody>
            <a:bodyPr wrap="none"/>
            <a:lstStyle/>
            <a:p>
              <a:endParaRPr lang="fr-FR" dirty="0"/>
            </a:p>
          </p:txBody>
        </p:sp>
      </p:grpSp>
      <p:grpSp>
        <p:nvGrpSpPr>
          <p:cNvPr id="7" name="Grouper 6"/>
          <p:cNvGrpSpPr/>
          <p:nvPr/>
        </p:nvGrpSpPr>
        <p:grpSpPr>
          <a:xfrm>
            <a:off x="877345" y="4788103"/>
            <a:ext cx="3665181" cy="1750905"/>
            <a:chOff x="877345" y="4788103"/>
            <a:chExt cx="3665181" cy="1750905"/>
          </a:xfrm>
        </p:grpSpPr>
        <p:sp>
          <p:nvSpPr>
            <p:cNvPr id="11" name="Rectangle 1"/>
            <p:cNvSpPr>
              <a:spLocks noChangeArrowheads="1"/>
            </p:cNvSpPr>
            <p:nvPr/>
          </p:nvSpPr>
          <p:spPr bwMode="auto">
            <a:xfrm>
              <a:off x="877345" y="5215569"/>
              <a:ext cx="3665181" cy="1323439"/>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smtClean="0">
                  <a:solidFill>
                    <a:srgbClr val="800080"/>
                  </a:solidFill>
                </a:rPr>
                <a:t>factorielle( N ) </a:t>
              </a:r>
              <a:r>
                <a:rPr lang="fr-FR" sz="1600" i="1" dirty="0">
                  <a:solidFill>
                    <a:srgbClr val="800080"/>
                  </a:solidFill>
                </a:rPr>
                <a:t>:</a:t>
              </a:r>
            </a:p>
            <a:p>
              <a:pPr>
                <a:tabLst>
                  <a:tab pos="1558925" algn="ctr"/>
                </a:tabLst>
              </a:pPr>
              <a:r>
                <a:rPr lang="fr-FR" sz="1600" i="1" dirty="0" smtClean="0">
                  <a:solidFill>
                    <a:srgbClr val="800080"/>
                  </a:solidFill>
                </a:rPr>
                <a:t>  if (N &lt; 0 ) : return "erreur"</a:t>
              </a:r>
            </a:p>
            <a:p>
              <a:pPr>
                <a:tabLst>
                  <a:tab pos="1558925" algn="ctr"/>
                </a:tabLst>
              </a:pPr>
              <a:r>
                <a:rPr lang="fr-FR" sz="1600" i="1" dirty="0">
                  <a:solidFill>
                    <a:srgbClr val="800080"/>
                  </a:solidFill>
                </a:rPr>
                <a:t> </a:t>
              </a:r>
              <a:r>
                <a:rPr lang="fr-FR" sz="1600" i="1" dirty="0" smtClean="0">
                  <a:solidFill>
                    <a:srgbClr val="800080"/>
                  </a:solidFill>
                </a:rPr>
                <a:t> if (N == 1) or (N == 0) :</a:t>
              </a:r>
              <a:endParaRPr lang="fr-FR" sz="1600" i="1" dirty="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   return 1</a:t>
              </a:r>
              <a:endParaRPr lang="fr-FR" sz="1600" i="1" dirty="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return N*factorielle(N-1)</a:t>
              </a:r>
            </a:p>
          </p:txBody>
        </p:sp>
        <p:sp>
          <p:nvSpPr>
            <p:cNvPr id="6" name="Rectangle 5"/>
            <p:cNvSpPr/>
            <p:nvPr/>
          </p:nvSpPr>
          <p:spPr>
            <a:xfrm>
              <a:off x="2041785" y="4788103"/>
              <a:ext cx="1068044" cy="369332"/>
            </a:xfrm>
            <a:prstGeom prst="rect">
              <a:avLst/>
            </a:prstGeom>
          </p:spPr>
          <p:txBody>
            <a:bodyPr wrap="none">
              <a:spAutoFit/>
            </a:bodyPr>
            <a:lstStyle/>
            <a:p>
              <a:r>
                <a:rPr lang="fr-FR" i="1" dirty="0" smtClean="0">
                  <a:solidFill>
                    <a:srgbClr val="800080"/>
                  </a:solidFill>
                </a:rPr>
                <a:t>exemple</a:t>
              </a:r>
              <a:endParaRPr lang="fr-FR" dirty="0"/>
            </a:p>
          </p:txBody>
        </p:sp>
      </p:grpSp>
    </p:spTree>
    <p:extLst>
      <p:ext uri="{BB962C8B-B14F-4D97-AF65-F5344CB8AC3E}">
        <p14:creationId xmlns:p14="http://schemas.microsoft.com/office/powerpoint/2010/main" val="254210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3226520"/>
            <a:chOff x="0" y="998538"/>
            <a:chExt cx="9144000" cy="322652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smtClean="0">
                  <a:solidFill>
                    <a:schemeClr val="folHlink"/>
                  </a:solidFill>
                </a:rPr>
                <a:t>La récursivité</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2677656"/>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Fonctionnement de la récursivité</a:t>
              </a:r>
              <a:endParaRPr lang="fr-FR" i="1" dirty="0" smtClean="0">
                <a:solidFill>
                  <a:srgbClr val="800080"/>
                </a:solidFill>
              </a:endParaRPr>
            </a:p>
            <a:p>
              <a:pPr lvl="1" algn="just">
                <a:spcAft>
                  <a:spcPts val="1200"/>
                </a:spcAft>
                <a:buFont typeface="Wingdings" pitchFamily="2" charset="2"/>
                <a:buChar char="§"/>
              </a:pPr>
              <a:r>
                <a:rPr lang="fr-FR" i="1" dirty="0" smtClean="0">
                  <a:solidFill>
                    <a:srgbClr val="800080"/>
                  </a:solidFill>
                </a:rPr>
                <a:t> La récursivité empile les appels de fonction (sans les terminer).</a:t>
              </a:r>
              <a:endParaRPr lang="fr-FR" i="1" dirty="0">
                <a:solidFill>
                  <a:srgbClr val="800080"/>
                </a:solidFill>
              </a:endParaRPr>
            </a:p>
            <a:p>
              <a:pPr lvl="1" algn="just">
                <a:spcAft>
                  <a:spcPts val="1200"/>
                </a:spcAft>
                <a:buFont typeface="Wingdings" pitchFamily="2" charset="2"/>
                <a:buChar char="§"/>
              </a:pPr>
              <a:r>
                <a:rPr lang="fr-FR" i="1" dirty="0" smtClean="0">
                  <a:solidFill>
                    <a:srgbClr val="800080"/>
                  </a:solidFill>
                </a:rPr>
                <a:t> L(empilement continu tant que la condition terminale n’est pas atteinte.</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Un fois la condition terminale atteinte la fonction obtient une valeur qu’elle utilisera pour évaluer le calcul de l’avant dernier appel.</a:t>
              </a:r>
            </a:p>
            <a:p>
              <a:pPr lvl="1" algn="just">
                <a:spcAft>
                  <a:spcPts val="1200"/>
                </a:spcAft>
                <a:buFont typeface="Wingdings" pitchFamily="2" charset="2"/>
                <a:buChar char="§"/>
              </a:pPr>
              <a:r>
                <a:rPr lang="fr-FR" i="1" dirty="0" smtClean="0">
                  <a:solidFill>
                    <a:srgbClr val="800080"/>
                  </a:solidFill>
                </a:rPr>
                <a:t> A partir du résultat de l’avant dernier appel elle peut remonter jusqu’à l’appel initial.</a:t>
              </a:r>
            </a:p>
          </p:txBody>
        </p:sp>
      </p:grpSp>
      <p:grpSp>
        <p:nvGrpSpPr>
          <p:cNvPr id="7" name="Grouper 6"/>
          <p:cNvGrpSpPr/>
          <p:nvPr/>
        </p:nvGrpSpPr>
        <p:grpSpPr>
          <a:xfrm>
            <a:off x="866398" y="4262565"/>
            <a:ext cx="2910531" cy="2292742"/>
            <a:chOff x="877346" y="4788103"/>
            <a:chExt cx="2910531" cy="2292742"/>
          </a:xfrm>
        </p:grpSpPr>
        <p:sp>
          <p:nvSpPr>
            <p:cNvPr id="11" name="Rectangle 1"/>
            <p:cNvSpPr>
              <a:spLocks noChangeArrowheads="1"/>
            </p:cNvSpPr>
            <p:nvPr/>
          </p:nvSpPr>
          <p:spPr bwMode="auto">
            <a:xfrm>
              <a:off x="877346" y="5264963"/>
              <a:ext cx="2910531" cy="181588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smtClean="0">
                  <a:solidFill>
                    <a:srgbClr val="800080"/>
                  </a:solidFill>
                </a:rPr>
                <a:t>def</a:t>
              </a:r>
              <a:r>
                <a:rPr lang="fr-FR" sz="1600" i="1" dirty="0" smtClean="0">
                  <a:solidFill>
                    <a:srgbClr val="800080"/>
                  </a:solidFill>
                </a:rPr>
                <a:t> </a:t>
              </a:r>
              <a:r>
                <a:rPr lang="fr-FR" sz="1600" i="1" dirty="0">
                  <a:solidFill>
                    <a:srgbClr val="800080"/>
                  </a:solidFill>
                </a:rPr>
                <a:t>factorielle( N ) </a:t>
              </a:r>
              <a:r>
                <a:rPr lang="fr-FR" sz="1600" i="1" dirty="0" smtClean="0">
                  <a:solidFill>
                    <a:srgbClr val="800080"/>
                  </a:solidFill>
                </a:rPr>
                <a:t>:</a:t>
              </a:r>
              <a:endParaRPr lang="fr-FR" sz="1600" i="1" dirty="0">
                <a:solidFill>
                  <a:srgbClr val="800080"/>
                </a:solidFill>
              </a:endParaRPr>
            </a:p>
            <a:p>
              <a:pPr>
                <a:tabLst>
                  <a:tab pos="1558925" algn="ctr"/>
                </a:tabLst>
              </a:pPr>
              <a:r>
                <a:rPr lang="fr-FR" sz="1600" i="1" dirty="0" smtClean="0">
                  <a:solidFill>
                    <a:srgbClr val="800080"/>
                  </a:solidFill>
                </a:rPr>
                <a:t>  if (N &lt; 0 ) : return "erreur"</a:t>
              </a:r>
            </a:p>
            <a:p>
              <a:pPr>
                <a:tabLst>
                  <a:tab pos="1558925" algn="ctr"/>
                </a:tabLst>
              </a:pPr>
              <a:r>
                <a:rPr lang="fr-FR" sz="1600" i="1" dirty="0">
                  <a:solidFill>
                    <a:srgbClr val="800080"/>
                  </a:solidFill>
                </a:rPr>
                <a:t> </a:t>
              </a:r>
              <a:r>
                <a:rPr lang="fr-FR" sz="1600" i="1" dirty="0" smtClean="0">
                  <a:solidFill>
                    <a:srgbClr val="800080"/>
                  </a:solidFill>
                </a:rPr>
                <a:t> if (N == 1) or (N == 0) :</a:t>
              </a:r>
              <a:endParaRPr lang="fr-FR" sz="1600" i="1" dirty="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   return 1	 </a:t>
              </a:r>
            </a:p>
            <a:p>
              <a:pPr>
                <a:tabLst>
                  <a:tab pos="1558925" algn="ctr"/>
                </a:tabLst>
              </a:pPr>
              <a:r>
                <a:rPr lang="fr-FR" sz="1600" i="1" dirty="0">
                  <a:solidFill>
                    <a:srgbClr val="800080"/>
                  </a:solidFill>
                </a:rPr>
                <a:t> </a:t>
              </a:r>
              <a:r>
                <a:rPr lang="fr-FR" sz="1600" i="1" dirty="0" smtClean="0">
                  <a:solidFill>
                    <a:srgbClr val="800080"/>
                  </a:solidFill>
                </a:rPr>
                <a:t> return N*factorielle(N-1) </a:t>
              </a:r>
            </a:p>
            <a:p>
              <a:pPr>
                <a:tabLst>
                  <a:tab pos="1558925" algn="ctr"/>
                </a:tabLst>
              </a:pPr>
              <a:endParaRPr lang="fr-FR" sz="1600" i="1" dirty="0">
                <a:solidFill>
                  <a:srgbClr val="800080"/>
                </a:solidFill>
              </a:endParaRPr>
            </a:p>
            <a:p>
              <a:pPr>
                <a:tabLst>
                  <a:tab pos="1558925" algn="ctr"/>
                </a:tabLst>
              </a:pPr>
              <a:r>
                <a:rPr lang="fr-FR" sz="1600" i="1" dirty="0">
                  <a:solidFill>
                    <a:srgbClr val="800080"/>
                  </a:solidFill>
                </a:rPr>
                <a:t>factorielle( 5 ) </a:t>
              </a:r>
            </a:p>
          </p:txBody>
        </p:sp>
        <p:sp>
          <p:nvSpPr>
            <p:cNvPr id="6" name="Rectangle 5"/>
            <p:cNvSpPr/>
            <p:nvPr/>
          </p:nvSpPr>
          <p:spPr>
            <a:xfrm>
              <a:off x="2041785" y="4788103"/>
              <a:ext cx="1068044" cy="369332"/>
            </a:xfrm>
            <a:prstGeom prst="rect">
              <a:avLst/>
            </a:prstGeom>
          </p:spPr>
          <p:txBody>
            <a:bodyPr wrap="none">
              <a:spAutoFit/>
            </a:bodyPr>
            <a:lstStyle/>
            <a:p>
              <a:r>
                <a:rPr lang="fr-FR" i="1" dirty="0" smtClean="0">
                  <a:solidFill>
                    <a:srgbClr val="800080"/>
                  </a:solidFill>
                </a:rPr>
                <a:t>exemple</a:t>
              </a:r>
              <a:endParaRPr lang="fr-FR" dirty="0"/>
            </a:p>
          </p:txBody>
        </p:sp>
      </p:grpSp>
      <p:grpSp>
        <p:nvGrpSpPr>
          <p:cNvPr id="19" name="Grouper 18"/>
          <p:cNvGrpSpPr/>
          <p:nvPr/>
        </p:nvGrpSpPr>
        <p:grpSpPr>
          <a:xfrm>
            <a:off x="3295233" y="4156781"/>
            <a:ext cx="5200120" cy="1656986"/>
            <a:chOff x="3317129" y="4824653"/>
            <a:chExt cx="5200120" cy="1656986"/>
          </a:xfrm>
        </p:grpSpPr>
        <p:sp>
          <p:nvSpPr>
            <p:cNvPr id="20" name="Line 44"/>
            <p:cNvSpPr>
              <a:spLocks noChangeShapeType="1"/>
            </p:cNvSpPr>
            <p:nvPr/>
          </p:nvSpPr>
          <p:spPr bwMode="auto">
            <a:xfrm flipH="1">
              <a:off x="3317129" y="5310126"/>
              <a:ext cx="1773513" cy="1171513"/>
            </a:xfrm>
            <a:prstGeom prst="line">
              <a:avLst/>
            </a:prstGeom>
            <a:noFill/>
            <a:ln w="12700">
              <a:solidFill>
                <a:srgbClr val="3B4323"/>
              </a:solidFill>
              <a:round/>
              <a:headEnd/>
              <a:tailEnd type="triangle" w="med" len="med"/>
            </a:ln>
          </p:spPr>
          <p:txBody>
            <a:bodyPr wrap="none"/>
            <a:lstStyle/>
            <a:p>
              <a:endParaRPr lang="fr-FR" dirty="0"/>
            </a:p>
          </p:txBody>
        </p:sp>
        <p:sp>
          <p:nvSpPr>
            <p:cNvPr id="21" name="Rectangle 1"/>
            <p:cNvSpPr>
              <a:spLocks noChangeArrowheads="1"/>
            </p:cNvSpPr>
            <p:nvPr/>
          </p:nvSpPr>
          <p:spPr bwMode="auto">
            <a:xfrm>
              <a:off x="5085700" y="4824653"/>
              <a:ext cx="3431549" cy="95410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factorielle(5) s’arrête lorsqu’elle doit évaluer l’expression 5 * factorielle(4)</a:t>
              </a:r>
            </a:p>
            <a:p>
              <a:pPr>
                <a:tabLst>
                  <a:tab pos="1558925" algn="ctr"/>
                </a:tabLst>
              </a:pPr>
              <a:r>
                <a:rPr lang="fr-FR" sz="1400" i="1" dirty="0" smtClean="0">
                  <a:solidFill>
                    <a:srgbClr val="800080"/>
                  </a:solidFill>
                </a:rPr>
                <a:t>Qui ne se fera que lorsque factorielle(4) aura été évalué.</a:t>
              </a:r>
              <a:endParaRPr lang="en-US" sz="1400" i="1" dirty="0">
                <a:solidFill>
                  <a:srgbClr val="800080"/>
                </a:solidFill>
              </a:endParaRPr>
            </a:p>
          </p:txBody>
        </p:sp>
      </p:grpSp>
      <p:grpSp>
        <p:nvGrpSpPr>
          <p:cNvPr id="8" name="Grouper 7"/>
          <p:cNvGrpSpPr/>
          <p:nvPr/>
        </p:nvGrpSpPr>
        <p:grpSpPr>
          <a:xfrm>
            <a:off x="4138197" y="5215102"/>
            <a:ext cx="2468953" cy="1513548"/>
            <a:chOff x="4138199" y="5215102"/>
            <a:chExt cx="2468953" cy="1513548"/>
          </a:xfrm>
        </p:grpSpPr>
        <p:sp>
          <p:nvSpPr>
            <p:cNvPr id="27" name="Rectangle 1"/>
            <p:cNvSpPr>
              <a:spLocks noChangeArrowheads="1"/>
            </p:cNvSpPr>
            <p:nvPr/>
          </p:nvSpPr>
          <p:spPr bwMode="auto">
            <a:xfrm>
              <a:off x="4438910" y="5559099"/>
              <a:ext cx="1954486" cy="116955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5 * factorielle(4)	        </a:t>
              </a:r>
            </a:p>
            <a:p>
              <a:pPr>
                <a:tabLst>
                  <a:tab pos="1558925" algn="ctr"/>
                </a:tabLst>
              </a:pPr>
              <a:r>
                <a:rPr lang="fr-FR" sz="1400" i="1" dirty="0">
                  <a:solidFill>
                    <a:srgbClr val="800080"/>
                  </a:solidFill>
                </a:rPr>
                <a:t> </a:t>
              </a:r>
              <a:r>
                <a:rPr lang="fr-FR" sz="1400" i="1" dirty="0" smtClean="0">
                  <a:solidFill>
                    <a:srgbClr val="800080"/>
                  </a:solidFill>
                </a:rPr>
                <a:t>  4 * factorielle(3)</a:t>
              </a:r>
            </a:p>
            <a:p>
              <a:pPr>
                <a:tabLst>
                  <a:tab pos="1558925" algn="ctr"/>
                </a:tabLst>
              </a:pPr>
              <a:r>
                <a:rPr lang="fr-FR" sz="1400" i="1" dirty="0">
                  <a:solidFill>
                    <a:srgbClr val="800080"/>
                  </a:solidFill>
                </a:rPr>
                <a:t>  </a:t>
              </a:r>
              <a:r>
                <a:rPr lang="fr-FR" sz="1400" i="1" dirty="0" smtClean="0">
                  <a:solidFill>
                    <a:srgbClr val="800080"/>
                  </a:solidFill>
                </a:rPr>
                <a:t>    3 </a:t>
              </a:r>
              <a:r>
                <a:rPr lang="fr-FR" sz="1400" i="1" dirty="0">
                  <a:solidFill>
                    <a:srgbClr val="800080"/>
                  </a:solidFill>
                </a:rPr>
                <a:t>* factorielle</a:t>
              </a:r>
              <a:r>
                <a:rPr lang="fr-FR" sz="1400" i="1" dirty="0" smtClean="0">
                  <a:solidFill>
                    <a:srgbClr val="800080"/>
                  </a:solidFill>
                </a:rPr>
                <a:t>(2)</a:t>
              </a:r>
            </a:p>
            <a:p>
              <a:pPr>
                <a:tabLst>
                  <a:tab pos="1558925" algn="ctr"/>
                </a:tabLst>
              </a:pPr>
              <a:r>
                <a:rPr lang="fr-FR" sz="1400" i="1" dirty="0">
                  <a:solidFill>
                    <a:srgbClr val="800080"/>
                  </a:solidFill>
                </a:rPr>
                <a:t> </a:t>
              </a:r>
              <a:r>
                <a:rPr lang="fr-FR" sz="1400" i="1" dirty="0" smtClean="0">
                  <a:solidFill>
                    <a:srgbClr val="800080"/>
                  </a:solidFill>
                </a:rPr>
                <a:t>        2 </a:t>
              </a:r>
              <a:r>
                <a:rPr lang="fr-FR" sz="1400" i="1" dirty="0">
                  <a:solidFill>
                    <a:srgbClr val="800080"/>
                  </a:solidFill>
                </a:rPr>
                <a:t>* factorielle</a:t>
              </a:r>
              <a:r>
                <a:rPr lang="fr-FR" sz="1400" i="1" dirty="0" smtClean="0">
                  <a:solidFill>
                    <a:srgbClr val="800080"/>
                  </a:solidFill>
                </a:rPr>
                <a:t>(1)</a:t>
              </a:r>
            </a:p>
            <a:p>
              <a:pPr>
                <a:tabLst>
                  <a:tab pos="1558925" algn="ctr"/>
                </a:tabLst>
              </a:pPr>
              <a:r>
                <a:rPr lang="fr-FR" sz="1400" i="1" dirty="0">
                  <a:solidFill>
                    <a:srgbClr val="800080"/>
                  </a:solidFill>
                </a:rPr>
                <a:t> </a:t>
              </a:r>
              <a:r>
                <a:rPr lang="fr-FR" sz="1400" i="1" dirty="0" smtClean="0">
                  <a:solidFill>
                    <a:srgbClr val="800080"/>
                  </a:solidFill>
                </a:rPr>
                <a:t>           factorielle(1)</a:t>
              </a:r>
              <a:endParaRPr lang="en-US" sz="1400" i="1" dirty="0">
                <a:solidFill>
                  <a:srgbClr val="800080"/>
                </a:solidFill>
              </a:endParaRPr>
            </a:p>
          </p:txBody>
        </p:sp>
        <p:sp>
          <p:nvSpPr>
            <p:cNvPr id="3" name="Rectangle 2"/>
            <p:cNvSpPr/>
            <p:nvPr/>
          </p:nvSpPr>
          <p:spPr>
            <a:xfrm>
              <a:off x="4278810" y="5215102"/>
              <a:ext cx="2328342" cy="338554"/>
            </a:xfrm>
            <a:prstGeom prst="rect">
              <a:avLst/>
            </a:prstGeom>
          </p:spPr>
          <p:txBody>
            <a:bodyPr wrap="none">
              <a:spAutoFit/>
            </a:bodyPr>
            <a:lstStyle/>
            <a:p>
              <a:r>
                <a:rPr lang="fr-FR" sz="1600" i="1" dirty="0" smtClean="0">
                  <a:solidFill>
                    <a:srgbClr val="800080"/>
                  </a:solidFill>
                </a:rPr>
                <a:t>Empilement des appels</a:t>
              </a:r>
              <a:endParaRPr lang="fr-FR" sz="1600" dirty="0"/>
            </a:p>
          </p:txBody>
        </p:sp>
        <p:sp>
          <p:nvSpPr>
            <p:cNvPr id="32" name="Line 44"/>
            <p:cNvSpPr>
              <a:spLocks noChangeShapeType="1"/>
            </p:cNvSpPr>
            <p:nvPr/>
          </p:nvSpPr>
          <p:spPr bwMode="auto">
            <a:xfrm flipH="1">
              <a:off x="4138199" y="5594792"/>
              <a:ext cx="2" cy="1094871"/>
            </a:xfrm>
            <a:prstGeom prst="line">
              <a:avLst/>
            </a:prstGeom>
            <a:noFill/>
            <a:ln w="12700">
              <a:solidFill>
                <a:srgbClr val="3B4323"/>
              </a:solidFill>
              <a:round/>
              <a:headEnd/>
              <a:tailEnd type="triangle" w="med" len="med"/>
            </a:ln>
          </p:spPr>
          <p:txBody>
            <a:bodyPr wrap="none"/>
            <a:lstStyle/>
            <a:p>
              <a:endParaRPr lang="fr-FR" dirty="0"/>
            </a:p>
          </p:txBody>
        </p:sp>
      </p:grpSp>
      <p:grpSp>
        <p:nvGrpSpPr>
          <p:cNvPr id="9" name="Grouper 8"/>
          <p:cNvGrpSpPr/>
          <p:nvPr/>
        </p:nvGrpSpPr>
        <p:grpSpPr>
          <a:xfrm>
            <a:off x="6699942" y="5247066"/>
            <a:ext cx="2364108" cy="1513548"/>
            <a:chOff x="6699942" y="5247066"/>
            <a:chExt cx="2364108" cy="1513548"/>
          </a:xfrm>
        </p:grpSpPr>
        <p:sp>
          <p:nvSpPr>
            <p:cNvPr id="28" name="Rectangle 1"/>
            <p:cNvSpPr>
              <a:spLocks noChangeArrowheads="1"/>
            </p:cNvSpPr>
            <p:nvPr/>
          </p:nvSpPr>
          <p:spPr bwMode="auto">
            <a:xfrm>
              <a:off x="6975758" y="5591063"/>
              <a:ext cx="1954486" cy="1169551"/>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retour (5 * (24))	        </a:t>
              </a:r>
            </a:p>
            <a:p>
              <a:pPr>
                <a:tabLst>
                  <a:tab pos="1558925" algn="ctr"/>
                </a:tabLst>
              </a:pPr>
              <a:r>
                <a:rPr lang="fr-FR" sz="1400" i="1" dirty="0">
                  <a:solidFill>
                    <a:srgbClr val="800080"/>
                  </a:solidFill>
                </a:rPr>
                <a:t> </a:t>
              </a:r>
              <a:r>
                <a:rPr lang="fr-FR" sz="1400" i="1" dirty="0" smtClean="0">
                  <a:solidFill>
                    <a:srgbClr val="800080"/>
                  </a:solidFill>
                </a:rPr>
                <a:t>  retour (4 * (</a:t>
              </a:r>
              <a:r>
                <a:rPr lang="fr-FR" sz="1400" i="1" dirty="0">
                  <a:solidFill>
                    <a:srgbClr val="800080"/>
                  </a:solidFill>
                </a:rPr>
                <a:t>6</a:t>
              </a:r>
              <a:r>
                <a:rPr lang="fr-FR" sz="1400" i="1" dirty="0" smtClean="0">
                  <a:solidFill>
                    <a:srgbClr val="800080"/>
                  </a:solidFill>
                </a:rPr>
                <a:t>))</a:t>
              </a:r>
            </a:p>
            <a:p>
              <a:pPr>
                <a:tabLst>
                  <a:tab pos="1558925" algn="ctr"/>
                </a:tabLst>
              </a:pPr>
              <a:r>
                <a:rPr lang="fr-FR" sz="1400" i="1" dirty="0">
                  <a:solidFill>
                    <a:srgbClr val="800080"/>
                  </a:solidFill>
                </a:rPr>
                <a:t>  </a:t>
              </a:r>
              <a:r>
                <a:rPr lang="fr-FR" sz="1400" i="1" dirty="0" smtClean="0">
                  <a:solidFill>
                    <a:srgbClr val="800080"/>
                  </a:solidFill>
                </a:rPr>
                <a:t>    retour (3 </a:t>
              </a:r>
              <a:r>
                <a:rPr lang="fr-FR" sz="1400" i="1" dirty="0">
                  <a:solidFill>
                    <a:srgbClr val="800080"/>
                  </a:solidFill>
                </a:rPr>
                <a:t>* </a:t>
              </a:r>
              <a:r>
                <a:rPr lang="fr-FR" sz="1400" i="1" dirty="0" smtClean="0">
                  <a:solidFill>
                    <a:srgbClr val="800080"/>
                  </a:solidFill>
                </a:rPr>
                <a:t>(2))</a:t>
              </a:r>
            </a:p>
            <a:p>
              <a:pPr>
                <a:tabLst>
                  <a:tab pos="1558925" algn="ctr"/>
                </a:tabLst>
              </a:pPr>
              <a:r>
                <a:rPr lang="fr-FR" sz="1400" i="1" dirty="0">
                  <a:solidFill>
                    <a:srgbClr val="800080"/>
                  </a:solidFill>
                </a:rPr>
                <a:t> </a:t>
              </a:r>
              <a:r>
                <a:rPr lang="fr-FR" sz="1400" i="1" dirty="0" smtClean="0">
                  <a:solidFill>
                    <a:srgbClr val="800080"/>
                  </a:solidFill>
                </a:rPr>
                <a:t>        retour (2 </a:t>
              </a:r>
              <a:r>
                <a:rPr lang="fr-FR" sz="1400" i="1" dirty="0">
                  <a:solidFill>
                    <a:srgbClr val="800080"/>
                  </a:solidFill>
                </a:rPr>
                <a:t>* </a:t>
              </a:r>
              <a:r>
                <a:rPr lang="fr-FR" sz="1400" i="1" dirty="0" smtClean="0">
                  <a:solidFill>
                    <a:srgbClr val="800080"/>
                  </a:solidFill>
                </a:rPr>
                <a:t>(1))</a:t>
              </a:r>
            </a:p>
            <a:p>
              <a:pPr>
                <a:tabLst>
                  <a:tab pos="1558925" algn="ctr"/>
                </a:tabLst>
              </a:pPr>
              <a:r>
                <a:rPr lang="fr-FR" sz="1400" i="1" dirty="0">
                  <a:solidFill>
                    <a:srgbClr val="800080"/>
                  </a:solidFill>
                </a:rPr>
                <a:t> </a:t>
              </a:r>
              <a:r>
                <a:rPr lang="fr-FR" sz="1400" i="1" dirty="0" smtClean="0">
                  <a:solidFill>
                    <a:srgbClr val="800080"/>
                  </a:solidFill>
                </a:rPr>
                <a:t>           retour (1)</a:t>
              </a:r>
              <a:endParaRPr lang="en-US" sz="1400" i="1" dirty="0">
                <a:solidFill>
                  <a:srgbClr val="800080"/>
                </a:solidFill>
              </a:endParaRPr>
            </a:p>
          </p:txBody>
        </p:sp>
        <p:sp>
          <p:nvSpPr>
            <p:cNvPr id="29" name="Rectangle 28"/>
            <p:cNvSpPr/>
            <p:nvPr/>
          </p:nvSpPr>
          <p:spPr>
            <a:xfrm>
              <a:off x="6815658" y="5247066"/>
              <a:ext cx="2248392" cy="338554"/>
            </a:xfrm>
            <a:prstGeom prst="rect">
              <a:avLst/>
            </a:prstGeom>
          </p:spPr>
          <p:txBody>
            <a:bodyPr wrap="none">
              <a:spAutoFit/>
            </a:bodyPr>
            <a:lstStyle/>
            <a:p>
              <a:r>
                <a:rPr lang="fr-FR" sz="1600" i="1" dirty="0" smtClean="0">
                  <a:solidFill>
                    <a:srgbClr val="800080"/>
                  </a:solidFill>
                </a:rPr>
                <a:t>Remonté des résultats</a:t>
              </a:r>
              <a:endParaRPr lang="fr-FR" sz="1600" dirty="0"/>
            </a:p>
          </p:txBody>
        </p:sp>
        <p:sp>
          <p:nvSpPr>
            <p:cNvPr id="33" name="Line 44"/>
            <p:cNvSpPr>
              <a:spLocks noChangeShapeType="1"/>
            </p:cNvSpPr>
            <p:nvPr/>
          </p:nvSpPr>
          <p:spPr bwMode="auto">
            <a:xfrm flipV="1">
              <a:off x="6699942" y="5627637"/>
              <a:ext cx="21897" cy="1083921"/>
            </a:xfrm>
            <a:prstGeom prst="line">
              <a:avLst/>
            </a:prstGeom>
            <a:noFill/>
            <a:ln w="12700">
              <a:solidFill>
                <a:srgbClr val="3B4323"/>
              </a:solidFill>
              <a:round/>
              <a:headEnd/>
              <a:tailEnd type="triangle" w="med" len="med"/>
            </a:ln>
          </p:spPr>
          <p:txBody>
            <a:bodyPr wrap="none"/>
            <a:lstStyle/>
            <a:p>
              <a:endParaRPr lang="fr-FR" dirty="0"/>
            </a:p>
          </p:txBody>
        </p:sp>
      </p:grpSp>
    </p:spTree>
    <p:extLst>
      <p:ext uri="{BB962C8B-B14F-4D97-AF65-F5344CB8AC3E}">
        <p14:creationId xmlns:p14="http://schemas.microsoft.com/office/powerpoint/2010/main" val="385455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4057517"/>
            <a:chOff x="0" y="998538"/>
            <a:chExt cx="9144000" cy="405751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smtClean="0">
                  <a:solidFill>
                    <a:schemeClr val="folHlink"/>
                  </a:solidFill>
                </a:rPr>
                <a:t>La récursivité</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3508653"/>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Fonctionnement de la récursivité</a:t>
              </a:r>
              <a:endParaRPr lang="fr-FR" sz="2000" i="1" dirty="0">
                <a:solidFill>
                  <a:srgbClr val="800080"/>
                </a:solidFill>
              </a:endParaRPr>
            </a:p>
            <a:p>
              <a:pPr lvl="1" algn="just">
                <a:spcAft>
                  <a:spcPts val="1200"/>
                </a:spcAft>
                <a:buFont typeface="Wingdings" pitchFamily="2" charset="2"/>
                <a:buChar char="§"/>
              </a:pPr>
              <a:r>
                <a:rPr lang="fr-FR" i="1" dirty="0" smtClean="0">
                  <a:solidFill>
                    <a:srgbClr val="800080"/>
                  </a:solidFill>
                </a:rPr>
                <a:t> Il est possible d’écrire un programme itératif sous une forme récursive.</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Par contre la transformation d’un programme récursif en itératif peut s’avéré difficile voir impossible à réaliser.</a:t>
              </a:r>
            </a:p>
            <a:p>
              <a:pPr lvl="1" algn="just">
                <a:spcAft>
                  <a:spcPts val="0"/>
                </a:spcAft>
                <a:buFont typeface="Wingdings" pitchFamily="2" charset="2"/>
                <a:buChar char="§"/>
              </a:pPr>
              <a:r>
                <a:rPr lang="fr-FR" i="1" dirty="0">
                  <a:solidFill>
                    <a:srgbClr val="800080"/>
                  </a:solidFill>
                </a:rPr>
                <a:t> </a:t>
              </a:r>
              <a:r>
                <a:rPr lang="fr-FR" i="1" dirty="0" smtClean="0">
                  <a:solidFill>
                    <a:srgbClr val="800080"/>
                  </a:solidFill>
                </a:rPr>
                <a:t>Problème des tours de Hanoi </a:t>
              </a:r>
            </a:p>
            <a:p>
              <a:pPr marL="1257300" lvl="2" indent="-342900" algn="just">
                <a:spcAft>
                  <a:spcPts val="0"/>
                </a:spcAft>
                <a:buFont typeface="Arial" pitchFamily="34" charset="0"/>
                <a:buChar char="•"/>
              </a:pPr>
              <a:r>
                <a:rPr lang="fr-FR" i="1" dirty="0" smtClean="0">
                  <a:solidFill>
                    <a:srgbClr val="800080"/>
                  </a:solidFill>
                </a:rPr>
                <a:t>Transporter N disques d’une tour A vers une tour B en utilisant une troisième tour C.</a:t>
              </a:r>
            </a:p>
            <a:p>
              <a:pPr marL="1257300" lvl="2" indent="-342900" algn="just">
                <a:spcAft>
                  <a:spcPts val="1200"/>
                </a:spcAft>
                <a:buFont typeface="Arial" pitchFamily="34" charset="0"/>
                <a:buChar char="•"/>
              </a:pPr>
              <a:r>
                <a:rPr lang="fr-FR" i="1" dirty="0" smtClean="0">
                  <a:solidFill>
                    <a:srgbClr val="800080"/>
                  </a:solidFill>
                </a:rPr>
                <a:t>Un seul déplacement à la fois est autorisé, et jamais un disque ne peu être placé sur un disque de taille inférieure.</a:t>
              </a:r>
            </a:p>
            <a:p>
              <a:pPr lvl="1" algn="just">
                <a:spcAft>
                  <a:spcPts val="1200"/>
                </a:spcAft>
                <a:buFont typeface="Wingdings" pitchFamily="2" charset="2"/>
                <a:buChar char="§"/>
              </a:pPr>
              <a:endParaRPr lang="fr-FR" i="1" dirty="0" smtClean="0">
                <a:solidFill>
                  <a:srgbClr val="800080"/>
                </a:solidFill>
              </a:endParaRPr>
            </a:p>
          </p:txBody>
        </p:sp>
      </p:grpSp>
      <p:sp>
        <p:nvSpPr>
          <p:cNvPr id="12" name="Rectangle 1"/>
          <p:cNvSpPr>
            <a:spLocks noChangeArrowheads="1"/>
          </p:cNvSpPr>
          <p:nvPr/>
        </p:nvSpPr>
        <p:spPr bwMode="auto">
          <a:xfrm>
            <a:off x="5201653" y="4660109"/>
            <a:ext cx="3665181" cy="2062103"/>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mr-IN" sz="1600" i="1" dirty="0">
                <a:solidFill>
                  <a:srgbClr val="800080"/>
                </a:solidFill>
              </a:rPr>
              <a:t>def hanoi(N, </a:t>
            </a:r>
            <a:r>
              <a:rPr lang="fr-FR" sz="1600" i="1" dirty="0" err="1" smtClean="0">
                <a:solidFill>
                  <a:srgbClr val="800080"/>
                </a:solidFill>
              </a:rPr>
              <a:t>T</a:t>
            </a:r>
            <a:r>
              <a:rPr lang="mr-IN" sz="1600" i="1" dirty="0" smtClean="0">
                <a:solidFill>
                  <a:srgbClr val="800080"/>
                </a:solidFill>
              </a:rPr>
              <a:t>A</a:t>
            </a:r>
            <a:r>
              <a:rPr lang="mr-IN" sz="1600" i="1" dirty="0">
                <a:solidFill>
                  <a:srgbClr val="800080"/>
                </a:solidFill>
              </a:rPr>
              <a:t>, </a:t>
            </a:r>
            <a:r>
              <a:rPr lang="fr-FR" sz="1600" i="1" dirty="0" err="1" smtClean="0">
                <a:solidFill>
                  <a:srgbClr val="800080"/>
                </a:solidFill>
              </a:rPr>
              <a:t>T</a:t>
            </a:r>
            <a:r>
              <a:rPr lang="mr-IN" sz="1600" i="1" dirty="0" smtClean="0">
                <a:solidFill>
                  <a:srgbClr val="800080"/>
                </a:solidFill>
              </a:rPr>
              <a:t>B</a:t>
            </a:r>
            <a:r>
              <a:rPr lang="mr-IN" sz="1600" i="1" dirty="0">
                <a:solidFill>
                  <a:srgbClr val="800080"/>
                </a:solidFill>
              </a:rPr>
              <a:t>, </a:t>
            </a:r>
            <a:r>
              <a:rPr lang="fr-FR" sz="1600" i="1" dirty="0" err="1" smtClean="0">
                <a:solidFill>
                  <a:srgbClr val="800080"/>
                </a:solidFill>
              </a:rPr>
              <a:t>T</a:t>
            </a:r>
            <a:r>
              <a:rPr lang="mr-IN" sz="1600" i="1" dirty="0" smtClean="0">
                <a:solidFill>
                  <a:srgbClr val="800080"/>
                </a:solidFill>
              </a:rPr>
              <a:t>C</a:t>
            </a:r>
            <a:r>
              <a:rPr lang="mr-IN" sz="1600" i="1" dirty="0">
                <a:solidFill>
                  <a:srgbClr val="800080"/>
                </a:solidFill>
              </a:rPr>
              <a:t>) :</a:t>
            </a:r>
          </a:p>
          <a:p>
            <a:pPr>
              <a:tabLst>
                <a:tab pos="1558925" algn="ctr"/>
              </a:tabLst>
            </a:pPr>
            <a:r>
              <a:rPr lang="mr-IN" sz="1600" i="1" dirty="0">
                <a:solidFill>
                  <a:srgbClr val="800080"/>
                </a:solidFill>
              </a:rPr>
              <a:t>  if N==1 :</a:t>
            </a:r>
          </a:p>
          <a:p>
            <a:pPr>
              <a:tabLst>
                <a:tab pos="1558925" algn="ctr"/>
              </a:tabLst>
            </a:pPr>
            <a:r>
              <a:rPr lang="mr-IN" sz="1600" i="1" dirty="0">
                <a:solidFill>
                  <a:srgbClr val="800080"/>
                </a:solidFill>
              </a:rPr>
              <a:t>    </a:t>
            </a:r>
            <a:r>
              <a:rPr lang="fr-FR" sz="1600" i="1" dirty="0" err="1" smtClean="0">
                <a:solidFill>
                  <a:srgbClr val="800080"/>
                </a:solidFill>
              </a:rPr>
              <a:t>T</a:t>
            </a:r>
            <a:r>
              <a:rPr lang="mr-IN" sz="1600" i="1" dirty="0" smtClean="0">
                <a:solidFill>
                  <a:srgbClr val="800080"/>
                </a:solidFill>
              </a:rPr>
              <a:t>B.append(</a:t>
            </a:r>
            <a:r>
              <a:rPr lang="fr-FR" sz="1600" i="1" dirty="0" err="1" smtClean="0">
                <a:solidFill>
                  <a:srgbClr val="800080"/>
                </a:solidFill>
              </a:rPr>
              <a:t>T</a:t>
            </a:r>
            <a:r>
              <a:rPr lang="mr-IN" sz="1600" i="1" dirty="0" smtClean="0">
                <a:solidFill>
                  <a:srgbClr val="800080"/>
                </a:solidFill>
              </a:rPr>
              <a:t>A</a:t>
            </a:r>
            <a:r>
              <a:rPr lang="mr-IN" sz="1600" i="1" dirty="0">
                <a:solidFill>
                  <a:srgbClr val="800080"/>
                </a:solidFill>
              </a:rPr>
              <a:t>[-1])</a:t>
            </a:r>
          </a:p>
          <a:p>
            <a:pPr>
              <a:tabLst>
                <a:tab pos="1558925" algn="ctr"/>
              </a:tabLst>
            </a:pPr>
            <a:r>
              <a:rPr lang="mr-IN" sz="1600" i="1" dirty="0">
                <a:solidFill>
                  <a:srgbClr val="800080"/>
                </a:solidFill>
              </a:rPr>
              <a:t>    del </a:t>
            </a:r>
            <a:r>
              <a:rPr lang="fr-FR" sz="1600" i="1" dirty="0" err="1" smtClean="0">
                <a:solidFill>
                  <a:srgbClr val="800080"/>
                </a:solidFill>
              </a:rPr>
              <a:t>T</a:t>
            </a:r>
            <a:r>
              <a:rPr lang="mr-IN" sz="1600" i="1" dirty="0" smtClean="0">
                <a:solidFill>
                  <a:srgbClr val="800080"/>
                </a:solidFill>
              </a:rPr>
              <a:t>A</a:t>
            </a:r>
            <a:r>
              <a:rPr lang="mr-IN" sz="1600" i="1" dirty="0">
                <a:solidFill>
                  <a:srgbClr val="800080"/>
                </a:solidFill>
              </a:rPr>
              <a:t>[-1]</a:t>
            </a:r>
          </a:p>
          <a:p>
            <a:pPr>
              <a:tabLst>
                <a:tab pos="1558925" algn="ctr"/>
              </a:tabLst>
            </a:pPr>
            <a:r>
              <a:rPr lang="mr-IN" sz="1600" i="1" dirty="0">
                <a:solidFill>
                  <a:srgbClr val="800080"/>
                </a:solidFill>
              </a:rPr>
              <a:t>  else :</a:t>
            </a:r>
          </a:p>
          <a:p>
            <a:pPr>
              <a:tabLst>
                <a:tab pos="1558925" algn="ctr"/>
              </a:tabLst>
            </a:pPr>
            <a:r>
              <a:rPr lang="mr-IN" sz="1600" i="1" dirty="0">
                <a:solidFill>
                  <a:srgbClr val="800080"/>
                </a:solidFill>
              </a:rPr>
              <a:t>    hanoi(N-1</a:t>
            </a:r>
            <a:r>
              <a:rPr lang="mr-IN" sz="1600" i="1" dirty="0" smtClean="0">
                <a:solidFill>
                  <a:srgbClr val="800080"/>
                </a:solidFill>
              </a:rPr>
              <a:t>,</a:t>
            </a:r>
            <a:r>
              <a:rPr lang="fr-FR" sz="1600" i="1" dirty="0" smtClean="0">
                <a:solidFill>
                  <a:srgbClr val="800080"/>
                </a:solidFill>
              </a:rPr>
              <a:t> TA</a:t>
            </a:r>
            <a:r>
              <a:rPr lang="mr-IN" sz="1600" i="1" dirty="0" smtClean="0">
                <a:solidFill>
                  <a:srgbClr val="800080"/>
                </a:solidFill>
              </a:rPr>
              <a:t>, </a:t>
            </a:r>
            <a:r>
              <a:rPr lang="fr-FR" sz="1600" i="1" dirty="0" smtClean="0">
                <a:solidFill>
                  <a:srgbClr val="800080"/>
                </a:solidFill>
              </a:rPr>
              <a:t>TC</a:t>
            </a:r>
            <a:r>
              <a:rPr lang="mr-IN" sz="1600" i="1" dirty="0" smtClean="0">
                <a:solidFill>
                  <a:srgbClr val="800080"/>
                </a:solidFill>
              </a:rPr>
              <a:t>,</a:t>
            </a:r>
            <a:r>
              <a:rPr lang="fr-FR" sz="1600" i="1" dirty="0" smtClean="0">
                <a:solidFill>
                  <a:srgbClr val="800080"/>
                </a:solidFill>
              </a:rPr>
              <a:t> TB</a:t>
            </a:r>
            <a:r>
              <a:rPr lang="mr-IN" sz="1600" i="1" dirty="0" smtClean="0">
                <a:solidFill>
                  <a:srgbClr val="800080"/>
                </a:solidFill>
              </a:rPr>
              <a:t>)</a:t>
            </a:r>
            <a:endParaRPr lang="mr-IN" sz="1600" i="1" dirty="0">
              <a:solidFill>
                <a:srgbClr val="800080"/>
              </a:solidFill>
            </a:endParaRPr>
          </a:p>
          <a:p>
            <a:pPr>
              <a:tabLst>
                <a:tab pos="1558925" algn="ctr"/>
              </a:tabLst>
            </a:pPr>
            <a:r>
              <a:rPr lang="mr-IN" sz="1600" i="1" dirty="0">
                <a:solidFill>
                  <a:srgbClr val="800080"/>
                </a:solidFill>
              </a:rPr>
              <a:t>    hanoi(1</a:t>
            </a:r>
            <a:r>
              <a:rPr lang="mr-IN" sz="1600" i="1" dirty="0" smtClean="0">
                <a:solidFill>
                  <a:srgbClr val="800080"/>
                </a:solidFill>
              </a:rPr>
              <a:t>,</a:t>
            </a:r>
            <a:r>
              <a:rPr lang="fr-FR" sz="1600" i="1" dirty="0" smtClean="0">
                <a:solidFill>
                  <a:srgbClr val="800080"/>
                </a:solidFill>
              </a:rPr>
              <a:t> TA</a:t>
            </a:r>
            <a:r>
              <a:rPr lang="mr-IN" sz="1600" i="1" dirty="0" smtClean="0">
                <a:solidFill>
                  <a:srgbClr val="800080"/>
                </a:solidFill>
              </a:rPr>
              <a:t>,</a:t>
            </a:r>
            <a:r>
              <a:rPr lang="fr-FR" sz="1600" i="1" dirty="0" smtClean="0">
                <a:solidFill>
                  <a:srgbClr val="800080"/>
                </a:solidFill>
              </a:rPr>
              <a:t> TB</a:t>
            </a:r>
            <a:r>
              <a:rPr lang="mr-IN" sz="1600" i="1" dirty="0" smtClean="0">
                <a:solidFill>
                  <a:srgbClr val="800080"/>
                </a:solidFill>
              </a:rPr>
              <a:t>,</a:t>
            </a:r>
            <a:r>
              <a:rPr lang="fr-FR" sz="1600" i="1" dirty="0" smtClean="0">
                <a:solidFill>
                  <a:srgbClr val="800080"/>
                </a:solidFill>
              </a:rPr>
              <a:t>TC</a:t>
            </a:r>
            <a:r>
              <a:rPr lang="mr-IN" sz="1600" i="1" dirty="0" smtClean="0">
                <a:solidFill>
                  <a:srgbClr val="800080"/>
                </a:solidFill>
              </a:rPr>
              <a:t>)</a:t>
            </a:r>
            <a:endParaRPr lang="mr-IN" sz="1600" i="1" dirty="0">
              <a:solidFill>
                <a:srgbClr val="800080"/>
              </a:solidFill>
            </a:endParaRPr>
          </a:p>
          <a:p>
            <a:pPr>
              <a:tabLst>
                <a:tab pos="1558925" algn="ctr"/>
              </a:tabLst>
            </a:pPr>
            <a:r>
              <a:rPr lang="mr-IN" sz="1600" i="1" dirty="0">
                <a:solidFill>
                  <a:srgbClr val="800080"/>
                </a:solidFill>
              </a:rPr>
              <a:t>    hanoi(N-1, </a:t>
            </a:r>
            <a:r>
              <a:rPr lang="fr-FR" sz="1600" i="1" dirty="0" smtClean="0">
                <a:solidFill>
                  <a:srgbClr val="800080"/>
                </a:solidFill>
              </a:rPr>
              <a:t>TC</a:t>
            </a:r>
            <a:r>
              <a:rPr lang="mr-IN" sz="1600" i="1" dirty="0" smtClean="0">
                <a:solidFill>
                  <a:srgbClr val="800080"/>
                </a:solidFill>
              </a:rPr>
              <a:t>, </a:t>
            </a:r>
            <a:r>
              <a:rPr lang="fr-FR" sz="1600" i="1" dirty="0" smtClean="0">
                <a:solidFill>
                  <a:srgbClr val="800080"/>
                </a:solidFill>
              </a:rPr>
              <a:t>TB</a:t>
            </a:r>
            <a:r>
              <a:rPr lang="mr-IN" sz="1600" i="1" dirty="0" smtClean="0">
                <a:solidFill>
                  <a:srgbClr val="800080"/>
                </a:solidFill>
              </a:rPr>
              <a:t>, </a:t>
            </a:r>
            <a:r>
              <a:rPr lang="fr-FR" sz="1600" i="1" dirty="0" smtClean="0">
                <a:solidFill>
                  <a:srgbClr val="800080"/>
                </a:solidFill>
              </a:rPr>
              <a:t>TA)</a:t>
            </a:r>
            <a:endParaRPr lang="fr-FR" sz="1600" i="1" dirty="0">
              <a:solidFill>
                <a:srgbClr val="800080"/>
              </a:solidFill>
            </a:endParaRPr>
          </a:p>
        </p:txBody>
      </p:sp>
      <p:grpSp>
        <p:nvGrpSpPr>
          <p:cNvPr id="5" name="Grouper 4"/>
          <p:cNvGrpSpPr/>
          <p:nvPr/>
        </p:nvGrpSpPr>
        <p:grpSpPr>
          <a:xfrm>
            <a:off x="420556" y="4733818"/>
            <a:ext cx="4181475" cy="1989653"/>
            <a:chOff x="420556" y="4733818"/>
            <a:chExt cx="4181475" cy="1989653"/>
          </a:xfrm>
        </p:grpSpPr>
        <p:cxnSp>
          <p:nvCxnSpPr>
            <p:cNvPr id="57" name="Connecteur droit 56"/>
            <p:cNvCxnSpPr/>
            <p:nvPr/>
          </p:nvCxnSpPr>
          <p:spPr>
            <a:xfrm>
              <a:off x="1071828" y="4752868"/>
              <a:ext cx="2381" cy="148590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a:xfrm>
              <a:off x="420556" y="6229243"/>
              <a:ext cx="1304925" cy="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Connecteur droit 65"/>
            <p:cNvCxnSpPr/>
            <p:nvPr/>
          </p:nvCxnSpPr>
          <p:spPr>
            <a:xfrm>
              <a:off x="2529153" y="4743343"/>
              <a:ext cx="2381" cy="148590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p:nvPr/>
          </p:nvCxnSpPr>
          <p:spPr>
            <a:xfrm>
              <a:off x="1877881" y="6219718"/>
              <a:ext cx="1304925" cy="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a:off x="3948378" y="4733818"/>
              <a:ext cx="2381" cy="148590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3297106" y="6210193"/>
              <a:ext cx="1304925" cy="0"/>
            </a:xfrm>
            <a:prstGeom prst="line">
              <a:avLst/>
            </a:prstGeom>
            <a:ln w="508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08986" y="6354139"/>
              <a:ext cx="473380" cy="369332"/>
            </a:xfrm>
            <a:prstGeom prst="rect">
              <a:avLst/>
            </a:prstGeom>
          </p:spPr>
          <p:txBody>
            <a:bodyPr wrap="none">
              <a:spAutoFit/>
            </a:bodyPr>
            <a:lstStyle/>
            <a:p>
              <a:r>
                <a:rPr lang="fr-FR" i="1" dirty="0" smtClean="0">
                  <a:solidFill>
                    <a:srgbClr val="800080"/>
                  </a:solidFill>
                </a:rPr>
                <a:t>TA</a:t>
              </a:r>
              <a:endParaRPr lang="fr-FR" dirty="0"/>
            </a:p>
          </p:txBody>
        </p:sp>
        <p:sp>
          <p:nvSpPr>
            <p:cNvPr id="71" name="Rectangle 70"/>
            <p:cNvSpPr/>
            <p:nvPr/>
          </p:nvSpPr>
          <p:spPr>
            <a:xfrm>
              <a:off x="2297298" y="6354139"/>
              <a:ext cx="490512" cy="369332"/>
            </a:xfrm>
            <a:prstGeom prst="rect">
              <a:avLst/>
            </a:prstGeom>
          </p:spPr>
          <p:txBody>
            <a:bodyPr wrap="none">
              <a:spAutoFit/>
            </a:bodyPr>
            <a:lstStyle/>
            <a:p>
              <a:r>
                <a:rPr lang="fr-FR" i="1" dirty="0" smtClean="0">
                  <a:solidFill>
                    <a:srgbClr val="800080"/>
                  </a:solidFill>
                </a:rPr>
                <a:t>TB</a:t>
              </a:r>
              <a:endParaRPr lang="fr-FR" dirty="0"/>
            </a:p>
          </p:txBody>
        </p:sp>
        <p:sp>
          <p:nvSpPr>
            <p:cNvPr id="72" name="Rectangle 71"/>
            <p:cNvSpPr/>
            <p:nvPr/>
          </p:nvSpPr>
          <p:spPr>
            <a:xfrm>
              <a:off x="3708421" y="6354139"/>
              <a:ext cx="503323" cy="369332"/>
            </a:xfrm>
            <a:prstGeom prst="rect">
              <a:avLst/>
            </a:prstGeom>
          </p:spPr>
          <p:txBody>
            <a:bodyPr wrap="none">
              <a:spAutoFit/>
            </a:bodyPr>
            <a:lstStyle/>
            <a:p>
              <a:r>
                <a:rPr lang="fr-FR" i="1" dirty="0" smtClean="0">
                  <a:solidFill>
                    <a:srgbClr val="800080"/>
                  </a:solidFill>
                </a:rPr>
                <a:t>TC</a:t>
              </a:r>
              <a:endParaRPr lang="fr-FR" dirty="0"/>
            </a:p>
          </p:txBody>
        </p:sp>
      </p:grpSp>
      <p:grpSp>
        <p:nvGrpSpPr>
          <p:cNvPr id="103" name="Groupe 68"/>
          <p:cNvGrpSpPr/>
          <p:nvPr/>
        </p:nvGrpSpPr>
        <p:grpSpPr>
          <a:xfrm>
            <a:off x="1962460" y="4839504"/>
            <a:ext cx="1133475" cy="1352550"/>
            <a:chOff x="440595" y="3468564"/>
            <a:chExt cx="1133475" cy="1352550"/>
          </a:xfrm>
        </p:grpSpPr>
        <p:sp>
          <p:nvSpPr>
            <p:cNvPr id="104" name="Rectangle à coins arrondis 103"/>
            <p:cNvSpPr/>
            <p:nvPr/>
          </p:nvSpPr>
          <p:spPr>
            <a:xfrm>
              <a:off x="440595" y="4602039"/>
              <a:ext cx="1133475" cy="2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5" name="Rectangle à coins arrondis 104"/>
            <p:cNvSpPr/>
            <p:nvPr/>
          </p:nvSpPr>
          <p:spPr>
            <a:xfrm>
              <a:off x="521557" y="4382964"/>
              <a:ext cx="971550" cy="2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à coins arrondis 105"/>
            <p:cNvSpPr/>
            <p:nvPr/>
          </p:nvSpPr>
          <p:spPr>
            <a:xfrm>
              <a:off x="602520" y="4154364"/>
              <a:ext cx="809625"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à coins arrondis 106"/>
            <p:cNvSpPr/>
            <p:nvPr/>
          </p:nvSpPr>
          <p:spPr>
            <a:xfrm>
              <a:off x="702532" y="3925764"/>
              <a:ext cx="609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 name="Rectangle à coins arrondis 107"/>
            <p:cNvSpPr/>
            <p:nvPr/>
          </p:nvSpPr>
          <p:spPr>
            <a:xfrm>
              <a:off x="802545" y="3687638"/>
              <a:ext cx="409574" cy="23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Rectangle à coins arrondis 108"/>
            <p:cNvSpPr/>
            <p:nvPr/>
          </p:nvSpPr>
          <p:spPr>
            <a:xfrm>
              <a:off x="878745" y="3468564"/>
              <a:ext cx="257174" cy="20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9" name="Groupe 2"/>
          <p:cNvGrpSpPr/>
          <p:nvPr/>
        </p:nvGrpSpPr>
        <p:grpSpPr>
          <a:xfrm>
            <a:off x="506281" y="4848118"/>
            <a:ext cx="1133475" cy="1352550"/>
            <a:chOff x="440595" y="3468564"/>
            <a:chExt cx="1133475" cy="1352550"/>
          </a:xfrm>
        </p:grpSpPr>
        <p:sp>
          <p:nvSpPr>
            <p:cNvPr id="60" name="Rectangle à coins arrondis 59"/>
            <p:cNvSpPr/>
            <p:nvPr/>
          </p:nvSpPr>
          <p:spPr>
            <a:xfrm>
              <a:off x="440595" y="4602039"/>
              <a:ext cx="1133475" cy="2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à coins arrondis 60"/>
            <p:cNvSpPr/>
            <p:nvPr/>
          </p:nvSpPr>
          <p:spPr>
            <a:xfrm>
              <a:off x="521557" y="4382964"/>
              <a:ext cx="971550" cy="2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Rectangle à coins arrondis 61"/>
            <p:cNvSpPr/>
            <p:nvPr/>
          </p:nvSpPr>
          <p:spPr>
            <a:xfrm>
              <a:off x="602520" y="4154364"/>
              <a:ext cx="809625"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à coins arrondis 62"/>
            <p:cNvSpPr/>
            <p:nvPr/>
          </p:nvSpPr>
          <p:spPr>
            <a:xfrm>
              <a:off x="702532" y="3925764"/>
              <a:ext cx="609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Rectangle à coins arrondis 63"/>
            <p:cNvSpPr/>
            <p:nvPr/>
          </p:nvSpPr>
          <p:spPr>
            <a:xfrm>
              <a:off x="802545" y="3687638"/>
              <a:ext cx="409574" cy="23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Rectangle à coins arrondis 64"/>
            <p:cNvSpPr/>
            <p:nvPr/>
          </p:nvSpPr>
          <p:spPr>
            <a:xfrm>
              <a:off x="878745" y="3468564"/>
              <a:ext cx="257174" cy="20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 name="Grouper 5"/>
          <p:cNvGrpSpPr/>
          <p:nvPr/>
        </p:nvGrpSpPr>
        <p:grpSpPr>
          <a:xfrm>
            <a:off x="506279" y="5055128"/>
            <a:ext cx="4989425" cy="1133475"/>
            <a:chOff x="615757" y="3522308"/>
            <a:chExt cx="4989425" cy="1133475"/>
          </a:xfrm>
        </p:grpSpPr>
        <p:grpSp>
          <p:nvGrpSpPr>
            <p:cNvPr id="75" name="Groupe 4"/>
            <p:cNvGrpSpPr/>
            <p:nvPr/>
          </p:nvGrpSpPr>
          <p:grpSpPr>
            <a:xfrm>
              <a:off x="615757" y="3522308"/>
              <a:ext cx="3923077" cy="1133475"/>
              <a:chOff x="440595" y="3686523"/>
              <a:chExt cx="3923077" cy="1133475"/>
            </a:xfrm>
          </p:grpSpPr>
          <p:grpSp>
            <p:nvGrpSpPr>
              <p:cNvPr id="76" name="Groupe 32"/>
              <p:cNvGrpSpPr/>
              <p:nvPr/>
            </p:nvGrpSpPr>
            <p:grpSpPr>
              <a:xfrm>
                <a:off x="3392122" y="3686523"/>
                <a:ext cx="971550" cy="1133475"/>
                <a:chOff x="521557" y="3468564"/>
                <a:chExt cx="971550" cy="1133475"/>
              </a:xfrm>
            </p:grpSpPr>
            <p:sp>
              <p:nvSpPr>
                <p:cNvPr id="82" name="Rectangle à coins arrondis 81"/>
                <p:cNvSpPr/>
                <p:nvPr/>
              </p:nvSpPr>
              <p:spPr>
                <a:xfrm>
                  <a:off x="521557" y="4382964"/>
                  <a:ext cx="971550" cy="2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 name="Rectangle à coins arrondis 82"/>
                <p:cNvSpPr/>
                <p:nvPr/>
              </p:nvSpPr>
              <p:spPr>
                <a:xfrm>
                  <a:off x="602520" y="4154364"/>
                  <a:ext cx="809625"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Rectangle à coins arrondis 83"/>
                <p:cNvSpPr/>
                <p:nvPr/>
              </p:nvSpPr>
              <p:spPr>
                <a:xfrm>
                  <a:off x="702532" y="3925764"/>
                  <a:ext cx="609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Rectangle à coins arrondis 84"/>
                <p:cNvSpPr/>
                <p:nvPr/>
              </p:nvSpPr>
              <p:spPr>
                <a:xfrm>
                  <a:off x="802545" y="3687638"/>
                  <a:ext cx="409574" cy="23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Rectangle à coins arrondis 85"/>
                <p:cNvSpPr/>
                <p:nvPr/>
              </p:nvSpPr>
              <p:spPr>
                <a:xfrm>
                  <a:off x="878745" y="3468564"/>
                  <a:ext cx="257174" cy="20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8" name="Rectangle à coins arrondis 77"/>
              <p:cNvSpPr/>
              <p:nvPr/>
            </p:nvSpPr>
            <p:spPr>
              <a:xfrm>
                <a:off x="440595" y="4624551"/>
                <a:ext cx="1125445" cy="1917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10" name="Line 44"/>
            <p:cNvSpPr>
              <a:spLocks noChangeShapeType="1"/>
            </p:cNvSpPr>
            <p:nvPr/>
          </p:nvSpPr>
          <p:spPr bwMode="auto">
            <a:xfrm>
              <a:off x="4368102" y="4029126"/>
              <a:ext cx="1237080" cy="525538"/>
            </a:xfrm>
            <a:prstGeom prst="line">
              <a:avLst/>
            </a:prstGeom>
            <a:noFill/>
            <a:ln w="12700">
              <a:solidFill>
                <a:srgbClr val="3B4323"/>
              </a:solidFill>
              <a:round/>
              <a:headEnd/>
              <a:tailEnd type="triangle" w="med" len="med"/>
            </a:ln>
          </p:spPr>
          <p:txBody>
            <a:bodyPr wrap="none"/>
            <a:lstStyle/>
            <a:p>
              <a:endParaRPr lang="fr-FR" dirty="0"/>
            </a:p>
          </p:txBody>
        </p:sp>
      </p:grpSp>
      <p:grpSp>
        <p:nvGrpSpPr>
          <p:cNvPr id="7" name="Grouper 6"/>
          <p:cNvGrpSpPr/>
          <p:nvPr/>
        </p:nvGrpSpPr>
        <p:grpSpPr>
          <a:xfrm>
            <a:off x="1948676" y="5054820"/>
            <a:ext cx="3557976" cy="1262587"/>
            <a:chOff x="1915832" y="4332205"/>
            <a:chExt cx="3557976" cy="1262587"/>
          </a:xfrm>
        </p:grpSpPr>
        <p:grpSp>
          <p:nvGrpSpPr>
            <p:cNvPr id="88" name="Groupe 5"/>
            <p:cNvGrpSpPr/>
            <p:nvPr/>
          </p:nvGrpSpPr>
          <p:grpSpPr>
            <a:xfrm>
              <a:off x="1915832" y="4332205"/>
              <a:ext cx="2476300" cy="1142151"/>
              <a:chOff x="1893937" y="3697164"/>
              <a:chExt cx="2476300" cy="1142151"/>
            </a:xfrm>
          </p:grpSpPr>
          <p:sp>
            <p:nvSpPr>
              <p:cNvPr id="92" name="Rectangle à coins arrondis 91"/>
              <p:cNvSpPr/>
              <p:nvPr/>
            </p:nvSpPr>
            <p:spPr>
              <a:xfrm>
                <a:off x="1893937" y="4620341"/>
                <a:ext cx="1138553" cy="2189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3" name="Groupe 55"/>
              <p:cNvGrpSpPr/>
              <p:nvPr/>
            </p:nvGrpSpPr>
            <p:grpSpPr>
              <a:xfrm>
                <a:off x="3398687" y="3697164"/>
                <a:ext cx="971550" cy="1133475"/>
                <a:chOff x="521557" y="3468564"/>
                <a:chExt cx="971550" cy="1133475"/>
              </a:xfrm>
            </p:grpSpPr>
            <p:sp>
              <p:nvSpPr>
                <p:cNvPr id="94" name="Rectangle à coins arrondis 93"/>
                <p:cNvSpPr/>
                <p:nvPr/>
              </p:nvSpPr>
              <p:spPr>
                <a:xfrm>
                  <a:off x="521557" y="4382964"/>
                  <a:ext cx="971550" cy="219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Rectangle à coins arrondis 94"/>
                <p:cNvSpPr/>
                <p:nvPr/>
              </p:nvSpPr>
              <p:spPr>
                <a:xfrm>
                  <a:off x="602520" y="4154364"/>
                  <a:ext cx="809625"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Rectangle à coins arrondis 95"/>
                <p:cNvSpPr/>
                <p:nvPr/>
              </p:nvSpPr>
              <p:spPr>
                <a:xfrm>
                  <a:off x="702532" y="3925764"/>
                  <a:ext cx="6096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Rectangle à coins arrondis 96"/>
                <p:cNvSpPr/>
                <p:nvPr/>
              </p:nvSpPr>
              <p:spPr>
                <a:xfrm>
                  <a:off x="802545" y="3687638"/>
                  <a:ext cx="409574" cy="23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8" name="Rectangle à coins arrondis 97"/>
                <p:cNvSpPr/>
                <p:nvPr/>
              </p:nvSpPr>
              <p:spPr>
                <a:xfrm>
                  <a:off x="878745" y="3468564"/>
                  <a:ext cx="257174" cy="209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112" name="Line 44"/>
            <p:cNvSpPr>
              <a:spLocks noChangeShapeType="1"/>
            </p:cNvSpPr>
            <p:nvPr/>
          </p:nvSpPr>
          <p:spPr bwMode="auto">
            <a:xfrm>
              <a:off x="3020675" y="5320192"/>
              <a:ext cx="2453133" cy="274600"/>
            </a:xfrm>
            <a:prstGeom prst="line">
              <a:avLst/>
            </a:prstGeom>
            <a:noFill/>
            <a:ln w="12700">
              <a:solidFill>
                <a:srgbClr val="3B4323"/>
              </a:solidFill>
              <a:round/>
              <a:headEnd/>
              <a:tailEnd type="triangle" w="med" len="med"/>
            </a:ln>
          </p:spPr>
          <p:txBody>
            <a:bodyPr wrap="none"/>
            <a:lstStyle/>
            <a:p>
              <a:endParaRPr lang="fr-FR" dirty="0"/>
            </a:p>
          </p:txBody>
        </p:sp>
      </p:grpSp>
      <p:sp>
        <p:nvSpPr>
          <p:cNvPr id="114" name="Line 44"/>
          <p:cNvSpPr>
            <a:spLocks noChangeShapeType="1"/>
          </p:cNvSpPr>
          <p:nvPr/>
        </p:nvSpPr>
        <p:spPr bwMode="auto">
          <a:xfrm>
            <a:off x="2923015" y="5529100"/>
            <a:ext cx="2605533" cy="1007281"/>
          </a:xfrm>
          <a:prstGeom prst="line">
            <a:avLst/>
          </a:prstGeom>
          <a:noFill/>
          <a:ln w="12700">
            <a:solidFill>
              <a:srgbClr val="3B4323"/>
            </a:solidFill>
            <a:round/>
            <a:headEnd/>
            <a:tailEnd type="triangle" w="med" len="med"/>
          </a:ln>
        </p:spPr>
        <p:txBody>
          <a:bodyPr wrap="none"/>
          <a:lstStyle/>
          <a:p>
            <a:endParaRPr lang="fr-FR" dirty="0"/>
          </a:p>
        </p:txBody>
      </p:sp>
    </p:spTree>
    <p:extLst>
      <p:ext uri="{BB962C8B-B14F-4D97-AF65-F5344CB8AC3E}">
        <p14:creationId xmlns:p14="http://schemas.microsoft.com/office/powerpoint/2010/main" val="112102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subTnLst>
                                    <p:set>
                                      <p:cBhvr override="childStyle">
                                        <p:cTn dur="1" fill="hold" display="0" masterRel="nextClick" afterEffect="1"/>
                                        <p:tgtEl>
                                          <p:spTgt spid="59"/>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4057517"/>
            <a:chOff x="0" y="998538"/>
            <a:chExt cx="9144000" cy="4057517"/>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smtClean="0">
                  <a:solidFill>
                    <a:schemeClr val="folHlink"/>
                  </a:solidFill>
                </a:rPr>
                <a:t>La récursivité</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3508653"/>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Fonctionnement de la récursivité</a:t>
              </a:r>
              <a:endParaRPr lang="fr-FR" sz="2000" i="1" dirty="0">
                <a:solidFill>
                  <a:srgbClr val="800080"/>
                </a:solidFill>
              </a:endParaRPr>
            </a:p>
            <a:p>
              <a:pPr lvl="1" algn="just">
                <a:spcAft>
                  <a:spcPts val="1200"/>
                </a:spcAft>
                <a:buFont typeface="Wingdings" pitchFamily="2" charset="2"/>
                <a:buChar char="§"/>
              </a:pPr>
              <a:r>
                <a:rPr lang="fr-FR" i="1" dirty="0" smtClean="0">
                  <a:solidFill>
                    <a:srgbClr val="800080"/>
                  </a:solidFill>
                </a:rPr>
                <a:t> L’écriture </a:t>
              </a:r>
              <a:r>
                <a:rPr lang="fr-FR" i="1" dirty="0">
                  <a:solidFill>
                    <a:srgbClr val="800080"/>
                  </a:solidFill>
                </a:rPr>
                <a:t>d’un programme sous sa forme récursive est toujours plus simple qu’une écriture sous sa forme itérative.</a:t>
              </a:r>
            </a:p>
            <a:p>
              <a:pPr lvl="1" algn="just">
                <a:spcAft>
                  <a:spcPts val="1200"/>
                </a:spcAft>
                <a:buFont typeface="Wingdings" pitchFamily="2" charset="2"/>
                <a:buChar char="§"/>
              </a:pPr>
              <a:r>
                <a:rPr lang="fr-FR" i="1" dirty="0">
                  <a:solidFill>
                    <a:srgbClr val="800080"/>
                  </a:solidFill>
                </a:rPr>
                <a:t> En terme d’efficacité il n’est pas possible de dire qu’elle est la meilleur version d’un programme (itératif ou récursif), elle dépend des </a:t>
              </a:r>
              <a:r>
                <a:rPr lang="fr-FR" i="1" dirty="0" smtClean="0">
                  <a:solidFill>
                    <a:srgbClr val="800080"/>
                  </a:solidFill>
                </a:rPr>
                <a:t>cas.</a:t>
              </a:r>
            </a:p>
            <a:p>
              <a:pPr lvl="1" algn="just">
                <a:spcAft>
                  <a:spcPts val="1200"/>
                </a:spcAft>
                <a:buFont typeface="Wingdings" pitchFamily="2" charset="2"/>
                <a:buChar char="§"/>
              </a:pPr>
              <a:r>
                <a:rPr lang="fr-FR" i="1" dirty="0" smtClean="0">
                  <a:solidFill>
                    <a:srgbClr val="800080"/>
                  </a:solidFill>
                </a:rPr>
                <a:t> La récursivité est basée sur le principe de « diviser pour régner », elle exprime un problème de taille N en fonction de ce même problème de taille M&lt;N.</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L’approche récursive permet également de résoudre des problèmes et de trouver les solutions à des problèmes qui peuvent être complexes.</a:t>
              </a:r>
            </a:p>
          </p:txBody>
        </p:sp>
      </p:grpSp>
      <p:sp>
        <p:nvSpPr>
          <p:cNvPr id="13" name="Rectangle 1"/>
          <p:cNvSpPr>
            <a:spLocks noChangeArrowheads="1"/>
          </p:cNvSpPr>
          <p:nvPr/>
        </p:nvSpPr>
        <p:spPr bwMode="auto">
          <a:xfrm>
            <a:off x="3082068" y="5246296"/>
            <a:ext cx="3004809" cy="107721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smtClean="0">
                <a:solidFill>
                  <a:srgbClr val="800080"/>
                </a:solidFill>
              </a:rPr>
              <a:t>pgcd(A, B) :</a:t>
            </a:r>
          </a:p>
          <a:p>
            <a:pPr>
              <a:tabLst>
                <a:tab pos="1558925" algn="ctr"/>
              </a:tabLst>
            </a:pPr>
            <a:r>
              <a:rPr lang="fr-FR" sz="1600" i="1" dirty="0">
                <a:solidFill>
                  <a:srgbClr val="800080"/>
                </a:solidFill>
              </a:rPr>
              <a:t> </a:t>
            </a:r>
            <a:r>
              <a:rPr lang="fr-FR" sz="1600" i="1" dirty="0" smtClean="0">
                <a:solidFill>
                  <a:srgbClr val="800080"/>
                </a:solidFill>
              </a:rPr>
              <a:t> if (A%B)==0 :</a:t>
            </a:r>
          </a:p>
          <a:p>
            <a:pPr>
              <a:tabLst>
                <a:tab pos="1558925" algn="ctr"/>
              </a:tabLst>
            </a:pPr>
            <a:r>
              <a:rPr lang="fr-FR" sz="1600" i="1" dirty="0">
                <a:solidFill>
                  <a:srgbClr val="800080"/>
                </a:solidFill>
              </a:rPr>
              <a:t> </a:t>
            </a:r>
            <a:r>
              <a:rPr lang="fr-FR" sz="1600" i="1" dirty="0" smtClean="0">
                <a:solidFill>
                  <a:srgbClr val="800080"/>
                </a:solidFill>
              </a:rPr>
              <a:t>   return B</a:t>
            </a:r>
            <a:endParaRPr lang="fr-FR" sz="1600" i="1" dirty="0">
              <a:solidFill>
                <a:srgbClr val="800080"/>
              </a:solidFill>
            </a:endParaRPr>
          </a:p>
          <a:p>
            <a:pPr>
              <a:tabLst>
                <a:tab pos="1558925" algn="ctr"/>
              </a:tabLst>
            </a:pPr>
            <a:r>
              <a:rPr lang="fr-FR" sz="1600" i="1" dirty="0">
                <a:solidFill>
                  <a:srgbClr val="800080"/>
                </a:solidFill>
              </a:rPr>
              <a:t>  </a:t>
            </a:r>
            <a:r>
              <a:rPr lang="fr-FR" sz="1600" i="1" dirty="0" smtClean="0">
                <a:solidFill>
                  <a:srgbClr val="800080"/>
                </a:solidFill>
              </a:rPr>
              <a:t>pgcd(B, A%B)</a:t>
            </a:r>
          </a:p>
        </p:txBody>
      </p:sp>
    </p:spTree>
    <p:extLst>
      <p:ext uri="{BB962C8B-B14F-4D97-AF65-F5344CB8AC3E}">
        <p14:creationId xmlns:p14="http://schemas.microsoft.com/office/powerpoint/2010/main" val="15982851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4765403"/>
            <a:chOff x="0" y="998538"/>
            <a:chExt cx="9144000" cy="4765403"/>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err="1" smtClean="0">
                  <a:solidFill>
                    <a:schemeClr val="folHlink"/>
                  </a:solidFill>
                </a:rPr>
                <a:t>Backtracking</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4216539"/>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Principe</a:t>
              </a:r>
              <a:endParaRPr lang="fr-FR" sz="2000" i="1" dirty="0">
                <a:solidFill>
                  <a:srgbClr val="800080"/>
                </a:solidFill>
              </a:endParaRPr>
            </a:p>
            <a:p>
              <a:pPr lvl="1" algn="just">
                <a:spcAft>
                  <a:spcPts val="1200"/>
                </a:spcAft>
                <a:buFont typeface="Wingdings" pitchFamily="2" charset="2"/>
                <a:buChar char="§"/>
              </a:pPr>
              <a:r>
                <a:rPr lang="fr-FR" i="1" dirty="0" smtClean="0">
                  <a:solidFill>
                    <a:srgbClr val="800080"/>
                  </a:solidFill>
                </a:rPr>
                <a:t> Un programme de </a:t>
              </a:r>
              <a:r>
                <a:rPr lang="fr-FR" i="1" dirty="0" err="1" smtClean="0">
                  <a:solidFill>
                    <a:srgbClr val="800080"/>
                  </a:solidFill>
                </a:rPr>
                <a:t>backtracking</a:t>
              </a:r>
              <a:r>
                <a:rPr lang="fr-FR" i="1" dirty="0" smtClean="0">
                  <a:solidFill>
                    <a:srgbClr val="800080"/>
                  </a:solidFill>
                </a:rPr>
                <a:t> désigne </a:t>
              </a:r>
              <a:r>
                <a:rPr lang="fr-FR" i="1" dirty="0">
                  <a:solidFill>
                    <a:srgbClr val="800080"/>
                  </a:solidFill>
                </a:rPr>
                <a:t>une </a:t>
              </a:r>
              <a:r>
                <a:rPr lang="fr-FR" i="1" dirty="0" smtClean="0">
                  <a:solidFill>
                    <a:srgbClr val="800080"/>
                  </a:solidFill>
                </a:rPr>
                <a:t>stratégie pour </a:t>
              </a:r>
              <a:r>
                <a:rPr lang="fr-FR" i="1" dirty="0">
                  <a:solidFill>
                    <a:srgbClr val="800080"/>
                  </a:solidFill>
                </a:rPr>
                <a:t>trouver des solutions à des </a:t>
              </a:r>
              <a:r>
                <a:rPr lang="fr-FR" i="1" dirty="0" smtClean="0">
                  <a:solidFill>
                    <a:srgbClr val="800080"/>
                  </a:solidFill>
                </a:rPr>
                <a:t>problèmes de </a:t>
              </a:r>
              <a:r>
                <a:rPr lang="fr-FR" i="1" dirty="0">
                  <a:solidFill>
                    <a:srgbClr val="800080"/>
                  </a:solidFill>
                </a:rPr>
                <a:t>satisfaction de </a:t>
              </a:r>
              <a:r>
                <a:rPr lang="fr-FR" i="1" dirty="0" smtClean="0">
                  <a:solidFill>
                    <a:srgbClr val="800080"/>
                  </a:solidFill>
                </a:rPr>
                <a:t>contraintes.</a:t>
              </a:r>
              <a:endParaRPr lang="fr-FR" i="1" dirty="0">
                <a:solidFill>
                  <a:srgbClr val="800080"/>
                </a:solidFill>
              </a:endParaRP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Le principe repose sur la recherche de solution partielle que l’on cherche à améliorer afin de converger vers la solution finale.</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Si la solution partielle ne peut pas être améliorée, elle doit être abandonnée et l’on revient en arrière pour examiner d’autre solutions.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Ainsi le retour arrière permet d’annuler des choix précédent s’ils s’avèrent être des erreurs.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Le retour arrière peut également être utilisé lorsque qu’une solution a été trouvé, mais que l’on souhaite poursuivre la recherche pour obtenir d’autres solutions.</a:t>
              </a:r>
            </a:p>
          </p:txBody>
        </p:sp>
      </p:grpSp>
      <p:sp>
        <p:nvSpPr>
          <p:cNvPr id="3" name="Rectangle 2"/>
          <p:cNvSpPr/>
          <p:nvPr/>
        </p:nvSpPr>
        <p:spPr>
          <a:xfrm>
            <a:off x="2279643" y="5992746"/>
            <a:ext cx="4508889" cy="400110"/>
          </a:xfrm>
          <a:prstGeom prst="rect">
            <a:avLst/>
          </a:prstGeom>
        </p:spPr>
        <p:txBody>
          <a:bodyPr wrap="none">
            <a:spAutoFit/>
          </a:bodyPr>
          <a:lstStyle/>
          <a:p>
            <a:pPr algn="just">
              <a:spcAft>
                <a:spcPts val="1200"/>
              </a:spcAft>
              <a:buClr>
                <a:schemeClr val="accent2"/>
              </a:buClr>
            </a:pPr>
            <a:r>
              <a:rPr lang="fr-FR" sz="2000" b="1" dirty="0">
                <a:solidFill>
                  <a:srgbClr val="800080"/>
                </a:solidFill>
                <a:sym typeface="Wingdings" pitchFamily="2" charset="2"/>
              </a:rPr>
              <a:t>Mise en pratique : Grille du </a:t>
            </a:r>
            <a:r>
              <a:rPr lang="fr-FR" sz="2000" b="1" dirty="0" err="1">
                <a:solidFill>
                  <a:srgbClr val="800080"/>
                </a:solidFill>
                <a:sym typeface="Wingdings" pitchFamily="2" charset="2"/>
              </a:rPr>
              <a:t>sudoku</a:t>
            </a:r>
            <a:endParaRPr lang="fr-FR" sz="2000" i="1" dirty="0">
              <a:solidFill>
                <a:srgbClr val="800080"/>
              </a:solidFill>
            </a:endParaRPr>
          </a:p>
        </p:txBody>
      </p:sp>
    </p:spTree>
    <p:extLst>
      <p:ext uri="{BB962C8B-B14F-4D97-AF65-F5344CB8AC3E}">
        <p14:creationId xmlns:p14="http://schemas.microsoft.com/office/powerpoint/2010/main" val="231705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3626630"/>
            <a:chOff x="0" y="998538"/>
            <a:chExt cx="9144000" cy="3626630"/>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err="1" smtClean="0">
                  <a:solidFill>
                    <a:schemeClr val="folHlink"/>
                  </a:solidFill>
                </a:rPr>
                <a:t>Backtracking</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3077766"/>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Exemple : </a:t>
              </a:r>
              <a:r>
                <a:rPr lang="fr-FR" sz="2000" b="1" dirty="0" err="1" smtClean="0">
                  <a:solidFill>
                    <a:srgbClr val="800080"/>
                  </a:solidFill>
                  <a:sym typeface="Wingdings" pitchFamily="2" charset="2"/>
                </a:rPr>
                <a:t>Sudoku</a:t>
              </a:r>
              <a:endParaRPr lang="fr-FR" sz="2000" i="1" dirty="0">
                <a:solidFill>
                  <a:srgbClr val="800080"/>
                </a:solidFill>
              </a:endParaRPr>
            </a:p>
            <a:p>
              <a:pPr lvl="1" algn="just">
                <a:spcAft>
                  <a:spcPts val="1200"/>
                </a:spcAft>
                <a:buFont typeface="Wingdings" pitchFamily="2" charset="2"/>
                <a:buChar char="§"/>
              </a:pPr>
              <a:r>
                <a:rPr lang="fr-FR" i="1" dirty="0" smtClean="0">
                  <a:solidFill>
                    <a:srgbClr val="800080"/>
                  </a:solidFill>
                </a:rPr>
                <a:t> Une </a:t>
              </a:r>
              <a:r>
                <a:rPr lang="fr-FR" i="1" dirty="0">
                  <a:solidFill>
                    <a:srgbClr val="800080"/>
                  </a:solidFill>
                </a:rPr>
                <a:t>grille de </a:t>
              </a:r>
              <a:r>
                <a:rPr lang="fr-FR" i="1" dirty="0" err="1">
                  <a:solidFill>
                    <a:srgbClr val="800080"/>
                  </a:solidFill>
                </a:rPr>
                <a:t>sudoku</a:t>
              </a:r>
              <a:r>
                <a:rPr lang="fr-FR" i="1" dirty="0">
                  <a:solidFill>
                    <a:srgbClr val="800080"/>
                  </a:solidFill>
                </a:rPr>
                <a:t> est une matrice de taille 9 × 9, composée de 9 sous-grilles carrées de taille 3 × 3. </a:t>
              </a:r>
              <a:endParaRPr lang="fr-FR" i="1" dirty="0" smtClean="0">
                <a:solidFill>
                  <a:srgbClr val="800080"/>
                </a:solidFill>
              </a:endParaRPr>
            </a:p>
            <a:p>
              <a:pPr lvl="1" algn="just">
                <a:spcAft>
                  <a:spcPts val="0"/>
                </a:spcAft>
                <a:buFont typeface="Wingdings" pitchFamily="2" charset="2"/>
                <a:buChar char="§"/>
              </a:pPr>
              <a:r>
                <a:rPr lang="fr-FR" i="1" dirty="0" smtClean="0">
                  <a:solidFill>
                    <a:srgbClr val="800080"/>
                  </a:solidFill>
                </a:rPr>
                <a:t> Une instance de </a:t>
              </a:r>
              <a:r>
                <a:rPr lang="fr-FR" i="1" dirty="0" err="1" smtClean="0">
                  <a:solidFill>
                    <a:srgbClr val="800080"/>
                  </a:solidFill>
                </a:rPr>
                <a:t>sudoku</a:t>
              </a:r>
              <a:r>
                <a:rPr lang="fr-FR" i="1" dirty="0" smtClean="0">
                  <a:solidFill>
                    <a:srgbClr val="800080"/>
                  </a:solidFill>
                </a:rPr>
                <a:t> est un remplissage partiel de la grille par des entiers entre 1 et 9, qui se doit de respecter les contraintes suivantes .</a:t>
              </a:r>
            </a:p>
            <a:p>
              <a:pPr marL="1257300" lvl="2" indent="-342900" algn="just">
                <a:spcAft>
                  <a:spcPts val="0"/>
                </a:spcAft>
                <a:buFont typeface="Arial" pitchFamily="34" charset="0"/>
                <a:buChar char="•"/>
              </a:pPr>
              <a:r>
                <a:rPr lang="fr-FR" i="1" dirty="0" smtClean="0">
                  <a:solidFill>
                    <a:srgbClr val="800080"/>
                  </a:solidFill>
                </a:rPr>
                <a:t>Chaque </a:t>
              </a:r>
              <a:r>
                <a:rPr lang="fr-FR" i="1" dirty="0">
                  <a:solidFill>
                    <a:srgbClr val="800080"/>
                  </a:solidFill>
                </a:rPr>
                <a:t>chaque ligne, colonne et sous grille est sans répétition, et contient donc une et une seule fois chaque entier de 1 à 9</a:t>
              </a:r>
              <a:r>
                <a:rPr lang="fr-FR" i="1" dirty="0" smtClean="0">
                  <a:solidFill>
                    <a:srgbClr val="800080"/>
                  </a:solidFill>
                </a:rPr>
                <a:t>.</a:t>
              </a:r>
              <a:endParaRPr lang="fr-FR" i="1" dirty="0">
                <a:solidFill>
                  <a:srgbClr val="800080"/>
                </a:solidFill>
              </a:endParaRPr>
            </a:p>
            <a:p>
              <a:pPr marL="1257300" lvl="2" indent="-342900" algn="just">
                <a:spcAft>
                  <a:spcPts val="1200"/>
                </a:spcAft>
                <a:buFont typeface="Arial" pitchFamily="34" charset="0"/>
                <a:buChar char="•"/>
              </a:pPr>
              <a:r>
                <a:rPr lang="fr-FR" i="1" dirty="0">
                  <a:solidFill>
                    <a:srgbClr val="800080"/>
                  </a:solidFill>
                </a:rPr>
                <a:t>Les cases initialement remplies ne changent pas de valeur</a:t>
              </a:r>
              <a:r>
                <a:rPr lang="fr-FR" i="1" dirty="0" smtClean="0">
                  <a:solidFill>
                    <a:srgbClr val="800080"/>
                  </a:solidFill>
                </a:rPr>
                <a:t>.</a:t>
              </a:r>
              <a:endParaRPr lang="fr-FR" i="1" dirty="0">
                <a:solidFill>
                  <a:srgbClr val="800080"/>
                </a:solidFill>
              </a:endParaRPr>
            </a:p>
            <a:p>
              <a:pPr lvl="2" algn="just">
                <a:spcAft>
                  <a:spcPts val="1200"/>
                </a:spcAft>
                <a:buFont typeface="Wingdings" pitchFamily="2" charset="2"/>
                <a:buChar char="§"/>
              </a:pPr>
              <a:endParaRPr lang="fr-FR" i="1" dirty="0">
                <a:solidFill>
                  <a:srgbClr val="800080"/>
                </a:solidFill>
              </a:endParaRPr>
            </a:p>
          </p:txBody>
        </p:sp>
      </p:grpSp>
      <p:grpSp>
        <p:nvGrpSpPr>
          <p:cNvPr id="11" name="Groupe 22"/>
          <p:cNvGrpSpPr/>
          <p:nvPr/>
        </p:nvGrpSpPr>
        <p:grpSpPr>
          <a:xfrm>
            <a:off x="624014" y="4252919"/>
            <a:ext cx="7882108" cy="2369469"/>
            <a:chOff x="662580" y="2026675"/>
            <a:chExt cx="7786095" cy="2693639"/>
          </a:xfrm>
        </p:grpSpPr>
        <p:sp>
          <p:nvSpPr>
            <p:cNvPr id="12" name="Rectangle 11"/>
            <p:cNvSpPr/>
            <p:nvPr/>
          </p:nvSpPr>
          <p:spPr>
            <a:xfrm>
              <a:off x="662580" y="2026675"/>
              <a:ext cx="7786095" cy="25345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p:cNvSpPr txBox="1"/>
            <p:nvPr/>
          </p:nvSpPr>
          <p:spPr>
            <a:xfrm>
              <a:off x="816969" y="3137138"/>
              <a:ext cx="968241" cy="385453"/>
            </a:xfrm>
            <a:prstGeom prst="rect">
              <a:avLst/>
            </a:prstGeom>
            <a:noFill/>
          </p:spPr>
          <p:txBody>
            <a:bodyPr wrap="none" rtlCol="0">
              <a:spAutoFit/>
            </a:bodyPr>
            <a:lstStyle/>
            <a:p>
              <a:pPr algn="ctr"/>
              <a:r>
                <a:rPr lang="fr-FR" dirty="0" smtClean="0">
                  <a:solidFill>
                    <a:srgbClr val="800080"/>
                  </a:solidFill>
                </a:rPr>
                <a:t>Partie 1</a:t>
              </a:r>
              <a:endParaRPr lang="fr-FR" baseline="-25000" dirty="0">
                <a:solidFill>
                  <a:srgbClr val="800080"/>
                </a:solidFill>
              </a:endParaRPr>
            </a:p>
          </p:txBody>
        </p:sp>
        <p:sp>
          <p:nvSpPr>
            <p:cNvPr id="14" name="Rectangle 13"/>
            <p:cNvSpPr/>
            <p:nvPr/>
          </p:nvSpPr>
          <p:spPr>
            <a:xfrm>
              <a:off x="1885950" y="2096185"/>
              <a:ext cx="6496050" cy="2624129"/>
            </a:xfrm>
            <a:prstGeom prst="rect">
              <a:avLst/>
            </a:prstGeom>
          </p:spPr>
          <p:txBody>
            <a:bodyPr wrap="square">
              <a:spAutoFit/>
            </a:bodyPr>
            <a:lstStyle/>
            <a:p>
              <a:pPr algn="just"/>
              <a:r>
                <a:rPr lang="fr-FR" sz="1600" i="1" dirty="0" smtClean="0">
                  <a:solidFill>
                    <a:srgbClr val="800080"/>
                  </a:solidFill>
                </a:rPr>
                <a:t>Valeurs exclues pour la case (i, j)</a:t>
              </a:r>
            </a:p>
            <a:p>
              <a:pPr marL="342900" indent="-342900" algn="just">
                <a:buFontTx/>
                <a:buAutoNum type="arabicPeriod"/>
              </a:pPr>
              <a:r>
                <a:rPr lang="fr-FR" sz="1600" i="1" dirty="0" smtClean="0">
                  <a:solidFill>
                    <a:srgbClr val="800080"/>
                  </a:solidFill>
                </a:rPr>
                <a:t>Ecrire une </a:t>
              </a:r>
              <a:r>
                <a:rPr lang="fr-FR" sz="1600" i="1" dirty="0">
                  <a:solidFill>
                    <a:srgbClr val="800080"/>
                  </a:solidFill>
                </a:rPr>
                <a:t>fonction </a:t>
              </a:r>
              <a:r>
                <a:rPr lang="fr-FR" sz="1600" i="1" dirty="0" err="1">
                  <a:solidFill>
                    <a:srgbClr val="800080"/>
                  </a:solidFill>
                </a:rPr>
                <a:t>chiffres_ligne</a:t>
              </a:r>
              <a:r>
                <a:rPr lang="fr-FR" sz="1600" i="1" dirty="0" smtClean="0">
                  <a:solidFill>
                    <a:srgbClr val="800080"/>
                  </a:solidFill>
                </a:rPr>
                <a:t>(Mat, </a:t>
              </a:r>
              <a:r>
                <a:rPr lang="fr-FR" sz="1600" i="1" dirty="0">
                  <a:solidFill>
                    <a:srgbClr val="800080"/>
                  </a:solidFill>
                </a:rPr>
                <a:t>i) qui retourne </a:t>
              </a:r>
              <a:r>
                <a:rPr lang="fr-FR" sz="1600" i="1" dirty="0" smtClean="0">
                  <a:solidFill>
                    <a:srgbClr val="800080"/>
                  </a:solidFill>
                </a:rPr>
                <a:t>la liste </a:t>
              </a:r>
              <a:r>
                <a:rPr lang="fr-FR" sz="1600" i="1" dirty="0">
                  <a:solidFill>
                    <a:srgbClr val="800080"/>
                  </a:solidFill>
                </a:rPr>
                <a:t>des nombres qui sont sur la ligne d’indice i.</a:t>
              </a:r>
            </a:p>
            <a:p>
              <a:pPr marL="342900" indent="-342900" algn="just">
                <a:buFontTx/>
                <a:buAutoNum type="arabicPeriod"/>
              </a:pPr>
              <a:r>
                <a:rPr lang="fr-FR" sz="1600" i="1" dirty="0">
                  <a:solidFill>
                    <a:srgbClr val="800080"/>
                  </a:solidFill>
                </a:rPr>
                <a:t>Faire de même </a:t>
              </a:r>
              <a:r>
                <a:rPr lang="fr-FR" sz="1600" i="1" dirty="0" smtClean="0">
                  <a:solidFill>
                    <a:srgbClr val="800080"/>
                  </a:solidFill>
                </a:rPr>
                <a:t>pour les colonnes : </a:t>
              </a:r>
              <a:r>
                <a:rPr lang="fr-FR" sz="1600" i="1" dirty="0" err="1" smtClean="0">
                  <a:solidFill>
                    <a:srgbClr val="800080"/>
                  </a:solidFill>
                </a:rPr>
                <a:t>chiffres_colonne</a:t>
              </a:r>
              <a:r>
                <a:rPr lang="fr-FR" sz="1600" i="1" dirty="0" smtClean="0">
                  <a:solidFill>
                    <a:srgbClr val="800080"/>
                  </a:solidFill>
                </a:rPr>
                <a:t>(Mat, </a:t>
              </a:r>
              <a:r>
                <a:rPr lang="fr-FR" sz="1600" i="1" dirty="0">
                  <a:solidFill>
                    <a:srgbClr val="800080"/>
                  </a:solidFill>
                </a:rPr>
                <a:t>i).</a:t>
              </a:r>
            </a:p>
            <a:p>
              <a:pPr marL="342900" indent="-342900" algn="just">
                <a:buAutoNum type="arabicPeriod"/>
              </a:pPr>
              <a:r>
                <a:rPr lang="fr-FR" sz="1600" i="1" dirty="0" smtClean="0">
                  <a:solidFill>
                    <a:srgbClr val="800080"/>
                  </a:solidFill>
                </a:rPr>
                <a:t>De même la fonction </a:t>
              </a:r>
              <a:r>
                <a:rPr lang="fr-FR" sz="1600" i="1" dirty="0" err="1" smtClean="0">
                  <a:solidFill>
                    <a:srgbClr val="800080"/>
                  </a:solidFill>
                </a:rPr>
                <a:t>chiffres_bloc</a:t>
              </a:r>
              <a:r>
                <a:rPr lang="fr-FR" sz="1600" i="1" dirty="0" smtClean="0">
                  <a:solidFill>
                    <a:srgbClr val="800080"/>
                  </a:solidFill>
                </a:rPr>
                <a:t>(Mat, </a:t>
              </a:r>
              <a:r>
                <a:rPr lang="fr-FR" sz="1600" i="1" dirty="0">
                  <a:solidFill>
                    <a:srgbClr val="800080"/>
                  </a:solidFill>
                </a:rPr>
                <a:t>i, j) </a:t>
              </a:r>
              <a:r>
                <a:rPr lang="fr-FR" sz="1600" i="1" dirty="0" smtClean="0">
                  <a:solidFill>
                    <a:srgbClr val="800080"/>
                  </a:solidFill>
                </a:rPr>
                <a:t>retourne </a:t>
              </a:r>
              <a:r>
                <a:rPr lang="fr-FR" sz="1600" i="1" dirty="0">
                  <a:solidFill>
                    <a:srgbClr val="800080"/>
                  </a:solidFill>
                </a:rPr>
                <a:t>la liste des nombres </a:t>
              </a:r>
              <a:r>
                <a:rPr lang="fr-FR" sz="1600" i="1" dirty="0" smtClean="0">
                  <a:solidFill>
                    <a:srgbClr val="800080"/>
                  </a:solidFill>
                </a:rPr>
                <a:t>du bloc 3 </a:t>
              </a:r>
              <a:r>
                <a:rPr lang="fr-FR" sz="1600" i="1" dirty="0">
                  <a:solidFill>
                    <a:srgbClr val="800080"/>
                  </a:solidFill>
                </a:rPr>
                <a:t>× 3 auquel appartient la case (i, j)</a:t>
              </a:r>
              <a:r>
                <a:rPr lang="fr-FR" sz="1600" i="1" dirty="0" smtClean="0">
                  <a:solidFill>
                    <a:srgbClr val="800080"/>
                  </a:solidFill>
                </a:rPr>
                <a:t>.</a:t>
              </a:r>
              <a:endParaRPr lang="fr-FR" sz="1600" i="1" dirty="0">
                <a:solidFill>
                  <a:srgbClr val="800080"/>
                </a:solidFill>
              </a:endParaRPr>
            </a:p>
            <a:p>
              <a:pPr marL="342900" indent="-342900" algn="just">
                <a:buAutoNum type="arabicPeriod"/>
              </a:pPr>
              <a:r>
                <a:rPr lang="fr-FR" sz="1600" i="1" dirty="0">
                  <a:solidFill>
                    <a:srgbClr val="800080"/>
                  </a:solidFill>
                </a:rPr>
                <a:t>En déduire la fonction </a:t>
              </a:r>
              <a:r>
                <a:rPr lang="fr-FR" sz="1600" i="1" dirty="0" err="1" smtClean="0">
                  <a:solidFill>
                    <a:srgbClr val="800080"/>
                  </a:solidFill>
                </a:rPr>
                <a:t>chiffres_conflits</a:t>
              </a:r>
              <a:r>
                <a:rPr lang="fr-FR" sz="1600" i="1" dirty="0" smtClean="0">
                  <a:solidFill>
                    <a:srgbClr val="800080"/>
                  </a:solidFill>
                </a:rPr>
                <a:t>(Mat, </a:t>
              </a:r>
              <a:r>
                <a:rPr lang="fr-FR" sz="1600" i="1" dirty="0">
                  <a:solidFill>
                    <a:srgbClr val="800080"/>
                  </a:solidFill>
                </a:rPr>
                <a:t>i, j) qui retourne la liste des nombres qui ne respectent pas les contraintes en (i, j</a:t>
              </a:r>
              <a:r>
                <a:rPr lang="fr-FR" sz="1600" i="1" dirty="0" smtClean="0">
                  <a:solidFill>
                    <a:srgbClr val="800080"/>
                  </a:solidFill>
                </a:rPr>
                <a:t>).</a:t>
              </a:r>
              <a:endParaRPr lang="fr-FR" sz="1600" i="1" dirty="0">
                <a:solidFill>
                  <a:srgbClr val="800080"/>
                </a:solidFill>
              </a:endParaRPr>
            </a:p>
            <a:p>
              <a:pPr algn="just"/>
              <a:endParaRPr lang="fr-FR" sz="1600" i="1" dirty="0">
                <a:solidFill>
                  <a:srgbClr val="800080"/>
                </a:solidFill>
              </a:endParaRPr>
            </a:p>
          </p:txBody>
        </p:sp>
      </p:grpSp>
    </p:spTree>
    <p:extLst>
      <p:ext uri="{BB962C8B-B14F-4D97-AF65-F5344CB8AC3E}">
        <p14:creationId xmlns:p14="http://schemas.microsoft.com/office/powerpoint/2010/main" val="383279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85107" y="1026970"/>
            <a:ext cx="8619565" cy="948974"/>
            <a:chOff x="0" y="998538"/>
            <a:chExt cx="9144000" cy="94897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err="1">
                  <a:solidFill>
                    <a:schemeClr val="folHlink"/>
                  </a:solidFill>
                </a:rPr>
                <a:t>Backtracking</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endParaRPr lang="fr-FR" sz="2000" i="1" dirty="0">
                <a:solidFill>
                  <a:srgbClr val="800080"/>
                </a:solidFill>
              </a:endParaRPr>
            </a:p>
          </p:txBody>
        </p:sp>
      </p:grpSp>
      <p:sp>
        <p:nvSpPr>
          <p:cNvPr id="5" name="Rectangle 4"/>
          <p:cNvSpPr/>
          <p:nvPr/>
        </p:nvSpPr>
        <p:spPr>
          <a:xfrm>
            <a:off x="350012" y="1173064"/>
            <a:ext cx="4842003" cy="369332"/>
          </a:xfrm>
          <a:prstGeom prst="rect">
            <a:avLst/>
          </a:prstGeom>
        </p:spPr>
        <p:txBody>
          <a:bodyPr wrap="none">
            <a:spAutoFit/>
          </a:bodyPr>
          <a:lstStyle/>
          <a:p>
            <a:r>
              <a:rPr lang="fr-FR" b="1" dirty="0" smtClean="0">
                <a:solidFill>
                  <a:srgbClr val="800080"/>
                </a:solidFill>
                <a:sym typeface="Wingdings" pitchFamily="2" charset="2"/>
              </a:rPr>
              <a:t>Partie 1 : Valeurs exclues pour la case (i, j)</a:t>
            </a:r>
            <a:endParaRPr lang="fr-FR" dirty="0"/>
          </a:p>
        </p:txBody>
      </p:sp>
      <p:sp>
        <p:nvSpPr>
          <p:cNvPr id="127" name="Rectangle 1"/>
          <p:cNvSpPr>
            <a:spLocks noChangeArrowheads="1"/>
          </p:cNvSpPr>
          <p:nvPr/>
        </p:nvSpPr>
        <p:spPr bwMode="auto">
          <a:xfrm>
            <a:off x="325911" y="1841381"/>
            <a:ext cx="4223580" cy="181588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smtClean="0">
                <a:solidFill>
                  <a:srgbClr val="800080"/>
                </a:solidFill>
              </a:rPr>
              <a:t>chiffres_ligne</a:t>
            </a:r>
            <a:r>
              <a:rPr lang="fr-FR" sz="1600" i="1" dirty="0" smtClean="0">
                <a:solidFill>
                  <a:srgbClr val="800080"/>
                </a:solidFill>
              </a:rPr>
              <a:t>(</a:t>
            </a:r>
            <a:r>
              <a:rPr lang="fr-FR" sz="1600" i="1" dirty="0">
                <a:solidFill>
                  <a:srgbClr val="800080"/>
                </a:solidFill>
              </a:rPr>
              <a:t>Mat, i) :</a:t>
            </a:r>
          </a:p>
          <a:p>
            <a:pPr>
              <a:tabLst>
                <a:tab pos="1558925" algn="ctr"/>
              </a:tabLst>
            </a:pPr>
            <a:r>
              <a:rPr lang="fr-FR" sz="1600" i="1" dirty="0">
                <a:solidFill>
                  <a:srgbClr val="800080"/>
                </a:solidFill>
              </a:rPr>
              <a:t>   </a:t>
            </a:r>
            <a:r>
              <a:rPr lang="fr-FR" sz="1600" i="1" dirty="0" smtClean="0">
                <a:solidFill>
                  <a:srgbClr val="800080"/>
                </a:solidFill>
              </a:rPr>
              <a:t>L = []</a:t>
            </a:r>
          </a:p>
          <a:p>
            <a:pPr>
              <a:tabLst>
                <a:tab pos="1558925" algn="ctr"/>
              </a:tabLst>
            </a:pPr>
            <a:r>
              <a:rPr lang="fr-FR" sz="1600" i="1" dirty="0">
                <a:solidFill>
                  <a:srgbClr val="800080"/>
                </a:solidFill>
              </a:rPr>
              <a:t> </a:t>
            </a:r>
            <a:r>
              <a:rPr lang="fr-FR" sz="1600" i="1" dirty="0" smtClean="0">
                <a:solidFill>
                  <a:srgbClr val="800080"/>
                </a:solidFill>
              </a:rPr>
              <a:t>  # parcours de toute la ligne i</a:t>
            </a:r>
          </a:p>
          <a:p>
            <a:pPr>
              <a:tabLst>
                <a:tab pos="1558925" algn="ctr"/>
              </a:tabLst>
            </a:pPr>
            <a:r>
              <a:rPr lang="fr-FR" sz="1600" i="1" dirty="0">
                <a:solidFill>
                  <a:srgbClr val="800080"/>
                </a:solidFill>
              </a:rPr>
              <a:t> </a:t>
            </a:r>
            <a:r>
              <a:rPr lang="fr-FR" sz="1600" i="1" dirty="0" smtClean="0">
                <a:solidFill>
                  <a:srgbClr val="800080"/>
                </a:solidFill>
              </a:rPr>
              <a:t>  for x in Mat[i, 0:] :</a:t>
            </a:r>
          </a:p>
          <a:p>
            <a:pPr>
              <a:tabLst>
                <a:tab pos="1558925" algn="ctr"/>
              </a:tabLst>
            </a:pPr>
            <a:r>
              <a:rPr lang="fr-FR" sz="1600" i="1" dirty="0">
                <a:solidFill>
                  <a:srgbClr val="800080"/>
                </a:solidFill>
              </a:rPr>
              <a:t> </a:t>
            </a:r>
            <a:r>
              <a:rPr lang="fr-FR" sz="1600" i="1" dirty="0" smtClean="0">
                <a:solidFill>
                  <a:srgbClr val="800080"/>
                </a:solidFill>
              </a:rPr>
              <a:t>     # On n’insère que les valeurs non nulles</a:t>
            </a:r>
          </a:p>
          <a:p>
            <a:pPr>
              <a:tabLst>
                <a:tab pos="1558925" algn="ctr"/>
              </a:tabLst>
            </a:pPr>
            <a:r>
              <a:rPr lang="fr-FR" sz="1600" i="1" dirty="0" smtClean="0">
                <a:solidFill>
                  <a:srgbClr val="800080"/>
                </a:solidFill>
              </a:rPr>
              <a:t>      if (x!=0) :  </a:t>
            </a:r>
            <a:r>
              <a:rPr lang="fr-FR" sz="1600" i="1" dirty="0" err="1" smtClean="0">
                <a:solidFill>
                  <a:srgbClr val="800080"/>
                </a:solidFill>
              </a:rPr>
              <a:t>L.append</a:t>
            </a:r>
            <a:r>
              <a:rPr lang="fr-FR" sz="1600" i="1" dirty="0" smtClean="0">
                <a:solidFill>
                  <a:srgbClr val="800080"/>
                </a:solidFill>
              </a:rPr>
              <a:t>(x)</a:t>
            </a:r>
          </a:p>
          <a:p>
            <a:pPr>
              <a:tabLst>
                <a:tab pos="1558925" algn="ctr"/>
              </a:tabLst>
            </a:pPr>
            <a:r>
              <a:rPr lang="fr-FR" sz="1600" i="1" dirty="0" smtClean="0">
                <a:solidFill>
                  <a:srgbClr val="800080"/>
                </a:solidFill>
              </a:rPr>
              <a:t>   return L</a:t>
            </a:r>
            <a:endParaRPr lang="fr-FR" sz="1600" i="1" dirty="0">
              <a:solidFill>
                <a:srgbClr val="800080"/>
              </a:solidFill>
            </a:endParaRPr>
          </a:p>
        </p:txBody>
      </p:sp>
      <p:grpSp>
        <p:nvGrpSpPr>
          <p:cNvPr id="7" name="Grouper 6"/>
          <p:cNvGrpSpPr/>
          <p:nvPr/>
        </p:nvGrpSpPr>
        <p:grpSpPr>
          <a:xfrm>
            <a:off x="315683" y="3680308"/>
            <a:ext cx="4250033" cy="971780"/>
            <a:chOff x="419941" y="3983567"/>
            <a:chExt cx="4250033" cy="971780"/>
          </a:xfrm>
        </p:grpSpPr>
        <p:sp>
          <p:nvSpPr>
            <p:cNvPr id="160" name="Rectangle 1"/>
            <p:cNvSpPr>
              <a:spLocks noChangeArrowheads="1"/>
            </p:cNvSpPr>
            <p:nvPr/>
          </p:nvSpPr>
          <p:spPr bwMode="auto">
            <a:xfrm>
              <a:off x="419941" y="4370571"/>
              <a:ext cx="4224328" cy="58477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smtClean="0">
                  <a:solidFill>
                    <a:srgbClr val="800080"/>
                  </a:solidFill>
                </a:rPr>
                <a:t>chiffres_ligne</a:t>
              </a:r>
              <a:r>
                <a:rPr lang="fr-FR" sz="1600" i="1" dirty="0" smtClean="0">
                  <a:solidFill>
                    <a:srgbClr val="800080"/>
                  </a:solidFill>
                </a:rPr>
                <a:t>(</a:t>
              </a:r>
              <a:r>
                <a:rPr lang="fr-FR" sz="1600" i="1" dirty="0">
                  <a:solidFill>
                    <a:srgbClr val="800080"/>
                  </a:solidFill>
                </a:rPr>
                <a:t>Mat, i) :</a:t>
              </a:r>
            </a:p>
            <a:p>
              <a:pPr>
                <a:tabLst>
                  <a:tab pos="1558925" algn="ctr"/>
                </a:tabLst>
              </a:pPr>
              <a:r>
                <a:rPr lang="fr-FR" sz="1600" i="1" dirty="0">
                  <a:solidFill>
                    <a:srgbClr val="800080"/>
                  </a:solidFill>
                </a:rPr>
                <a:t>    return [x for x in Mat[</a:t>
              </a:r>
              <a:r>
                <a:rPr lang="fr-FR" sz="1600" i="1" dirty="0" smtClean="0">
                  <a:solidFill>
                    <a:srgbClr val="800080"/>
                  </a:solidFill>
                </a:rPr>
                <a:t>i, 0: ]  </a:t>
              </a:r>
              <a:r>
                <a:rPr lang="fr-FR" sz="1600" i="1" dirty="0">
                  <a:solidFill>
                    <a:srgbClr val="800080"/>
                  </a:solidFill>
                </a:rPr>
                <a:t>if x&gt;</a:t>
              </a:r>
              <a:r>
                <a:rPr lang="fr-FR" sz="1600" i="1" dirty="0" smtClean="0">
                  <a:solidFill>
                    <a:srgbClr val="800080"/>
                  </a:solidFill>
                </a:rPr>
                <a:t>0 ]</a:t>
              </a:r>
              <a:endParaRPr lang="fr-FR" sz="1600" i="1" dirty="0">
                <a:solidFill>
                  <a:srgbClr val="800080"/>
                </a:solidFill>
              </a:endParaRPr>
            </a:p>
          </p:txBody>
        </p:sp>
        <p:sp>
          <p:nvSpPr>
            <p:cNvPr id="4" name="Rectangle 3"/>
            <p:cNvSpPr/>
            <p:nvPr/>
          </p:nvSpPr>
          <p:spPr>
            <a:xfrm>
              <a:off x="440253" y="3983567"/>
              <a:ext cx="4229721" cy="369332"/>
            </a:xfrm>
            <a:prstGeom prst="rect">
              <a:avLst/>
            </a:prstGeom>
          </p:spPr>
          <p:txBody>
            <a:bodyPr wrap="none">
              <a:spAutoFit/>
            </a:bodyPr>
            <a:lstStyle/>
            <a:p>
              <a:r>
                <a:rPr lang="fr-FR" i="1" dirty="0" smtClean="0">
                  <a:solidFill>
                    <a:srgbClr val="800080"/>
                  </a:solidFill>
                </a:rPr>
                <a:t>Sinon : par accès indicé avec condition  </a:t>
              </a:r>
              <a:endParaRPr lang="fr-FR" i="1" dirty="0">
                <a:solidFill>
                  <a:srgbClr val="800080"/>
                </a:solidFill>
              </a:endParaRPr>
            </a:p>
          </p:txBody>
        </p:sp>
      </p:grpSp>
      <p:grpSp>
        <p:nvGrpSpPr>
          <p:cNvPr id="154" name="Grouper 153"/>
          <p:cNvGrpSpPr/>
          <p:nvPr/>
        </p:nvGrpSpPr>
        <p:grpSpPr>
          <a:xfrm>
            <a:off x="4694928" y="3680308"/>
            <a:ext cx="4261879" cy="971780"/>
            <a:chOff x="419941" y="3983567"/>
            <a:chExt cx="4261879" cy="971780"/>
          </a:xfrm>
        </p:grpSpPr>
        <p:sp>
          <p:nvSpPr>
            <p:cNvPr id="155" name="Rectangle 1"/>
            <p:cNvSpPr>
              <a:spLocks noChangeArrowheads="1"/>
            </p:cNvSpPr>
            <p:nvPr/>
          </p:nvSpPr>
          <p:spPr bwMode="auto">
            <a:xfrm>
              <a:off x="419941" y="4370571"/>
              <a:ext cx="4261879" cy="58477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smtClean="0">
                  <a:solidFill>
                    <a:srgbClr val="800080"/>
                  </a:solidFill>
                </a:rPr>
                <a:t>chiffres_colonne</a:t>
              </a:r>
              <a:r>
                <a:rPr lang="fr-FR" sz="1600" i="1" dirty="0" smtClean="0">
                  <a:solidFill>
                    <a:srgbClr val="800080"/>
                  </a:solidFill>
                </a:rPr>
                <a:t>(</a:t>
              </a:r>
              <a:r>
                <a:rPr lang="fr-FR" sz="1600" i="1" dirty="0">
                  <a:solidFill>
                    <a:srgbClr val="800080"/>
                  </a:solidFill>
                </a:rPr>
                <a:t>Mat, </a:t>
              </a:r>
              <a:r>
                <a:rPr lang="fr-FR" sz="1600" i="1" dirty="0" smtClean="0">
                  <a:solidFill>
                    <a:srgbClr val="800080"/>
                  </a:solidFill>
                </a:rPr>
                <a:t>j) </a:t>
              </a:r>
              <a:r>
                <a:rPr lang="fr-FR" sz="1600" i="1" dirty="0">
                  <a:solidFill>
                    <a:srgbClr val="800080"/>
                  </a:solidFill>
                </a:rPr>
                <a:t>:</a:t>
              </a:r>
            </a:p>
            <a:p>
              <a:pPr>
                <a:tabLst>
                  <a:tab pos="1558925" algn="ctr"/>
                </a:tabLst>
              </a:pPr>
              <a:r>
                <a:rPr lang="fr-FR" sz="1600" i="1" dirty="0">
                  <a:solidFill>
                    <a:srgbClr val="800080"/>
                  </a:solidFill>
                </a:rPr>
                <a:t>    return [x for x in Mat</a:t>
              </a:r>
              <a:r>
                <a:rPr lang="fr-FR" sz="1600" i="1" dirty="0" smtClean="0">
                  <a:solidFill>
                    <a:srgbClr val="800080"/>
                  </a:solidFill>
                </a:rPr>
                <a:t>[0: , j ]  </a:t>
              </a:r>
              <a:r>
                <a:rPr lang="fr-FR" sz="1600" i="1" dirty="0">
                  <a:solidFill>
                    <a:srgbClr val="800080"/>
                  </a:solidFill>
                </a:rPr>
                <a:t>if x&gt;</a:t>
              </a:r>
              <a:r>
                <a:rPr lang="fr-FR" sz="1600" i="1" dirty="0" smtClean="0">
                  <a:solidFill>
                    <a:srgbClr val="800080"/>
                  </a:solidFill>
                </a:rPr>
                <a:t>0 ]</a:t>
              </a:r>
              <a:endParaRPr lang="fr-FR" sz="1600" i="1" dirty="0">
                <a:solidFill>
                  <a:srgbClr val="800080"/>
                </a:solidFill>
              </a:endParaRPr>
            </a:p>
          </p:txBody>
        </p:sp>
        <p:sp>
          <p:nvSpPr>
            <p:cNvPr id="156" name="Rectangle 155"/>
            <p:cNvSpPr/>
            <p:nvPr/>
          </p:nvSpPr>
          <p:spPr>
            <a:xfrm>
              <a:off x="440253" y="3983567"/>
              <a:ext cx="4229721" cy="369332"/>
            </a:xfrm>
            <a:prstGeom prst="rect">
              <a:avLst/>
            </a:prstGeom>
          </p:spPr>
          <p:txBody>
            <a:bodyPr wrap="none">
              <a:spAutoFit/>
            </a:bodyPr>
            <a:lstStyle/>
            <a:p>
              <a:r>
                <a:rPr lang="fr-FR" i="1" dirty="0" smtClean="0">
                  <a:solidFill>
                    <a:srgbClr val="800080"/>
                  </a:solidFill>
                </a:rPr>
                <a:t>Sinon : par accès indicé avec condition  </a:t>
              </a:r>
              <a:endParaRPr lang="fr-FR" i="1" dirty="0">
                <a:solidFill>
                  <a:srgbClr val="800080"/>
                </a:solidFill>
              </a:endParaRPr>
            </a:p>
          </p:txBody>
        </p:sp>
      </p:grpSp>
      <p:sp>
        <p:nvSpPr>
          <p:cNvPr id="26" name="Rectangle 1"/>
          <p:cNvSpPr>
            <a:spLocks noChangeArrowheads="1"/>
          </p:cNvSpPr>
          <p:nvPr/>
        </p:nvSpPr>
        <p:spPr bwMode="auto">
          <a:xfrm>
            <a:off x="4705545" y="1841381"/>
            <a:ext cx="4223580" cy="1815882"/>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smtClean="0">
                <a:solidFill>
                  <a:srgbClr val="800080"/>
                </a:solidFill>
              </a:rPr>
              <a:t>chiffres_colonne</a:t>
            </a:r>
            <a:r>
              <a:rPr lang="fr-FR" sz="1600" i="1" dirty="0" smtClean="0">
                <a:solidFill>
                  <a:srgbClr val="800080"/>
                </a:solidFill>
              </a:rPr>
              <a:t>(</a:t>
            </a:r>
            <a:r>
              <a:rPr lang="fr-FR" sz="1600" i="1" dirty="0">
                <a:solidFill>
                  <a:srgbClr val="800080"/>
                </a:solidFill>
              </a:rPr>
              <a:t>Mat, </a:t>
            </a:r>
            <a:r>
              <a:rPr lang="fr-FR" sz="1600" i="1" dirty="0" smtClean="0">
                <a:solidFill>
                  <a:srgbClr val="800080"/>
                </a:solidFill>
              </a:rPr>
              <a:t>j) </a:t>
            </a:r>
            <a:r>
              <a:rPr lang="fr-FR" sz="1600" i="1" dirty="0">
                <a:solidFill>
                  <a:srgbClr val="800080"/>
                </a:solidFill>
              </a:rPr>
              <a:t>:</a:t>
            </a:r>
          </a:p>
          <a:p>
            <a:pPr>
              <a:tabLst>
                <a:tab pos="1558925" algn="ctr"/>
              </a:tabLst>
            </a:pPr>
            <a:r>
              <a:rPr lang="fr-FR" sz="1600" i="1" dirty="0">
                <a:solidFill>
                  <a:srgbClr val="800080"/>
                </a:solidFill>
              </a:rPr>
              <a:t>   </a:t>
            </a:r>
            <a:r>
              <a:rPr lang="fr-FR" sz="1600" i="1" dirty="0" smtClean="0">
                <a:solidFill>
                  <a:srgbClr val="800080"/>
                </a:solidFill>
              </a:rPr>
              <a:t>L = []</a:t>
            </a:r>
          </a:p>
          <a:p>
            <a:pPr>
              <a:tabLst>
                <a:tab pos="1558925" algn="ctr"/>
              </a:tabLst>
            </a:pPr>
            <a:r>
              <a:rPr lang="fr-FR" sz="1600" i="1" dirty="0">
                <a:solidFill>
                  <a:srgbClr val="800080"/>
                </a:solidFill>
              </a:rPr>
              <a:t> </a:t>
            </a:r>
            <a:r>
              <a:rPr lang="fr-FR" sz="1600" i="1" dirty="0" smtClean="0">
                <a:solidFill>
                  <a:srgbClr val="800080"/>
                </a:solidFill>
              </a:rPr>
              <a:t>  # parcours de toute la colonne j</a:t>
            </a:r>
          </a:p>
          <a:p>
            <a:pPr>
              <a:tabLst>
                <a:tab pos="1558925" algn="ctr"/>
              </a:tabLst>
            </a:pPr>
            <a:r>
              <a:rPr lang="fr-FR" sz="1600" i="1" dirty="0">
                <a:solidFill>
                  <a:srgbClr val="800080"/>
                </a:solidFill>
              </a:rPr>
              <a:t> </a:t>
            </a:r>
            <a:r>
              <a:rPr lang="fr-FR" sz="1600" i="1" dirty="0" smtClean="0">
                <a:solidFill>
                  <a:srgbClr val="800080"/>
                </a:solidFill>
              </a:rPr>
              <a:t>  for x in Mat[0: , j] :</a:t>
            </a:r>
          </a:p>
          <a:p>
            <a:pPr>
              <a:tabLst>
                <a:tab pos="1558925" algn="ctr"/>
              </a:tabLst>
            </a:pPr>
            <a:r>
              <a:rPr lang="fr-FR" sz="1600" i="1" dirty="0">
                <a:solidFill>
                  <a:srgbClr val="800080"/>
                </a:solidFill>
              </a:rPr>
              <a:t> </a:t>
            </a:r>
            <a:r>
              <a:rPr lang="fr-FR" sz="1600" i="1" dirty="0" smtClean="0">
                <a:solidFill>
                  <a:srgbClr val="800080"/>
                </a:solidFill>
              </a:rPr>
              <a:t>     # On n’insère que les valeurs non nulles</a:t>
            </a:r>
          </a:p>
          <a:p>
            <a:pPr>
              <a:tabLst>
                <a:tab pos="1558925" algn="ctr"/>
              </a:tabLst>
            </a:pPr>
            <a:r>
              <a:rPr lang="fr-FR" sz="1600" i="1" dirty="0" smtClean="0">
                <a:solidFill>
                  <a:srgbClr val="800080"/>
                </a:solidFill>
              </a:rPr>
              <a:t>      if (x!=0) :  </a:t>
            </a:r>
            <a:r>
              <a:rPr lang="fr-FR" sz="1600" i="1" dirty="0" err="1" smtClean="0">
                <a:solidFill>
                  <a:srgbClr val="800080"/>
                </a:solidFill>
              </a:rPr>
              <a:t>L.append</a:t>
            </a:r>
            <a:r>
              <a:rPr lang="fr-FR" sz="1600" i="1" dirty="0" smtClean="0">
                <a:solidFill>
                  <a:srgbClr val="800080"/>
                </a:solidFill>
              </a:rPr>
              <a:t>(x)</a:t>
            </a:r>
          </a:p>
          <a:p>
            <a:pPr>
              <a:tabLst>
                <a:tab pos="1558925" algn="ctr"/>
              </a:tabLst>
            </a:pPr>
            <a:r>
              <a:rPr lang="fr-FR" sz="1600" i="1" dirty="0" smtClean="0">
                <a:solidFill>
                  <a:srgbClr val="800080"/>
                </a:solidFill>
              </a:rPr>
              <a:t>   return L</a:t>
            </a:r>
            <a:endParaRPr lang="fr-FR" sz="1600" i="1" dirty="0">
              <a:solidFill>
                <a:srgbClr val="800080"/>
              </a:solidFill>
            </a:endParaRPr>
          </a:p>
        </p:txBody>
      </p:sp>
      <p:grpSp>
        <p:nvGrpSpPr>
          <p:cNvPr id="30" name="Grouper 29"/>
          <p:cNvGrpSpPr/>
          <p:nvPr/>
        </p:nvGrpSpPr>
        <p:grpSpPr>
          <a:xfrm>
            <a:off x="305606" y="4767723"/>
            <a:ext cx="4253362" cy="1942194"/>
            <a:chOff x="4040576" y="1821425"/>
            <a:chExt cx="4253362" cy="1942194"/>
          </a:xfrm>
        </p:grpSpPr>
        <p:sp>
          <p:nvSpPr>
            <p:cNvPr id="31" name="Rectangle 1"/>
            <p:cNvSpPr>
              <a:spLocks noChangeArrowheads="1"/>
            </p:cNvSpPr>
            <p:nvPr/>
          </p:nvSpPr>
          <p:spPr bwMode="auto">
            <a:xfrm>
              <a:off x="4043428" y="2195451"/>
              <a:ext cx="4250510" cy="156816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mr-IN" sz="1600" i="1" dirty="0">
                  <a:solidFill>
                    <a:srgbClr val="800080"/>
                  </a:solidFill>
                </a:rPr>
                <a:t>def chiffres_bloc(Mat, i, j) :</a:t>
              </a:r>
            </a:p>
            <a:p>
              <a:pPr>
                <a:tabLst>
                  <a:tab pos="1558925" algn="ctr"/>
                </a:tabLst>
              </a:pPr>
              <a:r>
                <a:rPr lang="mr-IN" sz="1600" i="1" dirty="0">
                  <a:solidFill>
                    <a:srgbClr val="800080"/>
                  </a:solidFill>
                </a:rPr>
                <a:t>    L=[]</a:t>
              </a:r>
            </a:p>
            <a:p>
              <a:pPr>
                <a:tabLst>
                  <a:tab pos="1558925" algn="ctr"/>
                </a:tabLst>
              </a:pPr>
              <a:r>
                <a:rPr lang="mr-IN" sz="1600" i="1" dirty="0">
                  <a:solidFill>
                    <a:srgbClr val="800080"/>
                  </a:solidFill>
                </a:rPr>
                <a:t>    for x in range</a:t>
              </a:r>
              <a:r>
                <a:rPr lang="mr-IN" sz="1600" i="1" dirty="0" smtClean="0">
                  <a:solidFill>
                    <a:srgbClr val="800080"/>
                  </a:solidFill>
                </a:rPr>
                <a:t>(</a:t>
              </a:r>
              <a:r>
                <a:rPr lang="fr-FR" sz="1600" i="1" dirty="0" smtClean="0">
                  <a:solidFill>
                    <a:srgbClr val="800080"/>
                  </a:solidFill>
                </a:rPr>
                <a:t>3*(</a:t>
              </a:r>
              <a:r>
                <a:rPr lang="mr-IN" sz="1600" i="1" dirty="0" smtClean="0">
                  <a:solidFill>
                    <a:srgbClr val="800080"/>
                  </a:solidFill>
                </a:rPr>
                <a:t>i</a:t>
              </a:r>
              <a:r>
                <a:rPr lang="fr-FR" sz="1600" i="1" dirty="0" smtClean="0">
                  <a:solidFill>
                    <a:srgbClr val="800080"/>
                  </a:solidFill>
                </a:rPr>
                <a:t>//</a:t>
              </a:r>
              <a:r>
                <a:rPr lang="mr-IN" sz="1600" i="1" dirty="0" smtClean="0">
                  <a:solidFill>
                    <a:srgbClr val="800080"/>
                  </a:solidFill>
                </a:rPr>
                <a:t>3</a:t>
              </a:r>
              <a:r>
                <a:rPr lang="fr-FR" sz="1600" i="1" dirty="0" smtClean="0">
                  <a:solidFill>
                    <a:srgbClr val="800080"/>
                  </a:solidFill>
                </a:rPr>
                <a:t>)</a:t>
              </a:r>
              <a:r>
                <a:rPr lang="mr-IN" sz="1600" i="1" dirty="0" smtClean="0">
                  <a:solidFill>
                    <a:srgbClr val="800080"/>
                  </a:solidFill>
                </a:rPr>
                <a:t>, </a:t>
              </a:r>
              <a:r>
                <a:rPr lang="fr-FR" sz="1600" i="1" dirty="0">
                  <a:solidFill>
                    <a:srgbClr val="800080"/>
                  </a:solidFill>
                </a:rPr>
                <a:t>3*(</a:t>
              </a:r>
              <a:r>
                <a:rPr lang="mr-IN" sz="1600" i="1" dirty="0">
                  <a:solidFill>
                    <a:srgbClr val="800080"/>
                  </a:solidFill>
                </a:rPr>
                <a:t>i</a:t>
              </a:r>
              <a:r>
                <a:rPr lang="fr-FR" sz="1600" i="1" dirty="0">
                  <a:solidFill>
                    <a:srgbClr val="800080"/>
                  </a:solidFill>
                </a:rPr>
                <a:t>//</a:t>
              </a:r>
              <a:r>
                <a:rPr lang="mr-IN" sz="1600" i="1" dirty="0">
                  <a:solidFill>
                    <a:srgbClr val="800080"/>
                  </a:solidFill>
                </a:rPr>
                <a:t>3</a:t>
              </a:r>
              <a:r>
                <a:rPr lang="fr-FR" sz="1600" i="1" dirty="0">
                  <a:solidFill>
                    <a:srgbClr val="800080"/>
                  </a:solidFill>
                </a:rPr>
                <a:t>)</a:t>
              </a:r>
              <a:r>
                <a:rPr lang="mr-IN" sz="1600" i="1" dirty="0" smtClean="0">
                  <a:solidFill>
                    <a:srgbClr val="800080"/>
                  </a:solidFill>
                </a:rPr>
                <a:t>+</a:t>
              </a:r>
              <a:r>
                <a:rPr lang="mr-IN" sz="1600" i="1" dirty="0">
                  <a:solidFill>
                    <a:srgbClr val="800080"/>
                  </a:solidFill>
                </a:rPr>
                <a:t>3) :</a:t>
              </a:r>
            </a:p>
            <a:p>
              <a:pPr>
                <a:tabLst>
                  <a:tab pos="1558925" algn="ctr"/>
                </a:tabLst>
              </a:pPr>
              <a:r>
                <a:rPr lang="mr-IN" sz="1600" i="1" dirty="0">
                  <a:solidFill>
                    <a:srgbClr val="800080"/>
                  </a:solidFill>
                </a:rPr>
                <a:t>        for y in range</a:t>
              </a:r>
              <a:r>
                <a:rPr lang="mr-IN" sz="1600" i="1" dirty="0" smtClean="0">
                  <a:solidFill>
                    <a:srgbClr val="800080"/>
                  </a:solidFill>
                </a:rPr>
                <a:t>(</a:t>
              </a:r>
              <a:r>
                <a:rPr lang="fr-FR" sz="1600" i="1" dirty="0" smtClean="0">
                  <a:solidFill>
                    <a:srgbClr val="800080"/>
                  </a:solidFill>
                </a:rPr>
                <a:t>3*(</a:t>
              </a:r>
              <a:r>
                <a:rPr lang="mr-IN" sz="1600" i="1" dirty="0" smtClean="0">
                  <a:solidFill>
                    <a:srgbClr val="800080"/>
                  </a:solidFill>
                </a:rPr>
                <a:t>j</a:t>
              </a:r>
              <a:r>
                <a:rPr lang="fr-FR" sz="1600" i="1" dirty="0" smtClean="0">
                  <a:solidFill>
                    <a:srgbClr val="800080"/>
                  </a:solidFill>
                </a:rPr>
                <a:t>//</a:t>
              </a:r>
              <a:r>
                <a:rPr lang="mr-IN" sz="1600" i="1" dirty="0" smtClean="0">
                  <a:solidFill>
                    <a:srgbClr val="800080"/>
                  </a:solidFill>
                </a:rPr>
                <a:t>3</a:t>
              </a:r>
              <a:r>
                <a:rPr lang="fr-FR" sz="1600" i="1" dirty="0" smtClean="0">
                  <a:solidFill>
                    <a:srgbClr val="800080"/>
                  </a:solidFill>
                </a:rPr>
                <a:t>)</a:t>
              </a:r>
              <a:r>
                <a:rPr lang="mr-IN" sz="1600" i="1" dirty="0" smtClean="0">
                  <a:solidFill>
                    <a:srgbClr val="800080"/>
                  </a:solidFill>
                </a:rPr>
                <a:t>, </a:t>
              </a:r>
              <a:r>
                <a:rPr lang="fr-FR" sz="1600" i="1" dirty="0">
                  <a:solidFill>
                    <a:srgbClr val="800080"/>
                  </a:solidFill>
                </a:rPr>
                <a:t>3*(</a:t>
              </a:r>
              <a:r>
                <a:rPr lang="mr-IN" sz="1600" i="1" dirty="0">
                  <a:solidFill>
                    <a:srgbClr val="800080"/>
                  </a:solidFill>
                </a:rPr>
                <a:t>j</a:t>
              </a:r>
              <a:r>
                <a:rPr lang="fr-FR" sz="1600" i="1" dirty="0">
                  <a:solidFill>
                    <a:srgbClr val="800080"/>
                  </a:solidFill>
                </a:rPr>
                <a:t>//</a:t>
              </a:r>
              <a:r>
                <a:rPr lang="mr-IN" sz="1600" i="1" dirty="0">
                  <a:solidFill>
                    <a:srgbClr val="800080"/>
                  </a:solidFill>
                </a:rPr>
                <a:t>3</a:t>
              </a:r>
              <a:r>
                <a:rPr lang="fr-FR" sz="1600" i="1" dirty="0">
                  <a:solidFill>
                    <a:srgbClr val="800080"/>
                  </a:solidFill>
                </a:rPr>
                <a:t>)</a:t>
              </a:r>
              <a:r>
                <a:rPr lang="mr-IN" sz="1600" i="1" dirty="0" smtClean="0">
                  <a:solidFill>
                    <a:srgbClr val="800080"/>
                  </a:solidFill>
                </a:rPr>
                <a:t>+</a:t>
              </a:r>
              <a:r>
                <a:rPr lang="mr-IN" sz="1600" i="1" dirty="0">
                  <a:solidFill>
                    <a:srgbClr val="800080"/>
                  </a:solidFill>
                </a:rPr>
                <a:t>3) :</a:t>
              </a:r>
            </a:p>
            <a:p>
              <a:pPr>
                <a:tabLst>
                  <a:tab pos="1558925" algn="ctr"/>
                </a:tabLst>
              </a:pPr>
              <a:r>
                <a:rPr lang="mr-IN" sz="1600" i="1" dirty="0">
                  <a:solidFill>
                    <a:srgbClr val="800080"/>
                  </a:solidFill>
                </a:rPr>
                <a:t>            L=L+[Mat[x,y]]</a:t>
              </a:r>
            </a:p>
            <a:p>
              <a:pPr>
                <a:tabLst>
                  <a:tab pos="1558925" algn="ctr"/>
                </a:tabLst>
              </a:pPr>
              <a:r>
                <a:rPr lang="mr-IN" sz="1600" i="1" dirty="0">
                  <a:solidFill>
                    <a:srgbClr val="800080"/>
                  </a:solidFill>
                </a:rPr>
                <a:t>    return [x for x in L  if x&gt;0]</a:t>
              </a:r>
              <a:endParaRPr lang="fr-FR" sz="1600" i="1" dirty="0">
                <a:solidFill>
                  <a:srgbClr val="800080"/>
                </a:solidFill>
              </a:endParaRPr>
            </a:p>
          </p:txBody>
        </p:sp>
        <p:sp>
          <p:nvSpPr>
            <p:cNvPr id="32" name="Rectangle 31"/>
            <p:cNvSpPr/>
            <p:nvPr/>
          </p:nvSpPr>
          <p:spPr>
            <a:xfrm>
              <a:off x="4040576" y="1821425"/>
              <a:ext cx="3965810" cy="369332"/>
            </a:xfrm>
            <a:prstGeom prst="rect">
              <a:avLst/>
            </a:prstGeom>
          </p:spPr>
          <p:txBody>
            <a:bodyPr wrap="none">
              <a:spAutoFit/>
            </a:bodyPr>
            <a:lstStyle/>
            <a:p>
              <a:r>
                <a:rPr lang="fr-FR" i="1" dirty="0" smtClean="0">
                  <a:solidFill>
                    <a:srgbClr val="800080"/>
                  </a:solidFill>
                </a:rPr>
                <a:t>Liste des nombres dans le bloc (i, j)</a:t>
              </a:r>
              <a:endParaRPr lang="fr-FR" dirty="0"/>
            </a:p>
          </p:txBody>
        </p:sp>
      </p:grpSp>
      <p:grpSp>
        <p:nvGrpSpPr>
          <p:cNvPr id="33" name="Grouper 32"/>
          <p:cNvGrpSpPr/>
          <p:nvPr/>
        </p:nvGrpSpPr>
        <p:grpSpPr>
          <a:xfrm>
            <a:off x="4723732" y="4781632"/>
            <a:ext cx="4204641" cy="1946452"/>
            <a:chOff x="4040576" y="1840379"/>
            <a:chExt cx="4204641" cy="1946452"/>
          </a:xfrm>
        </p:grpSpPr>
        <p:sp>
          <p:nvSpPr>
            <p:cNvPr id="34" name="Rectangle 1"/>
            <p:cNvSpPr>
              <a:spLocks noChangeArrowheads="1"/>
            </p:cNvSpPr>
            <p:nvPr/>
          </p:nvSpPr>
          <p:spPr bwMode="auto">
            <a:xfrm>
              <a:off x="4052906" y="2217171"/>
              <a:ext cx="4192311" cy="156966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chiffres_conflit</a:t>
              </a:r>
              <a:r>
                <a:rPr lang="fr-FR" sz="1600" i="1" dirty="0">
                  <a:solidFill>
                    <a:srgbClr val="800080"/>
                  </a:solidFill>
                </a:rPr>
                <a:t>(Mat, i, j) :</a:t>
              </a:r>
            </a:p>
            <a:p>
              <a:pPr>
                <a:tabLst>
                  <a:tab pos="1558925" algn="ctr"/>
                </a:tabLst>
              </a:pPr>
              <a:r>
                <a:rPr lang="fr-FR" sz="1600" i="1" dirty="0">
                  <a:solidFill>
                    <a:srgbClr val="800080"/>
                  </a:solidFill>
                </a:rPr>
                <a:t>    L = </a:t>
              </a:r>
              <a:r>
                <a:rPr lang="fr-FR" sz="1600" i="1" dirty="0" err="1" smtClean="0">
                  <a:solidFill>
                    <a:srgbClr val="800080"/>
                  </a:solidFill>
                </a:rPr>
                <a:t>chiffres_ligne</a:t>
              </a:r>
              <a:r>
                <a:rPr lang="fr-FR" sz="1600" i="1" dirty="0" smtClean="0">
                  <a:solidFill>
                    <a:srgbClr val="800080"/>
                  </a:solidFill>
                </a:rPr>
                <a:t>(</a:t>
              </a:r>
              <a:r>
                <a:rPr lang="fr-FR" sz="1600" i="1" dirty="0">
                  <a:solidFill>
                    <a:srgbClr val="800080"/>
                  </a:solidFill>
                </a:rPr>
                <a:t>Mat, i)</a:t>
              </a:r>
            </a:p>
            <a:p>
              <a:pPr>
                <a:tabLst>
                  <a:tab pos="1558925" algn="ctr"/>
                </a:tabLst>
              </a:pPr>
              <a:r>
                <a:rPr lang="fr-FR" sz="1600" i="1" dirty="0">
                  <a:solidFill>
                    <a:srgbClr val="800080"/>
                  </a:solidFill>
                </a:rPr>
                <a:t>    L = L + </a:t>
              </a:r>
              <a:r>
                <a:rPr lang="fr-FR" sz="1600" i="1" dirty="0" err="1" smtClean="0">
                  <a:solidFill>
                    <a:srgbClr val="800080"/>
                  </a:solidFill>
                </a:rPr>
                <a:t>chiffres_colonne</a:t>
              </a:r>
              <a:r>
                <a:rPr lang="fr-FR" sz="1600" i="1" dirty="0" smtClean="0">
                  <a:solidFill>
                    <a:srgbClr val="800080"/>
                  </a:solidFill>
                </a:rPr>
                <a:t>(</a:t>
              </a:r>
              <a:r>
                <a:rPr lang="fr-FR" sz="1600" i="1" dirty="0">
                  <a:solidFill>
                    <a:srgbClr val="800080"/>
                  </a:solidFill>
                </a:rPr>
                <a:t>Mat, j)</a:t>
              </a:r>
            </a:p>
            <a:p>
              <a:pPr>
                <a:tabLst>
                  <a:tab pos="1558925" algn="ctr"/>
                </a:tabLst>
              </a:pPr>
              <a:r>
                <a:rPr lang="fr-FR" sz="1600" i="1" dirty="0">
                  <a:solidFill>
                    <a:srgbClr val="800080"/>
                  </a:solidFill>
                </a:rPr>
                <a:t>    L = L + </a:t>
              </a:r>
              <a:r>
                <a:rPr lang="fr-FR" sz="1600" i="1" dirty="0" err="1">
                  <a:solidFill>
                    <a:srgbClr val="800080"/>
                  </a:solidFill>
                </a:rPr>
                <a:t>chiffres_bloc</a:t>
              </a:r>
              <a:r>
                <a:rPr lang="fr-FR" sz="1600" i="1" dirty="0">
                  <a:solidFill>
                    <a:srgbClr val="800080"/>
                  </a:solidFill>
                </a:rPr>
                <a:t>(Mat, i, j</a:t>
              </a:r>
              <a:r>
                <a:rPr lang="fr-FR" sz="1600" i="1" dirty="0" smtClean="0">
                  <a:solidFill>
                    <a:srgbClr val="800080"/>
                  </a:solidFill>
                </a:rPr>
                <a:t>)</a:t>
              </a:r>
            </a:p>
            <a:p>
              <a:pPr>
                <a:tabLst>
                  <a:tab pos="1558925" algn="ctr"/>
                </a:tabLst>
              </a:pPr>
              <a:r>
                <a:rPr lang="fr-FR" sz="1600" i="1" dirty="0">
                  <a:solidFill>
                    <a:srgbClr val="800080"/>
                  </a:solidFill>
                </a:rPr>
                <a:t> </a:t>
              </a:r>
              <a:r>
                <a:rPr lang="fr-FR" sz="1600" i="1" dirty="0" smtClean="0">
                  <a:solidFill>
                    <a:srgbClr val="800080"/>
                  </a:solidFill>
                </a:rPr>
                <a:t>   #Suppression des doublons</a:t>
              </a:r>
              <a:endParaRPr lang="fr-FR" sz="1600" i="1" dirty="0">
                <a:solidFill>
                  <a:srgbClr val="800080"/>
                </a:solidFill>
              </a:endParaRPr>
            </a:p>
            <a:p>
              <a:pPr>
                <a:tabLst>
                  <a:tab pos="1558925" algn="ctr"/>
                </a:tabLst>
              </a:pPr>
              <a:r>
                <a:rPr lang="fr-FR" sz="1600" i="1" dirty="0">
                  <a:solidFill>
                    <a:srgbClr val="800080"/>
                  </a:solidFill>
                </a:rPr>
                <a:t>    return set(L)</a:t>
              </a:r>
            </a:p>
          </p:txBody>
        </p:sp>
        <p:sp>
          <p:nvSpPr>
            <p:cNvPr id="35" name="Rectangle 34"/>
            <p:cNvSpPr/>
            <p:nvPr/>
          </p:nvSpPr>
          <p:spPr>
            <a:xfrm>
              <a:off x="4040576" y="1840379"/>
              <a:ext cx="3761840" cy="369332"/>
            </a:xfrm>
            <a:prstGeom prst="rect">
              <a:avLst/>
            </a:prstGeom>
          </p:spPr>
          <p:txBody>
            <a:bodyPr wrap="none">
              <a:spAutoFit/>
            </a:bodyPr>
            <a:lstStyle/>
            <a:p>
              <a:r>
                <a:rPr lang="fr-FR" i="1" dirty="0" smtClean="0">
                  <a:solidFill>
                    <a:srgbClr val="800080"/>
                  </a:solidFill>
                </a:rPr>
                <a:t>Chiffres en conflit avec la case (i, j)</a:t>
              </a:r>
              <a:endParaRPr lang="fr-FR" dirty="0"/>
            </a:p>
          </p:txBody>
        </p:sp>
      </p:grpSp>
    </p:spTree>
    <p:extLst>
      <p:ext uri="{BB962C8B-B14F-4D97-AF65-F5344CB8AC3E}">
        <p14:creationId xmlns:p14="http://schemas.microsoft.com/office/powerpoint/2010/main" val="3506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2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2364746"/>
            <a:chOff x="0" y="998538"/>
            <a:chExt cx="9144000" cy="236474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err="1" smtClean="0">
                  <a:solidFill>
                    <a:schemeClr val="folHlink"/>
                  </a:solidFill>
                </a:rPr>
                <a:t>Backtracking</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1815882"/>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Exemple : </a:t>
              </a:r>
              <a:r>
                <a:rPr lang="fr-FR" sz="2000" b="1" dirty="0" err="1" smtClean="0">
                  <a:solidFill>
                    <a:srgbClr val="800080"/>
                  </a:solidFill>
                  <a:sym typeface="Wingdings" pitchFamily="2" charset="2"/>
                </a:rPr>
                <a:t>Sudoku</a:t>
              </a:r>
              <a:r>
                <a:rPr lang="fr-FR" sz="2000" b="1" dirty="0" smtClean="0">
                  <a:solidFill>
                    <a:srgbClr val="800080"/>
                  </a:solidFill>
                  <a:sym typeface="Wingdings" pitchFamily="2" charset="2"/>
                </a:rPr>
                <a:t> (suite)</a:t>
              </a:r>
              <a:endParaRPr lang="fr-FR" sz="2000" i="1" dirty="0">
                <a:solidFill>
                  <a:srgbClr val="800080"/>
                </a:solidFill>
              </a:endParaRPr>
            </a:p>
            <a:p>
              <a:pPr lvl="1" algn="just">
                <a:spcAft>
                  <a:spcPts val="1200"/>
                </a:spcAft>
                <a:buFont typeface="Wingdings" pitchFamily="2" charset="2"/>
                <a:buChar char="§"/>
              </a:pPr>
              <a:r>
                <a:rPr lang="fr-FR" i="1" dirty="0" smtClean="0">
                  <a:solidFill>
                    <a:srgbClr val="800080"/>
                  </a:solidFill>
                </a:rPr>
                <a:t> Avant de traiter le cas du problème nous devons identifier la liste des cases qu’il faut compléter. </a:t>
              </a:r>
            </a:p>
            <a:p>
              <a:pPr lvl="1" algn="just">
                <a:spcAft>
                  <a:spcPts val="0"/>
                </a:spcAft>
                <a:buFont typeface="Wingdings" pitchFamily="2" charset="2"/>
                <a:buChar char="§"/>
              </a:pPr>
              <a:r>
                <a:rPr lang="fr-FR" i="1" dirty="0" smtClean="0">
                  <a:solidFill>
                    <a:srgbClr val="800080"/>
                  </a:solidFill>
                </a:rPr>
                <a:t> La fonction </a:t>
              </a:r>
              <a:r>
                <a:rPr lang="fr-FR" i="1" dirty="0" err="1" smtClean="0">
                  <a:solidFill>
                    <a:srgbClr val="800080"/>
                  </a:solidFill>
                </a:rPr>
                <a:t>where</a:t>
              </a:r>
              <a:r>
                <a:rPr lang="fr-FR" i="1" dirty="0" smtClean="0">
                  <a:solidFill>
                    <a:srgbClr val="800080"/>
                  </a:solidFill>
                </a:rPr>
                <a:t> de la bibliothèque permet de sélectionner toutes les cases d’une matrice qui respecte certaines conditions.</a:t>
              </a:r>
              <a:endParaRPr lang="fr-FR" i="1" dirty="0">
                <a:solidFill>
                  <a:srgbClr val="800080"/>
                </a:solidFill>
              </a:endParaRPr>
            </a:p>
          </p:txBody>
        </p:sp>
      </p:grpSp>
      <p:grpSp>
        <p:nvGrpSpPr>
          <p:cNvPr id="15" name="Grouper 14"/>
          <p:cNvGrpSpPr/>
          <p:nvPr/>
        </p:nvGrpSpPr>
        <p:grpSpPr>
          <a:xfrm>
            <a:off x="496304" y="3560531"/>
            <a:ext cx="3520928" cy="3046645"/>
            <a:chOff x="851106" y="2143053"/>
            <a:chExt cx="3520928" cy="3046645"/>
          </a:xfrm>
        </p:grpSpPr>
        <p:sp>
          <p:nvSpPr>
            <p:cNvPr id="17" name="Rectangle 1"/>
            <p:cNvSpPr>
              <a:spLocks noChangeArrowheads="1"/>
            </p:cNvSpPr>
            <p:nvPr/>
          </p:nvSpPr>
          <p:spPr bwMode="auto">
            <a:xfrm>
              <a:off x="858459" y="2146118"/>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18" name="Rectangle 1"/>
            <p:cNvSpPr>
              <a:spLocks noChangeArrowheads="1"/>
            </p:cNvSpPr>
            <p:nvPr/>
          </p:nvSpPr>
          <p:spPr bwMode="auto">
            <a:xfrm>
              <a:off x="1245075" y="2146118"/>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8</a:t>
              </a:r>
            </a:p>
          </p:txBody>
        </p:sp>
        <p:sp>
          <p:nvSpPr>
            <p:cNvPr id="19" name="Rectangle 1"/>
            <p:cNvSpPr>
              <a:spLocks noChangeArrowheads="1"/>
            </p:cNvSpPr>
            <p:nvPr/>
          </p:nvSpPr>
          <p:spPr bwMode="auto">
            <a:xfrm>
              <a:off x="1636297" y="2146118"/>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20" name="Rectangle 1"/>
            <p:cNvSpPr>
              <a:spLocks noChangeArrowheads="1"/>
            </p:cNvSpPr>
            <p:nvPr/>
          </p:nvSpPr>
          <p:spPr bwMode="auto">
            <a:xfrm>
              <a:off x="858459" y="2487478"/>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21" name="Rectangle 1"/>
            <p:cNvSpPr>
              <a:spLocks noChangeArrowheads="1"/>
            </p:cNvSpPr>
            <p:nvPr/>
          </p:nvSpPr>
          <p:spPr bwMode="auto">
            <a:xfrm>
              <a:off x="1245075" y="2487478"/>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22" name="Rectangle 1"/>
            <p:cNvSpPr>
              <a:spLocks noChangeArrowheads="1"/>
            </p:cNvSpPr>
            <p:nvPr/>
          </p:nvSpPr>
          <p:spPr bwMode="auto">
            <a:xfrm>
              <a:off x="1636297" y="2487478"/>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23" name="Rectangle 1"/>
            <p:cNvSpPr>
              <a:spLocks noChangeArrowheads="1"/>
            </p:cNvSpPr>
            <p:nvPr/>
          </p:nvSpPr>
          <p:spPr bwMode="auto">
            <a:xfrm>
              <a:off x="858459" y="282585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24" name="Rectangle 1"/>
            <p:cNvSpPr>
              <a:spLocks noChangeArrowheads="1"/>
            </p:cNvSpPr>
            <p:nvPr/>
          </p:nvSpPr>
          <p:spPr bwMode="auto">
            <a:xfrm>
              <a:off x="1245075" y="282585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25" name="Rectangle 1"/>
            <p:cNvSpPr>
              <a:spLocks noChangeArrowheads="1"/>
            </p:cNvSpPr>
            <p:nvPr/>
          </p:nvSpPr>
          <p:spPr bwMode="auto">
            <a:xfrm>
              <a:off x="1636297" y="282585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3</a:t>
              </a:r>
            </a:p>
          </p:txBody>
        </p:sp>
        <p:sp>
          <p:nvSpPr>
            <p:cNvPr id="26" name="Rectangle 1"/>
            <p:cNvSpPr>
              <a:spLocks noChangeArrowheads="1"/>
            </p:cNvSpPr>
            <p:nvPr/>
          </p:nvSpPr>
          <p:spPr bwMode="auto">
            <a:xfrm>
              <a:off x="852654" y="2149108"/>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27" name="Rectangle 1"/>
            <p:cNvSpPr>
              <a:spLocks noChangeArrowheads="1"/>
            </p:cNvSpPr>
            <p:nvPr/>
          </p:nvSpPr>
          <p:spPr bwMode="auto">
            <a:xfrm>
              <a:off x="2037194" y="2144585"/>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7</a:t>
              </a:r>
            </a:p>
          </p:txBody>
        </p:sp>
        <p:sp>
          <p:nvSpPr>
            <p:cNvPr id="28" name="Rectangle 1"/>
            <p:cNvSpPr>
              <a:spLocks noChangeArrowheads="1"/>
            </p:cNvSpPr>
            <p:nvPr/>
          </p:nvSpPr>
          <p:spPr bwMode="auto">
            <a:xfrm>
              <a:off x="2423810" y="2144585"/>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9</a:t>
              </a:r>
            </a:p>
          </p:txBody>
        </p:sp>
        <p:sp>
          <p:nvSpPr>
            <p:cNvPr id="29" name="Rectangle 1"/>
            <p:cNvSpPr>
              <a:spLocks noChangeArrowheads="1"/>
            </p:cNvSpPr>
            <p:nvPr/>
          </p:nvSpPr>
          <p:spPr bwMode="auto">
            <a:xfrm>
              <a:off x="2815032" y="2144585"/>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30" name="Rectangle 1"/>
            <p:cNvSpPr>
              <a:spLocks noChangeArrowheads="1"/>
            </p:cNvSpPr>
            <p:nvPr/>
          </p:nvSpPr>
          <p:spPr bwMode="auto">
            <a:xfrm>
              <a:off x="2037194" y="2485945"/>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31" name="Rectangle 1"/>
            <p:cNvSpPr>
              <a:spLocks noChangeArrowheads="1"/>
            </p:cNvSpPr>
            <p:nvPr/>
          </p:nvSpPr>
          <p:spPr bwMode="auto">
            <a:xfrm>
              <a:off x="2423810" y="2485945"/>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32" name="Rectangle 1"/>
            <p:cNvSpPr>
              <a:spLocks noChangeArrowheads="1"/>
            </p:cNvSpPr>
            <p:nvPr/>
          </p:nvSpPr>
          <p:spPr bwMode="auto">
            <a:xfrm>
              <a:off x="2815032" y="2485945"/>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2</a:t>
              </a:r>
            </a:p>
          </p:txBody>
        </p:sp>
        <p:sp>
          <p:nvSpPr>
            <p:cNvPr id="33" name="Rectangle 1"/>
            <p:cNvSpPr>
              <a:spLocks noChangeArrowheads="1"/>
            </p:cNvSpPr>
            <p:nvPr/>
          </p:nvSpPr>
          <p:spPr bwMode="auto">
            <a:xfrm>
              <a:off x="2037194" y="282432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34" name="Rectangle 1"/>
            <p:cNvSpPr>
              <a:spLocks noChangeArrowheads="1"/>
            </p:cNvSpPr>
            <p:nvPr/>
          </p:nvSpPr>
          <p:spPr bwMode="auto">
            <a:xfrm>
              <a:off x="2423810" y="282432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35" name="Rectangle 1"/>
            <p:cNvSpPr>
              <a:spLocks noChangeArrowheads="1"/>
            </p:cNvSpPr>
            <p:nvPr/>
          </p:nvSpPr>
          <p:spPr bwMode="auto">
            <a:xfrm>
              <a:off x="2815032" y="282432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8</a:t>
              </a:r>
            </a:p>
          </p:txBody>
        </p:sp>
        <p:sp>
          <p:nvSpPr>
            <p:cNvPr id="36" name="Rectangle 1"/>
            <p:cNvSpPr>
              <a:spLocks noChangeArrowheads="1"/>
            </p:cNvSpPr>
            <p:nvPr/>
          </p:nvSpPr>
          <p:spPr bwMode="auto">
            <a:xfrm>
              <a:off x="2031389" y="2147575"/>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37" name="Rectangle 1"/>
            <p:cNvSpPr>
              <a:spLocks noChangeArrowheads="1"/>
            </p:cNvSpPr>
            <p:nvPr/>
          </p:nvSpPr>
          <p:spPr bwMode="auto">
            <a:xfrm>
              <a:off x="3203100" y="214305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38" name="Rectangle 1"/>
            <p:cNvSpPr>
              <a:spLocks noChangeArrowheads="1"/>
            </p:cNvSpPr>
            <p:nvPr/>
          </p:nvSpPr>
          <p:spPr bwMode="auto">
            <a:xfrm>
              <a:off x="3589716" y="214305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39" name="Rectangle 1"/>
            <p:cNvSpPr>
              <a:spLocks noChangeArrowheads="1"/>
            </p:cNvSpPr>
            <p:nvPr/>
          </p:nvSpPr>
          <p:spPr bwMode="auto">
            <a:xfrm>
              <a:off x="3980938" y="214305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40" name="Rectangle 1"/>
            <p:cNvSpPr>
              <a:spLocks noChangeArrowheads="1"/>
            </p:cNvSpPr>
            <p:nvPr/>
          </p:nvSpPr>
          <p:spPr bwMode="auto">
            <a:xfrm>
              <a:off x="3203100" y="248441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41" name="Rectangle 1"/>
            <p:cNvSpPr>
              <a:spLocks noChangeArrowheads="1"/>
            </p:cNvSpPr>
            <p:nvPr/>
          </p:nvSpPr>
          <p:spPr bwMode="auto">
            <a:xfrm>
              <a:off x="3589716" y="248441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9</a:t>
              </a:r>
            </a:p>
          </p:txBody>
        </p:sp>
        <p:sp>
          <p:nvSpPr>
            <p:cNvPr id="42" name="Rectangle 1"/>
            <p:cNvSpPr>
              <a:spLocks noChangeArrowheads="1"/>
            </p:cNvSpPr>
            <p:nvPr/>
          </p:nvSpPr>
          <p:spPr bwMode="auto">
            <a:xfrm>
              <a:off x="3980938" y="248441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43" name="Rectangle 1"/>
            <p:cNvSpPr>
              <a:spLocks noChangeArrowheads="1"/>
            </p:cNvSpPr>
            <p:nvPr/>
          </p:nvSpPr>
          <p:spPr bwMode="auto">
            <a:xfrm>
              <a:off x="3203100" y="282279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4</a:t>
              </a:r>
            </a:p>
          </p:txBody>
        </p:sp>
        <p:sp>
          <p:nvSpPr>
            <p:cNvPr id="44" name="Rectangle 1"/>
            <p:cNvSpPr>
              <a:spLocks noChangeArrowheads="1"/>
            </p:cNvSpPr>
            <p:nvPr/>
          </p:nvSpPr>
          <p:spPr bwMode="auto">
            <a:xfrm>
              <a:off x="3589716" y="282279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5</a:t>
              </a:r>
            </a:p>
          </p:txBody>
        </p:sp>
        <p:sp>
          <p:nvSpPr>
            <p:cNvPr id="45" name="Rectangle 1"/>
            <p:cNvSpPr>
              <a:spLocks noChangeArrowheads="1"/>
            </p:cNvSpPr>
            <p:nvPr/>
          </p:nvSpPr>
          <p:spPr bwMode="auto">
            <a:xfrm>
              <a:off x="3980938" y="282279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46" name="Rectangle 1"/>
            <p:cNvSpPr>
              <a:spLocks noChangeArrowheads="1"/>
            </p:cNvSpPr>
            <p:nvPr/>
          </p:nvSpPr>
          <p:spPr bwMode="auto">
            <a:xfrm>
              <a:off x="3197295" y="2146043"/>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47" name="Rectangle 1"/>
            <p:cNvSpPr>
              <a:spLocks noChangeArrowheads="1"/>
            </p:cNvSpPr>
            <p:nvPr/>
          </p:nvSpPr>
          <p:spPr bwMode="auto">
            <a:xfrm>
              <a:off x="856911" y="315799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48" name="Rectangle 1"/>
            <p:cNvSpPr>
              <a:spLocks noChangeArrowheads="1"/>
            </p:cNvSpPr>
            <p:nvPr/>
          </p:nvSpPr>
          <p:spPr bwMode="auto">
            <a:xfrm>
              <a:off x="1243527" y="315799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49" name="Rectangle 1"/>
            <p:cNvSpPr>
              <a:spLocks noChangeArrowheads="1"/>
            </p:cNvSpPr>
            <p:nvPr/>
          </p:nvSpPr>
          <p:spPr bwMode="auto">
            <a:xfrm>
              <a:off x="1634749" y="315799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8</a:t>
              </a:r>
            </a:p>
          </p:txBody>
        </p:sp>
        <p:sp>
          <p:nvSpPr>
            <p:cNvPr id="50" name="Rectangle 1"/>
            <p:cNvSpPr>
              <a:spLocks noChangeArrowheads="1"/>
            </p:cNvSpPr>
            <p:nvPr/>
          </p:nvSpPr>
          <p:spPr bwMode="auto">
            <a:xfrm>
              <a:off x="856911" y="349935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51" name="Rectangle 1"/>
            <p:cNvSpPr>
              <a:spLocks noChangeArrowheads="1"/>
            </p:cNvSpPr>
            <p:nvPr/>
          </p:nvSpPr>
          <p:spPr bwMode="auto">
            <a:xfrm>
              <a:off x="1243527" y="349935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9</a:t>
              </a:r>
            </a:p>
          </p:txBody>
        </p:sp>
        <p:sp>
          <p:nvSpPr>
            <p:cNvPr id="52" name="Rectangle 1"/>
            <p:cNvSpPr>
              <a:spLocks noChangeArrowheads="1"/>
            </p:cNvSpPr>
            <p:nvPr/>
          </p:nvSpPr>
          <p:spPr bwMode="auto">
            <a:xfrm>
              <a:off x="1634749" y="349935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6</a:t>
              </a:r>
            </a:p>
          </p:txBody>
        </p:sp>
        <p:sp>
          <p:nvSpPr>
            <p:cNvPr id="53" name="Rectangle 1"/>
            <p:cNvSpPr>
              <a:spLocks noChangeArrowheads="1"/>
            </p:cNvSpPr>
            <p:nvPr/>
          </p:nvSpPr>
          <p:spPr bwMode="auto">
            <a:xfrm>
              <a:off x="856911" y="3837732"/>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3</a:t>
              </a:r>
            </a:p>
          </p:txBody>
        </p:sp>
        <p:sp>
          <p:nvSpPr>
            <p:cNvPr id="54" name="Rectangle 1"/>
            <p:cNvSpPr>
              <a:spLocks noChangeArrowheads="1"/>
            </p:cNvSpPr>
            <p:nvPr/>
          </p:nvSpPr>
          <p:spPr bwMode="auto">
            <a:xfrm>
              <a:off x="1243527" y="3837732"/>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55" name="Rectangle 1"/>
            <p:cNvSpPr>
              <a:spLocks noChangeArrowheads="1"/>
            </p:cNvSpPr>
            <p:nvPr/>
          </p:nvSpPr>
          <p:spPr bwMode="auto">
            <a:xfrm>
              <a:off x="1634749" y="3837732"/>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56" name="Rectangle 1"/>
            <p:cNvSpPr>
              <a:spLocks noChangeArrowheads="1"/>
            </p:cNvSpPr>
            <p:nvPr/>
          </p:nvSpPr>
          <p:spPr bwMode="auto">
            <a:xfrm>
              <a:off x="851106" y="3160984"/>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57" name="Rectangle 1"/>
            <p:cNvSpPr>
              <a:spLocks noChangeArrowheads="1"/>
            </p:cNvSpPr>
            <p:nvPr/>
          </p:nvSpPr>
          <p:spPr bwMode="auto">
            <a:xfrm>
              <a:off x="2035646" y="315646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58" name="Rectangle 1"/>
            <p:cNvSpPr>
              <a:spLocks noChangeArrowheads="1"/>
            </p:cNvSpPr>
            <p:nvPr/>
          </p:nvSpPr>
          <p:spPr bwMode="auto">
            <a:xfrm>
              <a:off x="2422262" y="315646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59" name="Rectangle 1"/>
            <p:cNvSpPr>
              <a:spLocks noChangeArrowheads="1"/>
            </p:cNvSpPr>
            <p:nvPr/>
          </p:nvSpPr>
          <p:spPr bwMode="auto">
            <a:xfrm>
              <a:off x="2813484" y="315646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60" name="Rectangle 1"/>
            <p:cNvSpPr>
              <a:spLocks noChangeArrowheads="1"/>
            </p:cNvSpPr>
            <p:nvPr/>
          </p:nvSpPr>
          <p:spPr bwMode="auto">
            <a:xfrm>
              <a:off x="2035646" y="349782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61" name="Rectangle 1"/>
            <p:cNvSpPr>
              <a:spLocks noChangeArrowheads="1"/>
            </p:cNvSpPr>
            <p:nvPr/>
          </p:nvSpPr>
          <p:spPr bwMode="auto">
            <a:xfrm>
              <a:off x="2422262" y="349782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62" name="Rectangle 1"/>
            <p:cNvSpPr>
              <a:spLocks noChangeArrowheads="1"/>
            </p:cNvSpPr>
            <p:nvPr/>
          </p:nvSpPr>
          <p:spPr bwMode="auto">
            <a:xfrm>
              <a:off x="2813484" y="349782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63" name="Rectangle 1"/>
            <p:cNvSpPr>
              <a:spLocks noChangeArrowheads="1"/>
            </p:cNvSpPr>
            <p:nvPr/>
          </p:nvSpPr>
          <p:spPr bwMode="auto">
            <a:xfrm>
              <a:off x="2035646" y="383619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64" name="Rectangle 1"/>
            <p:cNvSpPr>
              <a:spLocks noChangeArrowheads="1"/>
            </p:cNvSpPr>
            <p:nvPr/>
          </p:nvSpPr>
          <p:spPr bwMode="auto">
            <a:xfrm>
              <a:off x="2422262" y="383619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65" name="Rectangle 1"/>
            <p:cNvSpPr>
              <a:spLocks noChangeArrowheads="1"/>
            </p:cNvSpPr>
            <p:nvPr/>
          </p:nvSpPr>
          <p:spPr bwMode="auto">
            <a:xfrm>
              <a:off x="2813484" y="383619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66" name="Rectangle 1"/>
            <p:cNvSpPr>
              <a:spLocks noChangeArrowheads="1"/>
            </p:cNvSpPr>
            <p:nvPr/>
          </p:nvSpPr>
          <p:spPr bwMode="auto">
            <a:xfrm>
              <a:off x="2029841" y="3159451"/>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67" name="Rectangle 1"/>
            <p:cNvSpPr>
              <a:spLocks noChangeArrowheads="1"/>
            </p:cNvSpPr>
            <p:nvPr/>
          </p:nvSpPr>
          <p:spPr bwMode="auto">
            <a:xfrm>
              <a:off x="3201552" y="315492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68" name="Rectangle 1"/>
            <p:cNvSpPr>
              <a:spLocks noChangeArrowheads="1"/>
            </p:cNvSpPr>
            <p:nvPr/>
          </p:nvSpPr>
          <p:spPr bwMode="auto">
            <a:xfrm>
              <a:off x="3588168" y="315492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69" name="Rectangle 1"/>
            <p:cNvSpPr>
              <a:spLocks noChangeArrowheads="1"/>
            </p:cNvSpPr>
            <p:nvPr/>
          </p:nvSpPr>
          <p:spPr bwMode="auto">
            <a:xfrm>
              <a:off x="3979390" y="315492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1</a:t>
              </a:r>
            </a:p>
          </p:txBody>
        </p:sp>
        <p:sp>
          <p:nvSpPr>
            <p:cNvPr id="70" name="Rectangle 1"/>
            <p:cNvSpPr>
              <a:spLocks noChangeArrowheads="1"/>
            </p:cNvSpPr>
            <p:nvPr/>
          </p:nvSpPr>
          <p:spPr bwMode="auto">
            <a:xfrm>
              <a:off x="3201552" y="349628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3</a:t>
              </a:r>
            </a:p>
          </p:txBody>
        </p:sp>
        <p:sp>
          <p:nvSpPr>
            <p:cNvPr id="71" name="Rectangle 1"/>
            <p:cNvSpPr>
              <a:spLocks noChangeArrowheads="1"/>
            </p:cNvSpPr>
            <p:nvPr/>
          </p:nvSpPr>
          <p:spPr bwMode="auto">
            <a:xfrm>
              <a:off x="3588168" y="349628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7</a:t>
              </a:r>
            </a:p>
          </p:txBody>
        </p:sp>
        <p:sp>
          <p:nvSpPr>
            <p:cNvPr id="72" name="Rectangle 1"/>
            <p:cNvSpPr>
              <a:spLocks noChangeArrowheads="1"/>
            </p:cNvSpPr>
            <p:nvPr/>
          </p:nvSpPr>
          <p:spPr bwMode="auto">
            <a:xfrm>
              <a:off x="3979390" y="349628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73" name="Rectangle 1"/>
            <p:cNvSpPr>
              <a:spLocks noChangeArrowheads="1"/>
            </p:cNvSpPr>
            <p:nvPr/>
          </p:nvSpPr>
          <p:spPr bwMode="auto">
            <a:xfrm>
              <a:off x="3201552" y="3834667"/>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2</a:t>
              </a:r>
            </a:p>
          </p:txBody>
        </p:sp>
        <p:sp>
          <p:nvSpPr>
            <p:cNvPr id="74" name="Rectangle 1"/>
            <p:cNvSpPr>
              <a:spLocks noChangeArrowheads="1"/>
            </p:cNvSpPr>
            <p:nvPr/>
          </p:nvSpPr>
          <p:spPr bwMode="auto">
            <a:xfrm>
              <a:off x="3588168" y="3834667"/>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75" name="Rectangle 1"/>
            <p:cNvSpPr>
              <a:spLocks noChangeArrowheads="1"/>
            </p:cNvSpPr>
            <p:nvPr/>
          </p:nvSpPr>
          <p:spPr bwMode="auto">
            <a:xfrm>
              <a:off x="3979390" y="3834667"/>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76" name="Rectangle 1"/>
            <p:cNvSpPr>
              <a:spLocks noChangeArrowheads="1"/>
            </p:cNvSpPr>
            <p:nvPr/>
          </p:nvSpPr>
          <p:spPr bwMode="auto">
            <a:xfrm>
              <a:off x="3195747" y="3157919"/>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77" name="Rectangle 1"/>
            <p:cNvSpPr>
              <a:spLocks noChangeArrowheads="1"/>
            </p:cNvSpPr>
            <p:nvPr/>
          </p:nvSpPr>
          <p:spPr bwMode="auto">
            <a:xfrm>
              <a:off x="856911" y="417140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78" name="Rectangle 1"/>
            <p:cNvSpPr>
              <a:spLocks noChangeArrowheads="1"/>
            </p:cNvSpPr>
            <p:nvPr/>
          </p:nvSpPr>
          <p:spPr bwMode="auto">
            <a:xfrm>
              <a:off x="1243527" y="417140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3</a:t>
              </a:r>
            </a:p>
          </p:txBody>
        </p:sp>
        <p:sp>
          <p:nvSpPr>
            <p:cNvPr id="79" name="Rectangle 1"/>
            <p:cNvSpPr>
              <a:spLocks noChangeArrowheads="1"/>
            </p:cNvSpPr>
            <p:nvPr/>
          </p:nvSpPr>
          <p:spPr bwMode="auto">
            <a:xfrm>
              <a:off x="1634749" y="417140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2</a:t>
              </a:r>
            </a:p>
          </p:txBody>
        </p:sp>
        <p:sp>
          <p:nvSpPr>
            <p:cNvPr id="80" name="Rectangle 1"/>
            <p:cNvSpPr>
              <a:spLocks noChangeArrowheads="1"/>
            </p:cNvSpPr>
            <p:nvPr/>
          </p:nvSpPr>
          <p:spPr bwMode="auto">
            <a:xfrm>
              <a:off x="856911" y="451276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81" name="Rectangle 1"/>
            <p:cNvSpPr>
              <a:spLocks noChangeArrowheads="1"/>
            </p:cNvSpPr>
            <p:nvPr/>
          </p:nvSpPr>
          <p:spPr bwMode="auto">
            <a:xfrm>
              <a:off x="1243527" y="451276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4</a:t>
              </a:r>
            </a:p>
          </p:txBody>
        </p:sp>
        <p:sp>
          <p:nvSpPr>
            <p:cNvPr id="82" name="Rectangle 1"/>
            <p:cNvSpPr>
              <a:spLocks noChangeArrowheads="1"/>
            </p:cNvSpPr>
            <p:nvPr/>
          </p:nvSpPr>
          <p:spPr bwMode="auto">
            <a:xfrm>
              <a:off x="1634749" y="451276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83" name="Rectangle 1"/>
            <p:cNvSpPr>
              <a:spLocks noChangeArrowheads="1"/>
            </p:cNvSpPr>
            <p:nvPr/>
          </p:nvSpPr>
          <p:spPr bwMode="auto">
            <a:xfrm>
              <a:off x="856911" y="485114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84" name="Rectangle 1"/>
            <p:cNvSpPr>
              <a:spLocks noChangeArrowheads="1"/>
            </p:cNvSpPr>
            <p:nvPr/>
          </p:nvSpPr>
          <p:spPr bwMode="auto">
            <a:xfrm>
              <a:off x="1243527" y="485114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85" name="Rectangle 1"/>
            <p:cNvSpPr>
              <a:spLocks noChangeArrowheads="1"/>
            </p:cNvSpPr>
            <p:nvPr/>
          </p:nvSpPr>
          <p:spPr bwMode="auto">
            <a:xfrm>
              <a:off x="1634749" y="485114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86" name="Rectangle 1"/>
            <p:cNvSpPr>
              <a:spLocks noChangeArrowheads="1"/>
            </p:cNvSpPr>
            <p:nvPr/>
          </p:nvSpPr>
          <p:spPr bwMode="auto">
            <a:xfrm>
              <a:off x="851106" y="4174396"/>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87" name="Rectangle 1"/>
            <p:cNvSpPr>
              <a:spLocks noChangeArrowheads="1"/>
            </p:cNvSpPr>
            <p:nvPr/>
          </p:nvSpPr>
          <p:spPr bwMode="auto">
            <a:xfrm>
              <a:off x="2035646" y="416987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5</a:t>
              </a:r>
            </a:p>
          </p:txBody>
        </p:sp>
        <p:sp>
          <p:nvSpPr>
            <p:cNvPr id="88" name="Rectangle 1"/>
            <p:cNvSpPr>
              <a:spLocks noChangeArrowheads="1"/>
            </p:cNvSpPr>
            <p:nvPr/>
          </p:nvSpPr>
          <p:spPr bwMode="auto">
            <a:xfrm>
              <a:off x="2422262" y="416987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89" name="Rectangle 1"/>
            <p:cNvSpPr>
              <a:spLocks noChangeArrowheads="1"/>
            </p:cNvSpPr>
            <p:nvPr/>
          </p:nvSpPr>
          <p:spPr bwMode="auto">
            <a:xfrm>
              <a:off x="2813484" y="416987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90" name="Rectangle 1"/>
            <p:cNvSpPr>
              <a:spLocks noChangeArrowheads="1"/>
            </p:cNvSpPr>
            <p:nvPr/>
          </p:nvSpPr>
          <p:spPr bwMode="auto">
            <a:xfrm>
              <a:off x="2035646" y="451123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8</a:t>
              </a:r>
            </a:p>
          </p:txBody>
        </p:sp>
        <p:sp>
          <p:nvSpPr>
            <p:cNvPr id="91" name="Rectangle 1"/>
            <p:cNvSpPr>
              <a:spLocks noChangeArrowheads="1"/>
            </p:cNvSpPr>
            <p:nvPr/>
          </p:nvSpPr>
          <p:spPr bwMode="auto">
            <a:xfrm>
              <a:off x="2422262" y="451123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92" name="Rectangle 1"/>
            <p:cNvSpPr>
              <a:spLocks noChangeArrowheads="1"/>
            </p:cNvSpPr>
            <p:nvPr/>
          </p:nvSpPr>
          <p:spPr bwMode="auto">
            <a:xfrm>
              <a:off x="2813484" y="451123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93" name="Rectangle 1"/>
            <p:cNvSpPr>
              <a:spLocks noChangeArrowheads="1"/>
            </p:cNvSpPr>
            <p:nvPr/>
          </p:nvSpPr>
          <p:spPr bwMode="auto">
            <a:xfrm>
              <a:off x="2035646" y="484961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94" name="Rectangle 1"/>
            <p:cNvSpPr>
              <a:spLocks noChangeArrowheads="1"/>
            </p:cNvSpPr>
            <p:nvPr/>
          </p:nvSpPr>
          <p:spPr bwMode="auto">
            <a:xfrm>
              <a:off x="2422262" y="484961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6</a:t>
              </a:r>
            </a:p>
          </p:txBody>
        </p:sp>
        <p:sp>
          <p:nvSpPr>
            <p:cNvPr id="95" name="Rectangle 1"/>
            <p:cNvSpPr>
              <a:spLocks noChangeArrowheads="1"/>
            </p:cNvSpPr>
            <p:nvPr/>
          </p:nvSpPr>
          <p:spPr bwMode="auto">
            <a:xfrm>
              <a:off x="2813484" y="484961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4</a:t>
              </a:r>
            </a:p>
          </p:txBody>
        </p:sp>
        <p:sp>
          <p:nvSpPr>
            <p:cNvPr id="96" name="Rectangle 1"/>
            <p:cNvSpPr>
              <a:spLocks noChangeArrowheads="1"/>
            </p:cNvSpPr>
            <p:nvPr/>
          </p:nvSpPr>
          <p:spPr bwMode="auto">
            <a:xfrm>
              <a:off x="2029841" y="4172863"/>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97" name="Rectangle 1"/>
            <p:cNvSpPr>
              <a:spLocks noChangeArrowheads="1"/>
            </p:cNvSpPr>
            <p:nvPr/>
          </p:nvSpPr>
          <p:spPr bwMode="auto">
            <a:xfrm>
              <a:off x="3201552" y="416834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9</a:t>
              </a:r>
            </a:p>
          </p:txBody>
        </p:sp>
        <p:sp>
          <p:nvSpPr>
            <p:cNvPr id="98" name="Rectangle 1"/>
            <p:cNvSpPr>
              <a:spLocks noChangeArrowheads="1"/>
            </p:cNvSpPr>
            <p:nvPr/>
          </p:nvSpPr>
          <p:spPr bwMode="auto">
            <a:xfrm>
              <a:off x="3588168" y="416834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99" name="Rectangle 1"/>
            <p:cNvSpPr>
              <a:spLocks noChangeArrowheads="1"/>
            </p:cNvSpPr>
            <p:nvPr/>
          </p:nvSpPr>
          <p:spPr bwMode="auto">
            <a:xfrm>
              <a:off x="3979390" y="416834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100" name="Rectangle 1"/>
            <p:cNvSpPr>
              <a:spLocks noChangeArrowheads="1"/>
            </p:cNvSpPr>
            <p:nvPr/>
          </p:nvSpPr>
          <p:spPr bwMode="auto">
            <a:xfrm>
              <a:off x="3201552" y="450970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101" name="Rectangle 1"/>
            <p:cNvSpPr>
              <a:spLocks noChangeArrowheads="1"/>
            </p:cNvSpPr>
            <p:nvPr/>
          </p:nvSpPr>
          <p:spPr bwMode="auto">
            <a:xfrm>
              <a:off x="3588168" y="450970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102" name="Rectangle 1"/>
            <p:cNvSpPr>
              <a:spLocks noChangeArrowheads="1"/>
            </p:cNvSpPr>
            <p:nvPr/>
          </p:nvSpPr>
          <p:spPr bwMode="auto">
            <a:xfrm>
              <a:off x="3979390" y="450970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103" name="Rectangle 1"/>
            <p:cNvSpPr>
              <a:spLocks noChangeArrowheads="1"/>
            </p:cNvSpPr>
            <p:nvPr/>
          </p:nvSpPr>
          <p:spPr bwMode="auto">
            <a:xfrm>
              <a:off x="3201552" y="484807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104" name="Rectangle 1"/>
            <p:cNvSpPr>
              <a:spLocks noChangeArrowheads="1"/>
            </p:cNvSpPr>
            <p:nvPr/>
          </p:nvSpPr>
          <p:spPr bwMode="auto">
            <a:xfrm>
              <a:off x="3588168" y="484807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800080"/>
                  </a:solidFill>
                </a:rPr>
                <a:t>2</a:t>
              </a:r>
            </a:p>
          </p:txBody>
        </p:sp>
        <p:sp>
          <p:nvSpPr>
            <p:cNvPr id="105" name="Rectangle 1"/>
            <p:cNvSpPr>
              <a:spLocks noChangeArrowheads="1"/>
            </p:cNvSpPr>
            <p:nvPr/>
          </p:nvSpPr>
          <p:spPr bwMode="auto">
            <a:xfrm>
              <a:off x="3979390" y="484807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106" name="Rectangle 1"/>
            <p:cNvSpPr>
              <a:spLocks noChangeArrowheads="1"/>
            </p:cNvSpPr>
            <p:nvPr/>
          </p:nvSpPr>
          <p:spPr bwMode="auto">
            <a:xfrm>
              <a:off x="3195747" y="4171331"/>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grpSp>
      <p:grpSp>
        <p:nvGrpSpPr>
          <p:cNvPr id="3" name="Grouper 2"/>
          <p:cNvGrpSpPr/>
          <p:nvPr/>
        </p:nvGrpSpPr>
        <p:grpSpPr>
          <a:xfrm>
            <a:off x="4326512" y="4183807"/>
            <a:ext cx="4697609" cy="2250460"/>
            <a:chOff x="4326512" y="4183807"/>
            <a:chExt cx="4697609" cy="2250460"/>
          </a:xfrm>
        </p:grpSpPr>
        <p:sp>
          <p:nvSpPr>
            <p:cNvPr id="107" name="Double flèche horizontale 106"/>
            <p:cNvSpPr/>
            <p:nvPr/>
          </p:nvSpPr>
          <p:spPr>
            <a:xfrm rot="5400000">
              <a:off x="6417577" y="4389491"/>
              <a:ext cx="618122" cy="206753"/>
            </a:xfrm>
            <a:prstGeom prst="leftRightArrow">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08" name="Rectangle 1"/>
            <p:cNvSpPr>
              <a:spLocks noChangeArrowheads="1"/>
            </p:cNvSpPr>
            <p:nvPr/>
          </p:nvSpPr>
          <p:spPr bwMode="auto">
            <a:xfrm>
              <a:off x="4326512" y="4864607"/>
              <a:ext cx="4697609" cy="156966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de-DE" sz="1600" i="1" dirty="0">
                  <a:solidFill>
                    <a:srgbClr val="800080"/>
                  </a:solidFill>
                </a:rPr>
                <a:t>(</a:t>
              </a:r>
              <a:r>
                <a:rPr lang="de-DE" sz="1600" i="1" dirty="0" err="1">
                  <a:solidFill>
                    <a:srgbClr val="800080"/>
                  </a:solidFill>
                </a:rPr>
                <a:t>array</a:t>
              </a:r>
              <a:r>
                <a:rPr lang="de-DE" sz="1600" i="1" dirty="0">
                  <a:solidFill>
                    <a:srgbClr val="800080"/>
                  </a:solidFill>
                </a:rPr>
                <a:t>([0, 0, 0, 0, 0, 0, 1, 1, 1, 1, 1, 1, 1, 2, 2, 2, 2, 2, 3, 3, 3, </a:t>
              </a:r>
              <a:r>
                <a:rPr lang="de-DE" sz="1600" i="1" dirty="0" smtClean="0">
                  <a:solidFill>
                    <a:srgbClr val="800080"/>
                  </a:solidFill>
                </a:rPr>
                <a:t>3, 3</a:t>
              </a:r>
              <a:r>
                <a:rPr lang="de-DE" sz="1600" i="1" dirty="0">
                  <a:solidFill>
                    <a:srgbClr val="800080"/>
                  </a:solidFill>
                </a:rPr>
                <a:t>, 3, 3, 4, 4, 4, 4, 4, 5, 5, 5, 5, 5, 5, 5, 6, 6, 6, 6, 6, 7, </a:t>
              </a:r>
              <a:r>
                <a:rPr lang="de-DE" sz="1600" i="1" dirty="0" smtClean="0">
                  <a:solidFill>
                    <a:srgbClr val="800080"/>
                  </a:solidFill>
                </a:rPr>
                <a:t>7, 7</a:t>
              </a:r>
              <a:r>
                <a:rPr lang="de-DE" sz="1600" i="1" dirty="0">
                  <a:solidFill>
                    <a:srgbClr val="800080"/>
                  </a:solidFill>
                </a:rPr>
                <a:t>, 7, 7, 7, 7, 8, 8, 8, 8, 8, 8]), </a:t>
              </a:r>
              <a:r>
                <a:rPr lang="de-DE" sz="1600" i="1" dirty="0" err="1">
                  <a:solidFill>
                    <a:srgbClr val="800080"/>
                  </a:solidFill>
                </a:rPr>
                <a:t>array</a:t>
              </a:r>
              <a:r>
                <a:rPr lang="de-DE" sz="1600" i="1" dirty="0">
                  <a:solidFill>
                    <a:srgbClr val="800080"/>
                  </a:solidFill>
                </a:rPr>
                <a:t>([0, 2, 5, 6, 7, 8, 0, 1, 2, 3, 4, 6, 8, 0, 1, 3, 4, 8, 0, 1, 3, </a:t>
              </a:r>
              <a:r>
                <a:rPr lang="de-DE" sz="1600" i="1" dirty="0" smtClean="0">
                  <a:solidFill>
                    <a:srgbClr val="800080"/>
                  </a:solidFill>
                </a:rPr>
                <a:t>4, 5</a:t>
              </a:r>
              <a:r>
                <a:rPr lang="de-DE" sz="1600" i="1" dirty="0">
                  <a:solidFill>
                    <a:srgbClr val="800080"/>
                  </a:solidFill>
                </a:rPr>
                <a:t>, 6, 7, 0, 3, 4, 5, 8, 1, 2, 3, 4, 5, 7, 8, 0, 4, 5, 7, 8, 0, </a:t>
              </a:r>
              <a:r>
                <a:rPr lang="de-DE" sz="1600" i="1" dirty="0" smtClean="0">
                  <a:solidFill>
                    <a:srgbClr val="800080"/>
                  </a:solidFill>
                </a:rPr>
                <a:t>2, 4</a:t>
              </a:r>
              <a:r>
                <a:rPr lang="de-DE" sz="1600" i="1" dirty="0">
                  <a:solidFill>
                    <a:srgbClr val="800080"/>
                  </a:solidFill>
                </a:rPr>
                <a:t>, 5, 6, 7, 8, 0, 1, 2, 3, 6, 8]))</a:t>
              </a:r>
              <a:endParaRPr lang="fr-FR" sz="1600" i="1" dirty="0">
                <a:solidFill>
                  <a:srgbClr val="800080"/>
                </a:solidFill>
              </a:endParaRPr>
            </a:p>
          </p:txBody>
        </p:sp>
      </p:grpSp>
      <p:sp>
        <p:nvSpPr>
          <p:cNvPr id="109" name="Rectangle 1"/>
          <p:cNvSpPr>
            <a:spLocks noChangeArrowheads="1"/>
          </p:cNvSpPr>
          <p:nvPr/>
        </p:nvSpPr>
        <p:spPr bwMode="auto">
          <a:xfrm>
            <a:off x="4314546" y="3706480"/>
            <a:ext cx="4680174"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a:solidFill>
                  <a:srgbClr val="800080"/>
                </a:solidFill>
              </a:rPr>
              <a:t> </a:t>
            </a:r>
            <a:r>
              <a:rPr lang="fr-FR" sz="1600" i="1" dirty="0" err="1">
                <a:solidFill>
                  <a:srgbClr val="800080"/>
                </a:solidFill>
              </a:rPr>
              <a:t>cases_a_completer</a:t>
            </a:r>
            <a:r>
              <a:rPr lang="fr-FR" sz="1600" i="1" dirty="0">
                <a:solidFill>
                  <a:srgbClr val="800080"/>
                </a:solidFill>
              </a:rPr>
              <a:t> = </a:t>
            </a:r>
            <a:r>
              <a:rPr lang="fr-FR" sz="1600" i="1" dirty="0" err="1">
                <a:solidFill>
                  <a:srgbClr val="800080"/>
                </a:solidFill>
              </a:rPr>
              <a:t>np.where</a:t>
            </a:r>
            <a:r>
              <a:rPr lang="fr-FR" sz="1600" i="1" dirty="0">
                <a:solidFill>
                  <a:srgbClr val="800080"/>
                </a:solidFill>
              </a:rPr>
              <a:t>(Mat==0)</a:t>
            </a:r>
          </a:p>
        </p:txBody>
      </p:sp>
    </p:spTree>
    <p:extLst>
      <p:ext uri="{BB962C8B-B14F-4D97-AF65-F5344CB8AC3E}">
        <p14:creationId xmlns:p14="http://schemas.microsoft.com/office/powerpoint/2010/main" val="391351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627178"/>
            <a:chOff x="0" y="998538"/>
            <a:chExt cx="9144000" cy="5627178"/>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err="1" smtClean="0">
                  <a:solidFill>
                    <a:schemeClr val="folHlink"/>
                  </a:solidFill>
                </a:rPr>
                <a:t>Backtracking</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5078314"/>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Exemple : </a:t>
              </a:r>
              <a:r>
                <a:rPr lang="fr-FR" sz="2000" b="1" dirty="0" err="1" smtClean="0">
                  <a:solidFill>
                    <a:srgbClr val="800080"/>
                  </a:solidFill>
                  <a:sym typeface="Wingdings" pitchFamily="2" charset="2"/>
                </a:rPr>
                <a:t>Sudoku</a:t>
              </a:r>
              <a:r>
                <a:rPr lang="fr-FR" sz="2000" b="1" dirty="0" smtClean="0">
                  <a:solidFill>
                    <a:srgbClr val="800080"/>
                  </a:solidFill>
                  <a:sym typeface="Wingdings" pitchFamily="2" charset="2"/>
                </a:rPr>
                <a:t> (programme principal)</a:t>
              </a:r>
              <a:endParaRPr lang="fr-FR" sz="2000" i="1" dirty="0">
                <a:solidFill>
                  <a:srgbClr val="800080"/>
                </a:solidFill>
              </a:endParaRPr>
            </a:p>
            <a:p>
              <a:pPr lvl="1" algn="just">
                <a:spcAft>
                  <a:spcPts val="1200"/>
                </a:spcAft>
                <a:buFont typeface="Wingdings" pitchFamily="2" charset="2"/>
                <a:buChar char="§"/>
              </a:pPr>
              <a:r>
                <a:rPr lang="fr-FR" i="1" dirty="0" smtClean="0">
                  <a:solidFill>
                    <a:srgbClr val="800080"/>
                  </a:solidFill>
                </a:rPr>
                <a:t> La fonction principale consiste à placer une nouvelle valeur dans la grille sur une case à compléter.</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Cette fonction reçoit la grille, la liste des cases à compléter et l’indice de la case en cours de traitement. </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Le premier action a réaliser (récursivité terminale) consiste à vérifier que toutes les cases ne sont toujours pas complétées.</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Dans ce cas on doit calculer la liste des nombres en conflit avec la case.</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On affecte une valeur à la case puis et l’on appelle la fonction principale pour traiter une nouvelle case : on complète la solution.</a:t>
              </a:r>
            </a:p>
            <a:p>
              <a:pPr lvl="1" algn="just">
                <a:spcAft>
                  <a:spcPts val="1200"/>
                </a:spcAft>
                <a:buFont typeface="Wingdings" pitchFamily="2" charset="2"/>
                <a:buChar char="§"/>
              </a:pPr>
              <a:r>
                <a:rPr lang="fr-FR" i="1" dirty="0">
                  <a:solidFill>
                    <a:srgbClr val="800080"/>
                  </a:solidFill>
                </a:rPr>
                <a:t> </a:t>
              </a:r>
              <a:r>
                <a:rPr lang="fr-FR" i="1" dirty="0" smtClean="0">
                  <a:solidFill>
                    <a:srgbClr val="800080"/>
                  </a:solidFill>
                </a:rPr>
                <a:t>Lorsque la fonction appelée se termine, si une solution est trouvée, la fonction doit se terminer. </a:t>
              </a:r>
            </a:p>
            <a:p>
              <a:pPr lvl="1" algn="just">
                <a:spcAft>
                  <a:spcPts val="1200"/>
                </a:spcAft>
                <a:buFont typeface="Wingdings" pitchFamily="2" charset="2"/>
                <a:buChar char="§"/>
              </a:pPr>
              <a:r>
                <a:rPr lang="fr-FR" i="1" dirty="0">
                  <a:solidFill>
                    <a:srgbClr val="800080"/>
                  </a:solidFill>
                </a:rPr>
                <a:t> S</a:t>
              </a:r>
              <a:r>
                <a:rPr lang="fr-FR" i="1" dirty="0" smtClean="0">
                  <a:solidFill>
                    <a:srgbClr val="800080"/>
                  </a:solidFill>
                </a:rPr>
                <a:t>inon on est sur une impasse, on doit alors retirer la valeur affectée à la case (</a:t>
              </a:r>
              <a:r>
                <a:rPr lang="fr-FR" i="1" dirty="0" err="1" smtClean="0">
                  <a:solidFill>
                    <a:srgbClr val="800080"/>
                  </a:solidFill>
                </a:rPr>
                <a:t>backtracking</a:t>
              </a:r>
              <a:r>
                <a:rPr lang="fr-FR" i="1" dirty="0" smtClean="0">
                  <a:solidFill>
                    <a:srgbClr val="800080"/>
                  </a:solidFill>
                </a:rPr>
                <a:t>) et essayer d’affecter à la case une nouvelle valeur.</a:t>
              </a:r>
            </a:p>
          </p:txBody>
        </p:sp>
      </p:grpSp>
    </p:spTree>
    <p:extLst>
      <p:ext uri="{BB962C8B-B14F-4D97-AF65-F5344CB8AC3E}">
        <p14:creationId xmlns:p14="http://schemas.microsoft.com/office/powerpoint/2010/main" val="2282997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6825622" y="544513"/>
            <a:ext cx="2165978"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Notions de base</a:t>
            </a:r>
          </a:p>
        </p:txBody>
      </p:sp>
      <p:grpSp>
        <p:nvGrpSpPr>
          <p:cNvPr id="2" name="Groupe 19"/>
          <p:cNvGrpSpPr/>
          <p:nvPr/>
        </p:nvGrpSpPr>
        <p:grpSpPr>
          <a:xfrm>
            <a:off x="309282" y="998538"/>
            <a:ext cx="8619565" cy="5565622"/>
            <a:chOff x="0" y="998538"/>
            <a:chExt cx="9144000" cy="5565622"/>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it-IT" sz="2000" b="1" i="1" dirty="0">
                  <a:solidFill>
                    <a:schemeClr val="folHlink"/>
                  </a:solidFill>
                </a:rPr>
                <a:t>Les algorithmes</a:t>
              </a:r>
              <a:endParaRPr lang="fr-FR" sz="2000" b="1" dirty="0">
                <a:solidFill>
                  <a:schemeClr val="folHlink"/>
                </a:solidFill>
              </a:endParaRPr>
            </a:p>
          </p:txBody>
        </p:sp>
        <p:sp>
          <p:nvSpPr>
            <p:cNvPr id="16" name="Text Box 10"/>
            <p:cNvSpPr txBox="1">
              <a:spLocks noChangeArrowheads="1"/>
            </p:cNvSpPr>
            <p:nvPr/>
          </p:nvSpPr>
          <p:spPr bwMode="auto">
            <a:xfrm>
              <a:off x="416859" y="1547402"/>
              <a:ext cx="8635702" cy="5016758"/>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Exemple </a:t>
              </a:r>
              <a:r>
                <a:rPr lang="fr-FR" sz="2000" b="1" dirty="0" smtClean="0">
                  <a:solidFill>
                    <a:srgbClr val="800080"/>
                  </a:solidFill>
                  <a:sym typeface="Wingdings" pitchFamily="2" charset="2"/>
                </a:rPr>
                <a:t>suite</a:t>
              </a:r>
            </a:p>
            <a:p>
              <a:pPr lvl="1" algn="just">
                <a:spcAft>
                  <a:spcPts val="1200"/>
                </a:spcAft>
                <a:buFont typeface="Wingdings" pitchFamily="2" charset="2"/>
                <a:buChar char="§"/>
              </a:pPr>
              <a:r>
                <a:rPr lang="fr-FR" i="1" dirty="0" smtClean="0">
                  <a:solidFill>
                    <a:srgbClr val="800080"/>
                  </a:solidFill>
                </a:rPr>
                <a:t> On </a:t>
              </a:r>
              <a:r>
                <a:rPr lang="fr-FR" i="1" dirty="0">
                  <a:solidFill>
                    <a:srgbClr val="800080"/>
                  </a:solidFill>
                </a:rPr>
                <a:t>cherche un condition sur N qui si elle est vérifiée au départ de la boucle principale le sera encore à l’itération </a:t>
              </a:r>
              <a:r>
                <a:rPr lang="fr-FR" i="1" dirty="0" smtClean="0">
                  <a:solidFill>
                    <a:srgbClr val="800080"/>
                  </a:solidFill>
                </a:rPr>
                <a:t>suivante.</a:t>
              </a:r>
              <a:endParaRPr lang="fr-FR" i="1" dirty="0">
                <a:solidFill>
                  <a:srgbClr val="800080"/>
                </a:solidFill>
              </a:endParaRPr>
            </a:p>
            <a:p>
              <a:pPr lvl="1" algn="just">
                <a:spcAft>
                  <a:spcPts val="0"/>
                </a:spcAft>
                <a:buFont typeface="Wingdings" pitchFamily="2" charset="2"/>
                <a:buChar char="§"/>
              </a:pPr>
              <a:r>
                <a:rPr lang="fr-FR" i="1" dirty="0" smtClean="0">
                  <a:solidFill>
                    <a:srgbClr val="800080"/>
                  </a:solidFill>
                </a:rPr>
                <a:t> Les </a:t>
              </a:r>
              <a:r>
                <a:rPr lang="fr-FR" i="1" dirty="0">
                  <a:solidFill>
                    <a:srgbClr val="800080"/>
                  </a:solidFill>
                </a:rPr>
                <a:t>remarques suivantes s’imposent </a:t>
              </a:r>
              <a:r>
                <a:rPr lang="fr-FR" i="1" dirty="0" smtClean="0">
                  <a:solidFill>
                    <a:srgbClr val="800080"/>
                  </a:solidFill>
                </a:rPr>
                <a:t>:</a:t>
              </a:r>
            </a:p>
            <a:p>
              <a:pPr marL="1257300" lvl="2" indent="-342900" algn="just">
                <a:spcAft>
                  <a:spcPts val="0"/>
                </a:spcAft>
                <a:buFont typeface="Arial" pitchFamily="34" charset="0"/>
                <a:buChar char="•"/>
              </a:pPr>
              <a:r>
                <a:rPr lang="fr-FR" i="1" dirty="0" smtClean="0">
                  <a:solidFill>
                    <a:srgbClr val="800080"/>
                  </a:solidFill>
                </a:rPr>
                <a:t>Si </a:t>
              </a:r>
              <a:r>
                <a:rPr lang="fr-FR" i="1" dirty="0">
                  <a:solidFill>
                    <a:srgbClr val="800080"/>
                  </a:solidFill>
                </a:rPr>
                <a:t>l’on reçoit entre 2 et 4 objets on peut retourner une position perdante à opposant  (en un coup) </a:t>
              </a:r>
              <a:r>
                <a:rPr lang="fr-FR" i="1" dirty="0" smtClean="0">
                  <a:solidFill>
                    <a:srgbClr val="800080"/>
                  </a:solidFill>
                </a:rPr>
                <a:t>;</a:t>
              </a:r>
            </a:p>
            <a:p>
              <a:pPr marL="1257300" lvl="2" indent="-342900" algn="just">
                <a:spcAft>
                  <a:spcPts val="0"/>
                </a:spcAft>
                <a:buFont typeface="Arial" pitchFamily="34" charset="0"/>
                <a:buChar char="•"/>
              </a:pPr>
              <a:r>
                <a:rPr lang="fr-FR" i="1" dirty="0" smtClean="0">
                  <a:solidFill>
                    <a:srgbClr val="800080"/>
                  </a:solidFill>
                </a:rPr>
                <a:t>Si </a:t>
              </a:r>
              <a:r>
                <a:rPr lang="fr-FR" i="1" dirty="0">
                  <a:solidFill>
                    <a:srgbClr val="800080"/>
                  </a:solidFill>
                </a:rPr>
                <a:t>l’on reçoit 5 objets on peut perdre la partie </a:t>
              </a:r>
              <a:r>
                <a:rPr lang="fr-FR" i="1" dirty="0" smtClean="0">
                  <a:solidFill>
                    <a:srgbClr val="800080"/>
                  </a:solidFill>
                </a:rPr>
                <a:t>;</a:t>
              </a:r>
            </a:p>
            <a:p>
              <a:pPr marL="1257300" lvl="2" indent="-342900" algn="just">
                <a:spcAft>
                  <a:spcPts val="0"/>
                </a:spcAft>
                <a:buFont typeface="Arial" pitchFamily="34" charset="0"/>
                <a:buChar char="•"/>
              </a:pPr>
              <a:r>
                <a:rPr lang="fr-FR" i="1" dirty="0" smtClean="0">
                  <a:solidFill>
                    <a:srgbClr val="800080"/>
                  </a:solidFill>
                </a:rPr>
                <a:t>Si </a:t>
              </a:r>
              <a:r>
                <a:rPr lang="fr-FR" i="1" dirty="0">
                  <a:solidFill>
                    <a:srgbClr val="800080"/>
                  </a:solidFill>
                </a:rPr>
                <a:t>l’on reçoit entre 6 et 8 objets on peut retourner une position perdante à opposant  (en deux coups) </a:t>
              </a:r>
              <a:r>
                <a:rPr lang="fr-FR" i="1" dirty="0" smtClean="0">
                  <a:solidFill>
                    <a:srgbClr val="800080"/>
                  </a:solidFill>
                </a:rPr>
                <a:t>;</a:t>
              </a:r>
            </a:p>
            <a:p>
              <a:pPr marL="1257300" lvl="2" indent="-342900" algn="just">
                <a:spcAft>
                  <a:spcPts val="0"/>
                </a:spcAft>
                <a:buFont typeface="Arial" pitchFamily="34" charset="0"/>
                <a:buChar char="•"/>
              </a:pPr>
              <a:r>
                <a:rPr lang="fr-FR" i="1" dirty="0" smtClean="0">
                  <a:solidFill>
                    <a:srgbClr val="800080"/>
                  </a:solidFill>
                </a:rPr>
                <a:t>Si </a:t>
              </a:r>
              <a:r>
                <a:rPr lang="fr-FR" i="1" dirty="0">
                  <a:solidFill>
                    <a:srgbClr val="800080"/>
                  </a:solidFill>
                </a:rPr>
                <a:t>l’on reçoit 5 objets on peut perdre la partie </a:t>
              </a:r>
              <a:r>
                <a:rPr lang="fr-FR" i="1" dirty="0" smtClean="0">
                  <a:solidFill>
                    <a:srgbClr val="800080"/>
                  </a:solidFill>
                </a:rPr>
                <a:t>;</a:t>
              </a:r>
            </a:p>
            <a:p>
              <a:pPr marL="1257300" lvl="2" indent="-342900" algn="just">
                <a:spcAft>
                  <a:spcPts val="0"/>
                </a:spcAft>
                <a:buFont typeface="Arial" pitchFamily="34" charset="0"/>
                <a:buChar char="•"/>
              </a:pPr>
              <a:r>
                <a:rPr lang="fr-FR" i="1" dirty="0" smtClean="0">
                  <a:solidFill>
                    <a:srgbClr val="800080"/>
                  </a:solidFill>
                </a:rPr>
                <a:t>Si </a:t>
              </a:r>
              <a:r>
                <a:rPr lang="fr-FR" i="1" dirty="0">
                  <a:solidFill>
                    <a:srgbClr val="800080"/>
                  </a:solidFill>
                </a:rPr>
                <a:t>l’on reçoit entre 2+i*(Q+1) et 4+i*(Q+1) objets on peut retourner une position perdante à opposant </a:t>
              </a:r>
              <a:r>
                <a:rPr lang="fr-FR" i="1" dirty="0" smtClean="0">
                  <a:solidFill>
                    <a:srgbClr val="800080"/>
                  </a:solidFill>
                </a:rPr>
                <a:t>;</a:t>
              </a:r>
            </a:p>
            <a:p>
              <a:pPr marL="1257300" lvl="2" indent="-342900" algn="just">
                <a:spcAft>
                  <a:spcPts val="1200"/>
                </a:spcAft>
                <a:buFont typeface="Arial" pitchFamily="34" charset="0"/>
                <a:buChar char="•"/>
              </a:pPr>
              <a:r>
                <a:rPr lang="fr-FR" i="1" dirty="0" smtClean="0">
                  <a:solidFill>
                    <a:srgbClr val="800080"/>
                  </a:solidFill>
                </a:rPr>
                <a:t>Les </a:t>
              </a:r>
              <a:r>
                <a:rPr lang="fr-FR" i="1" dirty="0">
                  <a:solidFill>
                    <a:srgbClr val="800080"/>
                  </a:solidFill>
                </a:rPr>
                <a:t>positions 1, 5, 9, 13 … soit  1+i*(Q+1) sont perdantes pour le joueur.</a:t>
              </a:r>
            </a:p>
            <a:p>
              <a:pPr lvl="1" algn="just">
                <a:spcAft>
                  <a:spcPts val="1200"/>
                </a:spcAft>
                <a:buFont typeface="Wingdings" pitchFamily="2" charset="2"/>
                <a:buChar char="§"/>
              </a:pPr>
              <a:r>
                <a:rPr lang="fr-FR" i="1" dirty="0" smtClean="0">
                  <a:solidFill>
                    <a:srgbClr val="800080"/>
                  </a:solidFill>
                </a:rPr>
                <a:t> L’invariant </a:t>
              </a:r>
              <a:r>
                <a:rPr lang="fr-FR" i="1" dirty="0">
                  <a:solidFill>
                    <a:srgbClr val="800080"/>
                  </a:solidFill>
                </a:rPr>
                <a:t>de boucle est de toujours retourner un nombre de la suite 1+i*(Q+1</a:t>
              </a:r>
              <a:r>
                <a:rPr lang="fr-FR" i="1" dirty="0" smtClean="0">
                  <a:solidFill>
                    <a:srgbClr val="800080"/>
                  </a:solidFill>
                </a:rPr>
                <a:t>).</a:t>
              </a:r>
              <a:endParaRPr lang="fr-FR" i="1" dirty="0">
                <a:solidFill>
                  <a:srgbClr val="800080"/>
                </a:solidFill>
              </a:endParaRPr>
            </a:p>
          </p:txBody>
        </p:sp>
      </p:grpSp>
    </p:spTree>
    <p:extLst>
      <p:ext uri="{BB962C8B-B14F-4D97-AF65-F5344CB8AC3E}">
        <p14:creationId xmlns:p14="http://schemas.microsoft.com/office/powerpoint/2010/main" val="310073266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948974"/>
            <a:chOff x="0" y="998538"/>
            <a:chExt cx="9144000" cy="94897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err="1" smtClean="0">
                  <a:solidFill>
                    <a:schemeClr val="folHlink"/>
                  </a:solidFill>
                </a:rPr>
                <a:t>Backtracking</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Exemple : </a:t>
              </a:r>
              <a:r>
                <a:rPr lang="fr-FR" sz="2000" b="1" dirty="0" err="1" smtClean="0">
                  <a:solidFill>
                    <a:srgbClr val="800080"/>
                  </a:solidFill>
                  <a:sym typeface="Wingdings" pitchFamily="2" charset="2"/>
                </a:rPr>
                <a:t>Sudoku</a:t>
              </a:r>
              <a:r>
                <a:rPr lang="fr-FR" sz="2000" b="1" dirty="0" smtClean="0">
                  <a:solidFill>
                    <a:srgbClr val="800080"/>
                  </a:solidFill>
                  <a:sym typeface="Wingdings" pitchFamily="2" charset="2"/>
                </a:rPr>
                <a:t> (programme principal)</a:t>
              </a:r>
              <a:endParaRPr lang="fr-FR" sz="2000" i="1" dirty="0">
                <a:solidFill>
                  <a:srgbClr val="800080"/>
                </a:solidFill>
              </a:endParaRPr>
            </a:p>
          </p:txBody>
        </p:sp>
      </p:grpSp>
      <p:sp>
        <p:nvSpPr>
          <p:cNvPr id="10" name="Rectangle 1"/>
          <p:cNvSpPr>
            <a:spLocks noChangeArrowheads="1"/>
          </p:cNvSpPr>
          <p:nvPr/>
        </p:nvSpPr>
        <p:spPr bwMode="auto">
          <a:xfrm>
            <a:off x="472818" y="2190302"/>
            <a:ext cx="5185610" cy="280076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mr-IN" sz="1600" i="1" dirty="0" smtClean="0">
                <a:solidFill>
                  <a:srgbClr val="800080"/>
                </a:solidFill>
              </a:rPr>
              <a:t>def </a:t>
            </a:r>
            <a:r>
              <a:rPr lang="mr-IN" sz="1600" i="1" dirty="0">
                <a:solidFill>
                  <a:srgbClr val="800080"/>
                </a:solidFill>
              </a:rPr>
              <a:t>placer</a:t>
            </a:r>
            <a:r>
              <a:rPr lang="mr-IN" sz="1600" i="1" dirty="0" smtClean="0">
                <a:solidFill>
                  <a:srgbClr val="800080"/>
                </a:solidFill>
              </a:rPr>
              <a:t>(</a:t>
            </a:r>
            <a:r>
              <a:rPr lang="fr-FR" sz="1600" i="1" dirty="0" smtClean="0">
                <a:solidFill>
                  <a:srgbClr val="800080"/>
                </a:solidFill>
              </a:rPr>
              <a:t>Mat</a:t>
            </a:r>
            <a:r>
              <a:rPr lang="mr-IN" sz="1600" i="1" dirty="0" smtClean="0">
                <a:solidFill>
                  <a:srgbClr val="800080"/>
                </a:solidFill>
              </a:rPr>
              <a:t>, </a:t>
            </a:r>
            <a:r>
              <a:rPr lang="mr-IN" sz="1600" i="1" dirty="0">
                <a:solidFill>
                  <a:srgbClr val="800080"/>
                </a:solidFill>
              </a:rPr>
              <a:t>cases, ind) :</a:t>
            </a:r>
          </a:p>
          <a:p>
            <a:pPr>
              <a:tabLst>
                <a:tab pos="1558925" algn="ctr"/>
              </a:tabLst>
            </a:pPr>
            <a:r>
              <a:rPr lang="mr-IN" sz="1600" i="1" dirty="0">
                <a:solidFill>
                  <a:srgbClr val="800080"/>
                </a:solidFill>
              </a:rPr>
              <a:t>    global trouve</a:t>
            </a:r>
          </a:p>
          <a:p>
            <a:pPr>
              <a:tabLst>
                <a:tab pos="1558925" algn="ctr"/>
              </a:tabLst>
            </a:pPr>
            <a:r>
              <a:rPr lang="mr-IN" sz="1600" i="1" dirty="0">
                <a:solidFill>
                  <a:srgbClr val="800080"/>
                </a:solidFill>
              </a:rPr>
              <a:t>    if ind==len(cases[0])  </a:t>
            </a:r>
            <a:r>
              <a:rPr lang="mr-IN" sz="1600" i="1" dirty="0" smtClean="0">
                <a:solidFill>
                  <a:srgbClr val="800080"/>
                </a:solidFill>
              </a:rPr>
              <a:t>:</a:t>
            </a:r>
            <a:r>
              <a:rPr lang="fr-FR" sz="1600" i="1" dirty="0" smtClean="0">
                <a:solidFill>
                  <a:srgbClr val="800080"/>
                </a:solidFill>
              </a:rPr>
              <a:t> </a:t>
            </a:r>
          </a:p>
          <a:p>
            <a:pPr>
              <a:tabLst>
                <a:tab pos="1558925" algn="ctr"/>
              </a:tabLst>
            </a:pPr>
            <a:r>
              <a:rPr lang="fr-FR" sz="1600" i="1" dirty="0">
                <a:solidFill>
                  <a:srgbClr val="800080"/>
                </a:solidFill>
              </a:rPr>
              <a:t> </a:t>
            </a:r>
            <a:r>
              <a:rPr lang="fr-FR" sz="1600" i="1" dirty="0" smtClean="0">
                <a:solidFill>
                  <a:srgbClr val="800080"/>
                </a:solidFill>
              </a:rPr>
              <a:t>        </a:t>
            </a:r>
            <a:r>
              <a:rPr lang="mr-IN" sz="1600" i="1" dirty="0" smtClean="0">
                <a:solidFill>
                  <a:srgbClr val="800080"/>
                </a:solidFill>
              </a:rPr>
              <a:t>trouve </a:t>
            </a:r>
            <a:r>
              <a:rPr lang="mr-IN" sz="1600" i="1" dirty="0">
                <a:solidFill>
                  <a:srgbClr val="800080"/>
                </a:solidFill>
              </a:rPr>
              <a:t>= </a:t>
            </a:r>
            <a:r>
              <a:rPr lang="mr-IN" sz="1600" i="1" dirty="0" smtClean="0">
                <a:solidFill>
                  <a:srgbClr val="800080"/>
                </a:solidFill>
              </a:rPr>
              <a:t>True</a:t>
            </a:r>
            <a:r>
              <a:rPr lang="fr-FR" sz="1600" i="1" dirty="0" smtClean="0">
                <a:solidFill>
                  <a:srgbClr val="800080"/>
                </a:solidFill>
              </a:rPr>
              <a:t>, </a:t>
            </a:r>
            <a:r>
              <a:rPr lang="mr-IN" sz="1600" i="1" dirty="0" smtClean="0">
                <a:solidFill>
                  <a:srgbClr val="800080"/>
                </a:solidFill>
              </a:rPr>
              <a:t>return</a:t>
            </a:r>
            <a:endParaRPr lang="mr-IN" sz="1600" i="1" dirty="0">
              <a:solidFill>
                <a:srgbClr val="800080"/>
              </a:solidFill>
            </a:endParaRPr>
          </a:p>
          <a:p>
            <a:pPr>
              <a:tabLst>
                <a:tab pos="1558925" algn="ctr"/>
              </a:tabLst>
            </a:pPr>
            <a:r>
              <a:rPr lang="mr-IN" sz="1600" i="1" dirty="0">
                <a:solidFill>
                  <a:srgbClr val="800080"/>
                </a:solidFill>
              </a:rPr>
              <a:t>    cb = chiffres_conflit</a:t>
            </a:r>
            <a:r>
              <a:rPr lang="mr-IN" sz="1600" i="1" dirty="0" smtClean="0">
                <a:solidFill>
                  <a:srgbClr val="800080"/>
                </a:solidFill>
              </a:rPr>
              <a:t>(</a:t>
            </a:r>
            <a:r>
              <a:rPr lang="fr-FR" sz="1600" i="1" dirty="0" smtClean="0">
                <a:solidFill>
                  <a:srgbClr val="800080"/>
                </a:solidFill>
              </a:rPr>
              <a:t>Mat</a:t>
            </a:r>
            <a:r>
              <a:rPr lang="mr-IN" sz="1600" i="1" dirty="0" smtClean="0">
                <a:solidFill>
                  <a:srgbClr val="800080"/>
                </a:solidFill>
              </a:rPr>
              <a:t>, cases</a:t>
            </a:r>
            <a:r>
              <a:rPr lang="mr-IN" sz="1600" i="1" dirty="0">
                <a:solidFill>
                  <a:srgbClr val="800080"/>
                </a:solidFill>
              </a:rPr>
              <a:t>[0][ind], cases[1][ind])</a:t>
            </a:r>
          </a:p>
          <a:p>
            <a:pPr>
              <a:tabLst>
                <a:tab pos="1558925" algn="ctr"/>
              </a:tabLst>
            </a:pPr>
            <a:r>
              <a:rPr lang="mr-IN" sz="1600" i="1" dirty="0">
                <a:solidFill>
                  <a:srgbClr val="800080"/>
                </a:solidFill>
              </a:rPr>
              <a:t>    for x in range(1,10) :</a:t>
            </a:r>
          </a:p>
          <a:p>
            <a:pPr>
              <a:tabLst>
                <a:tab pos="1558925" algn="ctr"/>
              </a:tabLst>
            </a:pPr>
            <a:r>
              <a:rPr lang="mr-IN" sz="1600" i="1" dirty="0">
                <a:solidFill>
                  <a:srgbClr val="800080"/>
                </a:solidFill>
              </a:rPr>
              <a:t>        if not (x in cb) :</a:t>
            </a:r>
          </a:p>
          <a:p>
            <a:pPr>
              <a:tabLst>
                <a:tab pos="1558925" algn="ctr"/>
              </a:tabLst>
            </a:pPr>
            <a:r>
              <a:rPr lang="mr-IN" sz="1600" i="1" dirty="0">
                <a:solidFill>
                  <a:srgbClr val="800080"/>
                </a:solidFill>
              </a:rPr>
              <a:t>            </a:t>
            </a:r>
            <a:r>
              <a:rPr lang="fr-FR" sz="1600" i="1" dirty="0" smtClean="0">
                <a:solidFill>
                  <a:srgbClr val="800080"/>
                </a:solidFill>
              </a:rPr>
              <a:t>Mat</a:t>
            </a:r>
            <a:r>
              <a:rPr lang="mr-IN" sz="1600" i="1" dirty="0" smtClean="0">
                <a:solidFill>
                  <a:srgbClr val="800080"/>
                </a:solidFill>
              </a:rPr>
              <a:t>[</a:t>
            </a:r>
            <a:r>
              <a:rPr lang="mr-IN" sz="1600" i="1" dirty="0">
                <a:solidFill>
                  <a:srgbClr val="800080"/>
                </a:solidFill>
              </a:rPr>
              <a:t>cases[0][ind], cases[1][ind]] = x</a:t>
            </a:r>
          </a:p>
          <a:p>
            <a:pPr>
              <a:tabLst>
                <a:tab pos="1558925" algn="ctr"/>
              </a:tabLst>
            </a:pPr>
            <a:r>
              <a:rPr lang="mr-IN" sz="1600" i="1" dirty="0">
                <a:solidFill>
                  <a:srgbClr val="800080"/>
                </a:solidFill>
              </a:rPr>
              <a:t>            placer(Mat, cases, ind+1)</a:t>
            </a:r>
          </a:p>
          <a:p>
            <a:pPr>
              <a:tabLst>
                <a:tab pos="1558925" algn="ctr"/>
              </a:tabLst>
            </a:pPr>
            <a:r>
              <a:rPr lang="mr-IN" sz="1600" i="1" dirty="0">
                <a:solidFill>
                  <a:srgbClr val="800080"/>
                </a:solidFill>
              </a:rPr>
              <a:t>            if trouve </a:t>
            </a:r>
            <a:r>
              <a:rPr lang="fr-FR" sz="1600" i="1" dirty="0">
                <a:solidFill>
                  <a:srgbClr val="800080"/>
                </a:solidFill>
              </a:rPr>
              <a:t>:</a:t>
            </a:r>
            <a:r>
              <a:rPr lang="mr-IN" sz="1600" i="1" dirty="0" smtClean="0">
                <a:solidFill>
                  <a:srgbClr val="800080"/>
                </a:solidFill>
              </a:rPr>
              <a:t> </a:t>
            </a:r>
            <a:r>
              <a:rPr lang="mr-IN" sz="1600" i="1" dirty="0">
                <a:solidFill>
                  <a:srgbClr val="800080"/>
                </a:solidFill>
              </a:rPr>
              <a:t>return</a:t>
            </a:r>
          </a:p>
          <a:p>
            <a:pPr>
              <a:tabLst>
                <a:tab pos="1558925" algn="ctr"/>
              </a:tabLst>
            </a:pPr>
            <a:r>
              <a:rPr lang="mr-IN" sz="1600" i="1" dirty="0">
                <a:solidFill>
                  <a:srgbClr val="800080"/>
                </a:solidFill>
              </a:rPr>
              <a:t>            </a:t>
            </a:r>
            <a:r>
              <a:rPr lang="fr-FR" sz="1600" i="1" dirty="0" smtClean="0">
                <a:solidFill>
                  <a:srgbClr val="800080"/>
                </a:solidFill>
              </a:rPr>
              <a:t>Mat</a:t>
            </a:r>
            <a:r>
              <a:rPr lang="mr-IN" sz="1600" i="1" dirty="0" smtClean="0">
                <a:solidFill>
                  <a:srgbClr val="800080"/>
                </a:solidFill>
              </a:rPr>
              <a:t>[</a:t>
            </a:r>
            <a:r>
              <a:rPr lang="mr-IN" sz="1600" i="1" dirty="0">
                <a:solidFill>
                  <a:srgbClr val="800080"/>
                </a:solidFill>
              </a:rPr>
              <a:t>cases[0][ind], cases[1][ind]] = 0</a:t>
            </a:r>
          </a:p>
        </p:txBody>
      </p:sp>
      <p:grpSp>
        <p:nvGrpSpPr>
          <p:cNvPr id="11" name="Grouper 10"/>
          <p:cNvGrpSpPr/>
          <p:nvPr/>
        </p:nvGrpSpPr>
        <p:grpSpPr>
          <a:xfrm>
            <a:off x="2843431" y="1705636"/>
            <a:ext cx="6163739" cy="1137549"/>
            <a:chOff x="2353510" y="4932375"/>
            <a:chExt cx="6163739" cy="1137549"/>
          </a:xfrm>
        </p:grpSpPr>
        <p:sp>
          <p:nvSpPr>
            <p:cNvPr id="12" name="Line 44"/>
            <p:cNvSpPr>
              <a:spLocks noChangeShapeType="1"/>
            </p:cNvSpPr>
            <p:nvPr/>
          </p:nvSpPr>
          <p:spPr bwMode="auto">
            <a:xfrm flipH="1">
              <a:off x="2353510" y="5302264"/>
              <a:ext cx="3070904" cy="767660"/>
            </a:xfrm>
            <a:prstGeom prst="line">
              <a:avLst/>
            </a:prstGeom>
            <a:noFill/>
            <a:ln w="12700">
              <a:solidFill>
                <a:srgbClr val="3B4323"/>
              </a:solidFill>
              <a:round/>
              <a:headEnd/>
              <a:tailEnd type="triangle" w="med" len="med"/>
            </a:ln>
          </p:spPr>
          <p:txBody>
            <a:bodyPr wrap="none"/>
            <a:lstStyle/>
            <a:p>
              <a:endParaRPr lang="fr-FR" dirty="0"/>
            </a:p>
          </p:txBody>
        </p:sp>
        <p:sp>
          <p:nvSpPr>
            <p:cNvPr id="13" name="Rectangle 1"/>
            <p:cNvSpPr>
              <a:spLocks noChangeArrowheads="1"/>
            </p:cNvSpPr>
            <p:nvPr/>
          </p:nvSpPr>
          <p:spPr bwMode="auto">
            <a:xfrm>
              <a:off x="5424415" y="4932375"/>
              <a:ext cx="3092834" cy="73866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Récursivité terminale : si </a:t>
              </a:r>
              <a:r>
                <a:rPr lang="fr-FR" sz="1400" i="1" dirty="0" err="1" smtClean="0">
                  <a:solidFill>
                    <a:srgbClr val="800080"/>
                  </a:solidFill>
                </a:rPr>
                <a:t>ind</a:t>
              </a:r>
              <a:r>
                <a:rPr lang="fr-FR" sz="1400" i="1" dirty="0" smtClean="0">
                  <a:solidFill>
                    <a:srgbClr val="800080"/>
                  </a:solidFill>
                </a:rPr>
                <a:t> à atteint la taille de la liste cases toutes les cases ont une valeur dans la grille</a:t>
              </a:r>
              <a:endParaRPr lang="en-US" sz="1400" i="1" dirty="0">
                <a:solidFill>
                  <a:srgbClr val="800080"/>
                </a:solidFill>
              </a:endParaRPr>
            </a:p>
          </p:txBody>
        </p:sp>
      </p:grpSp>
      <p:grpSp>
        <p:nvGrpSpPr>
          <p:cNvPr id="14" name="Grouper 13"/>
          <p:cNvGrpSpPr/>
          <p:nvPr/>
        </p:nvGrpSpPr>
        <p:grpSpPr>
          <a:xfrm>
            <a:off x="4577924" y="2547344"/>
            <a:ext cx="4429996" cy="693887"/>
            <a:chOff x="4087253" y="5147818"/>
            <a:chExt cx="4429996" cy="693887"/>
          </a:xfrm>
        </p:grpSpPr>
        <p:sp>
          <p:nvSpPr>
            <p:cNvPr id="15" name="Line 44"/>
            <p:cNvSpPr>
              <a:spLocks noChangeShapeType="1"/>
            </p:cNvSpPr>
            <p:nvPr/>
          </p:nvSpPr>
          <p:spPr bwMode="auto">
            <a:xfrm flipH="1">
              <a:off x="4087253" y="5302264"/>
              <a:ext cx="1337160" cy="539441"/>
            </a:xfrm>
            <a:prstGeom prst="line">
              <a:avLst/>
            </a:prstGeom>
            <a:noFill/>
            <a:ln w="12700">
              <a:solidFill>
                <a:srgbClr val="3B4323"/>
              </a:solidFill>
              <a:round/>
              <a:headEnd/>
              <a:tailEnd type="triangle" w="med" len="med"/>
            </a:ln>
          </p:spPr>
          <p:txBody>
            <a:bodyPr wrap="none"/>
            <a:lstStyle/>
            <a:p>
              <a:endParaRPr lang="fr-FR" dirty="0"/>
            </a:p>
          </p:txBody>
        </p:sp>
        <p:sp>
          <p:nvSpPr>
            <p:cNvPr id="17" name="Rectangle 1"/>
            <p:cNvSpPr>
              <a:spLocks noChangeArrowheads="1"/>
            </p:cNvSpPr>
            <p:nvPr/>
          </p:nvSpPr>
          <p:spPr bwMode="auto">
            <a:xfrm>
              <a:off x="5424415" y="5147818"/>
              <a:ext cx="3092834" cy="30777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Valeurs en conflits avec la case </a:t>
              </a:r>
              <a:r>
                <a:rPr lang="fr-FR" sz="1400" i="1" dirty="0" err="1" smtClean="0">
                  <a:solidFill>
                    <a:srgbClr val="800080"/>
                  </a:solidFill>
                </a:rPr>
                <a:t>ind</a:t>
              </a:r>
              <a:endParaRPr lang="en-US" sz="1400" i="1" dirty="0">
                <a:solidFill>
                  <a:srgbClr val="800080"/>
                </a:solidFill>
              </a:endParaRPr>
            </a:p>
          </p:txBody>
        </p:sp>
      </p:grpSp>
      <p:grpSp>
        <p:nvGrpSpPr>
          <p:cNvPr id="18" name="Grouper 17"/>
          <p:cNvGrpSpPr/>
          <p:nvPr/>
        </p:nvGrpSpPr>
        <p:grpSpPr>
          <a:xfrm>
            <a:off x="2464306" y="2961636"/>
            <a:ext cx="6534886" cy="876664"/>
            <a:chOff x="1991841" y="4897938"/>
            <a:chExt cx="6534886" cy="876664"/>
          </a:xfrm>
        </p:grpSpPr>
        <p:sp>
          <p:nvSpPr>
            <p:cNvPr id="19" name="Line 44"/>
            <p:cNvSpPr>
              <a:spLocks noChangeShapeType="1"/>
            </p:cNvSpPr>
            <p:nvPr/>
          </p:nvSpPr>
          <p:spPr bwMode="auto">
            <a:xfrm flipH="1">
              <a:off x="1991841" y="5168056"/>
              <a:ext cx="3421593" cy="606546"/>
            </a:xfrm>
            <a:prstGeom prst="line">
              <a:avLst/>
            </a:prstGeom>
            <a:noFill/>
            <a:ln w="12700">
              <a:solidFill>
                <a:srgbClr val="3B4323"/>
              </a:solidFill>
              <a:round/>
              <a:headEnd/>
              <a:tailEnd type="triangle" w="med" len="med"/>
            </a:ln>
          </p:spPr>
          <p:txBody>
            <a:bodyPr wrap="none"/>
            <a:lstStyle/>
            <a:p>
              <a:endParaRPr lang="fr-FR" dirty="0"/>
            </a:p>
          </p:txBody>
        </p:sp>
        <p:sp>
          <p:nvSpPr>
            <p:cNvPr id="20" name="Rectangle 1"/>
            <p:cNvSpPr>
              <a:spLocks noChangeArrowheads="1"/>
            </p:cNvSpPr>
            <p:nvPr/>
          </p:nvSpPr>
          <p:spPr bwMode="auto">
            <a:xfrm>
              <a:off x="5433893" y="4897938"/>
              <a:ext cx="3092834" cy="52322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Seules les valeurs qui ne sont pas en conflit sont testées</a:t>
              </a:r>
              <a:endParaRPr lang="en-US" sz="1400" i="1" dirty="0">
                <a:solidFill>
                  <a:srgbClr val="800080"/>
                </a:solidFill>
              </a:endParaRPr>
            </a:p>
          </p:txBody>
        </p:sp>
      </p:grpSp>
      <p:grpSp>
        <p:nvGrpSpPr>
          <p:cNvPr id="21" name="Grouper 20"/>
          <p:cNvGrpSpPr/>
          <p:nvPr/>
        </p:nvGrpSpPr>
        <p:grpSpPr>
          <a:xfrm>
            <a:off x="4208277" y="3612860"/>
            <a:ext cx="4782188" cy="738664"/>
            <a:chOff x="3763495" y="4903943"/>
            <a:chExt cx="4782188" cy="738664"/>
          </a:xfrm>
        </p:grpSpPr>
        <p:sp>
          <p:nvSpPr>
            <p:cNvPr id="22" name="Line 44"/>
            <p:cNvSpPr>
              <a:spLocks noChangeShapeType="1"/>
            </p:cNvSpPr>
            <p:nvPr/>
          </p:nvSpPr>
          <p:spPr bwMode="auto">
            <a:xfrm flipH="1">
              <a:off x="3763495" y="5281017"/>
              <a:ext cx="1706057" cy="170593"/>
            </a:xfrm>
            <a:prstGeom prst="line">
              <a:avLst/>
            </a:prstGeom>
            <a:noFill/>
            <a:ln w="12700">
              <a:solidFill>
                <a:srgbClr val="3B4323"/>
              </a:solidFill>
              <a:round/>
              <a:headEnd/>
              <a:tailEnd type="triangle" w="med" len="med"/>
            </a:ln>
          </p:spPr>
          <p:txBody>
            <a:bodyPr wrap="none"/>
            <a:lstStyle/>
            <a:p>
              <a:endParaRPr lang="fr-FR" dirty="0"/>
            </a:p>
          </p:txBody>
        </p:sp>
        <p:sp>
          <p:nvSpPr>
            <p:cNvPr id="23" name="Rectangle 1"/>
            <p:cNvSpPr>
              <a:spLocks noChangeArrowheads="1"/>
            </p:cNvSpPr>
            <p:nvPr/>
          </p:nvSpPr>
          <p:spPr bwMode="auto">
            <a:xfrm>
              <a:off x="5452849" y="4903943"/>
              <a:ext cx="3092834" cy="73866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Une nouvelle valeur est placée dans la grille et l’on essaye de compléter la case suivante</a:t>
              </a:r>
              <a:endParaRPr lang="en-US" sz="1400" i="1" dirty="0">
                <a:solidFill>
                  <a:srgbClr val="800080"/>
                </a:solidFill>
              </a:endParaRPr>
            </a:p>
          </p:txBody>
        </p:sp>
      </p:grpSp>
      <p:grpSp>
        <p:nvGrpSpPr>
          <p:cNvPr id="24" name="Grouper 23"/>
          <p:cNvGrpSpPr/>
          <p:nvPr/>
        </p:nvGrpSpPr>
        <p:grpSpPr>
          <a:xfrm>
            <a:off x="4265145" y="4457102"/>
            <a:ext cx="4735549" cy="738664"/>
            <a:chOff x="3810134" y="4903943"/>
            <a:chExt cx="4735549" cy="738664"/>
          </a:xfrm>
        </p:grpSpPr>
        <p:sp>
          <p:nvSpPr>
            <p:cNvPr id="25" name="Line 44"/>
            <p:cNvSpPr>
              <a:spLocks noChangeShapeType="1"/>
            </p:cNvSpPr>
            <p:nvPr/>
          </p:nvSpPr>
          <p:spPr bwMode="auto">
            <a:xfrm flipH="1" flipV="1">
              <a:off x="3810134" y="5251824"/>
              <a:ext cx="1659417" cy="29193"/>
            </a:xfrm>
            <a:prstGeom prst="line">
              <a:avLst/>
            </a:prstGeom>
            <a:noFill/>
            <a:ln w="12700">
              <a:solidFill>
                <a:srgbClr val="3B4323"/>
              </a:solidFill>
              <a:round/>
              <a:headEnd/>
              <a:tailEnd type="triangle" w="med" len="med"/>
            </a:ln>
          </p:spPr>
          <p:txBody>
            <a:bodyPr wrap="none"/>
            <a:lstStyle/>
            <a:p>
              <a:endParaRPr lang="fr-FR" dirty="0"/>
            </a:p>
          </p:txBody>
        </p:sp>
        <p:sp>
          <p:nvSpPr>
            <p:cNvPr id="26" name="Rectangle 1"/>
            <p:cNvSpPr>
              <a:spLocks noChangeArrowheads="1"/>
            </p:cNvSpPr>
            <p:nvPr/>
          </p:nvSpPr>
          <p:spPr bwMode="auto">
            <a:xfrm>
              <a:off x="5452849" y="4903943"/>
              <a:ext cx="3092834" cy="73866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400" i="1" dirty="0" smtClean="0">
                  <a:solidFill>
                    <a:srgbClr val="800080"/>
                  </a:solidFill>
                </a:rPr>
                <a:t>Si une solution n’est pas trouvée on retire la valeur x affectée avant l’appel de placer (</a:t>
              </a:r>
              <a:r>
                <a:rPr lang="fr-FR" sz="1400" i="1" dirty="0" err="1" smtClean="0">
                  <a:solidFill>
                    <a:srgbClr val="800080"/>
                  </a:solidFill>
                </a:rPr>
                <a:t>backtracking</a:t>
              </a:r>
              <a:r>
                <a:rPr lang="fr-FR" sz="1400" i="1" dirty="0">
                  <a:solidFill>
                    <a:srgbClr val="800080"/>
                  </a:solidFill>
                </a:rPr>
                <a:t>)</a:t>
              </a:r>
              <a:endParaRPr lang="en-US" sz="1400" i="1" dirty="0">
                <a:solidFill>
                  <a:srgbClr val="800080"/>
                </a:solidFill>
              </a:endParaRPr>
            </a:p>
          </p:txBody>
        </p:sp>
      </p:grpSp>
      <p:sp>
        <p:nvSpPr>
          <p:cNvPr id="27" name="Rectangle 1"/>
          <p:cNvSpPr>
            <a:spLocks noChangeArrowheads="1"/>
          </p:cNvSpPr>
          <p:nvPr/>
        </p:nvSpPr>
        <p:spPr bwMode="auto">
          <a:xfrm>
            <a:off x="475915" y="5052725"/>
            <a:ext cx="5173034" cy="1569660"/>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err="1">
                <a:solidFill>
                  <a:srgbClr val="800080"/>
                </a:solidFill>
              </a:rPr>
              <a:t>def</a:t>
            </a:r>
            <a:r>
              <a:rPr lang="fr-FR" sz="1600" i="1" dirty="0">
                <a:solidFill>
                  <a:srgbClr val="800080"/>
                </a:solidFill>
              </a:rPr>
              <a:t> </a:t>
            </a:r>
            <a:r>
              <a:rPr lang="fr-FR" sz="1600" i="1" dirty="0" err="1">
                <a:solidFill>
                  <a:srgbClr val="800080"/>
                </a:solidFill>
              </a:rPr>
              <a:t>sudoku</a:t>
            </a:r>
            <a:r>
              <a:rPr lang="fr-FR" sz="1600" i="1" dirty="0" smtClean="0">
                <a:solidFill>
                  <a:srgbClr val="800080"/>
                </a:solidFill>
              </a:rPr>
              <a:t>(Mat) </a:t>
            </a:r>
            <a:r>
              <a:rPr lang="fr-FR" sz="1600" i="1" dirty="0">
                <a:solidFill>
                  <a:srgbClr val="800080"/>
                </a:solidFill>
              </a:rPr>
              <a:t>:</a:t>
            </a:r>
          </a:p>
          <a:p>
            <a:pPr>
              <a:tabLst>
                <a:tab pos="1558925" algn="ctr"/>
              </a:tabLst>
            </a:pPr>
            <a:r>
              <a:rPr lang="fr-FR" sz="1600" i="1" dirty="0">
                <a:solidFill>
                  <a:srgbClr val="800080"/>
                </a:solidFill>
              </a:rPr>
              <a:t>    global trouve</a:t>
            </a:r>
          </a:p>
          <a:p>
            <a:pPr>
              <a:tabLst>
                <a:tab pos="1558925" algn="ctr"/>
              </a:tabLst>
            </a:pPr>
            <a:r>
              <a:rPr lang="fr-FR" sz="1600" i="1" dirty="0">
                <a:solidFill>
                  <a:srgbClr val="800080"/>
                </a:solidFill>
              </a:rPr>
              <a:t>    </a:t>
            </a:r>
            <a:r>
              <a:rPr lang="fr-FR" sz="1600" i="1" dirty="0" smtClean="0">
                <a:solidFill>
                  <a:srgbClr val="800080"/>
                </a:solidFill>
              </a:rPr>
              <a:t>cases </a:t>
            </a:r>
            <a:r>
              <a:rPr lang="fr-FR" sz="1600" i="1" dirty="0">
                <a:solidFill>
                  <a:srgbClr val="800080"/>
                </a:solidFill>
              </a:rPr>
              <a:t>= </a:t>
            </a:r>
            <a:r>
              <a:rPr lang="fr-FR" sz="1600" i="1" dirty="0" err="1">
                <a:solidFill>
                  <a:srgbClr val="800080"/>
                </a:solidFill>
              </a:rPr>
              <a:t>np.where</a:t>
            </a:r>
            <a:r>
              <a:rPr lang="fr-FR" sz="1600" i="1" dirty="0" smtClean="0">
                <a:solidFill>
                  <a:srgbClr val="800080"/>
                </a:solidFill>
              </a:rPr>
              <a:t>(Mat=</a:t>
            </a:r>
            <a:r>
              <a:rPr lang="fr-FR" sz="1600" i="1" dirty="0">
                <a:solidFill>
                  <a:srgbClr val="800080"/>
                </a:solidFill>
              </a:rPr>
              <a:t>=0)</a:t>
            </a:r>
          </a:p>
          <a:p>
            <a:pPr>
              <a:tabLst>
                <a:tab pos="1558925" algn="ctr"/>
              </a:tabLst>
            </a:pPr>
            <a:r>
              <a:rPr lang="fr-FR" sz="1600" i="1" dirty="0">
                <a:solidFill>
                  <a:srgbClr val="800080"/>
                </a:solidFill>
              </a:rPr>
              <a:t>    placer</a:t>
            </a:r>
            <a:r>
              <a:rPr lang="fr-FR" sz="1600" i="1" dirty="0" smtClean="0">
                <a:solidFill>
                  <a:srgbClr val="800080"/>
                </a:solidFill>
              </a:rPr>
              <a:t>(Mat, cases, </a:t>
            </a:r>
            <a:r>
              <a:rPr lang="fr-FR" sz="1600" i="1" dirty="0">
                <a:solidFill>
                  <a:srgbClr val="800080"/>
                </a:solidFill>
              </a:rPr>
              <a:t>0)</a:t>
            </a:r>
          </a:p>
          <a:p>
            <a:pPr>
              <a:tabLst>
                <a:tab pos="1558925" algn="ctr"/>
              </a:tabLst>
            </a:pPr>
            <a:r>
              <a:rPr lang="fr-FR" sz="1600" i="1" dirty="0">
                <a:solidFill>
                  <a:srgbClr val="800080"/>
                </a:solidFill>
              </a:rPr>
              <a:t>    if (trouve==False) </a:t>
            </a:r>
            <a:r>
              <a:rPr lang="fr-FR" sz="1600" i="1" dirty="0" smtClean="0">
                <a:solidFill>
                  <a:srgbClr val="800080"/>
                </a:solidFill>
              </a:rPr>
              <a:t>: </a:t>
            </a:r>
            <a:r>
              <a:rPr lang="fr-FR" sz="1600" i="1" dirty="0" err="1" smtClean="0">
                <a:solidFill>
                  <a:srgbClr val="800080"/>
                </a:solidFill>
              </a:rPr>
              <a:t>print</a:t>
            </a:r>
            <a:r>
              <a:rPr lang="fr-FR" sz="1600" i="1" dirty="0">
                <a:solidFill>
                  <a:srgbClr val="800080"/>
                </a:solidFill>
              </a:rPr>
              <a:t>("il n'y a pas de </a:t>
            </a:r>
            <a:r>
              <a:rPr lang="fr-FR" sz="1600" i="1" dirty="0" smtClean="0">
                <a:solidFill>
                  <a:srgbClr val="800080"/>
                </a:solidFill>
              </a:rPr>
              <a:t>solution"</a:t>
            </a:r>
            <a:r>
              <a:rPr lang="fr-FR" sz="1600" i="1" dirty="0">
                <a:solidFill>
                  <a:srgbClr val="800080"/>
                </a:solidFill>
              </a:rPr>
              <a:t>)</a:t>
            </a:r>
          </a:p>
          <a:p>
            <a:pPr>
              <a:tabLst>
                <a:tab pos="1558925" algn="ctr"/>
              </a:tabLst>
            </a:pPr>
            <a:r>
              <a:rPr lang="fr-FR" sz="1600" i="1" dirty="0">
                <a:solidFill>
                  <a:srgbClr val="800080"/>
                </a:solidFill>
              </a:rPr>
              <a:t>    </a:t>
            </a:r>
            <a:r>
              <a:rPr lang="fr-FR" sz="1600" i="1" dirty="0" err="1">
                <a:solidFill>
                  <a:srgbClr val="800080"/>
                </a:solidFill>
              </a:rPr>
              <a:t>else</a:t>
            </a:r>
            <a:r>
              <a:rPr lang="fr-FR" sz="1600" i="1" dirty="0">
                <a:solidFill>
                  <a:srgbClr val="800080"/>
                </a:solidFill>
              </a:rPr>
              <a:t> </a:t>
            </a:r>
            <a:r>
              <a:rPr lang="fr-FR" sz="1600" i="1" dirty="0" smtClean="0">
                <a:solidFill>
                  <a:srgbClr val="800080"/>
                </a:solidFill>
              </a:rPr>
              <a:t>: </a:t>
            </a:r>
            <a:r>
              <a:rPr lang="fr-FR" sz="1600" i="1" dirty="0" err="1" smtClean="0">
                <a:solidFill>
                  <a:srgbClr val="800080"/>
                </a:solidFill>
              </a:rPr>
              <a:t>print</a:t>
            </a:r>
            <a:r>
              <a:rPr lang="fr-FR" sz="1600" i="1" dirty="0" smtClean="0">
                <a:solidFill>
                  <a:srgbClr val="800080"/>
                </a:solidFill>
              </a:rPr>
              <a:t>(Mat)</a:t>
            </a:r>
            <a:endParaRPr lang="fr-FR" sz="1600" i="1" dirty="0">
              <a:solidFill>
                <a:srgbClr val="800080"/>
              </a:solidFill>
            </a:endParaRPr>
          </a:p>
        </p:txBody>
      </p:sp>
      <p:sp>
        <p:nvSpPr>
          <p:cNvPr id="28" name="Rectangle 1"/>
          <p:cNvSpPr>
            <a:spLocks noChangeArrowheads="1"/>
          </p:cNvSpPr>
          <p:nvPr/>
        </p:nvSpPr>
        <p:spPr bwMode="auto">
          <a:xfrm>
            <a:off x="5914335" y="5506890"/>
            <a:ext cx="3070907" cy="1077218"/>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L = </a:t>
            </a:r>
            <a:r>
              <a:rPr lang="fr-FR" sz="1600" i="1" dirty="0" err="1" smtClean="0">
                <a:solidFill>
                  <a:srgbClr val="800080"/>
                </a:solidFill>
              </a:rPr>
              <a:t>np.loadtxt</a:t>
            </a:r>
            <a:r>
              <a:rPr lang="fr-FR" sz="1600" i="1" dirty="0">
                <a:solidFill>
                  <a:srgbClr val="800080"/>
                </a:solidFill>
              </a:rPr>
              <a:t>("</a:t>
            </a:r>
            <a:r>
              <a:rPr lang="fr-FR" sz="1600" i="1" dirty="0" err="1">
                <a:solidFill>
                  <a:srgbClr val="800080"/>
                </a:solidFill>
              </a:rPr>
              <a:t>matrice.txt</a:t>
            </a:r>
            <a:r>
              <a:rPr lang="fr-FR" sz="1600" i="1" dirty="0">
                <a:solidFill>
                  <a:srgbClr val="800080"/>
                </a:solidFill>
              </a:rPr>
              <a:t>"</a:t>
            </a:r>
            <a:r>
              <a:rPr lang="fr-FR" sz="1600" i="1" dirty="0" smtClean="0">
                <a:solidFill>
                  <a:srgbClr val="800080"/>
                </a:solidFill>
              </a:rPr>
              <a:t>,  </a:t>
            </a:r>
          </a:p>
          <a:p>
            <a:pPr>
              <a:tabLst>
                <a:tab pos="1558925" algn="ctr"/>
              </a:tabLst>
            </a:pPr>
            <a:r>
              <a:rPr lang="fr-FR" sz="1600" i="1" dirty="0">
                <a:solidFill>
                  <a:srgbClr val="800080"/>
                </a:solidFill>
              </a:rPr>
              <a:t> </a:t>
            </a:r>
            <a:r>
              <a:rPr lang="fr-FR" sz="1600" i="1" dirty="0" smtClean="0">
                <a:solidFill>
                  <a:srgbClr val="800080"/>
                </a:solidFill>
              </a:rPr>
              <a:t>            </a:t>
            </a:r>
            <a:r>
              <a:rPr lang="fr-FR" sz="1600" i="1" dirty="0" err="1" smtClean="0">
                <a:solidFill>
                  <a:srgbClr val="800080"/>
                </a:solidFill>
              </a:rPr>
              <a:t>delimiter</a:t>
            </a:r>
            <a:r>
              <a:rPr lang="fr-FR" sz="1600" i="1" dirty="0">
                <a:solidFill>
                  <a:srgbClr val="800080"/>
                </a:solidFill>
              </a:rPr>
              <a:t>="\</a:t>
            </a:r>
            <a:r>
              <a:rPr lang="fr-FR" sz="1600" i="1" dirty="0" err="1">
                <a:solidFill>
                  <a:srgbClr val="800080"/>
                </a:solidFill>
              </a:rPr>
              <a:t>t</a:t>
            </a:r>
            <a:r>
              <a:rPr lang="fr-FR" sz="1600" i="1" dirty="0">
                <a:solidFill>
                  <a:srgbClr val="800080"/>
                </a:solidFill>
              </a:rPr>
              <a:t>",</a:t>
            </a:r>
            <a:r>
              <a:rPr lang="fr-FR" sz="1600" i="1" dirty="0" err="1">
                <a:solidFill>
                  <a:srgbClr val="800080"/>
                </a:solidFill>
              </a:rPr>
              <a:t>dtype</a:t>
            </a:r>
            <a:r>
              <a:rPr lang="fr-FR" sz="1600" i="1" dirty="0">
                <a:solidFill>
                  <a:srgbClr val="800080"/>
                </a:solidFill>
              </a:rPr>
              <a:t>=</a:t>
            </a:r>
            <a:r>
              <a:rPr lang="fr-FR" sz="1600" i="1" dirty="0" err="1">
                <a:solidFill>
                  <a:srgbClr val="800080"/>
                </a:solidFill>
              </a:rPr>
              <a:t>int</a:t>
            </a:r>
            <a:r>
              <a:rPr lang="fr-FR" sz="1600" i="1" dirty="0">
                <a:solidFill>
                  <a:srgbClr val="800080"/>
                </a:solidFill>
              </a:rPr>
              <a:t>)</a:t>
            </a:r>
          </a:p>
          <a:p>
            <a:pPr>
              <a:tabLst>
                <a:tab pos="1558925" algn="ctr"/>
              </a:tabLst>
            </a:pPr>
            <a:r>
              <a:rPr lang="fr-FR" sz="1600" i="1" dirty="0">
                <a:solidFill>
                  <a:srgbClr val="800080"/>
                </a:solidFill>
              </a:rPr>
              <a:t>trouve = False</a:t>
            </a:r>
          </a:p>
          <a:p>
            <a:pPr>
              <a:tabLst>
                <a:tab pos="1558925" algn="ctr"/>
              </a:tabLst>
            </a:pPr>
            <a:r>
              <a:rPr lang="fr-FR" sz="1600" i="1" dirty="0" err="1">
                <a:solidFill>
                  <a:srgbClr val="800080"/>
                </a:solidFill>
              </a:rPr>
              <a:t>sudoku</a:t>
            </a:r>
            <a:r>
              <a:rPr lang="fr-FR" sz="1600" i="1" dirty="0">
                <a:solidFill>
                  <a:srgbClr val="800080"/>
                </a:solidFill>
              </a:rPr>
              <a:t>(L)</a:t>
            </a:r>
          </a:p>
        </p:txBody>
      </p:sp>
    </p:spTree>
    <p:extLst>
      <p:ext uri="{BB962C8B-B14F-4D97-AF65-F5344CB8AC3E}">
        <p14:creationId xmlns:p14="http://schemas.microsoft.com/office/powerpoint/2010/main" val="74601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7" grpId="0" animBg="1"/>
      <p:bldP spid="2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948974"/>
            <a:chOff x="0" y="998538"/>
            <a:chExt cx="9144000" cy="94897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smtClean="0">
                  <a:solidFill>
                    <a:schemeClr val="folHlink"/>
                  </a:solidFill>
                </a:rPr>
                <a:t>Exercices  : solution</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endParaRPr lang="fr-FR" sz="2000" i="1" dirty="0">
                <a:solidFill>
                  <a:srgbClr val="800080"/>
                </a:solidFill>
              </a:endParaRPr>
            </a:p>
          </p:txBody>
        </p:sp>
      </p:grpSp>
      <p:sp>
        <p:nvSpPr>
          <p:cNvPr id="5" name="Rectangle 4"/>
          <p:cNvSpPr/>
          <p:nvPr/>
        </p:nvSpPr>
        <p:spPr>
          <a:xfrm>
            <a:off x="350012" y="1173064"/>
            <a:ext cx="3866488" cy="369332"/>
          </a:xfrm>
          <a:prstGeom prst="rect">
            <a:avLst/>
          </a:prstGeom>
        </p:spPr>
        <p:txBody>
          <a:bodyPr wrap="none">
            <a:spAutoFit/>
          </a:bodyPr>
          <a:lstStyle/>
          <a:p>
            <a:r>
              <a:rPr lang="fr-FR" b="1" dirty="0" smtClean="0">
                <a:solidFill>
                  <a:srgbClr val="800080"/>
                </a:solidFill>
                <a:sym typeface="Wingdings" pitchFamily="2" charset="2"/>
              </a:rPr>
              <a:t>Partie 2-3 : Programme principale</a:t>
            </a:r>
            <a:endParaRPr lang="fr-FR" dirty="0"/>
          </a:p>
        </p:txBody>
      </p:sp>
      <p:grpSp>
        <p:nvGrpSpPr>
          <p:cNvPr id="252" name="Grouper 251"/>
          <p:cNvGrpSpPr/>
          <p:nvPr/>
        </p:nvGrpSpPr>
        <p:grpSpPr>
          <a:xfrm>
            <a:off x="2472582" y="2345044"/>
            <a:ext cx="3520928" cy="3046645"/>
            <a:chOff x="851106" y="2143053"/>
            <a:chExt cx="3520928" cy="3046645"/>
          </a:xfrm>
        </p:grpSpPr>
        <p:sp>
          <p:nvSpPr>
            <p:cNvPr id="253" name="Rectangle 1"/>
            <p:cNvSpPr>
              <a:spLocks noChangeArrowheads="1"/>
            </p:cNvSpPr>
            <p:nvPr/>
          </p:nvSpPr>
          <p:spPr bwMode="auto">
            <a:xfrm>
              <a:off x="858459" y="2146118"/>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4</a:t>
              </a:r>
            </a:p>
          </p:txBody>
        </p:sp>
        <p:sp>
          <p:nvSpPr>
            <p:cNvPr id="254" name="Rectangle 1"/>
            <p:cNvSpPr>
              <a:spLocks noChangeArrowheads="1"/>
            </p:cNvSpPr>
            <p:nvPr/>
          </p:nvSpPr>
          <p:spPr bwMode="auto">
            <a:xfrm>
              <a:off x="1245075" y="2146118"/>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8</a:t>
              </a:r>
            </a:p>
          </p:txBody>
        </p:sp>
        <p:sp>
          <p:nvSpPr>
            <p:cNvPr id="255" name="Rectangle 1"/>
            <p:cNvSpPr>
              <a:spLocks noChangeArrowheads="1"/>
            </p:cNvSpPr>
            <p:nvPr/>
          </p:nvSpPr>
          <p:spPr bwMode="auto">
            <a:xfrm>
              <a:off x="1636297" y="2146118"/>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5</a:t>
              </a:r>
            </a:p>
          </p:txBody>
        </p:sp>
        <p:sp>
          <p:nvSpPr>
            <p:cNvPr id="256" name="Rectangle 1"/>
            <p:cNvSpPr>
              <a:spLocks noChangeArrowheads="1"/>
            </p:cNvSpPr>
            <p:nvPr/>
          </p:nvSpPr>
          <p:spPr bwMode="auto">
            <a:xfrm>
              <a:off x="858459" y="2487478"/>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7</a:t>
              </a:r>
            </a:p>
          </p:txBody>
        </p:sp>
        <p:sp>
          <p:nvSpPr>
            <p:cNvPr id="257" name="Rectangle 1"/>
            <p:cNvSpPr>
              <a:spLocks noChangeArrowheads="1"/>
            </p:cNvSpPr>
            <p:nvPr/>
          </p:nvSpPr>
          <p:spPr bwMode="auto">
            <a:xfrm>
              <a:off x="1245075" y="2487478"/>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6</a:t>
              </a:r>
            </a:p>
          </p:txBody>
        </p:sp>
        <p:sp>
          <p:nvSpPr>
            <p:cNvPr id="258" name="Rectangle 1"/>
            <p:cNvSpPr>
              <a:spLocks noChangeArrowheads="1"/>
            </p:cNvSpPr>
            <p:nvPr/>
          </p:nvSpPr>
          <p:spPr bwMode="auto">
            <a:xfrm>
              <a:off x="1636297" y="2487478"/>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a:solidFill>
                    <a:srgbClr val="419BDF"/>
                  </a:solidFill>
                </a:rPr>
                <a:t>1</a:t>
              </a:r>
              <a:endParaRPr lang="fr-FR" sz="1600" i="1" dirty="0" smtClean="0">
                <a:solidFill>
                  <a:srgbClr val="419BDF"/>
                </a:solidFill>
              </a:endParaRPr>
            </a:p>
          </p:txBody>
        </p:sp>
        <p:sp>
          <p:nvSpPr>
            <p:cNvPr id="259" name="Rectangle 1"/>
            <p:cNvSpPr>
              <a:spLocks noChangeArrowheads="1"/>
            </p:cNvSpPr>
            <p:nvPr/>
          </p:nvSpPr>
          <p:spPr bwMode="auto">
            <a:xfrm>
              <a:off x="858459" y="282585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9</a:t>
              </a:r>
            </a:p>
          </p:txBody>
        </p:sp>
        <p:sp>
          <p:nvSpPr>
            <p:cNvPr id="260" name="Rectangle 1"/>
            <p:cNvSpPr>
              <a:spLocks noChangeArrowheads="1"/>
            </p:cNvSpPr>
            <p:nvPr/>
          </p:nvSpPr>
          <p:spPr bwMode="auto">
            <a:xfrm>
              <a:off x="1245075" y="282585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2</a:t>
              </a:r>
            </a:p>
          </p:txBody>
        </p:sp>
        <p:sp>
          <p:nvSpPr>
            <p:cNvPr id="261" name="Rectangle 1"/>
            <p:cNvSpPr>
              <a:spLocks noChangeArrowheads="1"/>
            </p:cNvSpPr>
            <p:nvPr/>
          </p:nvSpPr>
          <p:spPr bwMode="auto">
            <a:xfrm>
              <a:off x="1636297" y="282585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3</a:t>
              </a:r>
            </a:p>
          </p:txBody>
        </p:sp>
        <p:sp>
          <p:nvSpPr>
            <p:cNvPr id="262" name="Rectangle 1"/>
            <p:cNvSpPr>
              <a:spLocks noChangeArrowheads="1"/>
            </p:cNvSpPr>
            <p:nvPr/>
          </p:nvSpPr>
          <p:spPr bwMode="auto">
            <a:xfrm>
              <a:off x="852654" y="2149108"/>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263" name="Rectangle 1"/>
            <p:cNvSpPr>
              <a:spLocks noChangeArrowheads="1"/>
            </p:cNvSpPr>
            <p:nvPr/>
          </p:nvSpPr>
          <p:spPr bwMode="auto">
            <a:xfrm>
              <a:off x="2037194" y="2144585"/>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7</a:t>
              </a:r>
            </a:p>
          </p:txBody>
        </p:sp>
        <p:sp>
          <p:nvSpPr>
            <p:cNvPr id="264" name="Rectangle 1"/>
            <p:cNvSpPr>
              <a:spLocks noChangeArrowheads="1"/>
            </p:cNvSpPr>
            <p:nvPr/>
          </p:nvSpPr>
          <p:spPr bwMode="auto">
            <a:xfrm>
              <a:off x="2423810" y="2144585"/>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9</a:t>
              </a:r>
            </a:p>
          </p:txBody>
        </p:sp>
        <p:sp>
          <p:nvSpPr>
            <p:cNvPr id="265" name="Rectangle 1"/>
            <p:cNvSpPr>
              <a:spLocks noChangeArrowheads="1"/>
            </p:cNvSpPr>
            <p:nvPr/>
          </p:nvSpPr>
          <p:spPr bwMode="auto">
            <a:xfrm>
              <a:off x="2815032" y="2144585"/>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3</a:t>
              </a:r>
            </a:p>
          </p:txBody>
        </p:sp>
        <p:sp>
          <p:nvSpPr>
            <p:cNvPr id="266" name="Rectangle 1"/>
            <p:cNvSpPr>
              <a:spLocks noChangeArrowheads="1"/>
            </p:cNvSpPr>
            <p:nvPr/>
          </p:nvSpPr>
          <p:spPr bwMode="auto">
            <a:xfrm>
              <a:off x="2037194" y="2485945"/>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4</a:t>
              </a:r>
            </a:p>
          </p:txBody>
        </p:sp>
        <p:sp>
          <p:nvSpPr>
            <p:cNvPr id="267" name="Rectangle 1"/>
            <p:cNvSpPr>
              <a:spLocks noChangeArrowheads="1"/>
            </p:cNvSpPr>
            <p:nvPr/>
          </p:nvSpPr>
          <p:spPr bwMode="auto">
            <a:xfrm>
              <a:off x="2423810" y="2485945"/>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5</a:t>
              </a:r>
            </a:p>
          </p:txBody>
        </p:sp>
        <p:sp>
          <p:nvSpPr>
            <p:cNvPr id="268" name="Rectangle 1"/>
            <p:cNvSpPr>
              <a:spLocks noChangeArrowheads="1"/>
            </p:cNvSpPr>
            <p:nvPr/>
          </p:nvSpPr>
          <p:spPr bwMode="auto">
            <a:xfrm>
              <a:off x="2815032" y="2485945"/>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2</a:t>
              </a:r>
            </a:p>
          </p:txBody>
        </p:sp>
        <p:sp>
          <p:nvSpPr>
            <p:cNvPr id="269" name="Rectangle 1"/>
            <p:cNvSpPr>
              <a:spLocks noChangeArrowheads="1"/>
            </p:cNvSpPr>
            <p:nvPr/>
          </p:nvSpPr>
          <p:spPr bwMode="auto">
            <a:xfrm>
              <a:off x="2037194" y="282432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a:solidFill>
                    <a:srgbClr val="419BDF"/>
                  </a:solidFill>
                </a:rPr>
                <a:t>6</a:t>
              </a:r>
              <a:endParaRPr lang="fr-FR" sz="1600" i="1" dirty="0" smtClean="0">
                <a:solidFill>
                  <a:srgbClr val="419BDF"/>
                </a:solidFill>
              </a:endParaRPr>
            </a:p>
          </p:txBody>
        </p:sp>
        <p:sp>
          <p:nvSpPr>
            <p:cNvPr id="270" name="Rectangle 1"/>
            <p:cNvSpPr>
              <a:spLocks noChangeArrowheads="1"/>
            </p:cNvSpPr>
            <p:nvPr/>
          </p:nvSpPr>
          <p:spPr bwMode="auto">
            <a:xfrm>
              <a:off x="2423810" y="282432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1</a:t>
              </a:r>
            </a:p>
          </p:txBody>
        </p:sp>
        <p:sp>
          <p:nvSpPr>
            <p:cNvPr id="271" name="Rectangle 1"/>
            <p:cNvSpPr>
              <a:spLocks noChangeArrowheads="1"/>
            </p:cNvSpPr>
            <p:nvPr/>
          </p:nvSpPr>
          <p:spPr bwMode="auto">
            <a:xfrm>
              <a:off x="2815032" y="282432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8</a:t>
              </a:r>
            </a:p>
          </p:txBody>
        </p:sp>
        <p:sp>
          <p:nvSpPr>
            <p:cNvPr id="272" name="Rectangle 1"/>
            <p:cNvSpPr>
              <a:spLocks noChangeArrowheads="1"/>
            </p:cNvSpPr>
            <p:nvPr/>
          </p:nvSpPr>
          <p:spPr bwMode="auto">
            <a:xfrm>
              <a:off x="2031389" y="2147575"/>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273" name="Rectangle 1"/>
            <p:cNvSpPr>
              <a:spLocks noChangeArrowheads="1"/>
            </p:cNvSpPr>
            <p:nvPr/>
          </p:nvSpPr>
          <p:spPr bwMode="auto">
            <a:xfrm>
              <a:off x="3203100" y="214305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6</a:t>
              </a:r>
            </a:p>
          </p:txBody>
        </p:sp>
        <p:sp>
          <p:nvSpPr>
            <p:cNvPr id="274" name="Rectangle 1"/>
            <p:cNvSpPr>
              <a:spLocks noChangeArrowheads="1"/>
            </p:cNvSpPr>
            <p:nvPr/>
          </p:nvSpPr>
          <p:spPr bwMode="auto">
            <a:xfrm>
              <a:off x="3589716" y="214305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1</a:t>
              </a:r>
            </a:p>
          </p:txBody>
        </p:sp>
        <p:sp>
          <p:nvSpPr>
            <p:cNvPr id="275" name="Rectangle 1"/>
            <p:cNvSpPr>
              <a:spLocks noChangeArrowheads="1"/>
            </p:cNvSpPr>
            <p:nvPr/>
          </p:nvSpPr>
          <p:spPr bwMode="auto">
            <a:xfrm>
              <a:off x="3980938" y="214305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2</a:t>
              </a:r>
            </a:p>
          </p:txBody>
        </p:sp>
        <p:sp>
          <p:nvSpPr>
            <p:cNvPr id="276" name="Rectangle 1"/>
            <p:cNvSpPr>
              <a:spLocks noChangeArrowheads="1"/>
            </p:cNvSpPr>
            <p:nvPr/>
          </p:nvSpPr>
          <p:spPr bwMode="auto">
            <a:xfrm>
              <a:off x="3203100" y="248441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8</a:t>
              </a:r>
            </a:p>
          </p:txBody>
        </p:sp>
        <p:sp>
          <p:nvSpPr>
            <p:cNvPr id="277" name="Rectangle 1"/>
            <p:cNvSpPr>
              <a:spLocks noChangeArrowheads="1"/>
            </p:cNvSpPr>
            <p:nvPr/>
          </p:nvSpPr>
          <p:spPr bwMode="auto">
            <a:xfrm>
              <a:off x="3589716" y="248441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9</a:t>
              </a:r>
            </a:p>
          </p:txBody>
        </p:sp>
        <p:sp>
          <p:nvSpPr>
            <p:cNvPr id="278" name="Rectangle 1"/>
            <p:cNvSpPr>
              <a:spLocks noChangeArrowheads="1"/>
            </p:cNvSpPr>
            <p:nvPr/>
          </p:nvSpPr>
          <p:spPr bwMode="auto">
            <a:xfrm>
              <a:off x="3980938" y="248441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3</a:t>
              </a:r>
            </a:p>
          </p:txBody>
        </p:sp>
        <p:sp>
          <p:nvSpPr>
            <p:cNvPr id="279" name="Rectangle 1"/>
            <p:cNvSpPr>
              <a:spLocks noChangeArrowheads="1"/>
            </p:cNvSpPr>
            <p:nvPr/>
          </p:nvSpPr>
          <p:spPr bwMode="auto">
            <a:xfrm>
              <a:off x="3203100" y="282279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4</a:t>
              </a:r>
            </a:p>
          </p:txBody>
        </p:sp>
        <p:sp>
          <p:nvSpPr>
            <p:cNvPr id="280" name="Rectangle 1"/>
            <p:cNvSpPr>
              <a:spLocks noChangeArrowheads="1"/>
            </p:cNvSpPr>
            <p:nvPr/>
          </p:nvSpPr>
          <p:spPr bwMode="auto">
            <a:xfrm>
              <a:off x="3589716" y="282279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5</a:t>
              </a:r>
            </a:p>
          </p:txBody>
        </p:sp>
        <p:sp>
          <p:nvSpPr>
            <p:cNvPr id="281" name="Rectangle 1"/>
            <p:cNvSpPr>
              <a:spLocks noChangeArrowheads="1"/>
            </p:cNvSpPr>
            <p:nvPr/>
          </p:nvSpPr>
          <p:spPr bwMode="auto">
            <a:xfrm>
              <a:off x="3980938" y="282279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7</a:t>
              </a:r>
            </a:p>
          </p:txBody>
        </p:sp>
        <p:sp>
          <p:nvSpPr>
            <p:cNvPr id="282" name="Rectangle 1"/>
            <p:cNvSpPr>
              <a:spLocks noChangeArrowheads="1"/>
            </p:cNvSpPr>
            <p:nvPr/>
          </p:nvSpPr>
          <p:spPr bwMode="auto">
            <a:xfrm>
              <a:off x="3197295" y="2146043"/>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283" name="Rectangle 1"/>
            <p:cNvSpPr>
              <a:spLocks noChangeArrowheads="1"/>
            </p:cNvSpPr>
            <p:nvPr/>
          </p:nvSpPr>
          <p:spPr bwMode="auto">
            <a:xfrm>
              <a:off x="856911" y="315799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2</a:t>
              </a:r>
            </a:p>
          </p:txBody>
        </p:sp>
        <p:sp>
          <p:nvSpPr>
            <p:cNvPr id="284" name="Rectangle 1"/>
            <p:cNvSpPr>
              <a:spLocks noChangeArrowheads="1"/>
            </p:cNvSpPr>
            <p:nvPr/>
          </p:nvSpPr>
          <p:spPr bwMode="auto">
            <a:xfrm>
              <a:off x="1243527" y="315799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7</a:t>
              </a:r>
            </a:p>
          </p:txBody>
        </p:sp>
        <p:sp>
          <p:nvSpPr>
            <p:cNvPr id="285" name="Rectangle 1"/>
            <p:cNvSpPr>
              <a:spLocks noChangeArrowheads="1"/>
            </p:cNvSpPr>
            <p:nvPr/>
          </p:nvSpPr>
          <p:spPr bwMode="auto">
            <a:xfrm>
              <a:off x="1634749" y="315799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8</a:t>
              </a:r>
            </a:p>
          </p:txBody>
        </p:sp>
        <p:sp>
          <p:nvSpPr>
            <p:cNvPr id="286" name="Rectangle 1"/>
            <p:cNvSpPr>
              <a:spLocks noChangeArrowheads="1"/>
            </p:cNvSpPr>
            <p:nvPr/>
          </p:nvSpPr>
          <p:spPr bwMode="auto">
            <a:xfrm>
              <a:off x="856911" y="349935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1</a:t>
              </a:r>
            </a:p>
          </p:txBody>
        </p:sp>
        <p:sp>
          <p:nvSpPr>
            <p:cNvPr id="287" name="Rectangle 1"/>
            <p:cNvSpPr>
              <a:spLocks noChangeArrowheads="1"/>
            </p:cNvSpPr>
            <p:nvPr/>
          </p:nvSpPr>
          <p:spPr bwMode="auto">
            <a:xfrm>
              <a:off x="1243527" y="349935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9</a:t>
              </a:r>
            </a:p>
          </p:txBody>
        </p:sp>
        <p:sp>
          <p:nvSpPr>
            <p:cNvPr id="288" name="Rectangle 1"/>
            <p:cNvSpPr>
              <a:spLocks noChangeArrowheads="1"/>
            </p:cNvSpPr>
            <p:nvPr/>
          </p:nvSpPr>
          <p:spPr bwMode="auto">
            <a:xfrm>
              <a:off x="1634749" y="349935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6</a:t>
              </a:r>
            </a:p>
          </p:txBody>
        </p:sp>
        <p:sp>
          <p:nvSpPr>
            <p:cNvPr id="289" name="Rectangle 1"/>
            <p:cNvSpPr>
              <a:spLocks noChangeArrowheads="1"/>
            </p:cNvSpPr>
            <p:nvPr/>
          </p:nvSpPr>
          <p:spPr bwMode="auto">
            <a:xfrm>
              <a:off x="856911" y="3837732"/>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3</a:t>
              </a:r>
            </a:p>
          </p:txBody>
        </p:sp>
        <p:sp>
          <p:nvSpPr>
            <p:cNvPr id="290" name="Rectangle 1"/>
            <p:cNvSpPr>
              <a:spLocks noChangeArrowheads="1"/>
            </p:cNvSpPr>
            <p:nvPr/>
          </p:nvSpPr>
          <p:spPr bwMode="auto">
            <a:xfrm>
              <a:off x="1243527" y="3837732"/>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5</a:t>
              </a:r>
            </a:p>
          </p:txBody>
        </p:sp>
        <p:sp>
          <p:nvSpPr>
            <p:cNvPr id="291" name="Rectangle 1"/>
            <p:cNvSpPr>
              <a:spLocks noChangeArrowheads="1"/>
            </p:cNvSpPr>
            <p:nvPr/>
          </p:nvSpPr>
          <p:spPr bwMode="auto">
            <a:xfrm>
              <a:off x="1634749" y="3837732"/>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4</a:t>
              </a:r>
            </a:p>
          </p:txBody>
        </p:sp>
        <p:sp>
          <p:nvSpPr>
            <p:cNvPr id="292" name="Rectangle 1"/>
            <p:cNvSpPr>
              <a:spLocks noChangeArrowheads="1"/>
            </p:cNvSpPr>
            <p:nvPr/>
          </p:nvSpPr>
          <p:spPr bwMode="auto">
            <a:xfrm>
              <a:off x="851106" y="3160984"/>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293" name="Rectangle 1"/>
            <p:cNvSpPr>
              <a:spLocks noChangeArrowheads="1"/>
            </p:cNvSpPr>
            <p:nvPr/>
          </p:nvSpPr>
          <p:spPr bwMode="auto">
            <a:xfrm>
              <a:off x="2035646" y="315646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9</a:t>
              </a:r>
            </a:p>
          </p:txBody>
        </p:sp>
        <p:sp>
          <p:nvSpPr>
            <p:cNvPr id="294" name="Rectangle 1"/>
            <p:cNvSpPr>
              <a:spLocks noChangeArrowheads="1"/>
            </p:cNvSpPr>
            <p:nvPr/>
          </p:nvSpPr>
          <p:spPr bwMode="auto">
            <a:xfrm>
              <a:off x="2422262" y="315646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3</a:t>
              </a:r>
            </a:p>
          </p:txBody>
        </p:sp>
        <p:sp>
          <p:nvSpPr>
            <p:cNvPr id="295" name="Rectangle 1"/>
            <p:cNvSpPr>
              <a:spLocks noChangeArrowheads="1"/>
            </p:cNvSpPr>
            <p:nvPr/>
          </p:nvSpPr>
          <p:spPr bwMode="auto">
            <a:xfrm>
              <a:off x="2813484" y="315646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6</a:t>
              </a:r>
            </a:p>
          </p:txBody>
        </p:sp>
        <p:sp>
          <p:nvSpPr>
            <p:cNvPr id="296" name="Rectangle 1"/>
            <p:cNvSpPr>
              <a:spLocks noChangeArrowheads="1"/>
            </p:cNvSpPr>
            <p:nvPr/>
          </p:nvSpPr>
          <p:spPr bwMode="auto">
            <a:xfrm>
              <a:off x="2035646" y="349782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2</a:t>
              </a:r>
            </a:p>
          </p:txBody>
        </p:sp>
        <p:sp>
          <p:nvSpPr>
            <p:cNvPr id="297" name="Rectangle 1"/>
            <p:cNvSpPr>
              <a:spLocks noChangeArrowheads="1"/>
            </p:cNvSpPr>
            <p:nvPr/>
          </p:nvSpPr>
          <p:spPr bwMode="auto">
            <a:xfrm>
              <a:off x="2422262" y="349782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4</a:t>
              </a:r>
            </a:p>
          </p:txBody>
        </p:sp>
        <p:sp>
          <p:nvSpPr>
            <p:cNvPr id="298" name="Rectangle 1"/>
            <p:cNvSpPr>
              <a:spLocks noChangeArrowheads="1"/>
            </p:cNvSpPr>
            <p:nvPr/>
          </p:nvSpPr>
          <p:spPr bwMode="auto">
            <a:xfrm>
              <a:off x="2813484" y="349782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5</a:t>
              </a:r>
            </a:p>
          </p:txBody>
        </p:sp>
        <p:sp>
          <p:nvSpPr>
            <p:cNvPr id="299" name="Rectangle 1"/>
            <p:cNvSpPr>
              <a:spLocks noChangeArrowheads="1"/>
            </p:cNvSpPr>
            <p:nvPr/>
          </p:nvSpPr>
          <p:spPr bwMode="auto">
            <a:xfrm>
              <a:off x="2035646" y="383619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1</a:t>
              </a:r>
            </a:p>
          </p:txBody>
        </p:sp>
        <p:sp>
          <p:nvSpPr>
            <p:cNvPr id="300" name="Rectangle 1"/>
            <p:cNvSpPr>
              <a:spLocks noChangeArrowheads="1"/>
            </p:cNvSpPr>
            <p:nvPr/>
          </p:nvSpPr>
          <p:spPr bwMode="auto">
            <a:xfrm>
              <a:off x="2422262" y="383619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8</a:t>
              </a:r>
            </a:p>
          </p:txBody>
        </p:sp>
        <p:sp>
          <p:nvSpPr>
            <p:cNvPr id="301" name="Rectangle 1"/>
            <p:cNvSpPr>
              <a:spLocks noChangeArrowheads="1"/>
            </p:cNvSpPr>
            <p:nvPr/>
          </p:nvSpPr>
          <p:spPr bwMode="auto">
            <a:xfrm>
              <a:off x="2813484" y="383619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7</a:t>
              </a:r>
            </a:p>
          </p:txBody>
        </p:sp>
        <p:sp>
          <p:nvSpPr>
            <p:cNvPr id="302" name="Rectangle 1"/>
            <p:cNvSpPr>
              <a:spLocks noChangeArrowheads="1"/>
            </p:cNvSpPr>
            <p:nvPr/>
          </p:nvSpPr>
          <p:spPr bwMode="auto">
            <a:xfrm>
              <a:off x="2029841" y="3159451"/>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303" name="Rectangle 1"/>
            <p:cNvSpPr>
              <a:spLocks noChangeArrowheads="1"/>
            </p:cNvSpPr>
            <p:nvPr/>
          </p:nvSpPr>
          <p:spPr bwMode="auto">
            <a:xfrm>
              <a:off x="3201552" y="315492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5</a:t>
              </a:r>
            </a:p>
          </p:txBody>
        </p:sp>
        <p:sp>
          <p:nvSpPr>
            <p:cNvPr id="304" name="Rectangle 1"/>
            <p:cNvSpPr>
              <a:spLocks noChangeArrowheads="1"/>
            </p:cNvSpPr>
            <p:nvPr/>
          </p:nvSpPr>
          <p:spPr bwMode="auto">
            <a:xfrm>
              <a:off x="3588168" y="315492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4</a:t>
              </a:r>
            </a:p>
          </p:txBody>
        </p:sp>
        <p:sp>
          <p:nvSpPr>
            <p:cNvPr id="305" name="Rectangle 1"/>
            <p:cNvSpPr>
              <a:spLocks noChangeArrowheads="1"/>
            </p:cNvSpPr>
            <p:nvPr/>
          </p:nvSpPr>
          <p:spPr bwMode="auto">
            <a:xfrm>
              <a:off x="3979390" y="315492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1</a:t>
              </a:r>
            </a:p>
          </p:txBody>
        </p:sp>
        <p:sp>
          <p:nvSpPr>
            <p:cNvPr id="306" name="Rectangle 1"/>
            <p:cNvSpPr>
              <a:spLocks noChangeArrowheads="1"/>
            </p:cNvSpPr>
            <p:nvPr/>
          </p:nvSpPr>
          <p:spPr bwMode="auto">
            <a:xfrm>
              <a:off x="3201552" y="349628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3</a:t>
              </a:r>
            </a:p>
          </p:txBody>
        </p:sp>
        <p:sp>
          <p:nvSpPr>
            <p:cNvPr id="307" name="Rectangle 1"/>
            <p:cNvSpPr>
              <a:spLocks noChangeArrowheads="1"/>
            </p:cNvSpPr>
            <p:nvPr/>
          </p:nvSpPr>
          <p:spPr bwMode="auto">
            <a:xfrm>
              <a:off x="3588168" y="349628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7</a:t>
              </a:r>
            </a:p>
          </p:txBody>
        </p:sp>
        <p:sp>
          <p:nvSpPr>
            <p:cNvPr id="308" name="Rectangle 1"/>
            <p:cNvSpPr>
              <a:spLocks noChangeArrowheads="1"/>
            </p:cNvSpPr>
            <p:nvPr/>
          </p:nvSpPr>
          <p:spPr bwMode="auto">
            <a:xfrm>
              <a:off x="3979390" y="349628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8</a:t>
              </a:r>
            </a:p>
          </p:txBody>
        </p:sp>
        <p:sp>
          <p:nvSpPr>
            <p:cNvPr id="309" name="Rectangle 1"/>
            <p:cNvSpPr>
              <a:spLocks noChangeArrowheads="1"/>
            </p:cNvSpPr>
            <p:nvPr/>
          </p:nvSpPr>
          <p:spPr bwMode="auto">
            <a:xfrm>
              <a:off x="3201552" y="3834667"/>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2</a:t>
              </a:r>
            </a:p>
          </p:txBody>
        </p:sp>
        <p:sp>
          <p:nvSpPr>
            <p:cNvPr id="310" name="Rectangle 1"/>
            <p:cNvSpPr>
              <a:spLocks noChangeArrowheads="1"/>
            </p:cNvSpPr>
            <p:nvPr/>
          </p:nvSpPr>
          <p:spPr bwMode="auto">
            <a:xfrm>
              <a:off x="3588168" y="3834667"/>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6</a:t>
              </a:r>
            </a:p>
          </p:txBody>
        </p:sp>
        <p:sp>
          <p:nvSpPr>
            <p:cNvPr id="311" name="Rectangle 1"/>
            <p:cNvSpPr>
              <a:spLocks noChangeArrowheads="1"/>
            </p:cNvSpPr>
            <p:nvPr/>
          </p:nvSpPr>
          <p:spPr bwMode="auto">
            <a:xfrm>
              <a:off x="3979390" y="3834667"/>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9</a:t>
              </a:r>
            </a:p>
          </p:txBody>
        </p:sp>
        <p:sp>
          <p:nvSpPr>
            <p:cNvPr id="312" name="Rectangle 1"/>
            <p:cNvSpPr>
              <a:spLocks noChangeArrowheads="1"/>
            </p:cNvSpPr>
            <p:nvPr/>
          </p:nvSpPr>
          <p:spPr bwMode="auto">
            <a:xfrm>
              <a:off x="3195747" y="3157919"/>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313" name="Rectangle 1"/>
            <p:cNvSpPr>
              <a:spLocks noChangeArrowheads="1"/>
            </p:cNvSpPr>
            <p:nvPr/>
          </p:nvSpPr>
          <p:spPr bwMode="auto">
            <a:xfrm>
              <a:off x="856911" y="417140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6</a:t>
              </a:r>
            </a:p>
          </p:txBody>
        </p:sp>
        <p:sp>
          <p:nvSpPr>
            <p:cNvPr id="314" name="Rectangle 1"/>
            <p:cNvSpPr>
              <a:spLocks noChangeArrowheads="1"/>
            </p:cNvSpPr>
            <p:nvPr/>
          </p:nvSpPr>
          <p:spPr bwMode="auto">
            <a:xfrm>
              <a:off x="1243527" y="417140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3</a:t>
              </a:r>
            </a:p>
          </p:txBody>
        </p:sp>
        <p:sp>
          <p:nvSpPr>
            <p:cNvPr id="315" name="Rectangle 1"/>
            <p:cNvSpPr>
              <a:spLocks noChangeArrowheads="1"/>
            </p:cNvSpPr>
            <p:nvPr/>
          </p:nvSpPr>
          <p:spPr bwMode="auto">
            <a:xfrm>
              <a:off x="1634749" y="417140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2</a:t>
              </a:r>
            </a:p>
          </p:txBody>
        </p:sp>
        <p:sp>
          <p:nvSpPr>
            <p:cNvPr id="316" name="Rectangle 1"/>
            <p:cNvSpPr>
              <a:spLocks noChangeArrowheads="1"/>
            </p:cNvSpPr>
            <p:nvPr/>
          </p:nvSpPr>
          <p:spPr bwMode="auto">
            <a:xfrm>
              <a:off x="856911" y="451276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5</a:t>
              </a:r>
            </a:p>
          </p:txBody>
        </p:sp>
        <p:sp>
          <p:nvSpPr>
            <p:cNvPr id="317" name="Rectangle 1"/>
            <p:cNvSpPr>
              <a:spLocks noChangeArrowheads="1"/>
            </p:cNvSpPr>
            <p:nvPr/>
          </p:nvSpPr>
          <p:spPr bwMode="auto">
            <a:xfrm>
              <a:off x="1243527" y="451276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4</a:t>
              </a:r>
            </a:p>
          </p:txBody>
        </p:sp>
        <p:sp>
          <p:nvSpPr>
            <p:cNvPr id="318" name="Rectangle 1"/>
            <p:cNvSpPr>
              <a:spLocks noChangeArrowheads="1"/>
            </p:cNvSpPr>
            <p:nvPr/>
          </p:nvSpPr>
          <p:spPr bwMode="auto">
            <a:xfrm>
              <a:off x="1634749" y="4512766"/>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7</a:t>
              </a:r>
            </a:p>
          </p:txBody>
        </p:sp>
        <p:sp>
          <p:nvSpPr>
            <p:cNvPr id="319" name="Rectangle 1"/>
            <p:cNvSpPr>
              <a:spLocks noChangeArrowheads="1"/>
            </p:cNvSpPr>
            <p:nvPr/>
          </p:nvSpPr>
          <p:spPr bwMode="auto">
            <a:xfrm>
              <a:off x="856911" y="485114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8</a:t>
              </a:r>
            </a:p>
          </p:txBody>
        </p:sp>
        <p:sp>
          <p:nvSpPr>
            <p:cNvPr id="320" name="Rectangle 1"/>
            <p:cNvSpPr>
              <a:spLocks noChangeArrowheads="1"/>
            </p:cNvSpPr>
            <p:nvPr/>
          </p:nvSpPr>
          <p:spPr bwMode="auto">
            <a:xfrm>
              <a:off x="1243527" y="485114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1</a:t>
              </a:r>
            </a:p>
          </p:txBody>
        </p:sp>
        <p:sp>
          <p:nvSpPr>
            <p:cNvPr id="321" name="Rectangle 1"/>
            <p:cNvSpPr>
              <a:spLocks noChangeArrowheads="1"/>
            </p:cNvSpPr>
            <p:nvPr/>
          </p:nvSpPr>
          <p:spPr bwMode="auto">
            <a:xfrm>
              <a:off x="1634749" y="4851144"/>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9</a:t>
              </a:r>
            </a:p>
          </p:txBody>
        </p:sp>
        <p:sp>
          <p:nvSpPr>
            <p:cNvPr id="322" name="Rectangle 1"/>
            <p:cNvSpPr>
              <a:spLocks noChangeArrowheads="1"/>
            </p:cNvSpPr>
            <p:nvPr/>
          </p:nvSpPr>
          <p:spPr bwMode="auto">
            <a:xfrm>
              <a:off x="851106" y="4174396"/>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323" name="Rectangle 1"/>
            <p:cNvSpPr>
              <a:spLocks noChangeArrowheads="1"/>
            </p:cNvSpPr>
            <p:nvPr/>
          </p:nvSpPr>
          <p:spPr bwMode="auto">
            <a:xfrm>
              <a:off x="2035646" y="416987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5</a:t>
              </a:r>
            </a:p>
          </p:txBody>
        </p:sp>
        <p:sp>
          <p:nvSpPr>
            <p:cNvPr id="324" name="Rectangle 1"/>
            <p:cNvSpPr>
              <a:spLocks noChangeArrowheads="1"/>
            </p:cNvSpPr>
            <p:nvPr/>
          </p:nvSpPr>
          <p:spPr bwMode="auto">
            <a:xfrm>
              <a:off x="2422262" y="416987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7</a:t>
              </a:r>
            </a:p>
          </p:txBody>
        </p:sp>
        <p:sp>
          <p:nvSpPr>
            <p:cNvPr id="325" name="Rectangle 1"/>
            <p:cNvSpPr>
              <a:spLocks noChangeArrowheads="1"/>
            </p:cNvSpPr>
            <p:nvPr/>
          </p:nvSpPr>
          <p:spPr bwMode="auto">
            <a:xfrm>
              <a:off x="2813484" y="416987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1</a:t>
              </a:r>
            </a:p>
          </p:txBody>
        </p:sp>
        <p:sp>
          <p:nvSpPr>
            <p:cNvPr id="326" name="Rectangle 1"/>
            <p:cNvSpPr>
              <a:spLocks noChangeArrowheads="1"/>
            </p:cNvSpPr>
            <p:nvPr/>
          </p:nvSpPr>
          <p:spPr bwMode="auto">
            <a:xfrm>
              <a:off x="2035646" y="451123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8</a:t>
              </a:r>
            </a:p>
          </p:txBody>
        </p:sp>
        <p:sp>
          <p:nvSpPr>
            <p:cNvPr id="327" name="Rectangle 1"/>
            <p:cNvSpPr>
              <a:spLocks noChangeArrowheads="1"/>
            </p:cNvSpPr>
            <p:nvPr/>
          </p:nvSpPr>
          <p:spPr bwMode="auto">
            <a:xfrm>
              <a:off x="2422262" y="451123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2</a:t>
              </a:r>
            </a:p>
          </p:txBody>
        </p:sp>
        <p:sp>
          <p:nvSpPr>
            <p:cNvPr id="328" name="Rectangle 1"/>
            <p:cNvSpPr>
              <a:spLocks noChangeArrowheads="1"/>
            </p:cNvSpPr>
            <p:nvPr/>
          </p:nvSpPr>
          <p:spPr bwMode="auto">
            <a:xfrm>
              <a:off x="2813484" y="4511233"/>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9</a:t>
              </a:r>
            </a:p>
          </p:txBody>
        </p:sp>
        <p:sp>
          <p:nvSpPr>
            <p:cNvPr id="329" name="Rectangle 1"/>
            <p:cNvSpPr>
              <a:spLocks noChangeArrowheads="1"/>
            </p:cNvSpPr>
            <p:nvPr/>
          </p:nvSpPr>
          <p:spPr bwMode="auto">
            <a:xfrm>
              <a:off x="2035646" y="484961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3</a:t>
              </a:r>
            </a:p>
          </p:txBody>
        </p:sp>
        <p:sp>
          <p:nvSpPr>
            <p:cNvPr id="330" name="Rectangle 1"/>
            <p:cNvSpPr>
              <a:spLocks noChangeArrowheads="1"/>
            </p:cNvSpPr>
            <p:nvPr/>
          </p:nvSpPr>
          <p:spPr bwMode="auto">
            <a:xfrm>
              <a:off x="2422262" y="484961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6</a:t>
              </a:r>
            </a:p>
          </p:txBody>
        </p:sp>
        <p:sp>
          <p:nvSpPr>
            <p:cNvPr id="331" name="Rectangle 1"/>
            <p:cNvSpPr>
              <a:spLocks noChangeArrowheads="1"/>
            </p:cNvSpPr>
            <p:nvPr/>
          </p:nvSpPr>
          <p:spPr bwMode="auto">
            <a:xfrm>
              <a:off x="2813484" y="484961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4</a:t>
              </a:r>
            </a:p>
          </p:txBody>
        </p:sp>
        <p:sp>
          <p:nvSpPr>
            <p:cNvPr id="332" name="Rectangle 1"/>
            <p:cNvSpPr>
              <a:spLocks noChangeArrowheads="1"/>
            </p:cNvSpPr>
            <p:nvPr/>
          </p:nvSpPr>
          <p:spPr bwMode="auto">
            <a:xfrm>
              <a:off x="2029841" y="4172863"/>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sp>
          <p:nvSpPr>
            <p:cNvPr id="333" name="Rectangle 1"/>
            <p:cNvSpPr>
              <a:spLocks noChangeArrowheads="1"/>
            </p:cNvSpPr>
            <p:nvPr/>
          </p:nvSpPr>
          <p:spPr bwMode="auto">
            <a:xfrm>
              <a:off x="3201552" y="416834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9</a:t>
              </a:r>
            </a:p>
          </p:txBody>
        </p:sp>
        <p:sp>
          <p:nvSpPr>
            <p:cNvPr id="334" name="Rectangle 1"/>
            <p:cNvSpPr>
              <a:spLocks noChangeArrowheads="1"/>
            </p:cNvSpPr>
            <p:nvPr/>
          </p:nvSpPr>
          <p:spPr bwMode="auto">
            <a:xfrm>
              <a:off x="3588168" y="416834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8</a:t>
              </a:r>
            </a:p>
          </p:txBody>
        </p:sp>
        <p:sp>
          <p:nvSpPr>
            <p:cNvPr id="335" name="Rectangle 1"/>
            <p:cNvSpPr>
              <a:spLocks noChangeArrowheads="1"/>
            </p:cNvSpPr>
            <p:nvPr/>
          </p:nvSpPr>
          <p:spPr bwMode="auto">
            <a:xfrm>
              <a:off x="3979390" y="416834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4</a:t>
              </a:r>
            </a:p>
          </p:txBody>
        </p:sp>
        <p:sp>
          <p:nvSpPr>
            <p:cNvPr id="336" name="Rectangle 1"/>
            <p:cNvSpPr>
              <a:spLocks noChangeArrowheads="1"/>
            </p:cNvSpPr>
            <p:nvPr/>
          </p:nvSpPr>
          <p:spPr bwMode="auto">
            <a:xfrm>
              <a:off x="3201552" y="450970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a:solidFill>
                    <a:srgbClr val="419BDF"/>
                  </a:solidFill>
                </a:rPr>
                <a:t>1</a:t>
              </a:r>
              <a:endParaRPr lang="fr-FR" sz="1600" i="1" dirty="0" smtClean="0">
                <a:solidFill>
                  <a:srgbClr val="419BDF"/>
                </a:solidFill>
              </a:endParaRPr>
            </a:p>
          </p:txBody>
        </p:sp>
        <p:sp>
          <p:nvSpPr>
            <p:cNvPr id="337" name="Rectangle 1"/>
            <p:cNvSpPr>
              <a:spLocks noChangeArrowheads="1"/>
            </p:cNvSpPr>
            <p:nvPr/>
          </p:nvSpPr>
          <p:spPr bwMode="auto">
            <a:xfrm>
              <a:off x="3588168" y="450970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3</a:t>
              </a:r>
            </a:p>
          </p:txBody>
        </p:sp>
        <p:sp>
          <p:nvSpPr>
            <p:cNvPr id="338" name="Rectangle 1"/>
            <p:cNvSpPr>
              <a:spLocks noChangeArrowheads="1"/>
            </p:cNvSpPr>
            <p:nvPr/>
          </p:nvSpPr>
          <p:spPr bwMode="auto">
            <a:xfrm>
              <a:off x="3979390" y="4509701"/>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6</a:t>
              </a:r>
            </a:p>
          </p:txBody>
        </p:sp>
        <p:sp>
          <p:nvSpPr>
            <p:cNvPr id="339" name="Rectangle 1"/>
            <p:cNvSpPr>
              <a:spLocks noChangeArrowheads="1"/>
            </p:cNvSpPr>
            <p:nvPr/>
          </p:nvSpPr>
          <p:spPr bwMode="auto">
            <a:xfrm>
              <a:off x="3201552" y="484807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7</a:t>
              </a:r>
            </a:p>
          </p:txBody>
        </p:sp>
        <p:sp>
          <p:nvSpPr>
            <p:cNvPr id="340" name="Rectangle 1"/>
            <p:cNvSpPr>
              <a:spLocks noChangeArrowheads="1"/>
            </p:cNvSpPr>
            <p:nvPr/>
          </p:nvSpPr>
          <p:spPr bwMode="auto">
            <a:xfrm>
              <a:off x="3588168" y="484807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b="1" i="1" dirty="0" smtClean="0">
                  <a:solidFill>
                    <a:srgbClr val="800080"/>
                  </a:solidFill>
                </a:rPr>
                <a:t>2</a:t>
              </a:r>
            </a:p>
          </p:txBody>
        </p:sp>
        <p:sp>
          <p:nvSpPr>
            <p:cNvPr id="341" name="Rectangle 1"/>
            <p:cNvSpPr>
              <a:spLocks noChangeArrowheads="1"/>
            </p:cNvSpPr>
            <p:nvPr/>
          </p:nvSpPr>
          <p:spPr bwMode="auto">
            <a:xfrm>
              <a:off x="3979390" y="4848079"/>
              <a:ext cx="388327"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r>
                <a:rPr lang="fr-FR" sz="1600" i="1" dirty="0" smtClean="0">
                  <a:solidFill>
                    <a:srgbClr val="419BDF"/>
                  </a:solidFill>
                </a:rPr>
                <a:t>5</a:t>
              </a:r>
            </a:p>
          </p:txBody>
        </p:sp>
        <p:sp>
          <p:nvSpPr>
            <p:cNvPr id="342" name="Rectangle 1"/>
            <p:cNvSpPr>
              <a:spLocks noChangeArrowheads="1"/>
            </p:cNvSpPr>
            <p:nvPr/>
          </p:nvSpPr>
          <p:spPr bwMode="auto">
            <a:xfrm>
              <a:off x="3195747" y="4171331"/>
              <a:ext cx="1174739" cy="1012947"/>
            </a:xfrm>
            <a:prstGeom prst="rect">
              <a:avLst/>
            </a:prstGeom>
            <a:noFill/>
            <a:ln w="28575" cmpd="sng">
              <a:solidFill>
                <a:srgbClr val="800000"/>
              </a:solidFill>
              <a:miter lim="800000"/>
              <a:headEnd/>
              <a:tailEnd/>
            </a:ln>
            <a:effectLst/>
          </p:spPr>
          <p:txBody>
            <a:bodyPr vert="horz" wrap="square" lIns="91440" tIns="45720" rIns="91440" bIns="45720" numCol="1" anchor="ctr" anchorCtr="0" compatLnSpc="1">
              <a:prstTxWarp prst="textNoShape">
                <a:avLst/>
              </a:prstTxWarp>
              <a:spAutoFit/>
            </a:bodyPr>
            <a:lstStyle/>
            <a:p>
              <a:pPr algn="ctr">
                <a:tabLst>
                  <a:tab pos="1558925" algn="ctr"/>
                </a:tabLst>
              </a:pPr>
              <a:endParaRPr lang="fr-FR" sz="1600" i="1" dirty="0" smtClean="0">
                <a:solidFill>
                  <a:srgbClr val="800080"/>
                </a:solidFill>
              </a:endParaRPr>
            </a:p>
          </p:txBody>
        </p:sp>
      </p:grpSp>
    </p:spTree>
    <p:extLst>
      <p:ext uri="{BB962C8B-B14F-4D97-AF65-F5344CB8AC3E}">
        <p14:creationId xmlns:p14="http://schemas.microsoft.com/office/powerpoint/2010/main" val="11587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3749741"/>
            <a:chOff x="0" y="998538"/>
            <a:chExt cx="9144000" cy="3749741"/>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err="1" smtClean="0">
                  <a:solidFill>
                    <a:schemeClr val="folHlink"/>
                  </a:solidFill>
                </a:rPr>
                <a:t>Backtracking</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3200877"/>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smtClean="0">
                  <a:solidFill>
                    <a:srgbClr val="800080"/>
                  </a:solidFill>
                  <a:sym typeface="Wingdings" pitchFamily="2" charset="2"/>
                </a:rPr>
                <a:t>Exemple : Placement des reines</a:t>
              </a:r>
              <a:endParaRPr lang="fr-FR" sz="2000" i="1" dirty="0">
                <a:solidFill>
                  <a:srgbClr val="800080"/>
                </a:solidFill>
              </a:endParaRPr>
            </a:p>
            <a:p>
              <a:pPr lvl="1" algn="just">
                <a:spcAft>
                  <a:spcPts val="1200"/>
                </a:spcAft>
                <a:buFont typeface="Wingdings" pitchFamily="2" charset="2"/>
                <a:buChar char="§"/>
              </a:pPr>
              <a:r>
                <a:rPr lang="fr-FR" i="1" dirty="0" smtClean="0">
                  <a:solidFill>
                    <a:srgbClr val="800080"/>
                  </a:solidFill>
                </a:rPr>
                <a:t> L’exercice consiste à placer 8 reines sur un échiquier (8x8) de telle sorte qu’aucune des reines ne puisse se menacer mutuellement. </a:t>
              </a:r>
            </a:p>
            <a:p>
              <a:pPr lvl="1" algn="just">
                <a:spcAft>
                  <a:spcPts val="0"/>
                </a:spcAft>
                <a:buFont typeface="Wingdings" pitchFamily="2" charset="2"/>
                <a:buChar char="§"/>
              </a:pPr>
              <a:r>
                <a:rPr lang="fr-FR" i="1" dirty="0" smtClean="0">
                  <a:solidFill>
                    <a:srgbClr val="800080"/>
                  </a:solidFill>
                </a:rPr>
                <a:t> Avec un tableau dans lequel les indices repère une ligne et la valeur une colonne. A s’assure qu’une reine n’est pas menacée par une autre :</a:t>
              </a:r>
              <a:endParaRPr lang="fr-FR" i="1" dirty="0">
                <a:solidFill>
                  <a:srgbClr val="800080"/>
                </a:solidFill>
              </a:endParaRPr>
            </a:p>
            <a:p>
              <a:pPr marL="1257300" lvl="2" indent="-342900" algn="just">
                <a:spcAft>
                  <a:spcPts val="0"/>
                </a:spcAft>
                <a:buFont typeface="Arial" pitchFamily="34" charset="0"/>
                <a:buChar char="•"/>
              </a:pPr>
              <a:r>
                <a:rPr lang="fr-FR" i="1" dirty="0" smtClean="0">
                  <a:solidFill>
                    <a:srgbClr val="800080"/>
                  </a:solidFill>
                </a:rPr>
                <a:t>Par construction du tableau aucune reine n’est sur la même ligne.</a:t>
              </a:r>
            </a:p>
            <a:p>
              <a:pPr marL="1257300" lvl="2" indent="-342900" algn="just">
                <a:spcAft>
                  <a:spcPts val="0"/>
                </a:spcAft>
                <a:buFont typeface="Arial" pitchFamily="34" charset="0"/>
                <a:buChar char="•"/>
              </a:pPr>
              <a:r>
                <a:rPr lang="fr-FR" i="1" dirty="0" smtClean="0">
                  <a:solidFill>
                    <a:srgbClr val="800080"/>
                  </a:solidFill>
                </a:rPr>
                <a:t>Deux reines seront sur la même colonne si leur valeur dans le tableau sont identiques.</a:t>
              </a:r>
            </a:p>
            <a:p>
              <a:pPr marL="1257300" lvl="2" indent="-342900" algn="just">
                <a:spcAft>
                  <a:spcPts val="1200"/>
                </a:spcAft>
                <a:buFont typeface="Arial" pitchFamily="34" charset="0"/>
                <a:buChar char="•"/>
              </a:pPr>
              <a:r>
                <a:rPr lang="fr-FR" i="1" dirty="0" smtClean="0">
                  <a:solidFill>
                    <a:srgbClr val="800080"/>
                  </a:solidFill>
                </a:rPr>
                <a:t>Deux reines sont sur la même diagonale si leur différences de ligne est égal à leur différence de colonne.</a:t>
              </a:r>
              <a:endParaRPr lang="fr-FR" i="1" dirty="0">
                <a:solidFill>
                  <a:srgbClr val="800080"/>
                </a:solidFill>
              </a:endParaRPr>
            </a:p>
          </p:txBody>
        </p:sp>
      </p:grpSp>
      <p:grpSp>
        <p:nvGrpSpPr>
          <p:cNvPr id="23583" name="Grouper 23582"/>
          <p:cNvGrpSpPr/>
          <p:nvPr/>
        </p:nvGrpSpPr>
        <p:grpSpPr>
          <a:xfrm>
            <a:off x="684831" y="4767076"/>
            <a:ext cx="1987995" cy="1984654"/>
            <a:chOff x="684831" y="4767076"/>
            <a:chExt cx="1987995" cy="1984654"/>
          </a:xfrm>
        </p:grpSpPr>
        <p:pic>
          <p:nvPicPr>
            <p:cNvPr id="5" name="Image 4"/>
            <p:cNvPicPr>
              <a:picLocks noChangeAspect="1"/>
            </p:cNvPicPr>
            <p:nvPr/>
          </p:nvPicPr>
          <p:blipFill>
            <a:blip r:embed="rId3"/>
            <a:stretch>
              <a:fillRect/>
            </a:stretch>
          </p:blipFill>
          <p:spPr>
            <a:xfrm>
              <a:off x="684831" y="4767076"/>
              <a:ext cx="1987995" cy="1984654"/>
            </a:xfrm>
            <a:prstGeom prst="rect">
              <a:avLst/>
            </a:prstGeom>
          </p:spPr>
        </p:pic>
        <p:grpSp>
          <p:nvGrpSpPr>
            <p:cNvPr id="83" name="Grouper 82"/>
            <p:cNvGrpSpPr/>
            <p:nvPr/>
          </p:nvGrpSpPr>
          <p:grpSpPr>
            <a:xfrm>
              <a:off x="986541" y="6262076"/>
              <a:ext cx="175997" cy="175847"/>
              <a:chOff x="4986061" y="5073185"/>
              <a:chExt cx="601430" cy="661710"/>
            </a:xfrm>
            <a:pattFill prst="pct5">
              <a:fgClr>
                <a:schemeClr val="bg1">
                  <a:lumMod val="95000"/>
                </a:schemeClr>
              </a:fgClr>
              <a:bgClr>
                <a:prstClr val="white"/>
              </a:bgClr>
            </a:pattFill>
          </p:grpSpPr>
          <p:sp>
            <p:nvSpPr>
              <p:cNvPr id="84" name="Opération manuelle 83"/>
              <p:cNvSpPr/>
              <p:nvPr/>
            </p:nvSpPr>
            <p:spPr>
              <a:xfrm>
                <a:off x="5045138" y="5324903"/>
                <a:ext cx="470013" cy="409992"/>
              </a:xfrm>
              <a:prstGeom prst="flowChartManualOperati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cxnSp>
            <p:nvCxnSpPr>
              <p:cNvPr id="85" name="Connecteur droit 84"/>
              <p:cNvCxnSpPr>
                <a:endCxn id="84" idx="2"/>
              </p:cNvCxnSpPr>
              <p:nvPr/>
            </p:nvCxnSpPr>
            <p:spPr>
              <a:xfrm>
                <a:off x="5025137" y="5169906"/>
                <a:ext cx="255008" cy="564989"/>
              </a:xfrm>
              <a:prstGeom prst="line">
                <a:avLst/>
              </a:prstGeom>
              <a:grpFill/>
              <a:ln w="76200">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86" name="Connecteur droit 85"/>
              <p:cNvCxnSpPr>
                <a:endCxn id="84" idx="2"/>
              </p:cNvCxnSpPr>
              <p:nvPr/>
            </p:nvCxnSpPr>
            <p:spPr>
              <a:xfrm flipH="1">
                <a:off x="5280145" y="5134906"/>
                <a:ext cx="15000" cy="599989"/>
              </a:xfrm>
              <a:prstGeom prst="line">
                <a:avLst/>
              </a:prstGeom>
              <a:grpFill/>
              <a:ln w="76200">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87" name="Connecteur droit 86"/>
              <p:cNvCxnSpPr>
                <a:endCxn id="84" idx="2"/>
              </p:cNvCxnSpPr>
              <p:nvPr/>
            </p:nvCxnSpPr>
            <p:spPr>
              <a:xfrm flipH="1">
                <a:off x="5280145" y="5159906"/>
                <a:ext cx="270008" cy="574989"/>
              </a:xfrm>
              <a:prstGeom prst="line">
                <a:avLst/>
              </a:prstGeom>
              <a:grpFill/>
              <a:ln w="76200">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
            <p:nvSpPr>
              <p:cNvPr id="88" name="Heptagone 87"/>
              <p:cNvSpPr/>
              <p:nvPr/>
            </p:nvSpPr>
            <p:spPr>
              <a:xfrm>
                <a:off x="5253394" y="5073185"/>
                <a:ext cx="79454" cy="98673"/>
              </a:xfrm>
              <a:prstGeom prst="heptag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89" name="Heptagone 88"/>
              <p:cNvSpPr/>
              <p:nvPr/>
            </p:nvSpPr>
            <p:spPr>
              <a:xfrm>
                <a:off x="5508037" y="5117956"/>
                <a:ext cx="79454" cy="98673"/>
              </a:xfrm>
              <a:prstGeom prst="heptag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90" name="Heptagone 89"/>
              <p:cNvSpPr/>
              <p:nvPr/>
            </p:nvSpPr>
            <p:spPr>
              <a:xfrm>
                <a:off x="4986061" y="5112574"/>
                <a:ext cx="79454" cy="98673"/>
              </a:xfrm>
              <a:prstGeom prst="heptag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grpSp>
          <p:nvGrpSpPr>
            <p:cNvPr id="91" name="Grouper 90"/>
            <p:cNvGrpSpPr/>
            <p:nvPr/>
          </p:nvGrpSpPr>
          <p:grpSpPr>
            <a:xfrm>
              <a:off x="1236785" y="4812324"/>
              <a:ext cx="166078" cy="195385"/>
              <a:chOff x="4986061" y="5073185"/>
              <a:chExt cx="601430" cy="661710"/>
            </a:xfrm>
          </p:grpSpPr>
          <p:sp>
            <p:nvSpPr>
              <p:cNvPr id="92" name="Opération manuelle 91"/>
              <p:cNvSpPr/>
              <p:nvPr/>
            </p:nvSpPr>
            <p:spPr>
              <a:xfrm>
                <a:off x="5045138" y="5324903"/>
                <a:ext cx="470013" cy="409992"/>
              </a:xfrm>
              <a:prstGeom prst="flowChartManualOperati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cxnSp>
            <p:nvCxnSpPr>
              <p:cNvPr id="93" name="Connecteur droit 92"/>
              <p:cNvCxnSpPr>
                <a:endCxn id="92" idx="2"/>
              </p:cNvCxnSpPr>
              <p:nvPr/>
            </p:nvCxnSpPr>
            <p:spPr>
              <a:xfrm>
                <a:off x="5025137" y="5169906"/>
                <a:ext cx="255008" cy="56498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4" name="Connecteur droit 93"/>
              <p:cNvCxnSpPr>
                <a:endCxn id="92" idx="2"/>
              </p:cNvCxnSpPr>
              <p:nvPr/>
            </p:nvCxnSpPr>
            <p:spPr>
              <a:xfrm flipH="1">
                <a:off x="5280145" y="5134906"/>
                <a:ext cx="15000" cy="59998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Connecteur droit 94"/>
              <p:cNvCxnSpPr>
                <a:endCxn id="92" idx="2"/>
              </p:cNvCxnSpPr>
              <p:nvPr/>
            </p:nvCxnSpPr>
            <p:spPr>
              <a:xfrm flipH="1">
                <a:off x="5280145" y="5159906"/>
                <a:ext cx="270008" cy="57498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96" name="Heptagone 95"/>
              <p:cNvSpPr/>
              <p:nvPr/>
            </p:nvSpPr>
            <p:spPr>
              <a:xfrm>
                <a:off x="5253394" y="5073185"/>
                <a:ext cx="79454" cy="98673"/>
              </a:xfrm>
              <a:prstGeom prst="heptag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97" name="Heptagone 96"/>
              <p:cNvSpPr/>
              <p:nvPr/>
            </p:nvSpPr>
            <p:spPr>
              <a:xfrm>
                <a:off x="5508037" y="5117956"/>
                <a:ext cx="79454" cy="98673"/>
              </a:xfrm>
              <a:prstGeom prst="heptag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98" name="Heptagone 97"/>
              <p:cNvSpPr/>
              <p:nvPr/>
            </p:nvSpPr>
            <p:spPr>
              <a:xfrm>
                <a:off x="4986061" y="5112574"/>
                <a:ext cx="79454" cy="98673"/>
              </a:xfrm>
              <a:prstGeom prst="heptag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grpSp>
          <p:nvGrpSpPr>
            <p:cNvPr id="99" name="Grouper 98"/>
            <p:cNvGrpSpPr/>
            <p:nvPr/>
          </p:nvGrpSpPr>
          <p:grpSpPr>
            <a:xfrm>
              <a:off x="2438248" y="5330092"/>
              <a:ext cx="175997" cy="175847"/>
              <a:chOff x="4986061" y="5073185"/>
              <a:chExt cx="601430" cy="661710"/>
            </a:xfrm>
            <a:pattFill prst="pct5">
              <a:fgClr>
                <a:schemeClr val="bg1">
                  <a:lumMod val="95000"/>
                </a:schemeClr>
              </a:fgClr>
              <a:bgClr>
                <a:prstClr val="white"/>
              </a:bgClr>
            </a:pattFill>
          </p:grpSpPr>
          <p:sp>
            <p:nvSpPr>
              <p:cNvPr id="100" name="Opération manuelle 99"/>
              <p:cNvSpPr/>
              <p:nvPr/>
            </p:nvSpPr>
            <p:spPr>
              <a:xfrm>
                <a:off x="5045138" y="5324903"/>
                <a:ext cx="470013" cy="409992"/>
              </a:xfrm>
              <a:prstGeom prst="flowChartManualOperati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cxnSp>
            <p:nvCxnSpPr>
              <p:cNvPr id="101" name="Connecteur droit 100"/>
              <p:cNvCxnSpPr>
                <a:endCxn id="100" idx="2"/>
              </p:cNvCxnSpPr>
              <p:nvPr/>
            </p:nvCxnSpPr>
            <p:spPr>
              <a:xfrm>
                <a:off x="5025137" y="5169906"/>
                <a:ext cx="255008" cy="564989"/>
              </a:xfrm>
              <a:prstGeom prst="line">
                <a:avLst/>
              </a:prstGeom>
              <a:grpFill/>
              <a:ln w="76200">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102" name="Connecteur droit 101"/>
              <p:cNvCxnSpPr>
                <a:endCxn id="100" idx="2"/>
              </p:cNvCxnSpPr>
              <p:nvPr/>
            </p:nvCxnSpPr>
            <p:spPr>
              <a:xfrm flipH="1">
                <a:off x="5280145" y="5134906"/>
                <a:ext cx="15000" cy="599989"/>
              </a:xfrm>
              <a:prstGeom prst="line">
                <a:avLst/>
              </a:prstGeom>
              <a:grpFill/>
              <a:ln w="76200">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103" name="Connecteur droit 102"/>
              <p:cNvCxnSpPr>
                <a:endCxn id="100" idx="2"/>
              </p:cNvCxnSpPr>
              <p:nvPr/>
            </p:nvCxnSpPr>
            <p:spPr>
              <a:xfrm flipH="1">
                <a:off x="5280145" y="5159906"/>
                <a:ext cx="270008" cy="574989"/>
              </a:xfrm>
              <a:prstGeom prst="line">
                <a:avLst/>
              </a:prstGeom>
              <a:grpFill/>
              <a:ln w="76200">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
            <p:nvSpPr>
              <p:cNvPr id="104" name="Heptagone 103"/>
              <p:cNvSpPr/>
              <p:nvPr/>
            </p:nvSpPr>
            <p:spPr>
              <a:xfrm>
                <a:off x="5253394" y="5073185"/>
                <a:ext cx="79454" cy="98673"/>
              </a:xfrm>
              <a:prstGeom prst="heptag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05" name="Heptagone 104"/>
              <p:cNvSpPr/>
              <p:nvPr/>
            </p:nvSpPr>
            <p:spPr>
              <a:xfrm>
                <a:off x="5508037" y="5117956"/>
                <a:ext cx="79454" cy="98673"/>
              </a:xfrm>
              <a:prstGeom prst="heptag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06" name="Heptagone 105"/>
              <p:cNvSpPr/>
              <p:nvPr/>
            </p:nvSpPr>
            <p:spPr>
              <a:xfrm>
                <a:off x="4986061" y="5112574"/>
                <a:ext cx="79454" cy="98673"/>
              </a:xfrm>
              <a:prstGeom prst="heptag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grpSp>
          <p:nvGrpSpPr>
            <p:cNvPr id="107" name="Grouper 106"/>
            <p:cNvGrpSpPr/>
            <p:nvPr/>
          </p:nvGrpSpPr>
          <p:grpSpPr>
            <a:xfrm>
              <a:off x="1695786" y="5545013"/>
              <a:ext cx="175997" cy="175847"/>
              <a:chOff x="4986061" y="5073185"/>
              <a:chExt cx="601430" cy="661710"/>
            </a:xfrm>
            <a:pattFill prst="pct5">
              <a:fgClr>
                <a:schemeClr val="bg1">
                  <a:lumMod val="95000"/>
                </a:schemeClr>
              </a:fgClr>
              <a:bgClr>
                <a:prstClr val="white"/>
              </a:bgClr>
            </a:pattFill>
          </p:grpSpPr>
          <p:sp>
            <p:nvSpPr>
              <p:cNvPr id="108" name="Opération manuelle 107"/>
              <p:cNvSpPr/>
              <p:nvPr/>
            </p:nvSpPr>
            <p:spPr>
              <a:xfrm>
                <a:off x="5045138" y="5324903"/>
                <a:ext cx="470013" cy="409992"/>
              </a:xfrm>
              <a:prstGeom prst="flowChartManualOperati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cxnSp>
            <p:nvCxnSpPr>
              <p:cNvPr id="109" name="Connecteur droit 108"/>
              <p:cNvCxnSpPr>
                <a:endCxn id="108" idx="2"/>
              </p:cNvCxnSpPr>
              <p:nvPr/>
            </p:nvCxnSpPr>
            <p:spPr>
              <a:xfrm>
                <a:off x="5025137" y="5169906"/>
                <a:ext cx="255008" cy="564989"/>
              </a:xfrm>
              <a:prstGeom prst="line">
                <a:avLst/>
              </a:prstGeom>
              <a:grpFill/>
              <a:ln w="76200">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110" name="Connecteur droit 109"/>
              <p:cNvCxnSpPr>
                <a:endCxn id="108" idx="2"/>
              </p:cNvCxnSpPr>
              <p:nvPr/>
            </p:nvCxnSpPr>
            <p:spPr>
              <a:xfrm flipH="1">
                <a:off x="5280145" y="5134906"/>
                <a:ext cx="15000" cy="599989"/>
              </a:xfrm>
              <a:prstGeom prst="line">
                <a:avLst/>
              </a:prstGeom>
              <a:grpFill/>
              <a:ln w="76200">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111" name="Connecteur droit 110"/>
              <p:cNvCxnSpPr>
                <a:endCxn id="108" idx="2"/>
              </p:cNvCxnSpPr>
              <p:nvPr/>
            </p:nvCxnSpPr>
            <p:spPr>
              <a:xfrm flipH="1">
                <a:off x="5280145" y="5159906"/>
                <a:ext cx="270008" cy="574989"/>
              </a:xfrm>
              <a:prstGeom prst="line">
                <a:avLst/>
              </a:prstGeom>
              <a:grpFill/>
              <a:ln w="76200">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
            <p:nvSpPr>
              <p:cNvPr id="112" name="Heptagone 111"/>
              <p:cNvSpPr/>
              <p:nvPr/>
            </p:nvSpPr>
            <p:spPr>
              <a:xfrm>
                <a:off x="5253394" y="5073185"/>
                <a:ext cx="79454" cy="98673"/>
              </a:xfrm>
              <a:prstGeom prst="heptag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13" name="Heptagone 112"/>
              <p:cNvSpPr/>
              <p:nvPr/>
            </p:nvSpPr>
            <p:spPr>
              <a:xfrm>
                <a:off x="5508037" y="5117956"/>
                <a:ext cx="79454" cy="98673"/>
              </a:xfrm>
              <a:prstGeom prst="heptag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14" name="Heptagone 113"/>
              <p:cNvSpPr/>
              <p:nvPr/>
            </p:nvSpPr>
            <p:spPr>
              <a:xfrm>
                <a:off x="4986061" y="5112574"/>
                <a:ext cx="79454" cy="98673"/>
              </a:xfrm>
              <a:prstGeom prst="heptag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grpSp>
          <p:nvGrpSpPr>
            <p:cNvPr id="115" name="Grouper 114"/>
            <p:cNvGrpSpPr/>
            <p:nvPr/>
          </p:nvGrpSpPr>
          <p:grpSpPr>
            <a:xfrm>
              <a:off x="1949937" y="5046784"/>
              <a:ext cx="166078" cy="195385"/>
              <a:chOff x="4986061" y="5073185"/>
              <a:chExt cx="601430" cy="661710"/>
            </a:xfrm>
          </p:grpSpPr>
          <p:sp>
            <p:nvSpPr>
              <p:cNvPr id="116" name="Opération manuelle 115"/>
              <p:cNvSpPr/>
              <p:nvPr/>
            </p:nvSpPr>
            <p:spPr>
              <a:xfrm>
                <a:off x="5045138" y="5324903"/>
                <a:ext cx="470013" cy="409992"/>
              </a:xfrm>
              <a:prstGeom prst="flowChartManualOperati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cxnSp>
            <p:nvCxnSpPr>
              <p:cNvPr id="117" name="Connecteur droit 116"/>
              <p:cNvCxnSpPr>
                <a:endCxn id="116" idx="2"/>
              </p:cNvCxnSpPr>
              <p:nvPr/>
            </p:nvCxnSpPr>
            <p:spPr>
              <a:xfrm>
                <a:off x="5025137" y="5169906"/>
                <a:ext cx="255008" cy="56498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Connecteur droit 117"/>
              <p:cNvCxnSpPr>
                <a:endCxn id="116" idx="2"/>
              </p:cNvCxnSpPr>
              <p:nvPr/>
            </p:nvCxnSpPr>
            <p:spPr>
              <a:xfrm flipH="1">
                <a:off x="5280145" y="5134906"/>
                <a:ext cx="15000" cy="59998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endCxn id="116" idx="2"/>
              </p:cNvCxnSpPr>
              <p:nvPr/>
            </p:nvCxnSpPr>
            <p:spPr>
              <a:xfrm flipH="1">
                <a:off x="5280145" y="5159906"/>
                <a:ext cx="270008" cy="57498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120" name="Heptagone 119"/>
              <p:cNvSpPr/>
              <p:nvPr/>
            </p:nvSpPr>
            <p:spPr>
              <a:xfrm>
                <a:off x="5253394" y="5073185"/>
                <a:ext cx="79454" cy="98673"/>
              </a:xfrm>
              <a:prstGeom prst="heptag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21" name="Heptagone 120"/>
              <p:cNvSpPr/>
              <p:nvPr/>
            </p:nvSpPr>
            <p:spPr>
              <a:xfrm>
                <a:off x="5508037" y="5117956"/>
                <a:ext cx="79454" cy="98673"/>
              </a:xfrm>
              <a:prstGeom prst="heptag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22" name="Heptagone 121"/>
              <p:cNvSpPr/>
              <p:nvPr/>
            </p:nvSpPr>
            <p:spPr>
              <a:xfrm>
                <a:off x="4986061" y="5112574"/>
                <a:ext cx="79454" cy="98673"/>
              </a:xfrm>
              <a:prstGeom prst="heptag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grpSp>
          <p:nvGrpSpPr>
            <p:cNvPr id="123" name="Grouper 122"/>
            <p:cNvGrpSpPr/>
            <p:nvPr/>
          </p:nvGrpSpPr>
          <p:grpSpPr>
            <a:xfrm>
              <a:off x="748322" y="5779477"/>
              <a:ext cx="166078" cy="195385"/>
              <a:chOff x="4986061" y="5073185"/>
              <a:chExt cx="601430" cy="661710"/>
            </a:xfrm>
          </p:grpSpPr>
          <p:sp>
            <p:nvSpPr>
              <p:cNvPr id="124" name="Opération manuelle 123"/>
              <p:cNvSpPr/>
              <p:nvPr/>
            </p:nvSpPr>
            <p:spPr>
              <a:xfrm>
                <a:off x="5045138" y="5324903"/>
                <a:ext cx="470013" cy="409992"/>
              </a:xfrm>
              <a:prstGeom prst="flowChartManualOperati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cxnSp>
            <p:nvCxnSpPr>
              <p:cNvPr id="125" name="Connecteur droit 124"/>
              <p:cNvCxnSpPr>
                <a:endCxn id="124" idx="2"/>
              </p:cNvCxnSpPr>
              <p:nvPr/>
            </p:nvCxnSpPr>
            <p:spPr>
              <a:xfrm>
                <a:off x="5025137" y="5169906"/>
                <a:ext cx="255008" cy="56498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Connecteur droit 125"/>
              <p:cNvCxnSpPr>
                <a:endCxn id="124" idx="2"/>
              </p:cNvCxnSpPr>
              <p:nvPr/>
            </p:nvCxnSpPr>
            <p:spPr>
              <a:xfrm flipH="1">
                <a:off x="5280145" y="5134906"/>
                <a:ext cx="15000" cy="59998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Connecteur droit 126"/>
              <p:cNvCxnSpPr>
                <a:endCxn id="124" idx="2"/>
              </p:cNvCxnSpPr>
              <p:nvPr/>
            </p:nvCxnSpPr>
            <p:spPr>
              <a:xfrm flipH="1">
                <a:off x="5280145" y="5159906"/>
                <a:ext cx="270008" cy="57498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128" name="Heptagone 127"/>
              <p:cNvSpPr/>
              <p:nvPr/>
            </p:nvSpPr>
            <p:spPr>
              <a:xfrm>
                <a:off x="5253394" y="5073185"/>
                <a:ext cx="79454" cy="98673"/>
              </a:xfrm>
              <a:prstGeom prst="heptag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29" name="Heptagone 128"/>
              <p:cNvSpPr/>
              <p:nvPr/>
            </p:nvSpPr>
            <p:spPr>
              <a:xfrm>
                <a:off x="5508037" y="5117956"/>
                <a:ext cx="79454" cy="98673"/>
              </a:xfrm>
              <a:prstGeom prst="heptag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30" name="Heptagone 129"/>
              <p:cNvSpPr/>
              <p:nvPr/>
            </p:nvSpPr>
            <p:spPr>
              <a:xfrm>
                <a:off x="4986061" y="5112574"/>
                <a:ext cx="79454" cy="98673"/>
              </a:xfrm>
              <a:prstGeom prst="heptag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grpSp>
          <p:nvGrpSpPr>
            <p:cNvPr id="131" name="Grouper 130"/>
            <p:cNvGrpSpPr/>
            <p:nvPr/>
          </p:nvGrpSpPr>
          <p:grpSpPr>
            <a:xfrm>
              <a:off x="1451709" y="6492631"/>
              <a:ext cx="166078" cy="195385"/>
              <a:chOff x="4986061" y="5073185"/>
              <a:chExt cx="601430" cy="661710"/>
            </a:xfrm>
          </p:grpSpPr>
          <p:sp>
            <p:nvSpPr>
              <p:cNvPr id="132" name="Opération manuelle 131"/>
              <p:cNvSpPr/>
              <p:nvPr/>
            </p:nvSpPr>
            <p:spPr>
              <a:xfrm>
                <a:off x="5045138" y="5324903"/>
                <a:ext cx="470013" cy="409992"/>
              </a:xfrm>
              <a:prstGeom prst="flowChartManualOperati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cxnSp>
            <p:nvCxnSpPr>
              <p:cNvPr id="133" name="Connecteur droit 132"/>
              <p:cNvCxnSpPr>
                <a:endCxn id="132" idx="2"/>
              </p:cNvCxnSpPr>
              <p:nvPr/>
            </p:nvCxnSpPr>
            <p:spPr>
              <a:xfrm>
                <a:off x="5025137" y="5169906"/>
                <a:ext cx="255008" cy="56498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Connecteur droit 133"/>
              <p:cNvCxnSpPr>
                <a:endCxn id="132" idx="2"/>
              </p:cNvCxnSpPr>
              <p:nvPr/>
            </p:nvCxnSpPr>
            <p:spPr>
              <a:xfrm flipH="1">
                <a:off x="5280145" y="5134906"/>
                <a:ext cx="15000" cy="59998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Connecteur droit 134"/>
              <p:cNvCxnSpPr>
                <a:endCxn id="132" idx="2"/>
              </p:cNvCxnSpPr>
              <p:nvPr/>
            </p:nvCxnSpPr>
            <p:spPr>
              <a:xfrm flipH="1">
                <a:off x="5280145" y="5159906"/>
                <a:ext cx="270008" cy="57498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136" name="Heptagone 135"/>
              <p:cNvSpPr/>
              <p:nvPr/>
            </p:nvSpPr>
            <p:spPr>
              <a:xfrm>
                <a:off x="5253394" y="5073185"/>
                <a:ext cx="79454" cy="98673"/>
              </a:xfrm>
              <a:prstGeom prst="heptag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37" name="Heptagone 136"/>
              <p:cNvSpPr/>
              <p:nvPr/>
            </p:nvSpPr>
            <p:spPr>
              <a:xfrm>
                <a:off x="5508037" y="5117956"/>
                <a:ext cx="79454" cy="98673"/>
              </a:xfrm>
              <a:prstGeom prst="heptag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38" name="Heptagone 137"/>
              <p:cNvSpPr/>
              <p:nvPr/>
            </p:nvSpPr>
            <p:spPr>
              <a:xfrm>
                <a:off x="4986061" y="5112574"/>
                <a:ext cx="79454" cy="98673"/>
              </a:xfrm>
              <a:prstGeom prst="heptagon">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grpSp>
          <p:nvGrpSpPr>
            <p:cNvPr id="139" name="Grouper 138"/>
            <p:cNvGrpSpPr/>
            <p:nvPr/>
          </p:nvGrpSpPr>
          <p:grpSpPr>
            <a:xfrm>
              <a:off x="2184249" y="6023707"/>
              <a:ext cx="175997" cy="175847"/>
              <a:chOff x="4986061" y="5073185"/>
              <a:chExt cx="601430" cy="661710"/>
            </a:xfrm>
            <a:pattFill prst="pct5">
              <a:fgClr>
                <a:schemeClr val="bg1">
                  <a:lumMod val="95000"/>
                </a:schemeClr>
              </a:fgClr>
              <a:bgClr>
                <a:prstClr val="white"/>
              </a:bgClr>
            </a:pattFill>
          </p:grpSpPr>
          <p:sp>
            <p:nvSpPr>
              <p:cNvPr id="140" name="Opération manuelle 139"/>
              <p:cNvSpPr/>
              <p:nvPr/>
            </p:nvSpPr>
            <p:spPr>
              <a:xfrm>
                <a:off x="5045138" y="5324903"/>
                <a:ext cx="470013" cy="409992"/>
              </a:xfrm>
              <a:prstGeom prst="flowChartManualOperati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cxnSp>
            <p:nvCxnSpPr>
              <p:cNvPr id="141" name="Connecteur droit 140"/>
              <p:cNvCxnSpPr>
                <a:endCxn id="140" idx="2"/>
              </p:cNvCxnSpPr>
              <p:nvPr/>
            </p:nvCxnSpPr>
            <p:spPr>
              <a:xfrm>
                <a:off x="5025137" y="5169906"/>
                <a:ext cx="255008" cy="564989"/>
              </a:xfrm>
              <a:prstGeom prst="line">
                <a:avLst/>
              </a:prstGeom>
              <a:grpFill/>
              <a:ln w="76200">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142" name="Connecteur droit 141"/>
              <p:cNvCxnSpPr>
                <a:endCxn id="140" idx="2"/>
              </p:cNvCxnSpPr>
              <p:nvPr/>
            </p:nvCxnSpPr>
            <p:spPr>
              <a:xfrm flipH="1">
                <a:off x="5280145" y="5134906"/>
                <a:ext cx="15000" cy="599989"/>
              </a:xfrm>
              <a:prstGeom prst="line">
                <a:avLst/>
              </a:prstGeom>
              <a:grpFill/>
              <a:ln w="76200">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cxnSp>
            <p:nvCxnSpPr>
              <p:cNvPr id="143" name="Connecteur droit 142"/>
              <p:cNvCxnSpPr>
                <a:endCxn id="140" idx="2"/>
              </p:cNvCxnSpPr>
              <p:nvPr/>
            </p:nvCxnSpPr>
            <p:spPr>
              <a:xfrm flipH="1">
                <a:off x="5280145" y="5159906"/>
                <a:ext cx="270008" cy="574989"/>
              </a:xfrm>
              <a:prstGeom prst="line">
                <a:avLst/>
              </a:prstGeom>
              <a:grpFill/>
              <a:ln w="76200">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
            <p:nvSpPr>
              <p:cNvPr id="144" name="Heptagone 143"/>
              <p:cNvSpPr/>
              <p:nvPr/>
            </p:nvSpPr>
            <p:spPr>
              <a:xfrm>
                <a:off x="5253394" y="5073185"/>
                <a:ext cx="79454" cy="98673"/>
              </a:xfrm>
              <a:prstGeom prst="heptag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5" name="Heptagone 144"/>
              <p:cNvSpPr/>
              <p:nvPr/>
            </p:nvSpPr>
            <p:spPr>
              <a:xfrm>
                <a:off x="5508037" y="5117956"/>
                <a:ext cx="79454" cy="98673"/>
              </a:xfrm>
              <a:prstGeom prst="heptag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6" name="Heptagone 145"/>
              <p:cNvSpPr/>
              <p:nvPr/>
            </p:nvSpPr>
            <p:spPr>
              <a:xfrm>
                <a:off x="4986061" y="5112574"/>
                <a:ext cx="79454" cy="98673"/>
              </a:xfrm>
              <a:prstGeom prst="heptagon">
                <a:avLst/>
              </a:prstGeom>
              <a:grpFill/>
              <a:ln>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grpSp>
      <p:sp>
        <p:nvSpPr>
          <p:cNvPr id="147" name="Rectangle 1"/>
          <p:cNvSpPr>
            <a:spLocks noChangeArrowheads="1"/>
          </p:cNvSpPr>
          <p:nvPr/>
        </p:nvSpPr>
        <p:spPr bwMode="auto">
          <a:xfrm>
            <a:off x="3203053" y="4776775"/>
            <a:ext cx="3723334" cy="338554"/>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de-DE" sz="1600" i="1" dirty="0" smtClean="0">
                <a:solidFill>
                  <a:srgbClr val="800080"/>
                </a:solidFill>
              </a:rPr>
              <a:t>Table des reines (2, </a:t>
            </a:r>
            <a:r>
              <a:rPr lang="de-DE" sz="1600" i="1" dirty="0">
                <a:solidFill>
                  <a:srgbClr val="800080"/>
                </a:solidFill>
              </a:rPr>
              <a:t>5</a:t>
            </a:r>
            <a:r>
              <a:rPr lang="de-DE" sz="1600" i="1" dirty="0" smtClean="0">
                <a:solidFill>
                  <a:srgbClr val="800080"/>
                </a:solidFill>
              </a:rPr>
              <a:t>, </a:t>
            </a:r>
            <a:r>
              <a:rPr lang="de-DE" sz="1600" i="1" dirty="0">
                <a:solidFill>
                  <a:srgbClr val="800080"/>
                </a:solidFill>
              </a:rPr>
              <a:t>7</a:t>
            </a:r>
            <a:r>
              <a:rPr lang="de-DE" sz="1600" i="1" dirty="0" smtClean="0">
                <a:solidFill>
                  <a:srgbClr val="800080"/>
                </a:solidFill>
              </a:rPr>
              <a:t>, </a:t>
            </a:r>
            <a:r>
              <a:rPr lang="de-DE" sz="1600" i="1" dirty="0">
                <a:solidFill>
                  <a:srgbClr val="800080"/>
                </a:solidFill>
              </a:rPr>
              <a:t>4</a:t>
            </a:r>
            <a:r>
              <a:rPr lang="de-DE" sz="1600" i="1" dirty="0" smtClean="0">
                <a:solidFill>
                  <a:srgbClr val="800080"/>
                </a:solidFill>
              </a:rPr>
              <a:t>, </a:t>
            </a:r>
            <a:r>
              <a:rPr lang="de-DE" sz="1600" i="1" dirty="0">
                <a:solidFill>
                  <a:srgbClr val="800080"/>
                </a:solidFill>
              </a:rPr>
              <a:t>0, </a:t>
            </a:r>
            <a:r>
              <a:rPr lang="de-DE" sz="1600" i="1" dirty="0" smtClean="0">
                <a:solidFill>
                  <a:srgbClr val="800080"/>
                </a:solidFill>
              </a:rPr>
              <a:t>6, </a:t>
            </a:r>
            <a:r>
              <a:rPr lang="de-DE" sz="1600" i="1" dirty="0">
                <a:solidFill>
                  <a:srgbClr val="800080"/>
                </a:solidFill>
              </a:rPr>
              <a:t>1, </a:t>
            </a:r>
            <a:r>
              <a:rPr lang="de-DE" sz="1600" i="1" dirty="0" smtClean="0">
                <a:solidFill>
                  <a:srgbClr val="800080"/>
                </a:solidFill>
              </a:rPr>
              <a:t>3) </a:t>
            </a:r>
            <a:endParaRPr lang="fr-FR" sz="1600" i="1" dirty="0">
              <a:solidFill>
                <a:srgbClr val="800080"/>
              </a:solidFill>
            </a:endParaRPr>
          </a:p>
        </p:txBody>
      </p:sp>
      <p:sp>
        <p:nvSpPr>
          <p:cNvPr id="149" name="Rectangle 1"/>
          <p:cNvSpPr>
            <a:spLocks noChangeArrowheads="1"/>
          </p:cNvSpPr>
          <p:nvPr/>
        </p:nvSpPr>
        <p:spPr bwMode="auto">
          <a:xfrm>
            <a:off x="3218682" y="5235911"/>
            <a:ext cx="5524779" cy="58477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de-DE" sz="1600" i="1" dirty="0" smtClean="0">
                <a:solidFill>
                  <a:srgbClr val="800080"/>
                </a:solidFill>
              </a:rPr>
              <a:t>Du </a:t>
            </a:r>
            <a:r>
              <a:rPr lang="de-DE" sz="1600" i="1" dirty="0" err="1" smtClean="0">
                <a:solidFill>
                  <a:srgbClr val="800080"/>
                </a:solidFill>
              </a:rPr>
              <a:t>tableau</a:t>
            </a:r>
            <a:r>
              <a:rPr lang="de-DE" sz="1600" i="1" dirty="0" smtClean="0">
                <a:solidFill>
                  <a:srgbClr val="800080"/>
                </a:solidFill>
              </a:rPr>
              <a:t> on en </a:t>
            </a:r>
            <a:r>
              <a:rPr lang="de-DE" sz="1600" i="1" dirty="0" err="1" smtClean="0">
                <a:solidFill>
                  <a:srgbClr val="800080"/>
                </a:solidFill>
              </a:rPr>
              <a:t>déduit</a:t>
            </a:r>
            <a:r>
              <a:rPr lang="de-DE" sz="1600" i="1" dirty="0" smtClean="0">
                <a:solidFill>
                  <a:srgbClr val="800080"/>
                </a:solidFill>
              </a:rPr>
              <a:t> </a:t>
            </a:r>
            <a:r>
              <a:rPr lang="de-DE" sz="1600" i="1" dirty="0" err="1" smtClean="0">
                <a:solidFill>
                  <a:srgbClr val="800080"/>
                </a:solidFill>
              </a:rPr>
              <a:t>que</a:t>
            </a:r>
            <a:r>
              <a:rPr lang="de-DE" sz="1600" i="1" dirty="0" smtClean="0">
                <a:solidFill>
                  <a:srgbClr val="800080"/>
                </a:solidFill>
              </a:rPr>
              <a:t> la reine 1 </a:t>
            </a:r>
            <a:r>
              <a:rPr lang="de-DE" sz="1600" i="1" dirty="0" err="1" smtClean="0">
                <a:solidFill>
                  <a:srgbClr val="800080"/>
                </a:solidFill>
              </a:rPr>
              <a:t>est</a:t>
            </a:r>
            <a:r>
              <a:rPr lang="de-DE" sz="1600" i="1" dirty="0" smtClean="0">
                <a:solidFill>
                  <a:srgbClr val="800080"/>
                </a:solidFill>
              </a:rPr>
              <a:t> en (0,2) </a:t>
            </a:r>
            <a:r>
              <a:rPr lang="de-DE" sz="1600" i="1" dirty="0" err="1" smtClean="0">
                <a:solidFill>
                  <a:srgbClr val="800080"/>
                </a:solidFill>
              </a:rPr>
              <a:t>q</a:t>
            </a:r>
            <a:r>
              <a:rPr lang="fr-FR" sz="1600" i="1" dirty="0" err="1" smtClean="0">
                <a:solidFill>
                  <a:srgbClr val="800080"/>
                </a:solidFill>
              </a:rPr>
              <a:t>ue</a:t>
            </a:r>
            <a:r>
              <a:rPr lang="fr-FR" sz="1600" i="1" dirty="0" smtClean="0">
                <a:solidFill>
                  <a:srgbClr val="800080"/>
                </a:solidFill>
              </a:rPr>
              <a:t> la reine 2 est en (1,5) </a:t>
            </a:r>
            <a:r>
              <a:rPr lang="mr-IN" sz="1600" i="1" dirty="0" smtClean="0">
                <a:solidFill>
                  <a:srgbClr val="800080"/>
                </a:solidFill>
              </a:rPr>
              <a:t>…</a:t>
            </a:r>
            <a:r>
              <a:rPr lang="fr-FR" sz="1600" i="1" dirty="0" smtClean="0">
                <a:solidFill>
                  <a:srgbClr val="800080"/>
                </a:solidFill>
              </a:rPr>
              <a:t> que la reine 8 est en (7,3)</a:t>
            </a:r>
            <a:endParaRPr lang="fr-FR" sz="1600" i="1" dirty="0">
              <a:solidFill>
                <a:srgbClr val="800080"/>
              </a:solidFill>
            </a:endParaRPr>
          </a:p>
        </p:txBody>
      </p:sp>
      <p:sp>
        <p:nvSpPr>
          <p:cNvPr id="150" name="Rectangle 1"/>
          <p:cNvSpPr>
            <a:spLocks noChangeArrowheads="1"/>
          </p:cNvSpPr>
          <p:nvPr/>
        </p:nvSpPr>
        <p:spPr bwMode="auto">
          <a:xfrm>
            <a:off x="3234313" y="5251542"/>
            <a:ext cx="5524779" cy="58477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Aucune de ces reines n’est sur la même ligne, sur la même colonne puisque tous les éléments sont uniques</a:t>
            </a:r>
            <a:endParaRPr lang="fr-FR" sz="1600" i="1" dirty="0">
              <a:solidFill>
                <a:srgbClr val="800080"/>
              </a:solidFill>
            </a:endParaRPr>
          </a:p>
        </p:txBody>
      </p:sp>
      <p:sp>
        <p:nvSpPr>
          <p:cNvPr id="153" name="Rectangle 1"/>
          <p:cNvSpPr>
            <a:spLocks noChangeArrowheads="1"/>
          </p:cNvSpPr>
          <p:nvPr/>
        </p:nvSpPr>
        <p:spPr bwMode="auto">
          <a:xfrm>
            <a:off x="3224543" y="5909970"/>
            <a:ext cx="5524779" cy="830997"/>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Les reines 1 et 2 ne sont pas sur une même diagonale car </a:t>
            </a:r>
          </a:p>
          <a:p>
            <a:pPr>
              <a:tabLst>
                <a:tab pos="1558925" algn="ctr"/>
              </a:tabLst>
            </a:pPr>
            <a:r>
              <a:rPr lang="fr-FR" sz="1600" i="1" dirty="0" smtClean="0">
                <a:solidFill>
                  <a:srgbClr val="800080"/>
                </a:solidFill>
              </a:rPr>
              <a:t>abs(1 </a:t>
            </a:r>
            <a:r>
              <a:rPr lang="fr-FR" sz="1600" i="1" dirty="0">
                <a:solidFill>
                  <a:srgbClr val="800080"/>
                </a:solidFill>
              </a:rPr>
              <a:t>-</a:t>
            </a:r>
            <a:r>
              <a:rPr lang="fr-FR" sz="1600" i="1" dirty="0" smtClean="0">
                <a:solidFill>
                  <a:srgbClr val="800080"/>
                </a:solidFill>
              </a:rPr>
              <a:t> 2) ≠ abs(2 - 5) par contre 4 et 7 sont en prise puisque abs(3 </a:t>
            </a:r>
            <a:r>
              <a:rPr lang="fr-FR" sz="1600" i="1" dirty="0">
                <a:solidFill>
                  <a:srgbClr val="800080"/>
                </a:solidFill>
              </a:rPr>
              <a:t>-</a:t>
            </a:r>
            <a:r>
              <a:rPr lang="fr-FR" sz="1600" i="1" dirty="0" smtClean="0">
                <a:solidFill>
                  <a:srgbClr val="800080"/>
                </a:solidFill>
              </a:rPr>
              <a:t> 6) = abs(4 </a:t>
            </a:r>
            <a:r>
              <a:rPr lang="fr-FR" sz="1600" i="1" dirty="0">
                <a:solidFill>
                  <a:srgbClr val="800080"/>
                </a:solidFill>
              </a:rPr>
              <a:t>-</a:t>
            </a:r>
            <a:r>
              <a:rPr lang="fr-FR" sz="1600" i="1" dirty="0" smtClean="0">
                <a:solidFill>
                  <a:srgbClr val="800080"/>
                </a:solidFill>
              </a:rPr>
              <a:t> 1)</a:t>
            </a:r>
            <a:endParaRPr lang="fr-FR" sz="1600" i="1" dirty="0">
              <a:solidFill>
                <a:srgbClr val="800080"/>
              </a:solidFill>
            </a:endParaRPr>
          </a:p>
        </p:txBody>
      </p:sp>
    </p:spTree>
    <p:extLst>
      <p:ext uri="{BB962C8B-B14F-4D97-AF65-F5344CB8AC3E}">
        <p14:creationId xmlns:p14="http://schemas.microsoft.com/office/powerpoint/2010/main" val="269431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149" grpId="0" animBg="1"/>
      <p:bldP spid="150" grpId="0" animBg="1"/>
      <p:bldP spid="15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948974"/>
            <a:chOff x="0" y="998538"/>
            <a:chExt cx="9144000" cy="94897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4903788" y="1166813"/>
              <a:ext cx="4073525" cy="396875"/>
            </a:xfrm>
            <a:prstGeom prst="rect">
              <a:avLst/>
            </a:prstGeom>
            <a:noFill/>
            <a:ln w="9525">
              <a:noFill/>
              <a:miter lim="800000"/>
              <a:headEnd/>
              <a:tailEnd/>
            </a:ln>
            <a:effectLst>
              <a:outerShdw dist="35921" dir="2700000" algn="ctr" rotWithShape="0">
                <a:schemeClr val="tx1">
                  <a:alpha val="50000"/>
                </a:schemeClr>
              </a:outerShdw>
            </a:effectLst>
          </p:spPr>
          <p:txBody>
            <a:bodyPr>
              <a:spAutoFit/>
            </a:bodyPr>
            <a:lstStyle/>
            <a:p>
              <a:pPr algn="r"/>
              <a:r>
                <a:rPr lang="fr-FR" sz="2000" b="1" i="1" dirty="0" err="1" smtClean="0">
                  <a:solidFill>
                    <a:schemeClr val="folHlink"/>
                  </a:solidFill>
                </a:rPr>
                <a:t>Backtracking</a:t>
              </a:r>
              <a:endParaRPr lang="fr-FR" sz="2000" b="1" i="1" dirty="0">
                <a:solidFill>
                  <a:schemeClr val="folHlink"/>
                </a:solidFill>
              </a:endParaRPr>
            </a:p>
          </p:txBody>
        </p:sp>
        <p:sp>
          <p:nvSpPr>
            <p:cNvPr id="16" name="Text Box 10"/>
            <p:cNvSpPr txBox="1">
              <a:spLocks noChangeArrowheads="1"/>
            </p:cNvSpPr>
            <p:nvPr/>
          </p:nvSpPr>
          <p:spPr bwMode="auto">
            <a:xfrm>
              <a:off x="416859" y="1547402"/>
              <a:ext cx="8635702" cy="400110"/>
            </a:xfrm>
            <a:prstGeom prst="rect">
              <a:avLst/>
            </a:prstGeom>
            <a:noFill/>
            <a:ln w="9525">
              <a:noFill/>
              <a:miter lim="800000"/>
              <a:headEnd/>
              <a:tailEnd/>
            </a:ln>
            <a:effectLst/>
          </p:spPr>
          <p:txBody>
            <a:bodyPr wrap="square">
              <a:spAutoFit/>
            </a:bodyPr>
            <a:lstStyle/>
            <a:p>
              <a:pPr algn="just">
                <a:spcAft>
                  <a:spcPts val="1200"/>
                </a:spcAft>
                <a:buClr>
                  <a:schemeClr val="accent2"/>
                </a:buClr>
              </a:pPr>
              <a:r>
                <a:rPr lang="fr-FR" sz="2000" b="1" dirty="0">
                  <a:solidFill>
                    <a:srgbClr val="800080"/>
                  </a:solidFill>
                  <a:sym typeface="Wingdings" pitchFamily="2" charset="2"/>
                </a:rPr>
                <a:t>Exemple : Placement des </a:t>
              </a:r>
              <a:r>
                <a:rPr lang="fr-FR" sz="2000" b="1" dirty="0" smtClean="0">
                  <a:solidFill>
                    <a:srgbClr val="800080"/>
                  </a:solidFill>
                  <a:sym typeface="Wingdings" pitchFamily="2" charset="2"/>
                </a:rPr>
                <a:t>reines</a:t>
              </a:r>
              <a:endParaRPr lang="fr-FR" sz="2000" i="1" dirty="0">
                <a:solidFill>
                  <a:srgbClr val="800080"/>
                </a:solidFill>
              </a:endParaRPr>
            </a:p>
          </p:txBody>
        </p:sp>
      </p:grpSp>
      <p:grpSp>
        <p:nvGrpSpPr>
          <p:cNvPr id="11" name="Groupe 22"/>
          <p:cNvGrpSpPr/>
          <p:nvPr/>
        </p:nvGrpSpPr>
        <p:grpSpPr>
          <a:xfrm>
            <a:off x="624014" y="2084150"/>
            <a:ext cx="7882108" cy="719618"/>
            <a:chOff x="662580" y="2026676"/>
            <a:chExt cx="7786095" cy="818070"/>
          </a:xfrm>
        </p:grpSpPr>
        <p:sp>
          <p:nvSpPr>
            <p:cNvPr id="12" name="Rectangle 11"/>
            <p:cNvSpPr/>
            <p:nvPr/>
          </p:nvSpPr>
          <p:spPr>
            <a:xfrm>
              <a:off x="662580" y="2026676"/>
              <a:ext cx="7786095" cy="8180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p:cNvSpPr txBox="1"/>
            <p:nvPr/>
          </p:nvSpPr>
          <p:spPr>
            <a:xfrm>
              <a:off x="778368" y="2215358"/>
              <a:ext cx="968241" cy="385453"/>
            </a:xfrm>
            <a:prstGeom prst="rect">
              <a:avLst/>
            </a:prstGeom>
            <a:noFill/>
          </p:spPr>
          <p:txBody>
            <a:bodyPr wrap="none" rtlCol="0">
              <a:spAutoFit/>
            </a:bodyPr>
            <a:lstStyle/>
            <a:p>
              <a:pPr algn="ctr"/>
              <a:r>
                <a:rPr lang="fr-FR" dirty="0" smtClean="0">
                  <a:solidFill>
                    <a:srgbClr val="800080"/>
                  </a:solidFill>
                </a:rPr>
                <a:t>Partie 1</a:t>
              </a:r>
              <a:endParaRPr lang="fr-FR" baseline="-25000" dirty="0">
                <a:solidFill>
                  <a:srgbClr val="800080"/>
                </a:solidFill>
              </a:endParaRPr>
            </a:p>
          </p:txBody>
        </p:sp>
        <p:sp>
          <p:nvSpPr>
            <p:cNvPr id="14" name="Rectangle 13"/>
            <p:cNvSpPr/>
            <p:nvPr/>
          </p:nvSpPr>
          <p:spPr>
            <a:xfrm>
              <a:off x="1885950" y="2096185"/>
              <a:ext cx="6496050" cy="664780"/>
            </a:xfrm>
            <a:prstGeom prst="rect">
              <a:avLst/>
            </a:prstGeom>
          </p:spPr>
          <p:txBody>
            <a:bodyPr wrap="square">
              <a:spAutoFit/>
            </a:bodyPr>
            <a:lstStyle/>
            <a:p>
              <a:pPr algn="just"/>
              <a:r>
                <a:rPr lang="fr-FR" sz="1600" i="1" dirty="0" smtClean="0">
                  <a:solidFill>
                    <a:srgbClr val="800080"/>
                  </a:solidFill>
                </a:rPr>
                <a:t>Ecrire une fonction qui pour une reine i donnée, devant donc être placée sur la ligne i, retourne les colonnes accessibles.</a:t>
              </a:r>
            </a:p>
          </p:txBody>
        </p:sp>
      </p:grpSp>
    </p:spTree>
    <p:extLst>
      <p:ext uri="{BB962C8B-B14F-4D97-AF65-F5344CB8AC3E}">
        <p14:creationId xmlns:p14="http://schemas.microsoft.com/office/powerpoint/2010/main" val="37205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3" name="Groupe 22"/>
          <p:cNvGrpSpPr/>
          <p:nvPr/>
        </p:nvGrpSpPr>
        <p:grpSpPr>
          <a:xfrm>
            <a:off x="624014" y="1731961"/>
            <a:ext cx="7882108" cy="2154831"/>
            <a:chOff x="662580" y="2026675"/>
            <a:chExt cx="7786095" cy="2078151"/>
          </a:xfrm>
        </p:grpSpPr>
        <p:sp>
          <p:nvSpPr>
            <p:cNvPr id="10" name="Rectangle 9"/>
            <p:cNvSpPr/>
            <p:nvPr/>
          </p:nvSpPr>
          <p:spPr>
            <a:xfrm>
              <a:off x="662580" y="2026675"/>
              <a:ext cx="7786095" cy="207815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701138" y="2888857"/>
              <a:ext cx="1261885" cy="369332"/>
            </a:xfrm>
            <a:prstGeom prst="rect">
              <a:avLst/>
            </a:prstGeom>
            <a:noFill/>
          </p:spPr>
          <p:txBody>
            <a:bodyPr wrap="none" rtlCol="0">
              <a:spAutoFit/>
            </a:bodyPr>
            <a:lstStyle/>
            <a:p>
              <a:pPr algn="ctr"/>
              <a:r>
                <a:rPr lang="fr-FR" dirty="0" smtClean="0">
                  <a:solidFill>
                    <a:srgbClr val="800080"/>
                  </a:solidFill>
                </a:rPr>
                <a:t>Exercice 1</a:t>
              </a:r>
              <a:endParaRPr lang="fr-FR" baseline="-25000" dirty="0">
                <a:solidFill>
                  <a:srgbClr val="800080"/>
                </a:solidFill>
              </a:endParaRPr>
            </a:p>
          </p:txBody>
        </p:sp>
        <p:sp>
          <p:nvSpPr>
            <p:cNvPr id="14" name="Rectangle 13"/>
            <p:cNvSpPr/>
            <p:nvPr/>
          </p:nvSpPr>
          <p:spPr>
            <a:xfrm>
              <a:off x="1885950" y="2096185"/>
              <a:ext cx="6496050" cy="1988722"/>
            </a:xfrm>
            <a:prstGeom prst="rect">
              <a:avLst/>
            </a:prstGeom>
          </p:spPr>
          <p:txBody>
            <a:bodyPr wrap="square">
              <a:spAutoFit/>
            </a:bodyPr>
            <a:lstStyle/>
            <a:p>
              <a:pPr algn="just"/>
              <a:r>
                <a:rPr lang="fr-FR" sz="1600" i="1" dirty="0" smtClean="0">
                  <a:solidFill>
                    <a:srgbClr val="800080"/>
                  </a:solidFill>
                </a:rPr>
                <a:t>Quelques exemples simples (fonctions récursives) :</a:t>
              </a:r>
            </a:p>
            <a:p>
              <a:pPr marL="342900" indent="-342900" algn="just">
                <a:buFont typeface="+mj-lt"/>
                <a:buAutoNum type="arabicPeriod"/>
              </a:pPr>
              <a:r>
                <a:rPr lang="fr-FR" sz="1600" i="1" dirty="0" smtClean="0">
                  <a:solidFill>
                    <a:srgbClr val="800080"/>
                  </a:solidFill>
                </a:rPr>
                <a:t>Ecrire une </a:t>
              </a:r>
              <a:r>
                <a:rPr lang="fr-FR" sz="1600" i="1" dirty="0">
                  <a:solidFill>
                    <a:srgbClr val="800080"/>
                  </a:solidFill>
                </a:rPr>
                <a:t>fonction </a:t>
              </a:r>
              <a:r>
                <a:rPr lang="fr-FR" sz="1600" i="1" dirty="0" smtClean="0">
                  <a:solidFill>
                    <a:srgbClr val="800080"/>
                  </a:solidFill>
                </a:rPr>
                <a:t>qui </a:t>
              </a:r>
              <a:r>
                <a:rPr lang="fr-FR" sz="1600" i="1" dirty="0">
                  <a:solidFill>
                    <a:srgbClr val="800080"/>
                  </a:solidFill>
                </a:rPr>
                <a:t>calcule la somme de nombres de 1 a </a:t>
              </a:r>
              <a:r>
                <a:rPr lang="fr-FR" sz="1600" i="1" dirty="0" smtClean="0">
                  <a:solidFill>
                    <a:srgbClr val="800080"/>
                  </a:solidFill>
                </a:rPr>
                <a:t>N, </a:t>
              </a:r>
              <a:r>
                <a:rPr lang="fr-FR" sz="1600" i="1" dirty="0">
                  <a:solidFill>
                    <a:srgbClr val="800080"/>
                  </a:solidFill>
                </a:rPr>
                <a:t>si </a:t>
              </a:r>
              <a:r>
                <a:rPr lang="fr-FR" sz="1600" i="1" dirty="0" smtClean="0">
                  <a:solidFill>
                    <a:srgbClr val="800080"/>
                  </a:solidFill>
                </a:rPr>
                <a:t>N </a:t>
              </a:r>
              <a:r>
                <a:rPr lang="fr-FR" sz="1600" i="1" dirty="0">
                  <a:solidFill>
                    <a:srgbClr val="800080"/>
                  </a:solidFill>
                </a:rPr>
                <a:t>&gt; 0 et renvoie 0 </a:t>
              </a:r>
              <a:r>
                <a:rPr lang="fr-FR" sz="1600" i="1" dirty="0" smtClean="0">
                  <a:solidFill>
                    <a:srgbClr val="800080"/>
                  </a:solidFill>
                </a:rPr>
                <a:t>sinon.</a:t>
              </a:r>
            </a:p>
            <a:p>
              <a:pPr marL="342900" indent="-342900" algn="just">
                <a:buFont typeface="+mj-lt"/>
                <a:buAutoNum type="arabicPeriod"/>
              </a:pPr>
              <a:r>
                <a:rPr lang="fr-FR" sz="1600" i="1" dirty="0" smtClean="0">
                  <a:solidFill>
                    <a:srgbClr val="800080"/>
                  </a:solidFill>
                </a:rPr>
                <a:t>Ecrire </a:t>
              </a:r>
              <a:r>
                <a:rPr lang="fr-FR" sz="1600" i="1" dirty="0">
                  <a:solidFill>
                    <a:srgbClr val="800080"/>
                  </a:solidFill>
                </a:rPr>
                <a:t>un algorithme </a:t>
              </a:r>
              <a:r>
                <a:rPr lang="fr-FR" sz="1600" i="1" dirty="0" smtClean="0">
                  <a:solidFill>
                    <a:srgbClr val="800080"/>
                  </a:solidFill>
                </a:rPr>
                <a:t>qui teste </a:t>
              </a:r>
              <a:r>
                <a:rPr lang="fr-FR" sz="1600" i="1" dirty="0">
                  <a:solidFill>
                    <a:srgbClr val="800080"/>
                  </a:solidFill>
                </a:rPr>
                <a:t>si </a:t>
              </a:r>
              <a:r>
                <a:rPr lang="fr-FR" sz="1600" i="1" dirty="0" smtClean="0">
                  <a:solidFill>
                    <a:srgbClr val="800080"/>
                  </a:solidFill>
                </a:rPr>
                <a:t>un nombre N contient </a:t>
              </a:r>
              <a:r>
                <a:rPr lang="fr-FR" sz="1600" i="1" dirty="0">
                  <a:solidFill>
                    <a:srgbClr val="800080"/>
                  </a:solidFill>
                </a:rPr>
                <a:t>au moins un </a:t>
              </a:r>
              <a:r>
                <a:rPr lang="fr-FR" sz="1600" i="1" dirty="0" smtClean="0">
                  <a:solidFill>
                    <a:srgbClr val="800080"/>
                  </a:solidFill>
                </a:rPr>
                <a:t>zéro dans </a:t>
              </a:r>
              <a:r>
                <a:rPr lang="fr-FR" sz="1600" i="1" dirty="0">
                  <a:solidFill>
                    <a:srgbClr val="800080"/>
                  </a:solidFill>
                </a:rPr>
                <a:t>son </a:t>
              </a:r>
              <a:r>
                <a:rPr lang="fr-FR" sz="1600" i="1" dirty="0" smtClean="0">
                  <a:solidFill>
                    <a:srgbClr val="800080"/>
                  </a:solidFill>
                </a:rPr>
                <a:t>écriture en </a:t>
              </a:r>
              <a:r>
                <a:rPr lang="fr-FR" sz="1600" i="1" dirty="0">
                  <a:solidFill>
                    <a:srgbClr val="800080"/>
                  </a:solidFill>
                </a:rPr>
                <a:t>base 10</a:t>
              </a:r>
              <a:r>
                <a:rPr lang="fr-FR" sz="1600" i="1" dirty="0" smtClean="0">
                  <a:solidFill>
                    <a:srgbClr val="800080"/>
                  </a:solidFill>
                </a:rPr>
                <a:t>.</a:t>
              </a:r>
            </a:p>
            <a:p>
              <a:pPr marL="342900" indent="-342900" algn="just">
                <a:buFont typeface="+mj-lt"/>
                <a:buAutoNum type="arabicPeriod"/>
              </a:pPr>
              <a:r>
                <a:rPr lang="fr-FR" sz="1600" i="1" dirty="0" smtClean="0">
                  <a:solidFill>
                    <a:srgbClr val="800080"/>
                  </a:solidFill>
                </a:rPr>
                <a:t>Proposez </a:t>
              </a:r>
              <a:r>
                <a:rPr lang="fr-FR" sz="1600" i="1" dirty="0">
                  <a:solidFill>
                    <a:srgbClr val="800080"/>
                  </a:solidFill>
                </a:rPr>
                <a:t>un algorithme </a:t>
              </a:r>
              <a:r>
                <a:rPr lang="fr-FR" sz="1600" i="1" dirty="0" smtClean="0">
                  <a:solidFill>
                    <a:srgbClr val="800080"/>
                  </a:solidFill>
                </a:rPr>
                <a:t>qui </a:t>
              </a:r>
              <a:r>
                <a:rPr lang="fr-FR" sz="1600" i="1" dirty="0">
                  <a:solidFill>
                    <a:srgbClr val="800080"/>
                  </a:solidFill>
                </a:rPr>
                <a:t>calcul X à la puissance </a:t>
              </a:r>
              <a:r>
                <a:rPr lang="fr-FR" sz="1600" i="1" dirty="0" smtClean="0">
                  <a:solidFill>
                    <a:srgbClr val="800080"/>
                  </a:solidFill>
                </a:rPr>
                <a:t>n.</a:t>
              </a:r>
            </a:p>
            <a:p>
              <a:pPr marL="342900" indent="-342900" algn="just">
                <a:buFont typeface="+mj-lt"/>
                <a:buAutoNum type="arabicPeriod"/>
              </a:pPr>
              <a:r>
                <a:rPr lang="fr-FR" sz="1600" i="1" dirty="0" smtClean="0">
                  <a:solidFill>
                    <a:srgbClr val="800080"/>
                  </a:solidFill>
                </a:rPr>
                <a:t>Proposez une </a:t>
              </a:r>
              <a:r>
                <a:rPr lang="fr-FR" sz="1600" i="1" dirty="0">
                  <a:solidFill>
                    <a:srgbClr val="800080"/>
                  </a:solidFill>
                </a:rPr>
                <a:t>fonction </a:t>
              </a:r>
              <a:r>
                <a:rPr lang="fr-FR" sz="1600" i="1" dirty="0" smtClean="0">
                  <a:solidFill>
                    <a:srgbClr val="800080"/>
                  </a:solidFill>
                </a:rPr>
                <a:t>qui pour un </a:t>
              </a:r>
              <a:r>
                <a:rPr lang="fr-FR" sz="1600" i="1" dirty="0">
                  <a:solidFill>
                    <a:srgbClr val="800080"/>
                  </a:solidFill>
                </a:rPr>
                <a:t>entier X</a:t>
              </a:r>
              <a:r>
                <a:rPr lang="fr-FR" sz="1600" i="1" dirty="0" smtClean="0">
                  <a:solidFill>
                    <a:srgbClr val="800080"/>
                  </a:solidFill>
                </a:rPr>
                <a:t>, détermine la </a:t>
              </a:r>
              <a:r>
                <a:rPr lang="fr-FR" sz="1600" i="1" dirty="0">
                  <a:solidFill>
                    <a:srgbClr val="800080"/>
                  </a:solidFill>
                </a:rPr>
                <a:t>valeur la plus </a:t>
              </a:r>
              <a:r>
                <a:rPr lang="fr-FR" sz="1600" i="1" dirty="0" smtClean="0">
                  <a:solidFill>
                    <a:srgbClr val="800080"/>
                  </a:solidFill>
                </a:rPr>
                <a:t>proche </a:t>
              </a:r>
              <a:r>
                <a:rPr lang="fr-FR" sz="1600" i="1" dirty="0">
                  <a:solidFill>
                    <a:srgbClr val="800080"/>
                  </a:solidFill>
                </a:rPr>
                <a:t>de X dans un tableau d’entiers</a:t>
              </a:r>
              <a:r>
                <a:rPr lang="fr-FR" sz="1600" i="1" dirty="0" smtClean="0">
                  <a:solidFill>
                    <a:srgbClr val="800080"/>
                  </a:solidFill>
                </a:rPr>
                <a:t>.</a:t>
              </a:r>
              <a:endParaRPr lang="fr-FR" sz="1600" i="1" dirty="0">
                <a:solidFill>
                  <a:srgbClr val="800080"/>
                </a:solidFill>
              </a:endParaRPr>
            </a:p>
          </p:txBody>
        </p:sp>
      </p:grpSp>
      <p:sp>
        <p:nvSpPr>
          <p:cNvPr id="19" name="Rectangle 1"/>
          <p:cNvSpPr>
            <a:spLocks noChangeArrowheads="1"/>
          </p:cNvSpPr>
          <p:nvPr/>
        </p:nvSpPr>
        <p:spPr bwMode="auto">
          <a:xfrm>
            <a:off x="630950" y="4018786"/>
            <a:ext cx="7829348" cy="58477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Indication 1 - On note que si l’on connaît la somme récursive de 1 à N-1, la somme de 1 à N n’est autre que la somme de N avec le résultat précédent.</a:t>
            </a:r>
          </a:p>
        </p:txBody>
      </p:sp>
      <p:sp>
        <p:nvSpPr>
          <p:cNvPr id="20" name="Rectangle 1"/>
          <p:cNvSpPr>
            <a:spLocks noChangeArrowheads="1"/>
          </p:cNvSpPr>
          <p:nvPr/>
        </p:nvSpPr>
        <p:spPr bwMode="auto">
          <a:xfrm>
            <a:off x="662926" y="5379310"/>
            <a:ext cx="7829348" cy="58477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Indication 3 - On constate que X à la puissance n se calcul à partir du résultat de </a:t>
            </a:r>
            <a:r>
              <a:rPr lang="fr-FR" sz="1600" i="1" dirty="0" err="1" smtClean="0">
                <a:solidFill>
                  <a:srgbClr val="800080"/>
                </a:solidFill>
              </a:rPr>
              <a:t>X</a:t>
            </a:r>
            <a:r>
              <a:rPr lang="fr-FR" sz="1600" i="1" baseline="30000" dirty="0" err="1" smtClean="0">
                <a:solidFill>
                  <a:srgbClr val="800080"/>
                </a:solidFill>
              </a:rPr>
              <a:t>n</a:t>
            </a:r>
            <a:r>
              <a:rPr lang="fr-FR" sz="1600" i="1" baseline="30000" dirty="0" smtClean="0">
                <a:solidFill>
                  <a:srgbClr val="800080"/>
                </a:solidFill>
              </a:rPr>
              <a:t>/2</a:t>
            </a:r>
            <a:r>
              <a:rPr lang="fr-FR" sz="1600" i="1" dirty="0" smtClean="0">
                <a:solidFill>
                  <a:srgbClr val="800080"/>
                </a:solidFill>
              </a:rPr>
              <a:t> avec si n est pair alors : </a:t>
            </a:r>
            <a:r>
              <a:rPr lang="fr-FR" sz="1600" i="1" dirty="0" err="1" smtClean="0">
                <a:solidFill>
                  <a:srgbClr val="800080"/>
                </a:solidFill>
              </a:rPr>
              <a:t>X</a:t>
            </a:r>
            <a:r>
              <a:rPr lang="fr-FR" sz="1600" i="1" baseline="30000" dirty="0" err="1" smtClean="0">
                <a:solidFill>
                  <a:srgbClr val="800080"/>
                </a:solidFill>
              </a:rPr>
              <a:t>n</a:t>
            </a:r>
            <a:r>
              <a:rPr lang="fr-FR" sz="1600" i="1" dirty="0" smtClean="0">
                <a:solidFill>
                  <a:srgbClr val="800080"/>
                </a:solidFill>
              </a:rPr>
              <a:t> = (</a:t>
            </a:r>
            <a:r>
              <a:rPr lang="fr-FR" sz="1600" i="1" dirty="0" err="1" smtClean="0">
                <a:solidFill>
                  <a:srgbClr val="800080"/>
                </a:solidFill>
              </a:rPr>
              <a:t>X</a:t>
            </a:r>
            <a:r>
              <a:rPr lang="fr-FR" sz="1600" i="1" baseline="30000" dirty="0" err="1" smtClean="0">
                <a:solidFill>
                  <a:srgbClr val="800080"/>
                </a:solidFill>
              </a:rPr>
              <a:t>n</a:t>
            </a:r>
            <a:r>
              <a:rPr lang="fr-FR" sz="1600" i="1" baseline="30000" dirty="0" smtClean="0">
                <a:solidFill>
                  <a:srgbClr val="800080"/>
                </a:solidFill>
              </a:rPr>
              <a:t>/2</a:t>
            </a:r>
            <a:r>
              <a:rPr lang="fr-FR" sz="1600" i="1" dirty="0" smtClean="0">
                <a:solidFill>
                  <a:srgbClr val="800080"/>
                </a:solidFill>
              </a:rPr>
              <a:t>) * </a:t>
            </a:r>
            <a:r>
              <a:rPr lang="fr-FR" sz="1600" i="1" dirty="0">
                <a:solidFill>
                  <a:srgbClr val="800080"/>
                </a:solidFill>
              </a:rPr>
              <a:t>(</a:t>
            </a:r>
            <a:r>
              <a:rPr lang="fr-FR" sz="1600" i="1" dirty="0" err="1" smtClean="0">
                <a:solidFill>
                  <a:srgbClr val="800080"/>
                </a:solidFill>
              </a:rPr>
              <a:t>X</a:t>
            </a:r>
            <a:r>
              <a:rPr lang="fr-FR" sz="1600" i="1" baseline="30000" dirty="0" err="1" smtClean="0">
                <a:solidFill>
                  <a:srgbClr val="800080"/>
                </a:solidFill>
              </a:rPr>
              <a:t>n</a:t>
            </a:r>
            <a:r>
              <a:rPr lang="fr-FR" sz="1600" i="1" baseline="30000" dirty="0" smtClean="0">
                <a:solidFill>
                  <a:srgbClr val="800080"/>
                </a:solidFill>
              </a:rPr>
              <a:t>/2</a:t>
            </a:r>
            <a:r>
              <a:rPr lang="fr-FR" sz="1600" i="1" dirty="0" smtClean="0">
                <a:solidFill>
                  <a:srgbClr val="800080"/>
                </a:solidFill>
              </a:rPr>
              <a:t>) et si n est impair </a:t>
            </a:r>
            <a:r>
              <a:rPr lang="fr-FR" sz="1600" i="1" dirty="0" err="1">
                <a:solidFill>
                  <a:srgbClr val="800080"/>
                </a:solidFill>
              </a:rPr>
              <a:t>X</a:t>
            </a:r>
            <a:r>
              <a:rPr lang="fr-FR" sz="1600" i="1" baseline="30000" dirty="0" err="1">
                <a:solidFill>
                  <a:srgbClr val="800080"/>
                </a:solidFill>
              </a:rPr>
              <a:t>n</a:t>
            </a:r>
            <a:r>
              <a:rPr lang="fr-FR" sz="1600" i="1" dirty="0">
                <a:solidFill>
                  <a:srgbClr val="800080"/>
                </a:solidFill>
              </a:rPr>
              <a:t> = (</a:t>
            </a:r>
            <a:r>
              <a:rPr lang="fr-FR" sz="1600" i="1" dirty="0" err="1" smtClean="0">
                <a:solidFill>
                  <a:srgbClr val="800080"/>
                </a:solidFill>
              </a:rPr>
              <a:t>X</a:t>
            </a:r>
            <a:r>
              <a:rPr lang="fr-FR" sz="1600" i="1" baseline="30000" dirty="0" err="1" smtClean="0">
                <a:solidFill>
                  <a:srgbClr val="800080"/>
                </a:solidFill>
              </a:rPr>
              <a:t>n</a:t>
            </a:r>
            <a:r>
              <a:rPr lang="fr-FR" sz="1600" i="1" baseline="30000" dirty="0" smtClean="0">
                <a:solidFill>
                  <a:srgbClr val="800080"/>
                </a:solidFill>
              </a:rPr>
              <a:t>/2</a:t>
            </a:r>
            <a:r>
              <a:rPr lang="fr-FR" sz="1600" i="1" dirty="0" smtClean="0">
                <a:solidFill>
                  <a:srgbClr val="800080"/>
                </a:solidFill>
              </a:rPr>
              <a:t>) </a:t>
            </a:r>
            <a:r>
              <a:rPr lang="fr-FR" sz="1600" i="1" dirty="0">
                <a:solidFill>
                  <a:srgbClr val="800080"/>
                </a:solidFill>
              </a:rPr>
              <a:t>* (</a:t>
            </a:r>
            <a:r>
              <a:rPr lang="fr-FR" sz="1600" i="1" dirty="0" err="1" smtClean="0">
                <a:solidFill>
                  <a:srgbClr val="800080"/>
                </a:solidFill>
              </a:rPr>
              <a:t>X</a:t>
            </a:r>
            <a:r>
              <a:rPr lang="fr-FR" sz="1600" i="1" baseline="30000" dirty="0" err="1" smtClean="0">
                <a:solidFill>
                  <a:srgbClr val="800080"/>
                </a:solidFill>
              </a:rPr>
              <a:t>n</a:t>
            </a:r>
            <a:r>
              <a:rPr lang="fr-FR" sz="1600" i="1" baseline="30000" dirty="0" smtClean="0">
                <a:solidFill>
                  <a:srgbClr val="800080"/>
                </a:solidFill>
              </a:rPr>
              <a:t>/2</a:t>
            </a:r>
            <a:r>
              <a:rPr lang="fr-FR" sz="1600" i="1" dirty="0" smtClean="0">
                <a:solidFill>
                  <a:srgbClr val="800080"/>
                </a:solidFill>
              </a:rPr>
              <a:t>) * X</a:t>
            </a:r>
          </a:p>
        </p:txBody>
      </p:sp>
      <p:sp>
        <p:nvSpPr>
          <p:cNvPr id="23" name="Rectangle 1"/>
          <p:cNvSpPr>
            <a:spLocks noChangeArrowheads="1"/>
          </p:cNvSpPr>
          <p:nvPr/>
        </p:nvSpPr>
        <p:spPr bwMode="auto">
          <a:xfrm>
            <a:off x="651978" y="4685776"/>
            <a:ext cx="7829348" cy="58477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Indication 2 </a:t>
            </a:r>
            <a:r>
              <a:rPr lang="fr-FR" sz="1600" i="1" dirty="0">
                <a:solidFill>
                  <a:srgbClr val="800080"/>
                </a:solidFill>
              </a:rPr>
              <a:t>-</a:t>
            </a:r>
            <a:r>
              <a:rPr lang="fr-FR" sz="1600" i="1" dirty="0" smtClean="0">
                <a:solidFill>
                  <a:srgbClr val="800080"/>
                </a:solidFill>
              </a:rPr>
              <a:t> Si N est est divisible par 10 il y a un 0 dans la décomposition de N, sinon la réponse dépend du résultat de la question sur N’ </a:t>
            </a:r>
            <a:r>
              <a:rPr lang="fr-FR" sz="1600" i="1" smtClean="0">
                <a:solidFill>
                  <a:srgbClr val="800080"/>
                </a:solidFill>
              </a:rPr>
              <a:t>= partie entière </a:t>
            </a:r>
            <a:r>
              <a:rPr lang="fr-FR" sz="1600" i="1" dirty="0" smtClean="0">
                <a:solidFill>
                  <a:srgbClr val="800080"/>
                </a:solidFill>
              </a:rPr>
              <a:t>de N/10.</a:t>
            </a:r>
          </a:p>
        </p:txBody>
      </p:sp>
      <p:sp>
        <p:nvSpPr>
          <p:cNvPr id="16" name="Rectangle 1"/>
          <p:cNvSpPr>
            <a:spLocks noChangeArrowheads="1"/>
          </p:cNvSpPr>
          <p:nvPr/>
        </p:nvSpPr>
        <p:spPr bwMode="auto">
          <a:xfrm>
            <a:off x="663676" y="6062438"/>
            <a:ext cx="7829348" cy="584776"/>
          </a:xfrm>
          <a:prstGeom prst="rect">
            <a:avLst/>
          </a:prstGeom>
          <a:noFill/>
          <a:ln w="15875">
            <a:solidFill>
              <a:schemeClr val="tx1">
                <a:lumMod val="50000"/>
                <a:lumOff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a:tabLst>
                <a:tab pos="1558925" algn="ctr"/>
              </a:tabLst>
            </a:pPr>
            <a:r>
              <a:rPr lang="fr-FR" sz="1600" i="1" dirty="0" smtClean="0">
                <a:solidFill>
                  <a:srgbClr val="800080"/>
                </a:solidFill>
              </a:rPr>
              <a:t>Indication 4 - On constate que X à la puissance n se calcul à partir du résultat de </a:t>
            </a:r>
            <a:r>
              <a:rPr lang="fr-FR" sz="1600" i="1" dirty="0" err="1" smtClean="0">
                <a:solidFill>
                  <a:srgbClr val="800080"/>
                </a:solidFill>
              </a:rPr>
              <a:t>X</a:t>
            </a:r>
            <a:r>
              <a:rPr lang="fr-FR" sz="1600" i="1" baseline="30000" dirty="0" err="1" smtClean="0">
                <a:solidFill>
                  <a:srgbClr val="800080"/>
                </a:solidFill>
              </a:rPr>
              <a:t>n</a:t>
            </a:r>
            <a:r>
              <a:rPr lang="fr-FR" sz="1600" i="1" baseline="30000" dirty="0" smtClean="0">
                <a:solidFill>
                  <a:srgbClr val="800080"/>
                </a:solidFill>
              </a:rPr>
              <a:t>/2</a:t>
            </a:r>
            <a:r>
              <a:rPr lang="fr-FR" sz="1600" i="1" dirty="0" smtClean="0">
                <a:solidFill>
                  <a:srgbClr val="800080"/>
                </a:solidFill>
              </a:rPr>
              <a:t> avec si n est pair alors : </a:t>
            </a:r>
            <a:r>
              <a:rPr lang="fr-FR" sz="1600" i="1" dirty="0" err="1" smtClean="0">
                <a:solidFill>
                  <a:srgbClr val="800080"/>
                </a:solidFill>
              </a:rPr>
              <a:t>X</a:t>
            </a:r>
            <a:r>
              <a:rPr lang="fr-FR" sz="1600" i="1" baseline="30000" dirty="0" err="1" smtClean="0">
                <a:solidFill>
                  <a:srgbClr val="800080"/>
                </a:solidFill>
              </a:rPr>
              <a:t>n</a:t>
            </a:r>
            <a:r>
              <a:rPr lang="fr-FR" sz="1600" i="1" dirty="0" smtClean="0">
                <a:solidFill>
                  <a:srgbClr val="800080"/>
                </a:solidFill>
              </a:rPr>
              <a:t> = (</a:t>
            </a:r>
            <a:r>
              <a:rPr lang="fr-FR" sz="1600" i="1" dirty="0" err="1" smtClean="0">
                <a:solidFill>
                  <a:srgbClr val="800080"/>
                </a:solidFill>
              </a:rPr>
              <a:t>X</a:t>
            </a:r>
            <a:r>
              <a:rPr lang="fr-FR" sz="1600" i="1" baseline="30000" dirty="0" err="1" smtClean="0">
                <a:solidFill>
                  <a:srgbClr val="800080"/>
                </a:solidFill>
              </a:rPr>
              <a:t>n</a:t>
            </a:r>
            <a:r>
              <a:rPr lang="fr-FR" sz="1600" i="1" baseline="30000" dirty="0" smtClean="0">
                <a:solidFill>
                  <a:srgbClr val="800080"/>
                </a:solidFill>
              </a:rPr>
              <a:t>/2</a:t>
            </a:r>
            <a:r>
              <a:rPr lang="fr-FR" sz="1600" i="1" dirty="0" smtClean="0">
                <a:solidFill>
                  <a:srgbClr val="800080"/>
                </a:solidFill>
              </a:rPr>
              <a:t>) * </a:t>
            </a:r>
            <a:r>
              <a:rPr lang="fr-FR" sz="1600" i="1" dirty="0">
                <a:solidFill>
                  <a:srgbClr val="800080"/>
                </a:solidFill>
              </a:rPr>
              <a:t>(</a:t>
            </a:r>
            <a:r>
              <a:rPr lang="fr-FR" sz="1600" i="1" dirty="0" err="1" smtClean="0">
                <a:solidFill>
                  <a:srgbClr val="800080"/>
                </a:solidFill>
              </a:rPr>
              <a:t>X</a:t>
            </a:r>
            <a:r>
              <a:rPr lang="fr-FR" sz="1600" i="1" baseline="30000" dirty="0" err="1" smtClean="0">
                <a:solidFill>
                  <a:srgbClr val="800080"/>
                </a:solidFill>
              </a:rPr>
              <a:t>n</a:t>
            </a:r>
            <a:r>
              <a:rPr lang="fr-FR" sz="1600" i="1" baseline="30000" dirty="0" smtClean="0">
                <a:solidFill>
                  <a:srgbClr val="800080"/>
                </a:solidFill>
              </a:rPr>
              <a:t>/2</a:t>
            </a:r>
            <a:r>
              <a:rPr lang="fr-FR" sz="1600" i="1" dirty="0" smtClean="0">
                <a:solidFill>
                  <a:srgbClr val="800080"/>
                </a:solidFill>
              </a:rPr>
              <a:t>) et si n est impair </a:t>
            </a:r>
            <a:r>
              <a:rPr lang="fr-FR" sz="1600" i="1" dirty="0" err="1">
                <a:solidFill>
                  <a:srgbClr val="800080"/>
                </a:solidFill>
              </a:rPr>
              <a:t>X</a:t>
            </a:r>
            <a:r>
              <a:rPr lang="fr-FR" sz="1600" i="1" baseline="30000" dirty="0" err="1">
                <a:solidFill>
                  <a:srgbClr val="800080"/>
                </a:solidFill>
              </a:rPr>
              <a:t>n</a:t>
            </a:r>
            <a:r>
              <a:rPr lang="fr-FR" sz="1600" i="1" dirty="0">
                <a:solidFill>
                  <a:srgbClr val="800080"/>
                </a:solidFill>
              </a:rPr>
              <a:t> = (</a:t>
            </a:r>
            <a:r>
              <a:rPr lang="fr-FR" sz="1600" i="1" dirty="0" err="1" smtClean="0">
                <a:solidFill>
                  <a:srgbClr val="800080"/>
                </a:solidFill>
              </a:rPr>
              <a:t>X</a:t>
            </a:r>
            <a:r>
              <a:rPr lang="fr-FR" sz="1600" i="1" baseline="30000" dirty="0" err="1" smtClean="0">
                <a:solidFill>
                  <a:srgbClr val="800080"/>
                </a:solidFill>
              </a:rPr>
              <a:t>n</a:t>
            </a:r>
            <a:r>
              <a:rPr lang="fr-FR" sz="1600" i="1" baseline="30000" dirty="0" smtClean="0">
                <a:solidFill>
                  <a:srgbClr val="800080"/>
                </a:solidFill>
              </a:rPr>
              <a:t>/2</a:t>
            </a:r>
            <a:r>
              <a:rPr lang="fr-FR" sz="1600" i="1" dirty="0" smtClean="0">
                <a:solidFill>
                  <a:srgbClr val="800080"/>
                </a:solidFill>
              </a:rPr>
              <a:t>) </a:t>
            </a:r>
            <a:r>
              <a:rPr lang="fr-FR" sz="1600" i="1" dirty="0">
                <a:solidFill>
                  <a:srgbClr val="800080"/>
                </a:solidFill>
              </a:rPr>
              <a:t>* (</a:t>
            </a:r>
            <a:r>
              <a:rPr lang="fr-FR" sz="1600" i="1" dirty="0" err="1" smtClean="0">
                <a:solidFill>
                  <a:srgbClr val="800080"/>
                </a:solidFill>
              </a:rPr>
              <a:t>X</a:t>
            </a:r>
            <a:r>
              <a:rPr lang="fr-FR" sz="1600" i="1" baseline="30000" dirty="0" err="1" smtClean="0">
                <a:solidFill>
                  <a:srgbClr val="800080"/>
                </a:solidFill>
              </a:rPr>
              <a:t>n</a:t>
            </a:r>
            <a:r>
              <a:rPr lang="fr-FR" sz="1600" i="1" baseline="30000" dirty="0" smtClean="0">
                <a:solidFill>
                  <a:srgbClr val="800080"/>
                </a:solidFill>
              </a:rPr>
              <a:t>/2</a:t>
            </a:r>
            <a:r>
              <a:rPr lang="fr-FR" sz="1600" i="1" dirty="0" smtClean="0">
                <a:solidFill>
                  <a:srgbClr val="800080"/>
                </a:solidFill>
              </a:rPr>
              <a:t>) * X</a:t>
            </a:r>
          </a:p>
        </p:txBody>
      </p:sp>
    </p:spTree>
    <p:extLst>
      <p:ext uri="{BB962C8B-B14F-4D97-AF65-F5344CB8AC3E}">
        <p14:creationId xmlns:p14="http://schemas.microsoft.com/office/powerpoint/2010/main" val="324658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1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70" y="182563"/>
            <a:ext cx="4676280"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smtClean="0">
                <a:solidFill>
                  <a:srgbClr val="3366CC"/>
                </a:solidFill>
              </a:rPr>
              <a:t>Structures </a:t>
            </a:r>
            <a:r>
              <a:rPr lang="fr-FR" sz="2200" b="1" dirty="0">
                <a:solidFill>
                  <a:srgbClr val="3366CC"/>
                </a:solidFill>
              </a:rPr>
              <a:t>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80066" y="544513"/>
            <a:ext cx="341153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Algorithmes et récursivité</a:t>
            </a:r>
          </a:p>
        </p:txBody>
      </p:sp>
      <p:grpSp>
        <p:nvGrpSpPr>
          <p:cNvPr id="2" name="Groupe 19"/>
          <p:cNvGrpSpPr/>
          <p:nvPr/>
        </p:nvGrpSpPr>
        <p:grpSpPr>
          <a:xfrm>
            <a:off x="309282" y="998538"/>
            <a:ext cx="8619565" cy="568385"/>
            <a:chOff x="0" y="998538"/>
            <a:chExt cx="9144000" cy="56838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3741585" y="1166813"/>
              <a:ext cx="5235727"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Exercices</a:t>
              </a:r>
              <a:endParaRPr lang="fr-FR" sz="2000" b="1" dirty="0">
                <a:solidFill>
                  <a:schemeClr val="folHlink"/>
                </a:solidFill>
              </a:endParaRPr>
            </a:p>
          </p:txBody>
        </p:sp>
      </p:grpSp>
      <p:grpSp>
        <p:nvGrpSpPr>
          <p:cNvPr id="3" name="Groupe 22"/>
          <p:cNvGrpSpPr/>
          <p:nvPr/>
        </p:nvGrpSpPr>
        <p:grpSpPr>
          <a:xfrm>
            <a:off x="624014" y="1731960"/>
            <a:ext cx="7882108" cy="4350170"/>
            <a:chOff x="662580" y="2026674"/>
            <a:chExt cx="7786095" cy="4195368"/>
          </a:xfrm>
        </p:grpSpPr>
        <p:sp>
          <p:nvSpPr>
            <p:cNvPr id="10" name="Rectangle 9"/>
            <p:cNvSpPr/>
            <p:nvPr/>
          </p:nvSpPr>
          <p:spPr>
            <a:xfrm>
              <a:off x="662580" y="2026674"/>
              <a:ext cx="7786095" cy="393655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p:cNvSpPr txBox="1"/>
            <p:nvPr/>
          </p:nvSpPr>
          <p:spPr>
            <a:xfrm>
              <a:off x="668695" y="3966510"/>
              <a:ext cx="1261885" cy="369332"/>
            </a:xfrm>
            <a:prstGeom prst="rect">
              <a:avLst/>
            </a:prstGeom>
            <a:noFill/>
          </p:spPr>
          <p:txBody>
            <a:bodyPr wrap="none" rtlCol="0">
              <a:spAutoFit/>
            </a:bodyPr>
            <a:lstStyle/>
            <a:p>
              <a:pPr algn="ctr"/>
              <a:r>
                <a:rPr lang="fr-FR" dirty="0" smtClean="0">
                  <a:solidFill>
                    <a:srgbClr val="800080"/>
                  </a:solidFill>
                </a:rPr>
                <a:t>Exercice 1</a:t>
              </a:r>
              <a:endParaRPr lang="fr-FR" baseline="-25000" dirty="0">
                <a:solidFill>
                  <a:srgbClr val="800080"/>
                </a:solidFill>
              </a:endParaRPr>
            </a:p>
          </p:txBody>
        </p:sp>
        <p:sp>
          <p:nvSpPr>
            <p:cNvPr id="14" name="Rectangle 13"/>
            <p:cNvSpPr/>
            <p:nvPr/>
          </p:nvSpPr>
          <p:spPr>
            <a:xfrm>
              <a:off x="1885950" y="2096185"/>
              <a:ext cx="6496050" cy="4125857"/>
            </a:xfrm>
            <a:prstGeom prst="rect">
              <a:avLst/>
            </a:prstGeom>
          </p:spPr>
          <p:txBody>
            <a:bodyPr wrap="square">
              <a:spAutoFit/>
            </a:bodyPr>
            <a:lstStyle/>
            <a:p>
              <a:pPr algn="just"/>
              <a:r>
                <a:rPr lang="fr-FR" sz="1600" i="1" dirty="0" smtClean="0">
                  <a:solidFill>
                    <a:srgbClr val="800080"/>
                  </a:solidFill>
                </a:rPr>
                <a:t>Recherche </a:t>
              </a:r>
              <a:r>
                <a:rPr lang="fr-FR" sz="1600" i="1" dirty="0">
                  <a:solidFill>
                    <a:srgbClr val="800080"/>
                  </a:solidFill>
                </a:rPr>
                <a:t>de chemin pour infiltration d’eau</a:t>
              </a:r>
              <a:r>
                <a:rPr lang="fr-FR" sz="1600" i="1" dirty="0" smtClean="0">
                  <a:solidFill>
                    <a:srgbClr val="800080"/>
                  </a:solidFill>
                </a:rPr>
                <a:t>.</a:t>
              </a:r>
              <a:endParaRPr lang="fr-FR" sz="1600" i="1" dirty="0">
                <a:solidFill>
                  <a:srgbClr val="800080"/>
                </a:solidFill>
              </a:endParaRPr>
            </a:p>
            <a:p>
              <a:pPr algn="just"/>
              <a:r>
                <a:rPr lang="fr-FR" sz="1600" i="1" dirty="0" smtClean="0">
                  <a:solidFill>
                    <a:srgbClr val="800080"/>
                  </a:solidFill>
                </a:rPr>
                <a:t>Dans </a:t>
              </a:r>
              <a:r>
                <a:rPr lang="fr-FR" sz="1600" i="1" dirty="0">
                  <a:solidFill>
                    <a:srgbClr val="800080"/>
                  </a:solidFill>
                </a:rPr>
                <a:t>cet exercice, on souhaite proposer un modèle simplifié, qui test l’étanchéité d’un terrain à l’eau. Un terrain sera représenté par une structure de type tableau à deux dimensions dont les </a:t>
              </a:r>
              <a:r>
                <a:rPr lang="fr-FR" sz="1600" i="1" dirty="0" smtClean="0">
                  <a:solidFill>
                    <a:srgbClr val="800080"/>
                  </a:solidFill>
                </a:rPr>
                <a:t>cases (ou zones) peuvent </a:t>
              </a:r>
              <a:r>
                <a:rPr lang="fr-FR" sz="1600" i="1" dirty="0">
                  <a:solidFill>
                    <a:srgbClr val="800080"/>
                  </a:solidFill>
                </a:rPr>
                <a:t>être considérées comme poreuse (représenté </a:t>
              </a:r>
              <a:r>
                <a:rPr lang="fr-FR" sz="1600" i="1" dirty="0" smtClean="0">
                  <a:solidFill>
                    <a:srgbClr val="800080"/>
                  </a:solidFill>
                </a:rPr>
                <a:t>par </a:t>
              </a:r>
              <a:r>
                <a:rPr lang="fr-FR" sz="1600" i="1" dirty="0">
                  <a:solidFill>
                    <a:srgbClr val="800080"/>
                  </a:solidFill>
                </a:rPr>
                <a:t>le caractère ‘#’) ou non poreuse (caractère ‘ ‘).</a:t>
              </a:r>
            </a:p>
            <a:p>
              <a:pPr algn="just"/>
              <a:r>
                <a:rPr lang="fr-FR" sz="1600" i="1" dirty="0">
                  <a:solidFill>
                    <a:srgbClr val="800080"/>
                  </a:solidFill>
                </a:rPr>
                <a:t>On considère que l’eau ne peut s’écouler </a:t>
              </a:r>
              <a:r>
                <a:rPr lang="fr-FR" sz="1600" i="1" dirty="0" smtClean="0">
                  <a:solidFill>
                    <a:srgbClr val="800080"/>
                  </a:solidFill>
                </a:rPr>
                <a:t>qu’horizontalement </a:t>
              </a:r>
              <a:r>
                <a:rPr lang="fr-FR" sz="1600" i="1" dirty="0">
                  <a:solidFill>
                    <a:srgbClr val="800080"/>
                  </a:solidFill>
                </a:rPr>
                <a:t>ou </a:t>
              </a:r>
              <a:r>
                <a:rPr lang="fr-FR" sz="1600" i="1" dirty="0" smtClean="0">
                  <a:solidFill>
                    <a:srgbClr val="800080"/>
                  </a:solidFill>
                </a:rPr>
                <a:t>verticalement, mais pas en </a:t>
              </a:r>
              <a:r>
                <a:rPr lang="fr-FR" sz="1600" i="1" dirty="0">
                  <a:solidFill>
                    <a:srgbClr val="800080"/>
                  </a:solidFill>
                </a:rPr>
                <a:t>oblique. On suppose que de l’eau </a:t>
              </a:r>
              <a:r>
                <a:rPr lang="fr-FR" sz="1600" i="1" dirty="0" smtClean="0">
                  <a:solidFill>
                    <a:srgbClr val="800080"/>
                  </a:solidFill>
                </a:rPr>
                <a:t>arrive depuis une zone du haut </a:t>
              </a:r>
              <a:r>
                <a:rPr lang="fr-FR" sz="1600" i="1" dirty="0">
                  <a:solidFill>
                    <a:srgbClr val="800080"/>
                  </a:solidFill>
                </a:rPr>
                <a:t>du terrain et l’apport est infini, c’est à dire que si un </a:t>
              </a:r>
              <a:r>
                <a:rPr lang="fr-FR" sz="1600" i="1" dirty="0" smtClean="0">
                  <a:solidFill>
                    <a:srgbClr val="800080"/>
                  </a:solidFill>
                </a:rPr>
                <a:t>zone se </a:t>
              </a:r>
              <a:r>
                <a:rPr lang="fr-FR" sz="1600" i="1" dirty="0">
                  <a:solidFill>
                    <a:srgbClr val="800080"/>
                  </a:solidFill>
                </a:rPr>
                <a:t>remplit d’eau (caractère ‘o’), il ne vide pas son voisin qui était déjà rempli d’eau. Les limites du terrain ne sont pas poreuses.</a:t>
              </a:r>
            </a:p>
            <a:p>
              <a:pPr algn="just"/>
              <a:r>
                <a:rPr lang="fr-FR" sz="1600" i="1" dirty="0">
                  <a:solidFill>
                    <a:srgbClr val="800080"/>
                  </a:solidFill>
                </a:rPr>
                <a:t>Ecrire une fonction récursive basée sur la recherche de chemin qui permet de savoir si le terrain est poreux ou pas.</a:t>
              </a:r>
            </a:p>
            <a:p>
              <a:pPr algn="just"/>
              <a:r>
                <a:rPr lang="fr-FR" sz="1600" i="1" dirty="0">
                  <a:solidFill>
                    <a:srgbClr val="800080"/>
                  </a:solidFill>
                </a:rPr>
                <a:t>Proposez maintenant un algorithme de recherche dynamique et non récursif qui permet d’obtenir le même résultat.</a:t>
              </a:r>
            </a:p>
            <a:p>
              <a:pPr algn="just"/>
              <a:r>
                <a:rPr lang="fr-FR" sz="1600" i="1" dirty="0">
                  <a:solidFill>
                    <a:srgbClr val="800080"/>
                  </a:solidFill>
                </a:rPr>
                <a:t>Evaluer les complexités des deux algorithmes proposés .</a:t>
              </a:r>
              <a:endParaRPr lang="fr-FR" sz="1600" i="1" dirty="0" smtClean="0">
                <a:solidFill>
                  <a:srgbClr val="800080"/>
                </a:solidFill>
              </a:endParaRPr>
            </a:p>
            <a:p>
              <a:pPr algn="just"/>
              <a:endParaRPr lang="fr-FR" sz="1600" i="1" dirty="0">
                <a:solidFill>
                  <a:srgbClr val="800080"/>
                </a:solidFill>
              </a:endParaRPr>
            </a:p>
          </p:txBody>
        </p:sp>
      </p:grpSp>
    </p:spTree>
    <p:extLst>
      <p:ext uri="{BB962C8B-B14F-4D97-AF65-F5344CB8AC3E}">
        <p14:creationId xmlns:p14="http://schemas.microsoft.com/office/powerpoint/2010/main" val="301320075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321669" y="182563"/>
            <a:ext cx="467628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37486" y="544513"/>
            <a:ext cx="3454114"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Apprentissage automatisé</a:t>
            </a:r>
            <a:endParaRPr lang="fr-FR" sz="2000" b="1" i="1" dirty="0">
              <a:solidFill>
                <a:srgbClr val="3366CC"/>
              </a:solidFill>
            </a:endParaRPr>
          </a:p>
        </p:txBody>
      </p:sp>
      <p:grpSp>
        <p:nvGrpSpPr>
          <p:cNvPr id="2" name="Groupe 19"/>
          <p:cNvGrpSpPr/>
          <p:nvPr/>
        </p:nvGrpSpPr>
        <p:grpSpPr>
          <a:xfrm>
            <a:off x="0" y="998538"/>
            <a:ext cx="9144000" cy="3109435"/>
            <a:chOff x="0" y="998538"/>
            <a:chExt cx="9144000" cy="310943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16" name="Text Box 10"/>
            <p:cNvSpPr txBox="1">
              <a:spLocks noChangeArrowheads="1"/>
            </p:cNvSpPr>
            <p:nvPr/>
          </p:nvSpPr>
          <p:spPr bwMode="auto">
            <a:xfrm>
              <a:off x="868191" y="2384424"/>
              <a:ext cx="7856049" cy="1723549"/>
            </a:xfrm>
            <a:prstGeom prst="rect">
              <a:avLst/>
            </a:prstGeom>
            <a:noFill/>
            <a:ln w="9525">
              <a:noFill/>
              <a:miter lim="800000"/>
              <a:headEnd/>
              <a:tailEnd/>
            </a:ln>
            <a:effectLst/>
          </p:spPr>
          <p:txBody>
            <a:bodyPr wrap="square">
              <a:spAutoFit/>
            </a:bodyPr>
            <a:lstStyle/>
            <a:p>
              <a:pPr algn="just">
                <a:buClr>
                  <a:schemeClr val="accent2"/>
                </a:buClr>
                <a:buFont typeface="Wingdings" pitchFamily="2" charset="2"/>
                <a:buNone/>
              </a:pPr>
              <a:endParaRPr lang="fr-FR" b="1" dirty="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just">
                <a:buClr>
                  <a:schemeClr val="accent2"/>
                </a:buClr>
              </a:pPr>
              <a:endParaRPr lang="fr-FR" sz="2000" b="1" dirty="0" smtClean="0">
                <a:solidFill>
                  <a:srgbClr val="800080"/>
                </a:solidFill>
                <a:sym typeface="Wingdings" pitchFamily="2" charset="2"/>
              </a:endParaRPr>
            </a:p>
            <a:p>
              <a:pPr algn="ctr">
                <a:buClr>
                  <a:schemeClr val="accent2"/>
                </a:buClr>
              </a:pPr>
              <a:r>
                <a:rPr lang="fr-FR" sz="2800" b="1" dirty="0" smtClean="0">
                  <a:solidFill>
                    <a:srgbClr val="800080"/>
                  </a:solidFill>
                  <a:sym typeface="Wingdings" pitchFamily="2" charset="2"/>
                </a:rPr>
                <a:t>Apprentissage automatisé</a:t>
              </a:r>
            </a:p>
          </p:txBody>
        </p:sp>
      </p:grpSp>
    </p:spTree>
    <p:extLst>
      <p:ext uri="{BB962C8B-B14F-4D97-AF65-F5344CB8AC3E}">
        <p14:creationId xmlns:p14="http://schemas.microsoft.com/office/powerpoint/2010/main" val="397622378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37486" y="544513"/>
            <a:ext cx="345411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Apprentissage automatisé</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602225"/>
            <a:chOff x="0" y="998538"/>
            <a:chExt cx="9144000" cy="5602225"/>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2627121" y="1166813"/>
              <a:ext cx="6350192"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Apprentissage supervisé</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1" cy="5093702"/>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Présentation</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Un agent apprend lorsqu’il est en capacité d’améliorer la performance de ces actions futures sur la base de son expérience.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L’apprentissage supervisé est un problème d’apprentissage qui consiste à adapter une fonction pouvant associer une sortie à une entrée.</a:t>
              </a:r>
            </a:p>
            <a:p>
              <a:pPr lvl="1" algn="just">
                <a:spcAft>
                  <a:spcPts val="600"/>
                </a:spcAft>
                <a:buFont typeface="Wingdings" pitchFamily="2" charset="2"/>
                <a:buChar char="§"/>
              </a:pPr>
              <a:r>
                <a:rPr lang="fr-FR" i="1" dirty="0" smtClean="0">
                  <a:solidFill>
                    <a:srgbClr val="800080"/>
                  </a:solidFill>
                </a:rPr>
                <a:t> La fonction s’adapte sur des exemples d’apprentissage.</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On parle d’apprentissage supervisé lorsque la sortie est explicitement fournie dans les jeux de données.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reconnaissance de caractère est un exemple les plus classique d’apprentissage supervisé.</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Contrairement à l’apprentissage supervisé, les algorithmes d’apprentissage par renforcement sont basées sur des notions de récompenses et de punitions.</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Dans l’apprentissage non-supervisé les données fournies sont uniquement les entrées, le modèle doit alors extraire l’information uniquement à partir de la structure interne des données.</a:t>
              </a:r>
              <a:endParaRPr lang="fr-FR" i="1" dirty="0">
                <a:solidFill>
                  <a:srgbClr val="800080"/>
                </a:solidFill>
              </a:endParaRPr>
            </a:p>
          </p:txBody>
        </p:sp>
      </p:grpSp>
    </p:spTree>
    <p:extLst>
      <p:ext uri="{BB962C8B-B14F-4D97-AF65-F5344CB8AC3E}">
        <p14:creationId xmlns:p14="http://schemas.microsoft.com/office/powerpoint/2010/main" val="206919806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5858949" y="182563"/>
            <a:ext cx="3139001"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Intelligence artificielle</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7768188" y="544513"/>
            <a:ext cx="1223412" cy="400110"/>
          </a:xfrm>
          <a:prstGeom prst="rect">
            <a:avLst/>
          </a:prstGeom>
          <a:noFill/>
          <a:ln w="9525">
            <a:noFill/>
            <a:miter lim="800000"/>
            <a:headEnd/>
            <a:tailEnd/>
          </a:ln>
          <a:effectLst/>
        </p:spPr>
        <p:txBody>
          <a:bodyPr wrap="none">
            <a:spAutoFit/>
          </a:bodyPr>
          <a:lstStyle/>
          <a:p>
            <a:pPr algn="r"/>
            <a:r>
              <a:rPr lang="fr-FR" sz="2000" b="1" i="1" dirty="0" smtClean="0">
                <a:solidFill>
                  <a:srgbClr val="3366CC"/>
                </a:solidFill>
              </a:rPr>
              <a:t>Master 2</a:t>
            </a:r>
            <a:endParaRPr lang="fr-FR" sz="2000" b="1" i="1" dirty="0">
              <a:solidFill>
                <a:srgbClr val="3366CC"/>
              </a:solidFill>
            </a:endParaRP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479114"/>
            <a:chOff x="0" y="998538"/>
            <a:chExt cx="9144000" cy="5479114"/>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2627121" y="1166813"/>
              <a:ext cx="6350192"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Apprentissage supervisé</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701" cy="4970591"/>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Algorithme "k plus proches voisins"</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L’algorithme consiste à rechercher dans la base de connaissance les k entrées x</a:t>
              </a:r>
              <a:r>
                <a:rPr lang="fr-FR" i="1" baseline="-25000" dirty="0" smtClean="0">
                  <a:solidFill>
                    <a:srgbClr val="800080"/>
                  </a:solidFill>
                </a:rPr>
                <a:t>i</a:t>
              </a:r>
              <a:r>
                <a:rPr lang="fr-FR" i="1" dirty="0" smtClean="0">
                  <a:solidFill>
                    <a:srgbClr val="800080"/>
                  </a:solidFill>
                </a:rPr>
                <a:t> les plus proches de ka nouvelle entrée X à modéliser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Chacune de ces entrées "votera" (donnera son propre résultat de classification) et le résultat majoritaire sera sélectionné comme étant la sortie Y associée à l’entrée X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La qualité de l’algorithme dépend alors de la quantité des données d’entrainement et de la mesure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Généralement la distance Euclidienne est souvent utilisée ;</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Pour deux entrées x</a:t>
              </a:r>
              <a:r>
                <a:rPr lang="fr-FR" i="1" baseline="-25000" dirty="0" smtClean="0">
                  <a:solidFill>
                    <a:srgbClr val="800080"/>
                  </a:solidFill>
                </a:rPr>
                <a:t>i</a:t>
              </a:r>
              <a:r>
                <a:rPr lang="fr-FR" i="1" dirty="0" smtClean="0">
                  <a:solidFill>
                    <a:srgbClr val="800080"/>
                  </a:solidFill>
                </a:rPr>
                <a:t> et </a:t>
              </a:r>
              <a:r>
                <a:rPr lang="fr-FR" i="1" dirty="0" err="1" smtClean="0">
                  <a:solidFill>
                    <a:srgbClr val="800080"/>
                  </a:solidFill>
                </a:rPr>
                <a:t>x</a:t>
              </a:r>
              <a:r>
                <a:rPr lang="fr-FR" i="1" baseline="-25000" dirty="0" err="1" smtClean="0">
                  <a:solidFill>
                    <a:srgbClr val="800080"/>
                  </a:solidFill>
                </a:rPr>
                <a:t>j</a:t>
              </a:r>
              <a:r>
                <a:rPr lang="fr-FR" i="1" dirty="0" smtClean="0">
                  <a:solidFill>
                    <a:srgbClr val="800080"/>
                  </a:solidFill>
                </a:rPr>
                <a:t> la distance Euclidienne est l’écart entre les différents éléments (ou valeurs) qui composent les x ;</a:t>
              </a: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Dans lequel </a:t>
              </a:r>
              <a:r>
                <a:rPr lang="fr-FR" i="1" dirty="0" err="1" smtClean="0">
                  <a:solidFill>
                    <a:srgbClr val="800080"/>
                  </a:solidFill>
                </a:rPr>
                <a:t>x</a:t>
              </a:r>
              <a:r>
                <a:rPr lang="fr-FR" i="1" baseline="-25000" dirty="0" err="1" smtClean="0">
                  <a:solidFill>
                    <a:srgbClr val="800080"/>
                  </a:solidFill>
                </a:rPr>
                <a:t>i,l</a:t>
              </a:r>
              <a:r>
                <a:rPr lang="fr-FR" i="1" dirty="0" smtClean="0">
                  <a:solidFill>
                    <a:srgbClr val="800080"/>
                  </a:solidFill>
                </a:rPr>
                <a:t> est la </a:t>
              </a:r>
              <a:r>
                <a:rPr lang="fr-FR" i="1" dirty="0" err="1" smtClean="0">
                  <a:solidFill>
                    <a:srgbClr val="800080"/>
                  </a:solidFill>
                </a:rPr>
                <a:t>l</a:t>
              </a:r>
              <a:r>
                <a:rPr lang="fr-FR" i="1" baseline="30000" dirty="0" err="1" smtClean="0">
                  <a:solidFill>
                    <a:srgbClr val="800080"/>
                  </a:solidFill>
                </a:rPr>
                <a:t>ième</a:t>
              </a:r>
              <a:r>
                <a:rPr lang="fr-FR" i="1" dirty="0" smtClean="0">
                  <a:solidFill>
                    <a:srgbClr val="800080"/>
                  </a:solidFill>
                </a:rPr>
                <a:t> valeur qui compose les entrées.</a:t>
              </a:r>
            </a:p>
          </p:txBody>
        </p:sp>
      </p:grpSp>
      <mc:AlternateContent xmlns:mc="http://schemas.openxmlformats.org/markup-compatibility/2006" xmlns:a14="http://schemas.microsoft.com/office/drawing/2010/main">
        <mc:Choice Requires="a14">
          <p:sp>
            <p:nvSpPr>
              <p:cNvPr id="11" name="ZoneTexte 10"/>
              <p:cNvSpPr txBox="1"/>
              <p:nvPr/>
            </p:nvSpPr>
            <p:spPr>
              <a:xfrm>
                <a:off x="3066453" y="5178497"/>
                <a:ext cx="2878609"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solidFill>
                            <a:srgbClr val="800080"/>
                          </a:solidFill>
                          <a:latin typeface="Cambria Math" panose="02040503050406030204" pitchFamily="18" charset="0"/>
                          <a:ea typeface="Cambria Math" panose="02040503050406030204" pitchFamily="18" charset="0"/>
                        </a:rPr>
                        <m:t>𝐷</m:t>
                      </m:r>
                      <m:d>
                        <m:dPr>
                          <m:ctrlPr>
                            <a:rPr lang="fr-FR" b="0" i="1" smtClean="0">
                              <a:solidFill>
                                <a:srgbClr val="800080"/>
                              </a:solidFill>
                              <a:latin typeface="Cambria Math" panose="02040503050406030204" pitchFamily="18" charset="0"/>
                              <a:ea typeface="Cambria Math" panose="02040503050406030204" pitchFamily="18" charset="0"/>
                            </a:rPr>
                          </m:ctrlPr>
                        </m:dPr>
                        <m:e>
                          <m:sSub>
                            <m:sSubPr>
                              <m:ctrlPr>
                                <a:rPr lang="fr-FR" b="0" i="1" smtClean="0">
                                  <a:solidFill>
                                    <a:srgbClr val="800080"/>
                                  </a:solidFill>
                                  <a:latin typeface="Cambria Math" panose="02040503050406030204" pitchFamily="18" charset="0"/>
                                  <a:ea typeface="Cambria Math" panose="02040503050406030204" pitchFamily="18" charset="0"/>
                                </a:rPr>
                              </m:ctrlPr>
                            </m:sSubPr>
                            <m:e>
                              <m:r>
                                <a:rPr lang="fr-FR" b="0" i="1" smtClean="0">
                                  <a:solidFill>
                                    <a:srgbClr val="800080"/>
                                  </a:solidFill>
                                  <a:latin typeface="Cambria Math" panose="02040503050406030204" pitchFamily="18" charset="0"/>
                                  <a:ea typeface="Cambria Math" panose="02040503050406030204" pitchFamily="18" charset="0"/>
                                </a:rPr>
                                <m:t>𝑥</m:t>
                              </m:r>
                            </m:e>
                            <m:sub>
                              <m:r>
                                <a:rPr lang="fr-FR" b="0" i="1" smtClean="0">
                                  <a:solidFill>
                                    <a:srgbClr val="800080"/>
                                  </a:solidFill>
                                  <a:latin typeface="Cambria Math" panose="02040503050406030204" pitchFamily="18" charset="0"/>
                                  <a:ea typeface="Cambria Math" panose="02040503050406030204" pitchFamily="18" charset="0"/>
                                </a:rPr>
                                <m:t>𝑖</m:t>
                              </m:r>
                            </m:sub>
                          </m:sSub>
                          <m:r>
                            <a:rPr lang="fr-FR" b="0" i="1" smtClean="0">
                              <a:solidFill>
                                <a:srgbClr val="800080"/>
                              </a:solidFill>
                              <a:latin typeface="Cambria Math" panose="02040503050406030204" pitchFamily="18" charset="0"/>
                              <a:ea typeface="Cambria Math" panose="02040503050406030204" pitchFamily="18" charset="0"/>
                            </a:rPr>
                            <m:t>;</m:t>
                          </m:r>
                          <m:sSub>
                            <m:sSubPr>
                              <m:ctrlPr>
                                <a:rPr lang="fr-FR" b="0" i="1" smtClean="0">
                                  <a:solidFill>
                                    <a:srgbClr val="800080"/>
                                  </a:solidFill>
                                  <a:latin typeface="Cambria Math" panose="02040503050406030204" pitchFamily="18" charset="0"/>
                                  <a:ea typeface="Cambria Math" panose="02040503050406030204" pitchFamily="18" charset="0"/>
                                </a:rPr>
                              </m:ctrlPr>
                            </m:sSubPr>
                            <m:e>
                              <m:r>
                                <a:rPr lang="fr-FR" b="0" i="1" smtClean="0">
                                  <a:solidFill>
                                    <a:srgbClr val="800080"/>
                                  </a:solidFill>
                                  <a:latin typeface="Cambria Math" panose="02040503050406030204" pitchFamily="18" charset="0"/>
                                  <a:ea typeface="Cambria Math" panose="02040503050406030204" pitchFamily="18" charset="0"/>
                                </a:rPr>
                                <m:t>𝑥</m:t>
                              </m:r>
                            </m:e>
                            <m:sub>
                              <m:r>
                                <a:rPr lang="fr-FR" b="0" i="1" smtClean="0">
                                  <a:solidFill>
                                    <a:srgbClr val="800080"/>
                                  </a:solidFill>
                                  <a:latin typeface="Cambria Math" panose="02040503050406030204" pitchFamily="18" charset="0"/>
                                  <a:ea typeface="Cambria Math" panose="02040503050406030204" pitchFamily="18" charset="0"/>
                                </a:rPr>
                                <m:t>𝑗</m:t>
                              </m:r>
                            </m:sub>
                          </m:sSub>
                        </m:e>
                      </m:d>
                      <m:r>
                        <a:rPr lang="fr-FR" b="0" i="1" smtClean="0">
                          <a:solidFill>
                            <a:srgbClr val="800080"/>
                          </a:solidFill>
                          <a:latin typeface="Cambria Math" panose="02040503050406030204" pitchFamily="18" charset="0"/>
                        </a:rPr>
                        <m:t>=</m:t>
                      </m:r>
                      <m:rad>
                        <m:radPr>
                          <m:degHide m:val="on"/>
                          <m:ctrlPr>
                            <a:rPr lang="fr-FR" b="0" i="1" smtClean="0">
                              <a:solidFill>
                                <a:srgbClr val="800080"/>
                              </a:solidFill>
                              <a:latin typeface="Cambria Math" panose="02040503050406030204" pitchFamily="18" charset="0"/>
                            </a:rPr>
                          </m:ctrlPr>
                        </m:radPr>
                        <m:deg/>
                        <m:e>
                          <m:nary>
                            <m:naryPr>
                              <m:chr m:val="∑"/>
                              <m:supHide m:val="on"/>
                              <m:ctrlPr>
                                <a:rPr lang="fr-FR" i="1">
                                  <a:solidFill>
                                    <a:srgbClr val="800080"/>
                                  </a:solidFill>
                                  <a:latin typeface="Cambria Math" panose="02040503050406030204" pitchFamily="18" charset="0"/>
                                  <a:sym typeface="Symbol" panose="05050102010706020507" pitchFamily="18" charset="2"/>
                                </a:rPr>
                              </m:ctrlPr>
                            </m:naryPr>
                            <m:sub>
                              <m:r>
                                <a:rPr lang="fr-FR" b="0" i="1" smtClean="0">
                                  <a:solidFill>
                                    <a:srgbClr val="800080"/>
                                  </a:solidFill>
                                  <a:latin typeface="Cambria Math" panose="02040503050406030204" pitchFamily="18" charset="0"/>
                                  <a:sym typeface="Symbol" panose="05050102010706020507" pitchFamily="18" charset="2"/>
                                </a:rPr>
                                <m:t>𝑙</m:t>
                              </m:r>
                            </m:sub>
                            <m:sup/>
                            <m:e>
                              <m:sSup>
                                <m:sSupPr>
                                  <m:ctrlPr>
                                    <a:rPr lang="fr-FR"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p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sSub>
                                    <m:sSub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𝑥</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𝑖</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𝑙</m:t>
                                      </m:r>
                                    </m:sub>
                                  </m:s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sSub>
                                    <m:sSubPr>
                                      <m:ctrlP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ctrlPr>
                                    </m:sSubPr>
                                    <m:e>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𝑥</m:t>
                                      </m:r>
                                    </m:e>
                                    <m: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𝑗</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𝑙</m:t>
                                      </m:r>
                                    </m:sub>
                                  </m:sSub>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m:t>
                                  </m:r>
                                </m:e>
                                <m:sup>
                                  <m:r>
                                    <a:rPr lang="fr-FR" b="0" i="1" smtClean="0">
                                      <a:solidFill>
                                        <a:srgbClr val="800080"/>
                                      </a:solidFill>
                                      <a:latin typeface="Cambria Math" panose="02040503050406030204" pitchFamily="18" charset="0"/>
                                      <a:ea typeface="Cambria Math" panose="02040503050406030204" pitchFamily="18" charset="0"/>
                                      <a:sym typeface="Symbol" panose="05050102010706020507" pitchFamily="18" charset="2"/>
                                    </a:rPr>
                                    <m:t>2</m:t>
                                  </m:r>
                                </m:sup>
                              </m:sSup>
                            </m:e>
                          </m:nary>
                        </m:e>
                      </m:rad>
                    </m:oMath>
                  </m:oMathPara>
                </a14:m>
                <a:endParaRPr lang="fr-FR" dirty="0" smtClean="0">
                  <a:solidFill>
                    <a:srgbClr val="800080"/>
                  </a:solidFill>
                </a:endParaRPr>
              </a:p>
            </p:txBody>
          </p:sp>
        </mc:Choice>
        <mc:Fallback xmlns="">
          <p:sp>
            <p:nvSpPr>
              <p:cNvPr id="11" name="ZoneTexte 10"/>
              <p:cNvSpPr txBox="1">
                <a:spLocks noRot="1" noChangeAspect="1" noMove="1" noResize="1" noEditPoints="1" noAdjustHandles="1" noChangeArrowheads="1" noChangeShapeType="1" noTextEdit="1"/>
              </p:cNvSpPr>
              <p:nvPr/>
            </p:nvSpPr>
            <p:spPr>
              <a:xfrm>
                <a:off x="3066453" y="5178497"/>
                <a:ext cx="2878609" cy="818366"/>
              </a:xfrm>
              <a:prstGeom prst="rect">
                <a:avLst/>
              </a:prstGeom>
              <a:blipFill>
                <a:blip r:embed="rId4"/>
                <a:stretch>
                  <a:fillRect b="-741"/>
                </a:stretch>
              </a:blipFill>
            </p:spPr>
            <p:txBody>
              <a:bodyPr/>
              <a:lstStyle/>
              <a:p>
                <a:r>
                  <a:rPr lang="fr-FR">
                    <a:noFill/>
                  </a:rPr>
                  <a:t> </a:t>
                </a:r>
              </a:p>
            </p:txBody>
          </p:sp>
        </mc:Fallback>
      </mc:AlternateContent>
    </p:spTree>
    <p:extLst>
      <p:ext uri="{BB962C8B-B14F-4D97-AF65-F5344CB8AC3E}">
        <p14:creationId xmlns:p14="http://schemas.microsoft.com/office/powerpoint/2010/main" val="26490683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9144000" cy="998538"/>
          </a:xfrm>
          <a:prstGeom prst="rect">
            <a:avLst/>
          </a:prstGeom>
          <a:solidFill>
            <a:schemeClr val="accent1"/>
          </a:solidFill>
          <a:ln w="9525">
            <a:solidFill>
              <a:schemeClr val="folHlink"/>
            </a:solidFill>
            <a:miter lim="800000"/>
            <a:headEnd/>
            <a:tailEnd/>
          </a:ln>
          <a:effectLst/>
        </p:spPr>
        <p:txBody>
          <a:bodyPr wrap="none" anchor="ctr"/>
          <a:lstStyle/>
          <a:p>
            <a:endParaRPr lang="fr-FR"/>
          </a:p>
        </p:txBody>
      </p:sp>
      <p:sp>
        <p:nvSpPr>
          <p:cNvPr id="23557" name="Text Box 5"/>
          <p:cNvSpPr txBox="1">
            <a:spLocks noChangeArrowheads="1"/>
          </p:cNvSpPr>
          <p:nvPr/>
        </p:nvSpPr>
        <p:spPr bwMode="auto">
          <a:xfrm>
            <a:off x="4274578" y="182563"/>
            <a:ext cx="4723372" cy="430887"/>
          </a:xfrm>
          <a:prstGeom prst="rect">
            <a:avLst/>
          </a:prstGeom>
          <a:noFill/>
          <a:ln w="9525">
            <a:noFill/>
            <a:miter lim="800000"/>
            <a:headEnd/>
            <a:tailEnd/>
          </a:ln>
          <a:effectLst>
            <a:outerShdw dist="35921" dir="2700000" algn="ctr" rotWithShape="0">
              <a:schemeClr val="tx1"/>
            </a:outerShdw>
          </a:effectLst>
        </p:spPr>
        <p:txBody>
          <a:bodyPr wrap="none">
            <a:spAutoFit/>
          </a:bodyPr>
          <a:lstStyle/>
          <a:p>
            <a:pPr algn="r"/>
            <a:r>
              <a:rPr lang="fr-FR" sz="2200" b="1" dirty="0">
                <a:solidFill>
                  <a:srgbClr val="3366CC"/>
                </a:solidFill>
              </a:rPr>
              <a:t>Structures données et récursivité</a:t>
            </a:r>
            <a:endParaRPr lang="fr-FR" sz="2200" b="1" i="1" dirty="0">
              <a:solidFill>
                <a:srgbClr val="3366CC"/>
              </a:solidFill>
            </a:endParaRPr>
          </a:p>
        </p:txBody>
      </p:sp>
      <p:pic>
        <p:nvPicPr>
          <p:cNvPr id="23558" name="Picture 6" descr="UdC"/>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30175" y="33338"/>
            <a:ext cx="1214438" cy="931862"/>
          </a:xfrm>
          <a:prstGeom prst="rect">
            <a:avLst/>
          </a:prstGeom>
          <a:noFill/>
        </p:spPr>
      </p:pic>
      <p:sp>
        <p:nvSpPr>
          <p:cNvPr id="23559" name="Text Box 7"/>
          <p:cNvSpPr txBox="1">
            <a:spLocks noChangeArrowheads="1"/>
          </p:cNvSpPr>
          <p:nvPr/>
        </p:nvSpPr>
        <p:spPr bwMode="auto">
          <a:xfrm>
            <a:off x="5537486" y="544513"/>
            <a:ext cx="3454114" cy="400110"/>
          </a:xfrm>
          <a:prstGeom prst="rect">
            <a:avLst/>
          </a:prstGeom>
          <a:noFill/>
          <a:ln w="9525">
            <a:noFill/>
            <a:miter lim="800000"/>
            <a:headEnd/>
            <a:tailEnd/>
          </a:ln>
          <a:effectLst/>
        </p:spPr>
        <p:txBody>
          <a:bodyPr wrap="none">
            <a:spAutoFit/>
          </a:bodyPr>
          <a:lstStyle/>
          <a:p>
            <a:pPr algn="r"/>
            <a:r>
              <a:rPr lang="fr-FR" sz="2000" b="1" i="1" dirty="0">
                <a:solidFill>
                  <a:srgbClr val="3366CC"/>
                </a:solidFill>
              </a:rPr>
              <a:t>Apprentissage automatisé</a:t>
            </a:r>
          </a:p>
        </p:txBody>
      </p:sp>
      <p:pic>
        <p:nvPicPr>
          <p:cNvPr id="23572"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95438" y="46038"/>
            <a:ext cx="885825" cy="904875"/>
          </a:xfrm>
          <a:prstGeom prst="rect">
            <a:avLst/>
          </a:prstGeom>
          <a:noFill/>
          <a:ln w="9525">
            <a:noFill/>
            <a:miter lim="800000"/>
            <a:headEnd/>
            <a:tailEnd/>
          </a:ln>
          <a:effectLst/>
        </p:spPr>
      </p:pic>
      <p:grpSp>
        <p:nvGrpSpPr>
          <p:cNvPr id="2" name="Groupe 19"/>
          <p:cNvGrpSpPr/>
          <p:nvPr/>
        </p:nvGrpSpPr>
        <p:grpSpPr>
          <a:xfrm>
            <a:off x="309282" y="998538"/>
            <a:ext cx="8619565" cy="5202116"/>
            <a:chOff x="0" y="998538"/>
            <a:chExt cx="9144000" cy="5202116"/>
          </a:xfrm>
        </p:grpSpPr>
        <p:sp>
          <p:nvSpPr>
            <p:cNvPr id="23556" name="Line 4"/>
            <p:cNvSpPr>
              <a:spLocks noChangeShapeType="1"/>
            </p:cNvSpPr>
            <p:nvPr/>
          </p:nvSpPr>
          <p:spPr bwMode="auto">
            <a:xfrm>
              <a:off x="0" y="998538"/>
              <a:ext cx="9144000" cy="0"/>
            </a:xfrm>
            <a:prstGeom prst="line">
              <a:avLst/>
            </a:prstGeom>
            <a:noFill/>
            <a:ln w="9525">
              <a:solidFill>
                <a:schemeClr val="folHlink"/>
              </a:solidFill>
              <a:round/>
              <a:headEnd/>
              <a:tailEnd/>
            </a:ln>
            <a:effectLst/>
          </p:spPr>
          <p:txBody>
            <a:bodyPr/>
            <a:lstStyle/>
            <a:p>
              <a:endParaRPr lang="fr-FR"/>
            </a:p>
          </p:txBody>
        </p:sp>
        <p:sp>
          <p:nvSpPr>
            <p:cNvPr id="23555" name="Text Box 3"/>
            <p:cNvSpPr txBox="1">
              <a:spLocks noChangeArrowheads="1"/>
            </p:cNvSpPr>
            <p:nvPr/>
          </p:nvSpPr>
          <p:spPr bwMode="auto">
            <a:xfrm>
              <a:off x="2627121" y="1166813"/>
              <a:ext cx="6350192" cy="400110"/>
            </a:xfrm>
            <a:prstGeom prst="rect">
              <a:avLst/>
            </a:prstGeom>
            <a:noFill/>
            <a:ln w="9525">
              <a:noFill/>
              <a:miter lim="800000"/>
              <a:headEnd/>
              <a:tailEnd/>
            </a:ln>
            <a:effectLst>
              <a:outerShdw dist="35921" dir="2700000" algn="ctr" rotWithShape="0">
                <a:schemeClr val="tx1">
                  <a:alpha val="50000"/>
                </a:schemeClr>
              </a:outerShdw>
            </a:effectLst>
          </p:spPr>
          <p:txBody>
            <a:bodyPr wrap="square">
              <a:spAutoFit/>
            </a:bodyPr>
            <a:lstStyle/>
            <a:p>
              <a:pPr algn="r"/>
              <a:r>
                <a:rPr lang="it-IT" sz="2000" b="1" i="1" dirty="0" smtClean="0">
                  <a:solidFill>
                    <a:schemeClr val="folHlink"/>
                  </a:solidFill>
                </a:rPr>
                <a:t>Apprentissage supervisé</a:t>
              </a:r>
              <a:endParaRPr lang="fr-FR" sz="2000" b="1" dirty="0">
                <a:solidFill>
                  <a:schemeClr val="folHlink"/>
                </a:solidFill>
              </a:endParaRPr>
            </a:p>
          </p:txBody>
        </p:sp>
        <p:sp>
          <p:nvSpPr>
            <p:cNvPr id="16" name="Text Box 10"/>
            <p:cNvSpPr txBox="1">
              <a:spLocks noChangeArrowheads="1"/>
            </p:cNvSpPr>
            <p:nvPr/>
          </p:nvSpPr>
          <p:spPr bwMode="auto">
            <a:xfrm>
              <a:off x="416859" y="1507061"/>
              <a:ext cx="8635699" cy="4693593"/>
            </a:xfrm>
            <a:prstGeom prst="rect">
              <a:avLst/>
            </a:prstGeom>
            <a:noFill/>
            <a:ln w="9525">
              <a:noFill/>
              <a:miter lim="800000"/>
              <a:headEnd/>
              <a:tailEnd/>
            </a:ln>
            <a:effectLst/>
          </p:spPr>
          <p:txBody>
            <a:bodyPr wrap="square">
              <a:spAutoFit/>
            </a:bodyPr>
            <a:lstStyle/>
            <a:p>
              <a:pPr algn="just">
                <a:spcAft>
                  <a:spcPts val="600"/>
                </a:spcAft>
                <a:buClr>
                  <a:schemeClr val="accent2"/>
                </a:buClr>
              </a:pPr>
              <a:r>
                <a:rPr lang="fr-FR" sz="2000" b="1" dirty="0" smtClean="0">
                  <a:solidFill>
                    <a:srgbClr val="800080"/>
                  </a:solidFill>
                  <a:sym typeface="Wingdings" pitchFamily="2" charset="2"/>
                </a:rPr>
                <a:t>Exemple de distance</a:t>
              </a:r>
              <a:endParaRPr lang="fr-FR" i="1" dirty="0" smtClean="0">
                <a:solidFill>
                  <a:srgbClr val="800080"/>
                </a:solidFill>
              </a:endParaRPr>
            </a:p>
            <a:p>
              <a:pPr lvl="1" algn="just">
                <a:spcAft>
                  <a:spcPts val="600"/>
                </a:spcAft>
                <a:buFont typeface="Wingdings" pitchFamily="2" charset="2"/>
                <a:buChar char="§"/>
              </a:pPr>
              <a:r>
                <a:rPr lang="fr-FR" i="1" dirty="0" smtClean="0">
                  <a:solidFill>
                    <a:srgbClr val="800080"/>
                  </a:solidFill>
                </a:rPr>
                <a:t> La distance entre deux images correspondant à deux caractères serait ici la différence entre les pixels (0 si les pixels sont égaux et 1 sinon).</a:t>
              </a:r>
            </a:p>
            <a:p>
              <a:pPr lvl="1" algn="just">
                <a:spcAft>
                  <a:spcPts val="600"/>
                </a:spcAft>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endParaRPr lang="fr-FR" i="1" dirty="0" smtClean="0">
                <a:solidFill>
                  <a:srgbClr val="800080"/>
                </a:solidFill>
              </a:endParaRPr>
            </a:p>
            <a:p>
              <a:pPr lvl="1" algn="just">
                <a:spcAft>
                  <a:spcPts val="600"/>
                </a:spcAft>
                <a:buFont typeface="Wingdings" pitchFamily="2" charset="2"/>
                <a:buChar char="§"/>
              </a:pPr>
              <a:endParaRPr lang="fr-FR" i="1" dirty="0">
                <a:solidFill>
                  <a:srgbClr val="800080"/>
                </a:solidFill>
              </a:endParaRPr>
            </a:p>
            <a:p>
              <a:pPr lvl="1" algn="just">
                <a:spcAft>
                  <a:spcPts val="600"/>
                </a:spcAft>
                <a:buFont typeface="Wingdings" pitchFamily="2" charset="2"/>
                <a:buChar char="§"/>
              </a:pPr>
              <a:r>
                <a:rPr lang="fr-FR" i="1" dirty="0" smtClean="0">
                  <a:solidFill>
                    <a:srgbClr val="800080"/>
                  </a:solidFill>
                </a:rPr>
                <a:t> L’algorithme est simple, mais l’inconvénient est de devoir consulter toutes les données pour faire des prédictions de qualité.</a:t>
              </a:r>
            </a:p>
            <a:p>
              <a:pPr lvl="1" algn="just">
                <a:spcAft>
                  <a:spcPts val="600"/>
                </a:spcAft>
                <a:buFont typeface="Wingdings" pitchFamily="2" charset="2"/>
                <a:buChar char="§"/>
              </a:pPr>
              <a:r>
                <a:rPr lang="fr-FR" i="1" dirty="0">
                  <a:solidFill>
                    <a:srgbClr val="800080"/>
                  </a:solidFill>
                </a:rPr>
                <a:t> </a:t>
              </a:r>
              <a:r>
                <a:rPr lang="fr-FR" i="1" dirty="0" smtClean="0">
                  <a:solidFill>
                    <a:srgbClr val="800080"/>
                  </a:solidFill>
                </a:rPr>
                <a:t>Une amélioration consiste à chercher un modèle capable d’adapter ses paramètres sur les données d’entrainement, afin de ne pas avoir à consulter tous les enregistrement à chaque prédiction.</a:t>
              </a:r>
            </a:p>
          </p:txBody>
        </p:sp>
      </p:grpSp>
      <p:grpSp>
        <p:nvGrpSpPr>
          <p:cNvPr id="4" name="Groupe 3"/>
          <p:cNvGrpSpPr/>
          <p:nvPr/>
        </p:nvGrpSpPr>
        <p:grpSpPr>
          <a:xfrm>
            <a:off x="1651097" y="2606896"/>
            <a:ext cx="1433699" cy="1470195"/>
            <a:chOff x="878393" y="4467514"/>
            <a:chExt cx="1433699" cy="1470195"/>
          </a:xfrm>
        </p:grpSpPr>
        <p:grpSp>
          <p:nvGrpSpPr>
            <p:cNvPr id="3" name="Groupe 2"/>
            <p:cNvGrpSpPr/>
            <p:nvPr/>
          </p:nvGrpSpPr>
          <p:grpSpPr>
            <a:xfrm>
              <a:off x="878393" y="4467514"/>
              <a:ext cx="1433699" cy="149640"/>
              <a:chOff x="1551836" y="5438127"/>
              <a:chExt cx="1433699" cy="149640"/>
            </a:xfrm>
          </p:grpSpPr>
          <p:sp>
            <p:nvSpPr>
              <p:cNvPr id="13" name="Rectangle 12"/>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2" name="Rectangle 171"/>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3" name="Rectangle 172"/>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4" name="Rectangle 173"/>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Rectangle 174"/>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6" name="Rectangle 175"/>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7" name="Rectangle 176"/>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8" name="Rectangle 177"/>
              <p:cNvSpPr/>
              <p:nvPr/>
            </p:nvSpPr>
            <p:spPr>
              <a:xfrm>
                <a:off x="2555542"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9" name="Rectangle 178"/>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0" name="Rectangle 179"/>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81" name="Groupe 180"/>
            <p:cNvGrpSpPr/>
            <p:nvPr/>
          </p:nvGrpSpPr>
          <p:grpSpPr>
            <a:xfrm>
              <a:off x="878393" y="4617154"/>
              <a:ext cx="1433699" cy="149640"/>
              <a:chOff x="1551836" y="5438127"/>
              <a:chExt cx="1433699" cy="149640"/>
            </a:xfrm>
          </p:grpSpPr>
          <p:sp>
            <p:nvSpPr>
              <p:cNvPr id="182" name="Rectangle 181"/>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3" name="Rectangle 182"/>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4" name="Rectangle 183"/>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5" name="Rectangle 184"/>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Rectangle 185"/>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Rectangle 186"/>
              <p:cNvSpPr/>
              <p:nvPr/>
            </p:nvSpPr>
            <p:spPr>
              <a:xfrm>
                <a:off x="2268491"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Rectangle 187"/>
              <p:cNvSpPr/>
              <p:nvPr/>
            </p:nvSpPr>
            <p:spPr>
              <a:xfrm>
                <a:off x="2412211"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9" name="Rectangle 188"/>
              <p:cNvSpPr/>
              <p:nvPr/>
            </p:nvSpPr>
            <p:spPr>
              <a:xfrm>
                <a:off x="2555542"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Rectangle 189"/>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Rectangle 190"/>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2" name="Groupe 191"/>
            <p:cNvGrpSpPr/>
            <p:nvPr/>
          </p:nvGrpSpPr>
          <p:grpSpPr>
            <a:xfrm>
              <a:off x="878393" y="4766794"/>
              <a:ext cx="1433699" cy="149640"/>
              <a:chOff x="1551836" y="5438127"/>
              <a:chExt cx="1433699" cy="149640"/>
            </a:xfrm>
          </p:grpSpPr>
          <p:sp>
            <p:nvSpPr>
              <p:cNvPr id="193" name="Rectangle 192"/>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4" name="Rectangle 193"/>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5" name="Rectangle 194"/>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6" name="Rectangle 195"/>
              <p:cNvSpPr/>
              <p:nvPr/>
            </p:nvSpPr>
            <p:spPr>
              <a:xfrm>
                <a:off x="1981829"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Rectangle 196"/>
              <p:cNvSpPr/>
              <p:nvPr/>
            </p:nvSpPr>
            <p:spPr>
              <a:xfrm>
                <a:off x="2125160"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Rectangle 197"/>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Rectangle 198"/>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0" name="Rectangle 199"/>
              <p:cNvSpPr/>
              <p:nvPr/>
            </p:nvSpPr>
            <p:spPr>
              <a:xfrm>
                <a:off x="2555542"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1" name="Rectangle 200"/>
              <p:cNvSpPr/>
              <p:nvPr/>
            </p:nvSpPr>
            <p:spPr>
              <a:xfrm>
                <a:off x="2698873"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Rectangle 201"/>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03" name="Groupe 202"/>
            <p:cNvGrpSpPr/>
            <p:nvPr/>
          </p:nvGrpSpPr>
          <p:grpSpPr>
            <a:xfrm>
              <a:off x="878393" y="4916434"/>
              <a:ext cx="1433699" cy="149640"/>
              <a:chOff x="1551836" y="5438127"/>
              <a:chExt cx="1433699" cy="149640"/>
            </a:xfrm>
          </p:grpSpPr>
          <p:sp>
            <p:nvSpPr>
              <p:cNvPr id="204" name="Rectangle 203"/>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 name="Rectangle 204"/>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 name="Rectangle 205"/>
              <p:cNvSpPr/>
              <p:nvPr/>
            </p:nvSpPr>
            <p:spPr>
              <a:xfrm>
                <a:off x="1838498"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Rectangle 206"/>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Rectangle 207"/>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Rectangle 208"/>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0" name="Rectangle 209"/>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1" name="Rectangle 210"/>
              <p:cNvSpPr/>
              <p:nvPr/>
            </p:nvSpPr>
            <p:spPr>
              <a:xfrm>
                <a:off x="2555542"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 name="Rectangle 211"/>
              <p:cNvSpPr/>
              <p:nvPr/>
            </p:nvSpPr>
            <p:spPr>
              <a:xfrm>
                <a:off x="2698873"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3" name="Rectangle 212"/>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4" name="Groupe 213"/>
            <p:cNvGrpSpPr/>
            <p:nvPr/>
          </p:nvGrpSpPr>
          <p:grpSpPr>
            <a:xfrm>
              <a:off x="878393" y="5051006"/>
              <a:ext cx="1433699" cy="149640"/>
              <a:chOff x="1551836" y="5438127"/>
              <a:chExt cx="1433699" cy="149640"/>
            </a:xfrm>
          </p:grpSpPr>
          <p:sp>
            <p:nvSpPr>
              <p:cNvPr id="215" name="Rectangle 214"/>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Rectangle 215"/>
              <p:cNvSpPr/>
              <p:nvPr/>
            </p:nvSpPr>
            <p:spPr>
              <a:xfrm>
                <a:off x="1695167"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Rectangle 216"/>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8" name="Rectangle 217"/>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9" name="Rectangle 218"/>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0" name="Rectangle 219"/>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Rectangle 220"/>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Rectangle 221"/>
              <p:cNvSpPr/>
              <p:nvPr/>
            </p:nvSpPr>
            <p:spPr>
              <a:xfrm>
                <a:off x="2555542"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3" name="Rectangle 222"/>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4" name="Rectangle 223"/>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5" name="Groupe 224"/>
            <p:cNvGrpSpPr/>
            <p:nvPr/>
          </p:nvGrpSpPr>
          <p:grpSpPr>
            <a:xfrm>
              <a:off x="878393" y="5204577"/>
              <a:ext cx="1433699" cy="149640"/>
              <a:chOff x="1551836" y="5438127"/>
              <a:chExt cx="1433699" cy="149640"/>
            </a:xfrm>
          </p:grpSpPr>
          <p:sp>
            <p:nvSpPr>
              <p:cNvPr id="226" name="Rectangle 225"/>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7" name="Rectangle 226"/>
              <p:cNvSpPr/>
              <p:nvPr/>
            </p:nvSpPr>
            <p:spPr>
              <a:xfrm>
                <a:off x="1695167"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8" name="Rectangle 227"/>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9" name="Rectangle 228"/>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0" name="Rectangle 229"/>
              <p:cNvSpPr/>
              <p:nvPr/>
            </p:nvSpPr>
            <p:spPr>
              <a:xfrm>
                <a:off x="2125160"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1" name="Rectangle 230"/>
              <p:cNvSpPr/>
              <p:nvPr/>
            </p:nvSpPr>
            <p:spPr>
              <a:xfrm>
                <a:off x="2268491"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2" name="Rectangle 231"/>
              <p:cNvSpPr/>
              <p:nvPr/>
            </p:nvSpPr>
            <p:spPr>
              <a:xfrm>
                <a:off x="2412211"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3" name="Rectangle 232"/>
              <p:cNvSpPr/>
              <p:nvPr/>
            </p:nvSpPr>
            <p:spPr>
              <a:xfrm>
                <a:off x="2555542"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4" name="Rectangle 233"/>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5" name="Rectangle 234"/>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36" name="Groupe 235"/>
            <p:cNvGrpSpPr/>
            <p:nvPr/>
          </p:nvGrpSpPr>
          <p:grpSpPr>
            <a:xfrm>
              <a:off x="878393" y="5354217"/>
              <a:ext cx="1433699" cy="149640"/>
              <a:chOff x="1551836" y="5438127"/>
              <a:chExt cx="1433699" cy="149640"/>
            </a:xfrm>
          </p:grpSpPr>
          <p:sp>
            <p:nvSpPr>
              <p:cNvPr id="237" name="Rectangle 236"/>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8" name="Rectangle 237"/>
              <p:cNvSpPr/>
              <p:nvPr/>
            </p:nvSpPr>
            <p:spPr>
              <a:xfrm>
                <a:off x="1695167"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9" name="Rectangle 238"/>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0" name="Rectangle 239"/>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1" name="Rectangle 240"/>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2" name="Rectangle 241"/>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3" name="Rectangle 242"/>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4" name="Rectangle 243"/>
              <p:cNvSpPr/>
              <p:nvPr/>
            </p:nvSpPr>
            <p:spPr>
              <a:xfrm>
                <a:off x="2555542"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5" name="Rectangle 244"/>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6" name="Rectangle 245"/>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47" name="Groupe 246"/>
            <p:cNvGrpSpPr/>
            <p:nvPr/>
          </p:nvGrpSpPr>
          <p:grpSpPr>
            <a:xfrm>
              <a:off x="878393" y="5503857"/>
              <a:ext cx="1433699" cy="149640"/>
              <a:chOff x="1551836" y="5438127"/>
              <a:chExt cx="1433699" cy="149640"/>
            </a:xfrm>
          </p:grpSpPr>
          <p:sp>
            <p:nvSpPr>
              <p:cNvPr id="248" name="Rectangle 247"/>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9" name="Rectangle 248"/>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0" name="Rectangle 249"/>
              <p:cNvSpPr/>
              <p:nvPr/>
            </p:nvSpPr>
            <p:spPr>
              <a:xfrm>
                <a:off x="1838498"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1" name="Rectangle 250"/>
              <p:cNvSpPr/>
              <p:nvPr/>
            </p:nvSpPr>
            <p:spPr>
              <a:xfrm>
                <a:off x="1981829"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2" name="Rectangle 251"/>
              <p:cNvSpPr/>
              <p:nvPr/>
            </p:nvSpPr>
            <p:spPr>
              <a:xfrm>
                <a:off x="2125160"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3" name="Rectangle 252"/>
              <p:cNvSpPr/>
              <p:nvPr/>
            </p:nvSpPr>
            <p:spPr>
              <a:xfrm>
                <a:off x="2268491"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4" name="Rectangle 253"/>
              <p:cNvSpPr/>
              <p:nvPr/>
            </p:nvSpPr>
            <p:spPr>
              <a:xfrm>
                <a:off x="2412211"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5" name="Rectangle 254"/>
              <p:cNvSpPr/>
              <p:nvPr/>
            </p:nvSpPr>
            <p:spPr>
              <a:xfrm>
                <a:off x="2555542"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6" name="Rectangle 255"/>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7" name="Rectangle 256"/>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58" name="Groupe 257"/>
            <p:cNvGrpSpPr/>
            <p:nvPr/>
          </p:nvGrpSpPr>
          <p:grpSpPr>
            <a:xfrm>
              <a:off x="878393" y="5653497"/>
              <a:ext cx="1433699" cy="149640"/>
              <a:chOff x="1551836" y="5438127"/>
              <a:chExt cx="1433699" cy="149640"/>
            </a:xfrm>
          </p:grpSpPr>
          <p:sp>
            <p:nvSpPr>
              <p:cNvPr id="259" name="Rectangle 258"/>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0" name="Rectangle 259"/>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1" name="Rectangle 260"/>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2" name="Rectangle 261"/>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3" name="Rectangle 262"/>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4" name="Rectangle 263"/>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5" name="Rectangle 264"/>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6" name="Rectangle 265"/>
              <p:cNvSpPr/>
              <p:nvPr/>
            </p:nvSpPr>
            <p:spPr>
              <a:xfrm>
                <a:off x="2555542"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7" name="Rectangle 266"/>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 name="Rectangle 267"/>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69" name="Groupe 268"/>
            <p:cNvGrpSpPr/>
            <p:nvPr/>
          </p:nvGrpSpPr>
          <p:grpSpPr>
            <a:xfrm>
              <a:off x="878393" y="5788069"/>
              <a:ext cx="1433699" cy="149640"/>
              <a:chOff x="1551836" y="5438127"/>
              <a:chExt cx="1433699" cy="149640"/>
            </a:xfrm>
          </p:grpSpPr>
          <p:sp>
            <p:nvSpPr>
              <p:cNvPr id="270" name="Rectangle 269"/>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1" name="Rectangle 270"/>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2" name="Rectangle 271"/>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3" name="Rectangle 272"/>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4" name="Rectangle 273"/>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5" name="Rectangle 274"/>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6" name="Rectangle 275"/>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7" name="Rectangle 276"/>
              <p:cNvSpPr/>
              <p:nvPr/>
            </p:nvSpPr>
            <p:spPr>
              <a:xfrm>
                <a:off x="2555542"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8" name="Rectangle 277"/>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9" name="Rectangle 278"/>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281" name="Groupe 280"/>
          <p:cNvGrpSpPr/>
          <p:nvPr/>
        </p:nvGrpSpPr>
        <p:grpSpPr>
          <a:xfrm>
            <a:off x="3933464" y="2600064"/>
            <a:ext cx="1433699" cy="1470195"/>
            <a:chOff x="878393" y="4467514"/>
            <a:chExt cx="1433699" cy="1470195"/>
          </a:xfrm>
        </p:grpSpPr>
        <p:grpSp>
          <p:nvGrpSpPr>
            <p:cNvPr id="282" name="Groupe 281"/>
            <p:cNvGrpSpPr/>
            <p:nvPr/>
          </p:nvGrpSpPr>
          <p:grpSpPr>
            <a:xfrm>
              <a:off x="878393" y="4467514"/>
              <a:ext cx="1433699" cy="149640"/>
              <a:chOff x="1551836" y="5438127"/>
              <a:chExt cx="1433699" cy="149640"/>
            </a:xfrm>
          </p:grpSpPr>
          <p:sp>
            <p:nvSpPr>
              <p:cNvPr id="382" name="Rectangle 381"/>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3" name="Rectangle 382"/>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4" name="Rectangle 383"/>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5" name="Rectangle 384"/>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6" name="Rectangle 385"/>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7" name="Rectangle 386"/>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8" name="Rectangle 387"/>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9" name="Rectangle 388"/>
              <p:cNvSpPr/>
              <p:nvPr/>
            </p:nvSpPr>
            <p:spPr>
              <a:xfrm>
                <a:off x="2555542"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0" name="Rectangle 389"/>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1" name="Rectangle 390"/>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3" name="Groupe 282"/>
            <p:cNvGrpSpPr/>
            <p:nvPr/>
          </p:nvGrpSpPr>
          <p:grpSpPr>
            <a:xfrm>
              <a:off x="878393" y="4617154"/>
              <a:ext cx="1433699" cy="296445"/>
              <a:chOff x="1551836" y="5438127"/>
              <a:chExt cx="1433699" cy="296445"/>
            </a:xfrm>
          </p:grpSpPr>
          <p:sp>
            <p:nvSpPr>
              <p:cNvPr id="372" name="Rectangle 371"/>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3" name="Rectangle 372"/>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4" name="Rectangle 373"/>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5" name="Rectangle 374"/>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6" name="Rectangle 375"/>
              <p:cNvSpPr/>
              <p:nvPr/>
            </p:nvSpPr>
            <p:spPr>
              <a:xfrm>
                <a:off x="2124964" y="5584932"/>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7" name="Rectangle 376"/>
              <p:cNvSpPr/>
              <p:nvPr/>
            </p:nvSpPr>
            <p:spPr>
              <a:xfrm>
                <a:off x="2268491"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8" name="Rectangle 377"/>
              <p:cNvSpPr/>
              <p:nvPr/>
            </p:nvSpPr>
            <p:spPr>
              <a:xfrm>
                <a:off x="2412211"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9" name="Rectangle 378"/>
              <p:cNvSpPr/>
              <p:nvPr/>
            </p:nvSpPr>
            <p:spPr>
              <a:xfrm>
                <a:off x="2555542"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0" name="Rectangle 379"/>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1" name="Rectangle 380"/>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4" name="Groupe 283"/>
            <p:cNvGrpSpPr/>
            <p:nvPr/>
          </p:nvGrpSpPr>
          <p:grpSpPr>
            <a:xfrm>
              <a:off x="878393" y="4619989"/>
              <a:ext cx="1433699" cy="306052"/>
              <a:chOff x="1551836" y="5291322"/>
              <a:chExt cx="1433699" cy="306052"/>
            </a:xfrm>
          </p:grpSpPr>
          <p:sp>
            <p:nvSpPr>
              <p:cNvPr id="362" name="Rectangle 361"/>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3" name="Rectangle 362"/>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4" name="Rectangle 363"/>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5" name="Rectangle 364"/>
              <p:cNvSpPr/>
              <p:nvPr/>
            </p:nvSpPr>
            <p:spPr>
              <a:xfrm>
                <a:off x="1981829"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6" name="Rectangle 365"/>
              <p:cNvSpPr/>
              <p:nvPr/>
            </p:nvSpPr>
            <p:spPr>
              <a:xfrm>
                <a:off x="2131564" y="5291322"/>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7" name="Rectangle 366"/>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8" name="Rectangle 367"/>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9" name="Rectangle 368"/>
              <p:cNvSpPr/>
              <p:nvPr/>
            </p:nvSpPr>
            <p:spPr>
              <a:xfrm>
                <a:off x="2698873" y="5447734"/>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0" name="Rectangle 369"/>
              <p:cNvSpPr/>
              <p:nvPr/>
            </p:nvSpPr>
            <p:spPr>
              <a:xfrm>
                <a:off x="2553146" y="5440092"/>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1" name="Rectangle 370"/>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5" name="Groupe 284"/>
            <p:cNvGrpSpPr/>
            <p:nvPr/>
          </p:nvGrpSpPr>
          <p:grpSpPr>
            <a:xfrm>
              <a:off x="878393" y="4916434"/>
              <a:ext cx="1433699" cy="160464"/>
              <a:chOff x="1551836" y="5438127"/>
              <a:chExt cx="1433699" cy="160464"/>
            </a:xfrm>
          </p:grpSpPr>
          <p:sp>
            <p:nvSpPr>
              <p:cNvPr id="352" name="Rectangle 351"/>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3" name="Rectangle 352"/>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4" name="Rectangle 353"/>
              <p:cNvSpPr/>
              <p:nvPr/>
            </p:nvSpPr>
            <p:spPr>
              <a:xfrm>
                <a:off x="1838498"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5" name="Rectangle 354"/>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6" name="Rectangle 355"/>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7" name="Rectangle 356"/>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8" name="Rectangle 357"/>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9" name="Rectangle 358"/>
              <p:cNvSpPr/>
              <p:nvPr/>
            </p:nvSpPr>
            <p:spPr>
              <a:xfrm>
                <a:off x="2691742" y="5448951"/>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0" name="Rectangle 359"/>
              <p:cNvSpPr/>
              <p:nvPr/>
            </p:nvSpPr>
            <p:spPr>
              <a:xfrm>
                <a:off x="2557549" y="5445020"/>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1" name="Rectangle 360"/>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6" name="Groupe 285"/>
            <p:cNvGrpSpPr/>
            <p:nvPr/>
          </p:nvGrpSpPr>
          <p:grpSpPr>
            <a:xfrm>
              <a:off x="878393" y="5047075"/>
              <a:ext cx="1433699" cy="160403"/>
              <a:chOff x="1551836" y="5434196"/>
              <a:chExt cx="1433699" cy="160403"/>
            </a:xfrm>
          </p:grpSpPr>
          <p:sp>
            <p:nvSpPr>
              <p:cNvPr id="342" name="Rectangle 341"/>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3" name="Rectangle 342"/>
              <p:cNvSpPr/>
              <p:nvPr/>
            </p:nvSpPr>
            <p:spPr>
              <a:xfrm>
                <a:off x="1839684" y="5444959"/>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4" name="Rectangle 343"/>
              <p:cNvSpPr/>
              <p:nvPr/>
            </p:nvSpPr>
            <p:spPr>
              <a:xfrm>
                <a:off x="1691601" y="5434196"/>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5" name="Rectangle 344"/>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6" name="Rectangle 345"/>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7" name="Rectangle 346"/>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8" name="Rectangle 347"/>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9" name="Rectangle 348"/>
              <p:cNvSpPr/>
              <p:nvPr/>
            </p:nvSpPr>
            <p:spPr>
              <a:xfrm>
                <a:off x="2555542"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0" name="Rectangle 349"/>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1" name="Rectangle 350"/>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7" name="Groupe 286"/>
            <p:cNvGrpSpPr/>
            <p:nvPr/>
          </p:nvGrpSpPr>
          <p:grpSpPr>
            <a:xfrm>
              <a:off x="878393" y="5204577"/>
              <a:ext cx="1433699" cy="149640"/>
              <a:chOff x="1551836" y="5438127"/>
              <a:chExt cx="1433699" cy="149640"/>
            </a:xfrm>
          </p:grpSpPr>
          <p:sp>
            <p:nvSpPr>
              <p:cNvPr id="332" name="Rectangle 331"/>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3" name="Rectangle 332"/>
              <p:cNvSpPr/>
              <p:nvPr/>
            </p:nvSpPr>
            <p:spPr>
              <a:xfrm>
                <a:off x="1695167"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4" name="Rectangle 333"/>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5" name="Rectangle 334"/>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6" name="Rectangle 335"/>
              <p:cNvSpPr/>
              <p:nvPr/>
            </p:nvSpPr>
            <p:spPr>
              <a:xfrm>
                <a:off x="2125160"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7" name="Rectangle 336"/>
              <p:cNvSpPr/>
              <p:nvPr/>
            </p:nvSpPr>
            <p:spPr>
              <a:xfrm>
                <a:off x="2268491"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8" name="Rectangle 337"/>
              <p:cNvSpPr/>
              <p:nvPr/>
            </p:nvSpPr>
            <p:spPr>
              <a:xfrm>
                <a:off x="2412211"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9" name="Rectangle 338"/>
              <p:cNvSpPr/>
              <p:nvPr/>
            </p:nvSpPr>
            <p:spPr>
              <a:xfrm>
                <a:off x="2555542"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0" name="Rectangle 339"/>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1" name="Rectangle 340"/>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8" name="Groupe 287"/>
            <p:cNvGrpSpPr/>
            <p:nvPr/>
          </p:nvGrpSpPr>
          <p:grpSpPr>
            <a:xfrm>
              <a:off x="878393" y="5354217"/>
              <a:ext cx="1433699" cy="149640"/>
              <a:chOff x="1551836" y="5438127"/>
              <a:chExt cx="1433699" cy="149640"/>
            </a:xfrm>
          </p:grpSpPr>
          <p:sp>
            <p:nvSpPr>
              <p:cNvPr id="322" name="Rectangle 321"/>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3" name="Rectangle 322"/>
              <p:cNvSpPr/>
              <p:nvPr/>
            </p:nvSpPr>
            <p:spPr>
              <a:xfrm>
                <a:off x="1695167"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4" name="Rectangle 323"/>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5" name="Rectangle 324"/>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6" name="Rectangle 325"/>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7" name="Rectangle 326"/>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8" name="Rectangle 327"/>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9" name="Rectangle 328"/>
              <p:cNvSpPr/>
              <p:nvPr/>
            </p:nvSpPr>
            <p:spPr>
              <a:xfrm>
                <a:off x="2555542"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0" name="Rectangle 329"/>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1" name="Rectangle 330"/>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9" name="Groupe 288"/>
            <p:cNvGrpSpPr/>
            <p:nvPr/>
          </p:nvGrpSpPr>
          <p:grpSpPr>
            <a:xfrm>
              <a:off x="878393" y="5503857"/>
              <a:ext cx="1433699" cy="149640"/>
              <a:chOff x="1551836" y="5438127"/>
              <a:chExt cx="1433699" cy="149640"/>
            </a:xfrm>
          </p:grpSpPr>
          <p:sp>
            <p:nvSpPr>
              <p:cNvPr id="312" name="Rectangle 311"/>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3" name="Rectangle 312"/>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4" name="Rectangle 313"/>
              <p:cNvSpPr/>
              <p:nvPr/>
            </p:nvSpPr>
            <p:spPr>
              <a:xfrm>
                <a:off x="1838498"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5" name="Rectangle 314"/>
              <p:cNvSpPr/>
              <p:nvPr/>
            </p:nvSpPr>
            <p:spPr>
              <a:xfrm>
                <a:off x="1981829"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6" name="Rectangle 315"/>
              <p:cNvSpPr/>
              <p:nvPr/>
            </p:nvSpPr>
            <p:spPr>
              <a:xfrm>
                <a:off x="2125160"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7" name="Rectangle 316"/>
              <p:cNvSpPr/>
              <p:nvPr/>
            </p:nvSpPr>
            <p:spPr>
              <a:xfrm>
                <a:off x="2268491"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8" name="Rectangle 317"/>
              <p:cNvSpPr/>
              <p:nvPr/>
            </p:nvSpPr>
            <p:spPr>
              <a:xfrm>
                <a:off x="2412211"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9" name="Rectangle 318"/>
              <p:cNvSpPr/>
              <p:nvPr/>
            </p:nvSpPr>
            <p:spPr>
              <a:xfrm>
                <a:off x="2555542" y="5438127"/>
                <a:ext cx="143331" cy="14964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0" name="Rectangle 319"/>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1" name="Rectangle 320"/>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90" name="Groupe 289"/>
            <p:cNvGrpSpPr/>
            <p:nvPr/>
          </p:nvGrpSpPr>
          <p:grpSpPr>
            <a:xfrm>
              <a:off x="878393" y="5653497"/>
              <a:ext cx="1433699" cy="149640"/>
              <a:chOff x="1551836" y="5438127"/>
              <a:chExt cx="1433699" cy="149640"/>
            </a:xfrm>
          </p:grpSpPr>
          <p:sp>
            <p:nvSpPr>
              <p:cNvPr id="302" name="Rectangle 301"/>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3" name="Rectangle 302"/>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4" name="Rectangle 303"/>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5" name="Rectangle 304"/>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6" name="Rectangle 305"/>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7" name="Rectangle 306"/>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8" name="Rectangle 307"/>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9" name="Rectangle 308"/>
              <p:cNvSpPr/>
              <p:nvPr/>
            </p:nvSpPr>
            <p:spPr>
              <a:xfrm>
                <a:off x="2555542"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0" name="Rectangle 309"/>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1" name="Rectangle 310"/>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91" name="Groupe 290"/>
            <p:cNvGrpSpPr/>
            <p:nvPr/>
          </p:nvGrpSpPr>
          <p:grpSpPr>
            <a:xfrm>
              <a:off x="878393" y="5788069"/>
              <a:ext cx="1433699" cy="149640"/>
              <a:chOff x="1551836" y="5438127"/>
              <a:chExt cx="1433699" cy="149640"/>
            </a:xfrm>
          </p:grpSpPr>
          <p:sp>
            <p:nvSpPr>
              <p:cNvPr id="292" name="Rectangle 291"/>
              <p:cNvSpPr/>
              <p:nvPr/>
            </p:nvSpPr>
            <p:spPr>
              <a:xfrm>
                <a:off x="1551836"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3" name="Rectangle 292"/>
              <p:cNvSpPr/>
              <p:nvPr/>
            </p:nvSpPr>
            <p:spPr>
              <a:xfrm>
                <a:off x="1695167"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4" name="Rectangle 293"/>
              <p:cNvSpPr/>
              <p:nvPr/>
            </p:nvSpPr>
            <p:spPr>
              <a:xfrm>
                <a:off x="1838498"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5" name="Rectangle 294"/>
              <p:cNvSpPr/>
              <p:nvPr/>
            </p:nvSpPr>
            <p:spPr>
              <a:xfrm>
                <a:off x="1981829"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6" name="Rectangle 295"/>
              <p:cNvSpPr/>
              <p:nvPr/>
            </p:nvSpPr>
            <p:spPr>
              <a:xfrm>
                <a:off x="2125160"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7" name="Rectangle 296"/>
              <p:cNvSpPr/>
              <p:nvPr/>
            </p:nvSpPr>
            <p:spPr>
              <a:xfrm>
                <a:off x="226849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8" name="Rectangle 297"/>
              <p:cNvSpPr/>
              <p:nvPr/>
            </p:nvSpPr>
            <p:spPr>
              <a:xfrm>
                <a:off x="2412211"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9" name="Rectangle 298"/>
              <p:cNvSpPr/>
              <p:nvPr/>
            </p:nvSpPr>
            <p:spPr>
              <a:xfrm>
                <a:off x="2555542"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0" name="Rectangle 299"/>
              <p:cNvSpPr/>
              <p:nvPr/>
            </p:nvSpPr>
            <p:spPr>
              <a:xfrm>
                <a:off x="2698873"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1" name="Rectangle 300"/>
              <p:cNvSpPr/>
              <p:nvPr/>
            </p:nvSpPr>
            <p:spPr>
              <a:xfrm>
                <a:off x="2842204" y="5438127"/>
                <a:ext cx="143331" cy="149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5" name="Rectangle 4"/>
          <p:cNvSpPr/>
          <p:nvPr/>
        </p:nvSpPr>
        <p:spPr>
          <a:xfrm>
            <a:off x="5878574" y="3041167"/>
            <a:ext cx="2684288" cy="369332"/>
          </a:xfrm>
          <a:prstGeom prst="rect">
            <a:avLst/>
          </a:prstGeom>
        </p:spPr>
        <p:txBody>
          <a:bodyPr wrap="square">
            <a:spAutoFit/>
          </a:bodyPr>
          <a:lstStyle/>
          <a:p>
            <a:pPr marL="0" lvl="1" algn="just">
              <a:spcAft>
                <a:spcPts val="600"/>
              </a:spcAft>
            </a:pPr>
            <a:r>
              <a:rPr lang="fr-FR" i="1" dirty="0" smtClean="0">
                <a:solidFill>
                  <a:srgbClr val="800080"/>
                </a:solidFill>
              </a:rPr>
              <a:t>D(Image 1, Image 2) = 8</a:t>
            </a:r>
            <a:endParaRPr lang="fr-FR" i="1" dirty="0">
              <a:solidFill>
                <a:srgbClr val="800080"/>
              </a:solidFill>
            </a:endParaRPr>
          </a:p>
        </p:txBody>
      </p:sp>
      <p:sp>
        <p:nvSpPr>
          <p:cNvPr id="395" name="Rectangle 394"/>
          <p:cNvSpPr/>
          <p:nvPr/>
        </p:nvSpPr>
        <p:spPr>
          <a:xfrm>
            <a:off x="1794233" y="4176637"/>
            <a:ext cx="1147037" cy="369332"/>
          </a:xfrm>
          <a:prstGeom prst="rect">
            <a:avLst/>
          </a:prstGeom>
        </p:spPr>
        <p:txBody>
          <a:bodyPr wrap="square">
            <a:spAutoFit/>
          </a:bodyPr>
          <a:lstStyle/>
          <a:p>
            <a:pPr marL="0" lvl="1" algn="ctr">
              <a:spcAft>
                <a:spcPts val="600"/>
              </a:spcAft>
            </a:pPr>
            <a:r>
              <a:rPr lang="fr-FR" i="1" dirty="0" smtClean="0">
                <a:solidFill>
                  <a:srgbClr val="800080"/>
                </a:solidFill>
              </a:rPr>
              <a:t>Image 1</a:t>
            </a:r>
            <a:endParaRPr lang="fr-FR" i="1" dirty="0">
              <a:solidFill>
                <a:srgbClr val="800080"/>
              </a:solidFill>
            </a:endParaRPr>
          </a:p>
        </p:txBody>
      </p:sp>
      <p:sp>
        <p:nvSpPr>
          <p:cNvPr id="396" name="Rectangle 395"/>
          <p:cNvSpPr/>
          <p:nvPr/>
        </p:nvSpPr>
        <p:spPr>
          <a:xfrm>
            <a:off x="4101204" y="4130848"/>
            <a:ext cx="1147037" cy="369332"/>
          </a:xfrm>
          <a:prstGeom prst="rect">
            <a:avLst/>
          </a:prstGeom>
        </p:spPr>
        <p:txBody>
          <a:bodyPr wrap="square">
            <a:spAutoFit/>
          </a:bodyPr>
          <a:lstStyle/>
          <a:p>
            <a:pPr marL="0" lvl="1" algn="ctr">
              <a:spcAft>
                <a:spcPts val="600"/>
              </a:spcAft>
            </a:pPr>
            <a:r>
              <a:rPr lang="fr-FR" i="1" dirty="0" smtClean="0">
                <a:solidFill>
                  <a:srgbClr val="800080"/>
                </a:solidFill>
              </a:rPr>
              <a:t>Image 2</a:t>
            </a:r>
            <a:endParaRPr lang="fr-FR" i="1" dirty="0">
              <a:solidFill>
                <a:srgbClr val="800080"/>
              </a:solidFill>
            </a:endParaRPr>
          </a:p>
        </p:txBody>
      </p:sp>
    </p:spTree>
    <p:extLst>
      <p:ext uri="{BB962C8B-B14F-4D97-AF65-F5344CB8AC3E}">
        <p14:creationId xmlns:p14="http://schemas.microsoft.com/office/powerpoint/2010/main" val="6010905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121638</TotalTime>
  <Words>15920</Words>
  <Application>Microsoft Office PowerPoint</Application>
  <PresentationFormat>Affichage à l'écran (4:3)</PresentationFormat>
  <Paragraphs>2577</Paragraphs>
  <Slides>109</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109</vt:i4>
      </vt:variant>
    </vt:vector>
  </HeadingPairs>
  <TitlesOfParts>
    <vt:vector size="117" baseType="lpstr">
      <vt:lpstr>Arial</vt:lpstr>
      <vt:lpstr>Calibri</vt:lpstr>
      <vt:lpstr>Cambria Math</vt:lpstr>
      <vt:lpstr>Palatino Linotype</vt:lpstr>
      <vt:lpstr>Symbol</vt:lpstr>
      <vt:lpstr>Times New Roman</vt:lpstr>
      <vt:lpstr>Wingdings</vt:lpstr>
      <vt:lpstr>Modèle par défaut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agostini_s</dc:creator>
  <cp:lastModifiedBy>Paul BISGAMBIGLIA</cp:lastModifiedBy>
  <cp:revision>2231</cp:revision>
  <dcterms:created xsi:type="dcterms:W3CDTF">2009-01-28T14:31:44Z</dcterms:created>
  <dcterms:modified xsi:type="dcterms:W3CDTF">2019-12-27T15:44:12Z</dcterms:modified>
</cp:coreProperties>
</file>