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584" r:id="rId2"/>
    <p:sldId id="658" r:id="rId3"/>
    <p:sldId id="657" r:id="rId4"/>
    <p:sldId id="659" r:id="rId5"/>
    <p:sldId id="660" r:id="rId6"/>
    <p:sldId id="661" r:id="rId7"/>
    <p:sldId id="586" r:id="rId8"/>
    <p:sldId id="587" r:id="rId9"/>
    <p:sldId id="588" r:id="rId10"/>
    <p:sldId id="589" r:id="rId11"/>
    <p:sldId id="590" r:id="rId12"/>
    <p:sldId id="591" r:id="rId13"/>
    <p:sldId id="592" r:id="rId14"/>
    <p:sldId id="663" r:id="rId15"/>
    <p:sldId id="681" r:id="rId16"/>
    <p:sldId id="593" r:id="rId17"/>
    <p:sldId id="594" r:id="rId18"/>
    <p:sldId id="675" r:id="rId19"/>
    <p:sldId id="676" r:id="rId20"/>
    <p:sldId id="664" r:id="rId21"/>
    <p:sldId id="665" r:id="rId22"/>
    <p:sldId id="677" r:id="rId23"/>
    <p:sldId id="692" r:id="rId24"/>
    <p:sldId id="596" r:id="rId25"/>
    <p:sldId id="597" r:id="rId26"/>
    <p:sldId id="598" r:id="rId27"/>
    <p:sldId id="599" r:id="rId28"/>
    <p:sldId id="600" r:id="rId29"/>
    <p:sldId id="671" r:id="rId30"/>
    <p:sldId id="672" r:id="rId31"/>
    <p:sldId id="673" r:id="rId32"/>
    <p:sldId id="601" r:id="rId33"/>
    <p:sldId id="602" r:id="rId34"/>
    <p:sldId id="603" r:id="rId35"/>
    <p:sldId id="604" r:id="rId36"/>
    <p:sldId id="605" r:id="rId37"/>
    <p:sldId id="606" r:id="rId38"/>
    <p:sldId id="607" r:id="rId39"/>
    <p:sldId id="608" r:id="rId40"/>
    <p:sldId id="691" r:id="rId41"/>
    <p:sldId id="609" r:id="rId42"/>
    <p:sldId id="610" r:id="rId43"/>
    <p:sldId id="611" r:id="rId44"/>
    <p:sldId id="612" r:id="rId45"/>
    <p:sldId id="613" r:id="rId46"/>
    <p:sldId id="614" r:id="rId47"/>
    <p:sldId id="615" r:id="rId48"/>
    <p:sldId id="616" r:id="rId49"/>
    <p:sldId id="617" r:id="rId50"/>
    <p:sldId id="618" r:id="rId51"/>
    <p:sldId id="619" r:id="rId52"/>
    <p:sldId id="620" r:id="rId53"/>
    <p:sldId id="621" r:id="rId54"/>
    <p:sldId id="622" r:id="rId55"/>
    <p:sldId id="623" r:id="rId56"/>
    <p:sldId id="624" r:id="rId57"/>
    <p:sldId id="625" r:id="rId58"/>
    <p:sldId id="626" r:id="rId59"/>
    <p:sldId id="627" r:id="rId60"/>
    <p:sldId id="628" r:id="rId61"/>
    <p:sldId id="629" r:id="rId62"/>
    <p:sldId id="630" r:id="rId63"/>
    <p:sldId id="631" r:id="rId64"/>
    <p:sldId id="632" r:id="rId65"/>
    <p:sldId id="633" r:id="rId66"/>
    <p:sldId id="634" r:id="rId67"/>
    <p:sldId id="635" r:id="rId68"/>
    <p:sldId id="636" r:id="rId69"/>
    <p:sldId id="637" r:id="rId70"/>
    <p:sldId id="680" r:id="rId71"/>
    <p:sldId id="679" r:id="rId72"/>
    <p:sldId id="683" r:id="rId73"/>
    <p:sldId id="682" r:id="rId74"/>
    <p:sldId id="684" r:id="rId75"/>
    <p:sldId id="685" r:id="rId76"/>
    <p:sldId id="690" r:id="rId77"/>
    <p:sldId id="689" r:id="rId78"/>
    <p:sldId id="686" r:id="rId79"/>
    <p:sldId id="687" r:id="rId80"/>
    <p:sldId id="688" r:id="rId81"/>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F5D"/>
    <a:srgbClr val="FFDF79"/>
    <a:srgbClr val="419BDF"/>
    <a:srgbClr val="800080"/>
    <a:srgbClr val="C42500"/>
    <a:srgbClr val="5B9BD5"/>
    <a:srgbClr val="FF9981"/>
    <a:srgbClr val="FF9BCD"/>
    <a:srgbClr val="29A7A4"/>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3" autoAdjust="0"/>
    <p:restoredTop sz="94823" autoAdjust="0"/>
  </p:normalViewPr>
  <p:slideViewPr>
    <p:cSldViewPr snapToGrid="0">
      <p:cViewPr varScale="1">
        <p:scale>
          <a:sx n="84" d="100"/>
          <a:sy n="84" d="100"/>
        </p:scale>
        <p:origin x="432"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4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Feuille_de_calcul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Feuil3!$F$5:$F$130</c:f>
              <c:numCache>
                <c:formatCode>General</c:formatCode>
                <c:ptCount val="126"/>
                <c:pt idx="0">
                  <c:v>0</c:v>
                </c:pt>
                <c:pt idx="1">
                  <c:v>0.1</c:v>
                </c:pt>
                <c:pt idx="2">
                  <c:v>0.2</c:v>
                </c:pt>
                <c:pt idx="3">
                  <c:v>0.30000000000000004</c:v>
                </c:pt>
                <c:pt idx="4">
                  <c:v>0.4</c:v>
                </c:pt>
                <c:pt idx="5">
                  <c:v>0.5</c:v>
                </c:pt>
                <c:pt idx="6">
                  <c:v>0.6</c:v>
                </c:pt>
                <c:pt idx="7">
                  <c:v>0.7</c:v>
                </c:pt>
                <c:pt idx="8">
                  <c:v>0.79999999999999993</c:v>
                </c:pt>
                <c:pt idx="9">
                  <c:v>0.89999999999999991</c:v>
                </c:pt>
                <c:pt idx="10">
                  <c:v>0.99999999999999989</c:v>
                </c:pt>
                <c:pt idx="11">
                  <c:v>1.0999999999999999</c:v>
                </c:pt>
                <c:pt idx="12">
                  <c:v>1.2</c:v>
                </c:pt>
                <c:pt idx="13">
                  <c:v>1.3</c:v>
                </c:pt>
                <c:pt idx="14">
                  <c:v>1.4000000000000001</c:v>
                </c:pt>
                <c:pt idx="15">
                  <c:v>1.5000000000000002</c:v>
                </c:pt>
                <c:pt idx="16">
                  <c:v>1.6000000000000003</c:v>
                </c:pt>
                <c:pt idx="17">
                  <c:v>1.7000000000000004</c:v>
                </c:pt>
                <c:pt idx="18">
                  <c:v>1.8000000000000005</c:v>
                </c:pt>
                <c:pt idx="19">
                  <c:v>1.9000000000000006</c:v>
                </c:pt>
                <c:pt idx="20">
                  <c:v>2.0000000000000004</c:v>
                </c:pt>
                <c:pt idx="21">
                  <c:v>2.1000000000000005</c:v>
                </c:pt>
                <c:pt idx="22">
                  <c:v>2.2000000000000006</c:v>
                </c:pt>
                <c:pt idx="23">
                  <c:v>2.3000000000000007</c:v>
                </c:pt>
                <c:pt idx="24">
                  <c:v>2.4000000000000008</c:v>
                </c:pt>
                <c:pt idx="25">
                  <c:v>2.5000000000000009</c:v>
                </c:pt>
                <c:pt idx="26">
                  <c:v>2.600000000000001</c:v>
                </c:pt>
                <c:pt idx="27">
                  <c:v>2.7000000000000011</c:v>
                </c:pt>
                <c:pt idx="28">
                  <c:v>2.8000000000000012</c:v>
                </c:pt>
                <c:pt idx="29">
                  <c:v>2.9000000000000012</c:v>
                </c:pt>
                <c:pt idx="30">
                  <c:v>3.0000000000000013</c:v>
                </c:pt>
                <c:pt idx="31">
                  <c:v>3.1000000000000014</c:v>
                </c:pt>
                <c:pt idx="32">
                  <c:v>3.2000000000000015</c:v>
                </c:pt>
                <c:pt idx="33">
                  <c:v>3.3000000000000016</c:v>
                </c:pt>
                <c:pt idx="34">
                  <c:v>3.4000000000000017</c:v>
                </c:pt>
                <c:pt idx="35">
                  <c:v>3.5000000000000018</c:v>
                </c:pt>
                <c:pt idx="36">
                  <c:v>3.6000000000000019</c:v>
                </c:pt>
                <c:pt idx="37">
                  <c:v>3.700000000000002</c:v>
                </c:pt>
                <c:pt idx="38">
                  <c:v>3.800000000000002</c:v>
                </c:pt>
                <c:pt idx="39">
                  <c:v>3.9000000000000021</c:v>
                </c:pt>
                <c:pt idx="40">
                  <c:v>4.0000000000000018</c:v>
                </c:pt>
                <c:pt idx="41">
                  <c:v>4.1000000000000014</c:v>
                </c:pt>
                <c:pt idx="42">
                  <c:v>4.2000000000000011</c:v>
                </c:pt>
                <c:pt idx="43">
                  <c:v>4.3000000000000007</c:v>
                </c:pt>
                <c:pt idx="44">
                  <c:v>4.4000000000000004</c:v>
                </c:pt>
                <c:pt idx="45">
                  <c:v>4.5</c:v>
                </c:pt>
                <c:pt idx="46">
                  <c:v>4.5999999999999996</c:v>
                </c:pt>
                <c:pt idx="47">
                  <c:v>4.6999999999999993</c:v>
                </c:pt>
                <c:pt idx="48">
                  <c:v>4.7999999999999989</c:v>
                </c:pt>
                <c:pt idx="49">
                  <c:v>4.8999999999999986</c:v>
                </c:pt>
                <c:pt idx="50">
                  <c:v>4.9999999999999982</c:v>
                </c:pt>
                <c:pt idx="51">
                  <c:v>5.0999999999999979</c:v>
                </c:pt>
                <c:pt idx="52">
                  <c:v>5.1999999999999975</c:v>
                </c:pt>
                <c:pt idx="53">
                  <c:v>5.2999999999999972</c:v>
                </c:pt>
                <c:pt idx="54">
                  <c:v>5.3999999999999968</c:v>
                </c:pt>
                <c:pt idx="55">
                  <c:v>5.4999999999999964</c:v>
                </c:pt>
                <c:pt idx="56">
                  <c:v>5.5999999999999961</c:v>
                </c:pt>
                <c:pt idx="57">
                  <c:v>5.6999999999999957</c:v>
                </c:pt>
                <c:pt idx="58">
                  <c:v>5.7999999999999954</c:v>
                </c:pt>
                <c:pt idx="59">
                  <c:v>5.899999999999995</c:v>
                </c:pt>
                <c:pt idx="60">
                  <c:v>5.9999999999999947</c:v>
                </c:pt>
                <c:pt idx="61">
                  <c:v>6.0999999999999943</c:v>
                </c:pt>
                <c:pt idx="62">
                  <c:v>6.199999999999994</c:v>
                </c:pt>
                <c:pt idx="63">
                  <c:v>6.2999999999999936</c:v>
                </c:pt>
                <c:pt idx="64">
                  <c:v>6.3999999999999932</c:v>
                </c:pt>
                <c:pt idx="65">
                  <c:v>6.4999999999999929</c:v>
                </c:pt>
                <c:pt idx="66">
                  <c:v>6.5999999999999925</c:v>
                </c:pt>
                <c:pt idx="67">
                  <c:v>6.6999999999999922</c:v>
                </c:pt>
                <c:pt idx="68">
                  <c:v>6.7999999999999918</c:v>
                </c:pt>
                <c:pt idx="69">
                  <c:v>6.8999999999999915</c:v>
                </c:pt>
                <c:pt idx="70">
                  <c:v>6.9999999999999911</c:v>
                </c:pt>
                <c:pt idx="71">
                  <c:v>7.0999999999999908</c:v>
                </c:pt>
                <c:pt idx="72">
                  <c:v>7.1999999999999904</c:v>
                </c:pt>
                <c:pt idx="73">
                  <c:v>7.2999999999999901</c:v>
                </c:pt>
                <c:pt idx="74">
                  <c:v>7.3999999999999897</c:v>
                </c:pt>
                <c:pt idx="75">
                  <c:v>7.4999999999999893</c:v>
                </c:pt>
                <c:pt idx="76">
                  <c:v>7.599999999999989</c:v>
                </c:pt>
                <c:pt idx="77">
                  <c:v>7.6999999999999886</c:v>
                </c:pt>
                <c:pt idx="78">
                  <c:v>7.7999999999999883</c:v>
                </c:pt>
                <c:pt idx="79">
                  <c:v>7.8999999999999879</c:v>
                </c:pt>
                <c:pt idx="80">
                  <c:v>7.9999999999999876</c:v>
                </c:pt>
                <c:pt idx="81">
                  <c:v>8.0999999999999872</c:v>
                </c:pt>
                <c:pt idx="82">
                  <c:v>8.1999999999999869</c:v>
                </c:pt>
                <c:pt idx="83">
                  <c:v>8.2999999999999865</c:v>
                </c:pt>
                <c:pt idx="84">
                  <c:v>8.3999999999999861</c:v>
                </c:pt>
                <c:pt idx="85">
                  <c:v>8.4999999999999858</c:v>
                </c:pt>
                <c:pt idx="86">
                  <c:v>8.5999999999999854</c:v>
                </c:pt>
                <c:pt idx="87">
                  <c:v>8.6999999999999851</c:v>
                </c:pt>
                <c:pt idx="88">
                  <c:v>8.7999999999999847</c:v>
                </c:pt>
                <c:pt idx="89">
                  <c:v>8.8999999999999844</c:v>
                </c:pt>
                <c:pt idx="90">
                  <c:v>8.999999999999984</c:v>
                </c:pt>
                <c:pt idx="91">
                  <c:v>9.0999999999999837</c:v>
                </c:pt>
                <c:pt idx="92">
                  <c:v>9.1999999999999833</c:v>
                </c:pt>
                <c:pt idx="93">
                  <c:v>9.2999999999999829</c:v>
                </c:pt>
                <c:pt idx="94">
                  <c:v>9.3999999999999826</c:v>
                </c:pt>
                <c:pt idx="95">
                  <c:v>9.4999999999999822</c:v>
                </c:pt>
                <c:pt idx="96">
                  <c:v>9.5999999999999819</c:v>
                </c:pt>
                <c:pt idx="97">
                  <c:v>9.6999999999999815</c:v>
                </c:pt>
                <c:pt idx="98">
                  <c:v>9.7999999999999812</c:v>
                </c:pt>
                <c:pt idx="99">
                  <c:v>9.8999999999999808</c:v>
                </c:pt>
                <c:pt idx="100">
                  <c:v>9.9999999999999805</c:v>
                </c:pt>
                <c:pt idx="101">
                  <c:v>10.09999999999998</c:v>
                </c:pt>
                <c:pt idx="102">
                  <c:v>10.19999999999998</c:v>
                </c:pt>
                <c:pt idx="103">
                  <c:v>10.299999999999979</c:v>
                </c:pt>
                <c:pt idx="104">
                  <c:v>10.399999999999979</c:v>
                </c:pt>
                <c:pt idx="105">
                  <c:v>10.499999999999979</c:v>
                </c:pt>
                <c:pt idx="106">
                  <c:v>10.599999999999978</c:v>
                </c:pt>
                <c:pt idx="107">
                  <c:v>10.699999999999978</c:v>
                </c:pt>
                <c:pt idx="108">
                  <c:v>10.799999999999978</c:v>
                </c:pt>
                <c:pt idx="109">
                  <c:v>10.899999999999977</c:v>
                </c:pt>
                <c:pt idx="110">
                  <c:v>10.999999999999977</c:v>
                </c:pt>
                <c:pt idx="111">
                  <c:v>11.099999999999977</c:v>
                </c:pt>
                <c:pt idx="112">
                  <c:v>11.199999999999976</c:v>
                </c:pt>
                <c:pt idx="113">
                  <c:v>11.299999999999976</c:v>
                </c:pt>
                <c:pt idx="114">
                  <c:v>11.399999999999975</c:v>
                </c:pt>
                <c:pt idx="115">
                  <c:v>11.499999999999975</c:v>
                </c:pt>
                <c:pt idx="116">
                  <c:v>11.599999999999975</c:v>
                </c:pt>
                <c:pt idx="117">
                  <c:v>11.699999999999974</c:v>
                </c:pt>
                <c:pt idx="118">
                  <c:v>11.799999999999974</c:v>
                </c:pt>
                <c:pt idx="119">
                  <c:v>11.899999999999974</c:v>
                </c:pt>
                <c:pt idx="120">
                  <c:v>11.999999999999973</c:v>
                </c:pt>
                <c:pt idx="121">
                  <c:v>12.099999999999973</c:v>
                </c:pt>
                <c:pt idx="122">
                  <c:v>12.199999999999973</c:v>
                </c:pt>
                <c:pt idx="123">
                  <c:v>12.299999999999972</c:v>
                </c:pt>
                <c:pt idx="124">
                  <c:v>12.399999999999972</c:v>
                </c:pt>
                <c:pt idx="125">
                  <c:v>12.499999999999972</c:v>
                </c:pt>
              </c:numCache>
            </c:numRef>
          </c:cat>
          <c:val>
            <c:numRef>
              <c:f>Feuil3!$H$5:$H$130</c:f>
              <c:numCache>
                <c:formatCode>General</c:formatCode>
                <c:ptCount val="126"/>
                <c:pt idx="0">
                  <c:v>0</c:v>
                </c:pt>
                <c:pt idx="1">
                  <c:v>5.0433412135539805E-2</c:v>
                </c:pt>
                <c:pt idx="2">
                  <c:v>0.10086682427107961</c:v>
                </c:pt>
                <c:pt idx="3">
                  <c:v>0.15130023640661941</c:v>
                </c:pt>
                <c:pt idx="4">
                  <c:v>0.20173364854215922</c:v>
                </c:pt>
                <c:pt idx="5">
                  <c:v>0.25216706067769901</c:v>
                </c:pt>
                <c:pt idx="6">
                  <c:v>0.30260047281323876</c:v>
                </c:pt>
                <c:pt idx="7">
                  <c:v>0.35303388494877852</c:v>
                </c:pt>
                <c:pt idx="8">
                  <c:v>0.40346729708431839</c:v>
                </c:pt>
                <c:pt idx="9">
                  <c:v>0.45390070921985815</c:v>
                </c:pt>
                <c:pt idx="10">
                  <c:v>0.5043341213553979</c:v>
                </c:pt>
                <c:pt idx="11">
                  <c:v>0.55476753349093766</c:v>
                </c:pt>
                <c:pt idx="12">
                  <c:v>0.60520094562647753</c:v>
                </c:pt>
                <c:pt idx="13">
                  <c:v>0.65563435776201739</c:v>
                </c:pt>
                <c:pt idx="14">
                  <c:v>0.70606776989755726</c:v>
                </c:pt>
                <c:pt idx="15">
                  <c:v>0.75650118203309702</c:v>
                </c:pt>
                <c:pt idx="16">
                  <c:v>0.80693459416863689</c:v>
                </c:pt>
                <c:pt idx="17">
                  <c:v>0.85736800630417676</c:v>
                </c:pt>
                <c:pt idx="18">
                  <c:v>0.90780141843971662</c:v>
                </c:pt>
                <c:pt idx="19">
                  <c:v>0.95823483057525649</c:v>
                </c:pt>
                <c:pt idx="20">
                  <c:v>1.0086682427107962</c:v>
                </c:pt>
                <c:pt idx="21">
                  <c:v>1.0591016548463361</c:v>
                </c:pt>
                <c:pt idx="22">
                  <c:v>1.109535066981876</c:v>
                </c:pt>
                <c:pt idx="23">
                  <c:v>1.1599684791174159</c:v>
                </c:pt>
                <c:pt idx="24">
                  <c:v>1.2104018912529557</c:v>
                </c:pt>
                <c:pt idx="25">
                  <c:v>1.2608353033884956</c:v>
                </c:pt>
                <c:pt idx="26">
                  <c:v>1.3112687155240352</c:v>
                </c:pt>
                <c:pt idx="27">
                  <c:v>1.3617021276595751</c:v>
                </c:pt>
                <c:pt idx="28">
                  <c:v>1.412135539795115</c:v>
                </c:pt>
                <c:pt idx="29">
                  <c:v>1.4625689519306548</c:v>
                </c:pt>
                <c:pt idx="30">
                  <c:v>1.5130023640661947</c:v>
                </c:pt>
                <c:pt idx="31">
                  <c:v>1.5634357762017346</c:v>
                </c:pt>
                <c:pt idx="32">
                  <c:v>1.6138691883372744</c:v>
                </c:pt>
                <c:pt idx="33">
                  <c:v>1.6643026004728143</c:v>
                </c:pt>
                <c:pt idx="34">
                  <c:v>1.714736012608354</c:v>
                </c:pt>
                <c:pt idx="35">
                  <c:v>1.7651694247438938</c:v>
                </c:pt>
                <c:pt idx="36">
                  <c:v>1.8156028368794337</c:v>
                </c:pt>
                <c:pt idx="37">
                  <c:v>1.8660362490149736</c:v>
                </c:pt>
                <c:pt idx="38">
                  <c:v>1.9164696611505134</c:v>
                </c:pt>
                <c:pt idx="39">
                  <c:v>1.9669030732860533</c:v>
                </c:pt>
                <c:pt idx="40">
                  <c:v>2.0173364854215929</c:v>
                </c:pt>
                <c:pt idx="41">
                  <c:v>2.0677698975571324</c:v>
                </c:pt>
                <c:pt idx="42">
                  <c:v>2.1182033096926722</c:v>
                </c:pt>
                <c:pt idx="43">
                  <c:v>2.1686367218282117</c:v>
                </c:pt>
                <c:pt idx="44">
                  <c:v>2.2190701339637515</c:v>
                </c:pt>
                <c:pt idx="45">
                  <c:v>2.2695035460992909</c:v>
                </c:pt>
                <c:pt idx="46">
                  <c:v>2.3199369582348304</c:v>
                </c:pt>
                <c:pt idx="47">
                  <c:v>2.3703703703703702</c:v>
                </c:pt>
                <c:pt idx="48">
                  <c:v>2.4208037825059101</c:v>
                </c:pt>
                <c:pt idx="49">
                  <c:v>2.4712371946414495</c:v>
                </c:pt>
                <c:pt idx="50">
                  <c:v>2.521670606776989</c:v>
                </c:pt>
                <c:pt idx="51">
                  <c:v>2.5721040189125284</c:v>
                </c:pt>
                <c:pt idx="52">
                  <c:v>2.6225374310480682</c:v>
                </c:pt>
                <c:pt idx="53">
                  <c:v>2.6729708431836077</c:v>
                </c:pt>
                <c:pt idx="54">
                  <c:v>2.7234042553191475</c:v>
                </c:pt>
                <c:pt idx="55">
                  <c:v>2.7738376674546874</c:v>
                </c:pt>
                <c:pt idx="56">
                  <c:v>2.8242710795902268</c:v>
                </c:pt>
                <c:pt idx="57">
                  <c:v>2.8747044917257667</c:v>
                </c:pt>
                <c:pt idx="58">
                  <c:v>2.9251379038613057</c:v>
                </c:pt>
                <c:pt idx="59">
                  <c:v>2.9755713159968455</c:v>
                </c:pt>
                <c:pt idx="60">
                  <c:v>3.0260047281323854</c:v>
                </c:pt>
                <c:pt idx="61">
                  <c:v>3.0764381402679248</c:v>
                </c:pt>
                <c:pt idx="62">
                  <c:v>3.1268715524034647</c:v>
                </c:pt>
                <c:pt idx="63">
                  <c:v>3.1773049645390046</c:v>
                </c:pt>
                <c:pt idx="64">
                  <c:v>3.2277383766745436</c:v>
                </c:pt>
                <c:pt idx="65">
                  <c:v>3.2781717888100834</c:v>
                </c:pt>
                <c:pt idx="66">
                  <c:v>3.3286052009456228</c:v>
                </c:pt>
                <c:pt idx="67">
                  <c:v>3.3790386130811627</c:v>
                </c:pt>
                <c:pt idx="68">
                  <c:v>3.4294720252167026</c:v>
                </c:pt>
                <c:pt idx="69">
                  <c:v>3.479905437352242</c:v>
                </c:pt>
                <c:pt idx="70">
                  <c:v>3.5303388494877819</c:v>
                </c:pt>
                <c:pt idx="71">
                  <c:v>3.5807722616233209</c:v>
                </c:pt>
                <c:pt idx="72">
                  <c:v>3.6312056737588607</c:v>
                </c:pt>
                <c:pt idx="73">
                  <c:v>3.6816390858944006</c:v>
                </c:pt>
                <c:pt idx="74">
                  <c:v>3.73207249802994</c:v>
                </c:pt>
                <c:pt idx="75">
                  <c:v>3.7825059101654799</c:v>
                </c:pt>
                <c:pt idx="76">
                  <c:v>3.8329393223010189</c:v>
                </c:pt>
                <c:pt idx="77">
                  <c:v>3.8833727344365587</c:v>
                </c:pt>
                <c:pt idx="78">
                  <c:v>3.9338061465720986</c:v>
                </c:pt>
                <c:pt idx="79">
                  <c:v>3.984239558707638</c:v>
                </c:pt>
                <c:pt idx="80">
                  <c:v>4.0346729708431779</c:v>
                </c:pt>
                <c:pt idx="81">
                  <c:v>4.0851063829787169</c:v>
                </c:pt>
                <c:pt idx="82">
                  <c:v>4.1355397951142567</c:v>
                </c:pt>
                <c:pt idx="83">
                  <c:v>4.1859732072497966</c:v>
                </c:pt>
                <c:pt idx="84">
                  <c:v>4.2364066193853365</c:v>
                </c:pt>
                <c:pt idx="85">
                  <c:v>4.2868400315208763</c:v>
                </c:pt>
                <c:pt idx="86">
                  <c:v>4.3372734436564153</c:v>
                </c:pt>
                <c:pt idx="87">
                  <c:v>4.3877068557919552</c:v>
                </c:pt>
                <c:pt idx="88">
                  <c:v>4.4381402679274951</c:v>
                </c:pt>
                <c:pt idx="89">
                  <c:v>4.488573680063034</c:v>
                </c:pt>
                <c:pt idx="90">
                  <c:v>4.5390070921985739</c:v>
                </c:pt>
                <c:pt idx="91">
                  <c:v>4.5894405043341129</c:v>
                </c:pt>
                <c:pt idx="92">
                  <c:v>4.6398739164696527</c:v>
                </c:pt>
                <c:pt idx="93">
                  <c:v>4.6903073286051926</c:v>
                </c:pt>
                <c:pt idx="94">
                  <c:v>4.7407407407407325</c:v>
                </c:pt>
                <c:pt idx="95">
                  <c:v>4.7911741528762724</c:v>
                </c:pt>
                <c:pt idx="96">
                  <c:v>4.8416075650118113</c:v>
                </c:pt>
                <c:pt idx="97">
                  <c:v>4.8920409771473512</c:v>
                </c:pt>
                <c:pt idx="98">
                  <c:v>4.9424743892828911</c:v>
                </c:pt>
                <c:pt idx="99">
                  <c:v>4.99290780141843</c:v>
                </c:pt>
                <c:pt idx="100">
                  <c:v>5.0433412135539699</c:v>
                </c:pt>
                <c:pt idx="101">
                  <c:v>5.0937746256895098</c:v>
                </c:pt>
                <c:pt idx="102">
                  <c:v>5.1442080378250497</c:v>
                </c:pt>
                <c:pt idx="103">
                  <c:v>5.1946414499605895</c:v>
                </c:pt>
                <c:pt idx="104">
                  <c:v>5.2450748620961294</c:v>
                </c:pt>
                <c:pt idx="105">
                  <c:v>5.2955082742316675</c:v>
                </c:pt>
                <c:pt idx="106">
                  <c:v>5.3459416863672073</c:v>
                </c:pt>
                <c:pt idx="107">
                  <c:v>5.3963750985027472</c:v>
                </c:pt>
                <c:pt idx="108">
                  <c:v>5.4468085106382871</c:v>
                </c:pt>
                <c:pt idx="109">
                  <c:v>5.4972419227738269</c:v>
                </c:pt>
                <c:pt idx="110">
                  <c:v>5.5476753349093659</c:v>
                </c:pt>
                <c:pt idx="111">
                  <c:v>5.5981087470449058</c:v>
                </c:pt>
                <c:pt idx="112">
                  <c:v>5.6485421591804457</c:v>
                </c:pt>
                <c:pt idx="113">
                  <c:v>5.6989755713159855</c:v>
                </c:pt>
                <c:pt idx="114">
                  <c:v>5.7494089834515254</c:v>
                </c:pt>
                <c:pt idx="115">
                  <c:v>5.7998423955870635</c:v>
                </c:pt>
                <c:pt idx="116">
                  <c:v>5.8502758077226034</c:v>
                </c:pt>
                <c:pt idx="117">
                  <c:v>5.9007092198581432</c:v>
                </c:pt>
                <c:pt idx="118">
                  <c:v>5.9511426319936831</c:v>
                </c:pt>
                <c:pt idx="119">
                  <c:v>6.001576044129223</c:v>
                </c:pt>
                <c:pt idx="120">
                  <c:v>6.0520094562647628</c:v>
                </c:pt>
                <c:pt idx="121">
                  <c:v>6.1024428684003018</c:v>
                </c:pt>
                <c:pt idx="122">
                  <c:v>6.1528762805358417</c:v>
                </c:pt>
                <c:pt idx="123">
                  <c:v>6.2033096926713815</c:v>
                </c:pt>
                <c:pt idx="124">
                  <c:v>6.2537431048069214</c:v>
                </c:pt>
                <c:pt idx="125">
                  <c:v>6.3041765169424613</c:v>
                </c:pt>
              </c:numCache>
            </c:numRef>
          </c:val>
          <c:smooth val="0"/>
          <c:extLst>
            <c:ext xmlns:c16="http://schemas.microsoft.com/office/drawing/2014/chart" uri="{C3380CC4-5D6E-409C-BE32-E72D297353CC}">
              <c16:uniqueId val="{00000000-13EB-4EAE-B247-03C072434D54}"/>
            </c:ext>
          </c:extLst>
        </c:ser>
        <c:dLbls>
          <c:showLegendKey val="0"/>
          <c:showVal val="0"/>
          <c:showCatName val="0"/>
          <c:showSerName val="0"/>
          <c:showPercent val="0"/>
          <c:showBubbleSize val="0"/>
        </c:dLbls>
        <c:marker val="1"/>
        <c:smooth val="0"/>
        <c:axId val="484558680"/>
        <c:axId val="484555400"/>
      </c:lineChart>
      <c:scatterChart>
        <c:scatterStyle val="lineMarker"/>
        <c:varyColors val="0"/>
        <c:ser>
          <c:idx val="1"/>
          <c:order val="1"/>
          <c:tx>
            <c:v>Y=1</c:v>
          </c:tx>
          <c:spPr>
            <a:ln w="25400" cap="rnd">
              <a:noFill/>
              <a:round/>
            </a:ln>
            <a:effectLst/>
          </c:spPr>
          <c:marker>
            <c:symbol val="circle"/>
            <c:size val="5"/>
            <c:spPr>
              <a:solidFill>
                <a:schemeClr val="accent2"/>
              </a:solidFill>
              <a:ln w="9525">
                <a:solidFill>
                  <a:schemeClr val="accent2"/>
                </a:solidFill>
              </a:ln>
              <a:effectLst/>
            </c:spPr>
          </c:marker>
          <c:yVal>
            <c:numRef>
              <c:f>Feuil3!$J$5:$J$130</c:f>
              <c:numCache>
                <c:formatCode>General</c:formatCode>
                <c:ptCount val="126"/>
                <c:pt idx="0">
                  <c:v>2</c:v>
                </c:pt>
                <c:pt idx="10">
                  <c:v>1</c:v>
                </c:pt>
                <c:pt idx="11">
                  <c:v>1.5</c:v>
                </c:pt>
                <c:pt idx="15">
                  <c:v>2</c:v>
                </c:pt>
                <c:pt idx="20">
                  <c:v>1.05</c:v>
                </c:pt>
                <c:pt idx="23">
                  <c:v>2</c:v>
                </c:pt>
                <c:pt idx="28">
                  <c:v>4.0999999999999996</c:v>
                </c:pt>
                <c:pt idx="31">
                  <c:v>2.6</c:v>
                </c:pt>
                <c:pt idx="40">
                  <c:v>2.1</c:v>
                </c:pt>
                <c:pt idx="52">
                  <c:v>2.63</c:v>
                </c:pt>
                <c:pt idx="66">
                  <c:v>3.5</c:v>
                </c:pt>
                <c:pt idx="71">
                  <c:v>3.6</c:v>
                </c:pt>
                <c:pt idx="84">
                  <c:v>4.2699999999999996</c:v>
                </c:pt>
                <c:pt idx="113">
                  <c:v>5.7</c:v>
                </c:pt>
              </c:numCache>
            </c:numRef>
          </c:yVal>
          <c:smooth val="0"/>
          <c:extLst>
            <c:ext xmlns:c16="http://schemas.microsoft.com/office/drawing/2014/chart" uri="{C3380CC4-5D6E-409C-BE32-E72D297353CC}">
              <c16:uniqueId val="{00000001-13EB-4EAE-B247-03C072434D54}"/>
            </c:ext>
          </c:extLst>
        </c:ser>
        <c:ser>
          <c:idx val="2"/>
          <c:order val="2"/>
          <c:tx>
            <c:v>Y=0</c:v>
          </c:tx>
          <c:spPr>
            <a:ln w="25400" cap="rnd">
              <a:noFill/>
              <a:round/>
            </a:ln>
            <a:effectLst/>
          </c:spPr>
          <c:marker>
            <c:symbol val="circle"/>
            <c:size val="5"/>
            <c:spPr>
              <a:solidFill>
                <a:schemeClr val="accent3"/>
              </a:solidFill>
              <a:ln w="9525">
                <a:solidFill>
                  <a:schemeClr val="accent3"/>
                </a:solidFill>
              </a:ln>
              <a:effectLst/>
            </c:spPr>
          </c:marker>
          <c:yVal>
            <c:numRef>
              <c:f>Feuil3!$K$5:$K$130</c:f>
              <c:numCache>
                <c:formatCode>General</c:formatCode>
                <c:ptCount val="126"/>
                <c:pt idx="8">
                  <c:v>0.39</c:v>
                </c:pt>
                <c:pt idx="10">
                  <c:v>0.4</c:v>
                </c:pt>
                <c:pt idx="20">
                  <c:v>0</c:v>
                </c:pt>
                <c:pt idx="25">
                  <c:v>1</c:v>
                </c:pt>
                <c:pt idx="30">
                  <c:v>0.5</c:v>
                </c:pt>
                <c:pt idx="31">
                  <c:v>1</c:v>
                </c:pt>
                <c:pt idx="48">
                  <c:v>2.1</c:v>
                </c:pt>
                <c:pt idx="54">
                  <c:v>2.5</c:v>
                </c:pt>
                <c:pt idx="62">
                  <c:v>3</c:v>
                </c:pt>
                <c:pt idx="69">
                  <c:v>2.5499999999999998</c:v>
                </c:pt>
                <c:pt idx="73">
                  <c:v>3.2</c:v>
                </c:pt>
                <c:pt idx="93">
                  <c:v>4.55</c:v>
                </c:pt>
                <c:pt idx="102">
                  <c:v>5.07</c:v>
                </c:pt>
                <c:pt idx="119">
                  <c:v>5.55</c:v>
                </c:pt>
                <c:pt idx="122">
                  <c:v>6.05</c:v>
                </c:pt>
              </c:numCache>
            </c:numRef>
          </c:yVal>
          <c:smooth val="0"/>
          <c:extLst>
            <c:ext xmlns:c16="http://schemas.microsoft.com/office/drawing/2014/chart" uri="{C3380CC4-5D6E-409C-BE32-E72D297353CC}">
              <c16:uniqueId val="{00000002-13EB-4EAE-B247-03C072434D54}"/>
            </c:ext>
          </c:extLst>
        </c:ser>
        <c:dLbls>
          <c:showLegendKey val="0"/>
          <c:showVal val="0"/>
          <c:showCatName val="0"/>
          <c:showSerName val="0"/>
          <c:showPercent val="0"/>
          <c:showBubbleSize val="0"/>
        </c:dLbls>
        <c:axId val="484558680"/>
        <c:axId val="484555400"/>
      </c:scatterChart>
      <c:catAx>
        <c:axId val="48455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84555400"/>
        <c:crosses val="autoZero"/>
        <c:auto val="1"/>
        <c:lblAlgn val="ctr"/>
        <c:lblOffset val="10"/>
        <c:tickLblSkip val="10"/>
        <c:tickMarkSkip val="4"/>
        <c:noMultiLvlLbl val="0"/>
      </c:catAx>
      <c:valAx>
        <c:axId val="484555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84558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650" tIns="47325" rIns="94650" bIns="47325" rtlCol="0"/>
          <a:lstStyle>
            <a:lvl1pPr algn="l">
              <a:defRPr sz="12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4650" tIns="47325" rIns="94650" bIns="47325" rtlCol="0"/>
          <a:lstStyle>
            <a:lvl1pPr algn="r">
              <a:defRPr sz="1200"/>
            </a:lvl1pPr>
          </a:lstStyle>
          <a:p>
            <a:fld id="{730F2581-F2F2-4F41-B99F-5383477BDCC4}" type="datetimeFigureOut">
              <a:rPr lang="fr-FR" smtClean="0"/>
              <a:pPr/>
              <a:t>30/04/2020</a:t>
            </a:fld>
            <a:endParaRPr lang="fr-FR"/>
          </a:p>
        </p:txBody>
      </p:sp>
      <p:sp>
        <p:nvSpPr>
          <p:cNvPr id="4" name="Espace réservé du pied de page 3"/>
          <p:cNvSpPr>
            <a:spLocks noGrp="1"/>
          </p:cNvSpPr>
          <p:nvPr>
            <p:ph type="ftr" sz="quarter" idx="2"/>
          </p:nvPr>
        </p:nvSpPr>
        <p:spPr>
          <a:xfrm>
            <a:off x="1" y="9721106"/>
            <a:ext cx="3076363" cy="511731"/>
          </a:xfrm>
          <a:prstGeom prst="rect">
            <a:avLst/>
          </a:prstGeom>
        </p:spPr>
        <p:txBody>
          <a:bodyPr vert="horz" lIns="94650" tIns="47325" rIns="94650" bIns="47325"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4650" tIns="47325" rIns="94650" bIns="47325" rtlCol="0" anchor="b"/>
          <a:lstStyle>
            <a:lvl1pPr algn="r">
              <a:defRPr sz="1200"/>
            </a:lvl1pPr>
          </a:lstStyle>
          <a:p>
            <a:fld id="{BC0313AA-6B2C-408F-828A-37EBF62B79AA}" type="slidenum">
              <a:rPr lang="fr-FR" smtClean="0"/>
              <a:pPr/>
              <a:t>‹N°›</a:t>
            </a:fld>
            <a:endParaRPr lang="fr-FR"/>
          </a:p>
        </p:txBody>
      </p:sp>
    </p:spTree>
    <p:extLst>
      <p:ext uri="{BB962C8B-B14F-4D97-AF65-F5344CB8AC3E}">
        <p14:creationId xmlns:p14="http://schemas.microsoft.com/office/powerpoint/2010/main" val="468654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69334E3-1F9F-4E98-9F5A-DAA22F426B44}" type="datetimeFigureOut">
              <a:rPr lang="fr-FR" smtClean="0"/>
              <a:pPr/>
              <a:t>30/04/2020</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F13AA49C-45C1-4A9A-80E4-85F6F1E9D544}" type="slidenum">
              <a:rPr lang="fr-FR" smtClean="0"/>
              <a:pPr/>
              <a:t>‹N°›</a:t>
            </a:fld>
            <a:endParaRPr lang="fr-FR"/>
          </a:p>
        </p:txBody>
      </p:sp>
    </p:spTree>
    <p:extLst>
      <p:ext uri="{BB962C8B-B14F-4D97-AF65-F5344CB8AC3E}">
        <p14:creationId xmlns:p14="http://schemas.microsoft.com/office/powerpoint/2010/main" val="10376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0A5467CF-FBE6-45FF-B8F9-46E7496BE7C8}"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92B19AEA-9E54-4852-A41B-61355B97E62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481EB819-0D95-41F4-978E-6CDA2B0E25F0}"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AEA54E06-BA62-4900-9BF8-D062D9099F77}"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34F00F3-4A95-499C-B34B-0041A7A971B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F1ADBFA5-EEFA-4DC6-9B72-F1F388E05AB1}"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C1D54AD3-B7B9-4C02-9D67-0F1C88DDFF86}"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F4C290B2-3B9C-4717-86B8-FB7DAB193097}"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ED989A00-950F-4E01-9FD8-4952D425CADB}"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B6A4006C-1FB9-464A-8DD5-803A86929736}"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59044010-CB23-473D-A601-6FB9FB86B047}"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CAB7AD9-1BA9-45C0-ADE3-59411D55ED60}"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NUL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media/image5.png"/><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jpeg"/><Relationship Id="rId7"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 Id="rId9"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jpeg"/><Relationship Id="rId7"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81.pn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85895" y="532660"/>
            <a:ext cx="3105705" cy="411963"/>
          </a:xfrm>
          <a:prstGeom prst="rect">
            <a:avLst/>
          </a:prstGeom>
          <a:noFill/>
          <a:ln w="9525">
            <a:noFill/>
            <a:miter lim="800000"/>
            <a:headEnd/>
            <a:tailEnd/>
          </a:ln>
          <a:effectLst/>
        </p:spPr>
        <p:txBody>
          <a:bodyPr wrap="square">
            <a:spAutoFit/>
          </a:bodyPr>
          <a:lstStyle/>
          <a:p>
            <a:pPr algn="r"/>
            <a:r>
              <a:rPr lang="fr-FR" sz="2000" b="1" i="1" dirty="0" smtClean="0">
                <a:solidFill>
                  <a:srgbClr val="3366CC"/>
                </a:solidFill>
              </a:rPr>
              <a:t>Licence 3 - Informatique</a:t>
            </a:r>
            <a:endParaRPr lang="fr-FR" sz="2000" b="1" i="1" dirty="0">
              <a:solidFill>
                <a:srgbClr val="3366CC"/>
              </a:solidFill>
            </a:endParaRPr>
          </a:p>
        </p:txBody>
      </p:sp>
      <p:grpSp>
        <p:nvGrpSpPr>
          <p:cNvPr id="2" name="Groupe 19"/>
          <p:cNvGrpSpPr/>
          <p:nvPr/>
        </p:nvGrpSpPr>
        <p:grpSpPr>
          <a:xfrm>
            <a:off x="0" y="998538"/>
            <a:ext cx="9144000" cy="2391885"/>
            <a:chOff x="0" y="998538"/>
            <a:chExt cx="9144000" cy="23918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Sommaire</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ctr">
                <a:buClr>
                  <a:schemeClr val="accent2"/>
                </a:buClr>
              </a:pPr>
              <a:r>
                <a:rPr lang="fr-FR" sz="2800" b="1" dirty="0" smtClean="0">
                  <a:solidFill>
                    <a:srgbClr val="800080"/>
                  </a:solidFill>
                  <a:sym typeface="Wingdings" pitchFamily="2" charset="2"/>
                </a:rPr>
                <a:t>Probabilité et statistiques</a:t>
              </a:r>
            </a:p>
          </p:txBody>
        </p:sp>
      </p:grpSp>
      <p:sp>
        <p:nvSpPr>
          <p:cNvPr id="10" name="Rectangle 9"/>
          <p:cNvSpPr/>
          <p:nvPr/>
        </p:nvSpPr>
        <p:spPr>
          <a:xfrm>
            <a:off x="3749258" y="4377142"/>
            <a:ext cx="5248692" cy="1938992"/>
          </a:xfrm>
          <a:prstGeom prst="rect">
            <a:avLst/>
          </a:prstGeom>
        </p:spPr>
        <p:txBody>
          <a:bodyPr wrap="square">
            <a:spAutoFit/>
          </a:bodyPr>
          <a:lstStyle/>
          <a:p>
            <a:pPr marL="540000">
              <a:buClr>
                <a:schemeClr val="accent2"/>
              </a:buClr>
              <a:buFont typeface="Wingdings" pitchFamily="2" charset="2"/>
              <a:buChar char="§"/>
            </a:pPr>
            <a:r>
              <a:rPr lang="fr-FR" sz="2000" b="1" dirty="0" smtClean="0">
                <a:solidFill>
                  <a:srgbClr val="800080"/>
                </a:solidFill>
                <a:sym typeface="Wingdings" pitchFamily="2" charset="2"/>
              </a:rPr>
              <a:t>	Intelligence artificielle</a:t>
            </a:r>
          </a:p>
          <a:p>
            <a:pPr marL="540000">
              <a:buClr>
                <a:schemeClr val="accent2"/>
              </a:buClr>
              <a:buFont typeface="Wingdings" pitchFamily="2" charset="2"/>
              <a:buChar char="§"/>
            </a:pPr>
            <a:r>
              <a:rPr lang="fr-FR" sz="2000" b="1" dirty="0" smtClean="0">
                <a:solidFill>
                  <a:srgbClr val="800080"/>
                </a:solidFill>
                <a:sym typeface="Wingdings" pitchFamily="2" charset="2"/>
              </a:rPr>
              <a:t>	Machine Learning</a:t>
            </a: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smtClean="0">
                <a:solidFill>
                  <a:srgbClr val="800080"/>
                </a:solidFill>
                <a:sym typeface="Wingdings" pitchFamily="2" charset="2"/>
              </a:rPr>
              <a:t>Probabilités</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smtClean="0">
                <a:solidFill>
                  <a:srgbClr val="800080"/>
                </a:solidFill>
                <a:sym typeface="Wingdings" pitchFamily="2" charset="2"/>
              </a:rPr>
              <a:t>Réseaux Bayésiens</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smtClean="0">
                <a:solidFill>
                  <a:srgbClr val="800080"/>
                </a:solidFill>
                <a:sym typeface="Wingdings" pitchFamily="2" charset="2"/>
              </a:rPr>
              <a:t>Apprentissage automatique</a:t>
            </a: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smtClean="0">
                <a:solidFill>
                  <a:srgbClr val="800080"/>
                </a:solidFill>
                <a:sym typeface="Wingdings" pitchFamily="2" charset="2"/>
              </a:rPr>
              <a:t>Réseaux Bayésiens dynamiques</a:t>
            </a:r>
            <a:endParaRPr lang="fr-FR" sz="2000" b="1" dirty="0">
              <a:solidFill>
                <a:srgbClr val="800080"/>
              </a:solidFill>
              <a:sym typeface="Wingdings" pitchFamily="2" charset="2"/>
            </a:endParaRPr>
          </a:p>
        </p:txBody>
      </p:sp>
    </p:spTree>
    <p:extLst>
      <p:ext uri="{BB962C8B-B14F-4D97-AF65-F5344CB8AC3E}">
        <p14:creationId xmlns:p14="http://schemas.microsoft.com/office/powerpoint/2010/main" val="369343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84096"/>
            <a:chOff x="0" y="998538"/>
            <a:chExt cx="9144000" cy="578409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17064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Machine Learning : Apprentissage </a:t>
              </a:r>
              <a:r>
                <a:rPr lang="fr-FR" sz="2000" b="1" dirty="0">
                  <a:solidFill>
                    <a:srgbClr val="800080"/>
                  </a:solidFill>
                  <a:sym typeface="Wingdings" pitchFamily="2" charset="2"/>
                </a:rPr>
                <a:t>statistique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des problèmes complexes ou trop bruités il </a:t>
              </a:r>
              <a:r>
                <a:rPr lang="fr-FR" i="1" dirty="0">
                  <a:solidFill>
                    <a:srgbClr val="800080"/>
                  </a:solidFill>
                </a:rPr>
                <a:t>n’est pas possible de construire des modèles </a:t>
              </a:r>
              <a:r>
                <a:rPr lang="fr-FR" i="1" dirty="0" smtClean="0">
                  <a:solidFill>
                    <a:srgbClr val="800080"/>
                  </a:solidFill>
                </a:rPr>
                <a:t>déterministes permettant de les représenter.</a:t>
              </a:r>
            </a:p>
            <a:p>
              <a:pPr lvl="1" algn="just">
                <a:spcAft>
                  <a:spcPts val="600"/>
                </a:spcAft>
                <a:buFont typeface="Wingdings" pitchFamily="2" charset="2"/>
                <a:buChar char="§"/>
              </a:pPr>
              <a:r>
                <a:rPr lang="fr-FR" i="1" dirty="0" smtClean="0">
                  <a:solidFill>
                    <a:srgbClr val="800080"/>
                  </a:solidFill>
                </a:rPr>
                <a:t> La </a:t>
              </a:r>
              <a:r>
                <a:rPr lang="fr-FR" i="1" dirty="0">
                  <a:solidFill>
                    <a:srgbClr val="800080"/>
                  </a:solidFill>
                </a:rPr>
                <a:t>théorie de l'apprentissage </a:t>
              </a:r>
              <a:r>
                <a:rPr lang="fr-FR" i="1" dirty="0" smtClean="0">
                  <a:solidFill>
                    <a:srgbClr val="800080"/>
                  </a:solidFill>
                </a:rPr>
                <a:t>statistique consiste à chercher une fonction prédictive basée sur les données et l’analyse fonctionnelle.</a:t>
              </a:r>
            </a:p>
            <a:p>
              <a:pPr lvl="1" algn="just">
                <a:spcAft>
                  <a:spcPts val="600"/>
                </a:spcAft>
                <a:buFont typeface="Wingdings" pitchFamily="2" charset="2"/>
                <a:buChar char="§"/>
              </a:pPr>
              <a:r>
                <a:rPr lang="fr-FR" i="1" dirty="0" smtClean="0">
                  <a:solidFill>
                    <a:srgbClr val="800080"/>
                  </a:solidFill>
                </a:rPr>
                <a:t> Ces approches "d’apprentissage" visent à estimer les paramètres des modèles et en particulier de prendre en compte l’aléatoire.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Types d’apprentissage : supervisé, non supervisé ou par renforcement.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L’apprentissage </a:t>
              </a:r>
              <a:r>
                <a:rPr lang="fr-FR" i="1" dirty="0">
                  <a:solidFill>
                    <a:srgbClr val="800080"/>
                  </a:solidFill>
                </a:rPr>
                <a:t>superviser consiste à </a:t>
              </a:r>
              <a:r>
                <a:rPr lang="fr-FR" i="1" dirty="0" smtClean="0">
                  <a:solidFill>
                    <a:srgbClr val="800080"/>
                  </a:solidFill>
                </a:rPr>
                <a:t>reproduire des résultats Y (variable à expliquer) en fonction d’une série d’observations X.</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En l’absence </a:t>
              </a:r>
              <a:r>
                <a:rPr lang="fr-FR" i="1" dirty="0">
                  <a:solidFill>
                    <a:srgbClr val="800080"/>
                  </a:solidFill>
                </a:rPr>
                <a:t>d’une variable </a:t>
              </a:r>
              <a:r>
                <a:rPr lang="fr-FR" i="1" dirty="0" smtClean="0">
                  <a:solidFill>
                    <a:srgbClr val="800080"/>
                  </a:solidFill>
                </a:rPr>
                <a:t>à expliquer</a:t>
              </a:r>
              <a:r>
                <a:rPr lang="fr-FR" i="1" dirty="0">
                  <a:solidFill>
                    <a:srgbClr val="800080"/>
                  </a:solidFill>
                </a:rPr>
                <a:t>, il s’agit alors d’apprentissage dit </a:t>
              </a:r>
              <a:r>
                <a:rPr lang="fr-FR" i="1" dirty="0" smtClean="0">
                  <a:solidFill>
                    <a:srgbClr val="800080"/>
                  </a:solidFill>
                </a:rPr>
                <a:t>non-supervis</a:t>
              </a:r>
              <a:r>
                <a:rPr lang="fr-FR" i="1" dirty="0">
                  <a:solidFill>
                    <a:srgbClr val="800080"/>
                  </a:solidFill>
                </a:rPr>
                <a:t>é</a:t>
              </a:r>
              <a:r>
                <a:rPr lang="fr-FR" i="1" dirty="0" smtClean="0">
                  <a:solidFill>
                    <a:srgbClr val="800080"/>
                  </a:solidFill>
                </a:rPr>
                <a: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Dans ce cas on cherche en général à regrouper les observations en classes homogènes et le plus dissemblables entre elles (</a:t>
              </a:r>
              <a:r>
                <a:rPr lang="fr-FR" i="1" dirty="0" err="1" smtClean="0">
                  <a:solidFill>
                    <a:srgbClr val="800080"/>
                  </a:solidFill>
                </a:rPr>
                <a:t>clustering</a:t>
              </a:r>
              <a:r>
                <a:rPr lang="fr-FR" i="1" dirty="0" smtClean="0">
                  <a:solidFill>
                    <a:srgbClr val="800080"/>
                  </a:solidFill>
                </a:rPr>
                <a: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L’apprentissage par renforcement consiste à effectuer ses propres essais et à recevoir des récompenses en fonction de leur résultats.</a:t>
              </a:r>
            </a:p>
          </p:txBody>
        </p:sp>
      </p:grpSp>
    </p:spTree>
    <p:extLst>
      <p:ext uri="{BB962C8B-B14F-4D97-AF65-F5344CB8AC3E}">
        <p14:creationId xmlns:p14="http://schemas.microsoft.com/office/powerpoint/2010/main" val="2670041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30263"/>
            <a:chOff x="0" y="998538"/>
            <a:chExt cx="9144000" cy="583026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521681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supervisé : régression linéaire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Un modèle de régression linéaire multiple est un outil statistique très utilisé pour l’étude </a:t>
                  </a:r>
                  <a:r>
                    <a:rPr lang="fr-FR" i="1" dirty="0">
                      <a:solidFill>
                        <a:srgbClr val="800080"/>
                      </a:solidFill>
                    </a:rPr>
                    <a:t>de </a:t>
                  </a:r>
                  <a:r>
                    <a:rPr lang="fr-FR" i="1" dirty="0" smtClean="0">
                      <a:solidFill>
                        <a:srgbClr val="800080"/>
                      </a:solidFill>
                    </a:rPr>
                    <a:t>donn</a:t>
                  </a:r>
                  <a:r>
                    <a:rPr lang="fr-FR" i="1" dirty="0">
                      <a:solidFill>
                        <a:srgbClr val="800080"/>
                      </a:solidFill>
                    </a:rPr>
                    <a:t>é</a:t>
                  </a:r>
                  <a:r>
                    <a:rPr lang="fr-FR" i="1" dirty="0" smtClean="0">
                      <a:solidFill>
                        <a:srgbClr val="800080"/>
                      </a:solidFill>
                    </a:rPr>
                    <a:t>es </a:t>
                  </a:r>
                  <a:r>
                    <a:rPr lang="fr-FR" i="1" dirty="0">
                      <a:solidFill>
                        <a:srgbClr val="800080"/>
                      </a:solidFill>
                    </a:rPr>
                    <a:t>multidimensionnelles.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Si Y est une </a:t>
                  </a:r>
                  <a:r>
                    <a:rPr lang="fr-FR" i="1" dirty="0">
                      <a:solidFill>
                        <a:srgbClr val="800080"/>
                      </a:solidFill>
                    </a:rPr>
                    <a:t>variable </a:t>
                  </a:r>
                  <a:r>
                    <a:rPr lang="fr-FR" i="1" dirty="0" smtClean="0">
                      <a:solidFill>
                        <a:srgbClr val="800080"/>
                      </a:solidFill>
                    </a:rPr>
                    <a:t>a expliquer dépendant de p </a:t>
                  </a:r>
                  <a:r>
                    <a:rPr lang="fr-FR" i="1" dirty="0">
                      <a:solidFill>
                        <a:srgbClr val="800080"/>
                      </a:solidFill>
                    </a:rPr>
                    <a:t>variables </a:t>
                  </a:r>
                  <a:r>
                    <a:rPr lang="fr-FR" i="1" dirty="0" smtClean="0">
                      <a:solidFill>
                        <a:srgbClr val="800080"/>
                      </a:solidFill>
                    </a:rPr>
                    <a:t>X</a:t>
                  </a:r>
                  <a:r>
                    <a:rPr lang="fr-FR" i="1" baseline="30000" dirty="0" smtClean="0">
                      <a:solidFill>
                        <a:srgbClr val="800080"/>
                      </a:solidFill>
                    </a:rPr>
                    <a:t>1</a:t>
                  </a:r>
                  <a:r>
                    <a:rPr lang="fr-FR" i="1" dirty="0">
                      <a:solidFill>
                        <a:srgbClr val="800080"/>
                      </a:solidFill>
                    </a:rPr>
                    <a:t>,...,</a:t>
                  </a:r>
                  <a:r>
                    <a:rPr lang="fr-FR" i="1" dirty="0" err="1">
                      <a:solidFill>
                        <a:srgbClr val="800080"/>
                      </a:solidFill>
                    </a:rPr>
                    <a:t>X</a:t>
                  </a:r>
                  <a:r>
                    <a:rPr lang="fr-FR" i="1" baseline="30000" dirty="0" err="1">
                      <a:solidFill>
                        <a:srgbClr val="800080"/>
                      </a:solidFill>
                    </a:rPr>
                    <a:t>p</a:t>
                  </a:r>
                  <a:r>
                    <a:rPr lang="fr-FR" i="1" dirty="0">
                      <a:solidFill>
                        <a:srgbClr val="800080"/>
                      </a:solidFill>
                    </a:rPr>
                    <a:t> </a:t>
                  </a:r>
                  <a:r>
                    <a:rPr lang="fr-FR" i="1" dirty="0" smtClean="0">
                      <a:solidFill>
                        <a:srgbClr val="800080"/>
                      </a:solidFill>
                    </a:rPr>
                    <a:t>et que l’on dispose d’un jeu de n observations (n&gt;p).</a:t>
                  </a:r>
                </a:p>
                <a:p>
                  <a:pPr lvl="1" algn="just">
                    <a:spcAft>
                      <a:spcPts val="600"/>
                    </a:spcAft>
                    <a:buFont typeface="Wingdings" pitchFamily="2" charset="2"/>
                    <a:buChar char="§"/>
                  </a:pPr>
                  <a:r>
                    <a:rPr lang="fr-FR" i="1" dirty="0" smtClean="0">
                      <a:solidFill>
                        <a:srgbClr val="800080"/>
                      </a:solidFill>
                    </a:rPr>
                    <a:t> Le modèle linéaire consiste à supposer que l’espérance de Y appartient au sous espace de </a:t>
                  </a:r>
                  <a:r>
                    <a:rPr lang="fr-FR" i="1" dirty="0" smtClean="0">
                      <a:solidFill>
                        <a:srgbClr val="800080"/>
                      </a:solidFill>
                      <a:sym typeface="Symbol" panose="05050102010706020507" pitchFamily="18" charset="2"/>
                    </a:rPr>
                    <a:t></a:t>
                  </a:r>
                  <a:r>
                    <a:rPr lang="fr-FR" i="1" baseline="30000" dirty="0" smtClean="0">
                      <a:solidFill>
                        <a:srgbClr val="800080"/>
                      </a:solidFill>
                      <a:sym typeface="Symbol" panose="05050102010706020507" pitchFamily="18" charset="2"/>
                    </a:rPr>
                    <a:t>n</a:t>
                  </a:r>
                  <a:r>
                    <a:rPr lang="fr-FR" i="1" dirty="0" smtClean="0">
                      <a:solidFill>
                        <a:srgbClr val="800080"/>
                      </a:solidFill>
                      <a:sym typeface="Symbol" panose="05050102010706020507" pitchFamily="18" charset="2"/>
                    </a:rPr>
                    <a:t> engendré par {1, X</a:t>
                  </a:r>
                  <a:r>
                    <a:rPr lang="fr-FR" i="1" baseline="30000" dirty="0" smtClean="0">
                      <a:solidFill>
                        <a:srgbClr val="800080"/>
                      </a:solidFill>
                      <a:sym typeface="Symbol" panose="05050102010706020507" pitchFamily="18" charset="2"/>
                    </a:rPr>
                    <a:t>1</a:t>
                  </a:r>
                  <a:r>
                    <a:rPr lang="fr-FR" i="1" dirty="0" smtClean="0">
                      <a:solidFill>
                        <a:srgbClr val="800080"/>
                      </a:solidFill>
                      <a:sym typeface="Symbol" panose="05050102010706020507" pitchFamily="18" charset="2"/>
                    </a:rPr>
                    <a:t>, … </a:t>
                  </a:r>
                  <a:r>
                    <a:rPr lang="fr-FR" i="1" dirty="0" err="1" smtClean="0">
                      <a:solidFill>
                        <a:srgbClr val="800080"/>
                      </a:solidFill>
                      <a:sym typeface="Symbol" panose="05050102010706020507" pitchFamily="18" charset="2"/>
                    </a:rPr>
                    <a:t>X</a:t>
                  </a:r>
                  <a:r>
                    <a:rPr lang="fr-FR" i="1" baseline="30000" dirty="0" err="1" smtClean="0">
                      <a:solidFill>
                        <a:srgbClr val="800080"/>
                      </a:solidFill>
                      <a:sym typeface="Symbol" panose="05050102010706020507" pitchFamily="18" charset="2"/>
                    </a:rPr>
                    <a:t>p</a:t>
                  </a:r>
                  <a:r>
                    <a:rPr lang="fr-FR" i="1" dirty="0" smtClean="0">
                      <a:solidFill>
                        <a:srgbClr val="800080"/>
                      </a:solidFill>
                      <a:sym typeface="Symbol" panose="05050102010706020507" pitchFamily="18" charset="2"/>
                    </a:rPr>
                    <a:t>} (1 vecteur unité de </a:t>
                  </a:r>
                  <a:r>
                    <a:rPr lang="fr-FR" i="1" baseline="30000" dirty="0" smtClean="0">
                      <a:solidFill>
                        <a:srgbClr val="800080"/>
                      </a:solidFill>
                      <a:sym typeface="Symbol" panose="05050102010706020507" pitchFamily="18" charset="2"/>
                    </a:rPr>
                    <a:t>n</a:t>
                  </a:r>
                  <a:r>
                    <a:rPr lang="fr-FR" i="1" dirty="0" smtClean="0">
                      <a:solidFill>
                        <a:srgbClr val="800080"/>
                      </a:solidFill>
                      <a:sym typeface="Symbol" panose="05050102010706020507" pitchFamily="18" charset="2"/>
                    </a:rPr>
                    <a:t>)</a:t>
                  </a:r>
                </a:p>
                <a:p>
                  <a:pPr lvl="1" algn="just">
                    <a:spcAft>
                      <a:spcPts val="600"/>
                    </a:spcAft>
                    <a:buFont typeface="Wingdings" pitchFamily="2" charset="2"/>
                    <a:buChar char="§"/>
                  </a:pPr>
                  <a:endParaRPr lang="fr-FR" sz="1200" i="1" dirty="0">
                    <a:solidFill>
                      <a:srgbClr val="800080"/>
                    </a:solidFill>
                    <a:sym typeface="Symbol" panose="05050102010706020507" pitchFamily="18" charset="2"/>
                  </a:endParaRPr>
                </a:p>
                <a:p>
                  <a:pPr lvl="1" algn="just">
                    <a:spcAft>
                      <a:spcPts val="600"/>
                    </a:spcAft>
                    <a:buFont typeface="Wingdings" pitchFamily="2" charset="2"/>
                    <a:buChar char="§"/>
                  </a:pPr>
                  <a:endParaRPr lang="fr-FR" sz="1200" i="1" dirty="0" smtClean="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Les </a:t>
                  </a:r>
                  <a:r>
                    <a:rPr lang="fr-FR" i="1" baseline="-25000" dirty="0"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 sont des termes d’erreurs indépendants (résidus) identiquement distribués E(</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)=0 et V()=</a:t>
                  </a:r>
                  <a:r>
                    <a:rPr lang="fr-FR" i="1" baseline="30000" dirty="0" smtClean="0">
                      <a:solidFill>
                        <a:srgbClr val="800080"/>
                      </a:solidFill>
                      <a:sym typeface="Symbol" panose="05050102010706020507" pitchFamily="18" charset="2"/>
                    </a:rPr>
                    <a:t>2</a:t>
                  </a:r>
                  <a:r>
                    <a:rPr lang="fr-FR" i="1" dirty="0" smtClean="0">
                      <a:solidFill>
                        <a:srgbClr val="800080"/>
                      </a:solidFill>
                      <a:sym typeface="Symbol" panose="05050102010706020507" pitchFamily="18" charset="2"/>
                    </a:rPr>
                    <a:t>I, les </a:t>
                  </a:r>
                  <a:r>
                    <a:rPr lang="fr-FR" i="1" baseline="-25000" dirty="0"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 sont constants.</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De l’estimation de l’écart type et des espérances des </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 on en déduit que les erreurs sont indépendantes de la distribution conjointes des X</a:t>
                  </a:r>
                  <a:r>
                    <a:rPr lang="fr-FR" i="1" baseline="30000" dirty="0"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 :</a:t>
                  </a:r>
                </a:p>
                <a:p>
                  <a:pPr lvl="1" algn="just">
                    <a:spcAft>
                      <a:spcPts val="600"/>
                    </a:spcAft>
                    <a:buFont typeface="Wingdings" pitchFamily="2" charset="2"/>
                    <a:buChar char="§"/>
                  </a:pPr>
                  <a:endParaRPr lang="fr-FR" sz="2800" i="1"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Les paramètres β et la variable </a:t>
                  </a:r>
                  <a14:m>
                    <m:oMath xmlns:m="http://schemas.openxmlformats.org/officeDocument/2006/math">
                      <m:sSup>
                        <m:sSupPr>
                          <m:ctrlPr>
                            <a:rPr lang="fr-FR" i="1">
                              <a:solidFill>
                                <a:srgbClr val="002060"/>
                              </a:solidFill>
                              <a:latin typeface="Cambria Math" panose="02040503050406030204" pitchFamily="18" charset="0"/>
                              <a:ea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𝜎</m:t>
                          </m:r>
                        </m:e>
                        <m:sup>
                          <m:r>
                            <a:rPr lang="fr-FR" i="1">
                              <a:solidFill>
                                <a:srgbClr val="002060"/>
                              </a:solidFill>
                              <a:latin typeface="Cambria Math" panose="02040503050406030204" pitchFamily="18" charset="0"/>
                              <a:ea typeface="Cambria Math" panose="02040503050406030204" pitchFamily="18" charset="0"/>
                            </a:rPr>
                            <m:t>2</m:t>
                          </m:r>
                        </m:sup>
                      </m:sSup>
                    </m:oMath>
                  </a14:m>
                  <a:r>
                    <a:rPr lang="fr-FR" i="1" dirty="0" smtClean="0">
                      <a:solidFill>
                        <a:srgbClr val="800080"/>
                      </a:solidFill>
                      <a:sym typeface="Symbol" panose="05050102010706020507" pitchFamily="18" charset="2"/>
                    </a:rPr>
                    <a:t> sont non observés et donc à estimer par des techniques statistiques.</a:t>
                  </a:r>
                  <a:endParaRPr lang="fr-FR" i="1" dirty="0">
                    <a:solidFill>
                      <a:srgbClr val="800080"/>
                    </a:solidFill>
                    <a:sym typeface="Symbol" panose="05050102010706020507" pitchFamily="18" charset="2"/>
                  </a:endParaRP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5216813"/>
                </a:xfrm>
                <a:prstGeom prst="rect">
                  <a:avLst/>
                </a:prstGeom>
                <a:blipFill>
                  <a:blip r:embed="rId4"/>
                  <a:stretch>
                    <a:fillRect l="-749" t="-467" r="-599" b="-935"/>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3" name="Rectangle 2"/>
              <p:cNvSpPr/>
              <p:nvPr/>
            </p:nvSpPr>
            <p:spPr>
              <a:xfrm>
                <a:off x="2631888" y="3940055"/>
                <a:ext cx="4623510" cy="407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rPr>
                            <m:t>0</m:t>
                          </m:r>
                        </m:sub>
                      </m:sSub>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up>
                          <m:r>
                            <a:rPr lang="fr-FR" i="1">
                              <a:solidFill>
                                <a:srgbClr val="002060"/>
                              </a:solidFill>
                              <a:latin typeface="Cambria Math" panose="02040503050406030204" pitchFamily="18" charset="0"/>
                            </a:rPr>
                            <m:t>1</m:t>
                          </m:r>
                        </m:sup>
                      </m:sSubSup>
                      <m:r>
                        <a:rPr lang="fr-FR" b="0" i="1" smtClean="0">
                          <a:solidFill>
                            <a:srgbClr val="002060"/>
                          </a:solidFill>
                          <a:latin typeface="Cambria Math" panose="02040503050406030204" pitchFamily="18" charset="0"/>
                        </a:rPr>
                        <m:t>…</m:t>
                      </m:r>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up>
                          <m:r>
                            <a:rPr lang="fr-FR" b="0" i="1" smtClean="0">
                              <a:solidFill>
                                <a:srgbClr val="002060"/>
                              </a:solidFill>
                              <a:latin typeface="Cambria Math" panose="02040503050406030204" pitchFamily="18" charset="0"/>
                            </a:rPr>
                            <m:t>𝑝</m:t>
                          </m:r>
                        </m:sup>
                      </m:sSubSup>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𝜀</m:t>
                          </m:r>
                        </m:e>
                        <m:sub>
                          <m:r>
                            <a:rPr lang="fr-FR" b="0" i="1" smtClean="0">
                              <a:solidFill>
                                <a:srgbClr val="002060"/>
                              </a:solidFill>
                              <a:latin typeface="Cambria Math" panose="02040503050406030204" pitchFamily="18" charset="0"/>
                              <a:ea typeface="Cambria Math" panose="02040503050406030204" pitchFamily="18" charset="0"/>
                            </a:rPr>
                            <m:t>𝑖</m:t>
                          </m:r>
                        </m:sub>
                      </m:sSub>
                      <m:r>
                        <a:rPr lang="fr-FR" b="0" i="1" smtClean="0">
                          <a:solidFill>
                            <a:srgbClr val="002060"/>
                          </a:solidFill>
                          <a:latin typeface="Cambria Math" panose="02040503050406030204" pitchFamily="18" charset="0"/>
                          <a:ea typeface="Cambria Math" panose="02040503050406030204" pitchFamily="18" charset="0"/>
                        </a:rPr>
                        <m:t> </m:t>
                      </m:r>
                      <m:r>
                        <a:rPr lang="fr-FR" b="0" i="1" smtClean="0">
                          <a:solidFill>
                            <a:srgbClr val="002060"/>
                          </a:solidFill>
                          <a:latin typeface="Cambria Math" panose="02040503050406030204" pitchFamily="18" charset="0"/>
                          <a:ea typeface="Cambria Math" panose="02040503050406030204" pitchFamily="18" charset="0"/>
                        </a:rPr>
                        <m:t>𝑎𝑣𝑒𝑐</m:t>
                      </m:r>
                      <m:r>
                        <a:rPr lang="fr-FR" b="0" i="1" smtClean="0">
                          <a:solidFill>
                            <a:srgbClr val="002060"/>
                          </a:solidFill>
                          <a:latin typeface="Cambria Math" panose="02040503050406030204" pitchFamily="18" charset="0"/>
                          <a:ea typeface="Cambria Math" panose="02040503050406030204" pitchFamily="18" charset="0"/>
                        </a:rPr>
                        <m:t> </m:t>
                      </m:r>
                      <m:r>
                        <a:rPr lang="fr-FR" b="0" i="1" smtClean="0">
                          <a:solidFill>
                            <a:srgbClr val="002060"/>
                          </a:solidFill>
                          <a:latin typeface="Cambria Math" panose="02040503050406030204" pitchFamily="18" charset="0"/>
                          <a:ea typeface="Cambria Math" panose="02040503050406030204" pitchFamily="18" charset="0"/>
                        </a:rPr>
                        <m:t>𝑖</m:t>
                      </m:r>
                      <m:r>
                        <a:rPr lang="fr-FR" b="0" i="1" smtClean="0">
                          <a:solidFill>
                            <a:srgbClr val="002060"/>
                          </a:solidFill>
                          <a:latin typeface="Cambria Math" panose="02040503050406030204" pitchFamily="18" charset="0"/>
                          <a:ea typeface="Cambria Math" panose="02040503050406030204" pitchFamily="18" charset="0"/>
                        </a:rPr>
                        <m:t>=1…</m:t>
                      </m:r>
                      <m:r>
                        <a:rPr lang="fr-FR" b="0" i="1" smtClean="0">
                          <a:solidFill>
                            <a:srgbClr val="002060"/>
                          </a:solidFill>
                          <a:latin typeface="Cambria Math" panose="02040503050406030204" pitchFamily="18" charset="0"/>
                          <a:ea typeface="Cambria Math" panose="02040503050406030204" pitchFamily="18" charset="0"/>
                        </a:rPr>
                        <m:t>𝑛</m:t>
                      </m:r>
                    </m:oMath>
                  </m:oMathPara>
                </a14:m>
                <a:endParaRPr lang="fr-FR" dirty="0">
                  <a:solidFill>
                    <a:srgbClr val="00206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631888" y="3940055"/>
                <a:ext cx="4623510" cy="407356"/>
              </a:xfrm>
              <a:prstGeom prst="rect">
                <a:avLst/>
              </a:prstGeom>
              <a:blipFill>
                <a:blip r:embed="rId5"/>
                <a:stretch>
                  <a:fillRect b="-746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799505" y="5693504"/>
                <a:ext cx="6304610" cy="407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𝐸</m:t>
                      </m:r>
                      <m:d>
                        <m:dPr>
                          <m:ctrlPr>
                            <a:rPr lang="fr-FR"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𝑌</m:t>
                          </m:r>
                          <m:r>
                            <a:rPr lang="fr-FR" b="0" i="1" smtClean="0">
                              <a:solidFill>
                                <a:srgbClr val="002060"/>
                              </a:solidFill>
                              <a:latin typeface="Cambria Math" panose="02040503050406030204" pitchFamily="18" charset="0"/>
                            </a:rPr>
                            <m:t>|</m:t>
                          </m:r>
                          <m:sSup>
                            <m:sSupPr>
                              <m:ctrlPr>
                                <a:rPr lang="fr-FR" b="0" i="1" smtClean="0">
                                  <a:solidFill>
                                    <a:srgbClr val="002060"/>
                                  </a:solidFill>
                                  <a:latin typeface="Cambria Math" panose="02040503050406030204" pitchFamily="18" charset="0"/>
                                </a:rPr>
                              </m:ctrlPr>
                            </m:sSupPr>
                            <m:e>
                              <m:r>
                                <a:rPr lang="fr-FR" b="0" i="1"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rPr>
                                <m:t>1</m:t>
                              </m:r>
                            </m:sup>
                          </m:sSup>
                          <m:r>
                            <a:rPr lang="fr-FR" b="0" i="1" smtClean="0">
                              <a:solidFill>
                                <a:srgbClr val="002060"/>
                              </a:solidFill>
                              <a:latin typeface="Cambria Math" panose="02040503050406030204" pitchFamily="18" charset="0"/>
                            </a:rPr>
                            <m:t>…</m:t>
                          </m:r>
                          <m:sSup>
                            <m:sSupPr>
                              <m:ctrlPr>
                                <a:rPr lang="fr-FR" b="0" i="1" smtClean="0">
                                  <a:solidFill>
                                    <a:srgbClr val="002060"/>
                                  </a:solidFill>
                                  <a:latin typeface="Cambria Math" panose="02040503050406030204" pitchFamily="18" charset="0"/>
                                </a:rPr>
                              </m:ctrlPr>
                            </m:sSupPr>
                            <m:e>
                              <m:r>
                                <a:rPr lang="fr-FR" b="0" i="1"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rPr>
                                <m:t>𝑝</m:t>
                              </m:r>
                            </m:sup>
                          </m:sSup>
                        </m:e>
                      </m:d>
                      <m:r>
                        <a:rPr lang="fr-FR"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rPr>
                            <m:t>0</m:t>
                          </m:r>
                        </m:sub>
                      </m:sSub>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up>
                          <m:r>
                            <a:rPr lang="fr-FR" i="1">
                              <a:solidFill>
                                <a:srgbClr val="002060"/>
                              </a:solidFill>
                              <a:latin typeface="Cambria Math" panose="02040503050406030204" pitchFamily="18" charset="0"/>
                            </a:rPr>
                            <m:t>1</m:t>
                          </m:r>
                        </m:sup>
                      </m:sSubSup>
                      <m:r>
                        <a:rPr lang="fr-FR" b="0" i="1" smtClean="0">
                          <a:solidFill>
                            <a:srgbClr val="002060"/>
                          </a:solidFill>
                          <a:latin typeface="Cambria Math" panose="02040503050406030204" pitchFamily="18" charset="0"/>
                        </a:rPr>
                        <m:t>…</m:t>
                      </m:r>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up>
                          <m:r>
                            <a:rPr lang="fr-FR" b="0" i="1" smtClean="0">
                              <a:solidFill>
                                <a:srgbClr val="002060"/>
                              </a:solidFill>
                              <a:latin typeface="Cambria Math" panose="02040503050406030204" pitchFamily="18" charset="0"/>
                            </a:rPr>
                            <m:t>𝑝</m:t>
                          </m:r>
                        </m:sup>
                      </m:sSubSup>
                      <m:r>
                        <a:rPr lang="fr-FR" b="0" i="1" smtClean="0">
                          <a:solidFill>
                            <a:srgbClr val="002060"/>
                          </a:solidFill>
                          <a:latin typeface="Cambria Math" panose="02040503050406030204" pitchFamily="18" charset="0"/>
                          <a:ea typeface="Cambria Math" panose="02040503050406030204" pitchFamily="18" charset="0"/>
                        </a:rPr>
                        <m:t> </m:t>
                      </m:r>
                      <m:r>
                        <a:rPr lang="fr-FR" b="0" i="1" smtClean="0">
                          <a:solidFill>
                            <a:srgbClr val="002060"/>
                          </a:solidFill>
                          <a:latin typeface="Cambria Math" panose="02040503050406030204" pitchFamily="18" charset="0"/>
                          <a:ea typeface="Cambria Math" panose="02040503050406030204" pitchFamily="18" charset="0"/>
                        </a:rPr>
                        <m:t>𝑒𝑡</m:t>
                      </m:r>
                      <m:r>
                        <a:rPr lang="fr-FR" b="0" i="1" smtClean="0">
                          <a:solidFill>
                            <a:srgbClr val="002060"/>
                          </a:solidFill>
                          <a:latin typeface="Cambria Math" panose="02040503050406030204" pitchFamily="18" charset="0"/>
                          <a:ea typeface="Cambria Math" panose="02040503050406030204" pitchFamily="18" charset="0"/>
                        </a:rPr>
                        <m:t> </m:t>
                      </m:r>
                      <m:r>
                        <a:rPr lang="fr-FR" b="0" i="1" smtClean="0">
                          <a:solidFill>
                            <a:srgbClr val="002060"/>
                          </a:solidFill>
                          <a:latin typeface="Cambria Math" panose="02040503050406030204" pitchFamily="18" charset="0"/>
                          <a:ea typeface="Cambria Math" panose="02040503050406030204" pitchFamily="18" charset="0"/>
                        </a:rPr>
                        <m:t>𝑉𝑎𝑟</m:t>
                      </m:r>
                      <m:d>
                        <m:dPr>
                          <m:ctrlPr>
                            <a:rPr lang="fr-FR" b="0" i="1" smtClean="0">
                              <a:solidFill>
                                <a:srgbClr val="002060"/>
                              </a:solidFill>
                              <a:latin typeface="Cambria Math" panose="02040503050406030204" pitchFamily="18" charset="0"/>
                              <a:ea typeface="Cambria Math" panose="02040503050406030204" pitchFamily="18" charset="0"/>
                            </a:rPr>
                          </m:ctrlPr>
                        </m:dPr>
                        <m:e>
                          <m:r>
                            <a:rPr lang="fr-FR" i="1">
                              <a:solidFill>
                                <a:srgbClr val="002060"/>
                              </a:solidFill>
                              <a:latin typeface="Cambria Math" panose="02040503050406030204" pitchFamily="18" charset="0"/>
                            </a:rPr>
                            <m:t>𝑌</m:t>
                          </m:r>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𝑋</m:t>
                              </m:r>
                            </m:e>
                            <m:sup>
                              <m:r>
                                <a:rPr lang="fr-FR" i="1">
                                  <a:solidFill>
                                    <a:srgbClr val="002060"/>
                                  </a:solidFill>
                                  <a:latin typeface="Cambria Math" panose="02040503050406030204" pitchFamily="18" charset="0"/>
                                </a:rPr>
                                <m:t>1</m:t>
                              </m:r>
                            </m:sup>
                          </m:sSup>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𝑋</m:t>
                              </m:r>
                            </m:e>
                            <m:sup>
                              <m:r>
                                <a:rPr lang="fr-FR" i="1">
                                  <a:solidFill>
                                    <a:srgbClr val="002060"/>
                                  </a:solidFill>
                                  <a:latin typeface="Cambria Math" panose="02040503050406030204" pitchFamily="18" charset="0"/>
                                </a:rPr>
                                <m:t>𝑝</m:t>
                              </m:r>
                            </m:sup>
                          </m:sSup>
                        </m:e>
                      </m:d>
                      <m:r>
                        <a:rPr lang="fr-FR" b="0" i="1" smtClean="0">
                          <a:solidFill>
                            <a:srgbClr val="002060"/>
                          </a:solidFill>
                          <a:latin typeface="Cambria Math" panose="02040503050406030204" pitchFamily="18" charset="0"/>
                          <a:ea typeface="Cambria Math" panose="02040503050406030204" pitchFamily="18" charset="0"/>
                        </a:rPr>
                        <m:t>=</m:t>
                      </m:r>
                      <m:sSup>
                        <m:sSupPr>
                          <m:ctrlPr>
                            <a:rPr lang="fr-FR" b="0" i="1" smtClean="0">
                              <a:solidFill>
                                <a:srgbClr val="002060"/>
                              </a:solidFill>
                              <a:latin typeface="Cambria Math" panose="02040503050406030204" pitchFamily="18" charset="0"/>
                              <a:ea typeface="Cambria Math" panose="02040503050406030204" pitchFamily="18" charset="0"/>
                            </a:rPr>
                          </m:ctrlPr>
                        </m:sSupPr>
                        <m:e>
                          <m:r>
                            <a:rPr lang="fr-FR" b="0" i="1" smtClean="0">
                              <a:solidFill>
                                <a:srgbClr val="002060"/>
                              </a:solidFill>
                              <a:latin typeface="Cambria Math" panose="02040503050406030204" pitchFamily="18" charset="0"/>
                              <a:ea typeface="Cambria Math" panose="02040503050406030204" pitchFamily="18" charset="0"/>
                            </a:rPr>
                            <m:t>𝜎</m:t>
                          </m:r>
                        </m:e>
                        <m:sup>
                          <m:r>
                            <a:rPr lang="fr-FR" b="0" i="1" smtClean="0">
                              <a:solidFill>
                                <a:srgbClr val="002060"/>
                              </a:solidFill>
                              <a:latin typeface="Cambria Math" panose="02040503050406030204" pitchFamily="18" charset="0"/>
                              <a:ea typeface="Cambria Math" panose="02040503050406030204" pitchFamily="18" charset="0"/>
                            </a:rPr>
                            <m:t>2</m:t>
                          </m:r>
                        </m:sup>
                      </m:sSup>
                    </m:oMath>
                  </m:oMathPara>
                </a14:m>
                <a:endParaRPr lang="fr-FR" dirty="0">
                  <a:solidFill>
                    <a:srgbClr val="00206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799505" y="5693504"/>
                <a:ext cx="6304610" cy="407356"/>
              </a:xfrm>
              <a:prstGeom prst="rect">
                <a:avLst/>
              </a:prstGeom>
              <a:blipFill>
                <a:blip r:embed="rId6"/>
                <a:stretch>
                  <a:fillRect b="-5970"/>
                </a:stretch>
              </a:blipFill>
            </p:spPr>
            <p:txBody>
              <a:bodyPr/>
              <a:lstStyle/>
              <a:p>
                <a:r>
                  <a:rPr lang="fr-FR">
                    <a:noFill/>
                  </a:rPr>
                  <a:t> </a:t>
                </a:r>
              </a:p>
            </p:txBody>
          </p:sp>
        </mc:Fallback>
      </mc:AlternateContent>
    </p:spTree>
    <p:extLst>
      <p:ext uri="{BB962C8B-B14F-4D97-AF65-F5344CB8AC3E}">
        <p14:creationId xmlns:p14="http://schemas.microsoft.com/office/powerpoint/2010/main" val="1920383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Interprétation </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De la représentation linéaire on en déduit que l’impact de X</a:t>
                  </a:r>
                  <a:r>
                    <a:rPr lang="fr-FR" i="1" baseline="30000" dirty="0" smtClean="0">
                      <a:solidFill>
                        <a:srgbClr val="800080"/>
                      </a:solidFill>
                    </a:rPr>
                    <a:t>i</a:t>
                  </a:r>
                  <a:r>
                    <a:rPr lang="fr-FR" i="1" dirty="0" smtClean="0">
                      <a:solidFill>
                        <a:srgbClr val="800080"/>
                      </a:solidFill>
                    </a:rPr>
                    <a:t> sur Y ne dépend que du paramètre </a:t>
                  </a:r>
                  <a14:m>
                    <m:oMath xmlns:m="http://schemas.openxmlformats.org/officeDocument/2006/math">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rPr>
                            <m:t>𝑖</m:t>
                          </m:r>
                        </m:sub>
                      </m:sSub>
                    </m:oMath>
                  </a14:m>
                  <a:r>
                    <a:rPr lang="fr-FR" i="1" dirty="0" smtClean="0">
                      <a:solidFill>
                        <a:srgbClr val="800080"/>
                      </a:solidFill>
                    </a:rPr>
                    <a:t>.</a:t>
                  </a:r>
                  <a:endParaRPr lang="fr-FR" i="1" dirty="0">
                    <a:solidFill>
                      <a:srgbClr val="800080"/>
                    </a:solidFill>
                  </a:endParaRP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1031051"/>
                </a:xfrm>
                <a:prstGeom prst="rect">
                  <a:avLst/>
                </a:prstGeom>
                <a:blipFill>
                  <a:blip r:embed="rId4"/>
                  <a:stretch>
                    <a:fillRect l="-749" t="-2353" r="-599" b="-8235"/>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4" name="ZoneTexte 13"/>
              <p:cNvSpPr txBox="1"/>
              <p:nvPr/>
            </p:nvSpPr>
            <p:spPr>
              <a:xfrm>
                <a:off x="4475748" y="2421300"/>
                <a:ext cx="1491915" cy="5336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rPr>
                            <m:t>𝑌</m:t>
                          </m:r>
                        </m:num>
                        <m:den>
                          <m:sSup>
                            <m:sSupPr>
                              <m:ctrlPr>
                                <a:rPr lang="fr-FR" b="0" i="1" smtClean="0">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rPr>
                                <m:t>𝑖</m:t>
                              </m:r>
                            </m:sup>
                          </m:sSup>
                        </m:den>
                      </m:f>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rPr>
                            <m:t>𝑖</m:t>
                          </m:r>
                        </m:sub>
                      </m:sSub>
                    </m:oMath>
                  </m:oMathPara>
                </a14:m>
                <a:endParaRPr lang="fr-FR" dirty="0">
                  <a:solidFill>
                    <a:srgbClr val="002060"/>
                  </a:solidFill>
                </a:endParaRPr>
              </a:p>
            </p:txBody>
          </p:sp>
        </mc:Choice>
        <mc:Fallback xmlns="">
          <p:sp>
            <p:nvSpPr>
              <p:cNvPr id="14" name="ZoneTexte 13"/>
              <p:cNvSpPr txBox="1">
                <a:spLocks noRot="1" noChangeAspect="1" noMove="1" noResize="1" noEditPoints="1" noAdjustHandles="1" noChangeArrowheads="1" noChangeShapeType="1" noTextEdit="1"/>
              </p:cNvSpPr>
              <p:nvPr/>
            </p:nvSpPr>
            <p:spPr>
              <a:xfrm>
                <a:off x="4475748" y="2421300"/>
                <a:ext cx="1491915" cy="533608"/>
              </a:xfrm>
              <a:prstGeom prst="rect">
                <a:avLst/>
              </a:prstGeom>
              <a:blipFill>
                <a:blip r:embed="rId5"/>
                <a:stretch>
                  <a:fillRect/>
                </a:stretch>
              </a:blipFill>
            </p:spPr>
            <p:txBody>
              <a:bodyPr/>
              <a:lstStyle/>
              <a:p>
                <a:r>
                  <a:rPr lang="fr-FR">
                    <a:noFill/>
                  </a:rPr>
                  <a:t> </a:t>
                </a:r>
              </a:p>
            </p:txBody>
          </p:sp>
        </mc:Fallback>
      </mc:AlternateContent>
      <p:grpSp>
        <p:nvGrpSpPr>
          <p:cNvPr id="3" name="Groupe 2"/>
          <p:cNvGrpSpPr/>
          <p:nvPr/>
        </p:nvGrpSpPr>
        <p:grpSpPr>
          <a:xfrm>
            <a:off x="591668" y="2856230"/>
            <a:ext cx="8180052" cy="3778907"/>
            <a:chOff x="591668" y="2856230"/>
            <a:chExt cx="8180052" cy="3778907"/>
          </a:xfrm>
        </p:grpSpPr>
        <p:graphicFrame>
          <p:nvGraphicFramePr>
            <p:cNvPr id="17" name="Graphique 16"/>
            <p:cNvGraphicFramePr>
              <a:graphicFrameLocks/>
            </p:cNvGraphicFramePr>
            <p:nvPr>
              <p:extLst>
                <p:ext uri="{D42A27DB-BD31-4B8C-83A1-F6EECF244321}">
                  <p14:modId xmlns:p14="http://schemas.microsoft.com/office/powerpoint/2010/main" val="3985634201"/>
                </p:ext>
              </p:extLst>
            </p:nvPr>
          </p:nvGraphicFramePr>
          <p:xfrm>
            <a:off x="2108459" y="3256488"/>
            <a:ext cx="4918076" cy="3132279"/>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angle 17"/>
            <p:cNvSpPr/>
            <p:nvPr/>
          </p:nvSpPr>
          <p:spPr>
            <a:xfrm>
              <a:off x="3386101" y="3456942"/>
              <a:ext cx="2367274" cy="338554"/>
            </a:xfrm>
            <a:prstGeom prst="rect">
              <a:avLst/>
            </a:prstGeom>
          </p:spPr>
          <p:txBody>
            <a:bodyPr wrap="square">
              <a:spAutoFit/>
            </a:bodyPr>
            <a:lstStyle/>
            <a:p>
              <a:pPr algn="ctr"/>
              <a:r>
                <a:rPr lang="fr-FR" sz="1600" i="1" dirty="0" smtClean="0">
                  <a:solidFill>
                    <a:srgbClr val="800080"/>
                  </a:solidFill>
                </a:rPr>
                <a:t>Valeur observée</a:t>
              </a:r>
              <a:endParaRPr lang="fr-FR" sz="1600" dirty="0"/>
            </a:p>
          </p:txBody>
        </p:sp>
        <p:cxnSp>
          <p:nvCxnSpPr>
            <p:cNvPr id="19" name="Connecteur droit avec flèche 18"/>
            <p:cNvCxnSpPr/>
            <p:nvPr/>
          </p:nvCxnSpPr>
          <p:spPr>
            <a:xfrm flipH="1">
              <a:off x="3444576" y="3738904"/>
              <a:ext cx="1183636" cy="71634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1996333" y="4518836"/>
              <a:ext cx="1314986" cy="2278"/>
            </a:xfrm>
            <a:prstGeom prst="straightConnector1">
              <a:avLst/>
            </a:prstGeom>
            <a:ln w="952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flipH="1">
              <a:off x="1595438" y="4334170"/>
              <a:ext cx="400894" cy="369332"/>
            </a:xfrm>
            <a:prstGeom prst="rect">
              <a:avLst/>
            </a:prstGeom>
          </p:spPr>
          <p:txBody>
            <a:bodyPr wrap="square">
              <a:spAutoFit/>
            </a:bodyPr>
            <a:lstStyle/>
            <a:p>
              <a:r>
                <a:rPr lang="fr-FR" i="1" dirty="0" smtClean="0">
                  <a:solidFill>
                    <a:srgbClr val="800080"/>
                  </a:solidFill>
                </a:rPr>
                <a:t>Y</a:t>
              </a:r>
              <a:r>
                <a:rPr lang="fr-FR" i="1" baseline="-25000" dirty="0" smtClean="0">
                  <a:solidFill>
                    <a:srgbClr val="800080"/>
                  </a:solidFill>
                </a:rPr>
                <a:t>i</a:t>
              </a:r>
              <a:endParaRPr lang="fr-FR" baseline="-25000" dirty="0"/>
            </a:p>
          </p:txBody>
        </p:sp>
        <p:cxnSp>
          <p:nvCxnSpPr>
            <p:cNvPr id="24" name="Connecteur droit avec flèche 23"/>
            <p:cNvCxnSpPr/>
            <p:nvPr/>
          </p:nvCxnSpPr>
          <p:spPr>
            <a:xfrm>
              <a:off x="3357621" y="4565404"/>
              <a:ext cx="0" cy="1020232"/>
            </a:xfrm>
            <a:prstGeom prst="straightConnector1">
              <a:avLst/>
            </a:prstGeom>
            <a:ln w="952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flipV="1">
              <a:off x="2042635" y="5585636"/>
              <a:ext cx="1314986" cy="2278"/>
            </a:xfrm>
            <a:prstGeom prst="straightConnector1">
              <a:avLst/>
            </a:prstGeom>
            <a:ln w="952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flipH="1">
              <a:off x="1608829" y="5339057"/>
              <a:ext cx="400894" cy="369332"/>
            </a:xfrm>
            <a:prstGeom prst="rect">
              <a:avLst/>
            </a:prstGeom>
          </p:spPr>
          <p:txBody>
            <a:bodyPr wrap="square">
              <a:spAutoFit/>
            </a:bodyPr>
            <a:lstStyle/>
            <a:p>
              <a:r>
                <a:rPr lang="fr-FR" i="1" dirty="0" smtClean="0">
                  <a:solidFill>
                    <a:srgbClr val="800080"/>
                  </a:solidFill>
                </a:rPr>
                <a:t>Y</a:t>
              </a:r>
              <a:r>
                <a:rPr lang="fr-FR" i="1" baseline="-25000" dirty="0" smtClean="0">
                  <a:solidFill>
                    <a:srgbClr val="800080"/>
                  </a:solidFill>
                </a:rPr>
                <a:t>i</a:t>
              </a:r>
              <a:endParaRPr lang="fr-FR" baseline="-25000" dirty="0"/>
            </a:p>
          </p:txBody>
        </p:sp>
        <p:sp>
          <p:nvSpPr>
            <p:cNvPr id="23" name="Rectangle 22"/>
            <p:cNvSpPr/>
            <p:nvPr/>
          </p:nvSpPr>
          <p:spPr>
            <a:xfrm flipH="1">
              <a:off x="1637063" y="5237478"/>
              <a:ext cx="309282" cy="369332"/>
            </a:xfrm>
            <a:prstGeom prst="rect">
              <a:avLst/>
            </a:prstGeom>
          </p:spPr>
          <p:txBody>
            <a:bodyPr wrap="square">
              <a:spAutoFit/>
            </a:bodyPr>
            <a:lstStyle/>
            <a:p>
              <a:r>
                <a:rPr lang="fr-FR" i="1" dirty="0" smtClean="0">
                  <a:solidFill>
                    <a:srgbClr val="800080"/>
                  </a:solidFill>
                </a:rPr>
                <a:t>^</a:t>
              </a:r>
              <a:endParaRPr lang="fr-FR" dirty="0"/>
            </a:p>
          </p:txBody>
        </p:sp>
        <p:sp>
          <p:nvSpPr>
            <p:cNvPr id="34" name="Rectangle 33"/>
            <p:cNvSpPr/>
            <p:nvPr/>
          </p:nvSpPr>
          <p:spPr>
            <a:xfrm>
              <a:off x="6228783" y="5370335"/>
              <a:ext cx="2367274" cy="584775"/>
            </a:xfrm>
            <a:prstGeom prst="rect">
              <a:avLst/>
            </a:prstGeom>
          </p:spPr>
          <p:txBody>
            <a:bodyPr wrap="square">
              <a:spAutoFit/>
            </a:bodyPr>
            <a:lstStyle/>
            <a:p>
              <a:pPr algn="ctr"/>
              <a:r>
                <a:rPr lang="fr-FR" sz="1600" i="1" dirty="0" smtClean="0">
                  <a:solidFill>
                    <a:srgbClr val="800080"/>
                  </a:solidFill>
                </a:rPr>
                <a:t>Valeur calculée</a:t>
              </a:r>
            </a:p>
            <a:p>
              <a:pPr algn="ctr"/>
              <a:r>
                <a:rPr lang="fr-FR" sz="1600" i="1" dirty="0">
                  <a:solidFill>
                    <a:srgbClr val="800080"/>
                  </a:solidFill>
                </a:rPr>
                <a:t>p</a:t>
              </a:r>
              <a:r>
                <a:rPr lang="fr-FR" sz="1600" i="1" dirty="0" smtClean="0">
                  <a:solidFill>
                    <a:srgbClr val="800080"/>
                  </a:solidFill>
                </a:rPr>
                <a:t>ar le modèle</a:t>
              </a:r>
              <a:endParaRPr lang="fr-FR" sz="1600" dirty="0"/>
            </a:p>
          </p:txBody>
        </p:sp>
        <p:cxnSp>
          <p:nvCxnSpPr>
            <p:cNvPr id="35" name="Connecteur droit avec flèche 34"/>
            <p:cNvCxnSpPr/>
            <p:nvPr/>
          </p:nvCxnSpPr>
          <p:spPr>
            <a:xfrm flipH="1" flipV="1">
              <a:off x="3469749" y="5585637"/>
              <a:ext cx="3199734" cy="7708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07785" y="4736874"/>
              <a:ext cx="319318" cy="369332"/>
            </a:xfrm>
            <a:prstGeom prst="rect">
              <a:avLst/>
            </a:prstGeom>
          </p:spPr>
          <p:txBody>
            <a:bodyPr wrap="none">
              <a:spAutoFit/>
            </a:bodyPr>
            <a:lstStyle/>
            <a:p>
              <a:r>
                <a:rPr lang="fr-FR" i="1" dirty="0" smtClean="0">
                  <a:solidFill>
                    <a:srgbClr val="800080"/>
                  </a:solidFill>
                  <a:sym typeface="Symbol" panose="05050102010706020507" pitchFamily="18" charset="2"/>
                </a:rPr>
                <a:t></a:t>
              </a:r>
              <a:r>
                <a:rPr lang="fr-FR" i="1" baseline="-25000" dirty="0" smtClean="0">
                  <a:solidFill>
                    <a:srgbClr val="800080"/>
                  </a:solidFill>
                </a:rPr>
                <a:t>i</a:t>
              </a:r>
              <a:endParaRPr lang="fr-FR" baseline="-25000" dirty="0"/>
            </a:p>
          </p:txBody>
        </p:sp>
        <p:cxnSp>
          <p:nvCxnSpPr>
            <p:cNvPr id="40" name="Connecteur droit avec flèche 39"/>
            <p:cNvCxnSpPr/>
            <p:nvPr/>
          </p:nvCxnSpPr>
          <p:spPr>
            <a:xfrm flipH="1">
              <a:off x="6864824" y="3256488"/>
              <a:ext cx="903364" cy="42428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09915" y="3242383"/>
              <a:ext cx="1261805" cy="338554"/>
            </a:xfrm>
            <a:prstGeom prst="rect">
              <a:avLst/>
            </a:prstGeom>
          </p:spPr>
          <p:txBody>
            <a:bodyPr wrap="square">
              <a:spAutoFit/>
            </a:bodyPr>
            <a:lstStyle/>
            <a:p>
              <a:pPr algn="ctr"/>
              <a:r>
                <a:rPr lang="fr-FR" sz="1600" i="1" dirty="0" smtClean="0">
                  <a:solidFill>
                    <a:srgbClr val="800080"/>
                  </a:solidFill>
                </a:rPr>
                <a:t>Modèle</a:t>
              </a:r>
              <a:endParaRPr lang="fr-FR" sz="1600" dirty="0"/>
            </a:p>
          </p:txBody>
        </p:sp>
        <p:sp>
          <p:nvSpPr>
            <p:cNvPr id="44" name="Rectangle 43"/>
            <p:cNvSpPr/>
            <p:nvPr/>
          </p:nvSpPr>
          <p:spPr>
            <a:xfrm>
              <a:off x="591668" y="2856230"/>
              <a:ext cx="2108460" cy="338554"/>
            </a:xfrm>
            <a:prstGeom prst="rect">
              <a:avLst/>
            </a:prstGeom>
          </p:spPr>
          <p:txBody>
            <a:bodyPr wrap="square">
              <a:spAutoFit/>
            </a:bodyPr>
            <a:lstStyle/>
            <a:p>
              <a:pPr algn="ctr"/>
              <a:r>
                <a:rPr lang="fr-FR" sz="1600" i="1" dirty="0" smtClean="0">
                  <a:solidFill>
                    <a:srgbClr val="800080"/>
                  </a:solidFill>
                </a:rPr>
                <a:t>Exemple avec p=1</a:t>
              </a:r>
              <a:endParaRPr lang="fr-FR" sz="1600" dirty="0"/>
            </a:p>
          </p:txBody>
        </p:sp>
        <p:sp>
          <p:nvSpPr>
            <p:cNvPr id="33" name="Rectangle 32"/>
            <p:cNvSpPr/>
            <p:nvPr/>
          </p:nvSpPr>
          <p:spPr>
            <a:xfrm flipH="1">
              <a:off x="1587551" y="3216295"/>
              <a:ext cx="471540" cy="369332"/>
            </a:xfrm>
            <a:prstGeom prst="rect">
              <a:avLst/>
            </a:prstGeom>
          </p:spPr>
          <p:txBody>
            <a:bodyPr wrap="square">
              <a:spAutoFit/>
            </a:bodyPr>
            <a:lstStyle/>
            <a:p>
              <a:r>
                <a:rPr lang="fr-FR" i="1" dirty="0">
                  <a:solidFill>
                    <a:srgbClr val="800080"/>
                  </a:solidFill>
                </a:rPr>
                <a:t>Y</a:t>
              </a:r>
              <a:endParaRPr lang="fr-FR" dirty="0"/>
            </a:p>
          </p:txBody>
        </p:sp>
        <p:sp>
          <p:nvSpPr>
            <p:cNvPr id="46" name="Rectangle 45"/>
            <p:cNvSpPr/>
            <p:nvPr/>
          </p:nvSpPr>
          <p:spPr>
            <a:xfrm flipH="1">
              <a:off x="6717109" y="6265805"/>
              <a:ext cx="408162" cy="369332"/>
            </a:xfrm>
            <a:prstGeom prst="rect">
              <a:avLst/>
            </a:prstGeom>
          </p:spPr>
          <p:txBody>
            <a:bodyPr wrap="square">
              <a:spAutoFit/>
            </a:bodyPr>
            <a:lstStyle/>
            <a:p>
              <a:r>
                <a:rPr lang="fr-FR" i="1" dirty="0" smtClean="0">
                  <a:solidFill>
                    <a:srgbClr val="800080"/>
                  </a:solidFill>
                </a:rPr>
                <a:t>X</a:t>
              </a:r>
              <a:endParaRPr lang="fr-FR" dirty="0"/>
            </a:p>
          </p:txBody>
        </p:sp>
      </p:grpSp>
    </p:spTree>
    <p:extLst>
      <p:ext uri="{BB962C8B-B14F-4D97-AF65-F5344CB8AC3E}">
        <p14:creationId xmlns:p14="http://schemas.microsoft.com/office/powerpoint/2010/main" val="272842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61911"/>
            <a:chOff x="0" y="998538"/>
            <a:chExt cx="9144000" cy="576191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514846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Estimation des moindres carrés (M.C)</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Si l’on note X la matrice (n*(p+1)) composées des lignes (1,</a:t>
                  </a:r>
                  <a14:m>
                    <m:oMath xmlns:m="http://schemas.openxmlformats.org/officeDocument/2006/math">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1</m:t>
                          </m:r>
                        </m:sup>
                      </m:sSubSup>
                      <m:r>
                        <a:rPr lang="fr-FR" b="0" i="1" smtClean="0">
                          <a:solidFill>
                            <a:srgbClr val="002060"/>
                          </a:solidFill>
                          <a:latin typeface="Cambria Math" panose="02040503050406030204" pitchFamily="18" charset="0"/>
                          <a:ea typeface="Cambria Math" panose="02040503050406030204" pitchFamily="18" charset="0"/>
                        </a:rPr>
                        <m:t>…</m:t>
                      </m:r>
                    </m:oMath>
                  </a14:m>
                  <a:r>
                    <a:rPr lang="fr-FR" dirty="0">
                      <a:solidFill>
                        <a:srgbClr val="002060"/>
                      </a:solidFill>
                    </a:rPr>
                    <a:t> </a:t>
                  </a:r>
                  <a14:m>
                    <m:oMath xmlns:m="http://schemas.openxmlformats.org/officeDocument/2006/math">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𝑝</m:t>
                          </m:r>
                        </m:sup>
                      </m:sSubSup>
                    </m:oMath>
                  </a14:m>
                  <a:r>
                    <a:rPr lang="fr-FR" i="1" dirty="0" smtClean="0">
                      <a:solidFill>
                        <a:srgbClr val="800080"/>
                      </a:solidFill>
                    </a:rPr>
                    <a: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On obtient les valeurs de coefficients </a:t>
                  </a:r>
                  <a:r>
                    <a:rPr lang="fr-FR" i="1" dirty="0" smtClean="0">
                      <a:solidFill>
                        <a:srgbClr val="800080"/>
                      </a:solidFill>
                      <a:sym typeface="Symbol" panose="05050102010706020507" pitchFamily="18" charset="2"/>
                    </a:rPr>
                    <a:t>β </a:t>
                  </a:r>
                  <a:r>
                    <a:rPr lang="fr-FR" i="1" dirty="0" smtClean="0">
                      <a:solidFill>
                        <a:srgbClr val="800080"/>
                      </a:solidFill>
                    </a:rPr>
                    <a:t>en minimisant l’erreur quadratique.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régression linéaire consiste à minimiser l’erreur quadratique :</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sz="1200"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minimum est obtenu lorsque la dérivée s’annule :</a:t>
                  </a:r>
                  <a:endParaRPr lang="fr-FR" sz="2400" i="1" dirty="0">
                    <a:solidFill>
                      <a:srgbClr val="800080"/>
                    </a:solidFill>
                  </a:endParaRPr>
                </a:p>
                <a:p>
                  <a:pPr lvl="1" algn="just">
                    <a:spcAft>
                      <a:spcPts val="1200"/>
                    </a:spcAft>
                    <a:buFont typeface="Wingdings" pitchFamily="2" charset="2"/>
                    <a:buChar char="§"/>
                  </a:pPr>
                  <a:r>
                    <a:rPr lang="fr-FR" i="1" dirty="0">
                      <a:solidFill>
                        <a:srgbClr val="800080"/>
                      </a:solidFill>
                    </a:rPr>
                    <a:t> Si la matrice </a:t>
                  </a:r>
                  <a:r>
                    <a:rPr lang="fr-FR" i="1" dirty="0" err="1">
                      <a:solidFill>
                        <a:srgbClr val="800080"/>
                      </a:solidFill>
                    </a:rPr>
                    <a:t>X</a:t>
                  </a:r>
                  <a:r>
                    <a:rPr lang="fr-FR" i="1" baseline="30000" dirty="0" err="1">
                      <a:solidFill>
                        <a:srgbClr val="800080"/>
                      </a:solidFill>
                    </a:rPr>
                    <a:t>t</a:t>
                  </a:r>
                  <a:r>
                    <a:rPr lang="fr-FR" i="1" dirty="0" err="1">
                      <a:solidFill>
                        <a:srgbClr val="800080"/>
                      </a:solidFill>
                    </a:rPr>
                    <a:t>X</a:t>
                  </a:r>
                  <a:r>
                    <a:rPr lang="fr-FR" i="1" dirty="0">
                      <a:solidFill>
                        <a:srgbClr val="800080"/>
                      </a:solidFill>
                    </a:rPr>
                    <a:t> est inversible </a:t>
                  </a:r>
                  <a:r>
                    <a:rPr lang="fr-FR" i="1" dirty="0" smtClean="0">
                      <a:solidFill>
                        <a:srgbClr val="800080"/>
                      </a:solidFill>
                    </a:rPr>
                    <a:t>on obtient le minimum  </a:t>
                  </a:r>
                  <a14:m>
                    <m:oMath xmlns:m="http://schemas.openxmlformats.org/officeDocument/2006/math">
                      <m:sSup>
                        <m:sSupPr>
                          <m:ctrlPr>
                            <a:rPr lang="fr-FR" i="1" dirty="0">
                              <a:solidFill>
                                <a:srgbClr val="002060"/>
                              </a:solidFill>
                              <a:latin typeface="Cambria Math" panose="02040503050406030204" pitchFamily="18" charset="0"/>
                            </a:rPr>
                          </m:ctrlPr>
                        </m:sSupPr>
                        <m:e>
                          <m:acc>
                            <m:accPr>
                              <m:chr m:val="̂"/>
                              <m:ctrlPr>
                                <a:rPr lang="fr-FR" i="1" dirty="0">
                                  <a:solidFill>
                                    <a:srgbClr val="002060"/>
                                  </a:solidFill>
                                  <a:latin typeface="Cambria Math" panose="02040503050406030204" pitchFamily="18" charset="0"/>
                                </a:rPr>
                              </m:ctrlPr>
                            </m:accPr>
                            <m:e>
                              <m:r>
                                <a:rPr lang="fr-FR" i="1" dirty="0">
                                  <a:solidFill>
                                    <a:srgbClr val="002060"/>
                                  </a:solidFill>
                                  <a:latin typeface="Cambria Math" panose="02040503050406030204" pitchFamily="18" charset="0"/>
                                  <a:ea typeface="Cambria Math" panose="02040503050406030204" pitchFamily="18" charset="0"/>
                                </a:rPr>
                                <m:t>𝛽</m:t>
                              </m:r>
                            </m:e>
                          </m:acc>
                          <m:r>
                            <a:rPr lang="fr-FR" i="1" dirty="0">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dirty="0">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𝑦</m:t>
                      </m:r>
                    </m:oMath>
                  </a14:m>
                  <a:r>
                    <a:rPr lang="fr-FR" dirty="0">
                      <a:solidFill>
                        <a:srgbClr val="002060"/>
                      </a:solidFill>
                    </a:rPr>
                    <a:t>.</a:t>
                  </a:r>
                </a:p>
                <a:p>
                  <a:pPr lvl="1" algn="just">
                    <a:spcAft>
                      <a:spcPts val="1200"/>
                    </a:spcAft>
                    <a:buFont typeface="Wingdings" pitchFamily="2" charset="2"/>
                    <a:buChar char="§"/>
                  </a:pPr>
                  <a:r>
                    <a:rPr lang="fr-FR" i="1" dirty="0" smtClean="0">
                      <a:solidFill>
                        <a:srgbClr val="800080"/>
                      </a:solidFill>
                    </a:rPr>
                    <a:t> On en déduit ensuite les valeurs prédites :</a:t>
                  </a:r>
                  <a14:m>
                    <m:oMath xmlns:m="http://schemas.openxmlformats.org/officeDocument/2006/math">
                      <m:acc>
                        <m:accPr>
                          <m:chr m:val="̂"/>
                          <m:ctrlPr>
                            <a:rPr lang="fr-FR" i="1" dirty="0">
                              <a:solidFill>
                                <a:srgbClr val="002060"/>
                              </a:solidFill>
                              <a:latin typeface="Cambria Math" panose="02040503050406030204" pitchFamily="18" charset="0"/>
                            </a:rPr>
                          </m:ctrlPr>
                        </m:accPr>
                        <m:e>
                          <m:r>
                            <a:rPr lang="fr-FR" b="0" i="1" dirty="0" smtClean="0">
                              <a:solidFill>
                                <a:srgbClr val="002060"/>
                              </a:solidFill>
                              <a:latin typeface="Cambria Math" panose="02040503050406030204" pitchFamily="18" charset="0"/>
                            </a:rPr>
                            <m:t> </m:t>
                          </m:r>
                          <m:r>
                            <a:rPr lang="fr-FR" b="0" i="1" dirty="0" smtClean="0">
                              <a:solidFill>
                                <a:srgbClr val="002060"/>
                              </a:solidFill>
                              <a:latin typeface="Cambria Math" panose="02040503050406030204" pitchFamily="18" charset="0"/>
                            </a:rPr>
                            <m:t>𝑌</m:t>
                          </m:r>
                        </m:e>
                      </m:acc>
                      <m:r>
                        <a:rPr lang="fr-FR" i="1" dirty="0">
                          <a:solidFill>
                            <a:srgbClr val="002060"/>
                          </a:solidFill>
                          <a:latin typeface="Cambria Math" panose="02040503050406030204" pitchFamily="18" charset="0"/>
                        </a:rPr>
                        <m:t>=</m:t>
                      </m:r>
                      <m:r>
                        <a:rPr lang="fr-FR" i="1" dirty="0">
                          <a:solidFill>
                            <a:srgbClr val="002060"/>
                          </a:solidFill>
                          <a:latin typeface="Cambria Math" panose="02040503050406030204" pitchFamily="18" charset="0"/>
                        </a:rPr>
                        <m:t>𝑋</m:t>
                      </m:r>
                      <m:sSup>
                        <m:sSupPr>
                          <m:ctrlPr>
                            <a:rPr lang="fr-FR" i="1" dirty="0">
                              <a:solidFill>
                                <a:srgbClr val="002060"/>
                              </a:solidFill>
                              <a:latin typeface="Cambria Math" panose="02040503050406030204" pitchFamily="18" charset="0"/>
                            </a:rPr>
                          </m:ctrlPr>
                        </m:sSupPr>
                        <m:e>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dirty="0">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b="0" i="1" dirty="0" smtClean="0">
                          <a:solidFill>
                            <a:srgbClr val="002060"/>
                          </a:solidFill>
                          <a:latin typeface="Cambria Math" panose="02040503050406030204" pitchFamily="18" charset="0"/>
                        </a:rPr>
                        <m:t>𝑌</m:t>
                      </m:r>
                    </m:oMath>
                  </a14:m>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Géométriquement, la régression est la projection : </a:t>
                  </a:r>
                  <a14:m>
                    <m:oMath xmlns:m="http://schemas.openxmlformats.org/officeDocument/2006/math">
                      <m:acc>
                        <m:accPr>
                          <m:chr m:val="̂"/>
                          <m:ctrlPr>
                            <a:rPr lang="fr-FR" i="1" dirty="0">
                              <a:solidFill>
                                <a:srgbClr val="002060"/>
                              </a:solidFill>
                              <a:latin typeface="Cambria Math" panose="02040503050406030204" pitchFamily="18" charset="0"/>
                            </a:rPr>
                          </m:ctrlPr>
                        </m:accPr>
                        <m:e>
                          <m:r>
                            <a:rPr lang="fr-FR" i="1" dirty="0">
                              <a:solidFill>
                                <a:srgbClr val="002060"/>
                              </a:solidFill>
                              <a:latin typeface="Cambria Math" panose="02040503050406030204" pitchFamily="18" charset="0"/>
                            </a:rPr>
                            <m:t>𝑌</m:t>
                          </m:r>
                        </m:e>
                      </m:acc>
                    </m:oMath>
                  </a14:m>
                  <a:r>
                    <a:rPr lang="fr-FR" i="1" dirty="0" smtClean="0">
                      <a:solidFill>
                        <a:srgbClr val="800080"/>
                      </a:solidFill>
                    </a:rPr>
                    <a:t> de Y sur l’espace vectoriel </a:t>
                  </a:r>
                  <a:r>
                    <a:rPr lang="fr-FR" i="1" dirty="0" err="1" smtClean="0">
                      <a:solidFill>
                        <a:srgbClr val="800080"/>
                      </a:solidFill>
                    </a:rPr>
                    <a:t>Vect</a:t>
                  </a:r>
                  <a:r>
                    <a:rPr lang="fr-FR" i="1" dirty="0" smtClean="0">
                      <a:solidFill>
                        <a:srgbClr val="800080"/>
                      </a:solidFill>
                    </a:rPr>
                    <a:t>(X) et de plus </a:t>
                  </a:r>
                  <a:r>
                    <a:rPr lang="fr-FR" i="1" dirty="0" smtClean="0">
                      <a:solidFill>
                        <a:srgbClr val="800080"/>
                      </a:solidFill>
                      <a:sym typeface="Symbol" panose="05050102010706020507" pitchFamily="18" charset="2"/>
                    </a:rPr>
                    <a:t></a:t>
                  </a:r>
                  <a:r>
                    <a:rPr lang="fr-FR" i="1" baseline="30000" dirty="0" smtClean="0">
                      <a:solidFill>
                        <a:srgbClr val="800080"/>
                      </a:solidFill>
                    </a:rPr>
                    <a:t>2</a:t>
                  </a:r>
                  <a:r>
                    <a:rPr lang="fr-FR" i="1" dirty="0" smtClean="0">
                      <a:solidFill>
                        <a:srgbClr val="800080"/>
                      </a:solidFill>
                    </a:rPr>
                    <a:t>=cos</a:t>
                  </a:r>
                  <a:r>
                    <a:rPr lang="fr-FR" i="1" baseline="30000" dirty="0" smtClean="0">
                      <a:solidFill>
                        <a:srgbClr val="800080"/>
                      </a:solidFill>
                    </a:rPr>
                    <a:t>2</a:t>
                  </a:r>
                  <a:r>
                    <a:rPr lang="fr-FR" i="1" dirty="0" smtClean="0">
                      <a:solidFill>
                        <a:srgbClr val="800080"/>
                      </a:solidFill>
                    </a:rPr>
                    <a:t>(angle(Y,</a:t>
                  </a:r>
                  <a:r>
                    <a:rPr lang="fr-FR" i="1" dirty="0">
                      <a:solidFill>
                        <a:srgbClr val="800080"/>
                      </a:solidFill>
                    </a:rPr>
                    <a:t> :</a:t>
                  </a:r>
                  <a14:m>
                    <m:oMath xmlns:m="http://schemas.openxmlformats.org/officeDocument/2006/math">
                      <m:acc>
                        <m:accPr>
                          <m:chr m:val="̂"/>
                          <m:ctrlPr>
                            <a:rPr lang="fr-FR" i="1" dirty="0">
                              <a:solidFill>
                                <a:srgbClr val="002060"/>
                              </a:solidFill>
                              <a:latin typeface="Cambria Math" panose="02040503050406030204" pitchFamily="18" charset="0"/>
                            </a:rPr>
                          </m:ctrlPr>
                        </m:accPr>
                        <m:e>
                          <m:r>
                            <a:rPr lang="fr-FR" i="1" dirty="0">
                              <a:solidFill>
                                <a:srgbClr val="002060"/>
                              </a:solidFill>
                              <a:latin typeface="Cambria Math" panose="02040503050406030204" pitchFamily="18" charset="0"/>
                            </a:rPr>
                            <m:t>𝑌</m:t>
                          </m:r>
                        </m:e>
                      </m:acc>
                    </m:oMath>
                  </a14:m>
                  <a:r>
                    <a:rPr lang="fr-FR" i="1" dirty="0" smtClean="0">
                      <a:solidFill>
                        <a:srgbClr val="800080"/>
                      </a:solidFill>
                    </a:rPr>
                    <a:t>)).</a:t>
                  </a: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5148461"/>
                </a:xfrm>
                <a:prstGeom prst="rect">
                  <a:avLst/>
                </a:prstGeom>
                <a:blipFill>
                  <a:blip r:embed="rId4"/>
                  <a:stretch>
                    <a:fillRect l="-749" t="-473" r="-599" b="-947"/>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5" name="ZoneTexte 14"/>
              <p:cNvSpPr txBox="1"/>
              <p:nvPr/>
            </p:nvSpPr>
            <p:spPr>
              <a:xfrm>
                <a:off x="1295942" y="3385974"/>
                <a:ext cx="6586931"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sSup>
                            <m:sSupPr>
                              <m:ctrlPr>
                                <a:rPr lang="fr-FR" b="0" i="1" smtClean="0">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1</m:t>
                                      </m:r>
                                    </m:sup>
                                  </m:sSubSup>
                                  <m:r>
                                    <m:rPr>
                                      <m:nor/>
                                    </m:rPr>
                                    <a:rPr lang="fr-FR" dirty="0">
                                      <a:solidFill>
                                        <a:srgbClr val="002060"/>
                                      </a:solidFill>
                                    </a:rPr>
                                    <m:t> . . . </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𝑝</m:t>
                                      </m:r>
                                    </m:sup>
                                  </m:sSubSup>
                                </m:e>
                              </m:d>
                            </m:e>
                            <m:sup>
                              <m:r>
                                <a:rPr lang="fr-FR" b="0" i="1" smtClean="0">
                                  <a:solidFill>
                                    <a:srgbClr val="002060"/>
                                  </a:solidFill>
                                  <a:latin typeface="Cambria Math" panose="02040503050406030204" pitchFamily="18" charset="0"/>
                                </a:rPr>
                                <m:t>2</m:t>
                              </m:r>
                            </m:sup>
                          </m:sSup>
                        </m:e>
                      </m:nary>
                      <m:r>
                        <a:rPr lang="fr-FR" b="0" i="1" smtClean="0">
                          <a:solidFill>
                            <a:srgbClr val="002060"/>
                          </a:solidFill>
                          <a:latin typeface="Cambria Math" panose="02040503050406030204" pitchFamily="18" charset="0"/>
                        </a:rPr>
                        <m:t>= </m:t>
                      </m:r>
                      <m:sSup>
                        <m:sSupPr>
                          <m:ctrlPr>
                            <a:rPr lang="fr-FR" b="0" i="1" smtClean="0">
                              <a:solidFill>
                                <a:srgbClr val="002060"/>
                              </a:solidFill>
                              <a:latin typeface="Cambria Math" panose="02040503050406030204" pitchFamily="18" charset="0"/>
                            </a:rPr>
                          </m:ctrlPr>
                        </m:sSupPr>
                        <m:e>
                          <m:d>
                            <m:dPr>
                              <m:begChr m:val="‖"/>
                              <m:endChr m:val="‖"/>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𝑦</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b="0" i="1" smtClean="0">
                              <a:solidFill>
                                <a:srgbClr val="002060"/>
                              </a:solidFill>
                              <a:latin typeface="Cambria Math" panose="02040503050406030204" pitchFamily="18" charset="0"/>
                            </a:rPr>
                            <m:t>2</m:t>
                          </m:r>
                        </m:sup>
                      </m:sSup>
                    </m:oMath>
                  </m:oMathPara>
                </a14:m>
                <a:endParaRPr lang="fr-FR" b="0" i="1" dirty="0" smtClean="0">
                  <a:solidFill>
                    <a:srgbClr val="002060"/>
                  </a:solidFill>
                  <a:latin typeface="Cambria Math" panose="02040503050406030204" pitchFamily="18" charset="0"/>
                </a:endParaRPr>
              </a:p>
              <a:p>
                <a:r>
                  <a:rPr lang="fr-FR" b="0" dirty="0" smtClean="0">
                    <a:solidFill>
                      <a:srgbClr val="002060"/>
                    </a:solidFill>
                  </a:rPr>
                  <a:t>		</a:t>
                </a:r>
                <a14:m>
                  <m:oMath xmlns:m="http://schemas.openxmlformats.org/officeDocument/2006/math">
                    <m:r>
                      <a:rPr lang="fr-FR" b="0" i="1" smtClean="0">
                        <a:solidFill>
                          <a:srgbClr val="002060"/>
                        </a:solidFill>
                        <a:latin typeface="Cambria Math" panose="02040503050406030204" pitchFamily="18" charset="0"/>
                      </a:rPr>
                      <m:t>=</m:t>
                    </m:r>
                    <m:sSup>
                      <m:sSupPr>
                        <m:ctrlPr>
                          <a:rPr lang="fr-FR" b="0" i="1" smtClean="0">
                            <a:solidFill>
                              <a:srgbClr val="002060"/>
                            </a:solidFill>
                            <a:latin typeface="Cambria Math" panose="02040503050406030204" pitchFamily="18" charset="0"/>
                          </a:rPr>
                        </m:ctrlPr>
                      </m:sSupPr>
                      <m:e>
                        <m:d>
                          <m:dPr>
                            <m:ctrlPr>
                              <a:rPr lang="fr-FR" b="0" i="1" smtClean="0">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b="0" i="1" smtClean="0">
                            <a:solidFill>
                              <a:srgbClr val="002060"/>
                            </a:solidFill>
                            <a:latin typeface="Cambria Math" panose="02040503050406030204" pitchFamily="18" charset="0"/>
                          </a:rPr>
                          <m:t>𝑡</m:t>
                        </m:r>
                      </m:sup>
                    </m:sSup>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r>
                      <a:rPr lang="fr-FR" b="0" i="0" smtClean="0">
                        <a:solidFill>
                          <a:srgbClr val="002060"/>
                        </a:solidFill>
                        <a:latin typeface="Cambria Math" panose="02040503050406030204" pitchFamily="18" charset="0"/>
                        <a:ea typeface="Cambria Math" panose="02040503050406030204" pitchFamily="18" charset="0"/>
                      </a:rPr>
                      <m:t> </m:t>
                    </m:r>
                  </m:oMath>
                </a14:m>
                <a:r>
                  <a:rPr lang="fr-FR" dirty="0" smtClean="0">
                    <a:solidFill>
                      <a:srgbClr val="002060"/>
                    </a:solidFill>
                  </a:rPr>
                  <a:t>=</a:t>
                </a:r>
                <a14:m>
                  <m:oMath xmlns:m="http://schemas.openxmlformats.org/officeDocument/2006/math">
                    <m:sSup>
                      <m:sSupPr>
                        <m:ctrlPr>
                          <a:rPr lang="fr-FR" i="1" dirty="0" smtClean="0">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𝑦</m:t>
                        </m:r>
                      </m:e>
                      <m:sup>
                        <m:r>
                          <a:rPr lang="fr-FR" b="0" i="1" dirty="0" smtClean="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𝑦</m:t>
                    </m:r>
                    <m:r>
                      <a:rPr lang="fr-FR" b="0" i="0" smtClean="0">
                        <a:solidFill>
                          <a:srgbClr val="002060"/>
                        </a:solidFill>
                        <a:latin typeface="Cambria Math" panose="02040503050406030204" pitchFamily="18" charset="0"/>
                      </a:rPr>
                      <m:t>−2</m:t>
                    </m:r>
                    <m:sSup>
                      <m:sSupPr>
                        <m:ctrlPr>
                          <a:rPr lang="fr-FR" i="1" dirty="0">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𝛽</m:t>
                        </m:r>
                      </m:e>
                      <m:sup>
                        <m:r>
                          <a:rPr lang="fr-FR" b="0" i="1" smtClean="0">
                            <a:solidFill>
                              <a:srgbClr val="002060"/>
                            </a:solidFill>
                            <a:latin typeface="Cambria Math" panose="02040503050406030204" pitchFamily="18" charset="0"/>
                          </a:rPr>
                          <m:t>𝑡</m:t>
                        </m:r>
                      </m:sup>
                    </m:sSup>
                    <m:sSup>
                      <m:sSupPr>
                        <m:ctrlPr>
                          <a:rPr lang="fr-FR" i="1" dirty="0">
                            <a:solidFill>
                              <a:srgbClr val="002060"/>
                            </a:solidFill>
                            <a:latin typeface="Cambria Math" panose="02040503050406030204" pitchFamily="18" charset="0"/>
                          </a:rPr>
                        </m:ctrlPr>
                      </m:sSupPr>
                      <m:e>
                        <m:r>
                          <a:rPr lang="fr-FR" b="0" i="1" dirty="0"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ea typeface="Cambria Math" panose="02040503050406030204" pitchFamily="18" charset="0"/>
                          </a:rPr>
                          <m:t>𝑡</m:t>
                        </m:r>
                      </m:sup>
                    </m:sSup>
                    <m:r>
                      <a:rPr lang="fr-FR" i="1">
                        <a:solidFill>
                          <a:srgbClr val="002060"/>
                        </a:solidFill>
                        <a:latin typeface="Cambria Math" panose="02040503050406030204" pitchFamily="18" charset="0"/>
                      </a:rPr>
                      <m:t>𝑦</m:t>
                    </m:r>
                    <m:r>
                      <a:rPr lang="fr-FR" b="0" i="1" smtClean="0">
                        <a:solidFill>
                          <a:srgbClr val="002060"/>
                        </a:solidFill>
                        <a:latin typeface="Cambria Math" panose="02040503050406030204" pitchFamily="18" charset="0"/>
                      </a:rPr>
                      <m:t>+</m:t>
                    </m:r>
                    <m:sSup>
                      <m:sSupPr>
                        <m:ctrlPr>
                          <a:rPr lang="fr-FR" i="1" dirty="0">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𝛽</m:t>
                        </m:r>
                      </m:e>
                      <m:sup>
                        <m:r>
                          <a:rPr lang="fr-FR" b="0" i="1" smtClean="0">
                            <a:solidFill>
                              <a:srgbClr val="002060"/>
                            </a:solidFill>
                            <a:latin typeface="Cambria Math" panose="02040503050406030204" pitchFamily="18" charset="0"/>
                            <a:ea typeface="Cambria Math" panose="02040503050406030204" pitchFamily="18" charset="0"/>
                          </a:rPr>
                          <m:t>𝑡</m:t>
                        </m:r>
                      </m:sup>
                    </m:sSup>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b="0" i="1" dirty="0" smtClean="0">
                            <a:solidFill>
                              <a:srgbClr val="002060"/>
                            </a:solidFill>
                            <a:latin typeface="Cambria Math" panose="02040503050406030204" pitchFamily="18" charset="0"/>
                          </a:rPr>
                          <m:t>𝑡</m:t>
                        </m:r>
                      </m:sup>
                    </m:sSup>
                    <m:r>
                      <a:rPr lang="fr-FR" b="0" i="1" smtClean="0">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oMath>
                </a14:m>
                <a:endParaRPr lang="fr-FR" dirty="0">
                  <a:solidFill>
                    <a:srgbClr val="002060"/>
                  </a:solidFill>
                </a:endParaRPr>
              </a:p>
            </p:txBody>
          </p:sp>
        </mc:Choice>
        <mc:Fallback xmlns="">
          <p:sp>
            <p:nvSpPr>
              <p:cNvPr id="15" name="ZoneTexte 14"/>
              <p:cNvSpPr txBox="1">
                <a:spLocks noRot="1" noChangeAspect="1" noMove="1" noResize="1" noEditPoints="1" noAdjustHandles="1" noChangeArrowheads="1" noChangeShapeType="1" noTextEdit="1"/>
              </p:cNvSpPr>
              <p:nvPr/>
            </p:nvSpPr>
            <p:spPr>
              <a:xfrm>
                <a:off x="1295942" y="3385974"/>
                <a:ext cx="6586931" cy="1033232"/>
              </a:xfrm>
              <a:prstGeom prst="rect">
                <a:avLst/>
              </a:prstGeom>
              <a:blipFill>
                <a:blip r:embed="rId5"/>
                <a:stretch>
                  <a:fillRect r="-741" b="-129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6985826" y="4779316"/>
                <a:ext cx="1564724" cy="276999"/>
              </a:xfrm>
              <a:prstGeom prst="rect">
                <a:avLst/>
              </a:prstGeom>
              <a:noFill/>
            </p:spPr>
            <p:txBody>
              <a:bodyPr wrap="none" lIns="0" tIns="0" rIns="0" bIns="0" rtlCol="0">
                <a:spAutoFit/>
              </a:bodyPr>
              <a:lstStyle/>
              <a:p>
                <a14:m>
                  <m:oMath xmlns:m="http://schemas.openxmlformats.org/officeDocument/2006/math">
                    <m:sSup>
                      <m:sSupPr>
                        <m:ctrlPr>
                          <a:rPr lang="fr-FR" i="1" dirty="0" smtClean="0">
                            <a:solidFill>
                              <a:srgbClr val="002060"/>
                            </a:solidFill>
                            <a:latin typeface="Cambria Math" panose="02040503050406030204" pitchFamily="18" charset="0"/>
                          </a:rPr>
                        </m:ctrlPr>
                      </m:sSupPr>
                      <m:e>
                        <m:r>
                          <a:rPr lang="fr-FR" b="0" i="1" dirty="0"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ea typeface="Cambria Math" panose="02040503050406030204" pitchFamily="18" charset="0"/>
                          </a:rPr>
                          <m:t>𝑡</m:t>
                        </m:r>
                      </m:sup>
                    </m:sSup>
                    <m:r>
                      <a:rPr lang="fr-FR" i="1">
                        <a:solidFill>
                          <a:srgbClr val="002060"/>
                        </a:solidFill>
                        <a:latin typeface="Cambria Math" panose="02040503050406030204" pitchFamily="18" charset="0"/>
                      </a:rPr>
                      <m:t>𝑦</m:t>
                    </m:r>
                    <m:r>
                      <a:rPr lang="fr-FR" b="0" i="1" smtClean="0">
                        <a:solidFill>
                          <a:srgbClr val="002060"/>
                        </a:solidFill>
                        <a:latin typeface="Cambria Math" panose="02040503050406030204" pitchFamily="18" charset="0"/>
                      </a:rPr>
                      <m:t>−</m:t>
                    </m:r>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b="0" i="1" dirty="0" smtClean="0">
                            <a:solidFill>
                              <a:srgbClr val="002060"/>
                            </a:solidFill>
                            <a:latin typeface="Cambria Math" panose="02040503050406030204" pitchFamily="18" charset="0"/>
                          </a:rPr>
                          <m:t>𝑡</m:t>
                        </m:r>
                      </m:sup>
                    </m:sSup>
                    <m:r>
                      <a:rPr lang="fr-FR" b="0" i="1" smtClean="0">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r>
                      <a:rPr lang="fr-FR" i="1" smtClean="0">
                        <a:solidFill>
                          <a:srgbClr val="002060"/>
                        </a:solidFill>
                        <a:latin typeface="Cambria Math" panose="02040503050406030204" pitchFamily="18" charset="0"/>
                        <a:ea typeface="Cambria Math" panose="02040503050406030204" pitchFamily="18" charset="0"/>
                      </a:rPr>
                      <m:t>=</m:t>
                    </m:r>
                  </m:oMath>
                </a14:m>
                <a:r>
                  <a:rPr lang="fr-FR" dirty="0" smtClean="0">
                    <a:solidFill>
                      <a:srgbClr val="002060"/>
                    </a:solidFill>
                  </a:rPr>
                  <a:t>0</a:t>
                </a:r>
                <a:endParaRPr lang="fr-FR" dirty="0">
                  <a:solidFill>
                    <a:srgbClr val="002060"/>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6985826" y="4779316"/>
                <a:ext cx="1564724" cy="276999"/>
              </a:xfrm>
              <a:prstGeom prst="rect">
                <a:avLst/>
              </a:prstGeom>
              <a:blipFill>
                <a:blip r:embed="rId6"/>
                <a:stretch>
                  <a:fillRect l="-5447" t="-28889" r="-8171" b="-53333"/>
                </a:stretch>
              </a:blipFill>
            </p:spPr>
            <p:txBody>
              <a:bodyPr/>
              <a:lstStyle/>
              <a:p>
                <a:r>
                  <a:rPr lang="fr-FR">
                    <a:noFill/>
                  </a:rPr>
                  <a:t> </a:t>
                </a:r>
              </a:p>
            </p:txBody>
          </p:sp>
        </mc:Fallback>
      </mc:AlternateContent>
    </p:spTree>
    <p:extLst>
      <p:ext uri="{BB962C8B-B14F-4D97-AF65-F5344CB8AC3E}">
        <p14:creationId xmlns:p14="http://schemas.microsoft.com/office/powerpoint/2010/main" val="1021492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830566"/>
            <a:chOff x="0" y="998538"/>
            <a:chExt cx="9144000" cy="483056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421711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Analyse de la variance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La question qui se pose est de savoir si les estimations sont bonnes.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variable </a:t>
                  </a:r>
                  <a:r>
                    <a:rPr lang="fr-FR" i="1" dirty="0" smtClean="0">
                      <a:solidFill>
                        <a:srgbClr val="800080"/>
                      </a:solidFill>
                      <a:sym typeface="Symbol" panose="05050102010706020507" pitchFamily="18" charset="2"/>
                    </a:rPr>
                    <a:t></a:t>
                  </a:r>
                  <a:r>
                    <a:rPr lang="fr-FR" i="1" dirty="0" smtClean="0">
                      <a:solidFill>
                        <a:srgbClr val="800080"/>
                      </a:solidFill>
                    </a:rPr>
                    <a:t> est un indicateur de qualité</a:t>
                  </a:r>
                  <a:r>
                    <a:rPr lang="fr-FR" i="1" dirty="0">
                      <a:solidFill>
                        <a:srgbClr val="800080"/>
                      </a:solidFill>
                    </a:rPr>
                    <a:t> </a:t>
                  </a:r>
                  <a:r>
                    <a:rPr lang="fr-FR" i="1" dirty="0" smtClean="0">
                      <a:solidFill>
                        <a:srgbClr val="800080"/>
                      </a:solidFill>
                    </a:rPr>
                    <a:t>du modèle, il exprime la proportion de variabilité de Y retranscrite par le modèle.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Plus </a:t>
                  </a:r>
                  <a:r>
                    <a:rPr lang="fr-FR" i="1" dirty="0">
                      <a:solidFill>
                        <a:srgbClr val="800080"/>
                      </a:solidFill>
                      <a:sym typeface="Symbol" panose="05050102010706020507" pitchFamily="18" charset="2"/>
                    </a:rPr>
                    <a:t></a:t>
                  </a:r>
                  <a:r>
                    <a:rPr lang="fr-FR" i="1" baseline="30000" dirty="0">
                      <a:solidFill>
                        <a:srgbClr val="800080"/>
                      </a:solidFill>
                    </a:rPr>
                    <a:t>2</a:t>
                  </a:r>
                  <a:r>
                    <a:rPr lang="fr-FR" i="1" dirty="0" smtClean="0">
                      <a:solidFill>
                        <a:srgbClr val="800080"/>
                      </a:solidFill>
                    </a:rPr>
                    <a:t> est proche de 1 et plus le modèle est parfait.</a:t>
                  </a:r>
                </a:p>
                <a:p>
                  <a:pPr algn="just">
                    <a:spcAft>
                      <a:spcPts val="600"/>
                    </a:spcAft>
                    <a:buClr>
                      <a:schemeClr val="accent2"/>
                    </a:buClr>
                  </a:pPr>
                  <a:r>
                    <a:rPr lang="fr-FR" sz="2000" b="1" dirty="0" smtClean="0">
                      <a:solidFill>
                        <a:srgbClr val="800080"/>
                      </a:solidFill>
                      <a:sym typeface="Wingdings" pitchFamily="2" charset="2"/>
                    </a:rPr>
                    <a:t>Propriété de l’estimateur </a:t>
                  </a:r>
                  <a14:m>
                    <m:oMath xmlns:m="http://schemas.openxmlformats.org/officeDocument/2006/math">
                      <m:acc>
                        <m:accPr>
                          <m:chr m:val="̂"/>
                          <m:ctrlPr>
                            <a:rPr lang="fr-FR" sz="2000" i="1" dirty="0" smtClean="0">
                              <a:solidFill>
                                <a:srgbClr val="002060"/>
                              </a:solidFill>
                              <a:latin typeface="Cambria Math" panose="02040503050406030204" pitchFamily="18" charset="0"/>
                            </a:rPr>
                          </m:ctrlPr>
                        </m:accPr>
                        <m:e>
                          <m:r>
                            <a:rPr lang="fr-FR" sz="2000" i="1" dirty="0">
                              <a:solidFill>
                                <a:srgbClr val="002060"/>
                              </a:solidFill>
                              <a:latin typeface="Cambria Math" panose="02040503050406030204" pitchFamily="18" charset="0"/>
                              <a:ea typeface="Cambria Math" panose="02040503050406030204" pitchFamily="18" charset="0"/>
                            </a:rPr>
                            <m:t>𝛽</m:t>
                          </m:r>
                        </m:e>
                      </m:acc>
                    </m:oMath>
                  </a14:m>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L’écart type est nul </a:t>
                  </a:r>
                  <a:r>
                    <a:rPr lang="fr-FR" i="1" dirty="0" smtClean="0">
                      <a:solidFill>
                        <a:srgbClr val="800080"/>
                      </a:solidFill>
                      <a:sym typeface="Symbol" panose="05050102010706020507" pitchFamily="18" charset="2"/>
                    </a:rPr>
                    <a:t>E</a:t>
                  </a:r>
                  <a:r>
                    <a:rPr lang="fr-FR" i="1" dirty="0">
                      <a:solidFill>
                        <a:srgbClr val="800080"/>
                      </a:solidFill>
                      <a:sym typeface="Symbol" panose="05050102010706020507" pitchFamily="18" charset="2"/>
                    </a:rPr>
                    <a:t>(</a:t>
                  </a:r>
                  <a14:m>
                    <m:oMath xmlns:m="http://schemas.openxmlformats.org/officeDocument/2006/math">
                      <m:acc>
                        <m:accPr>
                          <m:chr m:val="̂"/>
                          <m:ctrlPr>
                            <a:rPr lang="fr-FR" i="1" dirty="0">
                              <a:solidFill>
                                <a:srgbClr val="002060"/>
                              </a:solidFill>
                              <a:latin typeface="Cambria Math" panose="02040503050406030204" pitchFamily="18" charset="0"/>
                            </a:rPr>
                          </m:ctrlPr>
                        </m:accPr>
                        <m:e>
                          <m:r>
                            <a:rPr lang="fr-FR" i="1" dirty="0">
                              <a:solidFill>
                                <a:srgbClr val="002060"/>
                              </a:solidFill>
                              <a:latin typeface="Cambria Math" panose="02040503050406030204" pitchFamily="18" charset="0"/>
                              <a:ea typeface="Cambria Math" panose="02040503050406030204" pitchFamily="18" charset="0"/>
                            </a:rPr>
                            <m:t>𝛽</m:t>
                          </m:r>
                        </m:e>
                      </m:acc>
                    </m:oMath>
                  </a14:m>
                  <a:r>
                    <a:rPr lang="fr-FR" i="1" dirty="0">
                      <a:solidFill>
                        <a:srgbClr val="800080"/>
                      </a:solidFill>
                      <a:sym typeface="Symbol" panose="05050102010706020507" pitchFamily="18" charset="2"/>
                    </a:rPr>
                    <a:t>)=0 </a:t>
                  </a:r>
                  <a:r>
                    <a:rPr lang="fr-FR" i="1" dirty="0" smtClean="0">
                      <a:solidFill>
                        <a:srgbClr val="800080"/>
                      </a:solidFill>
                      <a:sym typeface="Symbol" panose="05050102010706020507" pitchFamily="18" charset="2"/>
                    </a:rPr>
                    <a:t>et </a:t>
                  </a:r>
                  <a:r>
                    <a:rPr lang="fr-FR" i="1" dirty="0">
                      <a:solidFill>
                        <a:srgbClr val="800080"/>
                      </a:solidFill>
                      <a:sym typeface="Symbol" panose="05050102010706020507" pitchFamily="18" charset="2"/>
                    </a:rPr>
                    <a:t>E(</a:t>
                  </a:r>
                  <a:r>
                    <a:rPr lang="fr-FR" i="1" baseline="-25000" dirty="0">
                      <a:solidFill>
                        <a:srgbClr val="800080"/>
                      </a:solidFill>
                      <a:sym typeface="Symbol" panose="05050102010706020507" pitchFamily="18" charset="2"/>
                    </a:rPr>
                    <a:t>i</a:t>
                  </a:r>
                  <a:r>
                    <a:rPr lang="fr-FR" i="1" dirty="0">
                      <a:solidFill>
                        <a:srgbClr val="800080"/>
                      </a:solidFill>
                      <a:sym typeface="Symbol" panose="05050102010706020507" pitchFamily="18" charset="2"/>
                    </a:rPr>
                    <a:t>)=0 </a:t>
                  </a:r>
                  <a:r>
                    <a:rPr lang="fr-FR" i="1" dirty="0" smtClean="0">
                      <a:solidFill>
                        <a:srgbClr val="800080"/>
                      </a:solidFill>
                      <a:sym typeface="Symbol" panose="05050102010706020507" pitchFamily="18" charset="2"/>
                    </a:rPr>
                    <a:t>(rappel).</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 variance de </a:t>
                  </a:r>
                  <a14:m>
                    <m:oMath xmlns:m="http://schemas.openxmlformats.org/officeDocument/2006/math">
                      <m:r>
                        <a:rPr lang="fr-FR" b="0" i="1" smtClean="0">
                          <a:solidFill>
                            <a:srgbClr val="800080"/>
                          </a:solidFill>
                          <a:latin typeface="Cambria Math" panose="02040503050406030204" pitchFamily="18" charset="0"/>
                        </a:rPr>
                        <m:t>𝑉</m:t>
                      </m:r>
                      <m:r>
                        <a:rPr lang="fr-FR" b="0" i="1" smtClean="0">
                          <a:solidFill>
                            <a:srgbClr val="800080"/>
                          </a:solidFill>
                          <a:latin typeface="Cambria Math" panose="02040503050406030204" pitchFamily="18" charset="0"/>
                        </a:rPr>
                        <m:t>(</m:t>
                      </m:r>
                      <m:acc>
                        <m:accPr>
                          <m:chr m:val="̂"/>
                          <m:ctrlPr>
                            <a:rPr lang="fr-FR" i="1" dirty="0">
                              <a:solidFill>
                                <a:srgbClr val="002060"/>
                              </a:solidFill>
                              <a:latin typeface="Cambria Math" panose="02040503050406030204" pitchFamily="18" charset="0"/>
                            </a:rPr>
                          </m:ctrlPr>
                        </m:accPr>
                        <m:e>
                          <m:r>
                            <a:rPr lang="fr-FR" i="1" dirty="0">
                              <a:solidFill>
                                <a:srgbClr val="002060"/>
                              </a:solidFill>
                              <a:latin typeface="Cambria Math" panose="02040503050406030204" pitchFamily="18" charset="0"/>
                              <a:ea typeface="Cambria Math" panose="02040503050406030204" pitchFamily="18" charset="0"/>
                            </a:rPr>
                            <m:t>𝛽</m:t>
                          </m:r>
                        </m:e>
                      </m:acc>
                      <m:r>
                        <m:rPr>
                          <m:nor/>
                        </m:rPr>
                        <a:rPr lang="fr-FR" i="1" dirty="0">
                          <a:solidFill>
                            <a:srgbClr val="800080"/>
                          </a:solidFill>
                          <a:sym typeface="Symbol" panose="05050102010706020507" pitchFamily="18" charset="2"/>
                        </a:rPr>
                        <m:t>)=</m:t>
                      </m:r>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dirty="0">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sSup>
                        <m:sSupPr>
                          <m:ctrlPr>
                            <a:rPr lang="fr-FR" i="1" smtClean="0">
                              <a:solidFill>
                                <a:srgbClr val="002060"/>
                              </a:solidFill>
                              <a:latin typeface="Cambria Math" panose="02040503050406030204" pitchFamily="18" charset="0"/>
                              <a:ea typeface="Cambria Math" panose="02040503050406030204" pitchFamily="18" charset="0"/>
                            </a:rPr>
                          </m:ctrlPr>
                        </m:sSupPr>
                        <m:e>
                          <m:r>
                            <m:rPr>
                              <m:nor/>
                            </m:rPr>
                            <a:rPr lang="fr-FR" i="1" dirty="0">
                              <a:solidFill>
                                <a:srgbClr val="800080"/>
                              </a:solidFill>
                              <a:sym typeface="Symbol" panose="05050102010706020507" pitchFamily="18" charset="2"/>
                            </a:rPr>
                            <m:t></m:t>
                          </m:r>
                        </m:e>
                        <m:sup>
                          <m:r>
                            <a:rPr lang="fr-FR" b="0" i="1" smtClean="0">
                              <a:solidFill>
                                <a:srgbClr val="002060"/>
                              </a:solidFill>
                              <a:latin typeface="Cambria Math" panose="02040503050406030204" pitchFamily="18" charset="0"/>
                              <a:ea typeface="Cambria Math" panose="02040503050406030204" pitchFamily="18" charset="0"/>
                            </a:rPr>
                            <m:t>2</m:t>
                          </m:r>
                        </m:sup>
                      </m:sSup>
                    </m:oMath>
                  </a14:m>
                  <a:r>
                    <a:rPr lang="fr-FR" i="1" dirty="0" smtClean="0">
                      <a:solidFill>
                        <a:srgbClr val="800080"/>
                      </a:solidFill>
                    </a:rPr>
                    <a: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Il est donc judicieux de choisir comme jeux d’expérience des X qui pourraient conduire à avoir des coefficients pour la matrice </a:t>
                  </a:r>
                  <a14:m>
                    <m:oMath xmlns:m="http://schemas.openxmlformats.org/officeDocument/2006/math">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dirty="0">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oMath>
                  </a14:m>
                  <a:r>
                    <a:rPr lang="fr-FR" i="1" dirty="0" smtClean="0">
                      <a:solidFill>
                        <a:srgbClr val="800080"/>
                      </a:solidFill>
                    </a:rPr>
                    <a:t> les plus petits possible.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Enfin </a:t>
                  </a: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4217116"/>
                </a:xfrm>
                <a:prstGeom prst="rect">
                  <a:avLst/>
                </a:prstGeom>
                <a:blipFill>
                  <a:blip r:embed="rId4"/>
                  <a:stretch>
                    <a:fillRect l="-749" t="-578" r="-599" b="-1445"/>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26" name="Rectangle 25"/>
              <p:cNvSpPr/>
              <p:nvPr/>
            </p:nvSpPr>
            <p:spPr>
              <a:xfrm>
                <a:off x="2778740" y="5623246"/>
                <a:ext cx="2597057" cy="4117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solidFill>
                                <a:srgbClr val="002060"/>
                              </a:solidFill>
                              <a:latin typeface="Cambria Math" panose="02040503050406030204" pitchFamily="18" charset="0"/>
                            </a:rPr>
                          </m:ctrlPr>
                        </m:accPr>
                        <m:e>
                          <m:r>
                            <a:rPr lang="fr-FR" i="1">
                              <a:solidFill>
                                <a:srgbClr val="002060"/>
                              </a:solidFill>
                              <a:latin typeface="Cambria Math" panose="02040503050406030204" pitchFamily="18" charset="0"/>
                            </a:rPr>
                            <m:t>𝑦</m:t>
                          </m:r>
                        </m:e>
                      </m:acc>
                      <m:r>
                        <a:rPr lang="fr-FR" i="1" smtClean="0">
                          <a:solidFill>
                            <a:srgbClr val="002060"/>
                          </a:solidFill>
                          <a:latin typeface="Cambria Math" panose="02040503050406030204" pitchFamily="18" charset="0"/>
                        </a:rPr>
                        <m:t>=</m:t>
                      </m:r>
                      <m:acc>
                        <m:accPr>
                          <m:chr m:val="̂"/>
                          <m:ctrlPr>
                            <a:rPr lang="fr-FR" b="0" i="1" smtClean="0">
                              <a:solidFill>
                                <a:srgbClr val="002060"/>
                              </a:solidFill>
                              <a:latin typeface="Cambria Math" panose="02040503050406030204" pitchFamily="18" charset="0"/>
                            </a:rPr>
                          </m:ctrlPr>
                        </m:accPr>
                        <m:e>
                          <m:sSub>
                            <m:sSubPr>
                              <m:ctrlPr>
                                <a:rPr lang="fr-FR" i="1">
                                  <a:solidFill>
                                    <a:srgbClr val="002060"/>
                                  </a:solidFill>
                                  <a:latin typeface="Cambria Math" panose="02040503050406030204" pitchFamily="18" charset="0"/>
                                </a:rPr>
                              </m:ctrlPr>
                            </m:sSubPr>
                            <m:e>
                              <m:r>
                                <a:rPr lang="fr-FR" i="1" dirty="0">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rPr>
                                <m:t>0</m:t>
                              </m:r>
                            </m:sub>
                          </m:sSub>
                        </m:e>
                      </m:acc>
                      <m:r>
                        <a:rPr lang="fr-FR" b="0" i="1" smtClean="0">
                          <a:solidFill>
                            <a:srgbClr val="002060"/>
                          </a:solidFill>
                          <a:latin typeface="Cambria Math" panose="02040503050406030204" pitchFamily="18" charset="0"/>
                        </a:rPr>
                        <m:t>+</m:t>
                      </m:r>
                      <m:acc>
                        <m:accPr>
                          <m:chr m:val="̂"/>
                          <m:ctrlPr>
                            <a:rPr lang="fr-FR" i="1">
                              <a:solidFill>
                                <a:srgbClr val="002060"/>
                              </a:solidFill>
                              <a:latin typeface="Cambria Math" panose="02040503050406030204" pitchFamily="18" charset="0"/>
                            </a:rPr>
                          </m:ctrlPr>
                        </m:accPr>
                        <m:e>
                          <m:sSub>
                            <m:sSubPr>
                              <m:ctrlPr>
                                <a:rPr lang="fr-FR" i="1">
                                  <a:solidFill>
                                    <a:srgbClr val="002060"/>
                                  </a:solidFill>
                                  <a:latin typeface="Cambria Math" panose="02040503050406030204" pitchFamily="18" charset="0"/>
                                </a:rPr>
                              </m:ctrlPr>
                            </m:sSubPr>
                            <m:e>
                              <m:r>
                                <a:rPr lang="fr-FR" i="1" dirty="0">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rPr>
                                <m:t>1</m:t>
                              </m:r>
                            </m:sub>
                          </m:sSub>
                        </m:e>
                      </m:acc>
                      <m:sSub>
                        <m:sSubPr>
                          <m:ctrlPr>
                            <a:rPr lang="fr-FR"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𝑥</m:t>
                          </m:r>
                        </m:e>
                        <m:sub>
                          <m:r>
                            <a:rPr lang="fr-FR" b="0" i="1" smtClean="0">
                              <a:solidFill>
                                <a:srgbClr val="002060"/>
                              </a:solidFill>
                              <a:latin typeface="Cambria Math" panose="02040503050406030204" pitchFamily="18" charset="0"/>
                            </a:rPr>
                            <m:t>1</m:t>
                          </m:r>
                        </m:sub>
                      </m:sSub>
                      <m:r>
                        <a:rPr lang="fr-FR" b="0" i="1" smtClean="0">
                          <a:solidFill>
                            <a:srgbClr val="002060"/>
                          </a:solidFill>
                          <a:latin typeface="Cambria Math" panose="02040503050406030204" pitchFamily="18" charset="0"/>
                        </a:rPr>
                        <m:t>…</m:t>
                      </m:r>
                      <m:r>
                        <a:rPr lang="fr-FR" i="1">
                          <a:solidFill>
                            <a:srgbClr val="002060"/>
                          </a:solidFill>
                          <a:latin typeface="Cambria Math" panose="02040503050406030204" pitchFamily="18" charset="0"/>
                        </a:rPr>
                        <m:t>+</m:t>
                      </m:r>
                      <m:acc>
                        <m:accPr>
                          <m:chr m:val="̂"/>
                          <m:ctrlPr>
                            <a:rPr lang="fr-FR" i="1">
                              <a:solidFill>
                                <a:srgbClr val="002060"/>
                              </a:solidFill>
                              <a:latin typeface="Cambria Math" panose="02040503050406030204" pitchFamily="18" charset="0"/>
                            </a:rPr>
                          </m:ctrlPr>
                        </m:accPr>
                        <m:e>
                          <m:sSub>
                            <m:sSubPr>
                              <m:ctrlPr>
                                <a:rPr lang="fr-FR" i="1">
                                  <a:solidFill>
                                    <a:srgbClr val="002060"/>
                                  </a:solidFill>
                                  <a:latin typeface="Cambria Math" panose="02040503050406030204" pitchFamily="18" charset="0"/>
                                </a:rPr>
                              </m:ctrlPr>
                            </m:sSubPr>
                            <m:e>
                              <m:r>
                                <a:rPr lang="fr-FR" i="1" dirty="0">
                                  <a:solidFill>
                                    <a:srgbClr val="002060"/>
                                  </a:solidFill>
                                  <a:latin typeface="Cambria Math" panose="02040503050406030204" pitchFamily="18" charset="0"/>
                                  <a:ea typeface="Cambria Math" panose="02040503050406030204" pitchFamily="18" charset="0"/>
                                </a:rPr>
                                <m:t>𝛽</m:t>
                              </m:r>
                            </m:e>
                            <m:sub>
                              <m:r>
                                <a:rPr lang="fr-FR" b="0" i="1" dirty="0" smtClean="0">
                                  <a:solidFill>
                                    <a:srgbClr val="002060"/>
                                  </a:solidFill>
                                  <a:latin typeface="Cambria Math" panose="02040503050406030204" pitchFamily="18" charset="0"/>
                                  <a:ea typeface="Cambria Math" panose="02040503050406030204" pitchFamily="18" charset="0"/>
                                </a:rPr>
                                <m:t>𝑝</m:t>
                              </m:r>
                            </m:sub>
                          </m:sSub>
                        </m:e>
                      </m:acc>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𝑥</m:t>
                          </m:r>
                        </m:e>
                        <m:sub>
                          <m:r>
                            <a:rPr lang="fr-FR" b="0" i="1" smtClean="0">
                              <a:solidFill>
                                <a:srgbClr val="002060"/>
                              </a:solidFill>
                              <a:latin typeface="Cambria Math" panose="02040503050406030204" pitchFamily="18" charset="0"/>
                            </a:rPr>
                            <m:t>𝑝</m:t>
                          </m:r>
                        </m:sub>
                      </m:sSub>
                    </m:oMath>
                  </m:oMathPara>
                </a14:m>
                <a:endParaRPr lang="fr-FR" dirty="0">
                  <a:solidFill>
                    <a:srgbClr val="00206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2778740" y="5623246"/>
                <a:ext cx="2597057" cy="411716"/>
              </a:xfrm>
              <a:prstGeom prst="rect">
                <a:avLst/>
              </a:prstGeom>
              <a:blipFill>
                <a:blip r:embed="rId5"/>
                <a:stretch>
                  <a:fillRect r="-13146" b="-7353"/>
                </a:stretch>
              </a:blipFill>
            </p:spPr>
            <p:txBody>
              <a:bodyPr/>
              <a:lstStyle/>
              <a:p>
                <a:r>
                  <a:rPr lang="fr-FR">
                    <a:noFill/>
                  </a:rPr>
                  <a:t> </a:t>
                </a:r>
              </a:p>
            </p:txBody>
          </p:sp>
        </mc:Fallback>
      </mc:AlternateContent>
    </p:spTree>
    <p:extLst>
      <p:ext uri="{BB962C8B-B14F-4D97-AF65-F5344CB8AC3E}">
        <p14:creationId xmlns:p14="http://schemas.microsoft.com/office/powerpoint/2010/main" val="1642298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075936"/>
            <a:chOff x="0" y="998538"/>
            <a:chExt cx="9144000" cy="407593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346248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Analyse de la variance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La question qui se pose est de savoir si les estimations sont bonnes.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variable </a:t>
              </a:r>
              <a:r>
                <a:rPr lang="fr-FR" i="1" dirty="0" smtClean="0">
                  <a:solidFill>
                    <a:srgbClr val="800080"/>
                  </a:solidFill>
                  <a:sym typeface="Symbol" panose="05050102010706020507" pitchFamily="18" charset="2"/>
                </a:rPr>
                <a:t></a:t>
              </a:r>
              <a:r>
                <a:rPr lang="fr-FR" i="1" dirty="0" smtClean="0">
                  <a:solidFill>
                    <a:srgbClr val="800080"/>
                  </a:solidFill>
                </a:rPr>
                <a:t> est un indicateur de qualité</a:t>
              </a:r>
              <a:r>
                <a:rPr lang="fr-FR" i="1" dirty="0">
                  <a:solidFill>
                    <a:srgbClr val="800080"/>
                  </a:solidFill>
                </a:rPr>
                <a:t> </a:t>
              </a:r>
              <a:r>
                <a:rPr lang="fr-FR" i="1" dirty="0" smtClean="0">
                  <a:solidFill>
                    <a:srgbClr val="800080"/>
                  </a:solidFill>
                </a:rPr>
                <a:t>du modèle, il exprime la proportion de variabilité de Y retranscrite par le modèle.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Plus </a:t>
              </a:r>
              <a:r>
                <a:rPr lang="fr-FR" i="1" dirty="0">
                  <a:solidFill>
                    <a:srgbClr val="800080"/>
                  </a:solidFill>
                  <a:sym typeface="Symbol" panose="05050102010706020507" pitchFamily="18" charset="2"/>
                </a:rPr>
                <a:t></a:t>
              </a:r>
              <a:r>
                <a:rPr lang="fr-FR" i="1" baseline="30000" dirty="0">
                  <a:solidFill>
                    <a:srgbClr val="800080"/>
                  </a:solidFill>
                </a:rPr>
                <a:t>2</a:t>
              </a:r>
              <a:r>
                <a:rPr lang="fr-FR" i="1" dirty="0" smtClean="0">
                  <a:solidFill>
                    <a:srgbClr val="800080"/>
                  </a:solidFill>
                </a:rPr>
                <a:t> est proche de 1 et plus le modèle est parfait.</a:t>
              </a:r>
            </a:p>
            <a:p>
              <a:pPr algn="just">
                <a:spcAft>
                  <a:spcPts val="600"/>
                </a:spcAft>
                <a:buClr>
                  <a:schemeClr val="accent2"/>
                </a:buClr>
              </a:pPr>
              <a:r>
                <a:rPr lang="fr-FR" sz="2000" b="1" dirty="0" smtClean="0">
                  <a:solidFill>
                    <a:srgbClr val="800080"/>
                  </a:solidFill>
                  <a:sym typeface="Wingdings" pitchFamily="2" charset="2"/>
                </a:rPr>
                <a:t>Equation d’analyse de la variance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La mesure de l’ajustement de la régression linéaire est proportionnelle à la quantité d’écart qui existe entre les différentes valeurs de Y (variance).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variance </a:t>
              </a:r>
              <a:r>
                <a:rPr lang="fr-FR" i="1" dirty="0">
                  <a:solidFill>
                    <a:srgbClr val="800080"/>
                  </a:solidFill>
                </a:rPr>
                <a:t>de </a:t>
              </a:r>
              <a:r>
                <a:rPr lang="fr-FR" i="1" dirty="0" smtClean="0">
                  <a:solidFill>
                    <a:srgbClr val="800080"/>
                  </a:solidFill>
                </a:rPr>
                <a:t>Y peut se décomposer comme la somme de la variance </a:t>
              </a:r>
              <a:r>
                <a:rPr lang="fr-FR" i="1" dirty="0">
                  <a:solidFill>
                    <a:srgbClr val="800080"/>
                  </a:solidFill>
                </a:rPr>
                <a:t>des valeurs estimées </a:t>
              </a:r>
              <a:r>
                <a:rPr lang="fr-FR" i="1" dirty="0" smtClean="0">
                  <a:solidFill>
                    <a:srgbClr val="800080"/>
                  </a:solidFill>
                </a:rPr>
                <a:t>et des variances de résidus.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grpSp>
        <p:nvGrpSpPr>
          <p:cNvPr id="6" name="Groupe 5"/>
          <p:cNvGrpSpPr/>
          <p:nvPr/>
        </p:nvGrpSpPr>
        <p:grpSpPr>
          <a:xfrm>
            <a:off x="1456193" y="5119539"/>
            <a:ext cx="4830476" cy="1698525"/>
            <a:chOff x="2009645" y="5147443"/>
            <a:chExt cx="4830476" cy="1698525"/>
          </a:xfrm>
        </p:grpSpPr>
        <mc:AlternateContent xmlns:mc="http://schemas.openxmlformats.org/markup-compatibility/2006" xmlns:a14="http://schemas.microsoft.com/office/drawing/2010/main">
          <mc:Choice Requires="a14">
            <p:sp>
              <p:nvSpPr>
                <p:cNvPr id="19" name="ZoneTexte 18"/>
                <p:cNvSpPr txBox="1"/>
                <p:nvPr/>
              </p:nvSpPr>
              <p:spPr>
                <a:xfrm>
                  <a:off x="2289008" y="5147443"/>
                  <a:ext cx="430688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sSup>
                              <m:sSupPr>
                                <m:ctrlPr>
                                  <a:rPr lang="fr-FR" b="0" i="1" smtClean="0">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a:solidFill>
                                          <a:srgbClr val="002060"/>
                                        </a:solidFill>
                                        <a:latin typeface="Cambria Math" panose="02040503050406030204" pitchFamily="18" charset="0"/>
                                      </a:rPr>
                                      <m:t>−</m:t>
                                    </m:r>
                                    <m:acc>
                                      <m:accPr>
                                        <m:chr m:val="̅"/>
                                        <m:ctrlPr>
                                          <a:rPr lang="fr-FR" b="0" i="1" smtClean="0">
                                            <a:solidFill>
                                              <a:srgbClr val="002060"/>
                                            </a:solidFill>
                                            <a:latin typeface="Cambria Math" panose="02040503050406030204" pitchFamily="18" charset="0"/>
                                          </a:rPr>
                                        </m:ctrlPr>
                                      </m:accPr>
                                      <m:e>
                                        <m:r>
                                          <a:rPr lang="fr-FR" b="0" i="1" smtClean="0">
                                            <a:solidFill>
                                              <a:srgbClr val="002060"/>
                                            </a:solidFill>
                                            <a:latin typeface="Cambria Math" panose="02040503050406030204" pitchFamily="18" charset="0"/>
                                          </a:rPr>
                                          <m:t>𝑦</m:t>
                                        </m:r>
                                      </m:e>
                                    </m:acc>
                                  </m:e>
                                </m:d>
                              </m:e>
                              <m:sup>
                                <m:r>
                                  <a:rPr lang="fr-FR" b="0" i="1" smtClean="0">
                                    <a:solidFill>
                                      <a:srgbClr val="002060"/>
                                    </a:solidFill>
                                    <a:latin typeface="Cambria Math" panose="02040503050406030204" pitchFamily="18" charset="0"/>
                                  </a:rPr>
                                  <m:t>2</m:t>
                                </m:r>
                              </m:sup>
                            </m:sSup>
                          </m:e>
                        </m:nary>
                        <m:r>
                          <a:rPr lang="fr-FR" b="0" i="1" smtClean="0">
                            <a:solidFill>
                              <a:srgbClr val="002060"/>
                            </a:solidFill>
                            <a:latin typeface="Cambria Math" panose="02040503050406030204" pitchFamily="18" charset="0"/>
                          </a:rPr>
                          <m:t>=</m:t>
                        </m:r>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acc>
                                      <m:accPr>
                                        <m:chr m:val="̂"/>
                                        <m:ctrlPr>
                                          <a:rPr lang="fr-FR" b="0" i="1" smtClean="0">
                                            <a:solidFill>
                                              <a:srgbClr val="002060"/>
                                            </a:solidFill>
                                            <a:latin typeface="Cambria Math" panose="02040503050406030204" pitchFamily="18" charset="0"/>
                                          </a:rPr>
                                        </m:ctrlPr>
                                      </m:acc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e>
                                    </m:acc>
                                    <m:r>
                                      <a:rPr lang="fr-FR" i="1">
                                        <a:solidFill>
                                          <a:srgbClr val="002060"/>
                                        </a:solidFill>
                                        <a:latin typeface="Cambria Math" panose="02040503050406030204" pitchFamily="18" charset="0"/>
                                      </a:rPr>
                                      <m:t>−</m:t>
                                    </m:r>
                                    <m:acc>
                                      <m:accPr>
                                        <m:chr m:val="̅"/>
                                        <m:ctrlPr>
                                          <a:rPr lang="fr-FR" i="1">
                                            <a:solidFill>
                                              <a:srgbClr val="002060"/>
                                            </a:solidFill>
                                            <a:latin typeface="Cambria Math" panose="02040503050406030204" pitchFamily="18" charset="0"/>
                                          </a:rPr>
                                        </m:ctrlPr>
                                      </m:accPr>
                                      <m:e>
                                        <m:r>
                                          <a:rPr lang="fr-FR" i="1">
                                            <a:solidFill>
                                              <a:srgbClr val="002060"/>
                                            </a:solidFill>
                                            <a:latin typeface="Cambria Math" panose="02040503050406030204" pitchFamily="18" charset="0"/>
                                          </a:rPr>
                                          <m:t>𝑦</m:t>
                                        </m:r>
                                      </m:e>
                                    </m:acc>
                                  </m:e>
                                </m:d>
                              </m:e>
                              <m:sup>
                                <m:r>
                                  <a:rPr lang="fr-FR" i="1">
                                    <a:solidFill>
                                      <a:srgbClr val="002060"/>
                                    </a:solidFill>
                                    <a:latin typeface="Cambria Math" panose="02040503050406030204" pitchFamily="18" charset="0"/>
                                  </a:rPr>
                                  <m:t>2</m:t>
                                </m:r>
                              </m:sup>
                            </m:sSup>
                          </m:e>
                        </m:nary>
                        <m:r>
                          <a:rPr lang="fr-FR" b="0" i="1" smtClean="0">
                            <a:solidFill>
                              <a:srgbClr val="002060"/>
                            </a:solidFill>
                            <a:latin typeface="Cambria Math" panose="02040503050406030204" pitchFamily="18" charset="0"/>
                          </a:rPr>
                          <m:t>+</m:t>
                        </m:r>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a:solidFill>
                                          <a:srgbClr val="002060"/>
                                        </a:solidFill>
                                        <a:latin typeface="Cambria Math" panose="02040503050406030204" pitchFamily="18" charset="0"/>
                                      </a:rPr>
                                      <m:t>−</m:t>
                                    </m:r>
                                    <m:acc>
                                      <m:accPr>
                                        <m:chr m:val="̂"/>
                                        <m:ctrlPr>
                                          <a:rPr lang="fr-FR" i="1">
                                            <a:solidFill>
                                              <a:srgbClr val="002060"/>
                                            </a:solidFill>
                                            <a:latin typeface="Cambria Math" panose="02040503050406030204" pitchFamily="18" charset="0"/>
                                          </a:rPr>
                                        </m:ctrlPr>
                                      </m:acc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e>
                                    </m:acc>
                                  </m:e>
                                </m:d>
                              </m:e>
                              <m:sup>
                                <m:r>
                                  <a:rPr lang="fr-FR" i="1">
                                    <a:solidFill>
                                      <a:srgbClr val="002060"/>
                                    </a:solidFill>
                                    <a:latin typeface="Cambria Math" panose="02040503050406030204" pitchFamily="18" charset="0"/>
                                  </a:rPr>
                                  <m:t>2</m:t>
                                </m:r>
                              </m:sup>
                            </m:sSup>
                          </m:e>
                        </m:nary>
                      </m:oMath>
                    </m:oMathPara>
                  </a14:m>
                  <a:endParaRPr lang="fr-FR" dirty="0">
                    <a:solidFill>
                      <a:srgbClr val="002060"/>
                    </a:solidFill>
                  </a:endParaRPr>
                </a:p>
              </p:txBody>
            </p:sp>
          </mc:Choice>
          <mc:Fallback xmlns="">
            <p:sp>
              <p:nvSpPr>
                <p:cNvPr id="19" name="ZoneTexte 18"/>
                <p:cNvSpPr txBox="1">
                  <a:spLocks noRot="1" noChangeAspect="1" noMove="1" noResize="1" noEditPoints="1" noAdjustHandles="1" noChangeArrowheads="1" noChangeShapeType="1" noTextEdit="1"/>
                </p:cNvSpPr>
                <p:nvPr/>
              </p:nvSpPr>
              <p:spPr>
                <a:xfrm>
                  <a:off x="2289008" y="5147443"/>
                  <a:ext cx="4306885" cy="756233"/>
                </a:xfrm>
                <a:prstGeom prst="rect">
                  <a:avLst/>
                </a:prstGeom>
                <a:blipFill>
                  <a:blip r:embed="rId4"/>
                  <a:stretch>
                    <a:fillRect/>
                  </a:stretch>
                </a:blipFill>
              </p:spPr>
              <p:txBody>
                <a:bodyPr/>
                <a:lstStyle/>
                <a:p>
                  <a:r>
                    <a:rPr lang="fr-FR">
                      <a:noFill/>
                    </a:rPr>
                    <a:t> </a:t>
                  </a:r>
                </a:p>
              </p:txBody>
            </p:sp>
          </mc:Fallback>
        </mc:AlternateContent>
        <p:sp>
          <p:nvSpPr>
            <p:cNvPr id="3" name="Accolade ouvrante 2"/>
            <p:cNvSpPr/>
            <p:nvPr/>
          </p:nvSpPr>
          <p:spPr>
            <a:xfrm rot="16200000">
              <a:off x="2637770" y="5494753"/>
              <a:ext cx="430431" cy="1224213"/>
            </a:xfrm>
            <a:prstGeom prst="leftBrace">
              <a:avLst/>
            </a:prstGeom>
            <a:ln>
              <a:solidFill>
                <a:srgbClr val="00206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20" name="Accolade ouvrante 19"/>
            <p:cNvSpPr/>
            <p:nvPr/>
          </p:nvSpPr>
          <p:spPr>
            <a:xfrm rot="16200000">
              <a:off x="4179106" y="5494753"/>
              <a:ext cx="430431" cy="1224213"/>
            </a:xfrm>
            <a:prstGeom prst="leftBrace">
              <a:avLst/>
            </a:prstGeom>
            <a:ln>
              <a:solidFill>
                <a:srgbClr val="00206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21" name="Accolade ouvrante 20"/>
            <p:cNvSpPr/>
            <p:nvPr/>
          </p:nvSpPr>
          <p:spPr>
            <a:xfrm rot="16200000">
              <a:off x="5695895" y="5494753"/>
              <a:ext cx="430431" cy="1224213"/>
            </a:xfrm>
            <a:prstGeom prst="leftBrace">
              <a:avLst/>
            </a:prstGeom>
            <a:ln>
              <a:solidFill>
                <a:srgbClr val="00206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5" name="Rectangle 4"/>
            <p:cNvSpPr/>
            <p:nvPr/>
          </p:nvSpPr>
          <p:spPr>
            <a:xfrm>
              <a:off x="2009645" y="6322075"/>
              <a:ext cx="1686680" cy="523220"/>
            </a:xfrm>
            <a:prstGeom prst="rect">
              <a:avLst/>
            </a:prstGeom>
          </p:spPr>
          <p:txBody>
            <a:bodyPr wrap="none">
              <a:spAutoFit/>
            </a:bodyPr>
            <a:lstStyle/>
            <a:p>
              <a:pPr algn="ctr"/>
              <a:r>
                <a:rPr lang="fr-FR" sz="1400" i="1" dirty="0" smtClean="0">
                  <a:solidFill>
                    <a:srgbClr val="800080"/>
                  </a:solidFill>
                </a:rPr>
                <a:t>Somme des carrés</a:t>
              </a:r>
            </a:p>
            <a:p>
              <a:pPr algn="ctr"/>
              <a:r>
                <a:rPr lang="fr-FR" sz="1400" i="1" dirty="0">
                  <a:solidFill>
                    <a:srgbClr val="800080"/>
                  </a:solidFill>
                </a:rPr>
                <a:t>t</a:t>
              </a:r>
              <a:r>
                <a:rPr lang="fr-FR" sz="1400" i="1" dirty="0" smtClean="0">
                  <a:solidFill>
                    <a:srgbClr val="800080"/>
                  </a:solidFill>
                </a:rPr>
                <a:t>otal : SCT</a:t>
              </a:r>
              <a:endParaRPr lang="fr-FR" sz="1400" dirty="0"/>
            </a:p>
          </p:txBody>
        </p:sp>
        <p:sp>
          <p:nvSpPr>
            <p:cNvPr id="22" name="Rectangle 21"/>
            <p:cNvSpPr/>
            <p:nvPr/>
          </p:nvSpPr>
          <p:spPr>
            <a:xfrm>
              <a:off x="3552054" y="6322075"/>
              <a:ext cx="1686680" cy="523220"/>
            </a:xfrm>
            <a:prstGeom prst="rect">
              <a:avLst/>
            </a:prstGeom>
          </p:spPr>
          <p:txBody>
            <a:bodyPr wrap="none">
              <a:spAutoFit/>
            </a:bodyPr>
            <a:lstStyle/>
            <a:p>
              <a:pPr algn="ctr"/>
              <a:r>
                <a:rPr lang="fr-FR" sz="1400" i="1" dirty="0" smtClean="0">
                  <a:solidFill>
                    <a:srgbClr val="800080"/>
                  </a:solidFill>
                </a:rPr>
                <a:t>Somme des carrés</a:t>
              </a:r>
            </a:p>
            <a:p>
              <a:pPr algn="ctr"/>
              <a:r>
                <a:rPr lang="fr-FR" sz="1400" i="1" dirty="0" smtClean="0">
                  <a:solidFill>
                    <a:srgbClr val="800080"/>
                  </a:solidFill>
                </a:rPr>
                <a:t>expliquée : SCE</a:t>
              </a:r>
              <a:endParaRPr lang="fr-FR" sz="1400" dirty="0"/>
            </a:p>
          </p:txBody>
        </p:sp>
        <p:sp>
          <p:nvSpPr>
            <p:cNvPr id="23" name="Rectangle 22"/>
            <p:cNvSpPr/>
            <p:nvPr/>
          </p:nvSpPr>
          <p:spPr>
            <a:xfrm>
              <a:off x="5153441" y="6322748"/>
              <a:ext cx="1686680" cy="523220"/>
            </a:xfrm>
            <a:prstGeom prst="rect">
              <a:avLst/>
            </a:prstGeom>
          </p:spPr>
          <p:txBody>
            <a:bodyPr wrap="none">
              <a:spAutoFit/>
            </a:bodyPr>
            <a:lstStyle/>
            <a:p>
              <a:pPr algn="ctr"/>
              <a:r>
                <a:rPr lang="fr-FR" sz="1400" i="1" dirty="0" smtClean="0">
                  <a:solidFill>
                    <a:srgbClr val="800080"/>
                  </a:solidFill>
                </a:rPr>
                <a:t>Somme des carrés</a:t>
              </a:r>
            </a:p>
            <a:p>
              <a:pPr algn="ctr"/>
              <a:r>
                <a:rPr lang="fr-FR" sz="1400" i="1" dirty="0" smtClean="0">
                  <a:solidFill>
                    <a:srgbClr val="800080"/>
                  </a:solidFill>
                </a:rPr>
                <a:t>résiduelle : SCR</a:t>
              </a:r>
              <a:endParaRPr lang="fr-FR" sz="1400" dirty="0"/>
            </a:p>
          </p:txBody>
        </p:sp>
      </p:grpSp>
      <mc:AlternateContent xmlns:mc="http://schemas.openxmlformats.org/markup-compatibility/2006" xmlns:a14="http://schemas.microsoft.com/office/drawing/2010/main">
        <mc:Choice Requires="a14">
          <p:sp>
            <p:nvSpPr>
              <p:cNvPr id="7" name="Rectangle 6"/>
              <p:cNvSpPr/>
              <p:nvPr/>
            </p:nvSpPr>
            <p:spPr>
              <a:xfrm>
                <a:off x="7299465" y="5975846"/>
                <a:ext cx="1177182" cy="636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fr-FR" i="1" dirty="0" smtClean="0">
                          <a:solidFill>
                            <a:srgbClr val="800080"/>
                          </a:solidFill>
                          <a:sym typeface="Symbol" panose="05050102010706020507" pitchFamily="18" charset="2"/>
                        </a:rPr>
                        <m:t></m:t>
                      </m:r>
                      <m:r>
                        <m:rPr>
                          <m:nor/>
                        </m:rPr>
                        <a:rPr lang="fr-FR" i="1" baseline="30000" dirty="0" smtClean="0">
                          <a:solidFill>
                            <a:srgbClr val="800080"/>
                          </a:solidFill>
                        </a:rPr>
                        <m:t>2</m:t>
                      </m:r>
                      <m:r>
                        <a:rPr lang="fr-FR" i="1">
                          <a:solidFill>
                            <a:srgbClr val="002060"/>
                          </a:solidFill>
                          <a:latin typeface="Cambria Math" panose="02040503050406030204" pitchFamily="18" charset="0"/>
                        </a:rPr>
                        <m:t>=</m:t>
                      </m:r>
                      <m:f>
                        <m:fPr>
                          <m:ctrlPr>
                            <a:rPr lang="fr-FR"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rPr>
                            <m:t>𝑆𝐶𝐸</m:t>
                          </m:r>
                        </m:num>
                        <m:den>
                          <m:r>
                            <a:rPr lang="fr-FR" b="0" i="1" smtClean="0">
                              <a:solidFill>
                                <a:srgbClr val="002060"/>
                              </a:solidFill>
                              <a:latin typeface="Cambria Math" panose="02040503050406030204" pitchFamily="18" charset="0"/>
                            </a:rPr>
                            <m:t>𝑆𝐶𝑇</m:t>
                          </m:r>
                        </m:den>
                      </m:f>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7299465" y="5975846"/>
                <a:ext cx="1177182" cy="636649"/>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ZoneTexte 23"/>
              <p:cNvSpPr txBox="1"/>
              <p:nvPr/>
            </p:nvSpPr>
            <p:spPr>
              <a:xfrm>
                <a:off x="6976814" y="5119539"/>
                <a:ext cx="1499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002060"/>
                              </a:solidFill>
                              <a:latin typeface="Cambria Math" panose="02040503050406030204" pitchFamily="18" charset="0"/>
                            </a:rPr>
                          </m:ctrlPr>
                        </m:accPr>
                        <m:e>
                          <m:r>
                            <a:rPr lang="fr-FR" i="1">
                              <a:solidFill>
                                <a:srgbClr val="002060"/>
                              </a:solidFill>
                              <a:latin typeface="Cambria Math" panose="02040503050406030204" pitchFamily="18" charset="0"/>
                            </a:rPr>
                            <m:t>𝑦</m:t>
                          </m:r>
                        </m:e>
                      </m:acc>
                      <m:r>
                        <a:rPr lang="fr-FR" b="0" i="1" smtClean="0">
                          <a:solidFill>
                            <a:srgbClr val="002060"/>
                          </a:solidFill>
                          <a:latin typeface="Cambria Math" panose="02040503050406030204" pitchFamily="18" charset="0"/>
                        </a:rPr>
                        <m:t>=</m:t>
                      </m:r>
                      <m:r>
                        <a:rPr lang="fr-FR" i="1" smtClean="0">
                          <a:solidFill>
                            <a:srgbClr val="002060"/>
                          </a:solidFill>
                          <a:latin typeface="Cambria Math" panose="02040503050406030204" pitchFamily="18" charset="0"/>
                        </a:rPr>
                        <m:t>𝑀</m:t>
                      </m:r>
                      <m:r>
                        <a:rPr lang="fr-FR" b="0" i="1" smtClean="0">
                          <a:solidFill>
                            <a:srgbClr val="002060"/>
                          </a:solidFill>
                          <a:latin typeface="Cambria Math" panose="02040503050406030204" pitchFamily="18" charset="0"/>
                        </a:rPr>
                        <m:t>𝑜𝑦𝑒𝑛𝑛𝑒</m:t>
                      </m:r>
                      <m:r>
                        <a:rPr lang="fr-FR" b="0" i="1" smtClean="0">
                          <a:solidFill>
                            <a:srgbClr val="002060"/>
                          </a:solidFill>
                          <a:latin typeface="Cambria Math" panose="02040503050406030204" pitchFamily="18" charset="0"/>
                        </a:rPr>
                        <m:t> </m:t>
                      </m:r>
                    </m:oMath>
                  </m:oMathPara>
                </a14:m>
                <a:endParaRPr lang="fr-FR" dirty="0">
                  <a:solidFill>
                    <a:srgbClr val="002060"/>
                  </a:solidFill>
                </a:endParaRPr>
              </a:p>
            </p:txBody>
          </p:sp>
        </mc:Choice>
        <mc:Fallback xmlns="">
          <p:sp>
            <p:nvSpPr>
              <p:cNvPr id="24" name="ZoneTexte 23"/>
              <p:cNvSpPr txBox="1">
                <a:spLocks noRot="1" noChangeAspect="1" noMove="1" noResize="1" noEditPoints="1" noAdjustHandles="1" noChangeArrowheads="1" noChangeShapeType="1" noTextEdit="1"/>
              </p:cNvSpPr>
              <p:nvPr/>
            </p:nvSpPr>
            <p:spPr>
              <a:xfrm>
                <a:off x="6976814" y="5119539"/>
                <a:ext cx="1499833" cy="276999"/>
              </a:xfrm>
              <a:prstGeom prst="rect">
                <a:avLst/>
              </a:prstGeom>
              <a:blipFill>
                <a:blip r:embed="rId6"/>
                <a:stretch>
                  <a:fillRect l="-3239" b="-2888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ZoneTexte 24"/>
              <p:cNvSpPr txBox="1"/>
              <p:nvPr/>
            </p:nvSpPr>
            <p:spPr>
              <a:xfrm>
                <a:off x="6632778" y="5549423"/>
                <a:ext cx="22688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i="1" dirty="0" smtClean="0">
                              <a:solidFill>
                                <a:srgbClr val="002060"/>
                              </a:solidFill>
                              <a:latin typeface="Cambria Math" panose="02040503050406030204" pitchFamily="18" charset="0"/>
                            </a:rPr>
                          </m:ctrlPr>
                        </m:accPr>
                        <m:e>
                          <m:r>
                            <a:rPr lang="fr-FR" b="0" i="1" dirty="0" smtClean="0">
                              <a:solidFill>
                                <a:srgbClr val="002060"/>
                              </a:solidFill>
                              <a:latin typeface="Cambria Math" panose="02040503050406030204" pitchFamily="18" charset="0"/>
                            </a:rPr>
                            <m:t>𝑦</m:t>
                          </m:r>
                        </m:e>
                      </m:acc>
                      <m:r>
                        <a:rPr lang="fr-FR" b="0" i="1" smtClean="0">
                          <a:solidFill>
                            <a:srgbClr val="002060"/>
                          </a:solidFill>
                          <a:latin typeface="Cambria Math" panose="02040503050406030204" pitchFamily="18" charset="0"/>
                        </a:rPr>
                        <m:t>=</m:t>
                      </m:r>
                      <m:r>
                        <a:rPr lang="fr-FR" i="1" smtClean="0">
                          <a:solidFill>
                            <a:srgbClr val="002060"/>
                          </a:solidFill>
                          <a:latin typeface="Cambria Math" panose="02040503050406030204" pitchFamily="18" charset="0"/>
                        </a:rPr>
                        <m:t>𝑣</m:t>
                      </m:r>
                      <m:r>
                        <a:rPr lang="fr-FR" b="0" i="1" smtClean="0">
                          <a:solidFill>
                            <a:srgbClr val="002060"/>
                          </a:solidFill>
                          <a:latin typeface="Cambria Math" panose="02040503050406030204" pitchFamily="18" charset="0"/>
                        </a:rPr>
                        <m:t>𝑎𝑙𝑒𝑢𝑟𝑠</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𝑝𝑟</m:t>
                      </m:r>
                      <m:r>
                        <a:rPr lang="fr-FR" b="0" i="1" smtClean="0">
                          <a:solidFill>
                            <a:srgbClr val="002060"/>
                          </a:solidFill>
                          <a:latin typeface="Cambria Math" panose="02040503050406030204" pitchFamily="18" charset="0"/>
                        </a:rPr>
                        <m:t>é</m:t>
                      </m:r>
                      <m:r>
                        <a:rPr lang="fr-FR" b="0" i="1" smtClean="0">
                          <a:solidFill>
                            <a:srgbClr val="002060"/>
                          </a:solidFill>
                          <a:latin typeface="Cambria Math" panose="02040503050406030204" pitchFamily="18" charset="0"/>
                        </a:rPr>
                        <m:t>𝑑𝑖𝑡𝑒𝑠</m:t>
                      </m:r>
                      <m:r>
                        <a:rPr lang="fr-FR" b="0" i="1" smtClean="0">
                          <a:solidFill>
                            <a:srgbClr val="002060"/>
                          </a:solidFill>
                          <a:latin typeface="Cambria Math" panose="02040503050406030204" pitchFamily="18" charset="0"/>
                        </a:rPr>
                        <m:t> </m:t>
                      </m:r>
                    </m:oMath>
                  </m:oMathPara>
                </a14:m>
                <a:endParaRPr lang="fr-FR" dirty="0">
                  <a:solidFill>
                    <a:srgbClr val="002060"/>
                  </a:solidFill>
                </a:endParaRPr>
              </a:p>
            </p:txBody>
          </p:sp>
        </mc:Choice>
        <mc:Fallback xmlns="">
          <p:sp>
            <p:nvSpPr>
              <p:cNvPr id="25" name="ZoneTexte 24"/>
              <p:cNvSpPr txBox="1">
                <a:spLocks noRot="1" noChangeAspect="1" noMove="1" noResize="1" noEditPoints="1" noAdjustHandles="1" noChangeArrowheads="1" noChangeShapeType="1" noTextEdit="1"/>
              </p:cNvSpPr>
              <p:nvPr/>
            </p:nvSpPr>
            <p:spPr>
              <a:xfrm>
                <a:off x="6632778" y="5549423"/>
                <a:ext cx="2268891" cy="276999"/>
              </a:xfrm>
              <a:prstGeom prst="rect">
                <a:avLst/>
              </a:prstGeom>
              <a:blipFill>
                <a:blip r:embed="rId7"/>
                <a:stretch>
                  <a:fillRect l="-1882" t="-21739" r="-1075" b="-36957"/>
                </a:stretch>
              </a:blipFill>
            </p:spPr>
            <p:txBody>
              <a:bodyPr/>
              <a:lstStyle/>
              <a:p>
                <a:r>
                  <a:rPr lang="fr-FR">
                    <a:noFill/>
                  </a:rPr>
                  <a:t> </a:t>
                </a:r>
              </a:p>
            </p:txBody>
          </p:sp>
        </mc:Fallback>
      </mc:AlternateContent>
    </p:spTree>
    <p:extLst>
      <p:ext uri="{BB962C8B-B14F-4D97-AF65-F5344CB8AC3E}">
        <p14:creationId xmlns:p14="http://schemas.microsoft.com/office/powerpoint/2010/main" val="381739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137765"/>
            <a:chOff x="0" y="998538"/>
            <a:chExt cx="9144000" cy="513776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52431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Analyse des résultats</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Les degrés de liberté. </a:t>
              </a:r>
            </a:p>
            <a:p>
              <a:pPr lvl="1" algn="just">
                <a:spcAft>
                  <a:spcPts val="600"/>
                </a:spcAft>
              </a:pP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si coefficient de corrélation </a:t>
              </a:r>
              <a:r>
                <a:rPr lang="fr-FR" i="1" dirty="0" smtClean="0">
                  <a:solidFill>
                    <a:srgbClr val="800080"/>
                  </a:solidFill>
                  <a:sym typeface="Symbol" panose="05050102010706020507" pitchFamily="18" charset="2"/>
                </a:rPr>
                <a:t></a:t>
              </a:r>
              <a:r>
                <a:rPr lang="fr-FR" i="1" baseline="30000" dirty="0" smtClean="0">
                  <a:solidFill>
                    <a:srgbClr val="800080"/>
                  </a:solidFill>
                  <a:sym typeface="Symbol" panose="05050102010706020507" pitchFamily="18" charset="2"/>
                </a:rPr>
                <a:t>2</a:t>
              </a:r>
              <a:r>
                <a:rPr lang="fr-FR" i="1" dirty="0" smtClean="0">
                  <a:solidFill>
                    <a:srgbClr val="800080"/>
                  </a:solidFill>
                  <a:sym typeface="Symbol" panose="05050102010706020507" pitchFamily="18" charset="2"/>
                </a:rPr>
                <a:t> = SCE/SCT est proche de 1, cela signifie que les variations de Y s’explique par des variations de X</a:t>
              </a:r>
              <a:r>
                <a:rPr lang="fr-FR" i="1" dirty="0" smtClean="0">
                  <a:solidFill>
                    <a:srgbClr val="800080"/>
                  </a:solidFill>
                </a:rPr>
                <a:t>.</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 variance résiduelle SCR/(n-p-1).</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pouvoir explicatif du modèle est donné par la statistique de </a:t>
              </a:r>
              <a:r>
                <a:rPr lang="fr-FR" i="1" dirty="0" err="1" smtClean="0">
                  <a:solidFill>
                    <a:srgbClr val="800080"/>
                  </a:solidFill>
                </a:rPr>
                <a:t>Snedecor</a:t>
              </a: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Plus f se rapprochera de 1 et plus les X expliquent les variations de Y au détriment des erreurs résiduelles. </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Test sur la pente de la droite de régression est donnée par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9" name="ZoneTexte 18"/>
              <p:cNvSpPr txBox="1"/>
              <p:nvPr/>
            </p:nvSpPr>
            <p:spPr>
              <a:xfrm>
                <a:off x="4070383" y="1943161"/>
                <a:ext cx="1870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𝑆𝐶𝑇</m:t>
                      </m:r>
                      <m:r>
                        <a:rPr lang="fr-FR" b="0" i="1" smtClean="0">
                          <a:solidFill>
                            <a:srgbClr val="002060"/>
                          </a:solidFill>
                          <a:latin typeface="Cambria Math" panose="02040503050406030204" pitchFamily="18" charset="0"/>
                        </a:rPr>
                        <m:t>=</m:t>
                      </m:r>
                      <m:r>
                        <a:rPr lang="fr-FR" i="1" smtClean="0">
                          <a:solidFill>
                            <a:srgbClr val="002060"/>
                          </a:solidFill>
                          <a:latin typeface="Cambria Math" panose="02040503050406030204" pitchFamily="18" charset="0"/>
                        </a:rPr>
                        <m:t>𝑆</m:t>
                      </m:r>
                      <m:r>
                        <a:rPr lang="fr-FR" b="0" i="1" smtClean="0">
                          <a:solidFill>
                            <a:srgbClr val="002060"/>
                          </a:solidFill>
                          <a:latin typeface="Cambria Math" panose="02040503050406030204" pitchFamily="18" charset="0"/>
                        </a:rPr>
                        <m:t>𝐶𝐸</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𝑆𝐶𝑅</m:t>
                      </m:r>
                    </m:oMath>
                  </m:oMathPara>
                </a14:m>
                <a:endParaRPr lang="fr-FR" dirty="0">
                  <a:solidFill>
                    <a:srgbClr val="002060"/>
                  </a:solidFill>
                </a:endParaRPr>
              </a:p>
            </p:txBody>
          </p:sp>
        </mc:Choice>
        <mc:Fallback xmlns="">
          <p:sp>
            <p:nvSpPr>
              <p:cNvPr id="19" name="ZoneTexte 18"/>
              <p:cNvSpPr txBox="1">
                <a:spLocks noRot="1" noChangeAspect="1" noMove="1" noResize="1" noEditPoints="1" noAdjustHandles="1" noChangeArrowheads="1" noChangeShapeType="1" noTextEdit="1"/>
              </p:cNvSpPr>
              <p:nvPr/>
            </p:nvSpPr>
            <p:spPr>
              <a:xfrm>
                <a:off x="4070383" y="1943161"/>
                <a:ext cx="1870705" cy="276999"/>
              </a:xfrm>
              <a:prstGeom prst="rect">
                <a:avLst/>
              </a:prstGeom>
              <a:blipFill>
                <a:blip r:embed="rId4"/>
                <a:stretch>
                  <a:fillRect l="-2280" r="-1954" b="-8889"/>
                </a:stretch>
              </a:blipFill>
            </p:spPr>
            <p:txBody>
              <a:bodyPr/>
              <a:lstStyle/>
              <a:p>
                <a:r>
                  <a:rPr lang="fr-FR">
                    <a:noFill/>
                  </a:rPr>
                  <a:t> </a:t>
                </a:r>
              </a:p>
            </p:txBody>
          </p:sp>
        </mc:Fallback>
      </mc:AlternateContent>
      <p:sp>
        <p:nvSpPr>
          <p:cNvPr id="3" name="Accolade ouvrante 2"/>
          <p:cNvSpPr/>
          <p:nvPr/>
        </p:nvSpPr>
        <p:spPr>
          <a:xfrm rot="16200000">
            <a:off x="4136647" y="1979370"/>
            <a:ext cx="231970" cy="585476"/>
          </a:xfrm>
          <a:prstGeom prst="leftBrace">
            <a:avLst>
              <a:gd name="adj1" fmla="val 8333"/>
              <a:gd name="adj2" fmla="val 53033"/>
            </a:avLst>
          </a:prstGeom>
          <a:ln>
            <a:solidFill>
              <a:srgbClr val="00206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5" name="Rectangle 4"/>
          <p:cNvSpPr/>
          <p:nvPr/>
        </p:nvSpPr>
        <p:spPr>
          <a:xfrm>
            <a:off x="4070383" y="2379584"/>
            <a:ext cx="442750" cy="307777"/>
          </a:xfrm>
          <a:prstGeom prst="rect">
            <a:avLst/>
          </a:prstGeom>
        </p:spPr>
        <p:txBody>
          <a:bodyPr wrap="none">
            <a:spAutoFit/>
          </a:bodyPr>
          <a:lstStyle/>
          <a:p>
            <a:pPr algn="ctr"/>
            <a:r>
              <a:rPr lang="fr-FR" sz="1400" i="1" dirty="0" smtClean="0">
                <a:solidFill>
                  <a:srgbClr val="800080"/>
                </a:solidFill>
              </a:rPr>
              <a:t>n-1</a:t>
            </a:r>
            <a:endParaRPr lang="fr-FR" sz="1400" dirty="0"/>
          </a:p>
        </p:txBody>
      </p:sp>
      <p:sp>
        <p:nvSpPr>
          <p:cNvPr id="24" name="Accolade ouvrante 23"/>
          <p:cNvSpPr/>
          <p:nvPr/>
        </p:nvSpPr>
        <p:spPr>
          <a:xfrm rot="16200000">
            <a:off x="4890825" y="1970861"/>
            <a:ext cx="231970" cy="585476"/>
          </a:xfrm>
          <a:prstGeom prst="leftBrace">
            <a:avLst>
              <a:gd name="adj1" fmla="val 8333"/>
              <a:gd name="adj2" fmla="val 53033"/>
            </a:avLst>
          </a:prstGeom>
          <a:ln>
            <a:solidFill>
              <a:srgbClr val="00206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25" name="Rectangle 24"/>
          <p:cNvSpPr/>
          <p:nvPr/>
        </p:nvSpPr>
        <p:spPr>
          <a:xfrm>
            <a:off x="4903910" y="2371075"/>
            <a:ext cx="284052" cy="307777"/>
          </a:xfrm>
          <a:prstGeom prst="rect">
            <a:avLst/>
          </a:prstGeom>
        </p:spPr>
        <p:txBody>
          <a:bodyPr wrap="none">
            <a:spAutoFit/>
          </a:bodyPr>
          <a:lstStyle/>
          <a:p>
            <a:pPr algn="ctr"/>
            <a:r>
              <a:rPr lang="fr-FR" sz="1400" i="1" dirty="0" smtClean="0">
                <a:solidFill>
                  <a:srgbClr val="800080"/>
                </a:solidFill>
              </a:rPr>
              <a:t>p</a:t>
            </a:r>
            <a:endParaRPr lang="fr-FR" sz="1400" dirty="0"/>
          </a:p>
        </p:txBody>
      </p:sp>
      <p:sp>
        <p:nvSpPr>
          <p:cNvPr id="26" name="Accolade ouvrante 25"/>
          <p:cNvSpPr/>
          <p:nvPr/>
        </p:nvSpPr>
        <p:spPr>
          <a:xfrm rot="16200000">
            <a:off x="5612766" y="1987879"/>
            <a:ext cx="231970" cy="585476"/>
          </a:xfrm>
          <a:prstGeom prst="leftBrace">
            <a:avLst>
              <a:gd name="adj1" fmla="val 8333"/>
              <a:gd name="adj2" fmla="val 53033"/>
            </a:avLst>
          </a:prstGeom>
          <a:ln>
            <a:solidFill>
              <a:srgbClr val="00206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27" name="Rectangle 26"/>
          <p:cNvSpPr/>
          <p:nvPr/>
        </p:nvSpPr>
        <p:spPr>
          <a:xfrm>
            <a:off x="5467154" y="2388093"/>
            <a:ext cx="601447" cy="307777"/>
          </a:xfrm>
          <a:prstGeom prst="rect">
            <a:avLst/>
          </a:prstGeom>
        </p:spPr>
        <p:txBody>
          <a:bodyPr wrap="none">
            <a:spAutoFit/>
          </a:bodyPr>
          <a:lstStyle/>
          <a:p>
            <a:pPr algn="ctr"/>
            <a:r>
              <a:rPr lang="fr-FR" sz="1400" i="1" dirty="0" smtClean="0">
                <a:solidFill>
                  <a:srgbClr val="800080"/>
                </a:solidFill>
              </a:rPr>
              <a:t>n-p-1</a:t>
            </a:r>
            <a:endParaRPr lang="fr-FR" sz="1400" dirty="0"/>
          </a:p>
        </p:txBody>
      </p:sp>
      <mc:AlternateContent xmlns:mc="http://schemas.openxmlformats.org/markup-compatibility/2006" xmlns:a14="http://schemas.microsoft.com/office/drawing/2010/main">
        <mc:Choice Requires="a14">
          <p:sp>
            <p:nvSpPr>
              <p:cNvPr id="28" name="ZoneTexte 27"/>
              <p:cNvSpPr txBox="1"/>
              <p:nvPr/>
            </p:nvSpPr>
            <p:spPr>
              <a:xfrm>
                <a:off x="3300471" y="4260720"/>
                <a:ext cx="2166683"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𝑓</m:t>
                      </m:r>
                      <m:r>
                        <a:rPr lang="fr-FR" b="0" i="1" smtClean="0">
                          <a:solidFill>
                            <a:srgbClr val="002060"/>
                          </a:solidFill>
                          <a:latin typeface="Cambria Math" panose="02040503050406030204" pitchFamily="18" charset="0"/>
                        </a:rPr>
                        <m:t>=</m:t>
                      </m:r>
                      <m:f>
                        <m:fPr>
                          <m:ctrlPr>
                            <a:rPr lang="fr-FR" b="0"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rPr>
                            <m:t>𝑆𝐶𝐸</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𝑝</m:t>
                          </m:r>
                        </m:num>
                        <m:den>
                          <m:r>
                            <a:rPr lang="fr-FR" b="0" i="1" smtClean="0">
                              <a:solidFill>
                                <a:srgbClr val="002060"/>
                              </a:solidFill>
                              <a:latin typeface="Cambria Math" panose="02040503050406030204" pitchFamily="18" charset="0"/>
                            </a:rPr>
                            <m:t>𝑆𝐶𝑅</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𝑛</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𝑝</m:t>
                          </m:r>
                          <m:r>
                            <a:rPr lang="fr-FR" b="0" i="1" smtClean="0">
                              <a:solidFill>
                                <a:srgbClr val="002060"/>
                              </a:solidFill>
                              <a:latin typeface="Cambria Math" panose="02040503050406030204" pitchFamily="18" charset="0"/>
                            </a:rPr>
                            <m:t>−1)</m:t>
                          </m:r>
                        </m:den>
                      </m:f>
                    </m:oMath>
                  </m:oMathPara>
                </a14:m>
                <a:endParaRPr lang="fr-FR" dirty="0">
                  <a:solidFill>
                    <a:srgbClr val="002060"/>
                  </a:solidFill>
                </a:endParaRPr>
              </a:p>
            </p:txBody>
          </p:sp>
        </mc:Choice>
        <mc:Fallback xmlns="">
          <p:sp>
            <p:nvSpPr>
              <p:cNvPr id="28" name="ZoneTexte 27"/>
              <p:cNvSpPr txBox="1">
                <a:spLocks noRot="1" noChangeAspect="1" noMove="1" noResize="1" noEditPoints="1" noAdjustHandles="1" noChangeArrowheads="1" noChangeShapeType="1" noTextEdit="1"/>
              </p:cNvSpPr>
              <p:nvPr/>
            </p:nvSpPr>
            <p:spPr>
              <a:xfrm>
                <a:off x="3300471" y="4260720"/>
                <a:ext cx="2166683" cy="575157"/>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970501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Régression linéaire sous Excel</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graphicFrame>
        <p:nvGraphicFramePr>
          <p:cNvPr id="4" name="Tableau 3"/>
          <p:cNvGraphicFramePr>
            <a:graphicFrameLocks noGrp="1"/>
          </p:cNvGraphicFramePr>
          <p:nvPr>
            <p:extLst/>
          </p:nvPr>
        </p:nvGraphicFramePr>
        <p:xfrm>
          <a:off x="309281" y="2057152"/>
          <a:ext cx="3925839" cy="4648430"/>
        </p:xfrm>
        <a:graphic>
          <a:graphicData uri="http://schemas.openxmlformats.org/drawingml/2006/table">
            <a:tbl>
              <a:tblPr>
                <a:tableStyleId>{5C22544A-7EE6-4342-B048-85BDC9FD1C3A}</a:tableStyleId>
              </a:tblPr>
              <a:tblGrid>
                <a:gridCol w="1032099">
                  <a:extLst>
                    <a:ext uri="{9D8B030D-6E8A-4147-A177-3AD203B41FA5}">
                      <a16:colId xmlns:a16="http://schemas.microsoft.com/office/drawing/2014/main" val="3699823493"/>
                    </a:ext>
                  </a:extLst>
                </a:gridCol>
                <a:gridCol w="578748">
                  <a:extLst>
                    <a:ext uri="{9D8B030D-6E8A-4147-A177-3AD203B41FA5}">
                      <a16:colId xmlns:a16="http://schemas.microsoft.com/office/drawing/2014/main" val="74026172"/>
                    </a:ext>
                  </a:extLst>
                </a:gridCol>
                <a:gridCol w="578748">
                  <a:extLst>
                    <a:ext uri="{9D8B030D-6E8A-4147-A177-3AD203B41FA5}">
                      <a16:colId xmlns:a16="http://schemas.microsoft.com/office/drawing/2014/main" val="2030674755"/>
                    </a:ext>
                  </a:extLst>
                </a:gridCol>
                <a:gridCol w="578748">
                  <a:extLst>
                    <a:ext uri="{9D8B030D-6E8A-4147-A177-3AD203B41FA5}">
                      <a16:colId xmlns:a16="http://schemas.microsoft.com/office/drawing/2014/main" val="636605552"/>
                    </a:ext>
                  </a:extLst>
                </a:gridCol>
                <a:gridCol w="578748">
                  <a:extLst>
                    <a:ext uri="{9D8B030D-6E8A-4147-A177-3AD203B41FA5}">
                      <a16:colId xmlns:a16="http://schemas.microsoft.com/office/drawing/2014/main" val="4274289621"/>
                    </a:ext>
                  </a:extLst>
                </a:gridCol>
                <a:gridCol w="578748">
                  <a:extLst>
                    <a:ext uri="{9D8B030D-6E8A-4147-A177-3AD203B41FA5}">
                      <a16:colId xmlns:a16="http://schemas.microsoft.com/office/drawing/2014/main" val="3502848901"/>
                    </a:ext>
                  </a:extLst>
                </a:gridCol>
              </a:tblGrid>
              <a:tr h="136406">
                <a:tc>
                  <a:txBody>
                    <a:bodyPr/>
                    <a:lstStyle/>
                    <a:p>
                      <a:pPr algn="ctr" fontAlgn="b"/>
                      <a:r>
                        <a:rPr lang="fr-FR" sz="800" u="none" strike="noStrike">
                          <a:effectLst/>
                        </a:rPr>
                        <a:t>Modèle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Prix</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Cylindrée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Puissance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Poids</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Conso</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586902975"/>
                  </a:ext>
                </a:extLst>
              </a:tr>
              <a:tr h="136406">
                <a:tc>
                  <a:txBody>
                    <a:bodyPr/>
                    <a:lstStyle/>
                    <a:p>
                      <a:pPr algn="l" fontAlgn="b"/>
                      <a:r>
                        <a:rPr lang="fr-FR" sz="800" u="none" strike="noStrike">
                          <a:effectLst/>
                        </a:rPr>
                        <a:t>Dalhatsu Cuore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846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729636130"/>
                  </a:ext>
                </a:extLst>
              </a:tr>
              <a:tr h="136406">
                <a:tc>
                  <a:txBody>
                    <a:bodyPr/>
                    <a:lstStyle/>
                    <a:p>
                      <a:pPr algn="l" fontAlgn="b"/>
                      <a:r>
                        <a:rPr lang="fr-FR" sz="800" u="none" strike="noStrike">
                          <a:effectLst/>
                        </a:rPr>
                        <a:t>Suzuki Swift 1.0 GLs</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12490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993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4278363657"/>
                  </a:ext>
                </a:extLst>
              </a:tr>
              <a:tr h="143226">
                <a:tc>
                  <a:txBody>
                    <a:bodyPr/>
                    <a:lstStyle/>
                    <a:p>
                      <a:pPr algn="l" fontAlgn="b"/>
                      <a:r>
                        <a:rPr lang="fr-FR" sz="800" u="none" strike="noStrike">
                          <a:effectLst/>
                        </a:rPr>
                        <a:t>Fiat Panda Mambo L</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10450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730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6,1</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202639261"/>
                  </a:ext>
                </a:extLst>
              </a:tr>
              <a:tr h="136406">
                <a:tc>
                  <a:txBody>
                    <a:bodyPr/>
                    <a:lstStyle/>
                    <a:p>
                      <a:pPr algn="l" fontAlgn="b"/>
                      <a:r>
                        <a:rPr lang="fr-FR" sz="800" u="none" strike="noStrike">
                          <a:effectLst/>
                        </a:rPr>
                        <a:t>VW Polo 1.4 60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17140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44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00143924"/>
                  </a:ext>
                </a:extLst>
              </a:tr>
              <a:tr h="136406">
                <a:tc>
                  <a:txBody>
                    <a:bodyPr/>
                    <a:lstStyle/>
                    <a:p>
                      <a:pPr algn="l" fontAlgn="b"/>
                      <a:r>
                        <a:rPr lang="fr-FR" sz="800" u="none" strike="noStrike">
                          <a:effectLst/>
                        </a:rPr>
                        <a:t>Opel Corse 1.2i Eco</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14825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1195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812376122"/>
                  </a:ext>
                </a:extLst>
              </a:tr>
              <a:tr h="136406">
                <a:tc>
                  <a:txBody>
                    <a:bodyPr/>
                    <a:lstStyle/>
                    <a:p>
                      <a:pPr algn="l" fontAlgn="b"/>
                      <a:r>
                        <a:rPr lang="fr-FR" sz="800" u="none" strike="noStrike">
                          <a:effectLst/>
                        </a:rPr>
                        <a:t>Subaru Vivio 4WD</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13730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724864357"/>
                  </a:ext>
                </a:extLst>
              </a:tr>
              <a:tr h="136406">
                <a:tc>
                  <a:txBody>
                    <a:bodyPr/>
                    <a:lstStyle/>
                    <a:p>
                      <a:pPr algn="l" fontAlgn="b"/>
                      <a:r>
                        <a:rPr lang="fr-FR" sz="800" u="none" strike="noStrike">
                          <a:effectLst/>
                        </a:rPr>
                        <a:t>Toyota Corolla</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19490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1331</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1010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7,1</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28883463"/>
                  </a:ext>
                </a:extLst>
              </a:tr>
              <a:tr h="136406">
                <a:tc>
                  <a:txBody>
                    <a:bodyPr/>
                    <a:lstStyle/>
                    <a:p>
                      <a:pPr algn="l" fontAlgn="b"/>
                      <a:r>
                        <a:rPr lang="fr-FR" sz="800" u="none" strike="noStrike">
                          <a:effectLst/>
                        </a:rPr>
                        <a:t>Ferrai 456 GT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285000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5474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1690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21,2</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011216248"/>
                  </a:ext>
                </a:extLst>
              </a:tr>
              <a:tr h="143226">
                <a:tc>
                  <a:txBody>
                    <a:bodyPr/>
                    <a:lstStyle/>
                    <a:p>
                      <a:pPr algn="l" fontAlgn="b"/>
                      <a:r>
                        <a:rPr lang="fr-FR" sz="800" u="none" strike="noStrike">
                          <a:effectLst/>
                        </a:rPr>
                        <a:t>Mercedes S 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183900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5987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18,7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663970972"/>
                  </a:ext>
                </a:extLst>
              </a:tr>
              <a:tr h="136406">
                <a:tc>
                  <a:txBody>
                    <a:bodyPr/>
                    <a:lstStyle/>
                    <a:p>
                      <a:pPr algn="l" fontAlgn="b"/>
                      <a:r>
                        <a:rPr lang="fr-FR" sz="800" u="none" strike="noStrike">
                          <a:effectLst/>
                        </a:rPr>
                        <a:t>Maserati Ghibli GT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92500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2789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209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745659775"/>
                  </a:ext>
                </a:extLst>
              </a:tr>
              <a:tr h="143226">
                <a:tc>
                  <a:txBody>
                    <a:bodyPr/>
                    <a:lstStyle/>
                    <a:p>
                      <a:pPr algn="l" fontAlgn="b"/>
                      <a:r>
                        <a:rPr lang="fr-FR" sz="800" u="none" strike="noStrike">
                          <a:effectLst/>
                        </a:rPr>
                        <a:t>Oprel Astra 1.6i 16v</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25000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947392986"/>
                  </a:ext>
                </a:extLst>
              </a:tr>
              <a:tr h="136406">
                <a:tc>
                  <a:txBody>
                    <a:bodyPr/>
                    <a:lstStyle/>
                    <a:p>
                      <a:pPr algn="l" fontAlgn="b"/>
                      <a:r>
                        <a:rPr lang="fr-FR" sz="800" u="none" strike="noStrike">
                          <a:effectLst/>
                        </a:rPr>
                        <a:t>Peugeot 306 XS 108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22350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1761</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694406327"/>
                  </a:ext>
                </a:extLst>
              </a:tr>
              <a:tr h="257665">
                <a:tc>
                  <a:txBody>
                    <a:bodyPr/>
                    <a:lstStyle/>
                    <a:p>
                      <a:pPr algn="l" fontAlgn="b"/>
                      <a:r>
                        <a:rPr lang="fr-FR" sz="800" u="none" strike="noStrike" dirty="0">
                          <a:effectLst/>
                        </a:rPr>
                        <a:t>Renault Safrane 2.2 V</a:t>
                      </a:r>
                      <a:endParaRPr lang="fr-FR" sz="800" b="0" i="0" u="none" strike="noStrike" dirty="0">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2165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101</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252878973"/>
                  </a:ext>
                </a:extLst>
              </a:tr>
              <a:tr h="136406">
                <a:tc>
                  <a:txBody>
                    <a:bodyPr/>
                    <a:lstStyle/>
                    <a:p>
                      <a:pPr algn="l" fontAlgn="b"/>
                      <a:r>
                        <a:rPr lang="fr-FR" sz="800" u="none" strike="noStrike">
                          <a:effectLst/>
                        </a:rPr>
                        <a:t>Seat Ibiza 2.0 GTI</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22500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1983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1075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016251803"/>
                  </a:ext>
                </a:extLst>
              </a:tr>
              <a:tr h="143226">
                <a:tc>
                  <a:txBody>
                    <a:bodyPr/>
                    <a:lstStyle/>
                    <a:p>
                      <a:pPr algn="l" fontAlgn="b"/>
                      <a:r>
                        <a:rPr lang="fr-FR" sz="800" u="none" strike="noStrike">
                          <a:effectLst/>
                        </a:rPr>
                        <a:t>VW Golf 2.0 GTI</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31580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1984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601937479"/>
                  </a:ext>
                </a:extLst>
              </a:tr>
              <a:tr h="143226">
                <a:tc>
                  <a:txBody>
                    <a:bodyPr/>
                    <a:lstStyle/>
                    <a:p>
                      <a:pPr algn="l" fontAlgn="b"/>
                      <a:r>
                        <a:rPr lang="fr-FR" sz="800" u="none" strike="noStrike">
                          <a:effectLst/>
                        </a:rPr>
                        <a:t>Citroen ZX Volcano</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28750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732347978"/>
                  </a:ext>
                </a:extLst>
              </a:tr>
              <a:tr h="136406">
                <a:tc>
                  <a:txBody>
                    <a:bodyPr/>
                    <a:lstStyle/>
                    <a:p>
                      <a:pPr algn="l" fontAlgn="b"/>
                      <a:r>
                        <a:rPr lang="fr-FR" sz="800" u="none" strike="noStrike">
                          <a:effectLst/>
                        </a:rPr>
                        <a:t>Fiat Escort 1.4i PT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9,3</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154551327"/>
                  </a:ext>
                </a:extLst>
              </a:tr>
              <a:tr h="136406">
                <a:tc>
                  <a:txBody>
                    <a:bodyPr/>
                    <a:lstStyle/>
                    <a:p>
                      <a:pPr algn="l" fontAlgn="b"/>
                      <a:r>
                        <a:rPr lang="fr-FR" sz="800" u="none" strike="noStrike">
                          <a:effectLst/>
                        </a:rPr>
                        <a:t>Ford Escort 1.4i PT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20300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1110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505218555"/>
                  </a:ext>
                </a:extLst>
              </a:tr>
              <a:tr h="136406">
                <a:tc>
                  <a:txBody>
                    <a:bodyPr/>
                    <a:lstStyle/>
                    <a:p>
                      <a:pPr algn="l" fontAlgn="b"/>
                      <a:r>
                        <a:rPr lang="fr-FR" sz="800" u="none" strike="noStrike">
                          <a:effectLst/>
                        </a:rPr>
                        <a:t>Honda Civic joker 1.4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1396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423817504"/>
                  </a:ext>
                </a:extLst>
              </a:tr>
              <a:tr h="136406">
                <a:tc>
                  <a:txBody>
                    <a:bodyPr/>
                    <a:lstStyle/>
                    <a:p>
                      <a:pPr algn="l" fontAlgn="b"/>
                      <a:r>
                        <a:rPr lang="fr-FR" sz="800" u="none" strike="noStrike">
                          <a:effectLst/>
                        </a:rPr>
                        <a:t>Volvo 850 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39800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2435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1370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338461064"/>
                  </a:ext>
                </a:extLst>
              </a:tr>
              <a:tr h="136406">
                <a:tc>
                  <a:txBody>
                    <a:bodyPr/>
                    <a:lstStyle/>
                    <a:p>
                      <a:pPr algn="l" fontAlgn="b"/>
                      <a:r>
                        <a:rPr lang="fr-FR" sz="800" u="none" strike="noStrike">
                          <a:effectLst/>
                        </a:rPr>
                        <a:t>Ford Fiesta 1.2 Zetec</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19740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1242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745970231"/>
                  </a:ext>
                </a:extLst>
              </a:tr>
              <a:tr h="257665">
                <a:tc>
                  <a:txBody>
                    <a:bodyPr/>
                    <a:lstStyle/>
                    <a:p>
                      <a:pPr algn="l" fontAlgn="b"/>
                      <a:r>
                        <a:rPr lang="fr-FR" sz="800" u="none" strike="noStrike">
                          <a:effectLst/>
                        </a:rPr>
                        <a:t>Hyundai Sonata 3000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38990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2972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690504682"/>
                  </a:ext>
                </a:extLst>
              </a:tr>
              <a:tr h="136406">
                <a:tc>
                  <a:txBody>
                    <a:bodyPr/>
                    <a:lstStyle/>
                    <a:p>
                      <a:pPr algn="l" fontAlgn="b"/>
                      <a:r>
                        <a:rPr lang="fr-FR" sz="800" u="none" strike="noStrike">
                          <a:effectLst/>
                        </a:rPr>
                        <a:t>Lancia K 3.0 LS</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50800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2958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11,9</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4099861197"/>
                  </a:ext>
                </a:extLst>
              </a:tr>
              <a:tr h="136406">
                <a:tc>
                  <a:txBody>
                    <a:bodyPr/>
                    <a:lstStyle/>
                    <a:p>
                      <a:pPr algn="l" fontAlgn="b"/>
                      <a:r>
                        <a:rPr lang="fr-FR" sz="800" u="none" strike="noStrike">
                          <a:effectLst/>
                        </a:rPr>
                        <a:t>Mazda Hachtback V</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36200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1330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935209429"/>
                  </a:ext>
                </a:extLst>
              </a:tr>
              <a:tr h="136406">
                <a:tc>
                  <a:txBody>
                    <a:bodyPr/>
                    <a:lstStyle/>
                    <a:p>
                      <a:pPr algn="l" fontAlgn="b"/>
                      <a:r>
                        <a:rPr lang="fr-FR" sz="800" u="none" strike="noStrike">
                          <a:effectLst/>
                        </a:rPr>
                        <a:t>Mitsubishi Galant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31950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06397176"/>
                  </a:ext>
                </a:extLst>
              </a:tr>
              <a:tr h="136406">
                <a:tc>
                  <a:txBody>
                    <a:bodyPr/>
                    <a:lstStyle/>
                    <a:p>
                      <a:pPr algn="l" fontAlgn="b"/>
                      <a:r>
                        <a:rPr lang="fr-FR" sz="800" u="none" strike="noStrike">
                          <a:effectLst/>
                        </a:rPr>
                        <a:t>Opel Omega 2.5i V6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47700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2496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1670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11,3</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323281715"/>
                  </a:ext>
                </a:extLst>
              </a:tr>
              <a:tr h="143226">
                <a:tc>
                  <a:txBody>
                    <a:bodyPr/>
                    <a:lstStyle/>
                    <a:p>
                      <a:pPr algn="l" fontAlgn="b"/>
                      <a:r>
                        <a:rPr lang="fr-FR" sz="800" u="none" strike="noStrike">
                          <a:effectLst/>
                        </a:rPr>
                        <a:t>Peugot 806 2.0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36950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1560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531109985"/>
                  </a:ext>
                </a:extLst>
              </a:tr>
              <a:tr h="136406">
                <a:tc>
                  <a:txBody>
                    <a:bodyPr/>
                    <a:lstStyle/>
                    <a:p>
                      <a:pPr algn="l" fontAlgn="b"/>
                      <a:r>
                        <a:rPr lang="fr-FR" sz="800" u="none" strike="noStrike">
                          <a:effectLst/>
                        </a:rPr>
                        <a:t>Nissan Primera 2.0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26950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9,2</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96732873"/>
                  </a:ext>
                </a:extLst>
              </a:tr>
              <a:tr h="136406">
                <a:tc>
                  <a:txBody>
                    <a:bodyPr/>
                    <a:lstStyle/>
                    <a:p>
                      <a:pPr algn="l" fontAlgn="b"/>
                      <a:r>
                        <a:rPr lang="fr-FR" sz="800" u="none" strike="noStrike">
                          <a:effectLst/>
                        </a:rPr>
                        <a:t>Seat Alhamnra 2.0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36400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1984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1635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005553116"/>
                  </a:ext>
                </a:extLst>
              </a:tr>
              <a:tr h="136406">
                <a:tc>
                  <a:txBody>
                    <a:bodyPr/>
                    <a:lstStyle/>
                    <a:p>
                      <a:pPr algn="l" fontAlgn="b"/>
                      <a:r>
                        <a:rPr lang="fr-FR" sz="800" u="none" strike="noStrike">
                          <a:effectLst/>
                        </a:rPr>
                        <a:t>Toyota Previa salon</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50900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2438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1800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274480185"/>
                  </a:ext>
                </a:extLst>
              </a:tr>
              <a:tr h="136406">
                <a:tc>
                  <a:txBody>
                    <a:bodyPr/>
                    <a:lstStyle/>
                    <a:p>
                      <a:pPr algn="l" fontAlgn="b"/>
                      <a:r>
                        <a:rPr lang="fr-FR" sz="800" u="none" strike="noStrike">
                          <a:effectLst/>
                        </a:rPr>
                        <a:t>Volvo 960 Kombi aut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49300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2473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1570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dirty="0">
                          <a:effectLst/>
                        </a:rPr>
                        <a:t>12,7</a:t>
                      </a:r>
                      <a:endParaRPr lang="fr-FR" sz="800" b="0" i="0" u="none" strike="noStrike" dirty="0">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4142175656"/>
                  </a:ext>
                </a:extLst>
              </a:tr>
            </a:tbl>
          </a:graphicData>
        </a:graphic>
      </p:graphicFrame>
      <p:grpSp>
        <p:nvGrpSpPr>
          <p:cNvPr id="7" name="Groupe 6"/>
          <p:cNvGrpSpPr/>
          <p:nvPr/>
        </p:nvGrpSpPr>
        <p:grpSpPr>
          <a:xfrm>
            <a:off x="1557085" y="1749373"/>
            <a:ext cx="6822000" cy="5001263"/>
            <a:chOff x="1557085" y="1749373"/>
            <a:chExt cx="6822000" cy="5001263"/>
          </a:xfrm>
        </p:grpSpPr>
        <p:sp>
          <p:nvSpPr>
            <p:cNvPr id="5" name="Rectangle 4"/>
            <p:cNvSpPr/>
            <p:nvPr/>
          </p:nvSpPr>
          <p:spPr>
            <a:xfrm>
              <a:off x="1557085" y="2012098"/>
              <a:ext cx="2232861" cy="4738538"/>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a:off x="3789947" y="1940625"/>
              <a:ext cx="1554748" cy="38458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53354" y="1749373"/>
              <a:ext cx="3125731" cy="307777"/>
            </a:xfrm>
            <a:prstGeom prst="rect">
              <a:avLst/>
            </a:prstGeom>
          </p:spPr>
          <p:txBody>
            <a:bodyPr wrap="square">
              <a:spAutoFit/>
            </a:bodyPr>
            <a:lstStyle/>
            <a:p>
              <a:pPr algn="ctr"/>
              <a:r>
                <a:rPr lang="fr-FR" sz="1400" i="1" dirty="0" smtClean="0">
                  <a:solidFill>
                    <a:srgbClr val="800080"/>
                  </a:solidFill>
                </a:rPr>
                <a:t>Variables observées X</a:t>
              </a:r>
              <a:r>
                <a:rPr lang="fr-FR" sz="1400" i="1" baseline="30000" dirty="0" smtClean="0">
                  <a:solidFill>
                    <a:srgbClr val="800080"/>
                  </a:solidFill>
                </a:rPr>
                <a:t>1</a:t>
              </a:r>
              <a:r>
                <a:rPr lang="fr-FR" sz="1400" i="1" dirty="0" smtClean="0">
                  <a:solidFill>
                    <a:srgbClr val="800080"/>
                  </a:solidFill>
                </a:rPr>
                <a:t>, X</a:t>
              </a:r>
              <a:r>
                <a:rPr lang="fr-FR" sz="1400" i="1" baseline="30000" dirty="0" smtClean="0">
                  <a:solidFill>
                    <a:srgbClr val="800080"/>
                  </a:solidFill>
                </a:rPr>
                <a:t>2</a:t>
              </a:r>
              <a:r>
                <a:rPr lang="fr-FR" sz="1400" i="1" dirty="0" smtClean="0">
                  <a:solidFill>
                    <a:srgbClr val="800080"/>
                  </a:solidFill>
                </a:rPr>
                <a:t>, X</a:t>
              </a:r>
              <a:r>
                <a:rPr lang="fr-FR" sz="1400" i="1" baseline="30000" dirty="0" smtClean="0">
                  <a:solidFill>
                    <a:srgbClr val="800080"/>
                  </a:solidFill>
                </a:rPr>
                <a:t>3</a:t>
              </a:r>
              <a:r>
                <a:rPr lang="fr-FR" sz="1400" i="1" dirty="0" smtClean="0">
                  <a:solidFill>
                    <a:srgbClr val="800080"/>
                  </a:solidFill>
                </a:rPr>
                <a:t>, X</a:t>
              </a:r>
              <a:r>
                <a:rPr lang="fr-FR" sz="1400" i="1" baseline="30000" dirty="0" smtClean="0">
                  <a:solidFill>
                    <a:srgbClr val="800080"/>
                  </a:solidFill>
                </a:rPr>
                <a:t>4</a:t>
              </a:r>
              <a:endParaRPr lang="fr-FR" sz="1400" baseline="30000" dirty="0"/>
            </a:p>
          </p:txBody>
        </p:sp>
      </p:grpSp>
      <p:grpSp>
        <p:nvGrpSpPr>
          <p:cNvPr id="9" name="Groupe 8"/>
          <p:cNvGrpSpPr/>
          <p:nvPr/>
        </p:nvGrpSpPr>
        <p:grpSpPr>
          <a:xfrm>
            <a:off x="3789946" y="2012098"/>
            <a:ext cx="4581021" cy="4738538"/>
            <a:chOff x="3789946" y="2012098"/>
            <a:chExt cx="4581021" cy="4738538"/>
          </a:xfrm>
        </p:grpSpPr>
        <p:sp>
          <p:nvSpPr>
            <p:cNvPr id="18" name="Rectangle 17"/>
            <p:cNvSpPr/>
            <p:nvPr/>
          </p:nvSpPr>
          <p:spPr>
            <a:xfrm>
              <a:off x="3789946" y="2012098"/>
              <a:ext cx="589549" cy="4738538"/>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p:nvPr/>
          </p:nvCxnSpPr>
          <p:spPr>
            <a:xfrm flipH="1">
              <a:off x="4379495" y="2203350"/>
              <a:ext cx="996302" cy="282127"/>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245236" y="2049764"/>
              <a:ext cx="3125731" cy="307777"/>
            </a:xfrm>
            <a:prstGeom prst="rect">
              <a:avLst/>
            </a:prstGeom>
          </p:spPr>
          <p:txBody>
            <a:bodyPr wrap="square">
              <a:spAutoFit/>
            </a:bodyPr>
            <a:lstStyle/>
            <a:p>
              <a:pPr algn="ctr"/>
              <a:r>
                <a:rPr lang="fr-FR" sz="1400" i="1" dirty="0" smtClean="0">
                  <a:solidFill>
                    <a:srgbClr val="800080"/>
                  </a:solidFill>
                </a:rPr>
                <a:t>Variable Y a estimée</a:t>
              </a:r>
              <a:endParaRPr lang="fr-FR" sz="1400" baseline="30000" dirty="0"/>
            </a:p>
          </p:txBody>
        </p:sp>
      </p:grpSp>
      <p:graphicFrame>
        <p:nvGraphicFramePr>
          <p:cNvPr id="25" name="Tableau 24"/>
          <p:cNvGraphicFramePr>
            <a:graphicFrameLocks noGrp="1"/>
          </p:cNvGraphicFramePr>
          <p:nvPr>
            <p:extLst>
              <p:ext uri="{D42A27DB-BD31-4B8C-83A1-F6EECF244321}">
                <p14:modId xmlns:p14="http://schemas.microsoft.com/office/powerpoint/2010/main" val="3707718468"/>
              </p:ext>
            </p:extLst>
          </p:nvPr>
        </p:nvGraphicFramePr>
        <p:xfrm>
          <a:off x="5000467" y="2435309"/>
          <a:ext cx="2288218" cy="1301252"/>
        </p:xfrm>
        <a:graphic>
          <a:graphicData uri="http://schemas.openxmlformats.org/drawingml/2006/table">
            <a:tbl>
              <a:tblPr firstRow="1" bandRow="1">
                <a:tableStyleId>{5C22544A-7EE6-4342-B048-85BDC9FD1C3A}</a:tableStyleId>
              </a:tblPr>
              <a:tblGrid>
                <a:gridCol w="1413158">
                  <a:extLst>
                    <a:ext uri="{9D8B030D-6E8A-4147-A177-3AD203B41FA5}">
                      <a16:colId xmlns:a16="http://schemas.microsoft.com/office/drawing/2014/main" val="3634962004"/>
                    </a:ext>
                  </a:extLst>
                </a:gridCol>
                <a:gridCol w="875060">
                  <a:extLst>
                    <a:ext uri="{9D8B030D-6E8A-4147-A177-3AD203B41FA5}">
                      <a16:colId xmlns:a16="http://schemas.microsoft.com/office/drawing/2014/main" val="961987523"/>
                    </a:ext>
                  </a:extLst>
                </a:gridCol>
              </a:tblGrid>
              <a:tr h="269947">
                <a:tc gridSpan="2">
                  <a:txBody>
                    <a:bodyPr/>
                    <a:lstStyle/>
                    <a:p>
                      <a:pPr algn="ctr">
                        <a:spcBef>
                          <a:spcPts val="0"/>
                        </a:spcBef>
                      </a:pPr>
                      <a:r>
                        <a:rPr lang="fr-FR" sz="1200" b="0" i="1" dirty="0" smtClean="0">
                          <a:solidFill>
                            <a:srgbClr val="800080"/>
                          </a:solidFill>
                        </a:rPr>
                        <a:t>Statistiques de</a:t>
                      </a:r>
                      <a:r>
                        <a:rPr lang="fr-FR" sz="1200" b="0" i="0" baseline="0" dirty="0">
                          <a:solidFill>
                            <a:schemeClr val="lt1"/>
                          </a:solidFill>
                        </a:rPr>
                        <a:t> </a:t>
                      </a:r>
                      <a:r>
                        <a:rPr lang="fr-FR" sz="1200" b="0" i="1" baseline="0" dirty="0" smtClean="0">
                          <a:solidFill>
                            <a:srgbClr val="800080"/>
                          </a:solidFill>
                        </a:rPr>
                        <a:t>a régression</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algn="ctr">
                        <a:lnSpc>
                          <a:spcPct val="115000"/>
                        </a:lnSpc>
                        <a:spcBef>
                          <a:spcPts val="0"/>
                        </a:spcBef>
                        <a:spcAft>
                          <a:spcPts val="0"/>
                        </a:spcAft>
                      </a:pP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2992170"/>
                  </a:ext>
                </a:extLst>
              </a:tr>
              <a:tr h="269947">
                <a:tc>
                  <a:txBody>
                    <a:bodyPr/>
                    <a:lstStyle/>
                    <a:p>
                      <a:pPr algn="ctr">
                        <a:lnSpc>
                          <a:spcPct val="115000"/>
                        </a:lnSpc>
                        <a:spcBef>
                          <a:spcPts val="1000"/>
                        </a:spcBef>
                        <a:spcAft>
                          <a:spcPts val="0"/>
                        </a:spcAft>
                      </a:pPr>
                      <a:r>
                        <a:rPr lang="fr-FR" sz="1200" baseline="0" dirty="0" err="1" smtClean="0">
                          <a:solidFill>
                            <a:schemeClr val="accent2"/>
                          </a:solidFill>
                          <a:effectLst/>
                        </a:rPr>
                        <a:t>Coef</a:t>
                      </a:r>
                      <a:r>
                        <a:rPr lang="fr-FR" sz="1200" baseline="0" dirty="0" smtClean="0">
                          <a:solidFill>
                            <a:schemeClr val="accent2"/>
                          </a:solidFill>
                          <a:effectLst/>
                        </a:rPr>
                        <a:t> multiple </a:t>
                      </a:r>
                      <a:r>
                        <a:rPr lang="fr-FR" sz="1200" i="1" dirty="0" smtClean="0">
                          <a:solidFill>
                            <a:srgbClr val="800080"/>
                          </a:solidFill>
                          <a:sym typeface="Symbol" panose="05050102010706020507" pitchFamily="18" charset="2"/>
                        </a:rPr>
                        <a:t></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0.9773</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122007"/>
                  </a:ext>
                </a:extLst>
              </a:tr>
              <a:tr h="269947">
                <a:tc>
                  <a:txBody>
                    <a:bodyPr/>
                    <a:lstStyle/>
                    <a:p>
                      <a:pPr algn="ctr">
                        <a:lnSpc>
                          <a:spcPct val="115000"/>
                        </a:lnSpc>
                        <a:spcBef>
                          <a:spcPts val="1000"/>
                        </a:spcBef>
                        <a:spcAft>
                          <a:spcPts val="0"/>
                        </a:spcAft>
                      </a:pPr>
                      <a:r>
                        <a:rPr lang="fr-FR" sz="1200" baseline="0" dirty="0" err="1" smtClean="0">
                          <a:solidFill>
                            <a:schemeClr val="accent2"/>
                          </a:solidFill>
                          <a:effectLst/>
                        </a:rPr>
                        <a:t>Coef</a:t>
                      </a:r>
                      <a:r>
                        <a:rPr lang="fr-FR" sz="1200" baseline="0" dirty="0" smtClean="0">
                          <a:solidFill>
                            <a:schemeClr val="accent2"/>
                          </a:solidFill>
                          <a:effectLst/>
                        </a:rPr>
                        <a:t> </a:t>
                      </a:r>
                      <a:r>
                        <a:rPr lang="fr-FR" sz="1200" i="1" dirty="0" smtClean="0">
                          <a:solidFill>
                            <a:srgbClr val="800080"/>
                          </a:solidFill>
                          <a:sym typeface="Symbol" panose="05050102010706020507" pitchFamily="18" charset="2"/>
                        </a:rPr>
                        <a:t></a:t>
                      </a:r>
                      <a:r>
                        <a:rPr lang="fr-FR" sz="1200" i="1" baseline="30000" dirty="0" smtClean="0">
                          <a:solidFill>
                            <a:srgbClr val="800080"/>
                          </a:solidFill>
                        </a:rPr>
                        <a:t>2</a:t>
                      </a:r>
                      <a:r>
                        <a:rPr lang="fr-FR" sz="1200" i="1" dirty="0" smtClean="0">
                          <a:solidFill>
                            <a:srgbClr val="800080"/>
                          </a:solidFill>
                        </a:rPr>
                        <a:t> </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0.9551</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291145"/>
                  </a:ext>
                </a:extLst>
              </a:tr>
              <a:tr h="221464">
                <a:tc>
                  <a:txBody>
                    <a:bodyPr/>
                    <a:lstStyle/>
                    <a:p>
                      <a:pPr algn="ctr">
                        <a:lnSpc>
                          <a:spcPct val="115000"/>
                        </a:lnSpc>
                        <a:spcBef>
                          <a:spcPts val="1000"/>
                        </a:spcBef>
                        <a:spcAft>
                          <a:spcPts val="0"/>
                        </a:spcAft>
                      </a:pPr>
                      <a:r>
                        <a:rPr lang="fr-FR" sz="1200" baseline="0" dirty="0" err="1" smtClean="0">
                          <a:solidFill>
                            <a:schemeClr val="accent2"/>
                          </a:solidFill>
                          <a:effectLst/>
                        </a:rPr>
                        <a:t>Coef</a:t>
                      </a:r>
                      <a:r>
                        <a:rPr lang="fr-FR" sz="1200" baseline="0" dirty="0" smtClean="0">
                          <a:solidFill>
                            <a:schemeClr val="accent2"/>
                          </a:solidFill>
                          <a:effectLst/>
                        </a:rPr>
                        <a:t> ajusté </a:t>
                      </a:r>
                      <a:r>
                        <a:rPr lang="fr-FR" sz="1200" i="1" dirty="0" smtClean="0">
                          <a:solidFill>
                            <a:srgbClr val="800080"/>
                          </a:solidFill>
                          <a:sym typeface="Symbol" panose="05050102010706020507" pitchFamily="18" charset="2"/>
                        </a:rPr>
                        <a:t></a:t>
                      </a:r>
                      <a:r>
                        <a:rPr lang="fr-FR" sz="1200" i="1" baseline="30000" dirty="0" smtClean="0">
                          <a:solidFill>
                            <a:srgbClr val="800080"/>
                          </a:solidFill>
                        </a:rPr>
                        <a:t>2</a:t>
                      </a:r>
                      <a:r>
                        <a:rPr lang="fr-FR" sz="1200" i="1" dirty="0" smtClean="0">
                          <a:solidFill>
                            <a:srgbClr val="800080"/>
                          </a:solidFill>
                        </a:rPr>
                        <a:t> </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0.9482</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52028"/>
                  </a:ext>
                </a:extLst>
              </a:tr>
              <a:tr h="269947">
                <a:tc>
                  <a:txBody>
                    <a:bodyPr/>
                    <a:lstStyle/>
                    <a:p>
                      <a:pPr algn="ctr">
                        <a:lnSpc>
                          <a:spcPct val="115000"/>
                        </a:lnSpc>
                        <a:spcBef>
                          <a:spcPts val="1000"/>
                        </a:spcBef>
                        <a:spcAft>
                          <a:spcPts val="0"/>
                        </a:spcAft>
                      </a:pPr>
                      <a:r>
                        <a:rPr lang="fr-FR" sz="1200" baseline="0" dirty="0" smtClean="0">
                          <a:solidFill>
                            <a:schemeClr val="accent2"/>
                          </a:solidFill>
                          <a:effectLst/>
                        </a:rPr>
                        <a:t>Ecart type</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0.8096</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9873718"/>
                  </a:ext>
                </a:extLst>
              </a:tr>
            </a:tbl>
          </a:graphicData>
        </a:graphic>
      </p:graphicFrame>
      <p:graphicFrame>
        <p:nvGraphicFramePr>
          <p:cNvPr id="26" name="Tableau 25"/>
          <p:cNvGraphicFramePr>
            <a:graphicFrameLocks noGrp="1"/>
          </p:cNvGraphicFramePr>
          <p:nvPr>
            <p:extLst/>
          </p:nvPr>
        </p:nvGraphicFramePr>
        <p:xfrm>
          <a:off x="4752185" y="5147048"/>
          <a:ext cx="3175650" cy="1558534"/>
        </p:xfrm>
        <a:graphic>
          <a:graphicData uri="http://schemas.openxmlformats.org/drawingml/2006/table">
            <a:tbl>
              <a:tblPr firstRow="1" bandRow="1">
                <a:tableStyleId>{5C22544A-7EE6-4342-B048-85BDC9FD1C3A}</a:tableStyleId>
              </a:tblPr>
              <a:tblGrid>
                <a:gridCol w="1058550">
                  <a:extLst>
                    <a:ext uri="{9D8B030D-6E8A-4147-A177-3AD203B41FA5}">
                      <a16:colId xmlns:a16="http://schemas.microsoft.com/office/drawing/2014/main" val="3634962004"/>
                    </a:ext>
                  </a:extLst>
                </a:gridCol>
                <a:gridCol w="1058550">
                  <a:extLst>
                    <a:ext uri="{9D8B030D-6E8A-4147-A177-3AD203B41FA5}">
                      <a16:colId xmlns:a16="http://schemas.microsoft.com/office/drawing/2014/main" val="961987523"/>
                    </a:ext>
                  </a:extLst>
                </a:gridCol>
                <a:gridCol w="1058550">
                  <a:extLst>
                    <a:ext uri="{9D8B030D-6E8A-4147-A177-3AD203B41FA5}">
                      <a16:colId xmlns:a16="http://schemas.microsoft.com/office/drawing/2014/main" val="3366856161"/>
                    </a:ext>
                  </a:extLst>
                </a:gridCol>
              </a:tblGrid>
              <a:tr h="267771">
                <a:tc>
                  <a:txBody>
                    <a:bodyPr/>
                    <a:lstStyle/>
                    <a:p>
                      <a:pPr algn="ctr">
                        <a:lnSpc>
                          <a:spcPct val="115000"/>
                        </a:lnSpc>
                        <a:spcBef>
                          <a:spcPts val="1000"/>
                        </a:spcBef>
                        <a:spcAft>
                          <a:spcPts val="0"/>
                        </a:spcAft>
                      </a:pP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Coefficients</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Probabilité</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2992170"/>
                  </a:ext>
                </a:extLst>
              </a:tr>
              <a:tr h="267771">
                <a:tc>
                  <a:txBody>
                    <a:bodyPr/>
                    <a:lstStyle/>
                    <a:p>
                      <a:pPr algn="ctr">
                        <a:lnSpc>
                          <a:spcPct val="115000"/>
                        </a:lnSpc>
                        <a:spcBef>
                          <a:spcPts val="1000"/>
                        </a:spcBef>
                        <a:spcAft>
                          <a:spcPts val="0"/>
                        </a:spcAft>
                      </a:pPr>
                      <a:r>
                        <a:rPr lang="fr-FR" sz="1200" baseline="0" dirty="0" smtClean="0">
                          <a:solidFill>
                            <a:schemeClr val="accent2"/>
                          </a:solidFill>
                          <a:effectLst/>
                        </a:rPr>
                        <a:t>Constante</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2.4636</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0,00047</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122007"/>
                  </a:ext>
                </a:extLst>
              </a:tr>
              <a:tr h="267771">
                <a:tc>
                  <a:txBody>
                    <a:bodyPr/>
                    <a:lstStyle/>
                    <a:p>
                      <a:pPr algn="ctr">
                        <a:lnSpc>
                          <a:spcPct val="115000"/>
                        </a:lnSpc>
                        <a:spcBef>
                          <a:spcPts val="1000"/>
                        </a:spcBef>
                        <a:spcAft>
                          <a:spcPts val="0"/>
                        </a:spcAft>
                      </a:pPr>
                      <a:r>
                        <a:rPr lang="fr-FR" sz="1200" baseline="0" dirty="0" smtClean="0">
                          <a:solidFill>
                            <a:schemeClr val="accent2"/>
                          </a:solidFill>
                          <a:effectLst/>
                        </a:rPr>
                        <a:t>Prix</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2.0011E-05</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0,02893</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291145"/>
                  </a:ext>
                </a:extLst>
              </a:tr>
              <a:tr h="219679">
                <a:tc>
                  <a:txBody>
                    <a:bodyPr/>
                    <a:lstStyle/>
                    <a:p>
                      <a:pPr algn="ctr">
                        <a:lnSpc>
                          <a:spcPct val="115000"/>
                        </a:lnSpc>
                        <a:spcBef>
                          <a:spcPts val="1000"/>
                        </a:spcBef>
                        <a:spcAft>
                          <a:spcPts val="0"/>
                        </a:spcAft>
                      </a:pPr>
                      <a:r>
                        <a:rPr lang="fr-FR" sz="1200" baseline="0" dirty="0" smtClean="0">
                          <a:solidFill>
                            <a:schemeClr val="accent2"/>
                          </a:solidFill>
                          <a:effectLst/>
                        </a:rPr>
                        <a:t>Cylindrée</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-0.00050</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0,38331</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52028"/>
                  </a:ext>
                </a:extLst>
              </a:tr>
              <a:tr h="267771">
                <a:tc>
                  <a:txBody>
                    <a:bodyPr/>
                    <a:lstStyle/>
                    <a:p>
                      <a:pPr algn="ctr">
                        <a:lnSpc>
                          <a:spcPct val="115000"/>
                        </a:lnSpc>
                        <a:spcBef>
                          <a:spcPts val="1000"/>
                        </a:spcBef>
                        <a:spcAft>
                          <a:spcPts val="0"/>
                        </a:spcAft>
                      </a:pPr>
                      <a:r>
                        <a:rPr lang="fr-FR" sz="1200" baseline="0" dirty="0" smtClean="0">
                          <a:solidFill>
                            <a:schemeClr val="accent2"/>
                          </a:solidFill>
                          <a:effectLst/>
                        </a:rPr>
                        <a:t>Puissance</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0.0251</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0,01754</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9873718"/>
                  </a:ext>
                </a:extLst>
              </a:tr>
              <a:tr h="267771">
                <a:tc>
                  <a:txBody>
                    <a:bodyPr/>
                    <a:lstStyle/>
                    <a:p>
                      <a:pPr algn="ctr">
                        <a:lnSpc>
                          <a:spcPct val="115000"/>
                        </a:lnSpc>
                        <a:spcBef>
                          <a:spcPts val="1000"/>
                        </a:spcBef>
                        <a:spcAft>
                          <a:spcPts val="0"/>
                        </a:spcAft>
                      </a:pPr>
                      <a:r>
                        <a:rPr lang="fr-FR" sz="1200" baseline="0" dirty="0" smtClean="0">
                          <a:solidFill>
                            <a:schemeClr val="accent2"/>
                          </a:solidFill>
                          <a:effectLst/>
                        </a:rPr>
                        <a:t>Poids</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0.0042</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5.44E-05</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5742005"/>
                  </a:ext>
                </a:extLst>
              </a:tr>
            </a:tbl>
          </a:graphicData>
        </a:graphic>
      </p:graphicFrame>
      <p:grpSp>
        <p:nvGrpSpPr>
          <p:cNvPr id="24" name="Groupe 23"/>
          <p:cNvGrpSpPr/>
          <p:nvPr/>
        </p:nvGrpSpPr>
        <p:grpSpPr>
          <a:xfrm>
            <a:off x="7194885" y="2935382"/>
            <a:ext cx="1623703" cy="523220"/>
            <a:chOff x="7218949" y="3095077"/>
            <a:chExt cx="1623703" cy="523220"/>
          </a:xfrm>
        </p:grpSpPr>
        <p:sp>
          <p:nvSpPr>
            <p:cNvPr id="20" name="Rectangle 19"/>
            <p:cNvSpPr/>
            <p:nvPr/>
          </p:nvSpPr>
          <p:spPr>
            <a:xfrm>
              <a:off x="7575772" y="3095077"/>
              <a:ext cx="1266880" cy="523220"/>
            </a:xfrm>
            <a:prstGeom prst="rect">
              <a:avLst/>
            </a:prstGeom>
          </p:spPr>
          <p:txBody>
            <a:bodyPr wrap="square">
              <a:spAutoFit/>
            </a:bodyPr>
            <a:lstStyle/>
            <a:p>
              <a:pPr algn="ctr"/>
              <a:r>
                <a:rPr lang="fr-FR" sz="1400" i="1" dirty="0" smtClean="0">
                  <a:solidFill>
                    <a:srgbClr val="800080"/>
                  </a:solidFill>
                </a:rPr>
                <a:t>Y est bien expliqué</a:t>
              </a:r>
              <a:endParaRPr lang="fr-FR" sz="1400" baseline="30000" dirty="0"/>
            </a:p>
          </p:txBody>
        </p:sp>
        <p:cxnSp>
          <p:nvCxnSpPr>
            <p:cNvPr id="31" name="Connecteur droit avec flèche 30"/>
            <p:cNvCxnSpPr/>
            <p:nvPr/>
          </p:nvCxnSpPr>
          <p:spPr>
            <a:xfrm flipH="1" flipV="1">
              <a:off x="7218949" y="3277733"/>
              <a:ext cx="549239" cy="7895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e 39"/>
          <p:cNvGrpSpPr/>
          <p:nvPr/>
        </p:nvGrpSpPr>
        <p:grpSpPr>
          <a:xfrm>
            <a:off x="6808103" y="5766592"/>
            <a:ext cx="2189847" cy="319446"/>
            <a:chOff x="6808103" y="5766592"/>
            <a:chExt cx="2189847" cy="319446"/>
          </a:xfrm>
        </p:grpSpPr>
        <p:cxnSp>
          <p:nvCxnSpPr>
            <p:cNvPr id="35" name="Connecteur droit avec flèche 34"/>
            <p:cNvCxnSpPr/>
            <p:nvPr/>
          </p:nvCxnSpPr>
          <p:spPr>
            <a:xfrm flipH="1" flipV="1">
              <a:off x="6808103" y="5809975"/>
              <a:ext cx="1313213" cy="11634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7996938" y="5766592"/>
                  <a:ext cx="1001012" cy="319446"/>
                </a:xfrm>
                <a:prstGeom prst="rect">
                  <a:avLst/>
                </a:prstGeom>
              </p:spPr>
              <p:txBody>
                <a:bodyPr wrap="square">
                  <a:spAutoFit/>
                </a:bodyPr>
                <a:lstStyle/>
                <a:p>
                  <a:pPr algn="ctr"/>
                  <a:r>
                    <a:rPr lang="fr-FR" sz="1400" i="1" dirty="0" smtClean="0">
                      <a:solidFill>
                        <a:srgbClr val="800080"/>
                      </a:solidFill>
                    </a:rPr>
                    <a:t>V</a:t>
                  </a:r>
                  <a14:m>
                    <m:oMath xmlns:m="http://schemas.openxmlformats.org/officeDocument/2006/math">
                      <m:r>
                        <a:rPr lang="fr-FR" sz="1400" b="0" i="1" dirty="0" smtClean="0">
                          <a:solidFill>
                            <a:srgbClr val="002060"/>
                          </a:solidFill>
                          <a:latin typeface="Cambria Math" panose="02040503050406030204" pitchFamily="18" charset="0"/>
                        </a:rPr>
                        <m:t>𝑎𝑙𝑒𝑢𝑟𝑠</m:t>
                      </m:r>
                      <m:r>
                        <a:rPr lang="fr-FR" sz="1400" b="0" i="1" dirty="0" smtClean="0">
                          <a:solidFill>
                            <a:srgbClr val="002060"/>
                          </a:solidFill>
                          <a:latin typeface="Cambria Math" panose="02040503050406030204" pitchFamily="18" charset="0"/>
                        </a:rPr>
                        <m:t> </m:t>
                      </m:r>
                      <m:acc>
                        <m:accPr>
                          <m:chr m:val="̂"/>
                          <m:ctrlPr>
                            <a:rPr lang="fr-FR" sz="1400" i="1" dirty="0">
                              <a:solidFill>
                                <a:srgbClr val="002060"/>
                              </a:solidFill>
                              <a:latin typeface="Cambria Math" panose="02040503050406030204" pitchFamily="18" charset="0"/>
                            </a:rPr>
                          </m:ctrlPr>
                        </m:accPr>
                        <m:e>
                          <m:r>
                            <a:rPr lang="fr-FR" sz="1400" i="1" dirty="0">
                              <a:solidFill>
                                <a:srgbClr val="002060"/>
                              </a:solidFill>
                              <a:latin typeface="Cambria Math" panose="02040503050406030204" pitchFamily="18" charset="0"/>
                              <a:ea typeface="Cambria Math" panose="02040503050406030204" pitchFamily="18" charset="0"/>
                            </a:rPr>
                            <m:t>𝛽</m:t>
                          </m:r>
                        </m:e>
                      </m:acc>
                    </m:oMath>
                  </a14:m>
                  <a:endParaRPr lang="fr-FR" sz="1400" baseline="30000" dirty="0"/>
                </a:p>
              </p:txBody>
            </p:sp>
          </mc:Choice>
          <mc:Fallback xmlns="">
            <p:sp>
              <p:nvSpPr>
                <p:cNvPr id="37" name="Rectangle 36"/>
                <p:cNvSpPr>
                  <a:spLocks noRot="1" noChangeAspect="1" noMove="1" noResize="1" noEditPoints="1" noAdjustHandles="1" noChangeArrowheads="1" noChangeShapeType="1" noTextEdit="1"/>
                </p:cNvSpPr>
                <p:nvPr/>
              </p:nvSpPr>
              <p:spPr>
                <a:xfrm>
                  <a:off x="7996938" y="5766592"/>
                  <a:ext cx="1001012" cy="319446"/>
                </a:xfrm>
                <a:prstGeom prst="rect">
                  <a:avLst/>
                </a:prstGeom>
                <a:blipFill>
                  <a:blip r:embed="rId4"/>
                  <a:stretch>
                    <a:fillRect l="-610" r="-8537" b="-19231"/>
                  </a:stretch>
                </a:blipFill>
              </p:spPr>
              <p:txBody>
                <a:bodyPr/>
                <a:lstStyle/>
                <a:p>
                  <a:r>
                    <a:rPr lang="fr-FR">
                      <a:noFill/>
                    </a:rPr>
                    <a:t> </a:t>
                  </a:r>
                </a:p>
              </p:txBody>
            </p:sp>
          </mc:Fallback>
        </mc:AlternateContent>
      </p:grpSp>
      <p:graphicFrame>
        <p:nvGraphicFramePr>
          <p:cNvPr id="48" name="Tableau 47"/>
          <p:cNvGraphicFramePr>
            <a:graphicFrameLocks noGrp="1"/>
          </p:cNvGraphicFramePr>
          <p:nvPr>
            <p:extLst/>
          </p:nvPr>
        </p:nvGraphicFramePr>
        <p:xfrm>
          <a:off x="4871963" y="3918296"/>
          <a:ext cx="2810232" cy="1022992"/>
        </p:xfrm>
        <a:graphic>
          <a:graphicData uri="http://schemas.openxmlformats.org/drawingml/2006/table">
            <a:tbl>
              <a:tblPr firstRow="1" bandRow="1">
                <a:tableStyleId>{5C22544A-7EE6-4342-B048-85BDC9FD1C3A}</a:tableStyleId>
              </a:tblPr>
              <a:tblGrid>
                <a:gridCol w="936744">
                  <a:extLst>
                    <a:ext uri="{9D8B030D-6E8A-4147-A177-3AD203B41FA5}">
                      <a16:colId xmlns:a16="http://schemas.microsoft.com/office/drawing/2014/main" val="3634962004"/>
                    </a:ext>
                  </a:extLst>
                </a:gridCol>
                <a:gridCol w="892882">
                  <a:extLst>
                    <a:ext uri="{9D8B030D-6E8A-4147-A177-3AD203B41FA5}">
                      <a16:colId xmlns:a16="http://schemas.microsoft.com/office/drawing/2014/main" val="961987523"/>
                    </a:ext>
                  </a:extLst>
                </a:gridCol>
                <a:gridCol w="980606">
                  <a:extLst>
                    <a:ext uri="{9D8B030D-6E8A-4147-A177-3AD203B41FA5}">
                      <a16:colId xmlns:a16="http://schemas.microsoft.com/office/drawing/2014/main" val="3366856161"/>
                    </a:ext>
                  </a:extLst>
                </a:gridCol>
              </a:tblGrid>
              <a:tr h="267771">
                <a:tc>
                  <a:txBody>
                    <a:bodyPr/>
                    <a:lstStyle/>
                    <a:p>
                      <a:pPr algn="ctr">
                        <a:lnSpc>
                          <a:spcPct val="115000"/>
                        </a:lnSpc>
                        <a:spcBef>
                          <a:spcPts val="1000"/>
                        </a:spcBef>
                        <a:spcAft>
                          <a:spcPts val="0"/>
                        </a:spcAft>
                      </a:pP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D° liberté</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err="1" smtClean="0">
                          <a:solidFill>
                            <a:schemeClr val="accent2"/>
                          </a:solidFill>
                          <a:effectLst/>
                        </a:rPr>
                        <a:t>Som</a:t>
                      </a:r>
                      <a:r>
                        <a:rPr lang="fr-FR" sz="1200" baseline="0" dirty="0" smtClean="0">
                          <a:solidFill>
                            <a:schemeClr val="accent2"/>
                          </a:solidFill>
                          <a:effectLst/>
                        </a:rPr>
                        <a:t> carrés</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2992170"/>
                  </a:ext>
                </a:extLst>
              </a:tr>
              <a:tr h="267771">
                <a:tc>
                  <a:txBody>
                    <a:bodyPr/>
                    <a:lstStyle/>
                    <a:p>
                      <a:pPr algn="ctr">
                        <a:lnSpc>
                          <a:spcPct val="115000"/>
                        </a:lnSpc>
                        <a:spcBef>
                          <a:spcPts val="1000"/>
                        </a:spcBef>
                        <a:spcAft>
                          <a:spcPts val="0"/>
                        </a:spcAft>
                      </a:pPr>
                      <a:r>
                        <a:rPr lang="fr-FR" sz="1200" baseline="0" dirty="0" smtClean="0">
                          <a:solidFill>
                            <a:schemeClr val="accent2"/>
                          </a:solidFill>
                          <a:effectLst/>
                        </a:rPr>
                        <a:t>Régression</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4</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362.8341</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122007"/>
                  </a:ext>
                </a:extLst>
              </a:tr>
              <a:tr h="267771">
                <a:tc>
                  <a:txBody>
                    <a:bodyPr/>
                    <a:lstStyle/>
                    <a:p>
                      <a:pPr algn="ctr">
                        <a:lnSpc>
                          <a:spcPct val="115000"/>
                        </a:lnSpc>
                        <a:spcBef>
                          <a:spcPts val="1000"/>
                        </a:spcBef>
                        <a:spcAft>
                          <a:spcPts val="0"/>
                        </a:spcAft>
                      </a:pPr>
                      <a:r>
                        <a:rPr lang="fr-FR" sz="1200" baseline="0" dirty="0" smtClean="0">
                          <a:solidFill>
                            <a:schemeClr val="accent2"/>
                          </a:solidFill>
                          <a:effectLst/>
                        </a:rPr>
                        <a:t>Résidus</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26</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17.0432</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291145"/>
                  </a:ext>
                </a:extLst>
              </a:tr>
              <a:tr h="219679">
                <a:tc>
                  <a:txBody>
                    <a:bodyPr/>
                    <a:lstStyle/>
                    <a:p>
                      <a:pPr algn="ctr">
                        <a:lnSpc>
                          <a:spcPct val="115000"/>
                        </a:lnSpc>
                        <a:spcBef>
                          <a:spcPts val="1000"/>
                        </a:spcBef>
                        <a:spcAft>
                          <a:spcPts val="0"/>
                        </a:spcAft>
                      </a:pPr>
                      <a:r>
                        <a:rPr lang="fr-FR" sz="1200" baseline="0" dirty="0" smtClean="0">
                          <a:solidFill>
                            <a:schemeClr val="accent2"/>
                          </a:solidFill>
                          <a:effectLst/>
                        </a:rPr>
                        <a:t>Total</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-20</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smtClean="0">
                          <a:solidFill>
                            <a:schemeClr val="accent2"/>
                          </a:solidFill>
                          <a:effectLst/>
                        </a:rPr>
                        <a:t>379.8774</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52028"/>
                  </a:ext>
                </a:extLst>
              </a:tr>
            </a:tbl>
          </a:graphicData>
        </a:graphic>
      </p:graphicFrame>
      <p:grpSp>
        <p:nvGrpSpPr>
          <p:cNvPr id="49" name="Groupe 48"/>
          <p:cNvGrpSpPr/>
          <p:nvPr/>
        </p:nvGrpSpPr>
        <p:grpSpPr>
          <a:xfrm>
            <a:off x="7520297" y="4338488"/>
            <a:ext cx="1623703" cy="523220"/>
            <a:chOff x="7218949" y="3095077"/>
            <a:chExt cx="1623703" cy="523220"/>
          </a:xfrm>
        </p:grpSpPr>
        <p:sp>
          <p:nvSpPr>
            <p:cNvPr id="50" name="Rectangle 49"/>
            <p:cNvSpPr/>
            <p:nvPr/>
          </p:nvSpPr>
          <p:spPr>
            <a:xfrm>
              <a:off x="7575772" y="3095077"/>
              <a:ext cx="1266880" cy="523220"/>
            </a:xfrm>
            <a:prstGeom prst="rect">
              <a:avLst/>
            </a:prstGeom>
          </p:spPr>
          <p:txBody>
            <a:bodyPr wrap="square">
              <a:spAutoFit/>
            </a:bodyPr>
            <a:lstStyle/>
            <a:p>
              <a:pPr algn="ctr"/>
              <a:r>
                <a:rPr lang="fr-FR" sz="1400" i="1" dirty="0" smtClean="0">
                  <a:solidFill>
                    <a:srgbClr val="800080"/>
                  </a:solidFill>
                </a:rPr>
                <a:t>SCE, SCR, SCT</a:t>
              </a:r>
            </a:p>
          </p:txBody>
        </p:sp>
        <p:cxnSp>
          <p:nvCxnSpPr>
            <p:cNvPr id="51" name="Connecteur droit avec flèche 50"/>
            <p:cNvCxnSpPr/>
            <p:nvPr/>
          </p:nvCxnSpPr>
          <p:spPr>
            <a:xfrm flipH="1" flipV="1">
              <a:off x="7218949" y="3277733"/>
              <a:ext cx="549239" cy="7895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70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60986"/>
            <a:chOff x="0" y="998538"/>
            <a:chExt cx="9144000" cy="56609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0475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Bibliothèque </a:t>
              </a:r>
              <a:r>
                <a:rPr lang="fr-FR" sz="2000" b="1" dirty="0" err="1" smtClean="0">
                  <a:solidFill>
                    <a:srgbClr val="800080"/>
                  </a:solidFill>
                  <a:sym typeface="Wingdings" pitchFamily="2" charset="2"/>
                </a:rPr>
                <a:t>scikit</a:t>
              </a:r>
              <a:r>
                <a:rPr lang="fr-FR" sz="2000" b="1" dirty="0" smtClean="0">
                  <a:solidFill>
                    <a:srgbClr val="800080"/>
                  </a:solidFill>
                  <a:sym typeface="Wingdings" pitchFamily="2" charset="2"/>
                </a:rPr>
                <a:t> </a:t>
              </a:r>
              <a:r>
                <a:rPr lang="fr-FR" sz="2000" b="1" dirty="0" err="1" smtClean="0">
                  <a:solidFill>
                    <a:srgbClr val="800080"/>
                  </a:solidFill>
                  <a:sym typeface="Wingdings" pitchFamily="2" charset="2"/>
                </a:rPr>
                <a:t>learn</a:t>
              </a:r>
              <a:r>
                <a:rPr lang="fr-FR" sz="2000" b="1" dirty="0" smtClean="0">
                  <a:solidFill>
                    <a:srgbClr val="800080"/>
                  </a:solidFill>
                  <a:sym typeface="Wingdings" pitchFamily="2" charset="2"/>
                </a:rPr>
                <a:t> </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Propose différents algorithmes capables de prédire les résultats Y (label ou </a:t>
              </a:r>
              <a:r>
                <a:rPr lang="fr-FR" i="1" dirty="0" err="1" smtClean="0">
                  <a:solidFill>
                    <a:srgbClr val="800080"/>
                  </a:solidFill>
                </a:rPr>
                <a:t>target</a:t>
              </a:r>
              <a:r>
                <a:rPr lang="fr-FR" i="1" dirty="0" smtClean="0">
                  <a:solidFill>
                    <a:srgbClr val="800080"/>
                  </a:solidFill>
                </a:rPr>
                <a:t>) en fonction des entrées X (</a:t>
              </a:r>
              <a:r>
                <a:rPr lang="fr-FR" i="1" dirty="0" err="1" smtClean="0">
                  <a:solidFill>
                    <a:srgbClr val="800080"/>
                  </a:solidFill>
                </a:rPr>
                <a:t>features</a:t>
              </a:r>
              <a:r>
                <a:rPr lang="fr-FR" i="1" dirty="0" smtClean="0">
                  <a:solidFill>
                    <a:srgbClr val="800080"/>
                  </a:solidFill>
                </a:rPr>
                <a:t>)</a:t>
              </a:r>
              <a:r>
                <a:rPr lang="fr-FR" i="1" dirty="0">
                  <a:solidFill>
                    <a:srgbClr val="800080"/>
                  </a:solidFill>
                </a:rPr>
                <a:t> </a:t>
              </a:r>
              <a:r>
                <a:rPr lang="fr-FR" i="1" dirty="0" smtClean="0">
                  <a:solidFill>
                    <a:srgbClr val="800080"/>
                  </a:solidFill>
                </a:rPr>
                <a:t>d’un modèle.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cela on doit définir le modèle : linéaire, polynomial, arbre de décision, réseau de neurones</a:t>
              </a:r>
              <a:r>
                <a:rPr lang="fr-FR" i="1" dirty="0">
                  <a:solidFill>
                    <a:srgbClr val="800080"/>
                  </a:solidFill>
                </a:rPr>
                <a:t>, machines à vecteurs de </a:t>
              </a:r>
              <a:r>
                <a:rPr lang="fr-FR" i="1" dirty="0" smtClean="0">
                  <a:solidFill>
                    <a:srgbClr val="800080"/>
                  </a:solidFill>
                </a:rPr>
                <a:t>support (SVM)…</a:t>
              </a:r>
              <a:endParaRPr lang="fr-FR" i="1"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smtClean="0">
                  <a:solidFill>
                    <a:srgbClr val="800080"/>
                  </a:solidFill>
                  <a:sym typeface="Symbol" panose="05050102010706020507" pitchFamily="18" charset="2"/>
                </a:rPr>
                <a:t> A partir modèle choisi et en fonction d’un séries d’entrée (</a:t>
              </a:r>
              <a:r>
                <a:rPr lang="fr-FR" i="1" dirty="0" err="1" smtClean="0">
                  <a:solidFill>
                    <a:srgbClr val="800080"/>
                  </a:solidFill>
                  <a:sym typeface="Symbol" panose="05050102010706020507" pitchFamily="18" charset="2"/>
                </a:rPr>
                <a:t>samples</a:t>
              </a:r>
              <a:r>
                <a:rPr lang="fr-FR" i="1" dirty="0" smtClean="0">
                  <a:solidFill>
                    <a:srgbClr val="800080"/>
                  </a:solidFill>
                  <a:sym typeface="Symbol" panose="05050102010706020507" pitchFamily="18" charset="2"/>
                </a:rPr>
                <a:t>), la bibliothèque entraine le modèle afin de caler ses paramètres.</a:t>
              </a: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smtClean="0">
                <a:solidFill>
                  <a:srgbClr val="800080"/>
                </a:solidFill>
                <a:sym typeface="Symbol" panose="05050102010706020507" pitchFamily="18" charset="2"/>
              </a:endParaRP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smtClean="0">
                <a:solidFill>
                  <a:srgbClr val="800080"/>
                </a:solidFill>
                <a:sym typeface="Symbol" panose="05050102010706020507" pitchFamily="18" charset="2"/>
              </a:endParaRP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smtClean="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Seul la génération avec des informations sur les hyper paramètres (</a:t>
              </a:r>
              <a:r>
                <a:rPr lang="fr-FR" i="1" dirty="0" err="1" smtClean="0">
                  <a:solidFill>
                    <a:srgbClr val="800080"/>
                  </a:solidFill>
                  <a:sym typeface="Symbol" panose="05050102010706020507" pitchFamily="18" charset="2"/>
                </a:rPr>
                <a:t>learning</a:t>
              </a:r>
              <a:r>
                <a:rPr lang="fr-FR" i="1" dirty="0" smtClean="0">
                  <a:solidFill>
                    <a:srgbClr val="800080"/>
                  </a:solidFill>
                  <a:sym typeface="Symbol" panose="05050102010706020507" pitchFamily="18" charset="2"/>
                </a:rPr>
                <a:t> rate pour la RL, nombre de neurones pour un RN, ...) diffère.</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sp>
        <p:nvSpPr>
          <p:cNvPr id="11" name="Rectangle 1"/>
          <p:cNvSpPr>
            <a:spLocks noChangeArrowheads="1"/>
          </p:cNvSpPr>
          <p:nvPr/>
        </p:nvSpPr>
        <p:spPr bwMode="auto">
          <a:xfrm>
            <a:off x="1009335" y="3921413"/>
            <a:ext cx="7526214" cy="193899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419BDF"/>
                </a:solidFill>
              </a:rPr>
              <a:t>#Génération du modèle approprié </a:t>
            </a:r>
          </a:p>
          <a:p>
            <a:pPr>
              <a:tabLst>
                <a:tab pos="1558925" algn="ctr"/>
              </a:tabLst>
            </a:pPr>
            <a:r>
              <a:rPr lang="fr-FR" sz="1400" i="1" dirty="0" err="1" smtClean="0">
                <a:solidFill>
                  <a:srgbClr val="800080"/>
                </a:solidFill>
              </a:rPr>
              <a:t>Modele</a:t>
            </a:r>
            <a:r>
              <a:rPr lang="fr-FR" sz="1400" i="1" dirty="0" smtClean="0">
                <a:solidFill>
                  <a:srgbClr val="800080"/>
                </a:solidFill>
              </a:rPr>
              <a:t> = </a:t>
            </a:r>
            <a:r>
              <a:rPr lang="fr-FR" sz="1400" i="1" dirty="0" err="1" smtClean="0">
                <a:solidFill>
                  <a:srgbClr val="800080"/>
                </a:solidFill>
              </a:rPr>
              <a:t>LinearRegression</a:t>
            </a:r>
            <a:r>
              <a:rPr lang="fr-FR" sz="1400" i="1" dirty="0" smtClean="0">
                <a:solidFill>
                  <a:srgbClr val="800080"/>
                </a:solidFill>
              </a:rPr>
              <a:t>( « hyper paramètres du modèle » )</a:t>
            </a:r>
            <a:endParaRPr lang="fr-FR" sz="1600" i="1" dirty="0">
              <a:solidFill>
                <a:srgbClr val="800080"/>
              </a:solidFill>
            </a:endParaRPr>
          </a:p>
          <a:p>
            <a:pPr>
              <a:tabLst>
                <a:tab pos="1558925" algn="ctr"/>
              </a:tabLst>
            </a:pPr>
            <a:r>
              <a:rPr lang="fr-FR" sz="1600" i="1" dirty="0" smtClean="0">
                <a:solidFill>
                  <a:srgbClr val="419BDF"/>
                </a:solidFill>
              </a:rPr>
              <a:t>#Entrainement du modèle</a:t>
            </a:r>
            <a:endParaRPr lang="fr-FR" sz="1600" i="1" dirty="0">
              <a:solidFill>
                <a:srgbClr val="419BDF"/>
              </a:solidFill>
            </a:endParaRPr>
          </a:p>
          <a:p>
            <a:pPr>
              <a:tabLst>
                <a:tab pos="1558925" algn="ctr"/>
              </a:tabLst>
            </a:pPr>
            <a:r>
              <a:rPr lang="fr-FR" sz="1400" i="1" dirty="0" err="1" smtClean="0">
                <a:solidFill>
                  <a:srgbClr val="800080"/>
                </a:solidFill>
              </a:rPr>
              <a:t>Modele.fit</a:t>
            </a:r>
            <a:r>
              <a:rPr lang="fr-FR" sz="1400" i="1" dirty="0" smtClean="0">
                <a:solidFill>
                  <a:srgbClr val="800080"/>
                </a:solidFill>
              </a:rPr>
              <a:t>(X, y)  //2 tableaux </a:t>
            </a:r>
            <a:r>
              <a:rPr lang="fr-FR" sz="1400" i="1" dirty="0" err="1" smtClean="0">
                <a:solidFill>
                  <a:srgbClr val="800080"/>
                </a:solidFill>
              </a:rPr>
              <a:t>numpy</a:t>
            </a:r>
            <a:r>
              <a:rPr lang="fr-FR" sz="1400" i="1" dirty="0" smtClean="0">
                <a:solidFill>
                  <a:srgbClr val="800080"/>
                </a:solidFill>
              </a:rPr>
              <a:t> X[</a:t>
            </a:r>
            <a:r>
              <a:rPr lang="fr-FR" sz="1400" i="1" dirty="0" err="1" smtClean="0">
                <a:solidFill>
                  <a:srgbClr val="800080"/>
                </a:solidFill>
              </a:rPr>
              <a:t>n_samples</a:t>
            </a:r>
            <a:r>
              <a:rPr lang="fr-FR" sz="1400" i="1" dirty="0" smtClean="0">
                <a:solidFill>
                  <a:srgbClr val="800080"/>
                </a:solidFill>
              </a:rPr>
              <a:t>, </a:t>
            </a:r>
            <a:r>
              <a:rPr lang="fr-FR" sz="1400" i="1" dirty="0" err="1" smtClean="0">
                <a:solidFill>
                  <a:srgbClr val="800080"/>
                </a:solidFill>
              </a:rPr>
              <a:t>n_features</a:t>
            </a:r>
            <a:r>
              <a:rPr lang="fr-FR" sz="1400" i="1" dirty="0" smtClean="0">
                <a:solidFill>
                  <a:srgbClr val="800080"/>
                </a:solidFill>
              </a:rPr>
              <a:t>], y[</a:t>
            </a:r>
            <a:r>
              <a:rPr lang="fr-FR" sz="1400" i="1" dirty="0" err="1" smtClean="0">
                <a:solidFill>
                  <a:srgbClr val="800080"/>
                </a:solidFill>
              </a:rPr>
              <a:t>n_samples</a:t>
            </a:r>
            <a:r>
              <a:rPr lang="fr-FR" sz="1400" i="1" dirty="0" smtClean="0">
                <a:solidFill>
                  <a:srgbClr val="800080"/>
                </a:solidFill>
              </a:rPr>
              <a:t>, </a:t>
            </a:r>
            <a:r>
              <a:rPr lang="fr-FR" sz="1400" i="1" dirty="0" err="1" smtClean="0">
                <a:solidFill>
                  <a:srgbClr val="800080"/>
                </a:solidFill>
              </a:rPr>
              <a:t>n_target</a:t>
            </a:r>
            <a:r>
              <a:rPr lang="fr-FR" sz="1400" i="1" dirty="0" smtClean="0">
                <a:solidFill>
                  <a:srgbClr val="800080"/>
                </a:solidFill>
              </a:rPr>
              <a:t>=1] </a:t>
            </a:r>
            <a:endParaRPr lang="fr-FR" sz="1600" i="1" dirty="0">
              <a:solidFill>
                <a:srgbClr val="800080"/>
              </a:solidFill>
            </a:endParaRPr>
          </a:p>
          <a:p>
            <a:pPr>
              <a:tabLst>
                <a:tab pos="1558925" algn="ctr"/>
              </a:tabLst>
            </a:pPr>
            <a:r>
              <a:rPr lang="en-US" sz="1600" i="1" dirty="0" smtClean="0">
                <a:solidFill>
                  <a:srgbClr val="419BDF"/>
                </a:solidFill>
              </a:rPr>
              <a:t>#</a:t>
            </a:r>
            <a:r>
              <a:rPr lang="en-US" sz="1600" i="1" dirty="0" err="1" smtClean="0">
                <a:solidFill>
                  <a:srgbClr val="419BDF"/>
                </a:solidFill>
              </a:rPr>
              <a:t>Evaluer</a:t>
            </a:r>
            <a:r>
              <a:rPr lang="en-US" sz="1600" i="1" dirty="0" smtClean="0">
                <a:solidFill>
                  <a:srgbClr val="419BDF"/>
                </a:solidFill>
              </a:rPr>
              <a:t> le </a:t>
            </a:r>
            <a:r>
              <a:rPr lang="en-US" sz="1600" i="1" dirty="0" err="1" smtClean="0">
                <a:solidFill>
                  <a:srgbClr val="419BDF"/>
                </a:solidFill>
              </a:rPr>
              <a:t>modèle</a:t>
            </a:r>
            <a:endParaRPr lang="en-US" sz="1600" i="1" dirty="0">
              <a:solidFill>
                <a:srgbClr val="419BDF"/>
              </a:solidFill>
            </a:endParaRPr>
          </a:p>
          <a:p>
            <a:pPr>
              <a:tabLst>
                <a:tab pos="1558925" algn="ctr"/>
              </a:tabLst>
            </a:pPr>
            <a:r>
              <a:rPr lang="fr-FR" sz="1400" i="1" dirty="0" err="1" smtClean="0">
                <a:solidFill>
                  <a:srgbClr val="800080"/>
                </a:solidFill>
              </a:rPr>
              <a:t>Modele.score</a:t>
            </a:r>
            <a:r>
              <a:rPr lang="fr-FR" sz="1400" i="1" dirty="0" smtClean="0">
                <a:solidFill>
                  <a:srgbClr val="800080"/>
                </a:solidFill>
              </a:rPr>
              <a:t>(X</a:t>
            </a:r>
            <a:r>
              <a:rPr lang="fr-FR" sz="1400" i="1" dirty="0">
                <a:solidFill>
                  <a:srgbClr val="800080"/>
                </a:solidFill>
              </a:rPr>
              <a:t>, y) </a:t>
            </a:r>
            <a:endParaRPr lang="fr-FR" sz="1400" i="1" dirty="0" smtClean="0">
              <a:solidFill>
                <a:srgbClr val="800080"/>
              </a:solidFill>
            </a:endParaRPr>
          </a:p>
          <a:p>
            <a:pPr>
              <a:tabLst>
                <a:tab pos="1558925" algn="ctr"/>
              </a:tabLst>
            </a:pPr>
            <a:r>
              <a:rPr lang="fr-FR" sz="1600" i="1" dirty="0" smtClean="0">
                <a:solidFill>
                  <a:srgbClr val="419BDF"/>
                </a:solidFill>
              </a:rPr>
              <a:t>#Utilisation du modèle</a:t>
            </a:r>
            <a:endParaRPr lang="fr-FR" sz="1600" i="1" dirty="0">
              <a:solidFill>
                <a:srgbClr val="419BDF"/>
              </a:solidFill>
            </a:endParaRPr>
          </a:p>
          <a:p>
            <a:pPr>
              <a:tabLst>
                <a:tab pos="1558925" algn="ctr"/>
              </a:tabLst>
            </a:pPr>
            <a:r>
              <a:rPr lang="fr-FR" sz="1400" i="1" dirty="0" err="1" smtClean="0">
                <a:solidFill>
                  <a:srgbClr val="800080"/>
                </a:solidFill>
              </a:rPr>
              <a:t>Modele.predict</a:t>
            </a:r>
            <a:r>
              <a:rPr lang="fr-FR" sz="1400" i="1" dirty="0" smtClean="0">
                <a:solidFill>
                  <a:srgbClr val="800080"/>
                </a:solidFill>
              </a:rPr>
              <a:t>(X)</a:t>
            </a:r>
            <a:endParaRPr lang="fr-FR" sz="1400" i="1" dirty="0">
              <a:solidFill>
                <a:srgbClr val="800080"/>
              </a:solidFill>
            </a:endParaRPr>
          </a:p>
        </p:txBody>
      </p:sp>
    </p:spTree>
    <p:extLst>
      <p:ext uri="{BB962C8B-B14F-4D97-AF65-F5344CB8AC3E}">
        <p14:creationId xmlns:p14="http://schemas.microsoft.com/office/powerpoint/2010/main" val="215080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a:t>
              </a:r>
              <a:r>
                <a:rPr lang="fr-FR" sz="2000" b="1" dirty="0" err="1">
                  <a:solidFill>
                    <a:srgbClr val="800080"/>
                  </a:solidFill>
                  <a:sym typeface="Wingdings" pitchFamily="2" charset="2"/>
                </a:rPr>
                <a:t>scikit</a:t>
              </a:r>
              <a:r>
                <a:rPr lang="fr-FR" sz="2000" b="1" dirty="0">
                  <a:solidFill>
                    <a:srgbClr val="800080"/>
                  </a:solidFill>
                  <a:sym typeface="Wingdings" pitchFamily="2" charset="2"/>
                </a:rPr>
                <a:t> </a:t>
              </a:r>
              <a:r>
                <a:rPr lang="fr-FR" sz="2000" b="1" dirty="0" err="1">
                  <a:solidFill>
                    <a:srgbClr val="800080"/>
                  </a:solidFill>
                  <a:sym typeface="Wingdings" pitchFamily="2" charset="2"/>
                </a:rPr>
                <a:t>learn</a:t>
              </a:r>
              <a:r>
                <a:rPr lang="fr-FR" sz="2000" b="1" dirty="0">
                  <a:solidFill>
                    <a:srgbClr val="800080"/>
                  </a:solidFill>
                  <a:sym typeface="Wingdings" pitchFamily="2" charset="2"/>
                </a:rPr>
                <a:t> </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sp>
        <p:nvSpPr>
          <p:cNvPr id="12" name="Rectangle 1"/>
          <p:cNvSpPr>
            <a:spLocks noChangeArrowheads="1"/>
          </p:cNvSpPr>
          <p:nvPr/>
        </p:nvSpPr>
        <p:spPr bwMode="auto">
          <a:xfrm>
            <a:off x="209550" y="2318336"/>
            <a:ext cx="4355123" cy="433965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419BDF"/>
                </a:solidFill>
              </a:rPr>
              <a:t>#Utilisation des bibliothèques appropriées</a:t>
            </a:r>
          </a:p>
          <a:p>
            <a:pPr>
              <a:tabLst>
                <a:tab pos="1558925" algn="ctr"/>
              </a:tabLst>
            </a:pPr>
            <a:r>
              <a:rPr lang="fr-FR" sz="1400" i="1" dirty="0">
                <a:solidFill>
                  <a:srgbClr val="800080"/>
                </a:solidFill>
              </a:rPr>
              <a:t>import </a:t>
            </a:r>
            <a:r>
              <a:rPr lang="fr-FR" sz="1400" i="1" dirty="0" err="1">
                <a:solidFill>
                  <a:srgbClr val="800080"/>
                </a:solidFill>
              </a:rPr>
              <a:t>numpy</a:t>
            </a:r>
            <a:r>
              <a:rPr lang="fr-FR" sz="1400" i="1" dirty="0">
                <a:solidFill>
                  <a:srgbClr val="800080"/>
                </a:solidFill>
              </a:rPr>
              <a:t> as </a:t>
            </a:r>
            <a:r>
              <a:rPr lang="fr-FR" sz="1400" i="1" dirty="0" err="1">
                <a:solidFill>
                  <a:srgbClr val="800080"/>
                </a:solidFill>
              </a:rPr>
              <a:t>np</a:t>
            </a:r>
            <a:endParaRPr lang="fr-FR" sz="1400" i="1" dirty="0">
              <a:solidFill>
                <a:srgbClr val="800080"/>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sklearn.linear_model</a:t>
            </a:r>
            <a:r>
              <a:rPr lang="fr-FR" sz="1400" i="1" dirty="0">
                <a:solidFill>
                  <a:srgbClr val="800080"/>
                </a:solidFill>
              </a:rPr>
              <a:t> import </a:t>
            </a:r>
            <a:r>
              <a:rPr lang="fr-FR" sz="1400" i="1" dirty="0" err="1">
                <a:solidFill>
                  <a:srgbClr val="800080"/>
                </a:solidFill>
              </a:rPr>
              <a:t>LinearRegression</a:t>
            </a:r>
            <a:endParaRPr lang="fr-FR" sz="1400" i="1" dirty="0">
              <a:solidFill>
                <a:srgbClr val="800080"/>
              </a:solidFill>
            </a:endParaRPr>
          </a:p>
          <a:p>
            <a:pPr>
              <a:tabLst>
                <a:tab pos="1558925" algn="ctr"/>
              </a:tabLst>
            </a:pPr>
            <a:r>
              <a:rPr lang="fr-FR" sz="1400" i="1" dirty="0">
                <a:solidFill>
                  <a:srgbClr val="800080"/>
                </a:solidFill>
              </a:rPr>
              <a:t>import </a:t>
            </a:r>
            <a:r>
              <a:rPr lang="fr-FR" sz="1400" i="1" dirty="0" err="1">
                <a:solidFill>
                  <a:srgbClr val="800080"/>
                </a:solidFill>
              </a:rPr>
              <a:t>matplotlib.pyplot</a:t>
            </a:r>
            <a:r>
              <a:rPr lang="fr-FR" sz="1400" i="1" dirty="0">
                <a:solidFill>
                  <a:srgbClr val="800080"/>
                </a:solidFill>
              </a:rPr>
              <a:t> as </a:t>
            </a:r>
            <a:r>
              <a:rPr lang="fr-FR" sz="1400" i="1" dirty="0" err="1" smtClean="0">
                <a:solidFill>
                  <a:srgbClr val="800080"/>
                </a:solidFill>
              </a:rPr>
              <a:t>plt</a:t>
            </a:r>
            <a:endParaRPr lang="fr-FR" sz="1400" i="1" dirty="0" smtClean="0">
              <a:solidFill>
                <a:srgbClr val="800080"/>
              </a:solidFill>
            </a:endParaRPr>
          </a:p>
          <a:p>
            <a:pPr>
              <a:tabLst>
                <a:tab pos="1558925" algn="ctr"/>
              </a:tabLst>
            </a:pPr>
            <a:r>
              <a:rPr lang="fr-FR" sz="1600" i="1" dirty="0" smtClean="0">
                <a:solidFill>
                  <a:srgbClr val="419BDF"/>
                </a:solidFill>
              </a:rPr>
              <a:t>#Génération du </a:t>
            </a:r>
            <a:r>
              <a:rPr lang="fr-FR" sz="1600" i="1" dirty="0" err="1" smtClean="0">
                <a:solidFill>
                  <a:srgbClr val="419BDF"/>
                </a:solidFill>
              </a:rPr>
              <a:t>DataSet</a:t>
            </a:r>
            <a:endParaRPr lang="fr-FR" sz="1600" i="1" dirty="0">
              <a:solidFill>
                <a:srgbClr val="419BDF"/>
              </a:solidFill>
            </a:endParaRPr>
          </a:p>
          <a:p>
            <a:pPr>
              <a:tabLst>
                <a:tab pos="1558925" algn="ctr"/>
              </a:tabLst>
            </a:pPr>
            <a:r>
              <a:rPr lang="fr-FR" sz="1400" i="1" dirty="0" err="1">
                <a:solidFill>
                  <a:srgbClr val="800080"/>
                </a:solidFill>
              </a:rPr>
              <a:t>np.random.seed</a:t>
            </a:r>
            <a:r>
              <a:rPr lang="fr-FR" sz="1400" i="1" dirty="0">
                <a:solidFill>
                  <a:srgbClr val="800080"/>
                </a:solidFill>
              </a:rPr>
              <a:t>(0)</a:t>
            </a:r>
          </a:p>
          <a:p>
            <a:pPr>
              <a:tabLst>
                <a:tab pos="1558925" algn="ctr"/>
              </a:tabLst>
            </a:pPr>
            <a:r>
              <a:rPr lang="fr-FR" sz="1400" i="1" dirty="0" err="1">
                <a:solidFill>
                  <a:srgbClr val="800080"/>
                </a:solidFill>
              </a:rPr>
              <a:t>n_features</a:t>
            </a:r>
            <a:r>
              <a:rPr lang="fr-FR" sz="1400" i="1" dirty="0">
                <a:solidFill>
                  <a:srgbClr val="800080"/>
                </a:solidFill>
              </a:rPr>
              <a:t>=1 ; </a:t>
            </a:r>
            <a:r>
              <a:rPr lang="fr-FR" sz="1400" i="1" dirty="0" err="1" smtClean="0">
                <a:solidFill>
                  <a:srgbClr val="800080"/>
                </a:solidFill>
              </a:rPr>
              <a:t>n_target</a:t>
            </a:r>
            <a:r>
              <a:rPr lang="fr-FR" sz="1400" i="1" dirty="0" smtClean="0">
                <a:solidFill>
                  <a:srgbClr val="800080"/>
                </a:solidFill>
              </a:rPr>
              <a:t> </a:t>
            </a:r>
            <a:r>
              <a:rPr lang="fr-FR" sz="1400" i="1" dirty="0">
                <a:solidFill>
                  <a:srgbClr val="800080"/>
                </a:solidFill>
              </a:rPr>
              <a:t>= </a:t>
            </a:r>
            <a:r>
              <a:rPr lang="fr-FR" sz="1400" i="1" dirty="0" smtClean="0">
                <a:solidFill>
                  <a:srgbClr val="800080"/>
                </a:solidFill>
              </a:rPr>
              <a:t>1 ; </a:t>
            </a:r>
            <a:r>
              <a:rPr lang="fr-FR" sz="1400" i="1" dirty="0" err="1" smtClean="0">
                <a:solidFill>
                  <a:srgbClr val="800080"/>
                </a:solidFill>
              </a:rPr>
              <a:t>n_samples</a:t>
            </a:r>
            <a:r>
              <a:rPr lang="fr-FR" sz="1400" i="1" dirty="0" smtClean="0">
                <a:solidFill>
                  <a:srgbClr val="800080"/>
                </a:solidFill>
              </a:rPr>
              <a:t> </a:t>
            </a:r>
            <a:r>
              <a:rPr lang="fr-FR" sz="1400" i="1" dirty="0">
                <a:solidFill>
                  <a:srgbClr val="800080"/>
                </a:solidFill>
              </a:rPr>
              <a:t>= 100</a:t>
            </a:r>
          </a:p>
          <a:p>
            <a:pPr>
              <a:tabLst>
                <a:tab pos="1558925" algn="ctr"/>
              </a:tabLst>
            </a:pPr>
            <a:r>
              <a:rPr lang="fr-FR" sz="1400" i="1" dirty="0">
                <a:solidFill>
                  <a:srgbClr val="800080"/>
                </a:solidFill>
              </a:rPr>
              <a:t>X = </a:t>
            </a:r>
            <a:r>
              <a:rPr lang="fr-FR" sz="1400" i="1" dirty="0" err="1">
                <a:solidFill>
                  <a:srgbClr val="800080"/>
                </a:solidFill>
              </a:rPr>
              <a:t>np.linspace</a:t>
            </a:r>
            <a:r>
              <a:rPr lang="fr-FR" sz="1400" i="1" dirty="0">
                <a:solidFill>
                  <a:srgbClr val="800080"/>
                </a:solidFill>
              </a:rPr>
              <a:t>(0, </a:t>
            </a:r>
            <a:r>
              <a:rPr lang="fr-FR" sz="1400" i="1" dirty="0" smtClean="0">
                <a:solidFill>
                  <a:srgbClr val="800080"/>
                </a:solidFill>
              </a:rPr>
              <a:t>10, </a:t>
            </a:r>
            <a:r>
              <a:rPr lang="fr-FR" sz="1400" i="1" dirty="0" err="1" smtClean="0">
                <a:solidFill>
                  <a:srgbClr val="800080"/>
                </a:solidFill>
              </a:rPr>
              <a:t>n_samples</a:t>
            </a:r>
            <a:r>
              <a:rPr lang="fr-FR" sz="1400" i="1" dirty="0">
                <a:solidFill>
                  <a:srgbClr val="800080"/>
                </a:solidFill>
              </a:rPr>
              <a:t>).</a:t>
            </a:r>
            <a:r>
              <a:rPr lang="fr-FR" sz="1400" i="1" dirty="0" err="1" smtClean="0">
                <a:solidFill>
                  <a:srgbClr val="800080"/>
                </a:solidFill>
              </a:rPr>
              <a:t>reshape</a:t>
            </a:r>
            <a:r>
              <a:rPr lang="fr-FR" sz="1400" i="1" dirty="0" smtClean="0">
                <a:solidFill>
                  <a:srgbClr val="800080"/>
                </a:solidFill>
              </a:rPr>
              <a:t> 	(</a:t>
            </a:r>
            <a:r>
              <a:rPr lang="fr-FR" sz="1400" i="1" dirty="0" err="1">
                <a:solidFill>
                  <a:srgbClr val="800080"/>
                </a:solidFill>
              </a:rPr>
              <a:t>n_samples</a:t>
            </a:r>
            <a:r>
              <a:rPr lang="fr-FR" sz="1400" i="1" dirty="0" smtClean="0">
                <a:solidFill>
                  <a:srgbClr val="800080"/>
                </a:solidFill>
              </a:rPr>
              <a:t>,</a:t>
            </a:r>
            <a:r>
              <a:rPr lang="fr-FR" sz="1400" i="1" dirty="0">
                <a:solidFill>
                  <a:srgbClr val="800080"/>
                </a:solidFill>
              </a:rPr>
              <a:t> </a:t>
            </a:r>
            <a:r>
              <a:rPr lang="fr-FR" sz="1400" i="1" dirty="0" err="1">
                <a:solidFill>
                  <a:srgbClr val="800080"/>
                </a:solidFill>
              </a:rPr>
              <a:t>n_features</a:t>
            </a:r>
            <a:r>
              <a:rPr lang="fr-FR" sz="1400" i="1" dirty="0" smtClean="0">
                <a:solidFill>
                  <a:srgbClr val="800080"/>
                </a:solidFill>
              </a:rPr>
              <a:t>)</a:t>
            </a:r>
            <a:endParaRPr lang="fr-FR" sz="1400" i="1" dirty="0">
              <a:solidFill>
                <a:srgbClr val="800080"/>
              </a:solidFill>
            </a:endParaRPr>
          </a:p>
          <a:p>
            <a:pPr>
              <a:tabLst>
                <a:tab pos="1558925" algn="ctr"/>
              </a:tabLst>
            </a:pPr>
            <a:r>
              <a:rPr lang="fr-FR" sz="1400" i="1" dirty="0">
                <a:solidFill>
                  <a:srgbClr val="800080"/>
                </a:solidFill>
              </a:rPr>
              <a:t>y = </a:t>
            </a:r>
            <a:r>
              <a:rPr lang="fr-FR" sz="1400" i="1" dirty="0" err="1">
                <a:solidFill>
                  <a:srgbClr val="800080"/>
                </a:solidFill>
              </a:rPr>
              <a:t>X+np.random.randn</a:t>
            </a:r>
            <a:r>
              <a:rPr lang="fr-FR" sz="1400" i="1" dirty="0">
                <a:solidFill>
                  <a:srgbClr val="800080"/>
                </a:solidFill>
              </a:rPr>
              <a:t>(</a:t>
            </a:r>
            <a:r>
              <a:rPr lang="fr-FR" sz="1400" i="1" dirty="0" err="1">
                <a:solidFill>
                  <a:srgbClr val="800080"/>
                </a:solidFill>
              </a:rPr>
              <a:t>n_samples</a:t>
            </a:r>
            <a:r>
              <a:rPr lang="fr-FR" sz="1400" i="1" dirty="0">
                <a:solidFill>
                  <a:srgbClr val="800080"/>
                </a:solidFill>
              </a:rPr>
              <a:t>, </a:t>
            </a:r>
            <a:r>
              <a:rPr lang="fr-FR" sz="1400" i="1" dirty="0" err="1">
                <a:solidFill>
                  <a:srgbClr val="800080"/>
                </a:solidFill>
              </a:rPr>
              <a:t>n_target</a:t>
            </a:r>
            <a:r>
              <a:rPr lang="fr-FR" sz="1400" i="1" dirty="0" smtClean="0">
                <a:solidFill>
                  <a:srgbClr val="800080"/>
                </a:solidFill>
              </a:rPr>
              <a:t>)</a:t>
            </a:r>
          </a:p>
          <a:p>
            <a:pPr>
              <a:tabLst>
                <a:tab pos="1558925" algn="ctr"/>
              </a:tabLst>
            </a:pPr>
            <a:r>
              <a:rPr lang="en-US" sz="1600" i="1" dirty="0" smtClean="0">
                <a:solidFill>
                  <a:srgbClr val="419BDF"/>
                </a:solidFill>
              </a:rPr>
              <a:t>#</a:t>
            </a:r>
            <a:r>
              <a:rPr lang="fr-FR" sz="1600" i="1" dirty="0" smtClean="0">
                <a:solidFill>
                  <a:srgbClr val="419BDF"/>
                </a:solidFill>
              </a:rPr>
              <a:t>Entrainement</a:t>
            </a:r>
            <a:r>
              <a:rPr lang="en-US" sz="1600" i="1" dirty="0" smtClean="0">
                <a:solidFill>
                  <a:srgbClr val="419BDF"/>
                </a:solidFill>
              </a:rPr>
              <a:t>, evaluation et prediction</a:t>
            </a:r>
            <a:endParaRPr lang="en-US" sz="1600" i="1" dirty="0">
              <a:solidFill>
                <a:srgbClr val="419BDF"/>
              </a:solidFill>
            </a:endParaRPr>
          </a:p>
          <a:p>
            <a:pPr>
              <a:tabLst>
                <a:tab pos="1558925" algn="ctr"/>
              </a:tabLst>
            </a:pPr>
            <a:r>
              <a:rPr lang="en-US" sz="1400" i="1" dirty="0" err="1">
                <a:solidFill>
                  <a:srgbClr val="800080"/>
                </a:solidFill>
              </a:rPr>
              <a:t>modele</a:t>
            </a:r>
            <a:r>
              <a:rPr lang="en-US" sz="1400" i="1" dirty="0">
                <a:solidFill>
                  <a:srgbClr val="800080"/>
                </a:solidFill>
              </a:rPr>
              <a:t> = </a:t>
            </a:r>
            <a:r>
              <a:rPr lang="en-US" sz="1400" i="1" dirty="0" err="1">
                <a:solidFill>
                  <a:srgbClr val="800080"/>
                </a:solidFill>
              </a:rPr>
              <a:t>LinearRegression</a:t>
            </a:r>
            <a:r>
              <a:rPr lang="en-US" sz="1400" i="1" dirty="0">
                <a:solidFill>
                  <a:srgbClr val="800080"/>
                </a:solidFill>
              </a:rPr>
              <a:t>()</a:t>
            </a:r>
          </a:p>
          <a:p>
            <a:pPr>
              <a:tabLst>
                <a:tab pos="1558925" algn="ctr"/>
              </a:tabLst>
            </a:pPr>
            <a:r>
              <a:rPr lang="en-US" sz="1400" i="1" dirty="0" err="1">
                <a:solidFill>
                  <a:srgbClr val="800080"/>
                </a:solidFill>
              </a:rPr>
              <a:t>modele.fit</a:t>
            </a:r>
            <a:r>
              <a:rPr lang="en-US" sz="1400" i="1" dirty="0">
                <a:solidFill>
                  <a:srgbClr val="800080"/>
                </a:solidFill>
              </a:rPr>
              <a:t>(X, y)</a:t>
            </a:r>
          </a:p>
          <a:p>
            <a:pPr>
              <a:tabLst>
                <a:tab pos="1558925" algn="ctr"/>
              </a:tabLst>
            </a:pPr>
            <a:r>
              <a:rPr lang="en-US" sz="1400" i="1" dirty="0">
                <a:solidFill>
                  <a:srgbClr val="800080"/>
                </a:solidFill>
              </a:rPr>
              <a:t>score = </a:t>
            </a:r>
            <a:r>
              <a:rPr lang="en-US" sz="1400" i="1" dirty="0" err="1">
                <a:solidFill>
                  <a:srgbClr val="800080"/>
                </a:solidFill>
              </a:rPr>
              <a:t>modele.score</a:t>
            </a:r>
            <a:r>
              <a:rPr lang="en-US" sz="1400" i="1" dirty="0">
                <a:solidFill>
                  <a:srgbClr val="800080"/>
                </a:solidFill>
              </a:rPr>
              <a:t>(X, y)</a:t>
            </a:r>
          </a:p>
          <a:p>
            <a:pPr>
              <a:tabLst>
                <a:tab pos="1558925" algn="ctr"/>
              </a:tabLst>
            </a:pPr>
            <a:r>
              <a:rPr lang="en-US" sz="1400" i="1" dirty="0">
                <a:solidFill>
                  <a:srgbClr val="800080"/>
                </a:solidFill>
              </a:rPr>
              <a:t>prediction = </a:t>
            </a:r>
            <a:r>
              <a:rPr lang="en-US" sz="1400" i="1" dirty="0" err="1">
                <a:solidFill>
                  <a:srgbClr val="800080"/>
                </a:solidFill>
              </a:rPr>
              <a:t>modele.predict</a:t>
            </a:r>
            <a:r>
              <a:rPr lang="en-US" sz="1400" i="1" dirty="0">
                <a:solidFill>
                  <a:srgbClr val="800080"/>
                </a:solidFill>
              </a:rPr>
              <a:t>(X) </a:t>
            </a:r>
            <a:endParaRPr lang="en-US" sz="1400" i="1" dirty="0" smtClean="0">
              <a:solidFill>
                <a:srgbClr val="800080"/>
              </a:solidFill>
            </a:endParaRPr>
          </a:p>
          <a:p>
            <a:pPr>
              <a:tabLst>
                <a:tab pos="1558925" algn="ctr"/>
              </a:tabLst>
            </a:pPr>
            <a:r>
              <a:rPr lang="fr-FR" sz="1600" i="1" dirty="0" smtClean="0">
                <a:solidFill>
                  <a:srgbClr val="419BDF"/>
                </a:solidFill>
              </a:rPr>
              <a:t>#Affichage des résultats</a:t>
            </a:r>
            <a:endParaRPr lang="fr-FR" sz="1600" i="1" dirty="0">
              <a:solidFill>
                <a:srgbClr val="419BDF"/>
              </a:solidFill>
            </a:endParaRPr>
          </a:p>
          <a:p>
            <a:pPr>
              <a:tabLst>
                <a:tab pos="1558925" algn="ctr"/>
              </a:tabLst>
            </a:pPr>
            <a:r>
              <a:rPr lang="fr-FR" sz="1400" i="1" dirty="0" err="1">
                <a:solidFill>
                  <a:srgbClr val="800080"/>
                </a:solidFill>
              </a:rPr>
              <a:t>plt.scatter</a:t>
            </a:r>
            <a:r>
              <a:rPr lang="fr-FR" sz="1400" i="1" dirty="0">
                <a:solidFill>
                  <a:srgbClr val="800080"/>
                </a:solidFill>
              </a:rPr>
              <a:t>(X, y)</a:t>
            </a:r>
          </a:p>
          <a:p>
            <a:pPr>
              <a:tabLst>
                <a:tab pos="1558925" algn="ctr"/>
              </a:tabLst>
            </a:pPr>
            <a:r>
              <a:rPr lang="fr-FR" sz="1400" i="1" dirty="0" err="1">
                <a:solidFill>
                  <a:srgbClr val="800080"/>
                </a:solidFill>
              </a:rPr>
              <a:t>plt.plot</a:t>
            </a:r>
            <a:r>
              <a:rPr lang="fr-FR" sz="1400" i="1" dirty="0">
                <a:solidFill>
                  <a:srgbClr val="800080"/>
                </a:solidFill>
              </a:rPr>
              <a:t>(X, </a:t>
            </a:r>
            <a:r>
              <a:rPr lang="fr-FR" sz="1400" i="1" dirty="0" err="1">
                <a:solidFill>
                  <a:srgbClr val="800080"/>
                </a:solidFill>
              </a:rPr>
              <a:t>prediction</a:t>
            </a:r>
            <a:r>
              <a:rPr lang="fr-FR" sz="1400" i="1" dirty="0">
                <a:solidFill>
                  <a:srgbClr val="800080"/>
                </a:solidFill>
              </a:rPr>
              <a:t>, c='r')</a:t>
            </a:r>
          </a:p>
          <a:p>
            <a:pPr>
              <a:tabLst>
                <a:tab pos="1558925" algn="ctr"/>
              </a:tabLst>
            </a:pPr>
            <a:r>
              <a:rPr lang="fr-FR" sz="1400" i="1" dirty="0" err="1">
                <a:solidFill>
                  <a:srgbClr val="800080"/>
                </a:solidFill>
              </a:rPr>
              <a:t>print</a:t>
            </a:r>
            <a:r>
              <a:rPr lang="fr-FR" sz="1400" i="1" dirty="0">
                <a:solidFill>
                  <a:srgbClr val="800080"/>
                </a:solidFill>
              </a:rPr>
              <a:t>(score)</a:t>
            </a:r>
          </a:p>
        </p:txBody>
      </p:sp>
      <p:sp>
        <p:nvSpPr>
          <p:cNvPr id="13" name="Rectangle 1"/>
          <p:cNvSpPr>
            <a:spLocks noChangeArrowheads="1"/>
          </p:cNvSpPr>
          <p:nvPr/>
        </p:nvSpPr>
        <p:spPr bwMode="auto">
          <a:xfrm>
            <a:off x="4680574" y="2333725"/>
            <a:ext cx="4311026" cy="430887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419BDF"/>
                </a:solidFill>
              </a:rPr>
              <a:t>#Utilisation des bibliothèques appropriées</a:t>
            </a:r>
          </a:p>
          <a:p>
            <a:pPr>
              <a:tabLst>
                <a:tab pos="1558925" algn="ctr"/>
              </a:tabLst>
            </a:pPr>
            <a:r>
              <a:rPr lang="fr-FR" sz="1400" i="1" dirty="0">
                <a:solidFill>
                  <a:srgbClr val="800080"/>
                </a:solidFill>
              </a:rPr>
              <a:t>import </a:t>
            </a:r>
            <a:r>
              <a:rPr lang="fr-FR" sz="1400" i="1" dirty="0" err="1">
                <a:solidFill>
                  <a:srgbClr val="800080"/>
                </a:solidFill>
              </a:rPr>
              <a:t>numpy</a:t>
            </a:r>
            <a:r>
              <a:rPr lang="fr-FR" sz="1400" i="1" dirty="0">
                <a:solidFill>
                  <a:srgbClr val="800080"/>
                </a:solidFill>
              </a:rPr>
              <a:t> as </a:t>
            </a:r>
            <a:r>
              <a:rPr lang="fr-FR" sz="1400" i="1" dirty="0" err="1">
                <a:solidFill>
                  <a:srgbClr val="800080"/>
                </a:solidFill>
              </a:rPr>
              <a:t>np</a:t>
            </a:r>
            <a:endParaRPr lang="fr-FR" sz="1400" i="1" dirty="0">
              <a:solidFill>
                <a:srgbClr val="800080"/>
              </a:solidFill>
            </a:endParaRPr>
          </a:p>
          <a:p>
            <a:pPr>
              <a:tabLst>
                <a:tab pos="1558925" algn="ctr"/>
              </a:tabLst>
            </a:pPr>
            <a:r>
              <a:rPr lang="fr-FR" sz="1400" i="1" dirty="0" err="1">
                <a:solidFill>
                  <a:srgbClr val="00B050"/>
                </a:solidFill>
              </a:rPr>
              <a:t>from</a:t>
            </a:r>
            <a:r>
              <a:rPr lang="fr-FR" sz="1400" i="1" dirty="0">
                <a:solidFill>
                  <a:srgbClr val="00B050"/>
                </a:solidFill>
              </a:rPr>
              <a:t> </a:t>
            </a:r>
            <a:r>
              <a:rPr lang="fr-FR" sz="1400" i="1" dirty="0" err="1" smtClean="0">
                <a:solidFill>
                  <a:srgbClr val="00B050"/>
                </a:solidFill>
              </a:rPr>
              <a:t>sklearn.svm</a:t>
            </a:r>
            <a:r>
              <a:rPr lang="fr-FR" sz="1400" i="1" dirty="0" smtClean="0">
                <a:solidFill>
                  <a:srgbClr val="00B050"/>
                </a:solidFill>
              </a:rPr>
              <a:t> </a:t>
            </a:r>
            <a:r>
              <a:rPr lang="fr-FR" sz="1400" i="1" dirty="0">
                <a:solidFill>
                  <a:srgbClr val="00B050"/>
                </a:solidFill>
              </a:rPr>
              <a:t>import </a:t>
            </a:r>
            <a:r>
              <a:rPr lang="fr-FR" sz="1400" i="1" dirty="0" smtClean="0">
                <a:solidFill>
                  <a:srgbClr val="00B050"/>
                </a:solidFill>
              </a:rPr>
              <a:t>SVR</a:t>
            </a:r>
            <a:endParaRPr lang="fr-FR" sz="1400" i="1" dirty="0">
              <a:solidFill>
                <a:srgbClr val="00B050"/>
              </a:solidFill>
            </a:endParaRPr>
          </a:p>
          <a:p>
            <a:pPr>
              <a:tabLst>
                <a:tab pos="1558925" algn="ctr"/>
              </a:tabLst>
            </a:pPr>
            <a:r>
              <a:rPr lang="fr-FR" sz="1400" i="1" dirty="0">
                <a:solidFill>
                  <a:srgbClr val="800080"/>
                </a:solidFill>
              </a:rPr>
              <a:t>import </a:t>
            </a:r>
            <a:r>
              <a:rPr lang="fr-FR" sz="1400" i="1" dirty="0" err="1">
                <a:solidFill>
                  <a:srgbClr val="800080"/>
                </a:solidFill>
              </a:rPr>
              <a:t>matplotlib.pyplot</a:t>
            </a:r>
            <a:r>
              <a:rPr lang="fr-FR" sz="1400" i="1" dirty="0">
                <a:solidFill>
                  <a:srgbClr val="800080"/>
                </a:solidFill>
              </a:rPr>
              <a:t> as </a:t>
            </a:r>
            <a:r>
              <a:rPr lang="fr-FR" sz="1400" i="1" dirty="0" err="1" smtClean="0">
                <a:solidFill>
                  <a:srgbClr val="800080"/>
                </a:solidFill>
              </a:rPr>
              <a:t>plt</a:t>
            </a:r>
            <a:endParaRPr lang="fr-FR" sz="1400" i="1" dirty="0" smtClean="0">
              <a:solidFill>
                <a:srgbClr val="800080"/>
              </a:solidFill>
            </a:endParaRPr>
          </a:p>
          <a:p>
            <a:pPr>
              <a:tabLst>
                <a:tab pos="1558925" algn="ctr"/>
              </a:tabLst>
            </a:pPr>
            <a:r>
              <a:rPr lang="fr-FR" sz="1600" i="1" dirty="0" smtClean="0">
                <a:solidFill>
                  <a:srgbClr val="419BDF"/>
                </a:solidFill>
              </a:rPr>
              <a:t>#Génération du </a:t>
            </a:r>
            <a:r>
              <a:rPr lang="fr-FR" sz="1600" i="1" dirty="0" err="1" smtClean="0">
                <a:solidFill>
                  <a:srgbClr val="419BDF"/>
                </a:solidFill>
              </a:rPr>
              <a:t>DataSet</a:t>
            </a:r>
            <a:endParaRPr lang="fr-FR" sz="1600" i="1" dirty="0">
              <a:solidFill>
                <a:srgbClr val="419BDF"/>
              </a:solidFill>
            </a:endParaRPr>
          </a:p>
          <a:p>
            <a:pPr>
              <a:tabLst>
                <a:tab pos="1558925" algn="ctr"/>
              </a:tabLst>
            </a:pPr>
            <a:r>
              <a:rPr lang="fr-FR" sz="1400" i="1" dirty="0" err="1">
                <a:solidFill>
                  <a:srgbClr val="800080"/>
                </a:solidFill>
              </a:rPr>
              <a:t>np.random.seed</a:t>
            </a:r>
            <a:r>
              <a:rPr lang="fr-FR" sz="1400" i="1" dirty="0">
                <a:solidFill>
                  <a:srgbClr val="800080"/>
                </a:solidFill>
              </a:rPr>
              <a:t>(0)</a:t>
            </a:r>
          </a:p>
          <a:p>
            <a:pPr>
              <a:tabLst>
                <a:tab pos="1558925" algn="ctr"/>
              </a:tabLst>
            </a:pPr>
            <a:r>
              <a:rPr lang="fr-FR" sz="1400" i="1" dirty="0" err="1" smtClean="0">
                <a:solidFill>
                  <a:srgbClr val="800080"/>
                </a:solidFill>
              </a:rPr>
              <a:t>n_features</a:t>
            </a:r>
            <a:r>
              <a:rPr lang="fr-FR" sz="1400" i="1" dirty="0" smtClean="0">
                <a:solidFill>
                  <a:srgbClr val="800080"/>
                </a:solidFill>
              </a:rPr>
              <a:t>=1 ; </a:t>
            </a:r>
            <a:r>
              <a:rPr lang="fr-FR" sz="1400" i="1" dirty="0" err="1" smtClean="0">
                <a:solidFill>
                  <a:srgbClr val="800080"/>
                </a:solidFill>
              </a:rPr>
              <a:t>n_target</a:t>
            </a:r>
            <a:r>
              <a:rPr lang="fr-FR" sz="1400" i="1" dirty="0" smtClean="0">
                <a:solidFill>
                  <a:srgbClr val="800080"/>
                </a:solidFill>
              </a:rPr>
              <a:t> </a:t>
            </a:r>
            <a:r>
              <a:rPr lang="fr-FR" sz="1400" i="1" dirty="0">
                <a:solidFill>
                  <a:srgbClr val="800080"/>
                </a:solidFill>
              </a:rPr>
              <a:t>= </a:t>
            </a:r>
            <a:r>
              <a:rPr lang="fr-FR" sz="1400" i="1" dirty="0" smtClean="0">
                <a:solidFill>
                  <a:srgbClr val="800080"/>
                </a:solidFill>
              </a:rPr>
              <a:t>1 ; </a:t>
            </a:r>
            <a:r>
              <a:rPr lang="fr-FR" sz="1400" i="1" dirty="0" err="1" smtClean="0">
                <a:solidFill>
                  <a:srgbClr val="800080"/>
                </a:solidFill>
              </a:rPr>
              <a:t>n_samples</a:t>
            </a:r>
            <a:r>
              <a:rPr lang="fr-FR" sz="1400" i="1" dirty="0" smtClean="0">
                <a:solidFill>
                  <a:srgbClr val="800080"/>
                </a:solidFill>
              </a:rPr>
              <a:t> </a:t>
            </a:r>
            <a:r>
              <a:rPr lang="fr-FR" sz="1400" i="1" dirty="0">
                <a:solidFill>
                  <a:srgbClr val="800080"/>
                </a:solidFill>
              </a:rPr>
              <a:t>= 100</a:t>
            </a:r>
          </a:p>
          <a:p>
            <a:pPr>
              <a:tabLst>
                <a:tab pos="1558925" algn="ctr"/>
              </a:tabLst>
            </a:pPr>
            <a:r>
              <a:rPr lang="fr-FR" sz="1400" i="1" dirty="0">
                <a:solidFill>
                  <a:srgbClr val="800080"/>
                </a:solidFill>
              </a:rPr>
              <a:t>X = </a:t>
            </a:r>
            <a:r>
              <a:rPr lang="fr-FR" sz="1400" i="1" dirty="0" err="1">
                <a:solidFill>
                  <a:srgbClr val="800080"/>
                </a:solidFill>
              </a:rPr>
              <a:t>np.linspace</a:t>
            </a:r>
            <a:r>
              <a:rPr lang="fr-FR" sz="1400" i="1" dirty="0">
                <a:solidFill>
                  <a:srgbClr val="800080"/>
                </a:solidFill>
              </a:rPr>
              <a:t>(0, </a:t>
            </a:r>
            <a:r>
              <a:rPr lang="fr-FR" sz="1400" i="1" dirty="0" smtClean="0">
                <a:solidFill>
                  <a:srgbClr val="800080"/>
                </a:solidFill>
              </a:rPr>
              <a:t>10, </a:t>
            </a:r>
            <a:r>
              <a:rPr lang="fr-FR" sz="1400" i="1" dirty="0" err="1" smtClean="0">
                <a:solidFill>
                  <a:srgbClr val="800080"/>
                </a:solidFill>
              </a:rPr>
              <a:t>n_samples</a:t>
            </a:r>
            <a:r>
              <a:rPr lang="fr-FR" sz="1400" i="1" dirty="0">
                <a:solidFill>
                  <a:srgbClr val="800080"/>
                </a:solidFill>
              </a:rPr>
              <a:t>).</a:t>
            </a:r>
            <a:r>
              <a:rPr lang="fr-FR" sz="1400" i="1" dirty="0" err="1" smtClean="0">
                <a:solidFill>
                  <a:srgbClr val="800080"/>
                </a:solidFill>
              </a:rPr>
              <a:t>reshape</a:t>
            </a:r>
            <a:r>
              <a:rPr lang="fr-FR" sz="1400" i="1" dirty="0" smtClean="0">
                <a:solidFill>
                  <a:srgbClr val="800080"/>
                </a:solidFill>
              </a:rPr>
              <a:t> 	(</a:t>
            </a:r>
            <a:r>
              <a:rPr lang="fr-FR" sz="1400" i="1" dirty="0" err="1" smtClean="0">
                <a:solidFill>
                  <a:srgbClr val="800080"/>
                </a:solidFill>
              </a:rPr>
              <a:t>n_samples</a:t>
            </a:r>
            <a:r>
              <a:rPr lang="fr-FR" sz="1400" i="1" dirty="0" smtClean="0">
                <a:solidFill>
                  <a:srgbClr val="800080"/>
                </a:solidFill>
              </a:rPr>
              <a:t>,</a:t>
            </a:r>
            <a:r>
              <a:rPr lang="fr-FR" sz="1400" i="1" dirty="0">
                <a:solidFill>
                  <a:srgbClr val="800080"/>
                </a:solidFill>
              </a:rPr>
              <a:t> </a:t>
            </a:r>
            <a:r>
              <a:rPr lang="fr-FR" sz="1400" i="1" dirty="0" err="1">
                <a:solidFill>
                  <a:srgbClr val="800080"/>
                </a:solidFill>
              </a:rPr>
              <a:t>n_features</a:t>
            </a:r>
            <a:r>
              <a:rPr lang="fr-FR" sz="1400" i="1" dirty="0" smtClean="0">
                <a:solidFill>
                  <a:srgbClr val="800080"/>
                </a:solidFill>
              </a:rPr>
              <a:t>)</a:t>
            </a:r>
            <a:endParaRPr lang="fr-FR" sz="1400" i="1" dirty="0">
              <a:solidFill>
                <a:srgbClr val="800080"/>
              </a:solidFill>
            </a:endParaRPr>
          </a:p>
          <a:p>
            <a:pPr>
              <a:tabLst>
                <a:tab pos="1558925" algn="ctr"/>
              </a:tabLst>
            </a:pPr>
            <a:r>
              <a:rPr lang="fr-FR" sz="1400" i="1" dirty="0">
                <a:solidFill>
                  <a:srgbClr val="800080"/>
                </a:solidFill>
              </a:rPr>
              <a:t>y = </a:t>
            </a:r>
            <a:r>
              <a:rPr lang="fr-FR" sz="1400" i="1" dirty="0" smtClean="0">
                <a:solidFill>
                  <a:srgbClr val="00B050"/>
                </a:solidFill>
              </a:rPr>
              <a:t>X*(</a:t>
            </a:r>
            <a:r>
              <a:rPr lang="fr-FR" sz="1400" i="1" dirty="0" err="1" smtClean="0">
                <a:solidFill>
                  <a:srgbClr val="00B050"/>
                </a:solidFill>
              </a:rPr>
              <a:t>X</a:t>
            </a:r>
            <a:r>
              <a:rPr lang="fr-FR" sz="1400" i="1" dirty="0" err="1" smtClean="0">
                <a:solidFill>
                  <a:srgbClr val="800080"/>
                </a:solidFill>
              </a:rPr>
              <a:t>+np.random.randn</a:t>
            </a:r>
            <a:r>
              <a:rPr lang="fr-FR" sz="1400" i="1" dirty="0" smtClean="0">
                <a:solidFill>
                  <a:srgbClr val="800080"/>
                </a:solidFill>
              </a:rPr>
              <a:t>(</a:t>
            </a:r>
            <a:r>
              <a:rPr lang="fr-FR" sz="1400" i="1" dirty="0" err="1" smtClean="0">
                <a:solidFill>
                  <a:srgbClr val="800080"/>
                </a:solidFill>
              </a:rPr>
              <a:t>n_samples</a:t>
            </a:r>
            <a:r>
              <a:rPr lang="fr-FR" sz="1400" i="1" dirty="0" smtClean="0">
                <a:solidFill>
                  <a:srgbClr val="800080"/>
                </a:solidFill>
              </a:rPr>
              <a:t>,</a:t>
            </a:r>
            <a:r>
              <a:rPr lang="fr-FR" sz="1400" i="1" dirty="0">
                <a:solidFill>
                  <a:srgbClr val="800080"/>
                </a:solidFill>
              </a:rPr>
              <a:t> </a:t>
            </a:r>
            <a:r>
              <a:rPr lang="fr-FR" sz="1400" i="1" dirty="0" err="1">
                <a:solidFill>
                  <a:srgbClr val="800080"/>
                </a:solidFill>
              </a:rPr>
              <a:t>n_target</a:t>
            </a:r>
            <a:r>
              <a:rPr lang="fr-FR" sz="1400" i="1" dirty="0" smtClean="0">
                <a:solidFill>
                  <a:srgbClr val="800080"/>
                </a:solidFill>
              </a:rPr>
              <a:t>))</a:t>
            </a:r>
          </a:p>
          <a:p>
            <a:pPr>
              <a:tabLst>
                <a:tab pos="1558925" algn="ctr"/>
              </a:tabLst>
            </a:pPr>
            <a:r>
              <a:rPr lang="en-US" sz="1600" i="1" dirty="0" smtClean="0">
                <a:solidFill>
                  <a:srgbClr val="419BDF"/>
                </a:solidFill>
              </a:rPr>
              <a:t>#</a:t>
            </a:r>
            <a:r>
              <a:rPr lang="fr-FR" sz="1600" i="1" dirty="0" smtClean="0">
                <a:solidFill>
                  <a:srgbClr val="419BDF"/>
                </a:solidFill>
              </a:rPr>
              <a:t>Entrainement</a:t>
            </a:r>
            <a:r>
              <a:rPr lang="en-US" sz="1600" i="1" dirty="0" smtClean="0">
                <a:solidFill>
                  <a:srgbClr val="419BDF"/>
                </a:solidFill>
              </a:rPr>
              <a:t>, evaluation et prediction</a:t>
            </a:r>
            <a:endParaRPr lang="en-US" sz="1600" i="1" dirty="0">
              <a:solidFill>
                <a:srgbClr val="419BDF"/>
              </a:solidFill>
            </a:endParaRPr>
          </a:p>
          <a:p>
            <a:pPr>
              <a:tabLst>
                <a:tab pos="1558925" algn="ctr"/>
              </a:tabLst>
            </a:pPr>
            <a:r>
              <a:rPr lang="en-US" sz="1400" i="1" dirty="0" err="1">
                <a:solidFill>
                  <a:srgbClr val="800080"/>
                </a:solidFill>
              </a:rPr>
              <a:t>modele</a:t>
            </a:r>
            <a:r>
              <a:rPr lang="en-US" sz="1400" i="1" dirty="0">
                <a:solidFill>
                  <a:srgbClr val="800080"/>
                </a:solidFill>
              </a:rPr>
              <a:t> = </a:t>
            </a:r>
            <a:r>
              <a:rPr lang="en-US" sz="1400" i="1" dirty="0" smtClean="0">
                <a:solidFill>
                  <a:srgbClr val="00B050"/>
                </a:solidFill>
              </a:rPr>
              <a:t>SVR( C=100)</a:t>
            </a:r>
            <a:endParaRPr lang="en-US" sz="1400" i="1" dirty="0">
              <a:solidFill>
                <a:srgbClr val="00B050"/>
              </a:solidFill>
            </a:endParaRPr>
          </a:p>
          <a:p>
            <a:pPr>
              <a:tabLst>
                <a:tab pos="1558925" algn="ctr"/>
              </a:tabLst>
            </a:pPr>
            <a:r>
              <a:rPr lang="en-US" sz="1400" i="1" dirty="0" err="1">
                <a:solidFill>
                  <a:srgbClr val="800080"/>
                </a:solidFill>
              </a:rPr>
              <a:t>modele.fit</a:t>
            </a:r>
            <a:r>
              <a:rPr lang="en-US" sz="1400" i="1" dirty="0">
                <a:solidFill>
                  <a:srgbClr val="800080"/>
                </a:solidFill>
              </a:rPr>
              <a:t>(X, y)</a:t>
            </a:r>
          </a:p>
          <a:p>
            <a:pPr>
              <a:tabLst>
                <a:tab pos="1558925" algn="ctr"/>
              </a:tabLst>
            </a:pPr>
            <a:r>
              <a:rPr lang="en-US" sz="1400" i="1" dirty="0">
                <a:solidFill>
                  <a:srgbClr val="800080"/>
                </a:solidFill>
              </a:rPr>
              <a:t>score = </a:t>
            </a:r>
            <a:r>
              <a:rPr lang="en-US" sz="1400" i="1" dirty="0" err="1">
                <a:solidFill>
                  <a:srgbClr val="800080"/>
                </a:solidFill>
              </a:rPr>
              <a:t>modele.score</a:t>
            </a:r>
            <a:r>
              <a:rPr lang="en-US" sz="1400" i="1" dirty="0">
                <a:solidFill>
                  <a:srgbClr val="800080"/>
                </a:solidFill>
              </a:rPr>
              <a:t>(X, y)</a:t>
            </a:r>
          </a:p>
          <a:p>
            <a:pPr>
              <a:tabLst>
                <a:tab pos="1558925" algn="ctr"/>
              </a:tabLst>
            </a:pPr>
            <a:r>
              <a:rPr lang="en-US" sz="1400" i="1" dirty="0">
                <a:solidFill>
                  <a:srgbClr val="800080"/>
                </a:solidFill>
              </a:rPr>
              <a:t>prediction = </a:t>
            </a:r>
            <a:r>
              <a:rPr lang="en-US" sz="1400" i="1" dirty="0" err="1">
                <a:solidFill>
                  <a:srgbClr val="800080"/>
                </a:solidFill>
              </a:rPr>
              <a:t>modele.predict</a:t>
            </a:r>
            <a:r>
              <a:rPr lang="en-US" sz="1400" i="1" dirty="0">
                <a:solidFill>
                  <a:srgbClr val="800080"/>
                </a:solidFill>
              </a:rPr>
              <a:t>(X) </a:t>
            </a:r>
            <a:endParaRPr lang="en-US" sz="1400" i="1" dirty="0" smtClean="0">
              <a:solidFill>
                <a:srgbClr val="800080"/>
              </a:solidFill>
            </a:endParaRPr>
          </a:p>
          <a:p>
            <a:pPr>
              <a:tabLst>
                <a:tab pos="1558925" algn="ctr"/>
              </a:tabLst>
            </a:pPr>
            <a:r>
              <a:rPr lang="fr-FR" sz="1600" i="1" dirty="0" smtClean="0">
                <a:solidFill>
                  <a:srgbClr val="419BDF"/>
                </a:solidFill>
              </a:rPr>
              <a:t>#Affichage des résultats</a:t>
            </a:r>
            <a:endParaRPr lang="fr-FR" sz="1600" i="1" dirty="0">
              <a:solidFill>
                <a:srgbClr val="419BDF"/>
              </a:solidFill>
            </a:endParaRPr>
          </a:p>
          <a:p>
            <a:pPr>
              <a:tabLst>
                <a:tab pos="1558925" algn="ctr"/>
              </a:tabLst>
            </a:pPr>
            <a:r>
              <a:rPr lang="fr-FR" sz="1400" i="1" dirty="0" err="1">
                <a:solidFill>
                  <a:srgbClr val="800080"/>
                </a:solidFill>
              </a:rPr>
              <a:t>plt.scatter</a:t>
            </a:r>
            <a:r>
              <a:rPr lang="fr-FR" sz="1400" i="1" dirty="0">
                <a:solidFill>
                  <a:srgbClr val="800080"/>
                </a:solidFill>
              </a:rPr>
              <a:t>(X, y)</a:t>
            </a:r>
          </a:p>
          <a:p>
            <a:pPr>
              <a:tabLst>
                <a:tab pos="1558925" algn="ctr"/>
              </a:tabLst>
            </a:pPr>
            <a:r>
              <a:rPr lang="fr-FR" sz="1400" i="1" dirty="0" err="1">
                <a:solidFill>
                  <a:srgbClr val="800080"/>
                </a:solidFill>
              </a:rPr>
              <a:t>plt.plot</a:t>
            </a:r>
            <a:r>
              <a:rPr lang="fr-FR" sz="1400" i="1" dirty="0">
                <a:solidFill>
                  <a:srgbClr val="800080"/>
                </a:solidFill>
              </a:rPr>
              <a:t>(X, </a:t>
            </a:r>
            <a:r>
              <a:rPr lang="fr-FR" sz="1400" i="1" dirty="0" err="1">
                <a:solidFill>
                  <a:srgbClr val="800080"/>
                </a:solidFill>
              </a:rPr>
              <a:t>prediction</a:t>
            </a:r>
            <a:r>
              <a:rPr lang="fr-FR" sz="1400" i="1" dirty="0">
                <a:solidFill>
                  <a:srgbClr val="800080"/>
                </a:solidFill>
              </a:rPr>
              <a:t>, c='r')</a:t>
            </a:r>
          </a:p>
          <a:p>
            <a:pPr>
              <a:tabLst>
                <a:tab pos="1558925" algn="ctr"/>
              </a:tabLst>
            </a:pPr>
            <a:r>
              <a:rPr lang="fr-FR" sz="1400" i="1" dirty="0" err="1">
                <a:solidFill>
                  <a:srgbClr val="800080"/>
                </a:solidFill>
              </a:rPr>
              <a:t>print</a:t>
            </a:r>
            <a:r>
              <a:rPr lang="fr-FR" sz="1400" i="1" dirty="0">
                <a:solidFill>
                  <a:srgbClr val="800080"/>
                </a:solidFill>
              </a:rPr>
              <a:t>(score)</a:t>
            </a:r>
          </a:p>
        </p:txBody>
      </p:sp>
      <p:sp>
        <p:nvSpPr>
          <p:cNvPr id="3" name="Rectangle 2"/>
          <p:cNvSpPr/>
          <p:nvPr/>
        </p:nvSpPr>
        <p:spPr>
          <a:xfrm>
            <a:off x="1344613" y="1963738"/>
            <a:ext cx="2159566" cy="369332"/>
          </a:xfrm>
          <a:prstGeom prst="rect">
            <a:avLst/>
          </a:prstGeom>
        </p:spPr>
        <p:txBody>
          <a:bodyPr wrap="none">
            <a:spAutoFit/>
          </a:bodyPr>
          <a:lstStyle/>
          <a:p>
            <a:r>
              <a:rPr lang="fr-FR" i="1" dirty="0" smtClean="0">
                <a:solidFill>
                  <a:srgbClr val="800080"/>
                </a:solidFill>
              </a:rPr>
              <a:t>Régression linéaire</a:t>
            </a:r>
            <a:endParaRPr lang="fr-FR" dirty="0"/>
          </a:p>
        </p:txBody>
      </p:sp>
      <p:sp>
        <p:nvSpPr>
          <p:cNvPr id="4" name="Rectangle 3"/>
          <p:cNvSpPr/>
          <p:nvPr/>
        </p:nvSpPr>
        <p:spPr>
          <a:xfrm>
            <a:off x="5665435" y="1963738"/>
            <a:ext cx="2621230" cy="369332"/>
          </a:xfrm>
          <a:prstGeom prst="rect">
            <a:avLst/>
          </a:prstGeom>
        </p:spPr>
        <p:txBody>
          <a:bodyPr wrap="none">
            <a:spAutoFit/>
          </a:bodyPr>
          <a:lstStyle/>
          <a:p>
            <a:r>
              <a:rPr lang="fr-FR" i="1" dirty="0" smtClean="0">
                <a:solidFill>
                  <a:srgbClr val="800080"/>
                </a:solidFill>
              </a:rPr>
              <a:t>Support </a:t>
            </a:r>
            <a:r>
              <a:rPr lang="fr-FR" i="1" dirty="0" err="1" smtClean="0">
                <a:solidFill>
                  <a:srgbClr val="800080"/>
                </a:solidFill>
              </a:rPr>
              <a:t>vector</a:t>
            </a:r>
            <a:r>
              <a:rPr lang="fr-FR" i="1" dirty="0" smtClean="0">
                <a:solidFill>
                  <a:srgbClr val="800080"/>
                </a:solidFill>
              </a:rPr>
              <a:t> machine</a:t>
            </a:r>
            <a:endParaRPr lang="fr-FR" dirty="0"/>
          </a:p>
        </p:txBody>
      </p:sp>
    </p:spTree>
    <p:extLst>
      <p:ext uri="{BB962C8B-B14F-4D97-AF65-F5344CB8AC3E}">
        <p14:creationId xmlns:p14="http://schemas.microsoft.com/office/powerpoint/2010/main" val="319740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61040"/>
            <a:chOff x="0" y="998538"/>
            <a:chExt cx="9144000" cy="586104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24759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Présentation de l’IA</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Ensemble </a:t>
              </a:r>
              <a:r>
                <a:rPr lang="fr-FR" i="1" dirty="0">
                  <a:solidFill>
                    <a:srgbClr val="800080"/>
                  </a:solidFill>
                </a:rPr>
                <a:t>de théories et de techniques mises en œuvre en vue de réaliser des machines capables de simuler </a:t>
              </a:r>
              <a:r>
                <a:rPr lang="fr-FR" i="1" dirty="0" smtClean="0">
                  <a:solidFill>
                    <a:srgbClr val="800080"/>
                  </a:solidFill>
                </a:rPr>
                <a:t>l’intelligence.</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Une </a:t>
              </a:r>
              <a:r>
                <a:rPr lang="fr-FR" i="1" dirty="0">
                  <a:solidFill>
                    <a:srgbClr val="800080"/>
                  </a:solidFill>
                </a:rPr>
                <a:t>branche de l’informatique en interaction avec plusieurs disciplines </a:t>
              </a:r>
              <a:r>
                <a:rPr lang="fr-FR" i="1" dirty="0" smtClean="0">
                  <a:solidFill>
                    <a:srgbClr val="800080"/>
                  </a:solidFill>
                </a:rPr>
                <a:t>: Logique, </a:t>
              </a:r>
              <a:r>
                <a:rPr lang="fr-FR" i="1" dirty="0">
                  <a:solidFill>
                    <a:srgbClr val="800080"/>
                  </a:solidFill>
                </a:rPr>
                <a:t>Recherche </a:t>
              </a:r>
              <a:r>
                <a:rPr lang="fr-FR" i="1" dirty="0" smtClean="0">
                  <a:solidFill>
                    <a:srgbClr val="800080"/>
                  </a:solidFill>
                </a:rPr>
                <a:t>opérationnelle, Neurosciences, Linguistique, Vision, </a:t>
              </a:r>
              <a:r>
                <a:rPr lang="fr-FR" i="1" dirty="0">
                  <a:solidFill>
                    <a:srgbClr val="800080"/>
                  </a:solidFill>
                </a:rPr>
                <a:t>P</a:t>
              </a:r>
              <a:r>
                <a:rPr lang="fr-FR" i="1" dirty="0" smtClean="0">
                  <a:solidFill>
                    <a:srgbClr val="800080"/>
                  </a:solidFill>
                </a:rPr>
                <a:t>robabilités</a:t>
              </a:r>
              <a:r>
                <a:rPr lang="fr-FR" i="1" dirty="0">
                  <a:solidFill>
                    <a:srgbClr val="800080"/>
                  </a:solidFill>
                </a:rPr>
                <a:t>, </a:t>
              </a:r>
              <a:r>
                <a:rPr lang="fr-FR" i="1" dirty="0" smtClean="0">
                  <a:solidFill>
                    <a:srgbClr val="800080"/>
                  </a:solidFill>
                </a:rPr>
                <a:t>Statistiques, </a:t>
              </a:r>
              <a:r>
                <a:rPr lang="fr-FR" i="1" dirty="0">
                  <a:solidFill>
                    <a:srgbClr val="800080"/>
                  </a:solidFill>
                </a:rPr>
                <a:t>Théorie des </a:t>
              </a:r>
              <a:r>
                <a:rPr lang="fr-FR" i="1" dirty="0" smtClean="0">
                  <a:solidFill>
                    <a:srgbClr val="800080"/>
                  </a:solidFill>
                </a:rPr>
                <a:t>jeux, Heuristiques.</a:t>
              </a:r>
            </a:p>
            <a:p>
              <a:pPr lvl="1" algn="just">
                <a:spcAft>
                  <a:spcPts val="600"/>
                </a:spcAft>
                <a:buFont typeface="Wingdings" pitchFamily="2" charset="2"/>
                <a:buChar char="§"/>
              </a:pPr>
              <a:r>
                <a:rPr lang="fr-FR" i="1" dirty="0" smtClean="0">
                  <a:solidFill>
                    <a:srgbClr val="800080"/>
                  </a:solidFill>
                </a:rPr>
                <a:t> Un </a:t>
              </a:r>
              <a:r>
                <a:rPr lang="fr-FR" i="1" dirty="0">
                  <a:solidFill>
                    <a:srgbClr val="800080"/>
                  </a:solidFill>
                </a:rPr>
                <a:t>aspect fondamental de l’IA </a:t>
              </a:r>
              <a:r>
                <a:rPr lang="fr-FR" i="1" dirty="0" smtClean="0">
                  <a:solidFill>
                    <a:srgbClr val="800080"/>
                  </a:solidFill>
                </a:rPr>
                <a:t>est la conception de méthodes d’apprentissage ou d’adaptation qui permettent </a:t>
              </a:r>
              <a:r>
                <a:rPr lang="fr-FR" i="1" dirty="0">
                  <a:solidFill>
                    <a:srgbClr val="800080"/>
                  </a:solidFill>
                </a:rPr>
                <a:t>à un système </a:t>
              </a:r>
              <a:r>
                <a:rPr lang="fr-FR" i="1" dirty="0" smtClean="0">
                  <a:solidFill>
                    <a:srgbClr val="800080"/>
                  </a:solidFill>
                </a:rPr>
                <a:t>d’améliorer </a:t>
              </a:r>
              <a:r>
                <a:rPr lang="fr-FR" i="1" dirty="0">
                  <a:solidFill>
                    <a:srgbClr val="800080"/>
                  </a:solidFill>
                </a:rPr>
                <a:t>ses </a:t>
              </a:r>
              <a:r>
                <a:rPr lang="fr-FR" i="1" dirty="0" smtClean="0">
                  <a:solidFill>
                    <a:srgbClr val="800080"/>
                  </a:solidFill>
                </a:rPr>
                <a:t>performances.</a:t>
              </a:r>
            </a:p>
            <a:p>
              <a:pPr lvl="1" algn="just">
                <a:spcAft>
                  <a:spcPts val="600"/>
                </a:spcAft>
                <a:buFont typeface="Wingdings" pitchFamily="2" charset="2"/>
                <a:buChar char="§"/>
              </a:pPr>
              <a:r>
                <a:rPr lang="fr-FR" i="1" dirty="0" smtClean="0">
                  <a:solidFill>
                    <a:srgbClr val="800080"/>
                  </a:solidFill>
                </a:rPr>
                <a:t> On </a:t>
              </a:r>
              <a:r>
                <a:rPr lang="fr-FR" i="1" dirty="0">
                  <a:solidFill>
                    <a:srgbClr val="800080"/>
                  </a:solidFill>
                </a:rPr>
                <a:t>peut également citer d’autres types d’activités :</a:t>
              </a:r>
            </a:p>
            <a:p>
              <a:pPr lvl="2" algn="just">
                <a:spcAft>
                  <a:spcPts val="600"/>
                </a:spcAft>
                <a:buFont typeface="Wingdings" pitchFamily="2" charset="2"/>
                <a:buChar char="§"/>
              </a:pPr>
              <a:r>
                <a:rPr lang="fr-FR" i="1" dirty="0">
                  <a:solidFill>
                    <a:srgbClr val="800080"/>
                  </a:solidFill>
                </a:rPr>
                <a:t> la reconnaissance et l’interprétation de </a:t>
              </a:r>
              <a:r>
                <a:rPr lang="fr-FR" i="1" dirty="0" smtClean="0">
                  <a:solidFill>
                    <a:srgbClr val="800080"/>
                  </a:solidFill>
                </a:rPr>
                <a:t>données (écriture, traitement des images, le diagnostic; la surveillance...)</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l’aide à la </a:t>
              </a:r>
              <a:r>
                <a:rPr lang="fr-FR" i="1" dirty="0" smtClean="0">
                  <a:solidFill>
                    <a:srgbClr val="800080"/>
                  </a:solidFill>
                </a:rPr>
                <a:t>décision (banque, finance, médical, militaire…)</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la planification d’actions et la </a:t>
              </a:r>
              <a:r>
                <a:rPr lang="fr-FR" i="1" dirty="0" smtClean="0">
                  <a:solidFill>
                    <a:srgbClr val="800080"/>
                  </a:solidFill>
                </a:rPr>
                <a:t>robotique (définir des suites d’actions)</a:t>
              </a:r>
            </a:p>
            <a:p>
              <a:pPr lvl="2" algn="just">
                <a:spcAft>
                  <a:spcPts val="1200"/>
                </a:spcAft>
                <a:buFont typeface="Wingdings" pitchFamily="2" charset="2"/>
                <a:buChar char="§"/>
              </a:pPr>
              <a:r>
                <a:rPr lang="fr-FR" i="1" dirty="0" smtClean="0">
                  <a:solidFill>
                    <a:srgbClr val="800080"/>
                  </a:solidFill>
                </a:rPr>
                <a:t> le </a:t>
              </a:r>
              <a:r>
                <a:rPr lang="fr-FR" i="1" dirty="0">
                  <a:solidFill>
                    <a:srgbClr val="800080"/>
                  </a:solidFill>
                </a:rPr>
                <a:t>traitement </a:t>
              </a:r>
              <a:r>
                <a:rPr lang="fr-FR" i="1" dirty="0" smtClean="0">
                  <a:solidFill>
                    <a:srgbClr val="800080"/>
                  </a:solidFill>
                </a:rPr>
                <a:t>du langage naturel (moteur recherche, commande vocale…)</a:t>
              </a:r>
              <a:endParaRPr lang="fr-FR" i="1" dirty="0">
                <a:solidFill>
                  <a:srgbClr val="800080"/>
                </a:solidFill>
              </a:endParaRPr>
            </a:p>
          </p:txBody>
        </p:sp>
      </p:grpSp>
    </p:spTree>
    <p:extLst>
      <p:ext uri="{BB962C8B-B14F-4D97-AF65-F5344CB8AC3E}">
        <p14:creationId xmlns:p14="http://schemas.microsoft.com/office/powerpoint/2010/main" val="1863078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352935"/>
            <a:chOff x="0" y="998538"/>
            <a:chExt cx="9144000" cy="435293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373948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supervisé : Descente de gradient</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L’algorithme de descente du gradient est une algorithme d’optimisation, qui permet de trouver le minimum de n’importe qu’elle fonction convexe.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Une fonction f() définie sur un intervalle I est convexe (un seul minima local) si pour tout x et y de I et pour tout t</a:t>
              </a:r>
              <a:r>
                <a:rPr lang="fr-FR" i="1" dirty="0" smtClean="0">
                  <a:solidFill>
                    <a:srgbClr val="800080"/>
                  </a:solidFill>
                  <a:sym typeface="Symbol" panose="05050102010706020507" pitchFamily="18" charset="2"/>
                </a:rPr>
                <a:t> [0,1] on a :</a:t>
              </a: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smtClean="0">
                  <a:solidFill>
                    <a:srgbClr val="800080"/>
                  </a:solidFill>
                  <a:sym typeface="Symbol" panose="05050102010706020507" pitchFamily="18" charset="2"/>
                </a:rPr>
                <a:t> En machine </a:t>
              </a:r>
              <a:r>
                <a:rPr lang="fr-FR" i="1" dirty="0" err="1" smtClean="0">
                  <a:solidFill>
                    <a:srgbClr val="800080"/>
                  </a:solidFill>
                  <a:sym typeface="Symbol" panose="05050102010706020507" pitchFamily="18" charset="2"/>
                </a:rPr>
                <a:t>learning</a:t>
              </a:r>
              <a:r>
                <a:rPr lang="fr-FR" i="1" dirty="0" smtClean="0">
                  <a:solidFill>
                    <a:srgbClr val="800080"/>
                  </a:solidFill>
                  <a:sym typeface="Symbol" panose="05050102010706020507" pitchFamily="18" charset="2"/>
                </a:rPr>
                <a:t> ou en </a:t>
              </a:r>
              <a:r>
                <a:rPr lang="fr-FR" i="1" dirty="0" err="1" smtClean="0">
                  <a:solidFill>
                    <a:srgbClr val="800080"/>
                  </a:solidFill>
                  <a:sym typeface="Symbol" panose="05050102010706020507" pitchFamily="18" charset="2"/>
                </a:rPr>
                <a:t>deep</a:t>
              </a:r>
              <a:r>
                <a:rPr lang="fr-FR" i="1" dirty="0" smtClean="0">
                  <a:solidFill>
                    <a:srgbClr val="800080"/>
                  </a:solidFill>
                  <a:sym typeface="Symbol" panose="05050102010706020507" pitchFamily="18" charset="2"/>
                </a:rPr>
                <a:t> </a:t>
              </a:r>
              <a:r>
                <a:rPr lang="fr-FR" i="1" dirty="0" err="1" smtClean="0">
                  <a:solidFill>
                    <a:srgbClr val="800080"/>
                  </a:solidFill>
                  <a:sym typeface="Symbol" panose="05050102010706020507" pitchFamily="18" charset="2"/>
                </a:rPr>
                <a:t>learning</a:t>
              </a:r>
              <a:r>
                <a:rPr lang="fr-FR" i="1" dirty="0" smtClean="0">
                  <a:solidFill>
                    <a:srgbClr val="800080"/>
                  </a:solidFill>
                  <a:sym typeface="Symbol" panose="05050102010706020507" pitchFamily="18" charset="2"/>
                </a:rPr>
                <a:t> on utilise cet algorithme pour trouver le minimum de la fonction d’erreur quadratique qui est convexe.</a:t>
              </a:r>
            </a:p>
            <a:p>
              <a:pPr algn="just">
                <a:spcAft>
                  <a:spcPts val="600"/>
                </a:spcAft>
                <a:buClr>
                  <a:schemeClr val="accent2"/>
                </a:buClr>
              </a:pPr>
              <a:r>
                <a:rPr lang="fr-FR" sz="2000" b="1" dirty="0" smtClean="0">
                  <a:solidFill>
                    <a:srgbClr val="800080"/>
                  </a:solidFill>
                  <a:sym typeface="Wingdings" pitchFamily="2" charset="2"/>
                </a:rPr>
                <a:t>Algorithme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Fonction de </a:t>
              </a:r>
              <a:r>
                <a:rPr lang="fr-FR" i="1" dirty="0">
                  <a:solidFill>
                    <a:srgbClr val="800080"/>
                  </a:solidFill>
                </a:rPr>
                <a:t>coût</a:t>
              </a:r>
              <a:r>
                <a:rPr lang="fr-FR" i="1" dirty="0" smtClean="0">
                  <a:solidFill>
                    <a:srgbClr val="800080"/>
                  </a:solidFill>
                </a:rPr>
                <a:t>. </a:t>
              </a: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3" name="ZoneTexte 12"/>
              <p:cNvSpPr txBox="1"/>
              <p:nvPr/>
            </p:nvSpPr>
            <p:spPr>
              <a:xfrm>
                <a:off x="2605759" y="3273981"/>
                <a:ext cx="3782959" cy="276999"/>
              </a:xfrm>
              <a:prstGeom prst="rect">
                <a:avLst/>
              </a:prstGeom>
              <a:noFill/>
            </p:spPr>
            <p:txBody>
              <a:bodyPr wrap="none" lIns="0" tIns="0" rIns="0" bIns="0" rtlCol="0">
                <a:spAutoFit/>
              </a:bodyPr>
              <a:lstStyle/>
              <a:p>
                <a14:m>
                  <m:oMath xmlns:m="http://schemas.openxmlformats.org/officeDocument/2006/math">
                    <m:r>
                      <a:rPr lang="fr-FR" b="0" i="1" smtClean="0">
                        <a:solidFill>
                          <a:srgbClr val="002060"/>
                        </a:solidFill>
                        <a:latin typeface="Cambria Math" panose="02040503050406030204" pitchFamily="18" charset="0"/>
                      </a:rPr>
                      <m:t>𝑓</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𝑡𝑥</m:t>
                        </m:r>
                        <m:r>
                          <a:rPr lang="fr-FR" b="0" i="1" smtClean="0">
                            <a:solidFill>
                              <a:srgbClr val="002060"/>
                            </a:solidFill>
                            <a:latin typeface="Cambria Math" panose="02040503050406030204" pitchFamily="18" charset="0"/>
                          </a:rPr>
                          <m:t>+</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1−</m:t>
                            </m:r>
                            <m:r>
                              <a:rPr lang="fr-FR" b="0" i="1" smtClean="0">
                                <a:solidFill>
                                  <a:srgbClr val="002060"/>
                                </a:solidFill>
                                <a:latin typeface="Cambria Math" panose="02040503050406030204" pitchFamily="18" charset="0"/>
                              </a:rPr>
                              <m:t>𝑡</m:t>
                            </m:r>
                          </m:e>
                        </m:d>
                        <m:r>
                          <a:rPr lang="fr-FR" b="0" i="1" smtClean="0">
                            <a:solidFill>
                              <a:srgbClr val="002060"/>
                            </a:solidFill>
                            <a:latin typeface="Cambria Math" panose="02040503050406030204" pitchFamily="18" charset="0"/>
                          </a:rPr>
                          <m:t>𝑦</m:t>
                        </m:r>
                      </m:e>
                    </m:d>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𝑡𝑓</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𝑥</m:t>
                        </m:r>
                      </m:e>
                    </m:d>
                  </m:oMath>
                </a14:m>
                <a:r>
                  <a:rPr lang="fr-FR" dirty="0" smtClean="0">
                    <a:solidFill>
                      <a:srgbClr val="002060"/>
                    </a:solidFill>
                  </a:rPr>
                  <a:t>+</a:t>
                </a:r>
                <a14:m>
                  <m:oMath xmlns:m="http://schemas.openxmlformats.org/officeDocument/2006/math">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1−</m:t>
                        </m:r>
                        <m:r>
                          <a:rPr lang="fr-FR" i="1">
                            <a:solidFill>
                              <a:srgbClr val="002060"/>
                            </a:solidFill>
                            <a:latin typeface="Cambria Math" panose="02040503050406030204" pitchFamily="18" charset="0"/>
                          </a:rPr>
                          <m:t>𝑡</m:t>
                        </m:r>
                      </m:e>
                    </m:d>
                    <m:r>
                      <a:rPr lang="fr-FR" i="1">
                        <a:solidFill>
                          <a:srgbClr val="002060"/>
                        </a:solidFill>
                        <a:latin typeface="Cambria Math" panose="02040503050406030204" pitchFamily="18" charset="0"/>
                      </a:rPr>
                      <m:t>𝑓</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𝑦</m:t>
                        </m:r>
                      </m:e>
                    </m:d>
                  </m:oMath>
                </a14:m>
                <a:endParaRPr lang="fr-FR" dirty="0">
                  <a:solidFill>
                    <a:srgbClr val="002060"/>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2605759" y="3273981"/>
                <a:ext cx="3782959" cy="276999"/>
              </a:xfrm>
              <a:prstGeom prst="rect">
                <a:avLst/>
              </a:prstGeom>
              <a:blipFill>
                <a:blip r:embed="rId4"/>
                <a:stretch>
                  <a:fillRect l="-2899" t="-28261" b="-5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3390390" y="4387696"/>
                <a:ext cx="5452262"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rPr>
                            <m:t>1</m:t>
                          </m:r>
                        </m:num>
                        <m:den>
                          <m:r>
                            <a:rPr lang="fr-FR" b="0" i="1" smtClean="0">
                              <a:solidFill>
                                <a:srgbClr val="002060"/>
                              </a:solidFill>
                              <a:latin typeface="Cambria Math" panose="02040503050406030204" pitchFamily="18" charset="0"/>
                            </a:rPr>
                            <m:t>2</m:t>
                          </m:r>
                          <m:r>
                            <a:rPr lang="fr-FR" b="0" i="1" smtClean="0">
                              <a:solidFill>
                                <a:srgbClr val="002060"/>
                              </a:solidFill>
                              <a:latin typeface="Cambria Math" panose="02040503050406030204" pitchFamily="18" charset="0"/>
                            </a:rPr>
                            <m:t>𝑛</m:t>
                          </m:r>
                        </m:den>
                      </m:f>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1</m:t>
                                      </m:r>
                                    </m:sup>
                                  </m:sSubSup>
                                  <m:r>
                                    <m:rPr>
                                      <m:nor/>
                                    </m:rPr>
                                    <a:rPr lang="fr-FR" dirty="0">
                                      <a:solidFill>
                                        <a:srgbClr val="002060"/>
                                      </a:solidFill>
                                    </a:rPr>
                                    <m:t> . . . </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𝑝</m:t>
                                      </m:r>
                                    </m:sup>
                                  </m:sSubSup>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e>
                              </m:d>
                            </m:e>
                            <m:sup>
                              <m:r>
                                <a:rPr lang="fr-FR" i="1">
                                  <a:solidFill>
                                    <a:srgbClr val="002060"/>
                                  </a:solidFill>
                                  <a:latin typeface="Cambria Math" panose="02040503050406030204" pitchFamily="18" charset="0"/>
                                </a:rPr>
                                <m:t>2</m:t>
                              </m:r>
                            </m:sup>
                          </m:sSup>
                        </m:e>
                      </m:nary>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𝐽</m:t>
                      </m:r>
                      <m:r>
                        <a:rPr lang="fr-FR" b="0"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b="0" i="1" smtClean="0">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r>
                        <a:rPr lang="fr-FR" b="0" i="1" smtClean="0">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r>
                        <a:rPr lang="fr-FR" b="0" i="1" smtClean="0">
                          <a:solidFill>
                            <a:srgbClr val="002060"/>
                          </a:solidFill>
                          <a:latin typeface="Cambria Math" panose="02040503050406030204" pitchFamily="18" charset="0"/>
                          <a:ea typeface="Cambria Math" panose="02040503050406030204" pitchFamily="18" charset="0"/>
                        </a:rPr>
                        <m:t>)</m:t>
                      </m:r>
                    </m:oMath>
                  </m:oMathPara>
                </a14:m>
                <a:endParaRPr lang="fr-FR" dirty="0">
                  <a:solidFill>
                    <a:srgbClr val="002060"/>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3390390" y="4387696"/>
                <a:ext cx="5452262" cy="756233"/>
              </a:xfrm>
              <a:prstGeom prst="rect">
                <a:avLst/>
              </a:prstGeom>
              <a:blipFill>
                <a:blip r:embed="rId5"/>
                <a:stretch>
                  <a:fillRect/>
                </a:stretch>
              </a:blipFill>
            </p:spPr>
            <p:txBody>
              <a:bodyPr/>
              <a:lstStyle/>
              <a:p>
                <a:r>
                  <a:rPr lang="fr-FR">
                    <a:noFill/>
                  </a:rPr>
                  <a:t> </a:t>
                </a:r>
              </a:p>
            </p:txBody>
          </p:sp>
        </mc:Fallback>
      </mc:AlternateContent>
      <p:sp>
        <p:nvSpPr>
          <p:cNvPr id="18" name="Rectangle 1"/>
          <p:cNvSpPr>
            <a:spLocks noChangeArrowheads="1"/>
          </p:cNvSpPr>
          <p:nvPr/>
        </p:nvSpPr>
        <p:spPr bwMode="auto">
          <a:xfrm>
            <a:off x="488871" y="5710492"/>
            <a:ext cx="3413818"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Initialisation de </a:t>
            </a:r>
            <a:r>
              <a:rPr lang="fr-FR" i="1" dirty="0" smtClean="0">
                <a:solidFill>
                  <a:srgbClr val="800080"/>
                </a:solidFill>
                <a:sym typeface="Symbol" panose="05050102010706020507" pitchFamily="18" charset="2"/>
              </a:rPr>
              <a:t> </a:t>
            </a:r>
            <a:r>
              <a:rPr lang="fr-FR" i="1" baseline="30000" dirty="0" smtClean="0">
                <a:solidFill>
                  <a:srgbClr val="800080"/>
                </a:solidFill>
                <a:sym typeface="Symbol" panose="05050102010706020507" pitchFamily="18" charset="2"/>
              </a:rPr>
              <a:t>0</a:t>
            </a:r>
            <a:r>
              <a:rPr lang="fr-FR" i="1" dirty="0" smtClean="0">
                <a:solidFill>
                  <a:srgbClr val="800080"/>
                </a:solidFill>
                <a:sym typeface="Symbol" panose="05050102010706020507" pitchFamily="18" charset="2"/>
              </a:rPr>
              <a:t> </a:t>
            </a:r>
            <a:endParaRPr lang="fr-FR" i="1" dirty="0" smtClean="0">
              <a:solidFill>
                <a:srgbClr val="800080"/>
              </a:solidFill>
            </a:endParaRPr>
          </a:p>
          <a:p>
            <a:pPr>
              <a:tabLst>
                <a:tab pos="1558925" algn="ctr"/>
              </a:tabLst>
            </a:pPr>
            <a:r>
              <a:rPr lang="fr-FR" i="1" dirty="0" smtClean="0">
                <a:solidFill>
                  <a:srgbClr val="800080"/>
                </a:solidFill>
              </a:rPr>
              <a:t>tant que </a:t>
            </a:r>
            <a:r>
              <a:rPr lang="fr-FR" i="1" dirty="0" smtClean="0">
                <a:solidFill>
                  <a:srgbClr val="800080"/>
                </a:solidFill>
                <a:sym typeface="Symbol" panose="05050102010706020507" pitchFamily="18" charset="2"/>
              </a:rPr>
              <a:t>  </a:t>
            </a:r>
            <a:r>
              <a:rPr lang="fr-FR" i="1" dirty="0" smtClean="0">
                <a:solidFill>
                  <a:srgbClr val="800080"/>
                </a:solidFill>
              </a:rPr>
              <a:t>n’a pas convergé</a:t>
            </a:r>
          </a:p>
          <a:p>
            <a:pPr>
              <a:tabLst>
                <a:tab pos="1558925" algn="ctr"/>
              </a:tabLst>
            </a:pPr>
            <a:r>
              <a:rPr lang="fr-FR" i="1" dirty="0" smtClean="0">
                <a:solidFill>
                  <a:srgbClr val="800080"/>
                </a:solidFill>
              </a:rPr>
              <a:t>    </a:t>
            </a:r>
            <a:r>
              <a:rPr lang="fr-FR" i="1" dirty="0" smtClean="0">
                <a:solidFill>
                  <a:srgbClr val="800080"/>
                </a:solidFill>
                <a:sym typeface="Symbol" panose="05050102010706020507" pitchFamily="18" charset="2"/>
              </a:rPr>
              <a:t> </a:t>
            </a:r>
            <a:r>
              <a:rPr lang="fr-FR" i="1" baseline="30000" dirty="0" smtClean="0">
                <a:solidFill>
                  <a:srgbClr val="800080"/>
                </a:solidFill>
                <a:sym typeface="Symbol" panose="05050102010706020507" pitchFamily="18" charset="2"/>
              </a:rPr>
              <a:t>i+1</a:t>
            </a:r>
            <a:r>
              <a:rPr lang="fr-FR" i="1" dirty="0" smtClean="0">
                <a:solidFill>
                  <a:srgbClr val="800080"/>
                </a:solidFill>
                <a:sym typeface="Symbol" panose="05050102010706020507" pitchFamily="18" charset="2"/>
              </a:rPr>
              <a:t> </a:t>
            </a:r>
            <a:r>
              <a:rPr lang="fr-FR" i="1" dirty="0" smtClean="0">
                <a:solidFill>
                  <a:srgbClr val="800080"/>
                </a:solidFill>
              </a:rPr>
              <a:t>= </a:t>
            </a:r>
            <a:r>
              <a:rPr lang="fr-FR" i="1" dirty="0">
                <a:solidFill>
                  <a:srgbClr val="800080"/>
                </a:solidFill>
                <a:sym typeface="Symbol" panose="05050102010706020507" pitchFamily="18" charset="2"/>
              </a:rPr>
              <a:t> </a:t>
            </a:r>
            <a:r>
              <a:rPr lang="fr-FR" i="1" baseline="30000" dirty="0"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 </a:t>
            </a:r>
            <a:r>
              <a:rPr lang="fr-FR" i="1" dirty="0" smtClean="0">
                <a:solidFill>
                  <a:srgbClr val="800080"/>
                </a:solidFill>
              </a:rPr>
              <a:t>- </a:t>
            </a:r>
            <a:r>
              <a:rPr lang="fr-FR" i="1" dirty="0" smtClean="0">
                <a:solidFill>
                  <a:srgbClr val="800080"/>
                </a:solidFill>
                <a:sym typeface="Symbol" panose="05050102010706020507" pitchFamily="18" charset="2"/>
              </a:rPr>
              <a:t>  </a:t>
            </a:r>
            <a:r>
              <a:rPr lang="fr-FR" i="1" dirty="0">
                <a:solidFill>
                  <a:srgbClr val="800080"/>
                </a:solidFill>
                <a:sym typeface="Symbol" panose="05050102010706020507" pitchFamily="18" charset="2"/>
              </a:rPr>
              <a:t>f(</a:t>
            </a:r>
            <a:r>
              <a:rPr lang="fr-FR" i="1" dirty="0" smtClean="0">
                <a:solidFill>
                  <a:srgbClr val="800080"/>
                </a:solidFill>
                <a:sym typeface="Symbol" panose="05050102010706020507" pitchFamily="18" charset="2"/>
              </a:rPr>
              <a:t>)</a:t>
            </a:r>
            <a:endParaRPr lang="fr-FR" i="1" dirty="0">
              <a:solidFill>
                <a:srgbClr val="800080"/>
              </a:solidFill>
            </a:endParaRPr>
          </a:p>
        </p:txBody>
      </p:sp>
      <mc:AlternateContent xmlns:mc="http://schemas.openxmlformats.org/markup-compatibility/2006" xmlns:a14="http://schemas.microsoft.com/office/drawing/2010/main">
        <mc:Choice Requires="a14">
          <p:sp>
            <p:nvSpPr>
              <p:cNvPr id="19" name="ZoneTexte 18"/>
              <p:cNvSpPr txBox="1"/>
              <p:nvPr/>
            </p:nvSpPr>
            <p:spPr>
              <a:xfrm>
                <a:off x="1477366" y="5039786"/>
                <a:ext cx="2007793"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solidFill>
                            <a:srgbClr val="002060"/>
                          </a:solidFill>
                          <a:latin typeface="Cambria Math" panose="02040503050406030204" pitchFamily="18" charset="0"/>
                          <a:ea typeface="Cambria Math" panose="02040503050406030204" pitchFamily="18" charset="0"/>
                        </a:rPr>
                        <m:t>𝛽</m:t>
                      </m:r>
                      <m:r>
                        <a:rPr lang="fr-FR" b="0" i="1" smtClean="0">
                          <a:solidFill>
                            <a:srgbClr val="002060"/>
                          </a:solidFill>
                          <a:latin typeface="Cambria Math" panose="02040503050406030204" pitchFamily="18" charset="0"/>
                        </a:rPr>
                        <m:t>= (</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b="0" i="1" smtClean="0">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r>
                        <a:rPr lang="fr-FR" b="0" i="1" smtClean="0">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r>
                        <a:rPr lang="fr-FR" b="0" i="1" smtClean="0">
                          <a:solidFill>
                            <a:srgbClr val="002060"/>
                          </a:solidFill>
                          <a:latin typeface="Cambria Math" panose="02040503050406030204" pitchFamily="18" charset="0"/>
                          <a:ea typeface="Cambria Math" panose="02040503050406030204" pitchFamily="18" charset="0"/>
                        </a:rPr>
                        <m:t>)</m:t>
                      </m:r>
                    </m:oMath>
                  </m:oMathPara>
                </a14:m>
                <a:endParaRPr lang="fr-FR" dirty="0">
                  <a:solidFill>
                    <a:srgbClr val="002060"/>
                  </a:solidFill>
                </a:endParaRPr>
              </a:p>
            </p:txBody>
          </p:sp>
        </mc:Choice>
        <mc:Fallback xmlns="">
          <p:sp>
            <p:nvSpPr>
              <p:cNvPr id="19" name="ZoneTexte 18"/>
              <p:cNvSpPr txBox="1">
                <a:spLocks noRot="1" noChangeAspect="1" noMove="1" noResize="1" noEditPoints="1" noAdjustHandles="1" noChangeArrowheads="1" noChangeShapeType="1" noTextEdit="1"/>
              </p:cNvSpPr>
              <p:nvPr/>
            </p:nvSpPr>
            <p:spPr>
              <a:xfrm>
                <a:off x="1477366" y="5039786"/>
                <a:ext cx="2007793" cy="298415"/>
              </a:xfrm>
              <a:prstGeom prst="rect">
                <a:avLst/>
              </a:prstGeom>
              <a:blipFill>
                <a:blip r:embed="rId6"/>
                <a:stretch>
                  <a:fillRect l="-2424" t="-2041" r="-2121" b="-26531"/>
                </a:stretch>
              </a:blipFill>
            </p:spPr>
            <p:txBody>
              <a:bodyPr/>
              <a:lstStyle/>
              <a:p>
                <a:r>
                  <a:rPr lang="fr-FR">
                    <a:noFill/>
                  </a:rPr>
                  <a:t> </a:t>
                </a:r>
              </a:p>
            </p:txBody>
          </p:sp>
        </mc:Fallback>
      </mc:AlternateContent>
      <p:sp>
        <p:nvSpPr>
          <p:cNvPr id="4" name="Rectangle 3"/>
          <p:cNvSpPr/>
          <p:nvPr/>
        </p:nvSpPr>
        <p:spPr>
          <a:xfrm>
            <a:off x="671735" y="4972224"/>
            <a:ext cx="671979" cy="369332"/>
          </a:xfrm>
          <a:prstGeom prst="rect">
            <a:avLst/>
          </a:prstGeom>
        </p:spPr>
        <p:txBody>
          <a:bodyPr wrap="none">
            <a:spAutoFit/>
          </a:bodyPr>
          <a:lstStyle/>
          <a:p>
            <a:r>
              <a:rPr lang="fr-FR" i="1" dirty="0" smtClean="0">
                <a:solidFill>
                  <a:srgbClr val="800080"/>
                </a:solidFill>
              </a:rPr>
              <a:t>avec</a:t>
            </a:r>
            <a:endParaRPr lang="fr-FR" dirty="0"/>
          </a:p>
        </p:txBody>
      </p:sp>
      <p:sp>
        <p:nvSpPr>
          <p:cNvPr id="5" name="Rectangle 4"/>
          <p:cNvSpPr/>
          <p:nvPr/>
        </p:nvSpPr>
        <p:spPr>
          <a:xfrm>
            <a:off x="1411501" y="5342573"/>
            <a:ext cx="1911101" cy="369332"/>
          </a:xfrm>
          <a:prstGeom prst="rect">
            <a:avLst/>
          </a:prstGeom>
        </p:spPr>
        <p:txBody>
          <a:bodyPr wrap="none">
            <a:spAutoFit/>
          </a:bodyPr>
          <a:lstStyle/>
          <a:p>
            <a:r>
              <a:rPr lang="fr-FR" i="1" dirty="0" smtClean="0">
                <a:solidFill>
                  <a:srgbClr val="800080"/>
                </a:solidFill>
                <a:sym typeface="Symbol" panose="05050102010706020507" pitchFamily="18" charset="2"/>
              </a:rPr>
              <a:t> </a:t>
            </a:r>
            <a:r>
              <a:rPr lang="fr-FR" i="1" dirty="0" smtClean="0">
                <a:solidFill>
                  <a:srgbClr val="800080"/>
                </a:solidFill>
              </a:rPr>
              <a:t>"Learning rate"</a:t>
            </a:r>
            <a:endParaRPr lang="fr-FR" dirty="0"/>
          </a:p>
        </p:txBody>
      </p:sp>
      <mc:AlternateContent xmlns:mc="http://schemas.openxmlformats.org/markup-compatibility/2006" xmlns:a14="http://schemas.microsoft.com/office/drawing/2010/main">
        <mc:Choice Requires="a14">
          <p:sp>
            <p:nvSpPr>
              <p:cNvPr id="20" name="ZoneTexte 19"/>
              <p:cNvSpPr txBox="1"/>
              <p:nvPr/>
            </p:nvSpPr>
            <p:spPr>
              <a:xfrm>
                <a:off x="4306580" y="5084748"/>
                <a:ext cx="466409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𝐽</m:t>
                          </m:r>
                          <m:r>
                            <a:rPr lang="fr-FR" b="0" i="1" smtClean="0">
                              <a:solidFill>
                                <a:srgbClr val="002060"/>
                              </a:solidFill>
                              <a:latin typeface="Cambria Math" panose="02040503050406030204" pitchFamily="18" charset="0"/>
                              <a:ea typeface="Cambria Math" panose="02040503050406030204" pitchFamily="18" charset="0"/>
                            </a:rPr>
                            <m:t>(</m:t>
                          </m:r>
                          <m:r>
                            <m:rPr>
                              <m:nor/>
                            </m:rPr>
                            <a:rPr lang="fr-FR" i="1" dirty="0">
                              <a:solidFill>
                                <a:srgbClr val="800080"/>
                              </a:solidFill>
                              <a:sym typeface="Symbol" panose="05050102010706020507" pitchFamily="18" charset="2"/>
                            </a:rPr>
                            <m:t></m:t>
                          </m:r>
                          <m:r>
                            <a:rPr lang="fr-FR" b="0" i="1" smtClean="0">
                              <a:solidFill>
                                <a:srgbClr val="002060"/>
                              </a:solidFill>
                              <a:latin typeface="Cambria Math" panose="02040503050406030204" pitchFamily="18" charset="0"/>
                              <a:ea typeface="Cambria Math" panose="02040503050406030204" pitchFamily="18" charset="0"/>
                            </a:rPr>
                            <m:t>)</m:t>
                          </m:r>
                        </m:num>
                        <m:den>
                          <m:r>
                            <a:rPr lang="fr-FR" b="0" i="1" smtClean="0">
                              <a:solidFill>
                                <a:srgbClr val="002060"/>
                              </a:solidFill>
                              <a:latin typeface="Cambria Math" panose="02040503050406030204" pitchFamily="18" charset="0"/>
                              <a:ea typeface="Cambria Math" panose="02040503050406030204" pitchFamily="18" charset="0"/>
                            </a:rPr>
                            <m:t>𝜕</m:t>
                          </m:r>
                          <m:sSub>
                            <m:sSubPr>
                              <m:ctrlPr>
                                <a:rPr lang="fr-FR"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i="1" dirty="0">
                                  <a:solidFill>
                                    <a:srgbClr val="800080"/>
                                  </a:solidFill>
                                  <a:latin typeface="Cambria Math" panose="02040503050406030204" pitchFamily="18" charset="0"/>
                                  <a:ea typeface="Cambria Math" panose="02040503050406030204" pitchFamily="18" charset="0"/>
                                  <a:sym typeface="Symbol" panose="05050102010706020507" pitchFamily="18" charset="2"/>
                                </a:rPr>
                                <m:t>𝛽</m:t>
                              </m:r>
                            </m:e>
                            <m:sub>
                              <m:r>
                                <a:rPr lang="fr-FR" b="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𝑗</m:t>
                              </m:r>
                            </m:sub>
                          </m:sSub>
                        </m:den>
                      </m:f>
                      <m:r>
                        <a:rPr lang="fr-FR" b="0" i="1" smtClean="0">
                          <a:solidFill>
                            <a:srgbClr val="002060"/>
                          </a:solidFill>
                          <a:latin typeface="Cambria Math" panose="02040503050406030204" pitchFamily="18" charset="0"/>
                        </a:rPr>
                        <m:t>=</m:t>
                      </m:r>
                      <m:f>
                        <m:fPr>
                          <m:ctrlPr>
                            <a:rPr lang="fr-FR" i="1">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rPr>
                            <m:t>1</m:t>
                          </m:r>
                        </m:num>
                        <m:den>
                          <m:r>
                            <a:rPr lang="fr-FR" i="1">
                              <a:solidFill>
                                <a:srgbClr val="002060"/>
                              </a:solidFill>
                              <a:latin typeface="Cambria Math" panose="02040503050406030204" pitchFamily="18" charset="0"/>
                            </a:rPr>
                            <m:t>𝑛</m:t>
                          </m:r>
                        </m:den>
                      </m:f>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b="0" i="1" smtClean="0">
                                  <a:solidFill>
                                    <a:srgbClr val="002060"/>
                                  </a:solidFill>
                                  <a:latin typeface="Cambria Math" panose="02040503050406030204" pitchFamily="18" charset="0"/>
                                  <a:ea typeface="Cambria Math" panose="02040503050406030204" pitchFamily="18" charset="0"/>
                                </a:rPr>
                                <m:t>𝑗</m:t>
                              </m:r>
                            </m:sub>
                            <m:sup>
                              <m:r>
                                <a:rPr lang="fr-FR" i="1">
                                  <a:solidFill>
                                    <a:srgbClr val="002060"/>
                                  </a:solidFill>
                                  <a:latin typeface="Cambria Math" panose="02040503050406030204" pitchFamily="18" charset="0"/>
                                  <a:ea typeface="Cambria Math" panose="02040503050406030204" pitchFamily="18" charset="0"/>
                                </a:rPr>
                                <m:t>𝑝</m:t>
                              </m:r>
                            </m:sup>
                          </m:sSubSup>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1</m:t>
                                  </m:r>
                                </m:sup>
                              </m:sSubSup>
                              <m:r>
                                <m:rPr>
                                  <m:nor/>
                                </m:rPr>
                                <a:rPr lang="fr-FR" dirty="0">
                                  <a:solidFill>
                                    <a:srgbClr val="002060"/>
                                  </a:solidFill>
                                </a:rPr>
                                <m:t> . . . </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𝑝</m:t>
                                  </m:r>
                                </m:sup>
                              </m:sSubSup>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e>
                          </m:d>
                        </m:e>
                      </m:nary>
                    </m:oMath>
                  </m:oMathPara>
                </a14:m>
                <a:endParaRPr lang="fr-FR" dirty="0">
                  <a:solidFill>
                    <a:srgbClr val="002060"/>
                  </a:solidFill>
                </a:endParaRPr>
              </a:p>
            </p:txBody>
          </p:sp>
        </mc:Choice>
        <mc:Fallback xmlns="">
          <p:sp>
            <p:nvSpPr>
              <p:cNvPr id="20" name="ZoneTexte 19"/>
              <p:cNvSpPr txBox="1">
                <a:spLocks noRot="1" noChangeAspect="1" noMove="1" noResize="1" noEditPoints="1" noAdjustHandles="1" noChangeArrowheads="1" noChangeShapeType="1" noTextEdit="1"/>
              </p:cNvSpPr>
              <p:nvPr/>
            </p:nvSpPr>
            <p:spPr>
              <a:xfrm>
                <a:off x="4306580" y="5084748"/>
                <a:ext cx="4664097" cy="756233"/>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p:cNvSpPr txBox="1"/>
              <p:nvPr/>
            </p:nvSpPr>
            <p:spPr>
              <a:xfrm>
                <a:off x="4370322" y="5948571"/>
                <a:ext cx="426071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𝐽</m:t>
                          </m:r>
                          <m:r>
                            <a:rPr lang="fr-FR" b="0" i="1" smtClean="0">
                              <a:solidFill>
                                <a:srgbClr val="002060"/>
                              </a:solidFill>
                              <a:latin typeface="Cambria Math" panose="02040503050406030204" pitchFamily="18" charset="0"/>
                              <a:ea typeface="Cambria Math" panose="02040503050406030204" pitchFamily="18" charset="0"/>
                            </a:rPr>
                            <m:t>(</m:t>
                          </m:r>
                          <m:r>
                            <m:rPr>
                              <m:nor/>
                            </m:rPr>
                            <a:rPr lang="fr-FR" i="1" dirty="0">
                              <a:solidFill>
                                <a:srgbClr val="800080"/>
                              </a:solidFill>
                              <a:sym typeface="Symbol" panose="05050102010706020507" pitchFamily="18" charset="2"/>
                            </a:rPr>
                            <m:t></m:t>
                          </m:r>
                          <m:r>
                            <a:rPr lang="fr-FR" b="0" i="1" smtClean="0">
                              <a:solidFill>
                                <a:srgbClr val="002060"/>
                              </a:solidFill>
                              <a:latin typeface="Cambria Math" panose="02040503050406030204" pitchFamily="18" charset="0"/>
                              <a:ea typeface="Cambria Math" panose="02040503050406030204" pitchFamily="18" charset="0"/>
                            </a:rPr>
                            <m:t>)</m:t>
                          </m:r>
                        </m:num>
                        <m:den>
                          <m:r>
                            <a:rPr lang="fr-FR" b="0" i="1" smtClean="0">
                              <a:solidFill>
                                <a:srgbClr val="002060"/>
                              </a:solidFill>
                              <a:latin typeface="Cambria Math" panose="02040503050406030204" pitchFamily="18" charset="0"/>
                              <a:ea typeface="Cambria Math" panose="02040503050406030204" pitchFamily="18" charset="0"/>
                            </a:rPr>
                            <m:t>𝜕</m:t>
                          </m:r>
                          <m:sSub>
                            <m:sSubPr>
                              <m:ctrlPr>
                                <a:rPr lang="fr-FR" i="1" dirty="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i="1" dirty="0">
                                  <a:solidFill>
                                    <a:srgbClr val="800080"/>
                                  </a:solidFill>
                                  <a:latin typeface="Cambria Math" panose="02040503050406030204" pitchFamily="18" charset="0"/>
                                  <a:ea typeface="Cambria Math" panose="02040503050406030204" pitchFamily="18" charset="0"/>
                                  <a:sym typeface="Symbol" panose="05050102010706020507" pitchFamily="18" charset="2"/>
                                </a:rPr>
                                <m:t>𝛽</m:t>
                              </m:r>
                            </m:e>
                            <m:sub>
                              <m:r>
                                <a:rPr lang="fr-FR" b="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0</m:t>
                              </m:r>
                            </m:sub>
                          </m:sSub>
                        </m:den>
                      </m:f>
                      <m:r>
                        <a:rPr lang="fr-FR" b="0" i="1" smtClean="0">
                          <a:solidFill>
                            <a:srgbClr val="002060"/>
                          </a:solidFill>
                          <a:latin typeface="Cambria Math" panose="02040503050406030204" pitchFamily="18" charset="0"/>
                        </a:rPr>
                        <m:t>=</m:t>
                      </m:r>
                      <m:f>
                        <m:fPr>
                          <m:ctrlPr>
                            <a:rPr lang="fr-FR" i="1">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rPr>
                            <m:t>1</m:t>
                          </m:r>
                        </m:num>
                        <m:den>
                          <m:r>
                            <a:rPr lang="fr-FR" i="1">
                              <a:solidFill>
                                <a:srgbClr val="002060"/>
                              </a:solidFill>
                              <a:latin typeface="Cambria Math" panose="02040503050406030204" pitchFamily="18" charset="0"/>
                            </a:rPr>
                            <m:t>𝑛</m:t>
                          </m:r>
                        </m:den>
                      </m:f>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1</m:t>
                                  </m:r>
                                </m:sup>
                              </m:sSubSup>
                              <m:r>
                                <m:rPr>
                                  <m:nor/>
                                </m:rPr>
                                <a:rPr lang="fr-FR" dirty="0">
                                  <a:solidFill>
                                    <a:srgbClr val="002060"/>
                                  </a:solidFill>
                                </a:rPr>
                                <m:t> . . . </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𝑝</m:t>
                                  </m:r>
                                </m:sup>
                              </m:sSubSup>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e>
                          </m:d>
                        </m:e>
                      </m:nary>
                    </m:oMath>
                  </m:oMathPara>
                </a14:m>
                <a:endParaRPr lang="fr-FR" dirty="0">
                  <a:solidFill>
                    <a:srgbClr val="002060"/>
                  </a:solidFill>
                </a:endParaRPr>
              </a:p>
            </p:txBody>
          </p:sp>
        </mc:Choice>
        <mc:Fallback xmlns="">
          <p:sp>
            <p:nvSpPr>
              <p:cNvPr id="21" name="ZoneTexte 20"/>
              <p:cNvSpPr txBox="1">
                <a:spLocks noRot="1" noChangeAspect="1" noMove="1" noResize="1" noEditPoints="1" noAdjustHandles="1" noChangeArrowheads="1" noChangeShapeType="1" noTextEdit="1"/>
              </p:cNvSpPr>
              <p:nvPr/>
            </p:nvSpPr>
            <p:spPr>
              <a:xfrm>
                <a:off x="4370322" y="5948571"/>
                <a:ext cx="4260717" cy="756233"/>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5703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Descente de gradient : régression linéaire simple</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20" name="Rectangle 1"/>
              <p:cNvSpPr>
                <a:spLocks noChangeArrowheads="1"/>
              </p:cNvSpPr>
              <p:nvPr/>
            </p:nvSpPr>
            <p:spPr bwMode="auto">
              <a:xfrm>
                <a:off x="379536" y="2177806"/>
                <a:ext cx="4007741" cy="455509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 </a:t>
                </a:r>
                <a:r>
                  <a:rPr lang="fr-FR" sz="1600" i="1" dirty="0" err="1">
                    <a:solidFill>
                      <a:srgbClr val="419BDF"/>
                    </a:solidFill>
                  </a:rPr>
                  <a:t>Regression</a:t>
                </a:r>
                <a:r>
                  <a:rPr lang="fr-FR" sz="1600" i="1" dirty="0">
                    <a:solidFill>
                      <a:srgbClr val="419BDF"/>
                    </a:solidFill>
                  </a:rPr>
                  <a:t> Linéaire </a:t>
                </a:r>
                <a14:m>
                  <m:oMath xmlns:m="http://schemas.openxmlformats.org/officeDocument/2006/math">
                    <m:r>
                      <m:rPr>
                        <m:nor/>
                      </m:rPr>
                      <a:rPr lang="fr-FR" sz="1600" i="1" dirty="0">
                        <a:solidFill>
                          <a:srgbClr val="419BDF"/>
                        </a:solidFill>
                        <a:sym typeface="Symbol" panose="05050102010706020507" pitchFamily="18" charset="2"/>
                      </a:rPr>
                      <m:t></m:t>
                    </m:r>
                  </m:oMath>
                </a14:m>
                <a:r>
                  <a:rPr lang="fr-FR" sz="1600" i="1" baseline="-25000" dirty="0">
                    <a:solidFill>
                      <a:srgbClr val="419BDF"/>
                    </a:solidFill>
                  </a:rPr>
                  <a:t>0</a:t>
                </a:r>
                <a:r>
                  <a:rPr lang="fr-FR" sz="1600" i="1" dirty="0">
                    <a:solidFill>
                      <a:srgbClr val="419BDF"/>
                    </a:solidFill>
                  </a:rPr>
                  <a:t> + x</a:t>
                </a:r>
                <a:r>
                  <a:rPr lang="fr-FR" sz="1600" dirty="0">
                    <a:solidFill>
                      <a:srgbClr val="419BDF"/>
                    </a:solidFill>
                    <a:sym typeface="Symbol" panose="05050102010706020507" pitchFamily="18" charset="2"/>
                  </a:rPr>
                  <a:t> </a:t>
                </a:r>
                <a14:m>
                  <m:oMath xmlns:m="http://schemas.openxmlformats.org/officeDocument/2006/math">
                    <m:r>
                      <m:rPr>
                        <m:nor/>
                      </m:rPr>
                      <a:rPr lang="fr-FR" sz="1600" i="1" dirty="0">
                        <a:solidFill>
                          <a:srgbClr val="419BDF"/>
                        </a:solidFill>
                        <a:sym typeface="Symbol" panose="05050102010706020507" pitchFamily="18" charset="2"/>
                      </a:rPr>
                      <m:t></m:t>
                    </m:r>
                  </m:oMath>
                </a14:m>
                <a:r>
                  <a:rPr lang="fr-FR" sz="1600" i="1" baseline="-25000" dirty="0">
                    <a:solidFill>
                      <a:srgbClr val="419BDF"/>
                    </a:solidFill>
                  </a:rPr>
                  <a:t>1</a:t>
                </a:r>
                <a:r>
                  <a:rPr lang="fr-FR" sz="1600" i="1" dirty="0">
                    <a:solidFill>
                      <a:srgbClr val="419BDF"/>
                    </a:solidFill>
                  </a:rPr>
                  <a:t> </a:t>
                </a:r>
                <a:endParaRPr lang="fr-FR" sz="1600" i="1" dirty="0" smtClean="0">
                  <a:solidFill>
                    <a:srgbClr val="419BDF"/>
                  </a:solidFill>
                </a:endParaRPr>
              </a:p>
              <a:p>
                <a:pPr>
                  <a:tabLst>
                    <a:tab pos="1558925" algn="ctr"/>
                  </a:tabLst>
                </a:pPr>
                <a:r>
                  <a:rPr lang="fr-FR" sz="1400" i="1" dirty="0" smtClean="0">
                    <a:solidFill>
                      <a:srgbClr val="800080"/>
                    </a:solidFill>
                  </a:rPr>
                  <a:t>import </a:t>
                </a:r>
                <a:r>
                  <a:rPr lang="fr-FR" sz="1400" i="1" dirty="0" err="1">
                    <a:solidFill>
                      <a:srgbClr val="800080"/>
                    </a:solidFill>
                  </a:rPr>
                  <a:t>numpy</a:t>
                </a:r>
                <a:r>
                  <a:rPr lang="fr-FR" sz="1400" i="1" dirty="0">
                    <a:solidFill>
                      <a:srgbClr val="800080"/>
                    </a:solidFill>
                  </a:rPr>
                  <a:t> as </a:t>
                </a:r>
                <a:r>
                  <a:rPr lang="fr-FR" sz="1400" i="1" dirty="0" err="1" smtClean="0">
                    <a:solidFill>
                      <a:srgbClr val="800080"/>
                    </a:solidFill>
                  </a:rPr>
                  <a:t>np</a:t>
                </a:r>
                <a:endParaRPr lang="fr-FR" sz="1400" i="1" dirty="0" smtClean="0">
                  <a:solidFill>
                    <a:srgbClr val="800080"/>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sklearn.datasets</a:t>
                </a:r>
                <a:r>
                  <a:rPr lang="fr-FR" sz="1400" i="1" dirty="0">
                    <a:solidFill>
                      <a:srgbClr val="800080"/>
                    </a:solidFill>
                  </a:rPr>
                  <a:t> import </a:t>
                </a:r>
                <a:r>
                  <a:rPr lang="fr-FR" sz="1400" i="1" dirty="0" err="1" smtClean="0">
                    <a:solidFill>
                      <a:srgbClr val="800080"/>
                    </a:solidFill>
                  </a:rPr>
                  <a:t>make_regression</a:t>
                </a:r>
                <a:endParaRPr lang="fr-FR" sz="1400" i="1" dirty="0">
                  <a:solidFill>
                    <a:srgbClr val="800080"/>
                  </a:solidFill>
                </a:endParaRPr>
              </a:p>
              <a:p>
                <a:pPr>
                  <a:tabLst>
                    <a:tab pos="1558925" algn="ctr"/>
                  </a:tabLst>
                </a:pPr>
                <a:r>
                  <a:rPr lang="fr-FR" sz="1400" i="1" dirty="0" smtClean="0">
                    <a:solidFill>
                      <a:srgbClr val="800080"/>
                    </a:solidFill>
                  </a:rPr>
                  <a:t>import </a:t>
                </a:r>
                <a:r>
                  <a:rPr lang="fr-FR" sz="1400" i="1" dirty="0" err="1">
                    <a:solidFill>
                      <a:srgbClr val="800080"/>
                    </a:solidFill>
                  </a:rPr>
                  <a:t>matplotlib.pyplot</a:t>
                </a:r>
                <a:r>
                  <a:rPr lang="fr-FR" sz="1400" i="1" dirty="0">
                    <a:solidFill>
                      <a:srgbClr val="800080"/>
                    </a:solidFill>
                  </a:rPr>
                  <a:t> as </a:t>
                </a:r>
                <a:r>
                  <a:rPr lang="fr-FR" sz="1400" i="1" dirty="0" err="1">
                    <a:solidFill>
                      <a:srgbClr val="800080"/>
                    </a:solidFill>
                  </a:rPr>
                  <a:t>plt</a:t>
                </a:r>
                <a:r>
                  <a:rPr lang="fr-FR" sz="1400" i="1" dirty="0">
                    <a:solidFill>
                      <a:srgbClr val="800080"/>
                    </a:solidFill>
                  </a:rPr>
                  <a:t> </a:t>
                </a:r>
                <a:endParaRPr lang="fr-FR" sz="1600" i="1" dirty="0">
                  <a:solidFill>
                    <a:srgbClr val="800080"/>
                  </a:solidFill>
                </a:endParaRPr>
              </a:p>
              <a:p>
                <a:pPr>
                  <a:tabLst>
                    <a:tab pos="1558925" algn="ctr"/>
                  </a:tabLst>
                </a:pPr>
                <a:r>
                  <a:rPr lang="fr-FR" sz="1600" i="1" dirty="0">
                    <a:solidFill>
                      <a:srgbClr val="419BDF"/>
                    </a:solidFill>
                  </a:rPr>
                  <a:t>#</a:t>
                </a:r>
                <a:r>
                  <a:rPr lang="fr-FR" sz="1600" i="1" dirty="0" err="1">
                    <a:solidFill>
                      <a:srgbClr val="419BDF"/>
                    </a:solidFill>
                  </a:rPr>
                  <a:t>Dataset</a:t>
                </a:r>
                <a:endParaRPr lang="fr-FR" sz="1600" i="1" dirty="0">
                  <a:solidFill>
                    <a:srgbClr val="419BDF"/>
                  </a:solidFill>
                </a:endParaRPr>
              </a:p>
              <a:p>
                <a:pPr>
                  <a:tabLst>
                    <a:tab pos="1558925" algn="ctr"/>
                  </a:tabLst>
                </a:pPr>
                <a:r>
                  <a:rPr lang="fr-FR" sz="1400" i="1" dirty="0" smtClean="0">
                    <a:solidFill>
                      <a:srgbClr val="800080"/>
                    </a:solidFill>
                  </a:rPr>
                  <a:t>x, y = </a:t>
                </a:r>
                <a:r>
                  <a:rPr lang="fr-FR" sz="1400" i="1" dirty="0" err="1" smtClean="0">
                    <a:solidFill>
                      <a:srgbClr val="800080"/>
                    </a:solidFill>
                  </a:rPr>
                  <a:t>make_regression</a:t>
                </a:r>
                <a:r>
                  <a:rPr lang="fr-FR" sz="1400" i="1" dirty="0" smtClean="0">
                    <a:solidFill>
                      <a:srgbClr val="800080"/>
                    </a:solidFill>
                  </a:rPr>
                  <a:t>(</a:t>
                </a:r>
                <a:r>
                  <a:rPr lang="fr-FR" sz="1400" i="1" dirty="0" err="1" smtClean="0">
                    <a:solidFill>
                      <a:srgbClr val="800080"/>
                    </a:solidFill>
                  </a:rPr>
                  <a:t>n_samples</a:t>
                </a:r>
                <a:r>
                  <a:rPr lang="fr-FR" sz="1400" i="1" dirty="0" smtClean="0">
                    <a:solidFill>
                      <a:srgbClr val="800080"/>
                    </a:solidFill>
                  </a:rPr>
                  <a:t>=100, </a:t>
                </a:r>
              </a:p>
              <a:p>
                <a:pPr>
                  <a:tabLst>
                    <a:tab pos="1558925" algn="ctr"/>
                  </a:tabLst>
                </a:pPr>
                <a:r>
                  <a:rPr lang="fr-FR" sz="1400" i="1" dirty="0">
                    <a:solidFill>
                      <a:srgbClr val="800080"/>
                    </a:solidFill>
                  </a:rPr>
                  <a:t> </a:t>
                </a:r>
                <a:r>
                  <a:rPr lang="fr-FR" sz="1400" i="1" dirty="0" smtClean="0">
                    <a:solidFill>
                      <a:srgbClr val="800080"/>
                    </a:solidFill>
                  </a:rPr>
                  <a:t>            </a:t>
                </a:r>
                <a:r>
                  <a:rPr lang="fr-FR" sz="1400" i="1" dirty="0" err="1" smtClean="0">
                    <a:solidFill>
                      <a:srgbClr val="800080"/>
                    </a:solidFill>
                  </a:rPr>
                  <a:t>n_features</a:t>
                </a:r>
                <a:r>
                  <a:rPr lang="fr-FR" sz="1400" i="1" dirty="0" smtClean="0">
                    <a:solidFill>
                      <a:srgbClr val="800080"/>
                    </a:solidFill>
                  </a:rPr>
                  <a:t>=1, noise=10)</a:t>
                </a:r>
              </a:p>
              <a:p>
                <a:pPr>
                  <a:tabLst>
                    <a:tab pos="1558925" algn="ctr"/>
                  </a:tabLst>
                </a:pPr>
                <a:r>
                  <a:rPr lang="fr-FR" sz="1400" i="1" dirty="0" smtClean="0">
                    <a:solidFill>
                      <a:srgbClr val="800080"/>
                    </a:solidFill>
                  </a:rPr>
                  <a:t>y = </a:t>
                </a:r>
                <a:r>
                  <a:rPr lang="fr-FR" sz="1400" i="1" dirty="0" err="1" smtClean="0">
                    <a:solidFill>
                      <a:srgbClr val="800080"/>
                    </a:solidFill>
                  </a:rPr>
                  <a:t>y.reshape</a:t>
                </a:r>
                <a:r>
                  <a:rPr lang="fr-FR" sz="1400" i="1" dirty="0" smtClean="0">
                    <a:solidFill>
                      <a:srgbClr val="800080"/>
                    </a:solidFill>
                  </a:rPr>
                  <a:t>(</a:t>
                </a:r>
                <a:r>
                  <a:rPr lang="fr-FR" sz="1400" i="1" dirty="0" err="1" smtClean="0">
                    <a:solidFill>
                      <a:srgbClr val="800080"/>
                    </a:solidFill>
                  </a:rPr>
                  <a:t>y.shape</a:t>
                </a:r>
                <a:r>
                  <a:rPr lang="fr-FR" sz="1400" i="1" dirty="0" smtClean="0">
                    <a:solidFill>
                      <a:srgbClr val="800080"/>
                    </a:solidFill>
                  </a:rPr>
                  <a:t>[0],1)</a:t>
                </a:r>
              </a:p>
              <a:p>
                <a:pPr>
                  <a:tabLst>
                    <a:tab pos="1558925" algn="ctr"/>
                  </a:tabLst>
                </a:pPr>
                <a:r>
                  <a:rPr lang="fr-FR" sz="1400" i="1" dirty="0" smtClean="0">
                    <a:solidFill>
                      <a:srgbClr val="800080"/>
                    </a:solidFill>
                  </a:rPr>
                  <a:t>X = </a:t>
                </a:r>
                <a:r>
                  <a:rPr lang="fr-FR" sz="1400" i="1" dirty="0" err="1" smtClean="0">
                    <a:solidFill>
                      <a:srgbClr val="800080"/>
                    </a:solidFill>
                  </a:rPr>
                  <a:t>np.hstack</a:t>
                </a:r>
                <a:r>
                  <a:rPr lang="fr-FR" sz="1400" i="1" dirty="0" smtClean="0">
                    <a:solidFill>
                      <a:srgbClr val="800080"/>
                    </a:solidFill>
                  </a:rPr>
                  <a:t>((x, </a:t>
                </a:r>
                <a:r>
                  <a:rPr lang="fr-FR" sz="1400" i="1" dirty="0" err="1" smtClean="0">
                    <a:solidFill>
                      <a:srgbClr val="800080"/>
                    </a:solidFill>
                  </a:rPr>
                  <a:t>np.ones</a:t>
                </a:r>
                <a:r>
                  <a:rPr lang="fr-FR" sz="1400" i="1" dirty="0" smtClean="0">
                    <a:solidFill>
                      <a:srgbClr val="800080"/>
                    </a:solidFill>
                  </a:rPr>
                  <a:t>(</a:t>
                </a:r>
                <a:r>
                  <a:rPr lang="fr-FR" sz="1400" i="1" dirty="0" err="1" smtClean="0">
                    <a:solidFill>
                      <a:srgbClr val="800080"/>
                    </a:solidFill>
                  </a:rPr>
                  <a:t>x.shape</a:t>
                </a:r>
                <a:r>
                  <a:rPr lang="fr-FR" sz="1400" i="1" dirty="0" smtClean="0">
                    <a:solidFill>
                      <a:srgbClr val="800080"/>
                    </a:solidFill>
                  </a:rPr>
                  <a:t>)))</a:t>
                </a:r>
              </a:p>
              <a:p>
                <a:pPr>
                  <a:tabLst>
                    <a:tab pos="1558925" algn="ctr"/>
                  </a:tabLst>
                </a:pPr>
                <a:r>
                  <a:rPr lang="fr-FR" sz="1400" i="1" dirty="0" smtClean="0">
                    <a:solidFill>
                      <a:srgbClr val="800080"/>
                    </a:solidFill>
                  </a:rPr>
                  <a:t>beta = </a:t>
                </a:r>
                <a:r>
                  <a:rPr lang="fr-FR" sz="1400" i="1" dirty="0" err="1" smtClean="0">
                    <a:solidFill>
                      <a:srgbClr val="800080"/>
                    </a:solidFill>
                  </a:rPr>
                  <a:t>np.random.randn</a:t>
                </a:r>
                <a:r>
                  <a:rPr lang="fr-FR" sz="1400" i="1" dirty="0" smtClean="0">
                    <a:solidFill>
                      <a:srgbClr val="800080"/>
                    </a:solidFill>
                  </a:rPr>
                  <a:t>(2,1)</a:t>
                </a:r>
                <a:endParaRPr lang="fr-FR" sz="1600" i="1" dirty="0" smtClean="0">
                  <a:solidFill>
                    <a:srgbClr val="800080"/>
                  </a:solidFill>
                </a:endParaRPr>
              </a:p>
              <a:p>
                <a:pPr>
                  <a:tabLst>
                    <a:tab pos="1558925" algn="ctr"/>
                  </a:tabLst>
                </a:pPr>
                <a:r>
                  <a:rPr lang="en-US" sz="1600" i="1" dirty="0" smtClean="0">
                    <a:solidFill>
                      <a:srgbClr val="419BDF"/>
                    </a:solidFill>
                  </a:rPr>
                  <a:t>#</a:t>
                </a:r>
                <a:r>
                  <a:rPr lang="en-US" sz="1600" i="1" dirty="0" err="1" smtClean="0">
                    <a:solidFill>
                      <a:srgbClr val="419BDF"/>
                    </a:solidFill>
                  </a:rPr>
                  <a:t>Modèle</a:t>
                </a:r>
                <a:endParaRPr lang="en-US" sz="1600" i="1" dirty="0" smtClean="0">
                  <a:solidFill>
                    <a:srgbClr val="419BDF"/>
                  </a:solidFill>
                </a:endParaRPr>
              </a:p>
              <a:p>
                <a:pPr>
                  <a:tabLst>
                    <a:tab pos="1558925" algn="ctr"/>
                  </a:tabLst>
                </a:pPr>
                <a:r>
                  <a:rPr lang="en-US" sz="1400" i="1" dirty="0" err="1" smtClean="0">
                    <a:solidFill>
                      <a:srgbClr val="800080"/>
                    </a:solidFill>
                  </a:rPr>
                  <a:t>def</a:t>
                </a:r>
                <a:r>
                  <a:rPr lang="en-US" sz="1400" i="1" dirty="0" smtClean="0">
                    <a:solidFill>
                      <a:srgbClr val="800080"/>
                    </a:solidFill>
                  </a:rPr>
                  <a:t> </a:t>
                </a:r>
                <a:r>
                  <a:rPr lang="en-US" sz="1400" i="1" dirty="0" err="1">
                    <a:solidFill>
                      <a:srgbClr val="800080"/>
                    </a:solidFill>
                  </a:rPr>
                  <a:t>modele</a:t>
                </a:r>
                <a:r>
                  <a:rPr lang="en-US" sz="1400" i="1" dirty="0">
                    <a:solidFill>
                      <a:srgbClr val="800080"/>
                    </a:solidFill>
                  </a:rPr>
                  <a:t>(X, beta</a:t>
                </a:r>
                <a:r>
                  <a:rPr lang="en-US" sz="1400" i="1" dirty="0" smtClean="0">
                    <a:solidFill>
                      <a:srgbClr val="800080"/>
                    </a:solidFill>
                  </a:rPr>
                  <a:t>): return </a:t>
                </a:r>
                <a:r>
                  <a:rPr lang="en-US" sz="1400" i="1" dirty="0">
                    <a:solidFill>
                      <a:srgbClr val="800080"/>
                    </a:solidFill>
                  </a:rPr>
                  <a:t>X.dot(beta)</a:t>
                </a:r>
              </a:p>
              <a:p>
                <a:pPr>
                  <a:tabLst>
                    <a:tab pos="1558925" algn="ctr"/>
                  </a:tabLst>
                </a:pPr>
                <a:r>
                  <a:rPr lang="en-US" sz="1600" i="1" dirty="0">
                    <a:solidFill>
                      <a:srgbClr val="419BDF"/>
                    </a:solidFill>
                  </a:rPr>
                  <a:t>#</a:t>
                </a:r>
                <a:r>
                  <a:rPr lang="en-US" sz="1600" i="1" dirty="0" err="1">
                    <a:solidFill>
                      <a:srgbClr val="419BDF"/>
                    </a:solidFill>
                  </a:rPr>
                  <a:t>Fonction</a:t>
                </a:r>
                <a:r>
                  <a:rPr lang="en-US" sz="1600" i="1" dirty="0">
                    <a:solidFill>
                      <a:srgbClr val="419BDF"/>
                    </a:solidFill>
                  </a:rPr>
                  <a:t> </a:t>
                </a:r>
                <a:r>
                  <a:rPr lang="en-US" sz="1600" i="1" dirty="0" err="1">
                    <a:solidFill>
                      <a:srgbClr val="419BDF"/>
                    </a:solidFill>
                  </a:rPr>
                  <a:t>coût</a:t>
                </a:r>
                <a:r>
                  <a:rPr lang="en-US" sz="1600" i="1" dirty="0">
                    <a:solidFill>
                      <a:srgbClr val="419BDF"/>
                    </a:solidFill>
                  </a:rPr>
                  <a:t> : </a:t>
                </a:r>
                <a:r>
                  <a:rPr lang="en-US" sz="1600" i="1" dirty="0" err="1">
                    <a:solidFill>
                      <a:srgbClr val="419BDF"/>
                    </a:solidFill>
                  </a:rPr>
                  <a:t>erreur</a:t>
                </a:r>
                <a:r>
                  <a:rPr lang="en-US" sz="1600" i="1" dirty="0">
                    <a:solidFill>
                      <a:srgbClr val="419BDF"/>
                    </a:solidFill>
                  </a:rPr>
                  <a:t> </a:t>
                </a:r>
                <a:r>
                  <a:rPr lang="en-US" sz="1600" i="1" dirty="0" err="1">
                    <a:solidFill>
                      <a:srgbClr val="419BDF"/>
                    </a:solidFill>
                  </a:rPr>
                  <a:t>quadratique</a:t>
                </a:r>
                <a:endParaRPr lang="en-US" sz="1600" i="1" dirty="0">
                  <a:solidFill>
                    <a:srgbClr val="419BDF"/>
                  </a:solidFill>
                </a:endParaRPr>
              </a:p>
              <a:p>
                <a:pPr>
                  <a:tabLst>
                    <a:tab pos="1558925" algn="ctr"/>
                  </a:tabLst>
                </a:pPr>
                <a:r>
                  <a:rPr lang="en-US" sz="1400" i="1" dirty="0" err="1">
                    <a:solidFill>
                      <a:srgbClr val="800080"/>
                    </a:solidFill>
                  </a:rPr>
                  <a:t>def</a:t>
                </a:r>
                <a:r>
                  <a:rPr lang="en-US" sz="1400" i="1" dirty="0">
                    <a:solidFill>
                      <a:srgbClr val="800080"/>
                    </a:solidFill>
                  </a:rPr>
                  <a:t> </a:t>
                </a:r>
                <a:r>
                  <a:rPr lang="en-US" sz="1400" i="1" dirty="0" err="1" smtClean="0">
                    <a:solidFill>
                      <a:srgbClr val="800080"/>
                    </a:solidFill>
                  </a:rPr>
                  <a:t>erreur_quadratique</a:t>
                </a:r>
                <a:r>
                  <a:rPr lang="en-US" sz="1400" i="1" dirty="0" smtClean="0">
                    <a:solidFill>
                      <a:srgbClr val="800080"/>
                    </a:solidFill>
                  </a:rPr>
                  <a:t>(X</a:t>
                </a:r>
                <a:r>
                  <a:rPr lang="en-US" sz="1400" i="1" dirty="0">
                    <a:solidFill>
                      <a:srgbClr val="800080"/>
                    </a:solidFill>
                  </a:rPr>
                  <a:t>, y, beta):</a:t>
                </a:r>
              </a:p>
              <a:p>
                <a:pPr>
                  <a:tabLst>
                    <a:tab pos="1558925" algn="ctr"/>
                  </a:tabLst>
                </a:pPr>
                <a:r>
                  <a:rPr lang="en-US" sz="1400" i="1" dirty="0">
                    <a:solidFill>
                      <a:srgbClr val="800080"/>
                    </a:solidFill>
                  </a:rPr>
                  <a:t>    n = </a:t>
                </a:r>
                <a:r>
                  <a:rPr lang="en-US" sz="1400" i="1" dirty="0" err="1">
                    <a:solidFill>
                      <a:srgbClr val="800080"/>
                    </a:solidFill>
                  </a:rPr>
                  <a:t>len</a:t>
                </a:r>
                <a:r>
                  <a:rPr lang="en-US" sz="1400" i="1" dirty="0">
                    <a:solidFill>
                      <a:srgbClr val="800080"/>
                    </a:solidFill>
                  </a:rPr>
                  <a:t>(y)</a:t>
                </a:r>
              </a:p>
              <a:p>
                <a:pPr>
                  <a:tabLst>
                    <a:tab pos="1558925" algn="ctr"/>
                  </a:tabLst>
                </a:pPr>
                <a:r>
                  <a:rPr lang="en-US" sz="1400" i="1" dirty="0">
                    <a:solidFill>
                      <a:srgbClr val="800080"/>
                    </a:solidFill>
                  </a:rPr>
                  <a:t>    return 1/(2*n)*</a:t>
                </a:r>
                <a:r>
                  <a:rPr lang="en-US" sz="1400" i="1" dirty="0" err="1">
                    <a:solidFill>
                      <a:srgbClr val="800080"/>
                    </a:solidFill>
                  </a:rPr>
                  <a:t>np.sum</a:t>
                </a:r>
                <a:r>
                  <a:rPr lang="en-US" sz="1400" i="1" dirty="0">
                    <a:solidFill>
                      <a:srgbClr val="800080"/>
                    </a:solidFill>
                  </a:rPr>
                  <a:t>((</a:t>
                </a:r>
                <a:r>
                  <a:rPr lang="en-US" sz="1400" i="1" dirty="0" err="1">
                    <a:solidFill>
                      <a:srgbClr val="800080"/>
                    </a:solidFill>
                  </a:rPr>
                  <a:t>modele</a:t>
                </a:r>
                <a:r>
                  <a:rPr lang="en-US" sz="1400" i="1" dirty="0">
                    <a:solidFill>
                      <a:srgbClr val="800080"/>
                    </a:solidFill>
                  </a:rPr>
                  <a:t>(</a:t>
                </a:r>
                <a:r>
                  <a:rPr lang="en-US" sz="1400" i="1" dirty="0" err="1">
                    <a:solidFill>
                      <a:srgbClr val="800080"/>
                    </a:solidFill>
                  </a:rPr>
                  <a:t>X,beta</a:t>
                </a:r>
                <a:r>
                  <a:rPr lang="en-US" sz="1400" i="1" dirty="0">
                    <a:solidFill>
                      <a:srgbClr val="800080"/>
                    </a:solidFill>
                  </a:rPr>
                  <a:t>)-y)**2)</a:t>
                </a:r>
              </a:p>
              <a:p>
                <a:pPr>
                  <a:tabLst>
                    <a:tab pos="1558925" algn="ctr"/>
                  </a:tabLst>
                </a:pPr>
                <a:r>
                  <a:rPr lang="fr-FR" sz="1600" i="1" dirty="0">
                    <a:solidFill>
                      <a:srgbClr val="419BDF"/>
                    </a:solidFill>
                  </a:rPr>
                  <a:t>#algorithme descente de gradient</a:t>
                </a:r>
              </a:p>
              <a:p>
                <a:pPr>
                  <a:tabLst>
                    <a:tab pos="1558925" algn="ctr"/>
                  </a:tabLst>
                </a:pPr>
                <a:r>
                  <a:rPr lang="fr-FR" sz="1400" i="1" dirty="0" err="1">
                    <a:solidFill>
                      <a:srgbClr val="800080"/>
                    </a:solidFill>
                  </a:rPr>
                  <a:t>def</a:t>
                </a:r>
                <a:r>
                  <a:rPr lang="fr-FR" sz="1400" i="1" dirty="0">
                    <a:solidFill>
                      <a:srgbClr val="800080"/>
                    </a:solidFill>
                  </a:rPr>
                  <a:t> gradient(X, y, beta):</a:t>
                </a:r>
              </a:p>
              <a:p>
                <a:pPr>
                  <a:tabLst>
                    <a:tab pos="1558925" algn="ctr"/>
                  </a:tabLst>
                </a:pPr>
                <a:r>
                  <a:rPr lang="fr-FR" sz="1400" i="1" dirty="0">
                    <a:solidFill>
                      <a:srgbClr val="800080"/>
                    </a:solidFill>
                  </a:rPr>
                  <a:t>    n=</a:t>
                </a:r>
                <a:r>
                  <a:rPr lang="fr-FR" sz="1400" i="1" dirty="0" err="1">
                    <a:solidFill>
                      <a:srgbClr val="800080"/>
                    </a:solidFill>
                  </a:rPr>
                  <a:t>len</a:t>
                </a:r>
                <a:r>
                  <a:rPr lang="fr-FR" sz="1400" i="1" dirty="0">
                    <a:solidFill>
                      <a:srgbClr val="800080"/>
                    </a:solidFill>
                  </a:rPr>
                  <a:t>(y)</a:t>
                </a:r>
              </a:p>
              <a:p>
                <a:pPr>
                  <a:tabLst>
                    <a:tab pos="1558925" algn="ctr"/>
                  </a:tabLst>
                </a:pPr>
                <a:r>
                  <a:rPr lang="fr-FR" sz="1400" i="1" dirty="0">
                    <a:solidFill>
                      <a:srgbClr val="800080"/>
                    </a:solidFill>
                  </a:rPr>
                  <a:t>    return </a:t>
                </a:r>
                <a:r>
                  <a:rPr lang="fr-FR" sz="1400" i="1" dirty="0" smtClean="0">
                    <a:solidFill>
                      <a:srgbClr val="800080"/>
                    </a:solidFill>
                  </a:rPr>
                  <a:t>(1/n)*</a:t>
                </a:r>
                <a:r>
                  <a:rPr lang="fr-FR" sz="1400" i="1" dirty="0">
                    <a:solidFill>
                      <a:srgbClr val="800080"/>
                    </a:solidFill>
                  </a:rPr>
                  <a:t>X.T.dot(</a:t>
                </a:r>
                <a:r>
                  <a:rPr lang="fr-FR" sz="1400" i="1" dirty="0" err="1">
                    <a:solidFill>
                      <a:srgbClr val="800080"/>
                    </a:solidFill>
                  </a:rPr>
                  <a:t>modele</a:t>
                </a:r>
                <a:r>
                  <a:rPr lang="fr-FR" sz="1400" i="1" dirty="0">
                    <a:solidFill>
                      <a:srgbClr val="800080"/>
                    </a:solidFill>
                  </a:rPr>
                  <a:t>(</a:t>
                </a:r>
                <a:r>
                  <a:rPr lang="fr-FR" sz="1400" i="1" dirty="0" err="1">
                    <a:solidFill>
                      <a:srgbClr val="800080"/>
                    </a:solidFill>
                  </a:rPr>
                  <a:t>X,beta</a:t>
                </a:r>
                <a:r>
                  <a:rPr lang="fr-FR" sz="1400" i="1" dirty="0">
                    <a:solidFill>
                      <a:srgbClr val="800080"/>
                    </a:solidFill>
                  </a:rPr>
                  <a:t>)-y)</a:t>
                </a:r>
              </a:p>
            </p:txBody>
          </p:sp>
        </mc:Choice>
        <mc:Fallback xmlns="">
          <p:sp>
            <p:nvSpPr>
              <p:cNvPr id="20" name="Rectangle 1"/>
              <p:cNvSpPr>
                <a:spLocks noRot="1" noChangeAspect="1" noMove="1" noResize="1" noEditPoints="1" noAdjustHandles="1" noChangeArrowheads="1" noChangeShapeType="1" noTextEdit="1"/>
              </p:cNvSpPr>
              <p:nvPr/>
            </p:nvSpPr>
            <p:spPr bwMode="auto">
              <a:xfrm>
                <a:off x="379536" y="2177806"/>
                <a:ext cx="4007741" cy="4555093"/>
              </a:xfrm>
              <a:prstGeom prst="rect">
                <a:avLst/>
              </a:prstGeom>
              <a:blipFill>
                <a:blip r:embed="rId4"/>
                <a:stretch>
                  <a:fillRect l="-605" b="-667"/>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sp>
        <p:nvSpPr>
          <p:cNvPr id="22" name="Rectangle 1"/>
          <p:cNvSpPr>
            <a:spLocks noChangeArrowheads="1"/>
          </p:cNvSpPr>
          <p:nvPr/>
        </p:nvSpPr>
        <p:spPr bwMode="auto">
          <a:xfrm>
            <a:off x="4572000" y="2153355"/>
            <a:ext cx="4095750" cy="45704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tabLst>
                <a:tab pos="1558925" algn="ctr"/>
              </a:tabLst>
            </a:pPr>
            <a:r>
              <a:rPr lang="fr-FR" sz="1400" i="1" dirty="0" err="1" smtClean="0">
                <a:solidFill>
                  <a:srgbClr val="800080"/>
                </a:solidFill>
              </a:rPr>
              <a:t>def</a:t>
            </a:r>
            <a:r>
              <a:rPr lang="fr-FR" sz="1400" i="1" dirty="0" smtClean="0">
                <a:solidFill>
                  <a:srgbClr val="800080"/>
                </a:solidFill>
              </a:rPr>
              <a:t> </a:t>
            </a:r>
            <a:r>
              <a:rPr lang="fr-FR" sz="1400" i="1" dirty="0" err="1" smtClean="0">
                <a:solidFill>
                  <a:srgbClr val="800080"/>
                </a:solidFill>
              </a:rPr>
              <a:t>descente_gradient</a:t>
            </a:r>
            <a:r>
              <a:rPr lang="fr-FR" sz="1400" i="1" dirty="0" smtClean="0">
                <a:solidFill>
                  <a:srgbClr val="800080"/>
                </a:solidFill>
              </a:rPr>
              <a:t>(X, </a:t>
            </a:r>
            <a:r>
              <a:rPr lang="fr-FR" sz="1400" i="1" dirty="0">
                <a:solidFill>
                  <a:srgbClr val="800080"/>
                </a:solidFill>
              </a:rPr>
              <a:t>y, beta, </a:t>
            </a:r>
            <a:r>
              <a:rPr lang="fr-FR" sz="1400" i="1" dirty="0" err="1">
                <a:solidFill>
                  <a:srgbClr val="800080"/>
                </a:solidFill>
              </a:rPr>
              <a:t>learning_rate</a:t>
            </a:r>
            <a:r>
              <a:rPr lang="fr-FR" sz="1400" i="1" dirty="0">
                <a:solidFill>
                  <a:srgbClr val="800080"/>
                </a:solidFill>
              </a:rPr>
              <a:t>, </a:t>
            </a:r>
            <a:r>
              <a:rPr lang="fr-FR" sz="1400" i="1" dirty="0" smtClean="0">
                <a:solidFill>
                  <a:srgbClr val="800080"/>
                </a:solidFill>
              </a:rPr>
              <a:t>	</a:t>
            </a:r>
            <a:r>
              <a:rPr lang="fr-FR" sz="1400" i="1" dirty="0" err="1" smtClean="0">
                <a:solidFill>
                  <a:srgbClr val="800080"/>
                </a:solidFill>
              </a:rPr>
              <a:t>n_iterations</a:t>
            </a:r>
            <a:r>
              <a:rPr lang="fr-FR" sz="1400" i="1" dirty="0" smtClean="0">
                <a:solidFill>
                  <a:srgbClr val="800080"/>
                </a:solidFill>
              </a:rPr>
              <a:t>):</a:t>
            </a:r>
          </a:p>
          <a:p>
            <a:pPr>
              <a:tabLst>
                <a:tab pos="1558925" algn="ctr"/>
              </a:tabLst>
            </a:pPr>
            <a:r>
              <a:rPr lang="fr-FR" sz="1400" i="1" dirty="0">
                <a:solidFill>
                  <a:srgbClr val="800080"/>
                </a:solidFill>
              </a:rPr>
              <a:t> </a:t>
            </a:r>
            <a:r>
              <a:rPr lang="fr-FR" sz="1400" i="1" dirty="0" smtClean="0">
                <a:solidFill>
                  <a:srgbClr val="800080"/>
                </a:solidFill>
              </a:rPr>
              <a:t>   historique = </a:t>
            </a:r>
            <a:r>
              <a:rPr lang="fr-FR" sz="1400" i="1" dirty="0" err="1" smtClean="0">
                <a:solidFill>
                  <a:srgbClr val="800080"/>
                </a:solidFill>
              </a:rPr>
              <a:t>np.zeros</a:t>
            </a:r>
            <a:r>
              <a:rPr lang="fr-FR" sz="1400" i="1" dirty="0" smtClean="0">
                <a:solidFill>
                  <a:srgbClr val="800080"/>
                </a:solidFill>
              </a:rPr>
              <a:t>(</a:t>
            </a:r>
            <a:r>
              <a:rPr lang="fr-FR" sz="1400" i="1" dirty="0" err="1" smtClean="0">
                <a:solidFill>
                  <a:srgbClr val="800080"/>
                </a:solidFill>
              </a:rPr>
              <a:t>n_iterations</a:t>
            </a:r>
            <a:r>
              <a:rPr lang="fr-FR" sz="1400" i="1" dirty="0" smtClean="0">
                <a:solidFill>
                  <a:srgbClr val="800080"/>
                </a:solidFill>
              </a:rPr>
              <a:t>)</a:t>
            </a:r>
            <a:endParaRPr lang="fr-FR" sz="1400" i="1" dirty="0">
              <a:solidFill>
                <a:srgbClr val="800080"/>
              </a:solidFill>
            </a:endParaRPr>
          </a:p>
          <a:p>
            <a:pPr>
              <a:tabLst>
                <a:tab pos="1558925" algn="ctr"/>
              </a:tabLst>
            </a:pPr>
            <a:r>
              <a:rPr lang="fr-FR" sz="1400" i="1" dirty="0">
                <a:solidFill>
                  <a:srgbClr val="800080"/>
                </a:solidFill>
              </a:rPr>
              <a:t>    for i in range(0, </a:t>
            </a:r>
            <a:r>
              <a:rPr lang="fr-FR" sz="1400" i="1" dirty="0" err="1">
                <a:solidFill>
                  <a:srgbClr val="800080"/>
                </a:solidFill>
              </a:rPr>
              <a:t>n_iterations</a:t>
            </a:r>
            <a:r>
              <a:rPr lang="fr-FR" sz="1400" i="1" dirty="0">
                <a:solidFill>
                  <a:srgbClr val="800080"/>
                </a:solidFill>
              </a:rPr>
              <a:t>):</a:t>
            </a:r>
          </a:p>
          <a:p>
            <a:pPr>
              <a:tabLst>
                <a:tab pos="1558925" algn="ctr"/>
              </a:tabLst>
            </a:pPr>
            <a:r>
              <a:rPr lang="fr-FR" sz="1400" i="1" dirty="0">
                <a:solidFill>
                  <a:srgbClr val="800080"/>
                </a:solidFill>
              </a:rPr>
              <a:t>        beta = beta </a:t>
            </a:r>
            <a:r>
              <a:rPr lang="fr-FR" sz="1400" i="1" dirty="0" smtClean="0">
                <a:solidFill>
                  <a:srgbClr val="800080"/>
                </a:solidFill>
              </a:rPr>
              <a:t>-</a:t>
            </a:r>
            <a:r>
              <a:rPr lang="fr-FR" sz="1400" i="1" dirty="0" err="1" smtClean="0">
                <a:solidFill>
                  <a:srgbClr val="800080"/>
                </a:solidFill>
              </a:rPr>
              <a:t>learning_rate</a:t>
            </a:r>
            <a:r>
              <a:rPr lang="fr-FR" sz="1400" i="1" dirty="0" smtClean="0">
                <a:solidFill>
                  <a:srgbClr val="800080"/>
                </a:solidFill>
              </a:rPr>
              <a:t>*gradient</a:t>
            </a:r>
          </a:p>
          <a:p>
            <a:pPr>
              <a:tabLst>
                <a:tab pos="1558925" algn="ctr"/>
              </a:tabLst>
            </a:pPr>
            <a:r>
              <a:rPr lang="fr-FR" sz="1400" i="1" dirty="0" smtClean="0">
                <a:solidFill>
                  <a:srgbClr val="800080"/>
                </a:solidFill>
              </a:rPr>
              <a:t>		(</a:t>
            </a:r>
            <a:r>
              <a:rPr lang="fr-FR" sz="1400" i="1" dirty="0" err="1" smtClean="0">
                <a:solidFill>
                  <a:srgbClr val="800080"/>
                </a:solidFill>
              </a:rPr>
              <a:t>X,y,beta</a:t>
            </a:r>
            <a:r>
              <a:rPr lang="fr-FR" sz="1400" i="1" dirty="0" smtClean="0">
                <a:solidFill>
                  <a:srgbClr val="800080"/>
                </a:solidFill>
              </a:rPr>
              <a:t>)</a:t>
            </a:r>
          </a:p>
          <a:p>
            <a:pPr>
              <a:tabLst>
                <a:tab pos="1558925" algn="ctr"/>
              </a:tabLst>
            </a:pPr>
            <a:r>
              <a:rPr lang="fr-FR" sz="1400" i="1" dirty="0">
                <a:solidFill>
                  <a:srgbClr val="800080"/>
                </a:solidFill>
              </a:rPr>
              <a:t> </a:t>
            </a:r>
            <a:r>
              <a:rPr lang="fr-FR" sz="1400" i="1" dirty="0" smtClean="0">
                <a:solidFill>
                  <a:srgbClr val="800080"/>
                </a:solidFill>
              </a:rPr>
              <a:t>       historique[i] = </a:t>
            </a:r>
            <a:r>
              <a:rPr lang="en-US" sz="1400" i="1" dirty="0" err="1">
                <a:solidFill>
                  <a:srgbClr val="800080"/>
                </a:solidFill>
              </a:rPr>
              <a:t>erreur_quadratique</a:t>
            </a:r>
            <a:r>
              <a:rPr lang="en-US" sz="1400" i="1" dirty="0">
                <a:solidFill>
                  <a:srgbClr val="800080"/>
                </a:solidFill>
              </a:rPr>
              <a:t> </a:t>
            </a:r>
            <a:r>
              <a:rPr lang="fr-FR" sz="1400" i="1" dirty="0" smtClean="0">
                <a:solidFill>
                  <a:srgbClr val="800080"/>
                </a:solidFill>
              </a:rPr>
              <a:t>(X, y, beta)</a:t>
            </a:r>
            <a:endParaRPr lang="fr-FR" sz="1400" i="1" dirty="0">
              <a:solidFill>
                <a:srgbClr val="800080"/>
              </a:solidFill>
            </a:endParaRPr>
          </a:p>
          <a:p>
            <a:pPr>
              <a:tabLst>
                <a:tab pos="1558925" algn="ctr"/>
              </a:tabLst>
            </a:pPr>
            <a:r>
              <a:rPr lang="fr-FR" sz="1400" i="1" dirty="0">
                <a:solidFill>
                  <a:srgbClr val="800080"/>
                </a:solidFill>
              </a:rPr>
              <a:t>    return </a:t>
            </a:r>
            <a:r>
              <a:rPr lang="fr-FR" sz="1400" i="1" dirty="0" smtClean="0">
                <a:solidFill>
                  <a:srgbClr val="800080"/>
                </a:solidFill>
              </a:rPr>
              <a:t>beta, </a:t>
            </a:r>
            <a:r>
              <a:rPr lang="fr-FR" sz="1400" i="1" dirty="0">
                <a:solidFill>
                  <a:srgbClr val="800080"/>
                </a:solidFill>
              </a:rPr>
              <a:t>historique</a:t>
            </a:r>
            <a:endParaRPr lang="fr-FR" sz="1600" i="1" dirty="0">
              <a:solidFill>
                <a:srgbClr val="800080"/>
              </a:solidFill>
            </a:endParaRPr>
          </a:p>
          <a:p>
            <a:pPr>
              <a:spcBef>
                <a:spcPts val="600"/>
              </a:spcBef>
              <a:tabLst>
                <a:tab pos="1558925" algn="ctr"/>
              </a:tabLst>
            </a:pPr>
            <a:r>
              <a:rPr lang="en-US" sz="1600" i="1" dirty="0" smtClean="0">
                <a:solidFill>
                  <a:srgbClr val="419BDF"/>
                </a:solidFill>
              </a:rPr>
              <a:t>#</a:t>
            </a:r>
            <a:r>
              <a:rPr lang="en-US" sz="1600" i="1" dirty="0" err="1" smtClean="0">
                <a:solidFill>
                  <a:srgbClr val="419BDF"/>
                </a:solidFill>
              </a:rPr>
              <a:t>apprentissage</a:t>
            </a:r>
            <a:endParaRPr lang="en-US" sz="1600" i="1" dirty="0" smtClean="0">
              <a:solidFill>
                <a:srgbClr val="419BDF"/>
              </a:solidFill>
            </a:endParaRPr>
          </a:p>
          <a:p>
            <a:pPr>
              <a:tabLst>
                <a:tab pos="1558925" algn="ctr"/>
              </a:tabLst>
            </a:pPr>
            <a:r>
              <a:rPr lang="en-US" sz="1400" i="1" dirty="0" err="1" smtClean="0">
                <a:solidFill>
                  <a:srgbClr val="800080"/>
                </a:solidFill>
              </a:rPr>
              <a:t>beta_final</a:t>
            </a:r>
            <a:r>
              <a:rPr lang="en-US" sz="1400" i="1" dirty="0" smtClean="0">
                <a:solidFill>
                  <a:srgbClr val="800080"/>
                </a:solidFill>
              </a:rPr>
              <a:t> , </a:t>
            </a:r>
            <a:r>
              <a:rPr lang="en-US" sz="1400" i="1" dirty="0" err="1" smtClean="0">
                <a:solidFill>
                  <a:srgbClr val="800080"/>
                </a:solidFill>
              </a:rPr>
              <a:t>cost_history</a:t>
            </a:r>
            <a:r>
              <a:rPr lang="en-US" sz="1400" i="1" dirty="0" smtClean="0">
                <a:solidFill>
                  <a:srgbClr val="800080"/>
                </a:solidFill>
              </a:rPr>
              <a:t>= </a:t>
            </a:r>
            <a:r>
              <a:rPr lang="fr-FR" sz="1400" i="1" dirty="0" err="1" smtClean="0">
                <a:solidFill>
                  <a:srgbClr val="800080"/>
                </a:solidFill>
              </a:rPr>
              <a:t>descente_gradient</a:t>
            </a:r>
            <a:r>
              <a:rPr lang="en-US" sz="1400" i="1" dirty="0" smtClean="0">
                <a:solidFill>
                  <a:srgbClr val="800080"/>
                </a:solidFill>
              </a:rPr>
              <a:t>(X</a:t>
            </a:r>
            <a:r>
              <a:rPr lang="en-US" sz="1400" i="1" dirty="0">
                <a:solidFill>
                  <a:srgbClr val="800080"/>
                </a:solidFill>
              </a:rPr>
              <a:t>, y, </a:t>
            </a:r>
            <a:endParaRPr lang="en-US" sz="1400" i="1" dirty="0" smtClean="0">
              <a:solidFill>
                <a:srgbClr val="800080"/>
              </a:solidFill>
            </a:endParaRPr>
          </a:p>
          <a:p>
            <a:pPr>
              <a:tabLst>
                <a:tab pos="1558925" algn="ctr"/>
              </a:tabLst>
            </a:pPr>
            <a:r>
              <a:rPr lang="en-US" sz="1400" i="1" dirty="0" smtClean="0">
                <a:solidFill>
                  <a:srgbClr val="800080"/>
                </a:solidFill>
              </a:rPr>
              <a:t>      beta, </a:t>
            </a:r>
            <a:r>
              <a:rPr lang="en-US" sz="1400" i="1" dirty="0" err="1" smtClean="0">
                <a:solidFill>
                  <a:srgbClr val="800080"/>
                </a:solidFill>
              </a:rPr>
              <a:t>learning_rate</a:t>
            </a:r>
            <a:r>
              <a:rPr lang="en-US" sz="1400" i="1" dirty="0" smtClean="0">
                <a:solidFill>
                  <a:srgbClr val="800080"/>
                </a:solidFill>
              </a:rPr>
              <a:t>=0.01</a:t>
            </a:r>
            <a:r>
              <a:rPr lang="en-US" sz="1400" i="1" dirty="0">
                <a:solidFill>
                  <a:srgbClr val="800080"/>
                </a:solidFill>
              </a:rPr>
              <a:t>, </a:t>
            </a:r>
            <a:r>
              <a:rPr lang="en-US" sz="1400" i="1" dirty="0" err="1">
                <a:solidFill>
                  <a:srgbClr val="800080"/>
                </a:solidFill>
              </a:rPr>
              <a:t>n_iterations</a:t>
            </a:r>
            <a:r>
              <a:rPr lang="en-US" sz="1400" i="1" dirty="0">
                <a:solidFill>
                  <a:srgbClr val="800080"/>
                </a:solidFill>
              </a:rPr>
              <a:t>=1000</a:t>
            </a:r>
            <a:r>
              <a:rPr lang="en-US" sz="1400" i="1" dirty="0" smtClean="0">
                <a:solidFill>
                  <a:srgbClr val="800080"/>
                </a:solidFill>
              </a:rPr>
              <a:t>)</a:t>
            </a:r>
          </a:p>
          <a:p>
            <a:pPr>
              <a:tabLst>
                <a:tab pos="1558925" algn="ctr"/>
              </a:tabLst>
            </a:pPr>
            <a:r>
              <a:rPr lang="en-US" sz="1600" i="1" dirty="0" smtClean="0">
                <a:solidFill>
                  <a:srgbClr val="419BDF"/>
                </a:solidFill>
              </a:rPr>
              <a:t>#coefficient de </a:t>
            </a:r>
            <a:r>
              <a:rPr lang="en-US" sz="1600" i="1" dirty="0" err="1" smtClean="0">
                <a:solidFill>
                  <a:srgbClr val="419BDF"/>
                </a:solidFill>
              </a:rPr>
              <a:t>détermination</a:t>
            </a:r>
            <a:endParaRPr lang="en-US" sz="1600" i="1" dirty="0" smtClean="0">
              <a:solidFill>
                <a:srgbClr val="419BDF"/>
              </a:solidFill>
            </a:endParaRPr>
          </a:p>
          <a:p>
            <a:pPr>
              <a:tabLst>
                <a:tab pos="1558925" algn="ctr"/>
              </a:tabLst>
            </a:pPr>
            <a:r>
              <a:rPr lang="en-US" sz="1400" i="1" dirty="0" err="1" smtClean="0">
                <a:solidFill>
                  <a:srgbClr val="800080"/>
                </a:solidFill>
              </a:rPr>
              <a:t>def</a:t>
            </a:r>
            <a:r>
              <a:rPr lang="en-US" sz="1400" i="1" dirty="0" smtClean="0">
                <a:solidFill>
                  <a:srgbClr val="800080"/>
                </a:solidFill>
              </a:rPr>
              <a:t> </a:t>
            </a:r>
            <a:r>
              <a:rPr lang="en-US" sz="1400" i="1" dirty="0" err="1" smtClean="0">
                <a:solidFill>
                  <a:srgbClr val="800080"/>
                </a:solidFill>
              </a:rPr>
              <a:t>coeff_determination</a:t>
            </a:r>
            <a:r>
              <a:rPr lang="en-US" sz="1400" i="1" dirty="0" smtClean="0">
                <a:solidFill>
                  <a:srgbClr val="800080"/>
                </a:solidFill>
              </a:rPr>
              <a:t>(y, prediction) :</a:t>
            </a:r>
          </a:p>
          <a:p>
            <a:pPr>
              <a:tabLst>
                <a:tab pos="1558925" algn="ctr"/>
              </a:tabLst>
            </a:pPr>
            <a:r>
              <a:rPr lang="en-US" sz="1400" i="1" dirty="0" smtClean="0">
                <a:solidFill>
                  <a:srgbClr val="800080"/>
                </a:solidFill>
              </a:rPr>
              <a:t>      u = ((y-prediction)**2).sum()</a:t>
            </a:r>
          </a:p>
          <a:p>
            <a:pPr>
              <a:tabLst>
                <a:tab pos="1558925" algn="ctr"/>
              </a:tabLst>
            </a:pPr>
            <a:r>
              <a:rPr lang="en-US" sz="1400" i="1" dirty="0" smtClean="0">
                <a:solidFill>
                  <a:srgbClr val="800080"/>
                </a:solidFill>
              </a:rPr>
              <a:t>      v = ((y-</a:t>
            </a:r>
            <a:r>
              <a:rPr lang="en-US" sz="1400" i="1" dirty="0" err="1" smtClean="0">
                <a:solidFill>
                  <a:srgbClr val="800080"/>
                </a:solidFill>
              </a:rPr>
              <a:t>y.mean</a:t>
            </a:r>
            <a:r>
              <a:rPr lang="en-US" sz="1400" i="1" dirty="0" smtClean="0">
                <a:solidFill>
                  <a:srgbClr val="800080"/>
                </a:solidFill>
              </a:rPr>
              <a:t>())**2).sum()</a:t>
            </a:r>
          </a:p>
          <a:p>
            <a:pPr>
              <a:tabLst>
                <a:tab pos="1558925" algn="ctr"/>
              </a:tabLst>
            </a:pPr>
            <a:r>
              <a:rPr lang="en-US" sz="1400" i="1" dirty="0" smtClean="0">
                <a:solidFill>
                  <a:srgbClr val="800080"/>
                </a:solidFill>
              </a:rPr>
              <a:t>      return 1 – u/v</a:t>
            </a:r>
          </a:p>
          <a:p>
            <a:pPr>
              <a:tabLst>
                <a:tab pos="1558925" algn="ctr"/>
              </a:tabLst>
            </a:pPr>
            <a:r>
              <a:rPr lang="en-US" sz="1600" i="1" dirty="0" smtClean="0">
                <a:solidFill>
                  <a:srgbClr val="419BDF"/>
                </a:solidFill>
              </a:rPr>
              <a:t>#</a:t>
            </a:r>
            <a:r>
              <a:rPr lang="en-US" sz="1600" i="1" dirty="0" err="1">
                <a:solidFill>
                  <a:srgbClr val="419BDF"/>
                </a:solidFill>
              </a:rPr>
              <a:t>affichage</a:t>
            </a:r>
            <a:r>
              <a:rPr lang="en-US" sz="1600" i="1" dirty="0">
                <a:solidFill>
                  <a:srgbClr val="419BDF"/>
                </a:solidFill>
              </a:rPr>
              <a:t> du dataset et de la </a:t>
            </a:r>
            <a:r>
              <a:rPr lang="en-US" sz="1600" i="1" dirty="0" err="1">
                <a:solidFill>
                  <a:srgbClr val="419BDF"/>
                </a:solidFill>
              </a:rPr>
              <a:t>régression</a:t>
            </a:r>
            <a:endParaRPr lang="en-US" sz="1600" i="1" dirty="0">
              <a:solidFill>
                <a:srgbClr val="419BDF"/>
              </a:solidFill>
            </a:endParaRPr>
          </a:p>
          <a:p>
            <a:pPr>
              <a:tabLst>
                <a:tab pos="1558925" algn="ctr"/>
              </a:tabLst>
            </a:pPr>
            <a:r>
              <a:rPr lang="en-US" sz="1400" i="1" dirty="0">
                <a:solidFill>
                  <a:srgbClr val="800080"/>
                </a:solidFill>
              </a:rPr>
              <a:t>prediction = </a:t>
            </a:r>
            <a:r>
              <a:rPr lang="en-US" sz="1400" i="1" dirty="0" err="1">
                <a:solidFill>
                  <a:srgbClr val="800080"/>
                </a:solidFill>
              </a:rPr>
              <a:t>modele</a:t>
            </a:r>
            <a:r>
              <a:rPr lang="en-US" sz="1400" i="1" dirty="0">
                <a:solidFill>
                  <a:srgbClr val="800080"/>
                </a:solidFill>
              </a:rPr>
              <a:t>(</a:t>
            </a:r>
            <a:r>
              <a:rPr lang="en-US" sz="1400" i="1" dirty="0" err="1">
                <a:solidFill>
                  <a:srgbClr val="800080"/>
                </a:solidFill>
              </a:rPr>
              <a:t>X,beta_final</a:t>
            </a:r>
            <a:r>
              <a:rPr lang="en-US" sz="1400" i="1" dirty="0">
                <a:solidFill>
                  <a:srgbClr val="800080"/>
                </a:solidFill>
              </a:rPr>
              <a:t>)</a:t>
            </a:r>
          </a:p>
          <a:p>
            <a:pPr>
              <a:tabLst>
                <a:tab pos="1558925" algn="ctr"/>
              </a:tabLst>
            </a:pPr>
            <a:r>
              <a:rPr lang="en-US" sz="1400" i="1" dirty="0" err="1">
                <a:solidFill>
                  <a:srgbClr val="800080"/>
                </a:solidFill>
              </a:rPr>
              <a:t>plt.scatter</a:t>
            </a:r>
            <a:r>
              <a:rPr lang="en-US" sz="1400" i="1" dirty="0">
                <a:solidFill>
                  <a:srgbClr val="800080"/>
                </a:solidFill>
              </a:rPr>
              <a:t>(x, y)</a:t>
            </a:r>
          </a:p>
          <a:p>
            <a:pPr>
              <a:spcAft>
                <a:spcPts val="1200"/>
              </a:spcAft>
              <a:tabLst>
                <a:tab pos="1558925" algn="ctr"/>
              </a:tabLst>
            </a:pPr>
            <a:r>
              <a:rPr lang="en-US" sz="1400" i="1" dirty="0" err="1" smtClean="0">
                <a:solidFill>
                  <a:srgbClr val="800080"/>
                </a:solidFill>
              </a:rPr>
              <a:t>plt.scatter</a:t>
            </a:r>
            <a:r>
              <a:rPr lang="en-US" sz="1400" i="1" dirty="0" smtClean="0">
                <a:solidFill>
                  <a:srgbClr val="800080"/>
                </a:solidFill>
              </a:rPr>
              <a:t>(x</a:t>
            </a:r>
            <a:r>
              <a:rPr lang="en-US" sz="1400" i="1" dirty="0">
                <a:solidFill>
                  <a:srgbClr val="800080"/>
                </a:solidFill>
              </a:rPr>
              <a:t>, prediction, c='r</a:t>
            </a:r>
            <a:r>
              <a:rPr lang="en-US" sz="1400" i="1" dirty="0" smtClean="0">
                <a:solidFill>
                  <a:srgbClr val="800080"/>
                </a:solidFill>
              </a:rPr>
              <a:t>')</a:t>
            </a:r>
          </a:p>
        </p:txBody>
      </p:sp>
    </p:spTree>
    <p:extLst>
      <p:ext uri="{BB962C8B-B14F-4D97-AF65-F5344CB8AC3E}">
        <p14:creationId xmlns:p14="http://schemas.microsoft.com/office/powerpoint/2010/main" val="27628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Descente de gradient : régression linéaire simple</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20" name="Rectangle 1"/>
              <p:cNvSpPr>
                <a:spLocks noChangeArrowheads="1"/>
              </p:cNvSpPr>
              <p:nvPr/>
            </p:nvSpPr>
            <p:spPr bwMode="auto">
              <a:xfrm>
                <a:off x="379536" y="2177806"/>
                <a:ext cx="4007741" cy="455509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419BDF"/>
                    </a:solidFill>
                  </a:rPr>
                  <a:t>#</a:t>
                </a:r>
                <a:r>
                  <a:rPr lang="fr-FR" sz="1600" i="1" dirty="0">
                    <a:solidFill>
                      <a:srgbClr val="419BDF"/>
                    </a:solidFill>
                  </a:rPr>
                  <a:t> Regression non linéaire </a:t>
                </a:r>
                <a14:m>
                  <m:oMath xmlns:m="http://schemas.openxmlformats.org/officeDocument/2006/math">
                    <m:r>
                      <m:rPr>
                        <m:nor/>
                      </m:rPr>
                      <a:rPr lang="fr-FR" sz="1600" i="1" dirty="0">
                        <a:solidFill>
                          <a:srgbClr val="419BDF"/>
                        </a:solidFill>
                        <a:sym typeface="Symbol" panose="05050102010706020507" pitchFamily="18" charset="2"/>
                      </a:rPr>
                      <m:t></m:t>
                    </m:r>
                  </m:oMath>
                </a14:m>
                <a:r>
                  <a:rPr lang="fr-FR" sz="1600" i="1" baseline="-25000" dirty="0">
                    <a:solidFill>
                      <a:srgbClr val="419BDF"/>
                    </a:solidFill>
                  </a:rPr>
                  <a:t>0</a:t>
                </a:r>
                <a:r>
                  <a:rPr lang="fr-FR" sz="1600" i="1" dirty="0">
                    <a:solidFill>
                      <a:srgbClr val="419BDF"/>
                    </a:solidFill>
                  </a:rPr>
                  <a:t> + x</a:t>
                </a:r>
                <a:r>
                  <a:rPr lang="fr-FR" sz="1600" dirty="0">
                    <a:solidFill>
                      <a:srgbClr val="419BDF"/>
                    </a:solidFill>
                    <a:sym typeface="Symbol" panose="05050102010706020507" pitchFamily="18" charset="2"/>
                  </a:rPr>
                  <a:t> </a:t>
                </a:r>
                <a14:m>
                  <m:oMath xmlns:m="http://schemas.openxmlformats.org/officeDocument/2006/math">
                    <m:r>
                      <m:rPr>
                        <m:nor/>
                      </m:rPr>
                      <a:rPr lang="fr-FR" sz="1600" i="1" dirty="0">
                        <a:solidFill>
                          <a:srgbClr val="419BDF"/>
                        </a:solidFill>
                        <a:sym typeface="Symbol" panose="05050102010706020507" pitchFamily="18" charset="2"/>
                      </a:rPr>
                      <m:t></m:t>
                    </m:r>
                  </m:oMath>
                </a14:m>
                <a:r>
                  <a:rPr lang="fr-FR" sz="1600" i="1" baseline="-25000" dirty="0">
                    <a:solidFill>
                      <a:srgbClr val="419BDF"/>
                    </a:solidFill>
                  </a:rPr>
                  <a:t>1</a:t>
                </a:r>
                <a:r>
                  <a:rPr lang="fr-FR" sz="1600" i="1" dirty="0">
                    <a:solidFill>
                      <a:srgbClr val="419BDF"/>
                    </a:solidFill>
                  </a:rPr>
                  <a:t> + x</a:t>
                </a:r>
                <a:r>
                  <a:rPr lang="fr-FR" sz="1600" i="1" baseline="30000" dirty="0">
                    <a:solidFill>
                      <a:srgbClr val="419BDF"/>
                    </a:solidFill>
                  </a:rPr>
                  <a:t>2</a:t>
                </a:r>
                <a:r>
                  <a:rPr lang="fr-FR" sz="1600" i="1" dirty="0">
                    <a:solidFill>
                      <a:srgbClr val="419BDF"/>
                    </a:solidFill>
                  </a:rPr>
                  <a:t> </a:t>
                </a:r>
                <a14:m>
                  <m:oMath xmlns:m="http://schemas.openxmlformats.org/officeDocument/2006/math">
                    <m:r>
                      <m:rPr>
                        <m:nor/>
                      </m:rPr>
                      <a:rPr lang="fr-FR" sz="1600" i="1" dirty="0">
                        <a:solidFill>
                          <a:srgbClr val="419BDF"/>
                        </a:solidFill>
                        <a:sym typeface="Symbol" panose="05050102010706020507" pitchFamily="18" charset="2"/>
                      </a:rPr>
                      <m:t></m:t>
                    </m:r>
                    <m:r>
                      <m:rPr>
                        <m:nor/>
                      </m:rPr>
                      <a:rPr lang="fr-FR" sz="1600" i="1" baseline="-25000" dirty="0">
                        <a:solidFill>
                          <a:srgbClr val="419BDF"/>
                        </a:solidFill>
                        <a:sym typeface="Symbol" panose="05050102010706020507" pitchFamily="18" charset="2"/>
                      </a:rPr>
                      <m:t>2</m:t>
                    </m:r>
                  </m:oMath>
                </a14:m>
                <a:r>
                  <a:rPr lang="fr-FR" sz="1600" i="1" dirty="0">
                    <a:solidFill>
                      <a:srgbClr val="419BDF"/>
                    </a:solidFill>
                  </a:rPr>
                  <a:t> </a:t>
                </a:r>
                <a:endParaRPr lang="fr-FR" sz="1600" i="1" dirty="0" smtClean="0">
                  <a:solidFill>
                    <a:srgbClr val="419BDF"/>
                  </a:solidFill>
                </a:endParaRPr>
              </a:p>
              <a:p>
                <a:pPr>
                  <a:tabLst>
                    <a:tab pos="1558925" algn="ctr"/>
                  </a:tabLst>
                </a:pPr>
                <a:r>
                  <a:rPr lang="fr-FR" sz="1400" i="1" dirty="0" smtClean="0">
                    <a:solidFill>
                      <a:srgbClr val="800080"/>
                    </a:solidFill>
                  </a:rPr>
                  <a:t>import </a:t>
                </a:r>
                <a:r>
                  <a:rPr lang="fr-FR" sz="1400" i="1" dirty="0" err="1">
                    <a:solidFill>
                      <a:srgbClr val="800080"/>
                    </a:solidFill>
                  </a:rPr>
                  <a:t>numpy</a:t>
                </a:r>
                <a:r>
                  <a:rPr lang="fr-FR" sz="1400" i="1" dirty="0">
                    <a:solidFill>
                      <a:srgbClr val="800080"/>
                    </a:solidFill>
                  </a:rPr>
                  <a:t> as </a:t>
                </a:r>
                <a:r>
                  <a:rPr lang="fr-FR" sz="1400" i="1" dirty="0" err="1">
                    <a:solidFill>
                      <a:srgbClr val="800080"/>
                    </a:solidFill>
                  </a:rPr>
                  <a:t>np</a:t>
                </a:r>
                <a:endParaRPr lang="fr-FR" sz="1400" i="1" dirty="0">
                  <a:solidFill>
                    <a:srgbClr val="800080"/>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sklearn.datasets</a:t>
                </a:r>
                <a:r>
                  <a:rPr lang="fr-FR" sz="1400" i="1" dirty="0">
                    <a:solidFill>
                      <a:srgbClr val="800080"/>
                    </a:solidFill>
                  </a:rPr>
                  <a:t> import </a:t>
                </a:r>
                <a:r>
                  <a:rPr lang="fr-FR" sz="1400" i="1" dirty="0" err="1">
                    <a:solidFill>
                      <a:srgbClr val="800080"/>
                    </a:solidFill>
                  </a:rPr>
                  <a:t>make_regression</a:t>
                </a:r>
                <a:endParaRPr lang="fr-FR" sz="1400" i="1" dirty="0">
                  <a:solidFill>
                    <a:srgbClr val="800080"/>
                  </a:solidFill>
                </a:endParaRPr>
              </a:p>
              <a:p>
                <a:pPr>
                  <a:tabLst>
                    <a:tab pos="1558925" algn="ctr"/>
                  </a:tabLst>
                </a:pPr>
                <a:r>
                  <a:rPr lang="fr-FR" sz="1400" i="1" dirty="0">
                    <a:solidFill>
                      <a:srgbClr val="800080"/>
                    </a:solidFill>
                  </a:rPr>
                  <a:t>import </a:t>
                </a:r>
                <a:r>
                  <a:rPr lang="fr-FR" sz="1400" i="1" dirty="0" err="1">
                    <a:solidFill>
                      <a:srgbClr val="800080"/>
                    </a:solidFill>
                  </a:rPr>
                  <a:t>matplotlib.pyplot</a:t>
                </a:r>
                <a:r>
                  <a:rPr lang="fr-FR" sz="1400" i="1" dirty="0">
                    <a:solidFill>
                      <a:srgbClr val="800080"/>
                    </a:solidFill>
                  </a:rPr>
                  <a:t> as </a:t>
                </a:r>
                <a:r>
                  <a:rPr lang="fr-FR" sz="1400" i="1" dirty="0" err="1">
                    <a:solidFill>
                      <a:srgbClr val="800080"/>
                    </a:solidFill>
                  </a:rPr>
                  <a:t>plt</a:t>
                </a:r>
                <a:r>
                  <a:rPr lang="fr-FR" sz="1400" i="1" dirty="0">
                    <a:solidFill>
                      <a:srgbClr val="800080"/>
                    </a:solidFill>
                  </a:rPr>
                  <a:t> </a:t>
                </a:r>
                <a:endParaRPr lang="fr-FR" sz="1600" i="1" dirty="0">
                  <a:solidFill>
                    <a:srgbClr val="800080"/>
                  </a:solidFill>
                </a:endParaRPr>
              </a:p>
              <a:p>
                <a:pPr>
                  <a:tabLst>
                    <a:tab pos="1558925" algn="ctr"/>
                  </a:tabLst>
                </a:pPr>
                <a:r>
                  <a:rPr lang="fr-FR" sz="1600" i="1" dirty="0">
                    <a:solidFill>
                      <a:srgbClr val="419BDF"/>
                    </a:solidFill>
                  </a:rPr>
                  <a:t>#</a:t>
                </a:r>
                <a:r>
                  <a:rPr lang="fr-FR" sz="1600" i="1" dirty="0" err="1" smtClean="0">
                    <a:solidFill>
                      <a:srgbClr val="419BDF"/>
                    </a:solidFill>
                  </a:rPr>
                  <a:t>Dataset</a:t>
                </a:r>
                <a:r>
                  <a:rPr lang="fr-FR" sz="1600" i="1" dirty="0" smtClean="0">
                    <a:solidFill>
                      <a:srgbClr val="419BDF"/>
                    </a:solidFill>
                  </a:rPr>
                  <a:t> </a:t>
                </a:r>
                <a:r>
                  <a:rPr lang="fr-FR" sz="1600" i="1" dirty="0">
                    <a:solidFill>
                      <a:srgbClr val="00B050"/>
                    </a:solidFill>
                  </a:rPr>
                  <a:t>modifié pour devenir non linéaire</a:t>
                </a:r>
                <a:endParaRPr lang="fr-FR" sz="1600" i="1" dirty="0">
                  <a:solidFill>
                    <a:srgbClr val="419BDF"/>
                  </a:solidFill>
                </a:endParaRPr>
              </a:p>
              <a:p>
                <a:pPr>
                  <a:tabLst>
                    <a:tab pos="1558925" algn="ctr"/>
                  </a:tabLst>
                </a:pPr>
                <a:r>
                  <a:rPr lang="fr-FR" sz="1400" i="1" dirty="0">
                    <a:solidFill>
                      <a:srgbClr val="800080"/>
                    </a:solidFill>
                  </a:rPr>
                  <a:t>x, y = </a:t>
                </a:r>
                <a:r>
                  <a:rPr lang="fr-FR" sz="1400" i="1" dirty="0" err="1">
                    <a:solidFill>
                      <a:srgbClr val="800080"/>
                    </a:solidFill>
                  </a:rPr>
                  <a:t>make_regression</a:t>
                </a:r>
                <a:r>
                  <a:rPr lang="fr-FR" sz="1400" i="1" dirty="0">
                    <a:solidFill>
                      <a:srgbClr val="800080"/>
                    </a:solidFill>
                  </a:rPr>
                  <a:t>(</a:t>
                </a:r>
                <a:r>
                  <a:rPr lang="fr-FR" sz="1400" i="1" dirty="0" err="1">
                    <a:solidFill>
                      <a:srgbClr val="800080"/>
                    </a:solidFill>
                  </a:rPr>
                  <a:t>n_samples</a:t>
                </a:r>
                <a:r>
                  <a:rPr lang="fr-FR" sz="1400" i="1" dirty="0">
                    <a:solidFill>
                      <a:srgbClr val="800080"/>
                    </a:solidFill>
                  </a:rPr>
                  <a:t>=100, </a:t>
                </a:r>
              </a:p>
              <a:p>
                <a:pPr>
                  <a:tabLst>
                    <a:tab pos="1558925" algn="ctr"/>
                  </a:tabLst>
                </a:pPr>
                <a:r>
                  <a:rPr lang="fr-FR" sz="1400" i="1" dirty="0">
                    <a:solidFill>
                      <a:srgbClr val="800080"/>
                    </a:solidFill>
                  </a:rPr>
                  <a:t>             </a:t>
                </a:r>
                <a:r>
                  <a:rPr lang="fr-FR" sz="1400" i="1" dirty="0" err="1">
                    <a:solidFill>
                      <a:srgbClr val="800080"/>
                    </a:solidFill>
                  </a:rPr>
                  <a:t>n_features</a:t>
                </a:r>
                <a:r>
                  <a:rPr lang="fr-FR" sz="1400" i="1" dirty="0">
                    <a:solidFill>
                      <a:srgbClr val="800080"/>
                    </a:solidFill>
                  </a:rPr>
                  <a:t>=1, noise=10)</a:t>
                </a:r>
              </a:p>
              <a:p>
                <a:pPr>
                  <a:tabLst>
                    <a:tab pos="1558925" algn="ctr"/>
                  </a:tabLst>
                </a:pPr>
                <a:r>
                  <a:rPr lang="fr-FR" sz="1400" i="1" dirty="0" smtClean="0">
                    <a:solidFill>
                      <a:srgbClr val="800080"/>
                    </a:solidFill>
                  </a:rPr>
                  <a:t>y </a:t>
                </a:r>
                <a:r>
                  <a:rPr lang="fr-FR" sz="1400" i="1" dirty="0">
                    <a:solidFill>
                      <a:srgbClr val="800080"/>
                    </a:solidFill>
                  </a:rPr>
                  <a:t>= </a:t>
                </a:r>
                <a:r>
                  <a:rPr lang="fr-FR" sz="1400" i="1" dirty="0" err="1">
                    <a:solidFill>
                      <a:srgbClr val="800080"/>
                    </a:solidFill>
                  </a:rPr>
                  <a:t>y.reshape</a:t>
                </a:r>
                <a:r>
                  <a:rPr lang="fr-FR" sz="1400" i="1" dirty="0">
                    <a:solidFill>
                      <a:srgbClr val="800080"/>
                    </a:solidFill>
                  </a:rPr>
                  <a:t>(</a:t>
                </a:r>
                <a:r>
                  <a:rPr lang="fr-FR" sz="1400" i="1" dirty="0" err="1">
                    <a:solidFill>
                      <a:srgbClr val="800080"/>
                    </a:solidFill>
                  </a:rPr>
                  <a:t>y.shape</a:t>
                </a:r>
                <a:r>
                  <a:rPr lang="fr-FR" sz="1400" i="1" dirty="0">
                    <a:solidFill>
                      <a:srgbClr val="800080"/>
                    </a:solidFill>
                  </a:rPr>
                  <a:t>[0],1</a:t>
                </a:r>
                <a:r>
                  <a:rPr lang="fr-FR" sz="1400" i="1" dirty="0" smtClean="0">
                    <a:solidFill>
                      <a:srgbClr val="800080"/>
                    </a:solidFill>
                  </a:rPr>
                  <a:t>) </a:t>
                </a:r>
                <a:endParaRPr lang="fr-FR" sz="1400" i="1" dirty="0">
                  <a:solidFill>
                    <a:srgbClr val="800080"/>
                  </a:solidFill>
                </a:endParaRPr>
              </a:p>
              <a:p>
                <a:pPr>
                  <a:tabLst>
                    <a:tab pos="1558925" algn="ctr"/>
                  </a:tabLst>
                </a:pPr>
                <a:r>
                  <a:rPr lang="fr-FR" sz="1400" i="1" dirty="0">
                    <a:solidFill>
                      <a:srgbClr val="800080"/>
                    </a:solidFill>
                  </a:rPr>
                  <a:t>X = </a:t>
                </a:r>
                <a:r>
                  <a:rPr lang="fr-FR" sz="1400" i="1" dirty="0" err="1">
                    <a:solidFill>
                      <a:srgbClr val="800080"/>
                    </a:solidFill>
                  </a:rPr>
                  <a:t>np.hstack</a:t>
                </a:r>
                <a:r>
                  <a:rPr lang="fr-FR" sz="1400" i="1" dirty="0" smtClean="0">
                    <a:solidFill>
                      <a:srgbClr val="800080"/>
                    </a:solidFill>
                  </a:rPr>
                  <a:t>((</a:t>
                </a:r>
                <a:r>
                  <a:rPr lang="fr-FR" sz="1400" i="1" dirty="0" smtClean="0">
                    <a:solidFill>
                      <a:srgbClr val="00B050"/>
                    </a:solidFill>
                  </a:rPr>
                  <a:t>x**2</a:t>
                </a:r>
                <a:r>
                  <a:rPr lang="fr-FR" sz="1400" i="1" dirty="0" smtClean="0">
                    <a:solidFill>
                      <a:srgbClr val="800080"/>
                    </a:solidFill>
                  </a:rPr>
                  <a:t>, x</a:t>
                </a:r>
                <a:r>
                  <a:rPr lang="fr-FR" sz="1400" i="1" dirty="0">
                    <a:solidFill>
                      <a:srgbClr val="800080"/>
                    </a:solidFill>
                  </a:rPr>
                  <a:t>, </a:t>
                </a:r>
                <a:r>
                  <a:rPr lang="fr-FR" sz="1400" i="1" dirty="0" err="1">
                    <a:solidFill>
                      <a:srgbClr val="800080"/>
                    </a:solidFill>
                  </a:rPr>
                  <a:t>np.ones</a:t>
                </a:r>
                <a:r>
                  <a:rPr lang="fr-FR" sz="1400" i="1" dirty="0">
                    <a:solidFill>
                      <a:srgbClr val="800080"/>
                    </a:solidFill>
                  </a:rPr>
                  <a:t>(</a:t>
                </a:r>
                <a:r>
                  <a:rPr lang="fr-FR" sz="1400" i="1" dirty="0" err="1">
                    <a:solidFill>
                      <a:srgbClr val="800080"/>
                    </a:solidFill>
                  </a:rPr>
                  <a:t>x.shape</a:t>
                </a:r>
                <a:r>
                  <a:rPr lang="fr-FR" sz="1400" i="1" dirty="0">
                    <a:solidFill>
                      <a:srgbClr val="800080"/>
                    </a:solidFill>
                  </a:rPr>
                  <a:t>)))</a:t>
                </a:r>
              </a:p>
              <a:p>
                <a:pPr>
                  <a:tabLst>
                    <a:tab pos="1558925" algn="ctr"/>
                  </a:tabLst>
                </a:pPr>
                <a:r>
                  <a:rPr lang="fr-FR" sz="1400" i="1" dirty="0">
                    <a:solidFill>
                      <a:srgbClr val="800080"/>
                    </a:solidFill>
                  </a:rPr>
                  <a:t>beta = </a:t>
                </a:r>
                <a:r>
                  <a:rPr lang="fr-FR" sz="1400" i="1" dirty="0" err="1" smtClean="0">
                    <a:solidFill>
                      <a:srgbClr val="800080"/>
                    </a:solidFill>
                  </a:rPr>
                  <a:t>np.random.randn</a:t>
                </a:r>
                <a:r>
                  <a:rPr lang="fr-FR" sz="1400" i="1" dirty="0" smtClean="0">
                    <a:solidFill>
                      <a:srgbClr val="800080"/>
                    </a:solidFill>
                  </a:rPr>
                  <a:t>(</a:t>
                </a:r>
                <a:r>
                  <a:rPr lang="fr-FR" sz="1400" i="1" dirty="0" smtClean="0">
                    <a:solidFill>
                      <a:srgbClr val="00B050"/>
                    </a:solidFill>
                  </a:rPr>
                  <a:t>3</a:t>
                </a:r>
                <a:r>
                  <a:rPr lang="fr-FR" sz="1400" i="1" dirty="0" smtClean="0">
                    <a:solidFill>
                      <a:srgbClr val="800080"/>
                    </a:solidFill>
                  </a:rPr>
                  <a:t>,1)</a:t>
                </a:r>
                <a:endParaRPr lang="fr-FR" sz="1600" i="1" dirty="0">
                  <a:solidFill>
                    <a:srgbClr val="800080"/>
                  </a:solidFill>
                </a:endParaRPr>
              </a:p>
              <a:p>
                <a:pPr>
                  <a:tabLst>
                    <a:tab pos="1558925" algn="ctr"/>
                  </a:tabLst>
                </a:pPr>
                <a:r>
                  <a:rPr lang="en-US" sz="1600" i="1" dirty="0" smtClean="0">
                    <a:solidFill>
                      <a:srgbClr val="419BDF"/>
                    </a:solidFill>
                  </a:rPr>
                  <a:t>#</a:t>
                </a:r>
                <a:r>
                  <a:rPr lang="en-US" sz="1600" i="1" dirty="0" err="1" smtClean="0">
                    <a:solidFill>
                      <a:srgbClr val="419BDF"/>
                    </a:solidFill>
                  </a:rPr>
                  <a:t>Modèle</a:t>
                </a:r>
                <a:endParaRPr lang="en-US" sz="1600" i="1" dirty="0" smtClean="0">
                  <a:solidFill>
                    <a:srgbClr val="419BDF"/>
                  </a:solidFill>
                </a:endParaRPr>
              </a:p>
              <a:p>
                <a:pPr>
                  <a:tabLst>
                    <a:tab pos="1558925" algn="ctr"/>
                  </a:tabLst>
                </a:pPr>
                <a:r>
                  <a:rPr lang="en-US" sz="1400" i="1" dirty="0" err="1" smtClean="0">
                    <a:solidFill>
                      <a:srgbClr val="800080"/>
                    </a:solidFill>
                  </a:rPr>
                  <a:t>def</a:t>
                </a:r>
                <a:r>
                  <a:rPr lang="en-US" sz="1400" i="1" dirty="0" smtClean="0">
                    <a:solidFill>
                      <a:srgbClr val="800080"/>
                    </a:solidFill>
                  </a:rPr>
                  <a:t> </a:t>
                </a:r>
                <a:r>
                  <a:rPr lang="en-US" sz="1400" i="1" dirty="0" err="1" smtClean="0">
                    <a:solidFill>
                      <a:srgbClr val="800080"/>
                    </a:solidFill>
                  </a:rPr>
                  <a:t>modele</a:t>
                </a:r>
                <a:r>
                  <a:rPr lang="en-US" sz="1400" i="1" dirty="0" smtClean="0">
                    <a:solidFill>
                      <a:srgbClr val="800080"/>
                    </a:solidFill>
                  </a:rPr>
                  <a:t>(X, beta): return X.dot(beta)</a:t>
                </a:r>
              </a:p>
              <a:p>
                <a:pPr>
                  <a:tabLst>
                    <a:tab pos="1558925" algn="ctr"/>
                  </a:tabLst>
                </a:pPr>
                <a:r>
                  <a:rPr lang="en-US" sz="1600" i="1" dirty="0" smtClean="0">
                    <a:solidFill>
                      <a:srgbClr val="419BDF"/>
                    </a:solidFill>
                  </a:rPr>
                  <a:t>#</a:t>
                </a:r>
                <a:r>
                  <a:rPr lang="en-US" sz="1600" i="1" dirty="0" err="1" smtClean="0">
                    <a:solidFill>
                      <a:srgbClr val="419BDF"/>
                    </a:solidFill>
                  </a:rPr>
                  <a:t>Fonction</a:t>
                </a:r>
                <a:r>
                  <a:rPr lang="en-US" sz="1600" i="1" dirty="0" smtClean="0">
                    <a:solidFill>
                      <a:srgbClr val="419BDF"/>
                    </a:solidFill>
                  </a:rPr>
                  <a:t> </a:t>
                </a:r>
                <a:r>
                  <a:rPr lang="en-US" sz="1600" i="1" dirty="0" err="1" smtClean="0">
                    <a:solidFill>
                      <a:srgbClr val="419BDF"/>
                    </a:solidFill>
                  </a:rPr>
                  <a:t>coût</a:t>
                </a:r>
                <a:r>
                  <a:rPr lang="en-US" sz="1600" i="1" dirty="0" smtClean="0">
                    <a:solidFill>
                      <a:srgbClr val="419BDF"/>
                    </a:solidFill>
                  </a:rPr>
                  <a:t> : </a:t>
                </a:r>
                <a:r>
                  <a:rPr lang="en-US" sz="1600" i="1" dirty="0" err="1" smtClean="0">
                    <a:solidFill>
                      <a:srgbClr val="419BDF"/>
                    </a:solidFill>
                  </a:rPr>
                  <a:t>erreur</a:t>
                </a:r>
                <a:r>
                  <a:rPr lang="en-US" sz="1600" i="1" dirty="0" smtClean="0">
                    <a:solidFill>
                      <a:srgbClr val="419BDF"/>
                    </a:solidFill>
                  </a:rPr>
                  <a:t> </a:t>
                </a:r>
                <a:r>
                  <a:rPr lang="en-US" sz="1600" i="1" dirty="0" err="1" smtClean="0">
                    <a:solidFill>
                      <a:srgbClr val="419BDF"/>
                    </a:solidFill>
                  </a:rPr>
                  <a:t>quadratique</a:t>
                </a:r>
                <a:endParaRPr lang="en-US" sz="1600" i="1" dirty="0" smtClean="0">
                  <a:solidFill>
                    <a:srgbClr val="419BDF"/>
                  </a:solidFill>
                </a:endParaRPr>
              </a:p>
              <a:p>
                <a:pPr>
                  <a:tabLst>
                    <a:tab pos="1558925" algn="ctr"/>
                  </a:tabLst>
                </a:pPr>
                <a:r>
                  <a:rPr lang="en-US" sz="1400" i="1" dirty="0" err="1">
                    <a:solidFill>
                      <a:srgbClr val="800080"/>
                    </a:solidFill>
                  </a:rPr>
                  <a:t>def</a:t>
                </a:r>
                <a:r>
                  <a:rPr lang="en-US" sz="1400" i="1" dirty="0">
                    <a:solidFill>
                      <a:srgbClr val="800080"/>
                    </a:solidFill>
                  </a:rPr>
                  <a:t> </a:t>
                </a:r>
                <a:r>
                  <a:rPr lang="en-US" sz="1400" i="1" dirty="0" err="1">
                    <a:solidFill>
                      <a:srgbClr val="800080"/>
                    </a:solidFill>
                  </a:rPr>
                  <a:t>erreur_quadratique</a:t>
                </a:r>
                <a:r>
                  <a:rPr lang="en-US" sz="1400" i="1" dirty="0">
                    <a:solidFill>
                      <a:srgbClr val="800080"/>
                    </a:solidFill>
                  </a:rPr>
                  <a:t>(X, y, beta):</a:t>
                </a:r>
              </a:p>
              <a:p>
                <a:pPr>
                  <a:tabLst>
                    <a:tab pos="1558925" algn="ctr"/>
                  </a:tabLst>
                </a:pPr>
                <a:r>
                  <a:rPr lang="en-US" sz="1400" i="1" dirty="0">
                    <a:solidFill>
                      <a:srgbClr val="800080"/>
                    </a:solidFill>
                  </a:rPr>
                  <a:t>    n = </a:t>
                </a:r>
                <a:r>
                  <a:rPr lang="en-US" sz="1400" i="1" dirty="0" err="1">
                    <a:solidFill>
                      <a:srgbClr val="800080"/>
                    </a:solidFill>
                  </a:rPr>
                  <a:t>len</a:t>
                </a:r>
                <a:r>
                  <a:rPr lang="en-US" sz="1400" i="1" dirty="0">
                    <a:solidFill>
                      <a:srgbClr val="800080"/>
                    </a:solidFill>
                  </a:rPr>
                  <a:t>(y)</a:t>
                </a:r>
              </a:p>
              <a:p>
                <a:pPr>
                  <a:tabLst>
                    <a:tab pos="1558925" algn="ctr"/>
                  </a:tabLst>
                </a:pPr>
                <a:r>
                  <a:rPr lang="en-US" sz="1400" i="1" dirty="0">
                    <a:solidFill>
                      <a:srgbClr val="800080"/>
                    </a:solidFill>
                  </a:rPr>
                  <a:t>    return 1/(2*n)*</a:t>
                </a:r>
                <a:r>
                  <a:rPr lang="en-US" sz="1400" i="1" dirty="0" err="1">
                    <a:solidFill>
                      <a:srgbClr val="800080"/>
                    </a:solidFill>
                  </a:rPr>
                  <a:t>np.sum</a:t>
                </a:r>
                <a:r>
                  <a:rPr lang="en-US" sz="1400" i="1" dirty="0">
                    <a:solidFill>
                      <a:srgbClr val="800080"/>
                    </a:solidFill>
                  </a:rPr>
                  <a:t>((</a:t>
                </a:r>
                <a:r>
                  <a:rPr lang="en-US" sz="1400" i="1" dirty="0" err="1">
                    <a:solidFill>
                      <a:srgbClr val="800080"/>
                    </a:solidFill>
                  </a:rPr>
                  <a:t>modele</a:t>
                </a:r>
                <a:r>
                  <a:rPr lang="en-US" sz="1400" i="1" dirty="0">
                    <a:solidFill>
                      <a:srgbClr val="800080"/>
                    </a:solidFill>
                  </a:rPr>
                  <a:t>(</a:t>
                </a:r>
                <a:r>
                  <a:rPr lang="en-US" sz="1400" i="1" dirty="0" err="1">
                    <a:solidFill>
                      <a:srgbClr val="800080"/>
                    </a:solidFill>
                  </a:rPr>
                  <a:t>X,beta</a:t>
                </a:r>
                <a:r>
                  <a:rPr lang="en-US" sz="1400" i="1" dirty="0">
                    <a:solidFill>
                      <a:srgbClr val="800080"/>
                    </a:solidFill>
                  </a:rPr>
                  <a:t>)-y)**2)</a:t>
                </a:r>
              </a:p>
              <a:p>
                <a:pPr>
                  <a:tabLst>
                    <a:tab pos="1558925" algn="ctr"/>
                  </a:tabLst>
                </a:pPr>
                <a:r>
                  <a:rPr lang="fr-FR" sz="1600" i="1" dirty="0" smtClean="0">
                    <a:solidFill>
                      <a:srgbClr val="419BDF"/>
                    </a:solidFill>
                  </a:rPr>
                  <a:t>#algorithme descente de gradient</a:t>
                </a:r>
              </a:p>
              <a:p>
                <a:pPr>
                  <a:tabLst>
                    <a:tab pos="1558925" algn="ctr"/>
                  </a:tabLst>
                </a:pPr>
                <a:r>
                  <a:rPr lang="fr-FR" sz="1400" i="1" dirty="0" err="1">
                    <a:solidFill>
                      <a:srgbClr val="800080"/>
                    </a:solidFill>
                  </a:rPr>
                  <a:t>def</a:t>
                </a:r>
                <a:r>
                  <a:rPr lang="fr-FR" sz="1400" i="1" dirty="0">
                    <a:solidFill>
                      <a:srgbClr val="800080"/>
                    </a:solidFill>
                  </a:rPr>
                  <a:t> gradient(X, y, beta):</a:t>
                </a:r>
              </a:p>
              <a:p>
                <a:pPr>
                  <a:tabLst>
                    <a:tab pos="1558925" algn="ctr"/>
                  </a:tabLst>
                </a:pPr>
                <a:r>
                  <a:rPr lang="fr-FR" sz="1400" i="1" dirty="0">
                    <a:solidFill>
                      <a:srgbClr val="800080"/>
                    </a:solidFill>
                  </a:rPr>
                  <a:t>    n=</a:t>
                </a:r>
                <a:r>
                  <a:rPr lang="fr-FR" sz="1400" i="1" dirty="0" err="1">
                    <a:solidFill>
                      <a:srgbClr val="800080"/>
                    </a:solidFill>
                  </a:rPr>
                  <a:t>len</a:t>
                </a:r>
                <a:r>
                  <a:rPr lang="fr-FR" sz="1400" i="1" dirty="0">
                    <a:solidFill>
                      <a:srgbClr val="800080"/>
                    </a:solidFill>
                  </a:rPr>
                  <a:t>(y)</a:t>
                </a:r>
              </a:p>
              <a:p>
                <a:pPr>
                  <a:tabLst>
                    <a:tab pos="1558925" algn="ctr"/>
                  </a:tabLst>
                </a:pPr>
                <a:r>
                  <a:rPr lang="fr-FR" sz="1400" i="1" dirty="0">
                    <a:solidFill>
                      <a:srgbClr val="800080"/>
                    </a:solidFill>
                  </a:rPr>
                  <a:t>    return (1/n)*X.T.dot(</a:t>
                </a:r>
                <a:r>
                  <a:rPr lang="fr-FR" sz="1400" i="1" dirty="0" err="1">
                    <a:solidFill>
                      <a:srgbClr val="800080"/>
                    </a:solidFill>
                  </a:rPr>
                  <a:t>modele</a:t>
                </a:r>
                <a:r>
                  <a:rPr lang="fr-FR" sz="1400" i="1" dirty="0">
                    <a:solidFill>
                      <a:srgbClr val="800080"/>
                    </a:solidFill>
                  </a:rPr>
                  <a:t>(</a:t>
                </a:r>
                <a:r>
                  <a:rPr lang="fr-FR" sz="1400" i="1" dirty="0" err="1">
                    <a:solidFill>
                      <a:srgbClr val="800080"/>
                    </a:solidFill>
                  </a:rPr>
                  <a:t>X,beta</a:t>
                </a:r>
                <a:r>
                  <a:rPr lang="fr-FR" sz="1400" i="1" dirty="0">
                    <a:solidFill>
                      <a:srgbClr val="800080"/>
                    </a:solidFill>
                  </a:rPr>
                  <a:t>)-y)</a:t>
                </a:r>
              </a:p>
            </p:txBody>
          </p:sp>
        </mc:Choice>
        <mc:Fallback xmlns="">
          <p:sp>
            <p:nvSpPr>
              <p:cNvPr id="20" name="Rectangle 1"/>
              <p:cNvSpPr>
                <a:spLocks noRot="1" noChangeAspect="1" noMove="1" noResize="1" noEditPoints="1" noAdjustHandles="1" noChangeArrowheads="1" noChangeShapeType="1" noTextEdit="1"/>
              </p:cNvSpPr>
              <p:nvPr/>
            </p:nvSpPr>
            <p:spPr bwMode="auto">
              <a:xfrm>
                <a:off x="379536" y="2177806"/>
                <a:ext cx="4007741" cy="4555093"/>
              </a:xfrm>
              <a:prstGeom prst="rect">
                <a:avLst/>
              </a:prstGeom>
              <a:blipFill>
                <a:blip r:embed="rId4"/>
                <a:stretch>
                  <a:fillRect l="-605" b="-667"/>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sp>
        <p:nvSpPr>
          <p:cNvPr id="13" name="Rectangle 1"/>
          <p:cNvSpPr>
            <a:spLocks noChangeArrowheads="1"/>
          </p:cNvSpPr>
          <p:nvPr/>
        </p:nvSpPr>
        <p:spPr bwMode="auto">
          <a:xfrm>
            <a:off x="4572000" y="2153355"/>
            <a:ext cx="4095750" cy="45704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tabLst>
                <a:tab pos="1558925" algn="ctr"/>
              </a:tabLst>
            </a:pPr>
            <a:r>
              <a:rPr lang="fr-FR" sz="1400" i="1" dirty="0" err="1" smtClean="0">
                <a:solidFill>
                  <a:srgbClr val="800080"/>
                </a:solidFill>
              </a:rPr>
              <a:t>def</a:t>
            </a:r>
            <a:r>
              <a:rPr lang="fr-FR" sz="1400" i="1" dirty="0" smtClean="0">
                <a:solidFill>
                  <a:srgbClr val="800080"/>
                </a:solidFill>
              </a:rPr>
              <a:t> </a:t>
            </a:r>
            <a:r>
              <a:rPr lang="fr-FR" sz="1400" i="1" dirty="0" err="1" smtClean="0">
                <a:solidFill>
                  <a:srgbClr val="800080"/>
                </a:solidFill>
              </a:rPr>
              <a:t>descente_gradient</a:t>
            </a:r>
            <a:r>
              <a:rPr lang="fr-FR" sz="1400" i="1" dirty="0" smtClean="0">
                <a:solidFill>
                  <a:srgbClr val="800080"/>
                </a:solidFill>
              </a:rPr>
              <a:t>(X, </a:t>
            </a:r>
            <a:r>
              <a:rPr lang="fr-FR" sz="1400" i="1" dirty="0">
                <a:solidFill>
                  <a:srgbClr val="800080"/>
                </a:solidFill>
              </a:rPr>
              <a:t>y, beta, </a:t>
            </a:r>
            <a:r>
              <a:rPr lang="fr-FR" sz="1400" i="1" dirty="0" err="1">
                <a:solidFill>
                  <a:srgbClr val="800080"/>
                </a:solidFill>
              </a:rPr>
              <a:t>learning_rate</a:t>
            </a:r>
            <a:r>
              <a:rPr lang="fr-FR" sz="1400" i="1" dirty="0">
                <a:solidFill>
                  <a:srgbClr val="800080"/>
                </a:solidFill>
              </a:rPr>
              <a:t>, </a:t>
            </a:r>
            <a:r>
              <a:rPr lang="fr-FR" sz="1400" i="1" dirty="0" smtClean="0">
                <a:solidFill>
                  <a:srgbClr val="800080"/>
                </a:solidFill>
              </a:rPr>
              <a:t>	</a:t>
            </a:r>
            <a:r>
              <a:rPr lang="fr-FR" sz="1400" i="1" dirty="0" err="1" smtClean="0">
                <a:solidFill>
                  <a:srgbClr val="800080"/>
                </a:solidFill>
              </a:rPr>
              <a:t>n_iterations</a:t>
            </a:r>
            <a:r>
              <a:rPr lang="fr-FR" sz="1400" i="1" dirty="0" smtClean="0">
                <a:solidFill>
                  <a:srgbClr val="800080"/>
                </a:solidFill>
              </a:rPr>
              <a:t>):</a:t>
            </a:r>
          </a:p>
          <a:p>
            <a:pPr>
              <a:tabLst>
                <a:tab pos="1558925" algn="ctr"/>
              </a:tabLst>
            </a:pPr>
            <a:r>
              <a:rPr lang="fr-FR" sz="1400" i="1" dirty="0">
                <a:solidFill>
                  <a:srgbClr val="800080"/>
                </a:solidFill>
              </a:rPr>
              <a:t> </a:t>
            </a:r>
            <a:r>
              <a:rPr lang="fr-FR" sz="1400" i="1" dirty="0" smtClean="0">
                <a:solidFill>
                  <a:srgbClr val="800080"/>
                </a:solidFill>
              </a:rPr>
              <a:t>   historique = </a:t>
            </a:r>
            <a:r>
              <a:rPr lang="fr-FR" sz="1400" i="1" dirty="0" err="1" smtClean="0">
                <a:solidFill>
                  <a:srgbClr val="800080"/>
                </a:solidFill>
              </a:rPr>
              <a:t>np.zeros</a:t>
            </a:r>
            <a:r>
              <a:rPr lang="fr-FR" sz="1400" i="1" dirty="0" smtClean="0">
                <a:solidFill>
                  <a:srgbClr val="800080"/>
                </a:solidFill>
              </a:rPr>
              <a:t>(</a:t>
            </a:r>
            <a:r>
              <a:rPr lang="fr-FR" sz="1400" i="1" dirty="0" err="1" smtClean="0">
                <a:solidFill>
                  <a:srgbClr val="800080"/>
                </a:solidFill>
              </a:rPr>
              <a:t>n_iterations</a:t>
            </a:r>
            <a:r>
              <a:rPr lang="fr-FR" sz="1400" i="1" dirty="0" smtClean="0">
                <a:solidFill>
                  <a:srgbClr val="800080"/>
                </a:solidFill>
              </a:rPr>
              <a:t>)</a:t>
            </a:r>
            <a:endParaRPr lang="fr-FR" sz="1400" i="1" dirty="0">
              <a:solidFill>
                <a:srgbClr val="800080"/>
              </a:solidFill>
            </a:endParaRPr>
          </a:p>
          <a:p>
            <a:pPr>
              <a:tabLst>
                <a:tab pos="1558925" algn="ctr"/>
              </a:tabLst>
            </a:pPr>
            <a:r>
              <a:rPr lang="fr-FR" sz="1400" i="1" dirty="0">
                <a:solidFill>
                  <a:srgbClr val="800080"/>
                </a:solidFill>
              </a:rPr>
              <a:t>    for i in range(0, </a:t>
            </a:r>
            <a:r>
              <a:rPr lang="fr-FR" sz="1400" i="1" dirty="0" err="1">
                <a:solidFill>
                  <a:srgbClr val="800080"/>
                </a:solidFill>
              </a:rPr>
              <a:t>n_iterations</a:t>
            </a:r>
            <a:r>
              <a:rPr lang="fr-FR" sz="1400" i="1" dirty="0">
                <a:solidFill>
                  <a:srgbClr val="800080"/>
                </a:solidFill>
              </a:rPr>
              <a:t>):</a:t>
            </a:r>
          </a:p>
          <a:p>
            <a:pPr>
              <a:tabLst>
                <a:tab pos="1558925" algn="ctr"/>
              </a:tabLst>
            </a:pPr>
            <a:r>
              <a:rPr lang="fr-FR" sz="1400" i="1" dirty="0">
                <a:solidFill>
                  <a:srgbClr val="800080"/>
                </a:solidFill>
              </a:rPr>
              <a:t>        beta = beta </a:t>
            </a:r>
            <a:r>
              <a:rPr lang="fr-FR" sz="1400" i="1" dirty="0" smtClean="0">
                <a:solidFill>
                  <a:srgbClr val="800080"/>
                </a:solidFill>
              </a:rPr>
              <a:t>-</a:t>
            </a:r>
            <a:r>
              <a:rPr lang="fr-FR" sz="1400" i="1" dirty="0" err="1" smtClean="0">
                <a:solidFill>
                  <a:srgbClr val="800080"/>
                </a:solidFill>
              </a:rPr>
              <a:t>learning_rate</a:t>
            </a:r>
            <a:r>
              <a:rPr lang="fr-FR" sz="1400" i="1" dirty="0" smtClean="0">
                <a:solidFill>
                  <a:srgbClr val="800080"/>
                </a:solidFill>
              </a:rPr>
              <a:t>*gradient</a:t>
            </a:r>
          </a:p>
          <a:p>
            <a:pPr>
              <a:tabLst>
                <a:tab pos="1558925" algn="ctr"/>
              </a:tabLst>
            </a:pPr>
            <a:r>
              <a:rPr lang="fr-FR" sz="1400" i="1" dirty="0" smtClean="0">
                <a:solidFill>
                  <a:srgbClr val="800080"/>
                </a:solidFill>
              </a:rPr>
              <a:t>		(</a:t>
            </a:r>
            <a:r>
              <a:rPr lang="fr-FR" sz="1400" i="1" dirty="0" err="1" smtClean="0">
                <a:solidFill>
                  <a:srgbClr val="800080"/>
                </a:solidFill>
              </a:rPr>
              <a:t>X,y,beta</a:t>
            </a:r>
            <a:r>
              <a:rPr lang="fr-FR" sz="1400" i="1" dirty="0" smtClean="0">
                <a:solidFill>
                  <a:srgbClr val="800080"/>
                </a:solidFill>
              </a:rPr>
              <a:t>)</a:t>
            </a:r>
          </a:p>
          <a:p>
            <a:pPr>
              <a:tabLst>
                <a:tab pos="1558925" algn="ctr"/>
              </a:tabLst>
            </a:pPr>
            <a:r>
              <a:rPr lang="fr-FR" sz="1400" i="1" dirty="0">
                <a:solidFill>
                  <a:srgbClr val="800080"/>
                </a:solidFill>
              </a:rPr>
              <a:t> </a:t>
            </a:r>
            <a:r>
              <a:rPr lang="fr-FR" sz="1400" i="1" dirty="0" smtClean="0">
                <a:solidFill>
                  <a:srgbClr val="800080"/>
                </a:solidFill>
              </a:rPr>
              <a:t>       historique[i] = </a:t>
            </a:r>
            <a:r>
              <a:rPr lang="en-US" sz="1400" i="1" dirty="0" err="1">
                <a:solidFill>
                  <a:srgbClr val="800080"/>
                </a:solidFill>
              </a:rPr>
              <a:t>erreur_quadratique</a:t>
            </a:r>
            <a:r>
              <a:rPr lang="en-US" sz="1400" i="1" dirty="0">
                <a:solidFill>
                  <a:srgbClr val="800080"/>
                </a:solidFill>
              </a:rPr>
              <a:t> </a:t>
            </a:r>
            <a:r>
              <a:rPr lang="fr-FR" sz="1400" i="1" dirty="0" smtClean="0">
                <a:solidFill>
                  <a:srgbClr val="800080"/>
                </a:solidFill>
              </a:rPr>
              <a:t>(X, y, beta)</a:t>
            </a:r>
            <a:endParaRPr lang="fr-FR" sz="1400" i="1" dirty="0">
              <a:solidFill>
                <a:srgbClr val="800080"/>
              </a:solidFill>
            </a:endParaRPr>
          </a:p>
          <a:p>
            <a:pPr>
              <a:tabLst>
                <a:tab pos="1558925" algn="ctr"/>
              </a:tabLst>
            </a:pPr>
            <a:r>
              <a:rPr lang="fr-FR" sz="1400" i="1" dirty="0">
                <a:solidFill>
                  <a:srgbClr val="800080"/>
                </a:solidFill>
              </a:rPr>
              <a:t>    return </a:t>
            </a:r>
            <a:r>
              <a:rPr lang="fr-FR" sz="1400" i="1" dirty="0" smtClean="0">
                <a:solidFill>
                  <a:srgbClr val="800080"/>
                </a:solidFill>
              </a:rPr>
              <a:t>beta, </a:t>
            </a:r>
            <a:r>
              <a:rPr lang="fr-FR" sz="1400" i="1" dirty="0">
                <a:solidFill>
                  <a:srgbClr val="800080"/>
                </a:solidFill>
              </a:rPr>
              <a:t>historique</a:t>
            </a:r>
            <a:endParaRPr lang="fr-FR" sz="1600" i="1" dirty="0">
              <a:solidFill>
                <a:srgbClr val="800080"/>
              </a:solidFill>
            </a:endParaRPr>
          </a:p>
          <a:p>
            <a:pPr>
              <a:spcBef>
                <a:spcPts val="600"/>
              </a:spcBef>
              <a:tabLst>
                <a:tab pos="1558925" algn="ctr"/>
              </a:tabLst>
            </a:pPr>
            <a:r>
              <a:rPr lang="en-US" sz="1600" i="1" dirty="0">
                <a:solidFill>
                  <a:srgbClr val="419BDF"/>
                </a:solidFill>
              </a:rPr>
              <a:t>#</a:t>
            </a:r>
            <a:r>
              <a:rPr lang="en-US" sz="1600" i="1" dirty="0" err="1">
                <a:solidFill>
                  <a:srgbClr val="419BDF"/>
                </a:solidFill>
              </a:rPr>
              <a:t>apprentissage</a:t>
            </a:r>
            <a:endParaRPr lang="en-US" sz="1600" i="1" dirty="0">
              <a:solidFill>
                <a:srgbClr val="419BDF"/>
              </a:solidFill>
            </a:endParaRPr>
          </a:p>
          <a:p>
            <a:pPr>
              <a:tabLst>
                <a:tab pos="1558925" algn="ctr"/>
              </a:tabLst>
            </a:pPr>
            <a:r>
              <a:rPr lang="en-US" sz="1400" i="1" dirty="0" err="1">
                <a:solidFill>
                  <a:srgbClr val="800080"/>
                </a:solidFill>
              </a:rPr>
              <a:t>beta_final</a:t>
            </a:r>
            <a:r>
              <a:rPr lang="en-US" sz="1400" i="1" dirty="0">
                <a:solidFill>
                  <a:srgbClr val="800080"/>
                </a:solidFill>
              </a:rPr>
              <a:t> </a:t>
            </a:r>
            <a:r>
              <a:rPr lang="en-US" sz="1400" i="1" dirty="0" smtClean="0">
                <a:solidFill>
                  <a:srgbClr val="800080"/>
                </a:solidFill>
              </a:rPr>
              <a:t>, </a:t>
            </a:r>
            <a:r>
              <a:rPr lang="en-US" sz="1400" i="1" dirty="0" err="1" smtClean="0">
                <a:solidFill>
                  <a:srgbClr val="800080"/>
                </a:solidFill>
              </a:rPr>
              <a:t>cost_history</a:t>
            </a:r>
            <a:r>
              <a:rPr lang="en-US" sz="1400" i="1" dirty="0" smtClean="0">
                <a:solidFill>
                  <a:srgbClr val="800080"/>
                </a:solidFill>
              </a:rPr>
              <a:t>= </a:t>
            </a:r>
            <a:r>
              <a:rPr lang="fr-FR" sz="1400" i="1" dirty="0" err="1" smtClean="0">
                <a:solidFill>
                  <a:srgbClr val="800080"/>
                </a:solidFill>
              </a:rPr>
              <a:t>descente_gradient</a:t>
            </a:r>
            <a:r>
              <a:rPr lang="en-US" sz="1400" i="1" dirty="0" smtClean="0">
                <a:solidFill>
                  <a:srgbClr val="800080"/>
                </a:solidFill>
              </a:rPr>
              <a:t>(X</a:t>
            </a:r>
            <a:r>
              <a:rPr lang="en-US" sz="1400" i="1" dirty="0">
                <a:solidFill>
                  <a:srgbClr val="800080"/>
                </a:solidFill>
              </a:rPr>
              <a:t>, y, </a:t>
            </a:r>
            <a:endParaRPr lang="en-US" sz="1400" i="1" dirty="0" smtClean="0">
              <a:solidFill>
                <a:srgbClr val="800080"/>
              </a:solidFill>
            </a:endParaRPr>
          </a:p>
          <a:p>
            <a:pPr>
              <a:tabLst>
                <a:tab pos="1558925" algn="ctr"/>
              </a:tabLst>
            </a:pPr>
            <a:r>
              <a:rPr lang="en-US" sz="1400" i="1" dirty="0" smtClean="0">
                <a:solidFill>
                  <a:srgbClr val="800080"/>
                </a:solidFill>
              </a:rPr>
              <a:t>      beta, </a:t>
            </a:r>
            <a:r>
              <a:rPr lang="en-US" sz="1400" i="1" dirty="0" err="1" smtClean="0">
                <a:solidFill>
                  <a:srgbClr val="800080"/>
                </a:solidFill>
              </a:rPr>
              <a:t>learning_rate</a:t>
            </a:r>
            <a:r>
              <a:rPr lang="en-US" sz="1400" i="1" dirty="0" smtClean="0">
                <a:solidFill>
                  <a:srgbClr val="800080"/>
                </a:solidFill>
              </a:rPr>
              <a:t>=0.01</a:t>
            </a:r>
            <a:r>
              <a:rPr lang="en-US" sz="1400" i="1" dirty="0">
                <a:solidFill>
                  <a:srgbClr val="800080"/>
                </a:solidFill>
              </a:rPr>
              <a:t>, </a:t>
            </a:r>
            <a:r>
              <a:rPr lang="en-US" sz="1400" i="1" dirty="0" err="1">
                <a:solidFill>
                  <a:srgbClr val="800080"/>
                </a:solidFill>
              </a:rPr>
              <a:t>n_iterations</a:t>
            </a:r>
            <a:r>
              <a:rPr lang="en-US" sz="1400" i="1" dirty="0">
                <a:solidFill>
                  <a:srgbClr val="800080"/>
                </a:solidFill>
              </a:rPr>
              <a:t>=1000</a:t>
            </a:r>
            <a:r>
              <a:rPr lang="en-US" sz="1400" i="1" dirty="0" smtClean="0">
                <a:solidFill>
                  <a:srgbClr val="800080"/>
                </a:solidFill>
              </a:rPr>
              <a:t>)</a:t>
            </a:r>
          </a:p>
          <a:p>
            <a:pPr>
              <a:tabLst>
                <a:tab pos="1558925" algn="ctr"/>
              </a:tabLst>
            </a:pPr>
            <a:r>
              <a:rPr lang="en-US" sz="1600" i="1" dirty="0" smtClean="0">
                <a:solidFill>
                  <a:srgbClr val="419BDF"/>
                </a:solidFill>
              </a:rPr>
              <a:t>#coefficient de </a:t>
            </a:r>
            <a:r>
              <a:rPr lang="en-US" sz="1600" i="1" dirty="0" err="1" smtClean="0">
                <a:solidFill>
                  <a:srgbClr val="419BDF"/>
                </a:solidFill>
              </a:rPr>
              <a:t>détermination</a:t>
            </a:r>
            <a:endParaRPr lang="en-US" sz="1600" i="1" dirty="0">
              <a:solidFill>
                <a:srgbClr val="419BDF"/>
              </a:solidFill>
            </a:endParaRPr>
          </a:p>
          <a:p>
            <a:pPr>
              <a:tabLst>
                <a:tab pos="1558925" algn="ctr"/>
              </a:tabLst>
            </a:pPr>
            <a:r>
              <a:rPr lang="en-US" sz="1400" i="1" dirty="0" err="1" smtClean="0">
                <a:solidFill>
                  <a:srgbClr val="800080"/>
                </a:solidFill>
              </a:rPr>
              <a:t>def</a:t>
            </a:r>
            <a:r>
              <a:rPr lang="en-US" sz="1400" i="1" dirty="0" smtClean="0">
                <a:solidFill>
                  <a:srgbClr val="800080"/>
                </a:solidFill>
              </a:rPr>
              <a:t> </a:t>
            </a:r>
            <a:r>
              <a:rPr lang="en-US" sz="1400" i="1" dirty="0" err="1" smtClean="0">
                <a:solidFill>
                  <a:srgbClr val="800080"/>
                </a:solidFill>
              </a:rPr>
              <a:t>coeff_determination</a:t>
            </a:r>
            <a:r>
              <a:rPr lang="en-US" sz="1400" i="1" dirty="0" smtClean="0">
                <a:solidFill>
                  <a:srgbClr val="800080"/>
                </a:solidFill>
              </a:rPr>
              <a:t>(y, prediction) :</a:t>
            </a:r>
            <a:endParaRPr lang="en-US" sz="1400" i="1" dirty="0">
              <a:solidFill>
                <a:srgbClr val="800080"/>
              </a:solidFill>
            </a:endParaRPr>
          </a:p>
          <a:p>
            <a:pPr>
              <a:tabLst>
                <a:tab pos="1558925" algn="ctr"/>
              </a:tabLst>
            </a:pPr>
            <a:r>
              <a:rPr lang="en-US" sz="1400" i="1" dirty="0">
                <a:solidFill>
                  <a:srgbClr val="800080"/>
                </a:solidFill>
              </a:rPr>
              <a:t>      </a:t>
            </a:r>
            <a:r>
              <a:rPr lang="en-US" sz="1400" i="1" dirty="0" smtClean="0">
                <a:solidFill>
                  <a:srgbClr val="800080"/>
                </a:solidFill>
              </a:rPr>
              <a:t>u = ((y-prediction)**2).sum()</a:t>
            </a:r>
          </a:p>
          <a:p>
            <a:pPr>
              <a:tabLst>
                <a:tab pos="1558925" algn="ctr"/>
              </a:tabLst>
            </a:pPr>
            <a:r>
              <a:rPr lang="en-US" sz="1400" i="1" dirty="0">
                <a:solidFill>
                  <a:srgbClr val="800080"/>
                </a:solidFill>
              </a:rPr>
              <a:t> </a:t>
            </a:r>
            <a:r>
              <a:rPr lang="en-US" sz="1400" i="1" dirty="0" smtClean="0">
                <a:solidFill>
                  <a:srgbClr val="800080"/>
                </a:solidFill>
              </a:rPr>
              <a:t>     v = ((y-</a:t>
            </a:r>
            <a:r>
              <a:rPr lang="en-US" sz="1400" i="1" dirty="0" err="1" smtClean="0">
                <a:solidFill>
                  <a:srgbClr val="800080"/>
                </a:solidFill>
              </a:rPr>
              <a:t>y.mean</a:t>
            </a:r>
            <a:r>
              <a:rPr lang="en-US" sz="1400" i="1" dirty="0" smtClean="0">
                <a:solidFill>
                  <a:srgbClr val="800080"/>
                </a:solidFill>
              </a:rPr>
              <a:t>())**2).sum()</a:t>
            </a:r>
          </a:p>
          <a:p>
            <a:pPr>
              <a:tabLst>
                <a:tab pos="1558925" algn="ctr"/>
              </a:tabLst>
            </a:pPr>
            <a:r>
              <a:rPr lang="en-US" sz="1400" i="1" dirty="0">
                <a:solidFill>
                  <a:srgbClr val="800080"/>
                </a:solidFill>
              </a:rPr>
              <a:t> </a:t>
            </a:r>
            <a:r>
              <a:rPr lang="en-US" sz="1400" i="1" dirty="0" smtClean="0">
                <a:solidFill>
                  <a:srgbClr val="800080"/>
                </a:solidFill>
              </a:rPr>
              <a:t>     return 1 – u/v</a:t>
            </a:r>
            <a:endParaRPr lang="en-US" sz="1400" i="1" dirty="0">
              <a:solidFill>
                <a:srgbClr val="800080"/>
              </a:solidFill>
            </a:endParaRPr>
          </a:p>
          <a:p>
            <a:pPr>
              <a:tabLst>
                <a:tab pos="1558925" algn="ctr"/>
              </a:tabLst>
            </a:pPr>
            <a:r>
              <a:rPr lang="en-US" sz="1600" i="1" dirty="0">
                <a:solidFill>
                  <a:srgbClr val="419BDF"/>
                </a:solidFill>
              </a:rPr>
              <a:t>#</a:t>
            </a:r>
            <a:r>
              <a:rPr lang="en-US" sz="1600" i="1" dirty="0" err="1">
                <a:solidFill>
                  <a:srgbClr val="419BDF"/>
                </a:solidFill>
              </a:rPr>
              <a:t>affichage</a:t>
            </a:r>
            <a:r>
              <a:rPr lang="en-US" sz="1600" i="1" dirty="0">
                <a:solidFill>
                  <a:srgbClr val="419BDF"/>
                </a:solidFill>
              </a:rPr>
              <a:t> du dataset et de la </a:t>
            </a:r>
            <a:r>
              <a:rPr lang="en-US" sz="1600" i="1" dirty="0" err="1">
                <a:solidFill>
                  <a:srgbClr val="419BDF"/>
                </a:solidFill>
              </a:rPr>
              <a:t>régression</a:t>
            </a:r>
            <a:endParaRPr lang="en-US" sz="1600" i="1" dirty="0">
              <a:solidFill>
                <a:srgbClr val="419BDF"/>
              </a:solidFill>
            </a:endParaRPr>
          </a:p>
          <a:p>
            <a:pPr>
              <a:tabLst>
                <a:tab pos="1558925" algn="ctr"/>
              </a:tabLst>
            </a:pPr>
            <a:r>
              <a:rPr lang="en-US" sz="1400" i="1" dirty="0">
                <a:solidFill>
                  <a:srgbClr val="800080"/>
                </a:solidFill>
              </a:rPr>
              <a:t>prediction = </a:t>
            </a:r>
            <a:r>
              <a:rPr lang="en-US" sz="1400" i="1" dirty="0" err="1">
                <a:solidFill>
                  <a:srgbClr val="800080"/>
                </a:solidFill>
              </a:rPr>
              <a:t>modele</a:t>
            </a:r>
            <a:r>
              <a:rPr lang="en-US" sz="1400" i="1" dirty="0">
                <a:solidFill>
                  <a:srgbClr val="800080"/>
                </a:solidFill>
              </a:rPr>
              <a:t>(</a:t>
            </a:r>
            <a:r>
              <a:rPr lang="en-US" sz="1400" i="1" dirty="0" err="1">
                <a:solidFill>
                  <a:srgbClr val="800080"/>
                </a:solidFill>
              </a:rPr>
              <a:t>X,beta_final</a:t>
            </a:r>
            <a:r>
              <a:rPr lang="en-US" sz="1400" i="1" dirty="0">
                <a:solidFill>
                  <a:srgbClr val="800080"/>
                </a:solidFill>
              </a:rPr>
              <a:t>)</a:t>
            </a:r>
          </a:p>
          <a:p>
            <a:pPr>
              <a:tabLst>
                <a:tab pos="1558925" algn="ctr"/>
              </a:tabLst>
            </a:pPr>
            <a:r>
              <a:rPr lang="en-US" sz="1400" i="1" dirty="0" err="1">
                <a:solidFill>
                  <a:srgbClr val="800080"/>
                </a:solidFill>
              </a:rPr>
              <a:t>plt.scatter</a:t>
            </a:r>
            <a:r>
              <a:rPr lang="en-US" sz="1400" i="1" dirty="0">
                <a:solidFill>
                  <a:srgbClr val="800080"/>
                </a:solidFill>
              </a:rPr>
              <a:t>(x, y)</a:t>
            </a:r>
          </a:p>
          <a:p>
            <a:pPr>
              <a:spcAft>
                <a:spcPts val="1200"/>
              </a:spcAft>
              <a:tabLst>
                <a:tab pos="1558925" algn="ctr"/>
              </a:tabLst>
            </a:pPr>
            <a:r>
              <a:rPr lang="en-US" sz="1400" i="1" dirty="0" err="1" smtClean="0">
                <a:solidFill>
                  <a:srgbClr val="800080"/>
                </a:solidFill>
              </a:rPr>
              <a:t>plt.scatter</a:t>
            </a:r>
            <a:r>
              <a:rPr lang="en-US" sz="1400" i="1" dirty="0" smtClean="0">
                <a:solidFill>
                  <a:srgbClr val="800080"/>
                </a:solidFill>
              </a:rPr>
              <a:t>(x</a:t>
            </a:r>
            <a:r>
              <a:rPr lang="en-US" sz="1400" i="1" dirty="0">
                <a:solidFill>
                  <a:srgbClr val="800080"/>
                </a:solidFill>
              </a:rPr>
              <a:t>, prediction, c='r</a:t>
            </a:r>
            <a:r>
              <a:rPr lang="en-US" sz="1400" i="1" dirty="0" smtClean="0">
                <a:solidFill>
                  <a:srgbClr val="800080"/>
                </a:solidFill>
              </a:rPr>
              <a:t>')</a:t>
            </a:r>
          </a:p>
        </p:txBody>
      </p:sp>
    </p:spTree>
    <p:extLst>
      <p:ext uri="{BB962C8B-B14F-4D97-AF65-F5344CB8AC3E}">
        <p14:creationId xmlns:p14="http://schemas.microsoft.com/office/powerpoint/2010/main" val="10275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84096"/>
            <a:chOff x="0" y="998538"/>
            <a:chExt cx="9144000" cy="578409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17064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non supervisé : Arbre </a:t>
              </a:r>
              <a:r>
                <a:rPr lang="fr-FR" sz="2000" b="1" dirty="0" smtClean="0">
                  <a:solidFill>
                    <a:srgbClr val="800080"/>
                  </a:solidFill>
                  <a:sym typeface="Wingdings" pitchFamily="2" charset="2"/>
                </a:rPr>
                <a:t>de décisio</a:t>
              </a:r>
              <a:r>
                <a:rPr lang="fr-FR" sz="2000" b="1" dirty="0">
                  <a:solidFill>
                    <a:srgbClr val="800080"/>
                  </a:solidFill>
                  <a:sym typeface="Wingdings" pitchFamily="2" charset="2"/>
                </a:rPr>
                <a:t>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Les arbres de décision (AD) sont une catégorie d’arbres </a:t>
              </a:r>
              <a:r>
                <a:rPr lang="fr-FR" i="1" dirty="0" smtClean="0">
                  <a:solidFill>
                    <a:srgbClr val="800080"/>
                  </a:solidFill>
                </a:rPr>
                <a:t>utilisés </a:t>
              </a:r>
              <a:r>
                <a:rPr lang="fr-FR" i="1" dirty="0">
                  <a:solidFill>
                    <a:srgbClr val="800080"/>
                  </a:solidFill>
                </a:rPr>
                <a:t>dans l’exploration de données et en informatique décisionnelle.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Ils permettent d’obtenir </a:t>
              </a:r>
              <a:r>
                <a:rPr lang="fr-FR" i="1" dirty="0">
                  <a:solidFill>
                    <a:srgbClr val="800080"/>
                  </a:solidFill>
                </a:rPr>
                <a:t>un résultat en se fondant sur une analogie avec les exemples passés </a:t>
              </a:r>
              <a:r>
                <a:rPr lang="fr-FR" i="1" dirty="0" smtClean="0">
                  <a:solidFill>
                    <a:srgbClr val="800080"/>
                  </a:solidFill>
                </a:rPr>
                <a:t>(passage </a:t>
              </a:r>
              <a:r>
                <a:rPr lang="fr-FR" i="1" dirty="0">
                  <a:solidFill>
                    <a:srgbClr val="800080"/>
                  </a:solidFill>
                </a:rPr>
                <a:t>des cas particuliers à la loi générale).</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construction d’un AD se réalise en deux étapes.</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Etape 1 : la construction est un processus itératif de division de l’espace des données en régions de plus en plus pures en terme de classes.</a:t>
              </a:r>
            </a:p>
            <a:p>
              <a:pPr lvl="1" algn="just">
                <a:spcAft>
                  <a:spcPts val="600"/>
                </a:spcAft>
                <a:buFont typeface="Wingdings" pitchFamily="2" charset="2"/>
                <a:buChar char="§"/>
              </a:pPr>
              <a:r>
                <a:rPr lang="fr-FR" i="1" dirty="0" smtClean="0">
                  <a:solidFill>
                    <a:srgbClr val="800080"/>
                  </a:solidFill>
                  <a:sym typeface="Symbol" panose="05050102010706020507" pitchFamily="18" charset="2"/>
                </a:rPr>
                <a:t> Chaque nœud </a:t>
              </a:r>
              <a:r>
                <a:rPr lang="fr-FR" i="1" dirty="0">
                  <a:solidFill>
                    <a:srgbClr val="800080"/>
                  </a:solidFill>
                  <a:sym typeface="Symbol" panose="05050102010706020507" pitchFamily="18" charset="2"/>
                </a:rPr>
                <a:t>intermédiaire réalise un test portant sur une variable dont le résultat indique la branche à suivre dans l'arbre. </a:t>
              </a:r>
              <a:endParaRPr lang="fr-FR" i="1" dirty="0" smtClean="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Pour </a:t>
              </a:r>
              <a:r>
                <a:rPr lang="fr-FR" i="1" dirty="0">
                  <a:solidFill>
                    <a:srgbClr val="800080"/>
                  </a:solidFill>
                  <a:sym typeface="Symbol" panose="05050102010706020507" pitchFamily="18" charset="2"/>
                </a:rPr>
                <a:t>classer un nouveau </a:t>
              </a:r>
              <a:r>
                <a:rPr lang="fr-FR" i="1" dirty="0" smtClean="0">
                  <a:solidFill>
                    <a:srgbClr val="800080"/>
                  </a:solidFill>
                  <a:sym typeface="Symbol" panose="05050102010706020507" pitchFamily="18" charset="2"/>
                </a:rPr>
                <a:t>cas il faut </a:t>
              </a:r>
              <a:r>
                <a:rPr lang="fr-FR" i="1" dirty="0">
                  <a:solidFill>
                    <a:srgbClr val="800080"/>
                  </a:solidFill>
                  <a:sym typeface="Symbol" panose="05050102010706020507" pitchFamily="18" charset="2"/>
                </a:rPr>
                <a:t>suivre le chemin partant de la racine </a:t>
              </a:r>
              <a:r>
                <a:rPr lang="fr-FR" i="1" dirty="0" smtClean="0">
                  <a:solidFill>
                    <a:srgbClr val="800080"/>
                  </a:solidFill>
                  <a:sym typeface="Symbol" panose="05050102010706020507" pitchFamily="18" charset="2"/>
                </a:rPr>
                <a:t>à </a:t>
              </a:r>
              <a:r>
                <a:rPr lang="fr-FR" i="1" dirty="0">
                  <a:solidFill>
                    <a:srgbClr val="800080"/>
                  </a:solidFill>
                  <a:sym typeface="Symbol" panose="05050102010706020507" pitchFamily="18" charset="2"/>
                </a:rPr>
                <a:t>une feuille de l'arbre en effectuant les différents tests à chaque nœud</a:t>
              </a:r>
              <a:r>
                <a:rPr lang="fr-FR" i="1" dirty="0" smtClean="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Etape </a:t>
              </a:r>
              <a:r>
                <a:rPr lang="fr-FR" i="1" dirty="0">
                  <a:solidFill>
                    <a:srgbClr val="800080"/>
                  </a:solidFill>
                  <a:sym typeface="Symbol" panose="05050102010706020507" pitchFamily="18" charset="2"/>
                </a:rPr>
                <a:t>2: </a:t>
              </a:r>
              <a:r>
                <a:rPr lang="fr-FR" i="1" dirty="0" smtClean="0">
                  <a:solidFill>
                    <a:srgbClr val="800080"/>
                  </a:solidFill>
                  <a:sym typeface="Symbol" panose="05050102010706020507" pitchFamily="18" charset="2"/>
                </a:rPr>
                <a:t>l’élagage </a:t>
              </a:r>
              <a:r>
                <a:rPr lang="fr-FR" i="1" dirty="0">
                  <a:solidFill>
                    <a:srgbClr val="800080"/>
                  </a:solidFill>
                  <a:sym typeface="Symbol" panose="05050102010706020507" pitchFamily="18" charset="2"/>
                </a:rPr>
                <a:t>("</a:t>
              </a:r>
              <a:r>
                <a:rPr lang="fr-FR" i="1" dirty="0" err="1">
                  <a:solidFill>
                    <a:srgbClr val="800080"/>
                  </a:solidFill>
                  <a:sym typeface="Symbol" panose="05050102010706020507" pitchFamily="18" charset="2"/>
                </a:rPr>
                <a:t>pruning</a:t>
              </a:r>
              <a:r>
                <a:rPr lang="fr-FR" i="1" dirty="0" smtClean="0">
                  <a:solidFill>
                    <a:srgbClr val="800080"/>
                  </a:solidFill>
                  <a:sym typeface="Symbol" panose="05050102010706020507" pitchFamily="18" charset="2"/>
                </a:rPr>
                <a:t>") consiste à supprimer </a:t>
              </a:r>
              <a:r>
                <a:rPr lang="fr-FR" i="1" dirty="0">
                  <a:solidFill>
                    <a:srgbClr val="800080"/>
                  </a:solidFill>
                  <a:sym typeface="Symbol" panose="05050102010706020507" pitchFamily="18" charset="2"/>
                </a:rPr>
                <a:t>les </a:t>
              </a:r>
              <a:r>
                <a:rPr lang="fr-FR" i="1" dirty="0" smtClean="0">
                  <a:solidFill>
                    <a:srgbClr val="800080"/>
                  </a:solidFill>
                  <a:sym typeface="Symbol" panose="05050102010706020507" pitchFamily="18" charset="2"/>
                </a:rPr>
                <a:t>feuilles peu </a:t>
              </a:r>
              <a:r>
                <a:rPr lang="fr-FR" i="1" dirty="0">
                  <a:solidFill>
                    <a:srgbClr val="800080"/>
                  </a:solidFill>
                  <a:sym typeface="Symbol" panose="05050102010706020507" pitchFamily="18" charset="2"/>
                </a:rPr>
                <a:t>représentatives pour garder de bonnes performances </a:t>
              </a:r>
              <a:r>
                <a:rPr lang="fr-FR" i="1" dirty="0" smtClean="0">
                  <a:solidFill>
                    <a:srgbClr val="800080"/>
                  </a:solidFill>
                  <a:sym typeface="Symbol" panose="05050102010706020507" pitchFamily="18" charset="2"/>
                </a:rPr>
                <a:t>prédictives. </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Il existe un grand nombre de logiciels permettant de modéliser un processus sous la forme d’un arbre de décision : CART, CHAID, C4.5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spTree>
    <p:extLst>
      <p:ext uri="{BB962C8B-B14F-4D97-AF65-F5344CB8AC3E}">
        <p14:creationId xmlns:p14="http://schemas.microsoft.com/office/powerpoint/2010/main" val="1970594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a:t>
              </a:r>
              <a:r>
                <a:rPr lang="fr-FR" sz="2000" b="1" dirty="0" smtClean="0">
                  <a:solidFill>
                    <a:srgbClr val="800080"/>
                  </a:solidFill>
                  <a:sym typeface="Wingdings" pitchFamily="2" charset="2"/>
                </a:rPr>
                <a:t>non supervisé : Arbre de décisio</a:t>
              </a:r>
              <a:r>
                <a:rPr lang="fr-FR" sz="2000" b="1" dirty="0">
                  <a:solidFill>
                    <a:srgbClr val="800080"/>
                  </a:solidFill>
                  <a:sym typeface="Wingdings" pitchFamily="2" charset="2"/>
                </a:rPr>
                <a:t>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algorithmes différents les uns des autres par les critères qui vont permettre de sélectionner l’ordre dans lesquels seront réalisés les tests.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cxnSp>
        <p:nvCxnSpPr>
          <p:cNvPr id="21" name="Connecteur droit avec flèche 20"/>
          <p:cNvCxnSpPr>
            <a:endCxn id="53" idx="0"/>
          </p:cNvCxnSpPr>
          <p:nvPr/>
        </p:nvCxnSpPr>
        <p:spPr>
          <a:xfrm>
            <a:off x="2409951" y="3177473"/>
            <a:ext cx="2763740" cy="3811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960451" y="3200855"/>
            <a:ext cx="1520811" cy="927467"/>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endCxn id="39" idx="0"/>
          </p:cNvCxnSpPr>
          <p:nvPr/>
        </p:nvCxnSpPr>
        <p:spPr>
          <a:xfrm flipH="1">
            <a:off x="2318773" y="3185624"/>
            <a:ext cx="148524" cy="102777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28668" y="3397399"/>
            <a:ext cx="950901" cy="307777"/>
          </a:xfrm>
          <a:prstGeom prst="rect">
            <a:avLst/>
          </a:prstGeom>
        </p:spPr>
        <p:txBody>
          <a:bodyPr wrap="none">
            <a:spAutoFit/>
          </a:bodyPr>
          <a:lstStyle/>
          <a:p>
            <a:r>
              <a:rPr lang="fr-FR" sz="1400" i="1" dirty="0" smtClean="0">
                <a:solidFill>
                  <a:srgbClr val="800080"/>
                </a:solidFill>
              </a:rPr>
              <a:t>Abdomen</a:t>
            </a:r>
            <a:endParaRPr lang="fr-FR" sz="1400" dirty="0"/>
          </a:p>
        </p:txBody>
      </p:sp>
      <p:sp>
        <p:nvSpPr>
          <p:cNvPr id="49" name="Rectangle 48"/>
          <p:cNvSpPr/>
          <p:nvPr/>
        </p:nvSpPr>
        <p:spPr>
          <a:xfrm>
            <a:off x="1624497" y="3804054"/>
            <a:ext cx="681597" cy="307777"/>
          </a:xfrm>
          <a:prstGeom prst="rect">
            <a:avLst/>
          </a:prstGeom>
        </p:spPr>
        <p:txBody>
          <a:bodyPr wrap="none">
            <a:spAutoFit/>
          </a:bodyPr>
          <a:lstStyle/>
          <a:p>
            <a:r>
              <a:rPr lang="fr-FR" sz="1400" i="1" dirty="0" smtClean="0">
                <a:solidFill>
                  <a:srgbClr val="800080"/>
                </a:solidFill>
              </a:rPr>
              <a:t>Gorge</a:t>
            </a:r>
            <a:endParaRPr lang="fr-FR" sz="1400" dirty="0"/>
          </a:p>
        </p:txBody>
      </p:sp>
      <p:sp>
        <p:nvSpPr>
          <p:cNvPr id="56" name="Rectangle 55"/>
          <p:cNvSpPr/>
          <p:nvPr/>
        </p:nvSpPr>
        <p:spPr>
          <a:xfrm>
            <a:off x="4069062" y="3034009"/>
            <a:ext cx="792205" cy="307777"/>
          </a:xfrm>
          <a:prstGeom prst="rect">
            <a:avLst/>
          </a:prstGeom>
        </p:spPr>
        <p:txBody>
          <a:bodyPr wrap="none">
            <a:spAutoFit/>
          </a:bodyPr>
          <a:lstStyle/>
          <a:p>
            <a:r>
              <a:rPr lang="fr-FR" sz="1400" i="1" dirty="0" smtClean="0">
                <a:solidFill>
                  <a:srgbClr val="800080"/>
                </a:solidFill>
              </a:rPr>
              <a:t>Aucune</a:t>
            </a:r>
            <a:endParaRPr lang="fr-FR" sz="1400" dirty="0"/>
          </a:p>
        </p:txBody>
      </p:sp>
      <p:sp>
        <p:nvSpPr>
          <p:cNvPr id="57" name="Rectangle 56"/>
          <p:cNvSpPr/>
          <p:nvPr/>
        </p:nvSpPr>
        <p:spPr>
          <a:xfrm>
            <a:off x="5687236" y="4334036"/>
            <a:ext cx="463588" cy="307777"/>
          </a:xfrm>
          <a:prstGeom prst="rect">
            <a:avLst/>
          </a:prstGeom>
        </p:spPr>
        <p:txBody>
          <a:bodyPr wrap="none">
            <a:spAutoFit/>
          </a:bodyPr>
          <a:lstStyle/>
          <a:p>
            <a:r>
              <a:rPr lang="fr-FR" sz="1400" i="1" dirty="0" smtClean="0">
                <a:solidFill>
                  <a:srgbClr val="800080"/>
                </a:solidFill>
              </a:rPr>
              <a:t>Oui</a:t>
            </a:r>
            <a:endParaRPr lang="fr-FR" sz="1400" dirty="0"/>
          </a:p>
        </p:txBody>
      </p:sp>
      <p:cxnSp>
        <p:nvCxnSpPr>
          <p:cNvPr id="58" name="Connecteur droit avec flèche 57"/>
          <p:cNvCxnSpPr>
            <a:endCxn id="42" idx="0"/>
          </p:cNvCxnSpPr>
          <p:nvPr/>
        </p:nvCxnSpPr>
        <p:spPr>
          <a:xfrm>
            <a:off x="5173690" y="3931682"/>
            <a:ext cx="628526" cy="98123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54" idx="0"/>
            <a:endCxn id="93" idx="0"/>
          </p:cNvCxnSpPr>
          <p:nvPr/>
        </p:nvCxnSpPr>
        <p:spPr>
          <a:xfrm flipH="1">
            <a:off x="4365584" y="3693956"/>
            <a:ext cx="808108" cy="159928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e 50"/>
          <p:cNvGrpSpPr/>
          <p:nvPr/>
        </p:nvGrpSpPr>
        <p:grpSpPr>
          <a:xfrm>
            <a:off x="144530" y="4164091"/>
            <a:ext cx="1390124" cy="413254"/>
            <a:chOff x="5222686" y="3076673"/>
            <a:chExt cx="1390124" cy="413254"/>
          </a:xfrm>
        </p:grpSpPr>
        <p:sp>
          <p:nvSpPr>
            <p:cNvPr id="50" name="Rectangle à coins arrondis 49"/>
            <p:cNvSpPr/>
            <p:nvPr/>
          </p:nvSpPr>
          <p:spPr>
            <a:xfrm>
              <a:off x="5222686" y="3076673"/>
              <a:ext cx="1390124"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5222686" y="3098634"/>
              <a:ext cx="1390124" cy="369332"/>
            </a:xfrm>
            <a:prstGeom prst="rect">
              <a:avLst/>
            </a:prstGeom>
          </p:spPr>
          <p:txBody>
            <a:bodyPr wrap="none">
              <a:spAutoFit/>
            </a:bodyPr>
            <a:lstStyle/>
            <a:p>
              <a:r>
                <a:rPr lang="fr-FR" i="1" dirty="0" smtClean="0">
                  <a:solidFill>
                    <a:srgbClr val="800080"/>
                  </a:solidFill>
                </a:rPr>
                <a:t>Appendicite</a:t>
              </a:r>
              <a:endParaRPr lang="fr-FR" dirty="0"/>
            </a:p>
          </p:txBody>
        </p:sp>
      </p:grpSp>
      <p:grpSp>
        <p:nvGrpSpPr>
          <p:cNvPr id="66" name="Groupe 65"/>
          <p:cNvGrpSpPr/>
          <p:nvPr/>
        </p:nvGrpSpPr>
        <p:grpSpPr>
          <a:xfrm>
            <a:off x="363126" y="5186559"/>
            <a:ext cx="952931" cy="413254"/>
            <a:chOff x="5222686" y="3076673"/>
            <a:chExt cx="952931" cy="413254"/>
          </a:xfrm>
        </p:grpSpPr>
        <p:sp>
          <p:nvSpPr>
            <p:cNvPr id="67" name="Rectangle à coins arrondis 66"/>
            <p:cNvSpPr/>
            <p:nvPr/>
          </p:nvSpPr>
          <p:spPr>
            <a:xfrm>
              <a:off x="5222686" y="3076673"/>
              <a:ext cx="952931"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Rectangle 67"/>
            <p:cNvSpPr/>
            <p:nvPr/>
          </p:nvSpPr>
          <p:spPr>
            <a:xfrm>
              <a:off x="5222686" y="3098634"/>
              <a:ext cx="952931" cy="369332"/>
            </a:xfrm>
            <a:prstGeom prst="rect">
              <a:avLst/>
            </a:prstGeom>
          </p:spPr>
          <p:txBody>
            <a:bodyPr wrap="square">
              <a:spAutoFit/>
            </a:bodyPr>
            <a:lstStyle/>
            <a:p>
              <a:r>
                <a:rPr lang="fr-FR" i="1" dirty="0" smtClean="0">
                  <a:solidFill>
                    <a:srgbClr val="800080"/>
                  </a:solidFill>
                </a:rPr>
                <a:t>Rhume</a:t>
              </a:r>
              <a:endParaRPr lang="fr-FR" dirty="0"/>
            </a:p>
          </p:txBody>
        </p:sp>
      </p:grpSp>
      <p:cxnSp>
        <p:nvCxnSpPr>
          <p:cNvPr id="69" name="Connecteur droit avec flèche 68"/>
          <p:cNvCxnSpPr>
            <a:endCxn id="68" idx="0"/>
          </p:cNvCxnSpPr>
          <p:nvPr/>
        </p:nvCxnSpPr>
        <p:spPr>
          <a:xfrm flipH="1">
            <a:off x="839592" y="4540672"/>
            <a:ext cx="1438611" cy="667848"/>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H="1">
            <a:off x="2038350" y="4601535"/>
            <a:ext cx="268142" cy="138506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e 74"/>
          <p:cNvGrpSpPr/>
          <p:nvPr/>
        </p:nvGrpSpPr>
        <p:grpSpPr>
          <a:xfrm>
            <a:off x="3708109" y="6278067"/>
            <a:ext cx="1851790" cy="413254"/>
            <a:chOff x="5222685" y="3076673"/>
            <a:chExt cx="1851790" cy="413254"/>
          </a:xfrm>
        </p:grpSpPr>
        <p:sp>
          <p:nvSpPr>
            <p:cNvPr id="76" name="Rectangle à coins arrondis 75"/>
            <p:cNvSpPr/>
            <p:nvPr/>
          </p:nvSpPr>
          <p:spPr>
            <a:xfrm>
              <a:off x="5222685" y="3076673"/>
              <a:ext cx="1851789"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p:cNvSpPr/>
            <p:nvPr/>
          </p:nvSpPr>
          <p:spPr>
            <a:xfrm>
              <a:off x="5222686" y="3098634"/>
              <a:ext cx="1851789" cy="369332"/>
            </a:xfrm>
            <a:prstGeom prst="rect">
              <a:avLst/>
            </a:prstGeom>
          </p:spPr>
          <p:txBody>
            <a:bodyPr wrap="none">
              <a:spAutoFit/>
            </a:bodyPr>
            <a:lstStyle/>
            <a:p>
              <a:r>
                <a:rPr lang="fr-FR" i="1" dirty="0" smtClean="0">
                  <a:solidFill>
                    <a:srgbClr val="800080"/>
                  </a:solidFill>
                </a:rPr>
                <a:t>Refroidissement</a:t>
              </a:r>
              <a:endParaRPr lang="fr-FR" dirty="0"/>
            </a:p>
          </p:txBody>
        </p:sp>
      </p:grpSp>
      <p:sp>
        <p:nvSpPr>
          <p:cNvPr id="86" name="Rectangle 85"/>
          <p:cNvSpPr/>
          <p:nvPr/>
        </p:nvSpPr>
        <p:spPr>
          <a:xfrm>
            <a:off x="1445409" y="4918836"/>
            <a:ext cx="463588" cy="307777"/>
          </a:xfrm>
          <a:prstGeom prst="rect">
            <a:avLst/>
          </a:prstGeom>
        </p:spPr>
        <p:txBody>
          <a:bodyPr wrap="none">
            <a:spAutoFit/>
          </a:bodyPr>
          <a:lstStyle/>
          <a:p>
            <a:r>
              <a:rPr lang="fr-FR" sz="1400" i="1" dirty="0" smtClean="0">
                <a:solidFill>
                  <a:srgbClr val="800080"/>
                </a:solidFill>
              </a:rPr>
              <a:t>Oui</a:t>
            </a:r>
            <a:endParaRPr lang="fr-FR" sz="1400" dirty="0"/>
          </a:p>
        </p:txBody>
      </p:sp>
      <p:sp>
        <p:nvSpPr>
          <p:cNvPr id="87" name="Rectangle 86"/>
          <p:cNvSpPr/>
          <p:nvPr/>
        </p:nvSpPr>
        <p:spPr>
          <a:xfrm>
            <a:off x="2178157" y="5161209"/>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sp>
        <p:nvSpPr>
          <p:cNvPr id="91" name="Rectangle 90"/>
          <p:cNvSpPr/>
          <p:nvPr/>
        </p:nvSpPr>
        <p:spPr>
          <a:xfrm>
            <a:off x="4747933" y="4558567"/>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grpSp>
        <p:nvGrpSpPr>
          <p:cNvPr id="92" name="Groupe 91"/>
          <p:cNvGrpSpPr/>
          <p:nvPr/>
        </p:nvGrpSpPr>
        <p:grpSpPr>
          <a:xfrm>
            <a:off x="4000682" y="5293236"/>
            <a:ext cx="729803" cy="413254"/>
            <a:chOff x="5222686" y="3076673"/>
            <a:chExt cx="729803" cy="413254"/>
          </a:xfrm>
        </p:grpSpPr>
        <p:sp>
          <p:nvSpPr>
            <p:cNvPr id="93" name="Rectangle à coins arrondis 92"/>
            <p:cNvSpPr/>
            <p:nvPr/>
          </p:nvSpPr>
          <p:spPr>
            <a:xfrm>
              <a:off x="5222686" y="3076673"/>
              <a:ext cx="729803"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93"/>
            <p:cNvSpPr/>
            <p:nvPr/>
          </p:nvSpPr>
          <p:spPr>
            <a:xfrm>
              <a:off x="5222686" y="3098634"/>
              <a:ext cx="659155" cy="369332"/>
            </a:xfrm>
            <a:prstGeom prst="rect">
              <a:avLst/>
            </a:prstGeom>
          </p:spPr>
          <p:txBody>
            <a:bodyPr wrap="none">
              <a:spAutoFit/>
            </a:bodyPr>
            <a:lstStyle/>
            <a:p>
              <a:r>
                <a:rPr lang="fr-FR" i="1" dirty="0" smtClean="0">
                  <a:solidFill>
                    <a:srgbClr val="800080"/>
                  </a:solidFill>
                </a:rPr>
                <a:t>Rien</a:t>
              </a:r>
              <a:endParaRPr lang="fr-FR" dirty="0"/>
            </a:p>
          </p:txBody>
        </p:sp>
      </p:grpSp>
      <p:cxnSp>
        <p:nvCxnSpPr>
          <p:cNvPr id="96" name="Connecteur droit avec flèche 95"/>
          <p:cNvCxnSpPr>
            <a:endCxn id="100" idx="0"/>
          </p:cNvCxnSpPr>
          <p:nvPr/>
        </p:nvCxnSpPr>
        <p:spPr>
          <a:xfrm>
            <a:off x="5761859" y="5262359"/>
            <a:ext cx="453291" cy="938738"/>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e 97"/>
          <p:cNvGrpSpPr/>
          <p:nvPr/>
        </p:nvGrpSpPr>
        <p:grpSpPr>
          <a:xfrm>
            <a:off x="5738684" y="6179136"/>
            <a:ext cx="952931" cy="413254"/>
            <a:chOff x="5222686" y="3076673"/>
            <a:chExt cx="952931" cy="413254"/>
          </a:xfrm>
        </p:grpSpPr>
        <p:sp>
          <p:nvSpPr>
            <p:cNvPr id="99" name="Rectangle à coins arrondis 98"/>
            <p:cNvSpPr/>
            <p:nvPr/>
          </p:nvSpPr>
          <p:spPr>
            <a:xfrm>
              <a:off x="5222686" y="3076673"/>
              <a:ext cx="952931"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99"/>
            <p:cNvSpPr/>
            <p:nvPr/>
          </p:nvSpPr>
          <p:spPr>
            <a:xfrm>
              <a:off x="5222686" y="3098634"/>
              <a:ext cx="952931" cy="369332"/>
            </a:xfrm>
            <a:prstGeom prst="rect">
              <a:avLst/>
            </a:prstGeom>
          </p:spPr>
          <p:txBody>
            <a:bodyPr wrap="square">
              <a:spAutoFit/>
            </a:bodyPr>
            <a:lstStyle/>
            <a:p>
              <a:r>
                <a:rPr lang="fr-FR" i="1" dirty="0" smtClean="0">
                  <a:solidFill>
                    <a:srgbClr val="800080"/>
                  </a:solidFill>
                </a:rPr>
                <a:t>Rhume</a:t>
              </a:r>
              <a:endParaRPr lang="fr-FR" dirty="0"/>
            </a:p>
          </p:txBody>
        </p:sp>
      </p:grpSp>
      <p:sp>
        <p:nvSpPr>
          <p:cNvPr id="102" name="Rectangle 101"/>
          <p:cNvSpPr/>
          <p:nvPr/>
        </p:nvSpPr>
        <p:spPr>
          <a:xfrm>
            <a:off x="6051405" y="5706490"/>
            <a:ext cx="463588" cy="307777"/>
          </a:xfrm>
          <a:prstGeom prst="rect">
            <a:avLst/>
          </a:prstGeom>
        </p:spPr>
        <p:txBody>
          <a:bodyPr wrap="none">
            <a:spAutoFit/>
          </a:bodyPr>
          <a:lstStyle/>
          <a:p>
            <a:r>
              <a:rPr lang="fr-FR" sz="1400" i="1" dirty="0" smtClean="0">
                <a:solidFill>
                  <a:srgbClr val="800080"/>
                </a:solidFill>
              </a:rPr>
              <a:t>Oui</a:t>
            </a:r>
            <a:endParaRPr lang="fr-FR" sz="1400" dirty="0"/>
          </a:p>
        </p:txBody>
      </p:sp>
      <p:cxnSp>
        <p:nvCxnSpPr>
          <p:cNvPr id="103" name="Connecteur droit avec flèche 102"/>
          <p:cNvCxnSpPr>
            <a:endCxn id="76" idx="0"/>
          </p:cNvCxnSpPr>
          <p:nvPr/>
        </p:nvCxnSpPr>
        <p:spPr>
          <a:xfrm flipH="1">
            <a:off x="4634004" y="5273976"/>
            <a:ext cx="1127720" cy="10040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e 106"/>
          <p:cNvGrpSpPr/>
          <p:nvPr/>
        </p:nvGrpSpPr>
        <p:grpSpPr>
          <a:xfrm>
            <a:off x="1227949" y="5974496"/>
            <a:ext cx="1531188" cy="413254"/>
            <a:chOff x="5222686" y="3076673"/>
            <a:chExt cx="1531188" cy="413254"/>
          </a:xfrm>
        </p:grpSpPr>
        <p:sp>
          <p:nvSpPr>
            <p:cNvPr id="108" name="Rectangle à coins arrondis 107"/>
            <p:cNvSpPr/>
            <p:nvPr/>
          </p:nvSpPr>
          <p:spPr>
            <a:xfrm>
              <a:off x="5222686" y="3076673"/>
              <a:ext cx="1531188"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p:cNvSpPr/>
            <p:nvPr/>
          </p:nvSpPr>
          <p:spPr>
            <a:xfrm>
              <a:off x="5222686" y="3098634"/>
              <a:ext cx="1531188" cy="369332"/>
            </a:xfrm>
            <a:prstGeom prst="rect">
              <a:avLst/>
            </a:prstGeom>
          </p:spPr>
          <p:txBody>
            <a:bodyPr wrap="none">
              <a:spAutoFit/>
            </a:bodyPr>
            <a:lstStyle/>
            <a:p>
              <a:r>
                <a:rPr lang="fr-FR" i="1" dirty="0" smtClean="0">
                  <a:solidFill>
                    <a:srgbClr val="800080"/>
                  </a:solidFill>
                </a:rPr>
                <a:t>Mal de gorge</a:t>
              </a:r>
              <a:endParaRPr lang="fr-FR" dirty="0"/>
            </a:p>
          </p:txBody>
        </p:sp>
      </p:grpSp>
      <p:sp>
        <p:nvSpPr>
          <p:cNvPr id="112" name="Rectangle 111"/>
          <p:cNvSpPr/>
          <p:nvPr/>
        </p:nvSpPr>
        <p:spPr>
          <a:xfrm>
            <a:off x="5197864" y="5731728"/>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grpSp>
        <p:nvGrpSpPr>
          <p:cNvPr id="52" name="Groupe 51"/>
          <p:cNvGrpSpPr/>
          <p:nvPr/>
        </p:nvGrpSpPr>
        <p:grpSpPr>
          <a:xfrm>
            <a:off x="4585522" y="3558582"/>
            <a:ext cx="1176337" cy="640080"/>
            <a:chOff x="2096343" y="3169887"/>
            <a:chExt cx="1176337" cy="640080"/>
          </a:xfrm>
        </p:grpSpPr>
        <p:sp>
          <p:nvSpPr>
            <p:cNvPr id="53" name="Ellipse 52"/>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2346279" y="3305261"/>
              <a:ext cx="676467" cy="369332"/>
            </a:xfrm>
            <a:prstGeom prst="rect">
              <a:avLst/>
            </a:prstGeom>
          </p:spPr>
          <p:txBody>
            <a:bodyPr wrap="none">
              <a:spAutoFit/>
            </a:bodyPr>
            <a:lstStyle/>
            <a:p>
              <a:pPr algn="ctr"/>
              <a:r>
                <a:rPr lang="fr-FR" i="1" dirty="0" smtClean="0">
                  <a:solidFill>
                    <a:srgbClr val="800080"/>
                  </a:solidFill>
                </a:rPr>
                <a:t>Toux</a:t>
              </a:r>
              <a:endParaRPr lang="fr-FR" dirty="0"/>
            </a:p>
          </p:txBody>
        </p:sp>
      </p:grpSp>
      <p:grpSp>
        <p:nvGrpSpPr>
          <p:cNvPr id="38" name="Groupe 37"/>
          <p:cNvGrpSpPr/>
          <p:nvPr/>
        </p:nvGrpSpPr>
        <p:grpSpPr>
          <a:xfrm>
            <a:off x="1730604" y="4213399"/>
            <a:ext cx="1176337" cy="640080"/>
            <a:chOff x="2096343" y="3169887"/>
            <a:chExt cx="1176337" cy="640080"/>
          </a:xfrm>
        </p:grpSpPr>
        <p:sp>
          <p:nvSpPr>
            <p:cNvPr id="39" name="Ellipse 38"/>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2271579" y="3305261"/>
              <a:ext cx="825867" cy="369332"/>
            </a:xfrm>
            <a:prstGeom prst="rect">
              <a:avLst/>
            </a:prstGeom>
          </p:spPr>
          <p:txBody>
            <a:bodyPr wrap="none">
              <a:spAutoFit/>
            </a:bodyPr>
            <a:lstStyle/>
            <a:p>
              <a:pPr algn="ctr"/>
              <a:r>
                <a:rPr lang="fr-FR" i="1" dirty="0" smtClean="0">
                  <a:solidFill>
                    <a:srgbClr val="800080"/>
                  </a:solidFill>
                </a:rPr>
                <a:t>Fièvre</a:t>
              </a:r>
              <a:endParaRPr lang="fr-FR" dirty="0"/>
            </a:p>
          </p:txBody>
        </p:sp>
      </p:grpSp>
      <p:grpSp>
        <p:nvGrpSpPr>
          <p:cNvPr id="41" name="Groupe 40"/>
          <p:cNvGrpSpPr/>
          <p:nvPr/>
        </p:nvGrpSpPr>
        <p:grpSpPr>
          <a:xfrm>
            <a:off x="5214047" y="4912917"/>
            <a:ext cx="1176337" cy="640080"/>
            <a:chOff x="2096343" y="3169887"/>
            <a:chExt cx="1176337" cy="640080"/>
          </a:xfrm>
        </p:grpSpPr>
        <p:sp>
          <p:nvSpPr>
            <p:cNvPr id="42" name="Ellipse 41"/>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2271579" y="3305261"/>
              <a:ext cx="825867" cy="369332"/>
            </a:xfrm>
            <a:prstGeom prst="rect">
              <a:avLst/>
            </a:prstGeom>
          </p:spPr>
          <p:txBody>
            <a:bodyPr wrap="none">
              <a:spAutoFit/>
            </a:bodyPr>
            <a:lstStyle/>
            <a:p>
              <a:pPr algn="ctr"/>
              <a:r>
                <a:rPr lang="fr-FR" i="1" dirty="0" smtClean="0">
                  <a:solidFill>
                    <a:srgbClr val="800080"/>
                  </a:solidFill>
                </a:rPr>
                <a:t>Fièvre</a:t>
              </a:r>
              <a:endParaRPr lang="fr-FR" dirty="0"/>
            </a:p>
          </p:txBody>
        </p:sp>
      </p:grpSp>
      <p:sp>
        <p:nvSpPr>
          <p:cNvPr id="113" name="Rectangle 112"/>
          <p:cNvSpPr/>
          <p:nvPr/>
        </p:nvSpPr>
        <p:spPr>
          <a:xfrm>
            <a:off x="6617389" y="2893078"/>
            <a:ext cx="2201220" cy="523220"/>
          </a:xfrm>
          <a:prstGeom prst="rect">
            <a:avLst/>
          </a:prstGeom>
        </p:spPr>
        <p:txBody>
          <a:bodyPr wrap="square">
            <a:spAutoFit/>
          </a:bodyPr>
          <a:lstStyle/>
          <a:p>
            <a:pPr algn="ctr"/>
            <a:r>
              <a:rPr lang="fr-FR" sz="1400" i="1" dirty="0" smtClean="0">
                <a:solidFill>
                  <a:srgbClr val="800080"/>
                </a:solidFill>
              </a:rPr>
              <a:t>Les nœuds testent les attributs</a:t>
            </a:r>
            <a:endParaRPr lang="fr-FR" sz="1400" baseline="30000" dirty="0"/>
          </a:p>
        </p:txBody>
      </p:sp>
      <p:sp>
        <p:nvSpPr>
          <p:cNvPr id="114" name="Rectangle 113"/>
          <p:cNvSpPr/>
          <p:nvPr/>
        </p:nvSpPr>
        <p:spPr>
          <a:xfrm>
            <a:off x="6579841" y="4154753"/>
            <a:ext cx="2475128" cy="523220"/>
          </a:xfrm>
          <a:prstGeom prst="rect">
            <a:avLst/>
          </a:prstGeom>
        </p:spPr>
        <p:txBody>
          <a:bodyPr wrap="square">
            <a:spAutoFit/>
          </a:bodyPr>
          <a:lstStyle/>
          <a:p>
            <a:pPr algn="ctr"/>
            <a:r>
              <a:rPr lang="fr-FR" sz="1400" i="1" dirty="0" smtClean="0">
                <a:solidFill>
                  <a:srgbClr val="800080"/>
                </a:solidFill>
              </a:rPr>
              <a:t>Les branches représentent les valeurs des attributs</a:t>
            </a:r>
            <a:endParaRPr lang="fr-FR" sz="1400" baseline="30000" dirty="0"/>
          </a:p>
        </p:txBody>
      </p:sp>
      <p:sp>
        <p:nvSpPr>
          <p:cNvPr id="115" name="Rectangle 114"/>
          <p:cNvSpPr/>
          <p:nvPr/>
        </p:nvSpPr>
        <p:spPr>
          <a:xfrm>
            <a:off x="6514993" y="5500076"/>
            <a:ext cx="2475128" cy="523220"/>
          </a:xfrm>
          <a:prstGeom prst="rect">
            <a:avLst/>
          </a:prstGeom>
        </p:spPr>
        <p:txBody>
          <a:bodyPr wrap="square">
            <a:spAutoFit/>
          </a:bodyPr>
          <a:lstStyle/>
          <a:p>
            <a:pPr algn="ctr"/>
            <a:r>
              <a:rPr lang="fr-FR" sz="1400" i="1" dirty="0" smtClean="0">
                <a:solidFill>
                  <a:srgbClr val="800080"/>
                </a:solidFill>
              </a:rPr>
              <a:t>Les feuilles indiquent la classe résultante</a:t>
            </a:r>
            <a:endParaRPr lang="fr-FR" sz="1400" baseline="30000" dirty="0"/>
          </a:p>
        </p:txBody>
      </p:sp>
      <p:cxnSp>
        <p:nvCxnSpPr>
          <p:cNvPr id="136" name="Connecteur droit avec flèche 135"/>
          <p:cNvCxnSpPr>
            <a:endCxn id="143" idx="0"/>
          </p:cNvCxnSpPr>
          <p:nvPr/>
        </p:nvCxnSpPr>
        <p:spPr>
          <a:xfrm>
            <a:off x="2493941" y="3236577"/>
            <a:ext cx="1247856" cy="95170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e 4"/>
          <p:cNvGrpSpPr/>
          <p:nvPr/>
        </p:nvGrpSpPr>
        <p:grpSpPr>
          <a:xfrm>
            <a:off x="1893094" y="2880815"/>
            <a:ext cx="1176337" cy="640080"/>
            <a:chOff x="2096343" y="3169887"/>
            <a:chExt cx="1176337" cy="640080"/>
          </a:xfrm>
        </p:grpSpPr>
        <p:sp>
          <p:nvSpPr>
            <p:cNvPr id="34" name="Ellipse 33"/>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2188222" y="3305261"/>
              <a:ext cx="992579" cy="369332"/>
            </a:xfrm>
            <a:prstGeom prst="rect">
              <a:avLst/>
            </a:prstGeom>
          </p:spPr>
          <p:txBody>
            <a:bodyPr wrap="none">
              <a:spAutoFit/>
            </a:bodyPr>
            <a:lstStyle/>
            <a:p>
              <a:pPr algn="ctr"/>
              <a:r>
                <a:rPr lang="fr-FR" i="1" dirty="0" smtClean="0">
                  <a:solidFill>
                    <a:srgbClr val="800080"/>
                  </a:solidFill>
                </a:rPr>
                <a:t>Douleur</a:t>
              </a:r>
              <a:endParaRPr lang="fr-FR" dirty="0"/>
            </a:p>
          </p:txBody>
        </p:sp>
      </p:grpSp>
      <p:grpSp>
        <p:nvGrpSpPr>
          <p:cNvPr id="142" name="Groupe 141"/>
          <p:cNvGrpSpPr/>
          <p:nvPr/>
        </p:nvGrpSpPr>
        <p:grpSpPr>
          <a:xfrm>
            <a:off x="3186358" y="4188281"/>
            <a:ext cx="1110878" cy="413254"/>
            <a:chOff x="5222686" y="3076673"/>
            <a:chExt cx="1110878" cy="413254"/>
          </a:xfrm>
        </p:grpSpPr>
        <p:sp>
          <p:nvSpPr>
            <p:cNvPr id="143" name="Rectangle à coins arrondis 142"/>
            <p:cNvSpPr/>
            <p:nvPr/>
          </p:nvSpPr>
          <p:spPr>
            <a:xfrm>
              <a:off x="5222686" y="3076673"/>
              <a:ext cx="1110878"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143"/>
            <p:cNvSpPr/>
            <p:nvPr/>
          </p:nvSpPr>
          <p:spPr>
            <a:xfrm>
              <a:off x="5222686" y="3098634"/>
              <a:ext cx="1069524" cy="369332"/>
            </a:xfrm>
            <a:prstGeom prst="rect">
              <a:avLst/>
            </a:prstGeom>
          </p:spPr>
          <p:txBody>
            <a:bodyPr wrap="none">
              <a:spAutoFit/>
            </a:bodyPr>
            <a:lstStyle/>
            <a:p>
              <a:r>
                <a:rPr lang="fr-FR" i="1" dirty="0" smtClean="0">
                  <a:solidFill>
                    <a:srgbClr val="800080"/>
                  </a:solidFill>
                </a:rPr>
                <a:t>Infarctus</a:t>
              </a:r>
              <a:endParaRPr lang="fr-FR" dirty="0"/>
            </a:p>
          </p:txBody>
        </p:sp>
      </p:grpSp>
      <p:sp>
        <p:nvSpPr>
          <p:cNvPr id="146" name="Rectangle 145"/>
          <p:cNvSpPr/>
          <p:nvPr/>
        </p:nvSpPr>
        <p:spPr>
          <a:xfrm>
            <a:off x="3297200" y="3618606"/>
            <a:ext cx="792205" cy="307777"/>
          </a:xfrm>
          <a:prstGeom prst="rect">
            <a:avLst/>
          </a:prstGeom>
        </p:spPr>
        <p:txBody>
          <a:bodyPr wrap="none">
            <a:spAutoFit/>
          </a:bodyPr>
          <a:lstStyle/>
          <a:p>
            <a:r>
              <a:rPr lang="fr-FR" sz="1400" i="1" dirty="0" smtClean="0">
                <a:solidFill>
                  <a:srgbClr val="800080"/>
                </a:solidFill>
              </a:rPr>
              <a:t>Poitrine</a:t>
            </a:r>
            <a:endParaRPr lang="fr-FR" sz="1400" dirty="0"/>
          </a:p>
        </p:txBody>
      </p:sp>
    </p:spTree>
    <p:extLst>
      <p:ext uri="{BB962C8B-B14F-4D97-AF65-F5344CB8AC3E}">
        <p14:creationId xmlns:p14="http://schemas.microsoft.com/office/powerpoint/2010/main" val="3803355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706878"/>
            <a:chOff x="0" y="998538"/>
            <a:chExt cx="9144000" cy="470687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9342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Arbre de décision : construction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construction qui correspond à la phase de prédiction est totalement automatique, elle n’est en rien dirigée par les utilisateurs.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algorithmes de construction consistent à trouver les variables les plus discriminantes, c’est-à-dire celles qui séparent le mieux les données.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Il existe plusieurs mesures qui permettent de sélectionner ces variables.</a:t>
              </a:r>
            </a:p>
            <a:p>
              <a:pPr algn="just">
                <a:spcAft>
                  <a:spcPts val="600"/>
                </a:spcAft>
                <a:buClr>
                  <a:schemeClr val="accent2"/>
                </a:buClr>
              </a:pPr>
              <a:r>
                <a:rPr lang="fr-FR" sz="2000" b="1" dirty="0" smtClean="0">
                  <a:solidFill>
                    <a:srgbClr val="800080"/>
                  </a:solidFill>
                  <a:sym typeface="Wingdings" pitchFamily="2" charset="2"/>
                </a:rPr>
                <a:t>Mesure : Entropie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L’algorithme ID3 (Itérative Dichotomiser 3) permet de sélectionner la variable qui a </a:t>
              </a:r>
              <a:r>
                <a:rPr lang="fr-FR" i="1" dirty="0">
                  <a:solidFill>
                    <a:srgbClr val="800080"/>
                  </a:solidFill>
                </a:rPr>
                <a:t>le gain d’information basé sur l’entropie </a:t>
              </a:r>
              <a:r>
                <a:rPr lang="fr-FR" i="1" dirty="0" smtClean="0">
                  <a:solidFill>
                    <a:srgbClr val="800080"/>
                  </a:solidFill>
                </a:rPr>
                <a:t>la </a:t>
              </a:r>
              <a:r>
                <a:rPr lang="fr-FR" i="1" dirty="0">
                  <a:solidFill>
                    <a:srgbClr val="800080"/>
                  </a:solidFill>
                </a:rPr>
                <a:t>plus </a:t>
              </a:r>
              <a:r>
                <a:rPr lang="fr-FR" i="1" dirty="0" smtClean="0">
                  <a:solidFill>
                    <a:srgbClr val="800080"/>
                  </a:solidFill>
                </a:rPr>
                <a:t>élevée. </a:t>
              </a:r>
            </a:p>
            <a:p>
              <a:pPr lvl="1" algn="just">
                <a:spcAft>
                  <a:spcPts val="600"/>
                </a:spcAft>
                <a:buFont typeface="Wingdings" pitchFamily="2" charset="2"/>
                <a:buChar char="§"/>
              </a:pPr>
              <a:r>
                <a:rPr lang="fr-FR" i="1" dirty="0" smtClean="0">
                  <a:solidFill>
                    <a:srgbClr val="800080"/>
                  </a:solidFill>
                </a:rPr>
                <a:t> L’entropie mesure le degré de désorganisation des données. Plus la valeur de l’entropie est grande et plus les données sont désorganisées.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L’entropie de Shannon pour une </a:t>
              </a:r>
              <a:r>
                <a:rPr lang="fr-FR" b="1" i="1" dirty="0" smtClean="0">
                  <a:solidFill>
                    <a:srgbClr val="800080"/>
                  </a:solidFill>
                </a:rPr>
                <a:t>variable cible </a:t>
              </a:r>
              <a:r>
                <a:rPr lang="fr-FR" i="1" dirty="0" smtClean="0">
                  <a:solidFill>
                    <a:srgbClr val="800080"/>
                  </a:solidFill>
                </a:rPr>
                <a:t>est donnée par :</a:t>
              </a: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1" name="ZoneTexte 10"/>
              <p:cNvSpPr txBox="1"/>
              <p:nvPr/>
            </p:nvSpPr>
            <p:spPr>
              <a:xfrm>
                <a:off x="1389654" y="5716834"/>
                <a:ext cx="3229410" cy="672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𝐻</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r>
                        <a:rPr lang="fr-FR" b="0" i="1" smtClean="0">
                          <a:solidFill>
                            <a:srgbClr val="002060"/>
                          </a:solidFill>
                          <a:latin typeface="Cambria Math" panose="02040503050406030204" pitchFamily="18" charset="0"/>
                        </a:rPr>
                        <m:t>)=</m:t>
                      </m:r>
                      <m:nary>
                        <m:naryPr>
                          <m:chr m:val="∑"/>
                          <m:supHide m:val="on"/>
                          <m:ctrlPr>
                            <a:rPr lang="fr-FR" i="1">
                              <a:solidFill>
                                <a:srgbClr val="002060"/>
                              </a:solidFill>
                              <a:latin typeface="Cambria Math" panose="02040503050406030204" pitchFamily="18" charset="0"/>
                            </a:rPr>
                          </m:ctrlPr>
                        </m:naryPr>
                        <m:sub>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𝑆</m:t>
                          </m:r>
                        </m:sub>
                        <m:sup/>
                        <m:e>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𝑙𝑜𝑔</m:t>
                              </m:r>
                            </m:e>
                            <m:sub>
                              <m:r>
                                <a:rPr lang="fr-FR" b="0" i="1" smtClean="0">
                                  <a:solidFill>
                                    <a:srgbClr val="002060"/>
                                  </a:solidFill>
                                  <a:latin typeface="Cambria Math" panose="02040503050406030204" pitchFamily="18" charset="0"/>
                                </a:rPr>
                                <m:t>2</m:t>
                              </m:r>
                            </m:sub>
                          </m:sSub>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m:t>
                              </m:r>
                            </m:e>
                          </m:d>
                          <m:r>
                            <a:rPr lang="fr-FR" b="0" i="1" smtClean="0">
                              <a:solidFill>
                                <a:srgbClr val="002060"/>
                              </a:solidFill>
                              <a:latin typeface="Cambria Math" panose="02040503050406030204" pitchFamily="18" charset="0"/>
                            </a:rPr>
                            <m:t>  </m:t>
                          </m:r>
                        </m:e>
                      </m:nary>
                    </m:oMath>
                  </m:oMathPara>
                </a14:m>
                <a:endParaRPr lang="fr-FR" dirty="0">
                  <a:solidFill>
                    <a:srgbClr val="00206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1389654" y="5716834"/>
                <a:ext cx="3229410" cy="672492"/>
              </a:xfrm>
              <a:prstGeom prst="rect">
                <a:avLst/>
              </a:prstGeom>
              <a:blipFill>
                <a:blip r:embed="rId4"/>
                <a:stretch>
                  <a:fillRect/>
                </a:stretch>
              </a:blipFill>
            </p:spPr>
            <p:txBody>
              <a:bodyPr/>
              <a:lstStyle/>
              <a:p>
                <a:r>
                  <a:rPr lang="fr-FR">
                    <a:noFill/>
                  </a:rPr>
                  <a:t> </a:t>
                </a:r>
              </a:p>
            </p:txBody>
          </p:sp>
        </mc:Fallback>
      </mc:AlternateContent>
      <p:sp>
        <p:nvSpPr>
          <p:cNvPr id="3" name="Rectangle 2"/>
          <p:cNvSpPr/>
          <p:nvPr/>
        </p:nvSpPr>
        <p:spPr>
          <a:xfrm>
            <a:off x="5134186" y="5692696"/>
            <a:ext cx="3637534" cy="1077218"/>
          </a:xfrm>
          <a:prstGeom prst="rect">
            <a:avLst/>
          </a:prstGeom>
        </p:spPr>
        <p:txBody>
          <a:bodyPr wrap="none">
            <a:spAutoFit/>
          </a:bodyPr>
          <a:lstStyle/>
          <a:p>
            <a:r>
              <a:rPr lang="fr-FR" sz="1600" i="1" dirty="0" smtClean="0">
                <a:solidFill>
                  <a:srgbClr val="800080"/>
                </a:solidFill>
              </a:rPr>
              <a:t>S est le jeux de données</a:t>
            </a:r>
          </a:p>
          <a:p>
            <a:r>
              <a:rPr lang="fr-FR" sz="1600" i="1" dirty="0" smtClean="0">
                <a:solidFill>
                  <a:srgbClr val="800080"/>
                </a:solidFill>
              </a:rPr>
              <a:t>c les classes de S</a:t>
            </a:r>
          </a:p>
          <a:p>
            <a:r>
              <a:rPr lang="fr-FR" sz="1600" i="1" dirty="0" smtClean="0">
                <a:solidFill>
                  <a:srgbClr val="800080"/>
                </a:solidFill>
              </a:rPr>
              <a:t>P(c) proportion d’individus de classe c</a:t>
            </a:r>
          </a:p>
          <a:p>
            <a:r>
              <a:rPr lang="fr-FR" sz="1600" i="1" dirty="0" smtClean="0">
                <a:solidFill>
                  <a:srgbClr val="800080"/>
                </a:solidFill>
              </a:rPr>
              <a:t>par rapport au nombre de S</a:t>
            </a:r>
          </a:p>
        </p:txBody>
      </p:sp>
      <mc:AlternateContent xmlns:mc="http://schemas.openxmlformats.org/markup-compatibility/2006" xmlns:a14="http://schemas.microsoft.com/office/drawing/2010/main">
        <mc:Choice Requires="a14">
          <p:sp>
            <p:nvSpPr>
              <p:cNvPr id="4" name="Rectangle 3"/>
              <p:cNvSpPr/>
              <p:nvPr/>
            </p:nvSpPr>
            <p:spPr>
              <a:xfrm>
                <a:off x="3137697" y="6400744"/>
                <a:ext cx="1434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𝑙𝑜𝑔</m:t>
                          </m:r>
                        </m:e>
                        <m:sub>
                          <m:r>
                            <a:rPr lang="fr-FR" b="0" i="1" smtClean="0">
                              <a:solidFill>
                                <a:srgbClr val="002060"/>
                              </a:solidFill>
                              <a:latin typeface="Cambria Math" panose="02040503050406030204" pitchFamily="18" charset="0"/>
                            </a:rPr>
                            <m:t>2</m:t>
                          </m:r>
                        </m:sub>
                      </m:sSub>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0</m:t>
                          </m:r>
                        </m:e>
                      </m:d>
                      <m:r>
                        <a:rPr lang="fr-FR" b="0" i="1" smtClean="0">
                          <a:solidFill>
                            <a:srgbClr val="002060"/>
                          </a:solidFill>
                          <a:latin typeface="Cambria Math" panose="02040503050406030204" pitchFamily="18" charset="0"/>
                        </a:rPr>
                        <m:t>=0</m:t>
                      </m:r>
                    </m:oMath>
                  </m:oMathPara>
                </a14:m>
                <a:endParaRPr lang="fr-FR" dirty="0"/>
              </a:p>
            </p:txBody>
          </p:sp>
        </mc:Choice>
        <mc:Fallback xmlns="">
          <p:sp>
            <p:nvSpPr>
              <p:cNvPr id="4" name="Rectangle 3"/>
              <p:cNvSpPr>
                <a:spLocks noRot="1" noChangeAspect="1" noMove="1" noResize="1" noEditPoints="1" noAdjustHandles="1" noChangeArrowheads="1" noChangeShapeType="1" noTextEdit="1"/>
              </p:cNvSpPr>
              <p:nvPr/>
            </p:nvSpPr>
            <p:spPr>
              <a:xfrm>
                <a:off x="3137697" y="6400744"/>
                <a:ext cx="1434303" cy="369332"/>
              </a:xfrm>
              <a:prstGeom prst="rect">
                <a:avLst/>
              </a:prstGeom>
              <a:blipFill>
                <a:blip r:embed="rId5"/>
                <a:stretch>
                  <a:fillRect b="-13115"/>
                </a:stretch>
              </a:blipFill>
            </p:spPr>
            <p:txBody>
              <a:bodyPr/>
              <a:lstStyle/>
              <a:p>
                <a:r>
                  <a:rPr lang="fr-FR">
                    <a:noFill/>
                  </a:rPr>
                  <a:t> </a:t>
                </a:r>
              </a:p>
            </p:txBody>
          </p:sp>
        </mc:Fallback>
      </mc:AlternateContent>
      <p:sp>
        <p:nvSpPr>
          <p:cNvPr id="15" name="Rectangle 14"/>
          <p:cNvSpPr/>
          <p:nvPr/>
        </p:nvSpPr>
        <p:spPr>
          <a:xfrm>
            <a:off x="1344613" y="6468038"/>
            <a:ext cx="1552028" cy="338554"/>
          </a:xfrm>
          <a:prstGeom prst="rect">
            <a:avLst/>
          </a:prstGeom>
        </p:spPr>
        <p:txBody>
          <a:bodyPr wrap="none">
            <a:spAutoFit/>
          </a:bodyPr>
          <a:lstStyle/>
          <a:p>
            <a:r>
              <a:rPr lang="fr-FR" sz="1600" i="1" dirty="0" smtClean="0">
                <a:solidFill>
                  <a:srgbClr val="800080"/>
                </a:solidFill>
              </a:rPr>
              <a:t>Par convention</a:t>
            </a:r>
          </a:p>
        </p:txBody>
      </p:sp>
    </p:spTree>
    <p:extLst>
      <p:ext uri="{BB962C8B-B14F-4D97-AF65-F5344CB8AC3E}">
        <p14:creationId xmlns:p14="http://schemas.microsoft.com/office/powerpoint/2010/main" val="1264797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07097"/>
            <a:chOff x="0" y="998538"/>
            <a:chExt cx="9144000" cy="550709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489364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Mesure : </a:t>
                  </a:r>
                  <a:r>
                    <a:rPr lang="fr-FR" sz="2000" b="1" dirty="0" smtClean="0">
                      <a:solidFill>
                        <a:srgbClr val="800080"/>
                      </a:solidFill>
                      <a:sym typeface="Wingdings" pitchFamily="2" charset="2"/>
                    </a:rPr>
                    <a:t>Entropie d’une variable non cible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un variable V à estimer, pouvant prendre les valeurs v</a:t>
                  </a:r>
                  <a:r>
                    <a:rPr lang="fr-FR" i="1" baseline="-25000" dirty="0" smtClean="0">
                      <a:solidFill>
                        <a:srgbClr val="800080"/>
                      </a:solidFill>
                    </a:rPr>
                    <a:t>1</a:t>
                  </a:r>
                  <a:r>
                    <a:rPr lang="fr-FR" i="1" dirty="0" smtClean="0">
                      <a:solidFill>
                        <a:srgbClr val="800080"/>
                      </a:solidFill>
                    </a:rPr>
                    <a:t> à </a:t>
                  </a:r>
                  <a:r>
                    <a:rPr lang="fr-FR" i="1" dirty="0" err="1" smtClean="0">
                      <a:solidFill>
                        <a:srgbClr val="800080"/>
                      </a:solidFill>
                    </a:rPr>
                    <a:t>v</a:t>
                  </a:r>
                  <a:r>
                    <a:rPr lang="fr-FR" i="1" baseline="-25000" dirty="0" err="1" smtClean="0">
                      <a:solidFill>
                        <a:srgbClr val="800080"/>
                      </a:solidFill>
                    </a:rPr>
                    <a:t>n</a:t>
                  </a:r>
                  <a:r>
                    <a:rPr lang="fr-FR" i="1" dirty="0" smtClean="0">
                      <a:solidFill>
                        <a:srgbClr val="800080"/>
                      </a:solidFill>
                    </a:rPr>
                    <a:t>, l’entropie totale dépend de l’entropie de V sur chacune de ses valeurs.</a:t>
                  </a:r>
                </a:p>
                <a:p>
                  <a:pPr lvl="1" algn="just">
                    <a:spcAft>
                      <a:spcPts val="600"/>
                    </a:spcAft>
                    <a:buFont typeface="Wingdings" pitchFamily="2" charset="2"/>
                    <a:buChar char="§"/>
                  </a:pPr>
                  <a:endParaRPr lang="fr-FR" sz="2400" i="1" dirty="0">
                    <a:solidFill>
                      <a:srgbClr val="800080"/>
                    </a:solidFill>
                  </a:endParaRPr>
                </a:p>
                <a:p>
                  <a:pPr lvl="1" algn="just">
                    <a:spcAft>
                      <a:spcPts val="600"/>
                    </a:spcAft>
                    <a:buFont typeface="Wingdings" pitchFamily="2" charset="2"/>
                    <a:buChar char="§"/>
                  </a:pPr>
                  <a:endParaRPr lang="fr-FR" sz="2400" i="1" dirty="0" smtClean="0">
                    <a:solidFill>
                      <a:srgbClr val="800080"/>
                    </a:solidFill>
                  </a:endParaRPr>
                </a:p>
                <a:p>
                  <a:pPr lvl="1" algn="just">
                    <a:spcAft>
                      <a:spcPts val="600"/>
                    </a:spcAft>
                    <a:buFont typeface="Wingdings" pitchFamily="2" charset="2"/>
                    <a:buChar char="§"/>
                  </a:pPr>
                  <a:r>
                    <a:rPr lang="fr-FR" dirty="0" smtClean="0">
                      <a:solidFill>
                        <a:srgbClr val="002060"/>
                      </a:solidFill>
                    </a:rPr>
                    <a:t> </a:t>
                  </a:r>
                  <a14:m>
                    <m:oMath xmlns:m="http://schemas.openxmlformats.org/officeDocument/2006/math">
                      <m:r>
                        <a:rPr lang="fr-FR" i="1">
                          <a:solidFill>
                            <a:srgbClr val="002060"/>
                          </a:solidFill>
                          <a:latin typeface="Cambria Math" panose="02040503050406030204" pitchFamily="18" charset="0"/>
                        </a:rPr>
                        <m:t>𝑃</m:t>
                      </m:r>
                      <m:d>
                        <m:dPr>
                          <m:endChr m:val="|"/>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e>
                      </m:d>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𝑣</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rPr>
                        <m:t>)</m:t>
                      </m:r>
                    </m:oMath>
                  </a14:m>
                  <a:r>
                    <a:rPr lang="fr-FR" i="1" dirty="0" smtClean="0">
                      <a:solidFill>
                        <a:srgbClr val="800080"/>
                      </a:solidFill>
                    </a:rPr>
                    <a:t> est la proportions d’individus de V avec la valeur vi est qui appartiennent à la classe c de S.</a:t>
                  </a:r>
                </a:p>
                <a:p>
                  <a:pPr lvl="1" algn="just">
                    <a:spcAft>
                      <a:spcPts val="600"/>
                    </a:spcAft>
                    <a:buFont typeface="Wingdings" pitchFamily="2" charset="2"/>
                    <a:buChar char="§"/>
                  </a:pPr>
                  <a:r>
                    <a:rPr lang="fr-FR" i="1" dirty="0" smtClean="0">
                      <a:solidFill>
                        <a:srgbClr val="800080"/>
                      </a:solidFill>
                    </a:rPr>
                    <a:t> Le </a:t>
                  </a:r>
                  <a:r>
                    <a:rPr lang="fr-FR" i="1" dirty="0">
                      <a:solidFill>
                        <a:srgbClr val="800080"/>
                      </a:solidFill>
                    </a:rPr>
                    <a:t>gain d’information </a:t>
                  </a:r>
                  <a:r>
                    <a:rPr lang="fr-FR" i="1" dirty="0" smtClean="0">
                      <a:solidFill>
                        <a:srgbClr val="800080"/>
                      </a:solidFill>
                    </a:rPr>
                    <a:t>(IG</a:t>
                  </a:r>
                  <a:r>
                    <a:rPr lang="fr-FR" i="1" dirty="0">
                      <a:solidFill>
                        <a:srgbClr val="800080"/>
                      </a:solidFill>
                    </a:rPr>
                    <a:t>), mesure la différence </a:t>
                  </a:r>
                  <a:r>
                    <a:rPr lang="fr-FR" i="1" dirty="0" smtClean="0">
                      <a:solidFill>
                        <a:srgbClr val="800080"/>
                      </a:solidFill>
                    </a:rPr>
                    <a:t>entre l’entropie de </a:t>
                  </a:r>
                  <a:r>
                    <a:rPr lang="fr-FR" i="1" dirty="0">
                      <a:solidFill>
                        <a:srgbClr val="800080"/>
                      </a:solidFill>
                    </a:rPr>
                    <a:t>base </a:t>
                  </a:r>
                  <a:r>
                    <a:rPr lang="fr-FR" i="1" dirty="0" smtClean="0">
                      <a:solidFill>
                        <a:srgbClr val="800080"/>
                      </a:solidFill>
                    </a:rPr>
                    <a:t>et celle obtenue en séparant les individus sur la variable a estimer.</a:t>
                  </a:r>
                </a:p>
                <a:p>
                  <a:pPr lvl="1" algn="just">
                    <a:spcAft>
                      <a:spcPts val="600"/>
                    </a:spcAft>
                    <a:buFont typeface="Wingdings" pitchFamily="2" charset="2"/>
                    <a:buChar char="§"/>
                  </a:pPr>
                  <a:endParaRPr lang="fr-FR" sz="2400"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variable à sélectionner en premier sera celle qui donne le Gain(V,S) le plus élevé. La première division se fera par rapport à cette variable.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processus recommence ensuite sur chacune de branche, avec un jeu de donné S réduit aux données appartenant à la classe sélectionnée.</a:t>
                  </a: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4893647"/>
                </a:xfrm>
                <a:prstGeom prst="rect">
                  <a:avLst/>
                </a:prstGeom>
                <a:blipFill>
                  <a:blip r:embed="rId4"/>
                  <a:stretch>
                    <a:fillRect l="-749" t="-498" r="-599" b="-996"/>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2" name="ZoneTexte 11"/>
              <p:cNvSpPr txBox="1"/>
              <p:nvPr/>
            </p:nvSpPr>
            <p:spPr>
              <a:xfrm>
                <a:off x="3457755" y="4866404"/>
                <a:ext cx="2629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𝐺</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e>
                      </m:d>
                      <m:r>
                        <a:rPr lang="fr-FR" b="0" i="1" smtClean="0">
                          <a:solidFill>
                            <a:srgbClr val="002060"/>
                          </a:solidFill>
                          <a:latin typeface="Cambria Math" panose="02040503050406030204" pitchFamily="18" charset="0"/>
                        </a:rPr>
                        <m:t>=</m:t>
                      </m:r>
                      <m:r>
                        <a:rPr lang="fr-FR" i="1" smtClean="0">
                          <a:solidFill>
                            <a:srgbClr val="002060"/>
                          </a:solidFill>
                          <a:latin typeface="Cambria Math" panose="02040503050406030204" pitchFamily="18" charset="0"/>
                        </a:rPr>
                        <m:t>𝐻</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𝑆</m:t>
                          </m:r>
                        </m:e>
                      </m:d>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𝐻</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r>
                        <a:rPr lang="fr-FR" b="0" i="1" smtClean="0">
                          <a:solidFill>
                            <a:srgbClr val="002060"/>
                          </a:solidFill>
                          <a:latin typeface="Cambria Math" panose="02040503050406030204" pitchFamily="18" charset="0"/>
                        </a:rPr>
                        <m:t>)</m:t>
                      </m:r>
                    </m:oMath>
                  </m:oMathPara>
                </a14:m>
                <a:endParaRPr lang="fr-FR" dirty="0">
                  <a:solidFill>
                    <a:srgbClr val="002060"/>
                  </a:solidFill>
                </a:endParaRPr>
              </a:p>
            </p:txBody>
          </p:sp>
        </mc:Choice>
        <mc:Fallback xmlns="">
          <p:sp>
            <p:nvSpPr>
              <p:cNvPr id="12" name="ZoneTexte 11"/>
              <p:cNvSpPr txBox="1">
                <a:spLocks noRot="1" noChangeAspect="1" noMove="1" noResize="1" noEditPoints="1" noAdjustHandles="1" noChangeArrowheads="1" noChangeShapeType="1" noTextEdit="1"/>
              </p:cNvSpPr>
              <p:nvPr/>
            </p:nvSpPr>
            <p:spPr>
              <a:xfrm>
                <a:off x="3457755" y="4866404"/>
                <a:ext cx="2629374" cy="276999"/>
              </a:xfrm>
              <a:prstGeom prst="rect">
                <a:avLst/>
              </a:prstGeom>
              <a:blipFill>
                <a:blip r:embed="rId6"/>
                <a:stretch>
                  <a:fillRect l="-1389" r="-2315" b="-3478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p:cNvSpPr txBox="1"/>
              <p:nvPr/>
            </p:nvSpPr>
            <p:spPr>
              <a:xfrm>
                <a:off x="1677203" y="2667405"/>
                <a:ext cx="5482335" cy="756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𝐻</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e>
                      </m:d>
                      <m:r>
                        <a:rPr lang="fr-FR" b="0" i="1" smtClean="0">
                          <a:solidFill>
                            <a:srgbClr val="002060"/>
                          </a:solidFill>
                          <a:latin typeface="Cambria Math" panose="02040503050406030204" pitchFamily="18" charset="0"/>
                        </a:rPr>
                        <m:t>=</m:t>
                      </m:r>
                      <m:nary>
                        <m:naryPr>
                          <m:chr m:val="∑"/>
                          <m:ctrlPr>
                            <a:rPr lang="fr-FR" i="1" smtClean="0">
                              <a:solidFill>
                                <a:srgbClr val="002060"/>
                              </a:solidFill>
                              <a:latin typeface="Cambria Math" panose="02040503050406030204" pitchFamily="18" charset="0"/>
                            </a:rPr>
                          </m:ctrlPr>
                        </m:naryPr>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ea typeface="Cambria Math" panose="02040503050406030204" pitchFamily="18" charset="0"/>
                            </a:rPr>
                            <m:t>𝑛</m:t>
                          </m:r>
                        </m:sup>
                        <m:e>
                          <m:f>
                            <m:fPr>
                              <m:ctrlPr>
                                <a:rPr lang="fr-FR" i="1" smtClean="0">
                                  <a:solidFill>
                                    <a:srgbClr val="002060"/>
                                  </a:solidFill>
                                  <a:latin typeface="Cambria Math" panose="02040503050406030204" pitchFamily="18" charset="0"/>
                                  <a:ea typeface="Cambria Math" panose="02040503050406030204" pitchFamily="18" charset="0"/>
                                </a:rPr>
                              </m:ctrlPr>
                            </m:fPr>
                            <m:num>
                              <m:r>
                                <a:rPr lang="fr-FR" b="0" i="1" smtClean="0">
                                  <a:solidFill>
                                    <a:srgbClr val="002060"/>
                                  </a:solidFill>
                                  <a:latin typeface="Cambria Math" panose="02040503050406030204" pitchFamily="18" charset="0"/>
                                  <a:ea typeface="Cambria Math" panose="02040503050406030204" pitchFamily="18" charset="0"/>
                                </a:rPr>
                                <m:t>𝑐𝑎𝑟</m:t>
                              </m:r>
                              <m:r>
                                <a:rPr lang="fr-FR" b="0" i="1" smtClean="0">
                                  <a:solidFill>
                                    <a:srgbClr val="002060"/>
                                  </a:solidFill>
                                  <a:latin typeface="Cambria Math" panose="02040503050406030204" pitchFamily="18" charset="0"/>
                                  <a:ea typeface="Cambria Math" panose="02040503050406030204" pitchFamily="18" charset="0"/>
                                </a:rPr>
                                <m:t>(</m:t>
                              </m:r>
                              <m:sSub>
                                <m:sSubPr>
                                  <m:ctrlPr>
                                    <a:rPr lang="fr-FR" b="0" i="1" smtClean="0">
                                      <a:solidFill>
                                        <a:srgbClr val="002060"/>
                                      </a:solidFill>
                                      <a:latin typeface="Cambria Math" panose="02040503050406030204" pitchFamily="18" charset="0"/>
                                      <a:ea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𝑣</m:t>
                                  </m:r>
                                </m:e>
                                <m:sub>
                                  <m:r>
                                    <a:rPr lang="fr-FR" b="0" i="1" smtClean="0">
                                      <a:solidFill>
                                        <a:srgbClr val="002060"/>
                                      </a:solidFill>
                                      <a:latin typeface="Cambria Math" panose="02040503050406030204" pitchFamily="18" charset="0"/>
                                      <a:ea typeface="Cambria Math" panose="02040503050406030204" pitchFamily="18" charset="0"/>
                                    </a:rPr>
                                    <m:t>𝑖</m:t>
                                  </m:r>
                                </m:sub>
                              </m:sSub>
                              <m:r>
                                <a:rPr lang="fr-FR" b="0" i="1" smtClean="0">
                                  <a:solidFill>
                                    <a:srgbClr val="002060"/>
                                  </a:solidFill>
                                  <a:latin typeface="Cambria Math" panose="02040503050406030204" pitchFamily="18" charset="0"/>
                                  <a:ea typeface="Cambria Math" panose="02040503050406030204" pitchFamily="18" charset="0"/>
                                </a:rPr>
                                <m:t>)</m:t>
                              </m:r>
                            </m:num>
                            <m:den>
                              <m:r>
                                <a:rPr lang="fr-FR" b="0" i="1" smtClean="0">
                                  <a:solidFill>
                                    <a:srgbClr val="002060"/>
                                  </a:solidFill>
                                  <a:latin typeface="Cambria Math" panose="02040503050406030204" pitchFamily="18" charset="0"/>
                                  <a:ea typeface="Cambria Math" panose="02040503050406030204" pitchFamily="18" charset="0"/>
                                </a:rPr>
                                <m:t>𝑐𝑎𝑟</m:t>
                              </m:r>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𝑆</m:t>
                              </m:r>
                              <m:r>
                                <a:rPr lang="fr-FR" b="0" i="1" smtClean="0">
                                  <a:solidFill>
                                    <a:srgbClr val="002060"/>
                                  </a:solidFill>
                                  <a:latin typeface="Cambria Math" panose="02040503050406030204" pitchFamily="18" charset="0"/>
                                  <a:ea typeface="Cambria Math" panose="02040503050406030204" pitchFamily="18" charset="0"/>
                                </a:rPr>
                                <m:t>)</m:t>
                              </m:r>
                            </m:den>
                          </m:f>
                          <m:r>
                            <a:rPr lang="fr-FR" b="0" i="1" smtClean="0">
                              <a:solidFill>
                                <a:srgbClr val="002060"/>
                              </a:solidFill>
                              <a:latin typeface="Cambria Math" panose="02040503050406030204" pitchFamily="18" charset="0"/>
                            </a:rPr>
                            <m:t>∗</m:t>
                          </m:r>
                          <m:nary>
                            <m:naryPr>
                              <m:chr m:val="∑"/>
                              <m:supHide m:val="on"/>
                              <m:ctrlPr>
                                <a:rPr lang="fr-FR" i="1">
                                  <a:solidFill>
                                    <a:srgbClr val="002060"/>
                                  </a:solidFill>
                                  <a:latin typeface="Cambria Math" panose="02040503050406030204" pitchFamily="18" charset="0"/>
                                </a:rPr>
                              </m:ctrlPr>
                            </m:naryPr>
                            <m:sub>
                              <m:r>
                                <a:rPr lang="fr-FR" i="1">
                                  <a:solidFill>
                                    <a:srgbClr val="002060"/>
                                  </a:solidFill>
                                  <a:latin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𝑆</m:t>
                              </m:r>
                            </m:sub>
                            <m:sup/>
                            <m:e>
                              <m:r>
                                <a:rPr lang="fr-FR" b="0" i="1" smtClean="0">
                                  <a:solidFill>
                                    <a:srgbClr val="002060"/>
                                  </a:solidFill>
                                  <a:latin typeface="Cambria Math" panose="02040503050406030204" pitchFamily="18" charset="0"/>
                                  <a:ea typeface="Cambria Math" panose="02040503050406030204" pitchFamily="18" charset="0"/>
                                </a:rPr>
                                <m:t>−</m:t>
                              </m:r>
                              <m:f>
                                <m:fPr>
                                  <m:ctrlPr>
                                    <a:rPr lang="fr-FR" i="1">
                                      <a:solidFill>
                                        <a:srgbClr val="002060"/>
                                      </a:solidFill>
                                      <a:latin typeface="Cambria Math" panose="02040503050406030204" pitchFamily="18" charset="0"/>
                                      <a:ea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num>
                                <m:den>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𝑣</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m:t>
                                  </m:r>
                                </m:den>
                              </m:f>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𝑙𝑜𝑔</m:t>
                                  </m:r>
                                </m:e>
                                <m:sub>
                                  <m:r>
                                    <a:rPr lang="fr-FR" i="1">
                                      <a:solidFill>
                                        <a:srgbClr val="002060"/>
                                      </a:solidFill>
                                      <a:latin typeface="Cambria Math" panose="02040503050406030204" pitchFamily="18" charset="0"/>
                                    </a:rPr>
                                    <m:t>2</m:t>
                                  </m:r>
                                </m:sub>
                              </m:sSub>
                              <m:d>
                                <m:dPr>
                                  <m:ctrlPr>
                                    <a:rPr lang="fr-FR" i="1">
                                      <a:solidFill>
                                        <a:srgbClr val="002060"/>
                                      </a:solidFill>
                                      <a:latin typeface="Cambria Math" panose="02040503050406030204" pitchFamily="18" charset="0"/>
                                    </a:rPr>
                                  </m:ctrlPr>
                                </m:dPr>
                                <m:e>
                                  <m:f>
                                    <m:fPr>
                                      <m:ctrlPr>
                                        <a:rPr lang="fr-FR" i="1">
                                          <a:solidFill>
                                            <a:srgbClr val="002060"/>
                                          </a:solidFill>
                                          <a:latin typeface="Cambria Math" panose="02040503050406030204" pitchFamily="18" charset="0"/>
                                          <a:ea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num>
                                    <m:den>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𝑣</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m:t>
                                      </m:r>
                                    </m:den>
                                  </m:f>
                                </m:e>
                              </m:d>
                              <m:r>
                                <a:rPr lang="fr-FR" i="1">
                                  <a:solidFill>
                                    <a:srgbClr val="002060"/>
                                  </a:solidFill>
                                  <a:latin typeface="Cambria Math" panose="02040503050406030204" pitchFamily="18" charset="0"/>
                                </a:rPr>
                                <m:t>  </m:t>
                              </m:r>
                            </m:e>
                          </m:nary>
                        </m:e>
                      </m:nary>
                    </m:oMath>
                  </m:oMathPara>
                </a14:m>
                <a:endParaRPr lang="fr-FR" dirty="0">
                  <a:solidFill>
                    <a:srgbClr val="002060"/>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1677203" y="2667405"/>
                <a:ext cx="5482335" cy="756489"/>
              </a:xfrm>
              <a:prstGeom prst="rect">
                <a:avLst/>
              </a:prstGeom>
              <a:blipFill>
                <a:blip r:embed="rId7"/>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994310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Entropie </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L’entropie de la variable cible (Achat) et donné obtenues à partir des deux probabilités d’acheter ou pas un ordinateur.</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Pour les autres l’entropie est la somme des entropies de chaque cas.</a:t>
              </a: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4" name="ZoneTexte 13"/>
              <p:cNvSpPr txBox="1"/>
              <p:nvPr/>
            </p:nvSpPr>
            <p:spPr>
              <a:xfrm>
                <a:off x="4154341" y="3368410"/>
                <a:ext cx="4431537"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𝐴𝑐h𝑎𝑡</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9</m:t>
                          </m:r>
                        </m:num>
                        <m:den>
                          <m:r>
                            <a:rPr lang="fr-FR" sz="1400" i="1">
                              <a:solidFill>
                                <a:srgbClr val="002060"/>
                              </a:solidFill>
                              <a:latin typeface="Cambria Math" panose="02040503050406030204" pitchFamily="18" charset="0"/>
                            </a:rPr>
                            <m:t>14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9</m:t>
                              </m:r>
                            </m:num>
                            <m:den>
                              <m:r>
                                <a:rPr lang="fr-FR" sz="1400" i="1">
                                  <a:solidFill>
                                    <a:srgbClr val="002060"/>
                                  </a:solidFill>
                                  <a:latin typeface="Cambria Math" panose="02040503050406030204" pitchFamily="18" charset="0"/>
                                </a:rPr>
                                <m:t>14</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e>
                      </m:d>
                      <m:r>
                        <a:rPr lang="fr-FR" sz="1400" b="0" i="1" smtClean="0">
                          <a:solidFill>
                            <a:srgbClr val="002060"/>
                          </a:solidFill>
                          <a:latin typeface="Cambria Math" panose="02040503050406030204" pitchFamily="18" charset="0"/>
                        </a:rPr>
                        <m:t>=0,940</m:t>
                      </m:r>
                    </m:oMath>
                  </m:oMathPara>
                </a14:m>
                <a:endParaRPr lang="fr-FR" sz="1400" dirty="0">
                  <a:solidFill>
                    <a:srgbClr val="002060"/>
                  </a:solidFill>
                </a:endParaRPr>
              </a:p>
            </p:txBody>
          </p:sp>
        </mc:Choice>
        <mc:Fallback xmlns="">
          <p:sp>
            <p:nvSpPr>
              <p:cNvPr id="14" name="ZoneTexte 13"/>
              <p:cNvSpPr txBox="1">
                <a:spLocks noRot="1" noChangeAspect="1" noMove="1" noResize="1" noEditPoints="1" noAdjustHandles="1" noChangeArrowheads="1" noChangeShapeType="1" noTextEdit="1"/>
              </p:cNvSpPr>
              <p:nvPr/>
            </p:nvSpPr>
            <p:spPr>
              <a:xfrm>
                <a:off x="4154341" y="3368410"/>
                <a:ext cx="4431537" cy="48404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4154341" y="4054635"/>
                <a:ext cx="4431537"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𝐴𝑔𝑒</m:t>
                          </m:r>
                          <m:r>
                            <a:rPr lang="fr-FR" sz="1400" b="0" i="1" smtClean="0">
                              <a:solidFill>
                                <a:srgbClr val="002060"/>
                              </a:solidFill>
                              <a:latin typeface="Cambria Math" panose="02040503050406030204" pitchFamily="18" charset="0"/>
                            </a:rPr>
                            <m:t>≤30</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2</m:t>
                              </m:r>
                            </m:num>
                            <m:den>
                              <m:r>
                                <a:rPr lang="fr-FR" sz="1400" b="0" i="1" smtClean="0">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2</m:t>
                                  </m:r>
                                </m:num>
                                <m:den>
                                  <m:r>
                                    <a:rPr lang="fr-FR" sz="1400" b="0" i="1" smtClean="0">
                                      <a:solidFill>
                                        <a:srgbClr val="002060"/>
                                      </a:solidFill>
                                      <a:latin typeface="Cambria Math" panose="02040503050406030204" pitchFamily="18" charset="0"/>
                                    </a:rPr>
                                    <m:t>5</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i="1">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i="1">
                                      <a:solidFill>
                                        <a:srgbClr val="002060"/>
                                      </a:solidFill>
                                      <a:latin typeface="Cambria Math" panose="02040503050406030204" pitchFamily="18" charset="0"/>
                                    </a:rPr>
                                    <m:t>5</m:t>
                                  </m:r>
                                </m:den>
                              </m:f>
                            </m:e>
                          </m:d>
                        </m:e>
                      </m:d>
                      <m:r>
                        <a:rPr lang="fr-FR" sz="1400" b="0" i="1" smtClean="0">
                          <a:solidFill>
                            <a:srgbClr val="002060"/>
                          </a:solidFill>
                          <a:latin typeface="Cambria Math" panose="02040503050406030204" pitchFamily="18" charset="0"/>
                        </a:rPr>
                        <m:t>=0,347</m:t>
                      </m:r>
                    </m:oMath>
                  </m:oMathPara>
                </a14:m>
                <a:endParaRPr lang="fr-FR" sz="1400" dirty="0">
                  <a:solidFill>
                    <a:srgbClr val="002060"/>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4154341" y="4054635"/>
                <a:ext cx="4431537" cy="556819"/>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3968499" y="4668084"/>
                <a:ext cx="4803221"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30&lt;</m:t>
                          </m:r>
                          <m:r>
                            <a:rPr lang="fr-FR" sz="1400" b="0" i="1" smtClean="0">
                              <a:solidFill>
                                <a:srgbClr val="002060"/>
                              </a:solidFill>
                              <a:latin typeface="Cambria Math" panose="02040503050406030204" pitchFamily="18" charset="0"/>
                            </a:rPr>
                            <m:t>𝐴𝑔𝑒</m:t>
                          </m:r>
                          <m:r>
                            <a:rPr lang="fr-FR" sz="1400" b="0" i="1" smtClean="0">
                              <a:solidFill>
                                <a:srgbClr val="002060"/>
                              </a:solidFill>
                              <a:latin typeface="Cambria Math" panose="02040503050406030204" pitchFamily="18" charset="0"/>
                            </a:rPr>
                            <m:t>≤40</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4</m:t>
                          </m:r>
                        </m:num>
                        <m:den>
                          <m:r>
                            <a:rPr lang="fr-FR" sz="1400" i="1">
                              <a:solidFill>
                                <a:srgbClr val="002060"/>
                              </a:solidFill>
                              <a:latin typeface="Cambria Math" panose="02040503050406030204" pitchFamily="18" charset="0"/>
                            </a:rPr>
                            <m:t>14</m:t>
                          </m:r>
                        </m:den>
                      </m:f>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b="0" i="1" smtClean="0">
                                  <a:solidFill>
                                    <a:srgbClr val="002060"/>
                                  </a:solidFill>
                                  <a:latin typeface="Cambria Math" panose="02040503050406030204" pitchFamily="18" charset="0"/>
                                </a:rPr>
                                <m:t>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b="0" i="1" smtClean="0">
                                      <a:solidFill>
                                        <a:srgbClr val="002060"/>
                                      </a:solidFill>
                                      <a:latin typeface="Cambria Math" panose="02040503050406030204" pitchFamily="18" charset="0"/>
                                    </a:rPr>
                                    <m:t>4</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b="0" i="1" smtClean="0">
                                  <a:solidFill>
                                    <a:srgbClr val="002060"/>
                                  </a:solidFill>
                                  <a:latin typeface="Cambria Math" panose="02040503050406030204" pitchFamily="18" charset="0"/>
                                </a:rPr>
                                <m:t>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i="1">
                                      <a:solidFill>
                                        <a:srgbClr val="002060"/>
                                      </a:solidFill>
                                      <a:latin typeface="Cambria Math" panose="02040503050406030204" pitchFamily="18" charset="0"/>
                                    </a:rPr>
                                    <m:t>4</m:t>
                                  </m:r>
                                </m:den>
                              </m:f>
                            </m:e>
                          </m:d>
                        </m:e>
                      </m:d>
                      <m:r>
                        <a:rPr lang="fr-FR" sz="1400" b="0" i="1" smtClean="0">
                          <a:solidFill>
                            <a:srgbClr val="002060"/>
                          </a:solidFill>
                          <a:latin typeface="Cambria Math" panose="02040503050406030204" pitchFamily="18" charset="0"/>
                        </a:rPr>
                        <m:t>=0.232,</m:t>
                      </m:r>
                    </m:oMath>
                  </m:oMathPara>
                </a14:m>
                <a:endParaRPr lang="fr-FR" sz="1400" dirty="0">
                  <a:solidFill>
                    <a:srgbClr val="002060"/>
                  </a:solidFill>
                </a:endParaRPr>
              </a:p>
            </p:txBody>
          </p:sp>
        </mc:Choice>
        <mc:Fallback xmlns="">
          <p:sp>
            <p:nvSpPr>
              <p:cNvPr id="18" name="ZoneTexte 17"/>
              <p:cNvSpPr txBox="1">
                <a:spLocks noRot="1" noChangeAspect="1" noMove="1" noResize="1" noEditPoints="1" noAdjustHandles="1" noChangeArrowheads="1" noChangeShapeType="1" noTextEdit="1"/>
              </p:cNvSpPr>
              <p:nvPr/>
            </p:nvSpPr>
            <p:spPr>
              <a:xfrm>
                <a:off x="3968499" y="4668084"/>
                <a:ext cx="4803221" cy="556819"/>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p:cNvSpPr txBox="1"/>
              <p:nvPr/>
            </p:nvSpPr>
            <p:spPr>
              <a:xfrm>
                <a:off x="4154341" y="5363118"/>
                <a:ext cx="4431537"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𝐴𝑔𝑒</m:t>
                          </m:r>
                          <m:r>
                            <a:rPr lang="fr-FR" sz="1400" b="0" i="1" smtClean="0">
                              <a:solidFill>
                                <a:srgbClr val="002060"/>
                              </a:solidFill>
                              <a:latin typeface="Cambria Math" panose="02040503050406030204" pitchFamily="18" charset="0"/>
                            </a:rPr>
                            <m:t>&gt;40</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b="0" i="1" smtClean="0">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b="0" i="1" smtClean="0">
                                      <a:solidFill>
                                        <a:srgbClr val="002060"/>
                                      </a:solidFill>
                                      <a:latin typeface="Cambria Math" panose="02040503050406030204" pitchFamily="18" charset="0"/>
                                    </a:rPr>
                                    <m:t>5</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4</m:t>
                              </m:r>
                            </m:num>
                            <m:den>
                              <m:r>
                                <a:rPr lang="fr-FR" sz="1400" i="1">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4</m:t>
                                  </m:r>
                                </m:num>
                                <m:den>
                                  <m:r>
                                    <a:rPr lang="fr-FR" sz="1400" i="1">
                                      <a:solidFill>
                                        <a:srgbClr val="002060"/>
                                      </a:solidFill>
                                      <a:latin typeface="Cambria Math" panose="02040503050406030204" pitchFamily="18" charset="0"/>
                                    </a:rPr>
                                    <m:t>5</m:t>
                                  </m:r>
                                </m:den>
                              </m:f>
                            </m:e>
                          </m:d>
                        </m:e>
                      </m:d>
                      <m:r>
                        <a:rPr lang="fr-FR" sz="1400" b="0" i="1" smtClean="0">
                          <a:solidFill>
                            <a:srgbClr val="002060"/>
                          </a:solidFill>
                          <a:latin typeface="Cambria Math" panose="02040503050406030204" pitchFamily="18" charset="0"/>
                        </a:rPr>
                        <m:t>=0,258</m:t>
                      </m:r>
                    </m:oMath>
                  </m:oMathPara>
                </a14:m>
                <a:endParaRPr lang="fr-FR" sz="1400" dirty="0">
                  <a:solidFill>
                    <a:srgbClr val="002060"/>
                  </a:solidFill>
                </a:endParaRPr>
              </a:p>
            </p:txBody>
          </p:sp>
        </mc:Choice>
        <mc:Fallback xmlns="">
          <p:sp>
            <p:nvSpPr>
              <p:cNvPr id="19" name="ZoneTexte 18"/>
              <p:cNvSpPr txBox="1">
                <a:spLocks noRot="1" noChangeAspect="1" noMove="1" noResize="1" noEditPoints="1" noAdjustHandles="1" noChangeArrowheads="1" noChangeShapeType="1" noTextEdit="1"/>
              </p:cNvSpPr>
              <p:nvPr/>
            </p:nvSpPr>
            <p:spPr>
              <a:xfrm>
                <a:off x="4154341" y="5363118"/>
                <a:ext cx="4431537" cy="556819"/>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p:cNvSpPr txBox="1"/>
              <p:nvPr/>
            </p:nvSpPr>
            <p:spPr>
              <a:xfrm>
                <a:off x="4154341" y="6058152"/>
                <a:ext cx="443153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𝐴𝑔𝑒</m:t>
                          </m:r>
                        </m:e>
                      </m:d>
                      <m:r>
                        <a:rPr lang="fr-FR" sz="1400" i="1">
                          <a:solidFill>
                            <a:srgbClr val="002060"/>
                          </a:solidFill>
                          <a:latin typeface="Cambria Math" panose="02040503050406030204" pitchFamily="18" charset="0"/>
                        </a:rPr>
                        <m:t>=0,347+</m:t>
                      </m:r>
                      <m:r>
                        <a:rPr lang="fr-FR" sz="1400" b="0" i="1" smtClean="0">
                          <a:solidFill>
                            <a:srgbClr val="002060"/>
                          </a:solidFill>
                          <a:latin typeface="Cambria Math" panose="02040503050406030204" pitchFamily="18" charset="0"/>
                        </a:rPr>
                        <m:t>0.232+ </m:t>
                      </m:r>
                      <m:r>
                        <a:rPr lang="fr-FR" sz="1400" i="1">
                          <a:solidFill>
                            <a:srgbClr val="002060"/>
                          </a:solidFill>
                          <a:latin typeface="Cambria Math" panose="02040503050406030204" pitchFamily="18" charset="0"/>
                        </a:rPr>
                        <m:t>0,258</m:t>
                      </m:r>
                      <m:r>
                        <a:rPr lang="fr-FR" sz="1400" b="0" i="1" smtClean="0">
                          <a:solidFill>
                            <a:srgbClr val="002060"/>
                          </a:solidFill>
                          <a:latin typeface="Cambria Math" panose="02040503050406030204" pitchFamily="18" charset="0"/>
                        </a:rPr>
                        <m:t>=0.836</m:t>
                      </m:r>
                    </m:oMath>
                  </m:oMathPara>
                </a14:m>
                <a:endParaRPr lang="fr-FR" sz="1400" dirty="0">
                  <a:solidFill>
                    <a:srgbClr val="002060"/>
                  </a:solidFill>
                </a:endParaRPr>
              </a:p>
            </p:txBody>
          </p:sp>
        </mc:Choice>
        <mc:Fallback xmlns="">
          <p:sp>
            <p:nvSpPr>
              <p:cNvPr id="20" name="ZoneTexte 19"/>
              <p:cNvSpPr txBox="1">
                <a:spLocks noRot="1" noChangeAspect="1" noMove="1" noResize="1" noEditPoints="1" noAdjustHandles="1" noChangeArrowheads="1" noChangeShapeType="1" noTextEdit="1"/>
              </p:cNvSpPr>
              <p:nvPr/>
            </p:nvSpPr>
            <p:spPr>
              <a:xfrm>
                <a:off x="4154341" y="6058152"/>
                <a:ext cx="4431537" cy="215444"/>
              </a:xfrm>
              <a:prstGeom prst="rect">
                <a:avLst/>
              </a:prstGeom>
              <a:blipFill>
                <a:blip r:embed="rId8"/>
                <a:stretch>
                  <a:fillRect b="-34286"/>
                </a:stretch>
              </a:blipFill>
            </p:spPr>
            <p:txBody>
              <a:bodyPr/>
              <a:lstStyle/>
              <a:p>
                <a:r>
                  <a:rPr lang="fr-FR">
                    <a:noFill/>
                  </a:rPr>
                  <a:t> </a:t>
                </a:r>
              </a:p>
            </p:txBody>
          </p:sp>
        </mc:Fallback>
      </mc:AlternateContent>
      <p:graphicFrame>
        <p:nvGraphicFramePr>
          <p:cNvPr id="6" name="Tableau 5"/>
          <p:cNvGraphicFramePr>
            <a:graphicFrameLocks noGrp="1"/>
          </p:cNvGraphicFramePr>
          <p:nvPr/>
        </p:nvGraphicFramePr>
        <p:xfrm>
          <a:off x="130174" y="2996988"/>
          <a:ext cx="3708403" cy="3756510"/>
        </p:xfrm>
        <a:graphic>
          <a:graphicData uri="http://schemas.openxmlformats.org/drawingml/2006/table">
            <a:tbl>
              <a:tblPr>
                <a:tableStyleId>{5C22544A-7EE6-4342-B048-85BDC9FD1C3A}</a:tableStyleId>
              </a:tblPr>
              <a:tblGrid>
                <a:gridCol w="877091">
                  <a:extLst>
                    <a:ext uri="{9D8B030D-6E8A-4147-A177-3AD203B41FA5}">
                      <a16:colId xmlns:a16="http://schemas.microsoft.com/office/drawing/2014/main" val="2130643118"/>
                    </a:ext>
                  </a:extLst>
                </a:gridCol>
                <a:gridCol w="707828">
                  <a:extLst>
                    <a:ext uri="{9D8B030D-6E8A-4147-A177-3AD203B41FA5}">
                      <a16:colId xmlns:a16="http://schemas.microsoft.com/office/drawing/2014/main" val="2455011335"/>
                    </a:ext>
                  </a:extLst>
                </a:gridCol>
                <a:gridCol w="707828">
                  <a:extLst>
                    <a:ext uri="{9D8B030D-6E8A-4147-A177-3AD203B41FA5}">
                      <a16:colId xmlns:a16="http://schemas.microsoft.com/office/drawing/2014/main" val="1496230133"/>
                    </a:ext>
                  </a:extLst>
                </a:gridCol>
                <a:gridCol w="707828">
                  <a:extLst>
                    <a:ext uri="{9D8B030D-6E8A-4147-A177-3AD203B41FA5}">
                      <a16:colId xmlns:a16="http://schemas.microsoft.com/office/drawing/2014/main" val="2257286824"/>
                    </a:ext>
                  </a:extLst>
                </a:gridCol>
                <a:gridCol w="707828">
                  <a:extLst>
                    <a:ext uri="{9D8B030D-6E8A-4147-A177-3AD203B41FA5}">
                      <a16:colId xmlns:a16="http://schemas.microsoft.com/office/drawing/2014/main" val="1810364365"/>
                    </a:ext>
                  </a:extLst>
                </a:gridCol>
              </a:tblGrid>
              <a:tr h="250434">
                <a:tc>
                  <a:txBody>
                    <a:bodyPr/>
                    <a:lstStyle/>
                    <a:p>
                      <a:pPr algn="ctr" fontAlgn="b"/>
                      <a:r>
                        <a:rPr lang="fr-FR" sz="1100" u="none" strike="noStrike" dirty="0">
                          <a:effectLst/>
                        </a:rPr>
                        <a:t>Age</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Statut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Revenu</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Solvabilité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Achat PC</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4754751"/>
                  </a:ext>
                </a:extLst>
              </a:tr>
              <a:tr h="250434">
                <a:tc>
                  <a:txBody>
                    <a:bodyPr/>
                    <a:lstStyle/>
                    <a:p>
                      <a:pPr algn="ctr" fontAlgn="b"/>
                      <a:r>
                        <a:rPr lang="fr-FR" sz="1100" u="none" strike="noStrike" dirty="0">
                          <a:effectLst/>
                        </a:rPr>
                        <a:t>&lt;= 30</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err="1">
                          <a:effectLst/>
                        </a:rPr>
                        <a:t>Chomeur</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6350066"/>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Salarié</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4830734"/>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err="1">
                          <a:effectLst/>
                        </a:rPr>
                        <a:t>Chomeur</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Moyen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1731040"/>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Bas</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8429626"/>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Moyen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Mauvais</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0082214"/>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Bon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7752293"/>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Bon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6137429"/>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Mauvais</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028591"/>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Mauvais</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1992757"/>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Bon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245446"/>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Bon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0144587"/>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9007999"/>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265080"/>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Chomeur</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Moyen</a:t>
                      </a:r>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049487"/>
                  </a:ext>
                </a:extLst>
              </a:tr>
            </a:tbl>
          </a:graphicData>
        </a:graphic>
      </p:graphicFrame>
    </p:spTree>
    <p:extLst>
      <p:ext uri="{BB962C8B-B14F-4D97-AF65-F5344CB8AC3E}">
        <p14:creationId xmlns:p14="http://schemas.microsoft.com/office/powerpoint/2010/main" val="3118590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Mesure : Entropie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On </a:t>
              </a:r>
              <a:r>
                <a:rPr lang="fr-FR" i="1" dirty="0">
                  <a:solidFill>
                    <a:srgbClr val="800080"/>
                  </a:solidFill>
                </a:rPr>
                <a:t>obtient </a:t>
              </a:r>
              <a:r>
                <a:rPr lang="fr-FR" i="1" dirty="0" smtClean="0">
                  <a:solidFill>
                    <a:srgbClr val="800080"/>
                  </a:solidFill>
                </a:rPr>
                <a:t>les gains suivants : G(Age) = 0.104 , G(Statut) = 0.594 , G(Revenu</a:t>
              </a:r>
              <a:r>
                <a:rPr lang="fr-FR" i="1" dirty="0">
                  <a:solidFill>
                    <a:srgbClr val="800080"/>
                  </a:solidFill>
                </a:rPr>
                <a:t>) = </a:t>
              </a:r>
              <a:r>
                <a:rPr lang="fr-FR" i="1" dirty="0" smtClean="0">
                  <a:solidFill>
                    <a:srgbClr val="800080"/>
                  </a:solidFill>
                </a:rPr>
                <a:t>0.226 et G(Solvabilité</a:t>
              </a:r>
              <a:r>
                <a:rPr lang="fr-FR" i="1" dirty="0">
                  <a:solidFill>
                    <a:srgbClr val="800080"/>
                  </a:solidFill>
                </a:rPr>
                <a:t>) = </a:t>
              </a:r>
              <a:r>
                <a:rPr lang="fr-FR" i="1" dirty="0" smtClean="0">
                  <a:solidFill>
                    <a:srgbClr val="800080"/>
                  </a:solidFill>
                </a:rPr>
                <a:t>0.003. </a:t>
              </a:r>
            </a:p>
            <a:p>
              <a:pPr lvl="1" algn="just">
                <a:spcAft>
                  <a:spcPts val="600"/>
                </a:spcAft>
                <a:buFont typeface="Wingdings" pitchFamily="2" charset="2"/>
                <a:buChar char="§"/>
              </a:pPr>
              <a:r>
                <a:rPr lang="fr-FR" i="1" dirty="0" smtClean="0">
                  <a:solidFill>
                    <a:srgbClr val="800080"/>
                  </a:solidFill>
                </a:rPr>
                <a:t> La variable Statut qui a le gain le plus élevé, est choisie.</a:t>
              </a: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Machine Learning</a:t>
              </a:r>
              <a:endParaRPr lang="fr-FR" sz="2000" b="1" dirty="0">
                <a:solidFill>
                  <a:schemeClr val="folHlink"/>
                </a:solidFill>
              </a:endParaRPr>
            </a:p>
          </p:txBody>
        </p:sp>
      </p:grpSp>
      <p:sp>
        <p:nvSpPr>
          <p:cNvPr id="32" name="Rectangle 31"/>
          <p:cNvSpPr/>
          <p:nvPr/>
        </p:nvSpPr>
        <p:spPr>
          <a:xfrm>
            <a:off x="5291122" y="4496931"/>
            <a:ext cx="3409209" cy="738664"/>
          </a:xfrm>
          <a:prstGeom prst="rect">
            <a:avLst/>
          </a:prstGeom>
        </p:spPr>
        <p:txBody>
          <a:bodyPr wrap="square">
            <a:spAutoFit/>
          </a:bodyPr>
          <a:lstStyle/>
          <a:p>
            <a:r>
              <a:rPr lang="fr-FR" sz="1400" i="1" dirty="0" smtClean="0">
                <a:solidFill>
                  <a:srgbClr val="800080"/>
                </a:solidFill>
              </a:rPr>
              <a:t>La classe Salarié est de 5 individus</a:t>
            </a:r>
          </a:p>
          <a:p>
            <a:r>
              <a:rPr lang="fr-FR" sz="1400" i="1" dirty="0" smtClean="0">
                <a:solidFill>
                  <a:srgbClr val="800080"/>
                </a:solidFill>
              </a:rPr>
              <a:t>E(Achat) = 0.97</a:t>
            </a:r>
          </a:p>
          <a:p>
            <a:r>
              <a:rPr lang="fr-FR" sz="1400" i="1" dirty="0" smtClean="0">
                <a:solidFill>
                  <a:srgbClr val="800080"/>
                </a:solidFill>
              </a:rPr>
              <a:t>G(Age) = 0.97 et G(Statut)=G(Sol)=0.02</a:t>
            </a:r>
          </a:p>
        </p:txBody>
      </p:sp>
      <p:grpSp>
        <p:nvGrpSpPr>
          <p:cNvPr id="6" name="Groupe 5"/>
          <p:cNvGrpSpPr/>
          <p:nvPr/>
        </p:nvGrpSpPr>
        <p:grpSpPr>
          <a:xfrm>
            <a:off x="833670" y="4406920"/>
            <a:ext cx="2409359" cy="1757950"/>
            <a:chOff x="859972" y="5010644"/>
            <a:chExt cx="2409359" cy="1757950"/>
          </a:xfrm>
        </p:grpSpPr>
        <p:cxnSp>
          <p:nvCxnSpPr>
            <p:cNvPr id="43" name="Connecteur droit avec flèche 42"/>
            <p:cNvCxnSpPr/>
            <p:nvPr/>
          </p:nvCxnSpPr>
          <p:spPr>
            <a:xfrm flipH="1">
              <a:off x="1363837" y="5333252"/>
              <a:ext cx="1037923" cy="5776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265130" y="5437044"/>
              <a:ext cx="537327" cy="307777"/>
            </a:xfrm>
            <a:prstGeom prst="rect">
              <a:avLst/>
            </a:prstGeom>
          </p:spPr>
          <p:txBody>
            <a:bodyPr wrap="none">
              <a:spAutoFit/>
            </a:bodyPr>
            <a:lstStyle/>
            <a:p>
              <a:r>
                <a:rPr lang="fr-FR" sz="1400" i="1" dirty="0" smtClean="0">
                  <a:solidFill>
                    <a:srgbClr val="800080"/>
                  </a:solidFill>
                </a:rPr>
                <a:t>&lt; 30</a:t>
              </a:r>
              <a:endParaRPr lang="fr-FR" sz="1400" dirty="0"/>
            </a:p>
          </p:txBody>
        </p:sp>
        <p:grpSp>
          <p:nvGrpSpPr>
            <p:cNvPr id="45" name="Groupe 44"/>
            <p:cNvGrpSpPr/>
            <p:nvPr/>
          </p:nvGrpSpPr>
          <p:grpSpPr>
            <a:xfrm>
              <a:off x="859972" y="5914313"/>
              <a:ext cx="1033120" cy="413254"/>
              <a:chOff x="5142138" y="3076673"/>
              <a:chExt cx="1033120" cy="413254"/>
            </a:xfrm>
          </p:grpSpPr>
          <p:sp>
            <p:nvSpPr>
              <p:cNvPr id="49" name="Rectangle à coins arrondis 48"/>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5142138" y="3098634"/>
                <a:ext cx="1033120" cy="369332"/>
              </a:xfrm>
              <a:prstGeom prst="rect">
                <a:avLst/>
              </a:prstGeom>
            </p:spPr>
            <p:txBody>
              <a:bodyPr wrap="square">
                <a:spAutoFit/>
              </a:bodyPr>
              <a:lstStyle/>
              <a:p>
                <a:pPr algn="ctr"/>
                <a:r>
                  <a:rPr lang="fr-FR" i="1" dirty="0" smtClean="0">
                    <a:solidFill>
                      <a:srgbClr val="800080"/>
                    </a:solidFill>
                  </a:rPr>
                  <a:t>N-Achat</a:t>
                </a:r>
                <a:endParaRPr lang="fr-FR" dirty="0"/>
              </a:p>
            </p:txBody>
          </p:sp>
        </p:grpSp>
        <p:sp>
          <p:nvSpPr>
            <p:cNvPr id="51" name="Rectangle 50"/>
            <p:cNvSpPr/>
            <p:nvPr/>
          </p:nvSpPr>
          <p:spPr>
            <a:xfrm>
              <a:off x="1023049" y="6349528"/>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cxnSp>
          <p:nvCxnSpPr>
            <p:cNvPr id="52" name="Connecteur droit avec flèche 51"/>
            <p:cNvCxnSpPr/>
            <p:nvPr/>
          </p:nvCxnSpPr>
          <p:spPr>
            <a:xfrm>
              <a:off x="2521054" y="5333252"/>
              <a:ext cx="171358" cy="7300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732004" y="5650724"/>
              <a:ext cx="537327" cy="307777"/>
            </a:xfrm>
            <a:prstGeom prst="rect">
              <a:avLst/>
            </a:prstGeom>
          </p:spPr>
          <p:txBody>
            <a:bodyPr wrap="none">
              <a:spAutoFit/>
            </a:bodyPr>
            <a:lstStyle/>
            <a:p>
              <a:r>
                <a:rPr lang="fr-FR" sz="1400" i="1" dirty="0" smtClean="0">
                  <a:solidFill>
                    <a:srgbClr val="800080"/>
                  </a:solidFill>
                </a:rPr>
                <a:t>&gt; 30</a:t>
              </a:r>
              <a:endParaRPr lang="fr-FR" sz="1400" dirty="0"/>
            </a:p>
          </p:txBody>
        </p:sp>
        <p:grpSp>
          <p:nvGrpSpPr>
            <p:cNvPr id="54" name="Groupe 53"/>
            <p:cNvGrpSpPr/>
            <p:nvPr/>
          </p:nvGrpSpPr>
          <p:grpSpPr>
            <a:xfrm>
              <a:off x="2288319" y="6048734"/>
              <a:ext cx="808185" cy="413254"/>
              <a:chOff x="5222686" y="3076673"/>
              <a:chExt cx="808185" cy="413254"/>
            </a:xfrm>
          </p:grpSpPr>
          <p:sp>
            <p:nvSpPr>
              <p:cNvPr id="55" name="Rectangle à coins arrondis 54"/>
              <p:cNvSpPr/>
              <p:nvPr/>
            </p:nvSpPr>
            <p:spPr>
              <a:xfrm>
                <a:off x="5222686" y="3076673"/>
                <a:ext cx="808185"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5222686" y="3098634"/>
                <a:ext cx="774571" cy="369332"/>
              </a:xfrm>
              <a:prstGeom prst="rect">
                <a:avLst/>
              </a:prstGeom>
            </p:spPr>
            <p:txBody>
              <a:bodyPr wrap="none">
                <a:spAutoFit/>
              </a:bodyPr>
              <a:lstStyle/>
              <a:p>
                <a:r>
                  <a:rPr lang="fr-FR" i="1" dirty="0" smtClean="0">
                    <a:solidFill>
                      <a:srgbClr val="800080"/>
                    </a:solidFill>
                  </a:rPr>
                  <a:t>Achat</a:t>
                </a:r>
                <a:endParaRPr lang="fr-FR" dirty="0"/>
              </a:p>
            </p:txBody>
          </p:sp>
        </p:grpSp>
        <p:sp>
          <p:nvSpPr>
            <p:cNvPr id="57" name="Rectangle 56"/>
            <p:cNvSpPr/>
            <p:nvPr/>
          </p:nvSpPr>
          <p:spPr>
            <a:xfrm>
              <a:off x="2370848" y="6460817"/>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nvGrpSpPr>
            <p:cNvPr id="36" name="Groupe 35"/>
            <p:cNvGrpSpPr/>
            <p:nvPr/>
          </p:nvGrpSpPr>
          <p:grpSpPr>
            <a:xfrm>
              <a:off x="1893092" y="5010644"/>
              <a:ext cx="1176337" cy="640080"/>
              <a:chOff x="2096343" y="3169887"/>
              <a:chExt cx="1176337" cy="640080"/>
            </a:xfrm>
          </p:grpSpPr>
          <p:sp>
            <p:nvSpPr>
              <p:cNvPr id="37" name="Ellipse 36"/>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2386995" y="3305261"/>
                <a:ext cx="595036" cy="369332"/>
              </a:xfrm>
              <a:prstGeom prst="rect">
                <a:avLst/>
              </a:prstGeom>
            </p:spPr>
            <p:txBody>
              <a:bodyPr wrap="none">
                <a:spAutoFit/>
              </a:bodyPr>
              <a:lstStyle/>
              <a:p>
                <a:pPr algn="ctr"/>
                <a:r>
                  <a:rPr lang="fr-FR" i="1" dirty="0" smtClean="0">
                    <a:solidFill>
                      <a:srgbClr val="800080"/>
                    </a:solidFill>
                  </a:rPr>
                  <a:t>Age</a:t>
                </a:r>
                <a:endParaRPr lang="fr-FR" dirty="0"/>
              </a:p>
            </p:txBody>
          </p:sp>
        </p:grpSp>
      </p:grpSp>
      <p:grpSp>
        <p:nvGrpSpPr>
          <p:cNvPr id="39" name="Groupe 38"/>
          <p:cNvGrpSpPr/>
          <p:nvPr/>
        </p:nvGrpSpPr>
        <p:grpSpPr>
          <a:xfrm>
            <a:off x="1593515" y="4406921"/>
            <a:ext cx="1775493" cy="545181"/>
            <a:chOff x="5222685" y="3076673"/>
            <a:chExt cx="1775493" cy="545181"/>
          </a:xfrm>
        </p:grpSpPr>
        <p:sp>
          <p:nvSpPr>
            <p:cNvPr id="40" name="Rectangle à coins arrondis 39"/>
            <p:cNvSpPr/>
            <p:nvPr/>
          </p:nvSpPr>
          <p:spPr>
            <a:xfrm>
              <a:off x="5222686" y="3076673"/>
              <a:ext cx="1691272" cy="545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222685" y="3098634"/>
              <a:ext cx="1775493" cy="523220"/>
            </a:xfrm>
            <a:prstGeom prst="rect">
              <a:avLst/>
            </a:prstGeom>
          </p:spPr>
          <p:txBody>
            <a:bodyPr wrap="square">
              <a:spAutoFit/>
            </a:bodyPr>
            <a:lstStyle/>
            <a:p>
              <a:r>
                <a:rPr lang="fr-FR" sz="1400" i="1" dirty="0" smtClean="0">
                  <a:solidFill>
                    <a:srgbClr val="800080"/>
                  </a:solidFill>
                </a:rPr>
                <a:t>3 Achats et 2 non : partie non terminale</a:t>
              </a:r>
            </a:p>
          </p:txBody>
        </p:sp>
      </p:grpSp>
      <p:grpSp>
        <p:nvGrpSpPr>
          <p:cNvPr id="9" name="Groupe 8"/>
          <p:cNvGrpSpPr/>
          <p:nvPr/>
        </p:nvGrpSpPr>
        <p:grpSpPr>
          <a:xfrm>
            <a:off x="465648" y="3171895"/>
            <a:ext cx="4349908" cy="1937881"/>
            <a:chOff x="465648" y="3171895"/>
            <a:chExt cx="4349908" cy="1937881"/>
          </a:xfrm>
        </p:grpSpPr>
        <p:sp>
          <p:nvSpPr>
            <p:cNvPr id="29" name="Rectangle 28"/>
            <p:cNvSpPr/>
            <p:nvPr/>
          </p:nvSpPr>
          <p:spPr>
            <a:xfrm>
              <a:off x="521940" y="3768553"/>
              <a:ext cx="841897" cy="307777"/>
            </a:xfrm>
            <a:prstGeom prst="rect">
              <a:avLst/>
            </a:prstGeom>
          </p:spPr>
          <p:txBody>
            <a:bodyPr wrap="none">
              <a:spAutoFit/>
            </a:bodyPr>
            <a:lstStyle/>
            <a:p>
              <a:r>
                <a:rPr lang="fr-FR" sz="1400" i="1" dirty="0" smtClean="0">
                  <a:solidFill>
                    <a:srgbClr val="800080"/>
                  </a:solidFill>
                </a:rPr>
                <a:t>Etudiant</a:t>
              </a:r>
              <a:endParaRPr lang="fr-FR" sz="1400" dirty="0"/>
            </a:p>
          </p:txBody>
        </p:sp>
        <p:grpSp>
          <p:nvGrpSpPr>
            <p:cNvPr id="8" name="Groupe 7"/>
            <p:cNvGrpSpPr/>
            <p:nvPr/>
          </p:nvGrpSpPr>
          <p:grpSpPr>
            <a:xfrm>
              <a:off x="465648" y="3171895"/>
              <a:ext cx="4349908" cy="1937881"/>
              <a:chOff x="465648" y="3171895"/>
              <a:chExt cx="4349908" cy="1937881"/>
            </a:xfrm>
          </p:grpSpPr>
          <p:cxnSp>
            <p:nvCxnSpPr>
              <p:cNvPr id="24" name="Connecteur droit avec flèche 23"/>
              <p:cNvCxnSpPr/>
              <p:nvPr/>
            </p:nvCxnSpPr>
            <p:spPr>
              <a:xfrm flipH="1">
                <a:off x="950494" y="3491935"/>
                <a:ext cx="1530769" cy="78585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2481262" y="3499010"/>
                <a:ext cx="1" cy="90791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2481263" y="3510340"/>
                <a:ext cx="1920950" cy="8380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1893094" y="3171895"/>
                <a:ext cx="1176337" cy="640080"/>
                <a:chOff x="2096343" y="3169887"/>
                <a:chExt cx="1176337" cy="640080"/>
              </a:xfrm>
            </p:grpSpPr>
            <p:sp>
              <p:nvSpPr>
                <p:cNvPr id="22" name="Ellipse 21"/>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2290815" y="3305261"/>
                  <a:ext cx="787395" cy="369332"/>
                </a:xfrm>
                <a:prstGeom prst="rect">
                  <a:avLst/>
                </a:prstGeom>
              </p:spPr>
              <p:txBody>
                <a:bodyPr wrap="none">
                  <a:spAutoFit/>
                </a:bodyPr>
                <a:lstStyle/>
                <a:p>
                  <a:pPr algn="ctr"/>
                  <a:r>
                    <a:rPr lang="fr-FR" i="1" dirty="0" smtClean="0">
                      <a:solidFill>
                        <a:srgbClr val="800080"/>
                      </a:solidFill>
                    </a:rPr>
                    <a:t>Statut</a:t>
                  </a:r>
                  <a:endParaRPr lang="fr-FR" dirty="0"/>
                </a:p>
              </p:txBody>
            </p:sp>
          </p:grpSp>
          <p:sp>
            <p:nvSpPr>
              <p:cNvPr id="30" name="Rectangle 29"/>
              <p:cNvSpPr/>
              <p:nvPr/>
            </p:nvSpPr>
            <p:spPr>
              <a:xfrm>
                <a:off x="1670910" y="3970010"/>
                <a:ext cx="742511" cy="307777"/>
              </a:xfrm>
              <a:prstGeom prst="rect">
                <a:avLst/>
              </a:prstGeom>
            </p:spPr>
            <p:txBody>
              <a:bodyPr wrap="none">
                <a:spAutoFit/>
              </a:bodyPr>
              <a:lstStyle/>
              <a:p>
                <a:r>
                  <a:rPr lang="fr-FR" sz="1400" i="1" dirty="0" smtClean="0">
                    <a:solidFill>
                      <a:srgbClr val="800080"/>
                    </a:solidFill>
                  </a:rPr>
                  <a:t>Salarié</a:t>
                </a:r>
                <a:endParaRPr lang="fr-FR" sz="1400" dirty="0"/>
              </a:p>
            </p:txBody>
          </p:sp>
          <p:sp>
            <p:nvSpPr>
              <p:cNvPr id="31" name="Rectangle 30"/>
              <p:cNvSpPr/>
              <p:nvPr/>
            </p:nvSpPr>
            <p:spPr>
              <a:xfrm>
                <a:off x="3598688" y="3676601"/>
                <a:ext cx="920445" cy="307777"/>
              </a:xfrm>
              <a:prstGeom prst="rect">
                <a:avLst/>
              </a:prstGeom>
            </p:spPr>
            <p:txBody>
              <a:bodyPr wrap="none">
                <a:spAutoFit/>
              </a:bodyPr>
              <a:lstStyle/>
              <a:p>
                <a:r>
                  <a:rPr lang="fr-FR" sz="1400" i="1" dirty="0" smtClean="0">
                    <a:solidFill>
                      <a:srgbClr val="800080"/>
                    </a:solidFill>
                  </a:rPr>
                  <a:t>Chômeur</a:t>
                </a:r>
                <a:endParaRPr lang="fr-FR" sz="1400" dirty="0"/>
              </a:p>
            </p:txBody>
          </p:sp>
          <p:grpSp>
            <p:nvGrpSpPr>
              <p:cNvPr id="33" name="Groupe 32"/>
              <p:cNvGrpSpPr/>
              <p:nvPr/>
            </p:nvGrpSpPr>
            <p:grpSpPr>
              <a:xfrm>
                <a:off x="465648" y="4290304"/>
                <a:ext cx="808185" cy="413254"/>
                <a:chOff x="5222686" y="3076673"/>
                <a:chExt cx="808185" cy="413254"/>
              </a:xfrm>
            </p:grpSpPr>
            <p:sp>
              <p:nvSpPr>
                <p:cNvPr id="34" name="Rectangle à coins arrondis 33"/>
                <p:cNvSpPr/>
                <p:nvPr/>
              </p:nvSpPr>
              <p:spPr>
                <a:xfrm>
                  <a:off x="5222686" y="3076673"/>
                  <a:ext cx="808185"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5222686" y="3098634"/>
                  <a:ext cx="774571" cy="369332"/>
                </a:xfrm>
                <a:prstGeom prst="rect">
                  <a:avLst/>
                </a:prstGeom>
              </p:spPr>
              <p:txBody>
                <a:bodyPr wrap="none">
                  <a:spAutoFit/>
                </a:bodyPr>
                <a:lstStyle/>
                <a:p>
                  <a:r>
                    <a:rPr lang="fr-FR" i="1" dirty="0" smtClean="0">
                      <a:solidFill>
                        <a:srgbClr val="800080"/>
                      </a:solidFill>
                    </a:rPr>
                    <a:t>Achat</a:t>
                  </a:r>
                  <a:endParaRPr lang="fr-FR" dirty="0"/>
                </a:p>
              </p:txBody>
            </p:sp>
          </p:grpSp>
          <p:sp>
            <p:nvSpPr>
              <p:cNvPr id="38" name="Rectangle 37"/>
              <p:cNvSpPr/>
              <p:nvPr/>
            </p:nvSpPr>
            <p:spPr>
              <a:xfrm>
                <a:off x="531370" y="4703558"/>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nvGrpSpPr>
              <p:cNvPr id="65" name="Groupe 64"/>
              <p:cNvGrpSpPr/>
              <p:nvPr/>
            </p:nvGrpSpPr>
            <p:grpSpPr>
              <a:xfrm>
                <a:off x="3782436" y="4366784"/>
                <a:ext cx="1033120" cy="413254"/>
                <a:chOff x="5142138" y="3076673"/>
                <a:chExt cx="1033120" cy="413254"/>
              </a:xfrm>
            </p:grpSpPr>
            <p:sp>
              <p:nvSpPr>
                <p:cNvPr id="76" name="Rectangle à coins arrondis 75"/>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p:cNvSpPr/>
                <p:nvPr/>
              </p:nvSpPr>
              <p:spPr>
                <a:xfrm>
                  <a:off x="5142138" y="3098634"/>
                  <a:ext cx="1033120" cy="369332"/>
                </a:xfrm>
                <a:prstGeom prst="rect">
                  <a:avLst/>
                </a:prstGeom>
              </p:spPr>
              <p:txBody>
                <a:bodyPr wrap="square">
                  <a:spAutoFit/>
                </a:bodyPr>
                <a:lstStyle/>
                <a:p>
                  <a:pPr algn="ctr"/>
                  <a:r>
                    <a:rPr lang="fr-FR" i="1" dirty="0" smtClean="0">
                      <a:solidFill>
                        <a:srgbClr val="800080"/>
                      </a:solidFill>
                    </a:rPr>
                    <a:t>N-Achat</a:t>
                  </a:r>
                  <a:endParaRPr lang="fr-FR" dirty="0"/>
                </a:p>
              </p:txBody>
            </p:sp>
          </p:grpSp>
          <p:sp>
            <p:nvSpPr>
              <p:cNvPr id="66" name="Rectangle 65"/>
              <p:cNvSpPr/>
              <p:nvPr/>
            </p:nvSpPr>
            <p:spPr>
              <a:xfrm>
                <a:off x="3945513" y="4801999"/>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grpSp>
    </p:spTree>
    <p:extLst>
      <p:ext uri="{BB962C8B-B14F-4D97-AF65-F5344CB8AC3E}">
        <p14:creationId xmlns:p14="http://schemas.microsoft.com/office/powerpoint/2010/main" val="15031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53264"/>
            <a:chOff x="0" y="998538"/>
            <a:chExt cx="9144000" cy="555326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Probabilités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93981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La statistique une science du hasard</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Branche des mathématiques ayant pour objet l'analyse (généralement non exhaustive) et l'interprétation de données </a:t>
              </a:r>
              <a:r>
                <a:rPr lang="fr-FR" i="1" dirty="0" smtClean="0">
                  <a:solidFill>
                    <a:srgbClr val="800080"/>
                  </a:solidFill>
                </a:rPr>
                <a:t>quantifiables (</a:t>
              </a:r>
              <a:r>
                <a:rPr lang="fr-FR" i="1" dirty="0" err="1" smtClean="0">
                  <a:solidFill>
                    <a:srgbClr val="800080"/>
                  </a:solidFill>
                </a:rPr>
                <a:t>Lamart</a:t>
              </a:r>
              <a:r>
                <a:rPr lang="fr-FR" i="1" dirty="0" smtClean="0">
                  <a:solidFill>
                    <a:srgbClr val="800080"/>
                  </a:solidFill>
                </a:rPr>
                <a:t> 1851).</a:t>
              </a: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Statistique descriptive. </a:t>
              </a:r>
              <a:r>
                <a:rPr lang="fr-FR" i="1" dirty="0" smtClean="0">
                  <a:solidFill>
                    <a:srgbClr val="800080"/>
                  </a:solidFill>
                </a:rPr>
                <a:t>Ensemble </a:t>
              </a:r>
              <a:r>
                <a:rPr lang="fr-FR" i="1" dirty="0">
                  <a:solidFill>
                    <a:srgbClr val="800080"/>
                  </a:solidFill>
                </a:rPr>
                <a:t>des méthodes utilisables pour mettre en valeur les caractéristiques extérieures d'une série de </a:t>
              </a:r>
              <a:r>
                <a:rPr lang="fr-FR" i="1" dirty="0" smtClean="0">
                  <a:solidFill>
                    <a:srgbClr val="800080"/>
                  </a:solidFill>
                </a:rPr>
                <a:t>chiffres </a:t>
              </a:r>
              <a:r>
                <a:rPr lang="fr-FR" i="1" dirty="0">
                  <a:solidFill>
                    <a:srgbClr val="800080"/>
                  </a:solidFill>
                </a:rPr>
                <a:t>(Combe 1971</a:t>
              </a:r>
              <a:r>
                <a:rPr lang="fr-FR" i="1" dirty="0" smtClean="0">
                  <a:solidFill>
                    <a:srgbClr val="800080"/>
                  </a:solidFill>
                </a:rPr>
                <a:t>).</a:t>
              </a: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Statistique </a:t>
              </a:r>
              <a:r>
                <a:rPr lang="fr-FR" i="1" dirty="0" smtClean="0">
                  <a:solidFill>
                    <a:srgbClr val="800080"/>
                  </a:solidFill>
                </a:rPr>
                <a:t>mathématique. Ensemble </a:t>
              </a:r>
              <a:r>
                <a:rPr lang="fr-FR" i="1" dirty="0">
                  <a:solidFill>
                    <a:srgbClr val="800080"/>
                  </a:solidFill>
                </a:rPr>
                <a:t>des théorèmes, raisonnements et méthodes utilisables pour le traitement et l'analyse </a:t>
              </a:r>
              <a:r>
                <a:rPr lang="fr-FR" i="1" dirty="0" smtClean="0">
                  <a:solidFill>
                    <a:srgbClr val="800080"/>
                  </a:solidFill>
                </a:rPr>
                <a:t>de </a:t>
              </a:r>
              <a:r>
                <a:rPr lang="fr-FR" i="1" dirty="0">
                  <a:solidFill>
                    <a:srgbClr val="800080"/>
                  </a:solidFill>
                </a:rPr>
                <a:t>données </a:t>
              </a:r>
              <a:r>
                <a:rPr lang="fr-FR" i="1" dirty="0" smtClean="0">
                  <a:solidFill>
                    <a:srgbClr val="800080"/>
                  </a:solidFill>
                </a:rPr>
                <a:t>chiffrées </a:t>
              </a:r>
              <a:r>
                <a:rPr lang="fr-FR" i="1" dirty="0">
                  <a:solidFill>
                    <a:srgbClr val="800080"/>
                  </a:solidFill>
                </a:rPr>
                <a:t>(Combe 1971). </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Il n’est pas possible de connaitre le comportement </a:t>
              </a:r>
              <a:r>
                <a:rPr lang="fr-FR" i="1" dirty="0" smtClean="0">
                  <a:solidFill>
                    <a:srgbClr val="800080"/>
                  </a:solidFill>
                </a:rPr>
                <a:t>d’un </a:t>
              </a:r>
              <a:r>
                <a:rPr lang="fr-FR" i="1" dirty="0">
                  <a:solidFill>
                    <a:srgbClr val="800080"/>
                  </a:solidFill>
                </a:rPr>
                <a:t>phénomène aléatoire, mais il est </a:t>
              </a:r>
              <a:r>
                <a:rPr lang="fr-FR" i="1" dirty="0" smtClean="0">
                  <a:solidFill>
                    <a:srgbClr val="800080"/>
                  </a:solidFill>
                </a:rPr>
                <a:t>possible d’en </a:t>
              </a:r>
              <a:r>
                <a:rPr lang="fr-FR" i="1" dirty="0">
                  <a:solidFill>
                    <a:srgbClr val="800080"/>
                  </a:solidFill>
                </a:rPr>
                <a:t>dégager une certitude globale</a:t>
              </a:r>
              <a:r>
                <a:rPr lang="fr-FR" i="1" dirty="0" smtClean="0">
                  <a:solidFill>
                    <a:srgbClr val="800080"/>
                  </a:solidFill>
                </a:rPr>
                <a:t>. Par </a:t>
              </a:r>
              <a:r>
                <a:rPr lang="fr-FR" i="1" dirty="0" err="1" smtClean="0">
                  <a:solidFill>
                    <a:srgbClr val="800080"/>
                  </a:solidFill>
                </a:rPr>
                <a:t>ls</a:t>
              </a:r>
              <a:r>
                <a:rPr lang="fr-FR" i="1" dirty="0" smtClean="0">
                  <a:solidFill>
                    <a:srgbClr val="800080"/>
                  </a:solidFill>
                </a:rPr>
                <a:t> statistique.</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Aujourd’hui les statistiques sont généralement utilisées par des phénomènes pour lesquels une étude complète est impossible, en raison principalement de leur complexité.</a:t>
              </a:r>
            </a:p>
          </p:txBody>
        </p:sp>
      </p:grpSp>
    </p:spTree>
    <p:extLst>
      <p:ext uri="{BB962C8B-B14F-4D97-AF65-F5344CB8AC3E}">
        <p14:creationId xmlns:p14="http://schemas.microsoft.com/office/powerpoint/2010/main" val="2617380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30153"/>
            <a:chOff x="0" y="998538"/>
            <a:chExt cx="9144000" cy="54301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167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Système à base de connaissances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La conception de systèmes à bases de connaissances et, notamment, de systèmes experts, constitue un domaine majeur en </a:t>
              </a:r>
              <a:r>
                <a:rPr lang="fr-FR" i="1" dirty="0" smtClean="0">
                  <a:solidFill>
                    <a:srgbClr val="800080"/>
                  </a:solidFill>
                </a:rPr>
                <a:t>l’IA</a:t>
              </a:r>
              <a:r>
                <a:rPr lang="fr-FR" i="1" dirty="0">
                  <a:solidFill>
                    <a:srgbClr val="800080"/>
                  </a:solidFill>
                </a:rPr>
                <a:t>.</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Le raisonnement sur des connaissances </a:t>
              </a:r>
              <a:r>
                <a:rPr lang="fr-FR" i="1" dirty="0" smtClean="0">
                  <a:solidFill>
                    <a:srgbClr val="800080"/>
                  </a:solidFill>
                </a:rPr>
                <a:t>implique </a:t>
              </a:r>
              <a:r>
                <a:rPr lang="fr-FR" i="1" dirty="0">
                  <a:solidFill>
                    <a:srgbClr val="800080"/>
                  </a:solidFill>
                </a:rPr>
                <a:t>leur formalisation selon un certain mode de représentation. </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a:t>
              </a:r>
              <a:r>
                <a:rPr lang="fr-FR" i="1" dirty="0">
                  <a:solidFill>
                    <a:srgbClr val="800080"/>
                  </a:solidFill>
                </a:rPr>
                <a:t>représentations logiques. </a:t>
              </a:r>
              <a:r>
                <a:rPr lang="fr-FR" i="1" dirty="0" smtClean="0">
                  <a:solidFill>
                    <a:srgbClr val="800080"/>
                  </a:solidFill>
                </a:rPr>
                <a:t>Constituées d'un </a:t>
              </a:r>
              <a:r>
                <a:rPr lang="fr-FR" i="1" dirty="0">
                  <a:solidFill>
                    <a:srgbClr val="800080"/>
                  </a:solidFill>
                </a:rPr>
                <a:t>ensemble de formules </a:t>
              </a:r>
              <a:r>
                <a:rPr lang="fr-FR" i="1" dirty="0" smtClean="0">
                  <a:solidFill>
                    <a:srgbClr val="800080"/>
                  </a:solidFill>
                </a:rPr>
                <a:t>sur </a:t>
              </a:r>
              <a:r>
                <a:rPr lang="fr-FR" i="1" dirty="0">
                  <a:solidFill>
                    <a:srgbClr val="800080"/>
                  </a:solidFill>
                </a:rPr>
                <a:t>lesquelles s'appliquent des règles de </a:t>
              </a:r>
              <a:r>
                <a:rPr lang="fr-FR" i="1" dirty="0" smtClean="0">
                  <a:solidFill>
                    <a:srgbClr val="800080"/>
                  </a:solidFill>
                </a:rPr>
                <a:t>raisonnement (PROLOG).</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a:t>
              </a:r>
              <a:r>
                <a:rPr lang="fr-FR" i="1" dirty="0">
                  <a:solidFill>
                    <a:srgbClr val="800080"/>
                  </a:solidFill>
                </a:rPr>
                <a:t>réseaux sémantiques, </a:t>
              </a:r>
              <a:r>
                <a:rPr lang="fr-FR" i="1" dirty="0" smtClean="0">
                  <a:solidFill>
                    <a:srgbClr val="800080"/>
                  </a:solidFill>
                </a:rPr>
                <a:t>graphes. Issus de la </a:t>
              </a:r>
              <a:r>
                <a:rPr lang="fr-FR" i="1" dirty="0">
                  <a:solidFill>
                    <a:srgbClr val="800080"/>
                  </a:solidFill>
                </a:rPr>
                <a:t>psychologie cognitive sur l'organisation de la mémoire </a:t>
              </a:r>
              <a:r>
                <a:rPr lang="fr-FR" i="1" dirty="0" smtClean="0">
                  <a:solidFill>
                    <a:srgbClr val="800080"/>
                  </a:solidFill>
                </a:rPr>
                <a:t>et </a:t>
              </a:r>
              <a:r>
                <a:rPr lang="fr-FR" i="1" dirty="0">
                  <a:solidFill>
                    <a:srgbClr val="800080"/>
                  </a:solidFill>
                </a:rPr>
                <a:t>de traitement de la langue </a:t>
              </a:r>
              <a:r>
                <a:rPr lang="fr-FR" i="1" dirty="0" smtClean="0">
                  <a:solidFill>
                    <a:srgbClr val="800080"/>
                  </a:solidFill>
                </a:rPr>
                <a:t>naturelle.</a:t>
              </a:r>
            </a:p>
            <a:p>
              <a:pPr lvl="1" algn="just">
                <a:spcAft>
                  <a:spcPts val="600"/>
                </a:spcAft>
                <a:buFont typeface="Wingdings" pitchFamily="2" charset="2"/>
                <a:buChar char="§"/>
              </a:pPr>
              <a:r>
                <a:rPr lang="fr-FR" i="1" dirty="0" smtClean="0">
                  <a:solidFill>
                    <a:srgbClr val="800080"/>
                  </a:solidFill>
                </a:rPr>
                <a:t> Les </a:t>
              </a:r>
              <a:r>
                <a:rPr lang="fr-FR" i="1" dirty="0">
                  <a:solidFill>
                    <a:srgbClr val="800080"/>
                  </a:solidFill>
                </a:rPr>
                <a:t>règles de production, de la forme : SI condition ALORS </a:t>
              </a:r>
              <a:r>
                <a:rPr lang="fr-FR" i="1" dirty="0" smtClean="0">
                  <a:solidFill>
                    <a:srgbClr val="800080"/>
                  </a:solidFill>
                </a:rPr>
                <a:t>conclusion.</a:t>
              </a:r>
            </a:p>
            <a:p>
              <a:pPr lvl="1" algn="just">
                <a:spcAft>
                  <a:spcPts val="600"/>
                </a:spcAft>
                <a:buFont typeface="Wingdings" pitchFamily="2" charset="2"/>
                <a:buChar char="§"/>
              </a:pPr>
              <a:r>
                <a:rPr lang="fr-FR" i="1" dirty="0" smtClean="0">
                  <a:solidFill>
                    <a:srgbClr val="800080"/>
                  </a:solidFill>
                </a:rPr>
                <a:t> Le mode de représentation dépend des </a:t>
              </a:r>
              <a:r>
                <a:rPr lang="fr-FR" i="1" dirty="0">
                  <a:solidFill>
                    <a:srgbClr val="800080"/>
                  </a:solidFill>
                </a:rPr>
                <a:t>connaissances, </a:t>
              </a:r>
              <a:r>
                <a:rPr lang="fr-FR" i="1" dirty="0" smtClean="0">
                  <a:solidFill>
                    <a:srgbClr val="800080"/>
                  </a:solidFill>
                </a:rPr>
                <a:t>du niveau de performance sur le raisonnement ou </a:t>
              </a:r>
              <a:r>
                <a:rPr lang="fr-FR" i="1" dirty="0">
                  <a:solidFill>
                    <a:srgbClr val="800080"/>
                  </a:solidFill>
                </a:rPr>
                <a:t>du type de problème à </a:t>
              </a:r>
              <a:r>
                <a:rPr lang="fr-FR" i="1" dirty="0" smtClean="0">
                  <a:solidFill>
                    <a:srgbClr val="800080"/>
                  </a:solidFill>
                </a:rPr>
                <a:t>résoudre.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a:t>
              </a:r>
              <a:r>
                <a:rPr lang="fr-FR" i="1" dirty="0">
                  <a:solidFill>
                    <a:srgbClr val="800080"/>
                  </a:solidFill>
                </a:rPr>
                <a:t>tendance actuelle en l’IA est de faire coexister dans le même système plusieurs modes de représentation, de façon à mieux rendre compte de la diversité des connaissances mises en </a:t>
              </a:r>
              <a:r>
                <a:rPr lang="fr-FR" i="1" dirty="0" smtClean="0">
                  <a:solidFill>
                    <a:srgbClr val="800080"/>
                  </a:solidFill>
                </a:rPr>
                <a:t>œuvre.</a:t>
              </a:r>
              <a:endParaRPr lang="fr-FR" i="1" dirty="0">
                <a:solidFill>
                  <a:srgbClr val="800080"/>
                </a:solidFill>
              </a:endParaRPr>
            </a:p>
          </p:txBody>
        </p:sp>
      </p:grpSp>
    </p:spTree>
    <p:extLst>
      <p:ext uri="{BB962C8B-B14F-4D97-AF65-F5344CB8AC3E}">
        <p14:creationId xmlns:p14="http://schemas.microsoft.com/office/powerpoint/2010/main" val="3757697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091325"/>
            <a:chOff x="0" y="998538"/>
            <a:chExt cx="9144000" cy="409132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Présentation</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47787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Définitions : probabilité</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Probabilité </a:t>
              </a:r>
              <a:r>
                <a:rPr lang="fr-FR" i="1" dirty="0" smtClean="0">
                  <a:solidFill>
                    <a:srgbClr val="800080"/>
                  </a:solidFill>
                </a:rPr>
                <a:t>est une vraisemblance</a:t>
              </a:r>
              <a:r>
                <a:rPr lang="fr-FR" i="1" dirty="0">
                  <a:solidFill>
                    <a:srgbClr val="800080"/>
                  </a:solidFill>
                </a:rPr>
                <a:t>, apparence de </a:t>
              </a:r>
              <a:r>
                <a:rPr lang="fr-FR" i="1" dirty="0" smtClean="0">
                  <a:solidFill>
                    <a:srgbClr val="800080"/>
                  </a:solidFill>
                </a:rPr>
                <a:t>vérité, </a:t>
              </a:r>
              <a:r>
                <a:rPr lang="fr-FR" i="1" dirty="0">
                  <a:solidFill>
                    <a:srgbClr val="800080"/>
                  </a:solidFill>
                </a:rPr>
                <a:t>chance qu'une chose a d'être vraie</a:t>
              </a:r>
              <a:r>
                <a:rPr lang="fr-FR" i="1" dirty="0" smtClean="0">
                  <a:solidFill>
                    <a:srgbClr val="800080"/>
                  </a:solidFill>
                </a:rPr>
                <a:t>.</a:t>
              </a:r>
            </a:p>
            <a:p>
              <a:pPr lvl="1" algn="just">
                <a:spcAft>
                  <a:spcPts val="600"/>
                </a:spcAft>
                <a:buFont typeface="Wingdings" pitchFamily="2" charset="2"/>
                <a:buChar char="§"/>
              </a:pPr>
              <a:r>
                <a:rPr lang="fr-FR" i="1" dirty="0" smtClean="0">
                  <a:solidFill>
                    <a:srgbClr val="800080"/>
                  </a:solidFill>
                </a:rPr>
                <a:t> En </a:t>
              </a:r>
              <a:r>
                <a:rPr lang="fr-FR" i="1" dirty="0">
                  <a:solidFill>
                    <a:srgbClr val="800080"/>
                  </a:solidFill>
                </a:rPr>
                <a:t>mathématique statistique : </a:t>
              </a:r>
              <a:r>
                <a:rPr lang="fr-FR" i="1" dirty="0" smtClean="0">
                  <a:solidFill>
                    <a:srgbClr val="800080"/>
                  </a:solidFill>
                </a:rPr>
                <a:t>La probabilité de la réalisation d’un événement est le apport </a:t>
              </a:r>
              <a:r>
                <a:rPr lang="fr-FR" i="1" dirty="0">
                  <a:solidFill>
                    <a:srgbClr val="800080"/>
                  </a:solidFill>
                </a:rPr>
                <a:t>du nombre des cas favorables au nombre des cas possibles.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Le calcul </a:t>
              </a:r>
              <a:r>
                <a:rPr lang="fr-FR" i="1" dirty="0">
                  <a:solidFill>
                    <a:srgbClr val="800080"/>
                  </a:solidFill>
                </a:rPr>
                <a:t>des </a:t>
              </a:r>
              <a:r>
                <a:rPr lang="fr-FR" i="1" dirty="0" smtClean="0">
                  <a:solidFill>
                    <a:srgbClr val="800080"/>
                  </a:solidFill>
                </a:rPr>
                <a:t>probabilités est réalisé a partir d’un ensemble de règles </a:t>
              </a:r>
              <a:r>
                <a:rPr lang="fr-FR" i="1" dirty="0">
                  <a:solidFill>
                    <a:srgbClr val="800080"/>
                  </a:solidFill>
                </a:rPr>
                <a:t>à l'aide desquelles on calcule les </a:t>
              </a:r>
              <a:r>
                <a:rPr lang="fr-FR" i="1" dirty="0" smtClean="0">
                  <a:solidFill>
                    <a:srgbClr val="800080"/>
                  </a:solidFill>
                </a:rPr>
                <a:t>chances que l’évènement se réalise.</a:t>
              </a:r>
            </a:p>
            <a:p>
              <a:pPr lvl="1" algn="just">
                <a:spcAft>
                  <a:spcPts val="600"/>
                </a:spcAft>
                <a:buFont typeface="Wingdings" pitchFamily="2" charset="2"/>
                <a:buChar char="§"/>
              </a:pPr>
              <a:r>
                <a:rPr lang="fr-FR" i="1" dirty="0">
                  <a:solidFill>
                    <a:srgbClr val="800080"/>
                  </a:solidFill>
                </a:rPr>
                <a:t> Probabilité statistique. </a:t>
              </a:r>
              <a:r>
                <a:rPr lang="fr-FR" i="1" dirty="0" smtClean="0">
                  <a:solidFill>
                    <a:srgbClr val="800080"/>
                  </a:solidFill>
                </a:rPr>
                <a:t>Dans une table </a:t>
              </a:r>
              <a:r>
                <a:rPr lang="fr-FR" i="1" dirty="0">
                  <a:solidFill>
                    <a:srgbClr val="800080"/>
                  </a:solidFill>
                </a:rPr>
                <a:t>statistique de n événements </a:t>
              </a:r>
              <a:r>
                <a:rPr lang="fr-FR" i="1" dirty="0" smtClean="0">
                  <a:solidFill>
                    <a:srgbClr val="800080"/>
                  </a:solidFill>
                </a:rPr>
                <a:t>si l'événement </a:t>
              </a:r>
              <a:r>
                <a:rPr lang="fr-FR" i="1" dirty="0">
                  <a:solidFill>
                    <a:srgbClr val="800080"/>
                  </a:solidFill>
                </a:rPr>
                <a:t>A s'est produit K fois, la probabilité statistique de A est le rapport K/n </a:t>
              </a:r>
              <a:r>
                <a:rPr lang="fr-FR" i="1" dirty="0" smtClean="0">
                  <a:solidFill>
                    <a:srgbClr val="800080"/>
                  </a:solidFill>
                </a:rPr>
                <a:t>(</a:t>
              </a:r>
              <a:r>
                <a:rPr lang="fr-FR" i="1" dirty="0" err="1">
                  <a:solidFill>
                    <a:srgbClr val="800080"/>
                  </a:solidFill>
                </a:rPr>
                <a:t>Aur.-Weil</a:t>
              </a:r>
              <a:r>
                <a:rPr lang="fr-FR" i="1" dirty="0">
                  <a:solidFill>
                    <a:srgbClr val="800080"/>
                  </a:solidFill>
                </a:rPr>
                <a:t> 1981</a:t>
              </a:r>
              <a:r>
                <a:rPr lang="fr-FR" i="1" dirty="0" smtClean="0">
                  <a:solidFill>
                    <a:srgbClr val="800080"/>
                  </a:solidFill>
                </a:rPr>
                <a:t>).</a:t>
              </a:r>
            </a:p>
          </p:txBody>
        </p:sp>
      </p:grpSp>
    </p:spTree>
    <p:extLst>
      <p:ext uri="{BB962C8B-B14F-4D97-AF65-F5344CB8AC3E}">
        <p14:creationId xmlns:p14="http://schemas.microsoft.com/office/powerpoint/2010/main" val="1031908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845104"/>
            <a:chOff x="0" y="998538"/>
            <a:chExt cx="9144000" cy="384510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Présentation</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23165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Quelques règles de base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Une probabilité est un nombre toujours compris entre 0 et 1.</a:t>
              </a:r>
            </a:p>
            <a:p>
              <a:pPr lvl="1" algn="ctr">
                <a:spcAft>
                  <a:spcPts val="600"/>
                </a:spcAft>
              </a:pPr>
              <a:r>
                <a:rPr lang="fr-FR" i="1" dirty="0" smtClean="0">
                  <a:solidFill>
                    <a:srgbClr val="800080"/>
                  </a:solidFill>
                </a:rPr>
                <a:t>(impossible) 0 ≤ P(E) ≤ 1 (certain)</a:t>
              </a:r>
            </a:p>
            <a:p>
              <a:pPr lvl="1" algn="just">
                <a:spcAft>
                  <a:spcPts val="600"/>
                </a:spcAft>
                <a:buFont typeface="Wingdings" pitchFamily="2" charset="2"/>
                <a:buChar char="§"/>
              </a:pPr>
              <a:r>
                <a:rPr lang="fr-FR" i="1" dirty="0" smtClean="0">
                  <a:solidFill>
                    <a:srgbClr val="800080"/>
                  </a:solidFill>
                </a:rPr>
                <a:t> La probabilité que deux événements se produisent en même temps.</a:t>
              </a:r>
            </a:p>
            <a:p>
              <a:pPr lvl="1" algn="ctr">
                <a:spcAft>
                  <a:spcPts val="600"/>
                </a:spcAft>
              </a:pPr>
              <a:r>
                <a:rPr lang="fr-FR" i="1" dirty="0" smtClean="0">
                  <a:solidFill>
                    <a:srgbClr val="800080"/>
                  </a:solidFill>
                </a:rPr>
                <a:t>P(E</a:t>
              </a:r>
              <a:r>
                <a:rPr lang="fr-FR" i="1" baseline="-25000" dirty="0" smtClean="0">
                  <a:solidFill>
                    <a:srgbClr val="800080"/>
                  </a:solidFill>
                </a:rPr>
                <a:t>1</a:t>
              </a:r>
              <a:r>
                <a:rPr lang="fr-FR" i="1" dirty="0" smtClean="0">
                  <a:solidFill>
                    <a:srgbClr val="800080"/>
                  </a:solidFill>
                </a:rPr>
                <a:t> et E</a:t>
              </a:r>
              <a:r>
                <a:rPr lang="fr-FR" i="1" baseline="-25000" dirty="0" smtClean="0">
                  <a:solidFill>
                    <a:srgbClr val="800080"/>
                  </a:solidFill>
                </a:rPr>
                <a:t>2</a:t>
              </a:r>
              <a:r>
                <a:rPr lang="fr-FR" i="1" dirty="0" smtClean="0">
                  <a:solidFill>
                    <a:srgbClr val="800080"/>
                  </a:solidFill>
                </a:rPr>
                <a:t>) </a:t>
              </a:r>
              <a:r>
                <a:rPr lang="fr-FR" i="1" dirty="0">
                  <a:solidFill>
                    <a:srgbClr val="800080"/>
                  </a:solidFill>
                </a:rPr>
                <a:t>= P(E</a:t>
              </a:r>
              <a:r>
                <a:rPr lang="fr-FR" i="1" baseline="-25000" dirty="0">
                  <a:solidFill>
                    <a:srgbClr val="800080"/>
                  </a:solidFill>
                </a:rPr>
                <a:t>1</a:t>
              </a:r>
              <a:r>
                <a:rPr lang="fr-FR" i="1" dirty="0" smtClean="0">
                  <a:solidFill>
                    <a:srgbClr val="800080"/>
                  </a:solidFill>
                </a:rPr>
                <a:t>) </a:t>
              </a:r>
              <a:r>
                <a:rPr lang="fr-FR" i="1" dirty="0">
                  <a:solidFill>
                    <a:srgbClr val="800080"/>
                  </a:solidFill>
                </a:rPr>
                <a:t>* P(E</a:t>
              </a:r>
              <a:r>
                <a:rPr lang="fr-FR" i="1" baseline="-25000" dirty="0">
                  <a:solidFill>
                    <a:srgbClr val="800080"/>
                  </a:solidFill>
                </a:rPr>
                <a:t>2</a:t>
              </a:r>
              <a:r>
                <a:rPr lang="fr-FR" i="1" dirty="0" smtClean="0">
                  <a:solidFill>
                    <a:srgbClr val="800080"/>
                  </a:solidFill>
                </a:rPr>
                <a:t> </a:t>
              </a:r>
              <a:r>
                <a:rPr lang="fr-FR" i="1" dirty="0">
                  <a:solidFill>
                    <a:srgbClr val="800080"/>
                  </a:solidFill>
                </a:rPr>
                <a:t>/ E</a:t>
              </a:r>
              <a:r>
                <a:rPr lang="fr-FR" i="1" baseline="-25000" dirty="0">
                  <a:solidFill>
                    <a:srgbClr val="800080"/>
                  </a:solidFill>
                </a:rPr>
                <a:t>1</a:t>
              </a:r>
              <a:r>
                <a:rPr lang="fr-FR" i="1" dirty="0" smtClean="0">
                  <a:solidFill>
                    <a:srgbClr val="800080"/>
                  </a:solidFill>
                </a:rPr>
                <a:t>)</a:t>
              </a:r>
            </a:p>
            <a:p>
              <a:pPr lvl="1" algn="just">
                <a:spcAft>
                  <a:spcPts val="600"/>
                </a:spcAft>
                <a:buFont typeface="Wingdings" pitchFamily="2" charset="2"/>
                <a:buChar char="§"/>
              </a:pPr>
              <a:r>
                <a:rPr lang="fr-FR" i="1" dirty="0" smtClean="0">
                  <a:solidFill>
                    <a:srgbClr val="800080"/>
                  </a:solidFill>
                </a:rPr>
                <a:t> La probabilité que l’un ou l’autre des deux événements se produise.</a:t>
              </a:r>
            </a:p>
            <a:p>
              <a:pPr lvl="1" algn="ctr">
                <a:spcAft>
                  <a:spcPts val="600"/>
                </a:spcAft>
              </a:pPr>
              <a:r>
                <a:rPr lang="fr-FR" i="1" dirty="0">
                  <a:solidFill>
                    <a:srgbClr val="800080"/>
                  </a:solidFill>
                </a:rPr>
                <a:t>P(E</a:t>
              </a:r>
              <a:r>
                <a:rPr lang="fr-FR" i="1" baseline="-25000" dirty="0">
                  <a:solidFill>
                    <a:srgbClr val="800080"/>
                  </a:solidFill>
                </a:rPr>
                <a:t>1</a:t>
              </a:r>
              <a:r>
                <a:rPr lang="fr-FR" i="1" dirty="0">
                  <a:solidFill>
                    <a:srgbClr val="800080"/>
                  </a:solidFill>
                </a:rPr>
                <a:t> </a:t>
              </a:r>
              <a:r>
                <a:rPr lang="fr-FR" i="1" dirty="0" smtClean="0">
                  <a:solidFill>
                    <a:srgbClr val="800080"/>
                  </a:solidFill>
                </a:rPr>
                <a:t>ou </a:t>
              </a:r>
              <a:r>
                <a:rPr lang="fr-FR" i="1" dirty="0">
                  <a:solidFill>
                    <a:srgbClr val="800080"/>
                  </a:solidFill>
                </a:rPr>
                <a:t>E</a:t>
              </a:r>
              <a:r>
                <a:rPr lang="fr-FR" i="1" baseline="-25000" dirty="0">
                  <a:solidFill>
                    <a:srgbClr val="800080"/>
                  </a:solidFill>
                </a:rPr>
                <a:t>2</a:t>
              </a:r>
              <a:r>
                <a:rPr lang="fr-FR" i="1" dirty="0">
                  <a:solidFill>
                    <a:srgbClr val="800080"/>
                  </a:solidFill>
                </a:rPr>
                <a:t>) = P(E</a:t>
              </a:r>
              <a:r>
                <a:rPr lang="fr-FR" i="1" baseline="-25000" dirty="0">
                  <a:solidFill>
                    <a:srgbClr val="800080"/>
                  </a:solidFill>
                </a:rPr>
                <a:t>1</a:t>
              </a:r>
              <a:r>
                <a:rPr lang="fr-FR" i="1" dirty="0">
                  <a:solidFill>
                    <a:srgbClr val="800080"/>
                  </a:solidFill>
                </a:rPr>
                <a:t>) * </a:t>
              </a:r>
              <a:r>
                <a:rPr lang="fr-FR" i="1" dirty="0" smtClean="0">
                  <a:solidFill>
                    <a:srgbClr val="800080"/>
                  </a:solidFill>
                </a:rPr>
                <a:t>P(E</a:t>
              </a:r>
              <a:r>
                <a:rPr lang="fr-FR" i="1" baseline="-25000" dirty="0" smtClean="0">
                  <a:solidFill>
                    <a:srgbClr val="800080"/>
                  </a:solidFill>
                </a:rPr>
                <a:t>2</a:t>
              </a:r>
              <a:r>
                <a:rPr lang="fr-FR" i="1" dirty="0" smtClean="0">
                  <a:solidFill>
                    <a:srgbClr val="800080"/>
                  </a:solidFill>
                </a:rPr>
                <a:t>) – </a:t>
              </a:r>
              <a:r>
                <a:rPr lang="fr-FR" i="1" dirty="0">
                  <a:solidFill>
                    <a:srgbClr val="800080"/>
                  </a:solidFill>
                </a:rPr>
                <a:t>P(E</a:t>
              </a:r>
              <a:r>
                <a:rPr lang="fr-FR" i="1" baseline="-25000" dirty="0">
                  <a:solidFill>
                    <a:srgbClr val="800080"/>
                  </a:solidFill>
                </a:rPr>
                <a:t>1</a:t>
              </a:r>
              <a:r>
                <a:rPr lang="fr-FR" i="1" dirty="0">
                  <a:solidFill>
                    <a:srgbClr val="800080"/>
                  </a:solidFill>
                </a:rPr>
                <a:t> et E</a:t>
              </a:r>
              <a:r>
                <a:rPr lang="fr-FR" i="1" baseline="-25000" dirty="0">
                  <a:solidFill>
                    <a:srgbClr val="800080"/>
                  </a:solidFill>
                </a:rPr>
                <a:t>2</a:t>
              </a:r>
              <a:r>
                <a:rPr lang="fr-FR" i="1" dirty="0">
                  <a:solidFill>
                    <a:srgbClr val="800080"/>
                  </a:solidFill>
                </a:rPr>
                <a:t>) </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Si deux événements sont indépendants : P(E</a:t>
              </a:r>
              <a:r>
                <a:rPr lang="fr-FR" i="1" baseline="-25000" dirty="0" smtClean="0">
                  <a:solidFill>
                    <a:srgbClr val="800080"/>
                  </a:solidFill>
                </a:rPr>
                <a:t>1</a:t>
              </a:r>
              <a:r>
                <a:rPr lang="fr-FR" i="1" dirty="0" smtClean="0">
                  <a:solidFill>
                    <a:srgbClr val="800080"/>
                  </a:solidFill>
                </a:rPr>
                <a:t> </a:t>
              </a:r>
              <a:r>
                <a:rPr lang="fr-FR" i="1" dirty="0">
                  <a:solidFill>
                    <a:srgbClr val="800080"/>
                  </a:solidFill>
                </a:rPr>
                <a:t>et E</a:t>
              </a:r>
              <a:r>
                <a:rPr lang="fr-FR" i="1" baseline="-25000" dirty="0">
                  <a:solidFill>
                    <a:srgbClr val="800080"/>
                  </a:solidFill>
                </a:rPr>
                <a:t>2</a:t>
              </a:r>
              <a:r>
                <a:rPr lang="fr-FR" i="1" dirty="0" smtClean="0">
                  <a:solidFill>
                    <a:srgbClr val="800080"/>
                  </a:solidFill>
                </a:rPr>
                <a:t>)= </a:t>
              </a:r>
              <a:r>
                <a:rPr lang="fr-FR" i="1" dirty="0">
                  <a:solidFill>
                    <a:srgbClr val="800080"/>
                  </a:solidFill>
                </a:rPr>
                <a:t>P(E</a:t>
              </a:r>
              <a:r>
                <a:rPr lang="fr-FR" i="1" baseline="-25000" dirty="0">
                  <a:solidFill>
                    <a:srgbClr val="800080"/>
                  </a:solidFill>
                </a:rPr>
                <a:t>1</a:t>
              </a:r>
              <a:r>
                <a:rPr lang="fr-FR" i="1" dirty="0">
                  <a:solidFill>
                    <a:srgbClr val="800080"/>
                  </a:solidFill>
                </a:rPr>
                <a:t>) * P(E</a:t>
              </a:r>
              <a:r>
                <a:rPr lang="fr-FR" i="1" baseline="-25000" dirty="0">
                  <a:solidFill>
                    <a:srgbClr val="800080"/>
                  </a:solidFill>
                </a:rPr>
                <a:t>2</a:t>
              </a:r>
              <a:r>
                <a:rPr lang="fr-FR" i="1" dirty="0">
                  <a:solidFill>
                    <a:srgbClr val="800080"/>
                  </a:solidFill>
                </a:rPr>
                <a:t>)</a:t>
              </a:r>
            </a:p>
            <a:p>
              <a:pPr lvl="1" algn="just">
                <a:spcAft>
                  <a:spcPts val="600"/>
                </a:spcAft>
                <a:buFont typeface="Wingdings" pitchFamily="2" charset="2"/>
                <a:buChar char="§"/>
              </a:pPr>
              <a:r>
                <a:rPr lang="fr-FR" i="1" dirty="0" smtClean="0">
                  <a:solidFill>
                    <a:srgbClr val="800080"/>
                  </a:solidFill>
                </a:rPr>
                <a:t> Si deux éléments sont incompatibles :</a:t>
              </a:r>
              <a:r>
                <a:rPr lang="fr-FR" i="1" dirty="0">
                  <a:solidFill>
                    <a:srgbClr val="800080"/>
                  </a:solidFill>
                </a:rPr>
                <a:t> </a:t>
              </a:r>
              <a:r>
                <a:rPr lang="fr-FR" i="1" dirty="0" smtClean="0">
                  <a:solidFill>
                    <a:srgbClr val="800080"/>
                  </a:solidFill>
                </a:rPr>
                <a:t>P(E</a:t>
              </a:r>
              <a:r>
                <a:rPr lang="fr-FR" i="1" baseline="-25000" dirty="0" smtClean="0">
                  <a:solidFill>
                    <a:srgbClr val="800080"/>
                  </a:solidFill>
                </a:rPr>
                <a:t>1</a:t>
              </a:r>
              <a:r>
                <a:rPr lang="fr-FR" i="1" dirty="0" smtClean="0">
                  <a:solidFill>
                    <a:srgbClr val="800080"/>
                  </a:solidFill>
                </a:rPr>
                <a:t> </a:t>
              </a:r>
              <a:r>
                <a:rPr lang="fr-FR" i="1" dirty="0">
                  <a:solidFill>
                    <a:srgbClr val="800080"/>
                  </a:solidFill>
                </a:rPr>
                <a:t>ou E</a:t>
              </a:r>
              <a:r>
                <a:rPr lang="fr-FR" i="1" baseline="-25000" dirty="0">
                  <a:solidFill>
                    <a:srgbClr val="800080"/>
                  </a:solidFill>
                </a:rPr>
                <a:t>2</a:t>
              </a:r>
              <a:r>
                <a:rPr lang="fr-FR" i="1" dirty="0">
                  <a:solidFill>
                    <a:srgbClr val="800080"/>
                  </a:solidFill>
                </a:rPr>
                <a:t>) </a:t>
              </a:r>
              <a:r>
                <a:rPr lang="fr-FR" i="1" dirty="0" smtClean="0">
                  <a:solidFill>
                    <a:srgbClr val="800080"/>
                  </a:solidFill>
                </a:rPr>
                <a:t>= </a:t>
              </a:r>
              <a:r>
                <a:rPr lang="fr-FR" i="1" dirty="0">
                  <a:solidFill>
                    <a:srgbClr val="800080"/>
                  </a:solidFill>
                </a:rPr>
                <a:t>P(E</a:t>
              </a:r>
              <a:r>
                <a:rPr lang="fr-FR" i="1" baseline="-25000" dirty="0">
                  <a:solidFill>
                    <a:srgbClr val="800080"/>
                  </a:solidFill>
                </a:rPr>
                <a:t>1</a:t>
              </a:r>
              <a:r>
                <a:rPr lang="fr-FR" i="1" dirty="0">
                  <a:solidFill>
                    <a:srgbClr val="800080"/>
                  </a:solidFill>
                </a:rPr>
                <a:t>) * P(E</a:t>
              </a:r>
              <a:r>
                <a:rPr lang="fr-FR" i="1" baseline="-25000" dirty="0">
                  <a:solidFill>
                    <a:srgbClr val="800080"/>
                  </a:solidFill>
                </a:rPr>
                <a:t>2</a:t>
              </a:r>
              <a:r>
                <a:rPr lang="fr-FR" i="1" dirty="0">
                  <a:solidFill>
                    <a:srgbClr val="800080"/>
                  </a:solidFill>
                </a:rPr>
                <a:t>) </a:t>
              </a:r>
            </a:p>
          </p:txBody>
        </p:sp>
      </p:grpSp>
      <p:grpSp>
        <p:nvGrpSpPr>
          <p:cNvPr id="21" name="Groupe 20"/>
          <p:cNvGrpSpPr/>
          <p:nvPr/>
        </p:nvGrpSpPr>
        <p:grpSpPr>
          <a:xfrm>
            <a:off x="345046" y="5695555"/>
            <a:ext cx="2642647" cy="827271"/>
            <a:chOff x="274114" y="5797714"/>
            <a:chExt cx="2642647" cy="827271"/>
          </a:xfrm>
        </p:grpSpPr>
        <mc:AlternateContent xmlns:mc="http://schemas.openxmlformats.org/markup-compatibility/2006" xmlns:a14="http://schemas.microsoft.com/office/drawing/2010/main">
          <mc:Choice Requires="a14">
            <p:sp>
              <p:nvSpPr>
                <p:cNvPr id="22" name="ZoneTexte 21"/>
                <p:cNvSpPr txBox="1"/>
                <p:nvPr/>
              </p:nvSpPr>
              <p:spPr>
                <a:xfrm>
                  <a:off x="958770" y="5797714"/>
                  <a:ext cx="77168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𝑠𝑖</m:t>
                        </m:r>
                        <m:r>
                          <a:rPr lang="fr-FR" sz="1600" b="0" i="1" smtClean="0">
                            <a:solidFill>
                              <a:srgbClr val="002060"/>
                            </a:solidFill>
                            <a:latin typeface="Cambria Math" panose="02040503050406030204" pitchFamily="18" charset="0"/>
                          </a:rPr>
                          <m:t> </m:t>
                        </m:r>
                        <m:r>
                          <a:rPr lang="fr-FR" sz="1600" b="0" i="1" smtClean="0">
                            <a:solidFill>
                              <a:srgbClr val="002060"/>
                            </a:solidFill>
                            <a:latin typeface="Cambria Math" panose="02040503050406030204" pitchFamily="18" charset="0"/>
                          </a:rPr>
                          <m:t>𝑛</m:t>
                        </m:r>
                        <m:r>
                          <a:rPr lang="fr-FR" sz="1600" b="0" i="1" smtClean="0">
                            <a:solidFill>
                              <a:srgbClr val="002060"/>
                            </a:solidFill>
                            <a:latin typeface="Cambria Math" panose="02040503050406030204" pitchFamily="18" charset="0"/>
                          </a:rPr>
                          <m:t>=2</m:t>
                        </m:r>
                      </m:oMath>
                    </m:oMathPara>
                  </a14:m>
                  <a:endParaRPr lang="fr-FR" sz="1600" dirty="0">
                    <a:solidFill>
                      <a:srgbClr val="002060"/>
                    </a:solidFill>
                  </a:endParaRPr>
                </a:p>
              </p:txBody>
            </p:sp>
          </mc:Choice>
          <mc:Fallback xmlns="">
            <p:sp>
              <p:nvSpPr>
                <p:cNvPr id="22" name="ZoneTexte 21"/>
                <p:cNvSpPr txBox="1">
                  <a:spLocks noRot="1" noChangeAspect="1" noMove="1" noResize="1" noEditPoints="1" noAdjustHandles="1" noChangeArrowheads="1" noChangeShapeType="1" noTextEdit="1"/>
                </p:cNvSpPr>
                <p:nvPr/>
              </p:nvSpPr>
              <p:spPr>
                <a:xfrm>
                  <a:off x="958770" y="5797714"/>
                  <a:ext cx="771686" cy="246221"/>
                </a:xfrm>
                <a:prstGeom prst="rect">
                  <a:avLst/>
                </a:prstGeom>
                <a:blipFill>
                  <a:blip r:embed="rId4"/>
                  <a:stretch>
                    <a:fillRect l="-5512" r="-3937" b="-731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274114" y="6157356"/>
                  <a:ext cx="2642647"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𝑝</m:t>
                        </m:r>
                        <m:r>
                          <a:rPr lang="fr-FR" sz="1600" b="0" i="1" smtClean="0">
                            <a:solidFill>
                              <a:srgbClr val="002060"/>
                            </a:solidFill>
                            <a:latin typeface="Cambria Math" panose="02040503050406030204" pitchFamily="18" charset="0"/>
                          </a:rPr>
                          <m:t>=1−</m:t>
                        </m:r>
                        <m:f>
                          <m:fPr>
                            <m:ctrlPr>
                              <a:rPr lang="fr-FR" sz="1600" b="0" i="1" smtClean="0">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365</m:t>
                            </m:r>
                          </m:num>
                          <m:den>
                            <m:r>
                              <a:rPr lang="fr-FR" sz="1600" b="0" i="1" smtClean="0">
                                <a:solidFill>
                                  <a:srgbClr val="002060"/>
                                </a:solidFill>
                                <a:latin typeface="Cambria Math" panose="02040503050406030204" pitchFamily="18" charset="0"/>
                              </a:rPr>
                              <m:t>365</m:t>
                            </m:r>
                          </m:den>
                        </m:f>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36</m:t>
                            </m:r>
                            <m:r>
                              <a:rPr lang="fr-FR" sz="1600" b="0" i="1" smtClean="0">
                                <a:solidFill>
                                  <a:srgbClr val="002060"/>
                                </a:solidFill>
                                <a:latin typeface="Cambria Math" panose="02040503050406030204" pitchFamily="18" charset="0"/>
                              </a:rPr>
                              <m:t>4</m:t>
                            </m:r>
                          </m:num>
                          <m:den>
                            <m:r>
                              <a:rPr lang="fr-FR" sz="1600" i="1">
                                <a:solidFill>
                                  <a:srgbClr val="002060"/>
                                </a:solidFill>
                                <a:latin typeface="Cambria Math" panose="02040503050406030204" pitchFamily="18" charset="0"/>
                              </a:rPr>
                              <m:t>365</m:t>
                            </m:r>
                          </m:den>
                        </m:f>
                        <m:r>
                          <a:rPr lang="fr-FR" sz="1600" b="0" i="1" smtClean="0">
                            <a:solidFill>
                              <a:srgbClr val="002060"/>
                            </a:solidFill>
                            <a:latin typeface="Cambria Math" panose="02040503050406030204" pitchFamily="18" charset="0"/>
                          </a:rPr>
                          <m:t>=0.0027</m:t>
                        </m:r>
                      </m:oMath>
                    </m:oMathPara>
                  </a14:m>
                  <a:endParaRPr lang="fr-FR" sz="1600" dirty="0">
                    <a:solidFill>
                      <a:srgbClr val="002060"/>
                    </a:solidFill>
                  </a:endParaRPr>
                </a:p>
              </p:txBody>
            </p:sp>
          </mc:Choice>
          <mc:Fallback xmlns="">
            <p:sp>
              <p:nvSpPr>
                <p:cNvPr id="23" name="ZoneTexte 22"/>
                <p:cNvSpPr txBox="1">
                  <a:spLocks noRot="1" noChangeAspect="1" noMove="1" noResize="1" noEditPoints="1" noAdjustHandles="1" noChangeArrowheads="1" noChangeShapeType="1" noTextEdit="1"/>
                </p:cNvSpPr>
                <p:nvPr/>
              </p:nvSpPr>
              <p:spPr>
                <a:xfrm>
                  <a:off x="274114" y="6157356"/>
                  <a:ext cx="2642647" cy="467629"/>
                </a:xfrm>
                <a:prstGeom prst="rect">
                  <a:avLst/>
                </a:prstGeom>
                <a:blipFill>
                  <a:blip r:embed="rId5"/>
                  <a:stretch>
                    <a:fillRect/>
                  </a:stretch>
                </a:blipFill>
              </p:spPr>
              <p:txBody>
                <a:bodyPr/>
                <a:lstStyle/>
                <a:p>
                  <a:r>
                    <a:rPr lang="fr-FR">
                      <a:noFill/>
                    </a:rPr>
                    <a:t> </a:t>
                  </a:r>
                </a:p>
              </p:txBody>
            </p:sp>
          </mc:Fallback>
        </mc:AlternateContent>
      </p:grpSp>
      <p:grpSp>
        <p:nvGrpSpPr>
          <p:cNvPr id="24" name="Groupe 23"/>
          <p:cNvGrpSpPr/>
          <p:nvPr/>
        </p:nvGrpSpPr>
        <p:grpSpPr>
          <a:xfrm>
            <a:off x="3348253" y="5685953"/>
            <a:ext cx="2566920" cy="846475"/>
            <a:chOff x="3067364" y="5778510"/>
            <a:chExt cx="2566920" cy="846475"/>
          </a:xfrm>
        </p:grpSpPr>
        <mc:AlternateContent xmlns:mc="http://schemas.openxmlformats.org/markup-compatibility/2006" xmlns:a14="http://schemas.microsoft.com/office/drawing/2010/main">
          <mc:Choice Requires="a14">
            <p:sp>
              <p:nvSpPr>
                <p:cNvPr id="25" name="ZoneTexte 24"/>
                <p:cNvSpPr txBox="1"/>
                <p:nvPr/>
              </p:nvSpPr>
              <p:spPr>
                <a:xfrm>
                  <a:off x="3815948" y="5778510"/>
                  <a:ext cx="88549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𝑠𝑖</m:t>
                        </m:r>
                        <m:r>
                          <a:rPr lang="fr-FR" sz="1600" b="0" i="1" smtClean="0">
                            <a:solidFill>
                              <a:srgbClr val="002060"/>
                            </a:solidFill>
                            <a:latin typeface="Cambria Math" panose="02040503050406030204" pitchFamily="18" charset="0"/>
                          </a:rPr>
                          <m:t> </m:t>
                        </m:r>
                        <m:r>
                          <a:rPr lang="fr-FR" sz="1600" b="0" i="1" smtClean="0">
                            <a:solidFill>
                              <a:srgbClr val="002060"/>
                            </a:solidFill>
                            <a:latin typeface="Cambria Math" panose="02040503050406030204" pitchFamily="18" charset="0"/>
                          </a:rPr>
                          <m:t>𝑛</m:t>
                        </m:r>
                        <m:r>
                          <a:rPr lang="fr-FR" sz="1600" b="0" i="1" smtClean="0">
                            <a:solidFill>
                              <a:srgbClr val="002060"/>
                            </a:solidFill>
                            <a:latin typeface="Cambria Math" panose="02040503050406030204" pitchFamily="18" charset="0"/>
                          </a:rPr>
                          <m:t>=22</m:t>
                        </m:r>
                      </m:oMath>
                    </m:oMathPara>
                  </a14:m>
                  <a:endParaRPr lang="fr-FR" sz="1600" dirty="0">
                    <a:solidFill>
                      <a:srgbClr val="002060"/>
                    </a:solidFill>
                  </a:endParaRPr>
                </a:p>
              </p:txBody>
            </p:sp>
          </mc:Choice>
          <mc:Fallback xmlns="">
            <p:sp>
              <p:nvSpPr>
                <p:cNvPr id="25" name="ZoneTexte 24"/>
                <p:cNvSpPr txBox="1">
                  <a:spLocks noRot="1" noChangeAspect="1" noMove="1" noResize="1" noEditPoints="1" noAdjustHandles="1" noChangeArrowheads="1" noChangeShapeType="1" noTextEdit="1"/>
                </p:cNvSpPr>
                <p:nvPr/>
              </p:nvSpPr>
              <p:spPr>
                <a:xfrm>
                  <a:off x="3815948" y="5778510"/>
                  <a:ext cx="885499" cy="246221"/>
                </a:xfrm>
                <a:prstGeom prst="rect">
                  <a:avLst/>
                </a:prstGeom>
                <a:blipFill>
                  <a:blip r:embed="rId6"/>
                  <a:stretch>
                    <a:fillRect l="-4138" r="-4138" b="-7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p:cNvSpPr txBox="1"/>
                <p:nvPr/>
              </p:nvSpPr>
              <p:spPr>
                <a:xfrm>
                  <a:off x="3067364" y="6157356"/>
                  <a:ext cx="2566920"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𝑝</m:t>
                        </m:r>
                        <m:r>
                          <a:rPr lang="fr-FR" sz="1600" b="0" i="1" smtClean="0">
                            <a:solidFill>
                              <a:srgbClr val="002060"/>
                            </a:solidFill>
                            <a:latin typeface="Cambria Math" panose="02040503050406030204" pitchFamily="18" charset="0"/>
                          </a:rPr>
                          <m:t>=1−</m:t>
                        </m:r>
                        <m:f>
                          <m:fPr>
                            <m:ctrlPr>
                              <a:rPr lang="fr-FR" sz="1600" b="0" i="1" smtClean="0">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365</m:t>
                            </m:r>
                          </m:num>
                          <m:den>
                            <m:r>
                              <a:rPr lang="fr-FR" sz="1600" b="0" i="1" smtClean="0">
                                <a:solidFill>
                                  <a:srgbClr val="002060"/>
                                </a:solidFill>
                                <a:latin typeface="Cambria Math" panose="02040503050406030204" pitchFamily="18" charset="0"/>
                              </a:rPr>
                              <m:t>365</m:t>
                            </m:r>
                          </m:den>
                        </m:f>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3</m:t>
                            </m:r>
                            <m:r>
                              <a:rPr lang="fr-FR" sz="1600" i="1" smtClean="0">
                                <a:solidFill>
                                  <a:srgbClr val="002060"/>
                                </a:solidFill>
                                <a:latin typeface="Cambria Math" panose="02040503050406030204" pitchFamily="18" charset="0"/>
                              </a:rPr>
                              <m:t>4</m:t>
                            </m:r>
                            <m:r>
                              <a:rPr lang="fr-FR" sz="1600" b="0" i="1" smtClean="0">
                                <a:solidFill>
                                  <a:srgbClr val="002060"/>
                                </a:solidFill>
                                <a:latin typeface="Cambria Math" panose="02040503050406030204" pitchFamily="18" charset="0"/>
                              </a:rPr>
                              <m:t>4</m:t>
                            </m:r>
                          </m:num>
                          <m:den>
                            <m:r>
                              <a:rPr lang="fr-FR" sz="1600" i="1">
                                <a:solidFill>
                                  <a:srgbClr val="002060"/>
                                </a:solidFill>
                                <a:latin typeface="Cambria Math" panose="02040503050406030204" pitchFamily="18" charset="0"/>
                              </a:rPr>
                              <m:t>365</m:t>
                            </m:r>
                          </m:den>
                        </m:f>
                        <m:r>
                          <a:rPr lang="fr-FR" sz="1600" b="0" i="1" smtClean="0">
                            <a:solidFill>
                              <a:srgbClr val="002060"/>
                            </a:solidFill>
                            <a:latin typeface="Cambria Math" panose="02040503050406030204" pitchFamily="18" charset="0"/>
                          </a:rPr>
                          <m:t>=0.5</m:t>
                        </m:r>
                      </m:oMath>
                    </m:oMathPara>
                  </a14:m>
                  <a:endParaRPr lang="fr-FR" sz="1600" dirty="0">
                    <a:solidFill>
                      <a:srgbClr val="002060"/>
                    </a:solidFill>
                  </a:endParaRPr>
                </a:p>
              </p:txBody>
            </p:sp>
          </mc:Choice>
          <mc:Fallback xmlns="">
            <p:sp>
              <p:nvSpPr>
                <p:cNvPr id="26" name="ZoneTexte 25"/>
                <p:cNvSpPr txBox="1">
                  <a:spLocks noRot="1" noChangeAspect="1" noMove="1" noResize="1" noEditPoints="1" noAdjustHandles="1" noChangeArrowheads="1" noChangeShapeType="1" noTextEdit="1"/>
                </p:cNvSpPr>
                <p:nvPr/>
              </p:nvSpPr>
              <p:spPr>
                <a:xfrm>
                  <a:off x="3067364" y="6157356"/>
                  <a:ext cx="2566920" cy="467629"/>
                </a:xfrm>
                <a:prstGeom prst="rect">
                  <a:avLst/>
                </a:prstGeom>
                <a:blipFill>
                  <a:blip r:embed="rId7"/>
                  <a:stretch>
                    <a:fillRect/>
                  </a:stretch>
                </a:blipFill>
              </p:spPr>
              <p:txBody>
                <a:bodyPr/>
                <a:lstStyle/>
                <a:p>
                  <a:r>
                    <a:rPr lang="fr-FR">
                      <a:noFill/>
                    </a:rPr>
                    <a:t> </a:t>
                  </a:r>
                </a:p>
              </p:txBody>
            </p:sp>
          </mc:Fallback>
        </mc:AlternateContent>
      </p:grpSp>
      <p:grpSp>
        <p:nvGrpSpPr>
          <p:cNvPr id="27" name="Groupe 26"/>
          <p:cNvGrpSpPr/>
          <p:nvPr/>
        </p:nvGrpSpPr>
        <p:grpSpPr>
          <a:xfrm>
            <a:off x="6275732" y="5659338"/>
            <a:ext cx="2566920" cy="899705"/>
            <a:chOff x="6102283" y="5725280"/>
            <a:chExt cx="2566920" cy="899705"/>
          </a:xfrm>
        </p:grpSpPr>
        <mc:AlternateContent xmlns:mc="http://schemas.openxmlformats.org/markup-compatibility/2006" xmlns:a14="http://schemas.microsoft.com/office/drawing/2010/main">
          <mc:Choice Requires="a14">
            <p:sp>
              <p:nvSpPr>
                <p:cNvPr id="28" name="ZoneTexte 27"/>
                <p:cNvSpPr txBox="1"/>
                <p:nvPr/>
              </p:nvSpPr>
              <p:spPr>
                <a:xfrm>
                  <a:off x="6786939" y="5725280"/>
                  <a:ext cx="88549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𝑠𝑖</m:t>
                        </m:r>
                        <m:r>
                          <a:rPr lang="fr-FR" sz="1600" b="0" i="1" smtClean="0">
                            <a:solidFill>
                              <a:srgbClr val="002060"/>
                            </a:solidFill>
                            <a:latin typeface="Cambria Math" panose="02040503050406030204" pitchFamily="18" charset="0"/>
                          </a:rPr>
                          <m:t> </m:t>
                        </m:r>
                        <m:r>
                          <a:rPr lang="fr-FR" sz="1600" b="0" i="1" smtClean="0">
                            <a:solidFill>
                              <a:srgbClr val="002060"/>
                            </a:solidFill>
                            <a:latin typeface="Cambria Math" panose="02040503050406030204" pitchFamily="18" charset="0"/>
                          </a:rPr>
                          <m:t>𝑛</m:t>
                        </m:r>
                        <m:r>
                          <a:rPr lang="fr-FR" sz="1600" b="0" i="1" smtClean="0">
                            <a:solidFill>
                              <a:srgbClr val="002060"/>
                            </a:solidFill>
                            <a:latin typeface="Cambria Math" panose="02040503050406030204" pitchFamily="18" charset="0"/>
                          </a:rPr>
                          <m:t>=40</m:t>
                        </m:r>
                      </m:oMath>
                    </m:oMathPara>
                  </a14:m>
                  <a:endParaRPr lang="fr-FR" sz="1600" dirty="0">
                    <a:solidFill>
                      <a:srgbClr val="002060"/>
                    </a:solidFill>
                  </a:endParaRPr>
                </a:p>
              </p:txBody>
            </p:sp>
          </mc:Choice>
          <mc:Fallback xmlns="">
            <p:sp>
              <p:nvSpPr>
                <p:cNvPr id="28" name="ZoneTexte 27"/>
                <p:cNvSpPr txBox="1">
                  <a:spLocks noRot="1" noChangeAspect="1" noMove="1" noResize="1" noEditPoints="1" noAdjustHandles="1" noChangeArrowheads="1" noChangeShapeType="1" noTextEdit="1"/>
                </p:cNvSpPr>
                <p:nvPr/>
              </p:nvSpPr>
              <p:spPr>
                <a:xfrm>
                  <a:off x="6786939" y="5725280"/>
                  <a:ext cx="885499" cy="246221"/>
                </a:xfrm>
                <a:prstGeom prst="rect">
                  <a:avLst/>
                </a:prstGeom>
                <a:blipFill>
                  <a:blip r:embed="rId8"/>
                  <a:stretch>
                    <a:fillRect l="-4828" r="-3448" b="-731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ZoneTexte 28"/>
                <p:cNvSpPr txBox="1"/>
                <p:nvPr/>
              </p:nvSpPr>
              <p:spPr>
                <a:xfrm>
                  <a:off x="6102283" y="6157356"/>
                  <a:ext cx="2566920"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𝑝</m:t>
                        </m:r>
                        <m:r>
                          <a:rPr lang="fr-FR" sz="1600" b="0" i="1" smtClean="0">
                            <a:solidFill>
                              <a:srgbClr val="002060"/>
                            </a:solidFill>
                            <a:latin typeface="Cambria Math" panose="02040503050406030204" pitchFamily="18" charset="0"/>
                          </a:rPr>
                          <m:t>=1−</m:t>
                        </m:r>
                        <m:f>
                          <m:fPr>
                            <m:ctrlPr>
                              <a:rPr lang="fr-FR" sz="1600" b="0" i="1" smtClean="0">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365</m:t>
                            </m:r>
                          </m:num>
                          <m:den>
                            <m:r>
                              <a:rPr lang="fr-FR" sz="1600" b="0" i="1" smtClean="0">
                                <a:solidFill>
                                  <a:srgbClr val="002060"/>
                                </a:solidFill>
                                <a:latin typeface="Cambria Math" panose="02040503050406030204" pitchFamily="18" charset="0"/>
                              </a:rPr>
                              <m:t>365</m:t>
                            </m:r>
                          </m:den>
                        </m:f>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3</m:t>
                            </m:r>
                            <m:r>
                              <a:rPr lang="fr-FR" sz="1600" b="0" i="1" smtClean="0">
                                <a:solidFill>
                                  <a:srgbClr val="002060"/>
                                </a:solidFill>
                                <a:latin typeface="Cambria Math" panose="02040503050406030204" pitchFamily="18" charset="0"/>
                              </a:rPr>
                              <m:t>26</m:t>
                            </m:r>
                          </m:num>
                          <m:den>
                            <m:r>
                              <a:rPr lang="fr-FR" sz="1600" i="1">
                                <a:solidFill>
                                  <a:srgbClr val="002060"/>
                                </a:solidFill>
                                <a:latin typeface="Cambria Math" panose="02040503050406030204" pitchFamily="18" charset="0"/>
                              </a:rPr>
                              <m:t>365</m:t>
                            </m:r>
                          </m:den>
                        </m:f>
                        <m:r>
                          <a:rPr lang="fr-FR" sz="1600" b="0" i="1" smtClean="0">
                            <a:solidFill>
                              <a:srgbClr val="002060"/>
                            </a:solidFill>
                            <a:latin typeface="Cambria Math" panose="02040503050406030204" pitchFamily="18" charset="0"/>
                          </a:rPr>
                          <m:t>=0.9</m:t>
                        </m:r>
                      </m:oMath>
                    </m:oMathPara>
                  </a14:m>
                  <a:endParaRPr lang="fr-FR" sz="1600" dirty="0">
                    <a:solidFill>
                      <a:srgbClr val="002060"/>
                    </a:solidFill>
                  </a:endParaRPr>
                </a:p>
              </p:txBody>
            </p:sp>
          </mc:Choice>
          <mc:Fallback xmlns="">
            <p:sp>
              <p:nvSpPr>
                <p:cNvPr id="29" name="ZoneTexte 28"/>
                <p:cNvSpPr txBox="1">
                  <a:spLocks noRot="1" noChangeAspect="1" noMove="1" noResize="1" noEditPoints="1" noAdjustHandles="1" noChangeArrowheads="1" noChangeShapeType="1" noTextEdit="1"/>
                </p:cNvSpPr>
                <p:nvPr/>
              </p:nvSpPr>
              <p:spPr>
                <a:xfrm>
                  <a:off x="6102283" y="6157356"/>
                  <a:ext cx="2566920" cy="467629"/>
                </a:xfrm>
                <a:prstGeom prst="rect">
                  <a:avLst/>
                </a:prstGeom>
                <a:blipFill>
                  <a:blip r:embed="rId9"/>
                  <a:stretch>
                    <a:fillRect/>
                  </a:stretch>
                </a:blipFill>
              </p:spPr>
              <p:txBody>
                <a:bodyPr/>
                <a:lstStyle/>
                <a:p>
                  <a:r>
                    <a:rPr lang="fr-FR">
                      <a:noFill/>
                    </a:rPr>
                    <a:t> </a:t>
                  </a:r>
                </a:p>
              </p:txBody>
            </p:sp>
          </mc:Fallback>
        </mc:AlternateContent>
      </p:grpSp>
      <p:sp>
        <p:nvSpPr>
          <p:cNvPr id="7" name="Rectangle 6"/>
          <p:cNvSpPr/>
          <p:nvPr/>
        </p:nvSpPr>
        <p:spPr>
          <a:xfrm>
            <a:off x="515237" y="4957063"/>
            <a:ext cx="8048697" cy="646331"/>
          </a:xfrm>
          <a:prstGeom prst="rect">
            <a:avLst/>
          </a:prstGeom>
        </p:spPr>
        <p:txBody>
          <a:bodyPr wrap="square">
            <a:spAutoFit/>
          </a:bodyPr>
          <a:lstStyle/>
          <a:p>
            <a:pPr lvl="1" algn="just">
              <a:spcAft>
                <a:spcPts val="600"/>
              </a:spcAft>
            </a:pPr>
            <a:r>
              <a:rPr lang="fr-FR" i="1" dirty="0">
                <a:solidFill>
                  <a:srgbClr val="800080"/>
                </a:solidFill>
              </a:rPr>
              <a:t>Exemple : Qu’elle est la probabilité que deux personnes (dans un groupe de n personnes) aient le même jour d’anniversaire (pas l’année).</a:t>
            </a:r>
          </a:p>
        </p:txBody>
      </p:sp>
    </p:spTree>
    <p:extLst>
      <p:ext uri="{BB962C8B-B14F-4D97-AF65-F5344CB8AC3E}">
        <p14:creationId xmlns:p14="http://schemas.microsoft.com/office/powerpoint/2010/main" val="295634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30208"/>
            <a:chOff x="0" y="998538"/>
            <a:chExt cx="9144000" cy="563020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Présentation</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1675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Intelligence </a:t>
              </a:r>
              <a:r>
                <a:rPr lang="fr-FR" sz="2000" b="1" dirty="0" smtClean="0">
                  <a:solidFill>
                    <a:srgbClr val="800080"/>
                  </a:solidFill>
                  <a:sym typeface="Wingdings" pitchFamily="2" charset="2"/>
                </a:rPr>
                <a:t>artificielle et probabilité</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agent qui est immergé dans un environnement reçoit des informations partielles et/ou incertaines qui le conduisent à inférer sur l’état de cet environnement pour lui permettre de réaliser une action.</a:t>
              </a:r>
            </a:p>
            <a:p>
              <a:pPr lvl="1" algn="just">
                <a:spcAft>
                  <a:spcPts val="600"/>
                </a:spcAft>
                <a:buFont typeface="Wingdings" pitchFamily="2" charset="2"/>
                <a:buChar char="§"/>
              </a:pPr>
              <a:r>
                <a:rPr lang="fr-FR" i="1" dirty="0" smtClean="0">
                  <a:solidFill>
                    <a:srgbClr val="800080"/>
                  </a:solidFill>
                </a:rPr>
                <a:t> Le problème et de savoir comment l’agent peut tenir compte de l’incertitude sur l’environnement dans son processus de raisonnement, afin d’effectuer l’action la plus efficace.</a:t>
              </a:r>
            </a:p>
            <a:p>
              <a:pPr lvl="1" algn="just">
                <a:spcAft>
                  <a:spcPts val="600"/>
                </a:spcAft>
                <a:buFont typeface="Wingdings" pitchFamily="2" charset="2"/>
                <a:buChar char="§"/>
              </a:pPr>
              <a:r>
                <a:rPr lang="fr-FR" i="1" dirty="0" smtClean="0">
                  <a:solidFill>
                    <a:srgbClr val="800080"/>
                  </a:solidFill>
                </a:rPr>
                <a:t> Les probabilités permettent à l’agent d’apprendre </a:t>
              </a:r>
              <a:r>
                <a:rPr lang="fr-FR" i="1" dirty="0">
                  <a:solidFill>
                    <a:srgbClr val="800080"/>
                  </a:solidFill>
                </a:rPr>
                <a:t>automatiquement, </a:t>
              </a:r>
              <a:r>
                <a:rPr lang="fr-FR" i="1" dirty="0" smtClean="0">
                  <a:solidFill>
                    <a:srgbClr val="800080"/>
                  </a:solidFill>
                </a:rPr>
                <a:t>de raisonner </a:t>
              </a:r>
              <a:r>
                <a:rPr lang="fr-FR" i="1" dirty="0">
                  <a:solidFill>
                    <a:srgbClr val="800080"/>
                  </a:solidFill>
                </a:rPr>
                <a:t>et prendre des </a:t>
              </a:r>
              <a:r>
                <a:rPr lang="fr-FR" i="1" dirty="0" smtClean="0">
                  <a:solidFill>
                    <a:srgbClr val="800080"/>
                  </a:solidFill>
                </a:rPr>
                <a:t>décisions </a:t>
              </a:r>
              <a:r>
                <a:rPr lang="fr-FR" i="1" dirty="0">
                  <a:solidFill>
                    <a:srgbClr val="800080"/>
                  </a:solidFill>
                </a:rPr>
                <a:t>dans un domaine </a:t>
              </a:r>
              <a:r>
                <a:rPr lang="fr-FR" i="1" dirty="0" smtClean="0">
                  <a:solidFill>
                    <a:srgbClr val="800080"/>
                  </a:solidFill>
                </a:rPr>
                <a:t>incertain. Elles représentent un degré de croyance pour un agent "intelligent".</a:t>
              </a:r>
            </a:p>
            <a:p>
              <a:pPr lvl="1" algn="just">
                <a:spcAft>
                  <a:spcPts val="600"/>
                </a:spcAft>
                <a:buFont typeface="Wingdings" pitchFamily="2" charset="2"/>
                <a:buChar char="§"/>
              </a:pPr>
              <a:r>
                <a:rPr lang="fr-FR" i="1" dirty="0" smtClean="0">
                  <a:solidFill>
                    <a:srgbClr val="800080"/>
                  </a:solidFill>
                </a:rPr>
                <a:t> L’agent cherche en générale à connaitre les relations existantes entre les causes (après observation) et les effets qu’elles produisent.</a:t>
              </a:r>
            </a:p>
            <a:p>
              <a:pPr lvl="1" algn="just">
                <a:spcAft>
                  <a:spcPts val="600"/>
                </a:spcAft>
                <a:buFont typeface="Wingdings" pitchFamily="2" charset="2"/>
                <a:buChar char="§"/>
              </a:pPr>
              <a:r>
                <a:rPr lang="fr-FR" i="1" dirty="0">
                  <a:solidFill>
                    <a:srgbClr val="800080"/>
                  </a:solidFill>
                </a:rPr>
                <a:t> Si on dispose d’observations </a:t>
              </a:r>
              <a:r>
                <a:rPr lang="fr-FR" i="1" dirty="0" smtClean="0">
                  <a:solidFill>
                    <a:srgbClr val="800080"/>
                  </a:solidFill>
                </a:rPr>
                <a:t>on </a:t>
              </a:r>
              <a:r>
                <a:rPr lang="fr-FR" i="1" dirty="0">
                  <a:solidFill>
                    <a:srgbClr val="800080"/>
                  </a:solidFill>
                </a:rPr>
                <a:t>peut s’en servir pour </a:t>
              </a:r>
              <a:r>
                <a:rPr lang="fr-FR" i="1" dirty="0" smtClean="0">
                  <a:solidFill>
                    <a:srgbClr val="800080"/>
                  </a:solidFill>
                </a:rPr>
                <a:t>mettre </a:t>
              </a:r>
              <a:r>
                <a:rPr lang="fr-FR" i="1" dirty="0">
                  <a:solidFill>
                    <a:srgbClr val="800080"/>
                  </a:solidFill>
                </a:rPr>
                <a:t>à jour les états de croyances </a:t>
              </a:r>
              <a:r>
                <a:rPr lang="fr-FR" i="1" dirty="0" smtClean="0">
                  <a:solidFill>
                    <a:srgbClr val="800080"/>
                  </a:solidFill>
                </a:rPr>
                <a:t>sur les relations qui lient les causes aux effets.</a:t>
              </a:r>
            </a:p>
            <a:p>
              <a:pPr lvl="1" algn="just">
                <a:spcAft>
                  <a:spcPts val="600"/>
                </a:spcAft>
                <a:buFont typeface="Wingdings" pitchFamily="2" charset="2"/>
                <a:buChar char="§"/>
              </a:pPr>
              <a:r>
                <a:rPr lang="fr-FR" i="1" dirty="0" smtClean="0">
                  <a:solidFill>
                    <a:srgbClr val="800080"/>
                  </a:solidFill>
                </a:rPr>
                <a:t> Les réseaux Bayésiens sont des modèles qui décrivent ces relations de dépendance entre les événements.</a:t>
              </a:r>
              <a:endParaRPr lang="fr-FR" i="1" dirty="0">
                <a:solidFill>
                  <a:srgbClr val="800080"/>
                </a:solidFill>
              </a:endParaRPr>
            </a:p>
          </p:txBody>
        </p:sp>
      </p:grpSp>
    </p:spTree>
    <p:extLst>
      <p:ext uri="{BB962C8B-B14F-4D97-AF65-F5344CB8AC3E}">
        <p14:creationId xmlns:p14="http://schemas.microsoft.com/office/powerpoint/2010/main" val="2884892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906385"/>
            <a:chOff x="0" y="998538"/>
            <a:chExt cx="9144000" cy="2906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2929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Modéliser l’incertitude</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actions à réaliser dépendent d’une série d’événements ou de situations données.</a:t>
              </a:r>
            </a:p>
            <a:p>
              <a:pPr lvl="1" algn="just">
                <a:spcAft>
                  <a:spcPts val="600"/>
                </a:spcAft>
                <a:buFont typeface="Wingdings" pitchFamily="2" charset="2"/>
                <a:buChar char="§"/>
              </a:pPr>
              <a:r>
                <a:rPr lang="fr-FR" i="1" dirty="0" smtClean="0">
                  <a:solidFill>
                    <a:srgbClr val="800080"/>
                  </a:solidFill>
                </a:rPr>
                <a:t> Généralement un événement peut prendre une valeur dans [0,1], pour lequel 0 indique que l’événement n’a pas eu lieu et 1 qu’il s’est produit.</a:t>
              </a:r>
            </a:p>
            <a:p>
              <a:pPr lvl="1" algn="just">
                <a:spcAft>
                  <a:spcPts val="600"/>
                </a:spcAft>
                <a:buFont typeface="Wingdings" pitchFamily="2" charset="2"/>
                <a:buChar char="§"/>
              </a:pPr>
              <a:r>
                <a:rPr lang="fr-FR" i="1" dirty="0" smtClean="0">
                  <a:solidFill>
                    <a:srgbClr val="800080"/>
                  </a:solidFill>
                </a:rPr>
                <a:t> Toutes les autre valeurs correspondent à un probabilité que cet événement se soit produit ou pas.</a:t>
              </a:r>
            </a:p>
          </p:txBody>
        </p:sp>
      </p:grpSp>
      <p:graphicFrame>
        <p:nvGraphicFramePr>
          <p:cNvPr id="11" name="Tableau 10"/>
          <p:cNvGraphicFramePr>
            <a:graphicFrameLocks noGrp="1"/>
          </p:cNvGraphicFramePr>
          <p:nvPr>
            <p:extLst/>
          </p:nvPr>
        </p:nvGraphicFramePr>
        <p:xfrm>
          <a:off x="3767174" y="3971990"/>
          <a:ext cx="4946156" cy="2743200"/>
        </p:xfrm>
        <a:graphic>
          <a:graphicData uri="http://schemas.openxmlformats.org/drawingml/2006/table">
            <a:tbl>
              <a:tblPr firstRow="1" bandRow="1">
                <a:tableStyleId>{5C22544A-7EE6-4342-B048-85BDC9FD1C3A}</a:tableStyleId>
              </a:tblPr>
              <a:tblGrid>
                <a:gridCol w="1236539">
                  <a:extLst>
                    <a:ext uri="{9D8B030D-6E8A-4147-A177-3AD203B41FA5}">
                      <a16:colId xmlns:a16="http://schemas.microsoft.com/office/drawing/2014/main" val="1154475710"/>
                    </a:ext>
                  </a:extLst>
                </a:gridCol>
                <a:gridCol w="1236539">
                  <a:extLst>
                    <a:ext uri="{9D8B030D-6E8A-4147-A177-3AD203B41FA5}">
                      <a16:colId xmlns:a16="http://schemas.microsoft.com/office/drawing/2014/main" val="939634083"/>
                    </a:ext>
                  </a:extLst>
                </a:gridCol>
                <a:gridCol w="1236539">
                  <a:extLst>
                    <a:ext uri="{9D8B030D-6E8A-4147-A177-3AD203B41FA5}">
                      <a16:colId xmlns:a16="http://schemas.microsoft.com/office/drawing/2014/main" val="20002"/>
                    </a:ext>
                  </a:extLst>
                </a:gridCol>
                <a:gridCol w="1236539">
                  <a:extLst>
                    <a:ext uri="{9D8B030D-6E8A-4147-A177-3AD203B41FA5}">
                      <a16:colId xmlns:a16="http://schemas.microsoft.com/office/drawing/2014/main" val="654293041"/>
                    </a:ext>
                  </a:extLst>
                </a:gridCol>
              </a:tblGrid>
              <a:tr h="284382">
                <a:tc>
                  <a:txBody>
                    <a:bodyPr/>
                    <a:lstStyle/>
                    <a:p>
                      <a:pPr algn="ctr"/>
                      <a:r>
                        <a:rPr lang="fr-FR" sz="1400" b="0" dirty="0" smtClean="0">
                          <a:solidFill>
                            <a:srgbClr val="800080"/>
                          </a:solidFill>
                          <a:sym typeface="Wingdings" pitchFamily="2" charset="2"/>
                        </a:rPr>
                        <a:t>Fumeur</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Asthmatique</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Dyspnée</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Probabilité</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0.127</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0.018</a:t>
                      </a:r>
                      <a:endParaRPr lang="fr-FR" sz="1400" b="0" dirty="0" smtClean="0"/>
                    </a:p>
                  </a:txBody>
                  <a:tcPr/>
                </a:tc>
                <a:extLst>
                  <a:ext uri="{0D108BD9-81ED-4DB2-BD59-A6C34878D82A}">
                    <a16:rowId xmlns:a16="http://schemas.microsoft.com/office/drawing/2014/main" val="10002"/>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0.082</a:t>
                      </a:r>
                      <a:endParaRPr lang="fr-FR" sz="1400" b="0" dirty="0" smtClean="0"/>
                    </a:p>
                  </a:txBody>
                  <a:tcPr/>
                </a:tc>
                <a:extLst>
                  <a:ext uri="{0D108BD9-81ED-4DB2-BD59-A6C34878D82A}">
                    <a16:rowId xmlns:a16="http://schemas.microsoft.com/office/drawing/2014/main" val="1000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0.035</a:t>
                      </a:r>
                      <a:endParaRPr lang="fr-FR" sz="1400" b="0" dirty="0" smtClean="0"/>
                    </a:p>
                  </a:txBody>
                  <a:tcPr/>
                </a:tc>
                <a:extLst>
                  <a:ext uri="{0D108BD9-81ED-4DB2-BD59-A6C34878D82A}">
                    <a16:rowId xmlns:a16="http://schemas.microsoft.com/office/drawing/2014/main" val="1000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0.112</a:t>
                      </a:r>
                      <a:endParaRPr lang="fr-FR" sz="1400" b="0" dirty="0" smtClean="0"/>
                    </a:p>
                  </a:txBody>
                  <a:tcPr/>
                </a:tc>
                <a:extLst>
                  <a:ext uri="{0D108BD9-81ED-4DB2-BD59-A6C34878D82A}">
                    <a16:rowId xmlns:a16="http://schemas.microsoft.com/office/drawing/2014/main" val="10005"/>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0.065</a:t>
                      </a:r>
                      <a:endParaRPr lang="fr-FR" sz="1400" b="0" dirty="0" smtClean="0"/>
                    </a:p>
                  </a:txBody>
                  <a:tcPr/>
                </a:tc>
                <a:extLst>
                  <a:ext uri="{0D108BD9-81ED-4DB2-BD59-A6C34878D82A}">
                    <a16:rowId xmlns:a16="http://schemas.microsoft.com/office/drawing/2014/main" val="3911073689"/>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0.005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0.556</a:t>
                      </a:r>
                      <a:endParaRPr lang="fr-FR" sz="1400" b="0" dirty="0" smtClean="0"/>
                    </a:p>
                  </a:txBody>
                  <a:tcPr/>
                </a:tc>
                <a:extLst>
                  <a:ext uri="{0D108BD9-81ED-4DB2-BD59-A6C34878D82A}">
                    <a16:rowId xmlns:a16="http://schemas.microsoft.com/office/drawing/2014/main" val="4284970052"/>
                  </a:ext>
                </a:extLst>
              </a:tr>
            </a:tbl>
          </a:graphicData>
        </a:graphic>
      </p:graphicFrame>
      <p:sp>
        <p:nvSpPr>
          <p:cNvPr id="15" name="Text Box 10"/>
          <p:cNvSpPr txBox="1">
            <a:spLocks noChangeArrowheads="1"/>
          </p:cNvSpPr>
          <p:nvPr/>
        </p:nvSpPr>
        <p:spPr bwMode="auto">
          <a:xfrm>
            <a:off x="151859" y="4930227"/>
            <a:ext cx="3621734" cy="1077218"/>
          </a:xfrm>
          <a:prstGeom prst="rect">
            <a:avLst/>
          </a:prstGeom>
          <a:noFill/>
          <a:ln w="9525">
            <a:noFill/>
            <a:miter lim="800000"/>
            <a:headEnd/>
            <a:tailEnd/>
          </a:ln>
          <a:effectLst/>
        </p:spPr>
        <p:txBody>
          <a:bodyPr wrap="square">
            <a:spAutoFit/>
          </a:bodyPr>
          <a:lstStyle/>
          <a:p>
            <a:pPr algn="just">
              <a:spcAft>
                <a:spcPts val="600"/>
              </a:spcAft>
            </a:pPr>
            <a:r>
              <a:rPr lang="fr-FR" i="1" dirty="0" smtClean="0">
                <a:solidFill>
                  <a:srgbClr val="800080"/>
                </a:solidFill>
              </a:rPr>
              <a:t>Variables aléatoires (binaires) </a:t>
            </a:r>
            <a:endParaRPr lang="fr-FR" i="1" dirty="0">
              <a:solidFill>
                <a:srgbClr val="800080"/>
              </a:solidFill>
            </a:endParaRPr>
          </a:p>
          <a:p>
            <a:pPr algn="just">
              <a:spcAft>
                <a:spcPts val="600"/>
              </a:spcAft>
              <a:buFont typeface="Wingdings" pitchFamily="2" charset="2"/>
              <a:buChar char="§"/>
            </a:pPr>
            <a:r>
              <a:rPr lang="fr-FR" i="1" dirty="0" smtClean="0">
                <a:solidFill>
                  <a:srgbClr val="800080"/>
                </a:solidFill>
              </a:rPr>
              <a:t> 2 causes : Fumer et asthme </a:t>
            </a:r>
          </a:p>
          <a:p>
            <a:pPr algn="just">
              <a:spcAft>
                <a:spcPts val="600"/>
              </a:spcAft>
              <a:buFont typeface="Wingdings" pitchFamily="2" charset="2"/>
              <a:buChar char="§"/>
            </a:pPr>
            <a:r>
              <a:rPr lang="fr-FR" i="1" dirty="0">
                <a:solidFill>
                  <a:srgbClr val="800080"/>
                </a:solidFill>
              </a:rPr>
              <a:t> </a:t>
            </a:r>
            <a:r>
              <a:rPr lang="fr-FR" i="1" dirty="0" smtClean="0">
                <a:solidFill>
                  <a:srgbClr val="800080"/>
                </a:solidFill>
              </a:rPr>
              <a:t>1 effet : Difficulté respiratoire</a:t>
            </a:r>
          </a:p>
        </p:txBody>
      </p:sp>
      <p:grpSp>
        <p:nvGrpSpPr>
          <p:cNvPr id="8" name="Grouper 7"/>
          <p:cNvGrpSpPr/>
          <p:nvPr/>
        </p:nvGrpSpPr>
        <p:grpSpPr>
          <a:xfrm>
            <a:off x="125227" y="4071367"/>
            <a:ext cx="3637615" cy="818246"/>
            <a:chOff x="125227" y="4071367"/>
            <a:chExt cx="3637615" cy="818246"/>
          </a:xfrm>
        </p:grpSpPr>
        <p:sp>
          <p:nvSpPr>
            <p:cNvPr id="21" name="Rectangle à coins arrondis 20"/>
            <p:cNvSpPr/>
            <p:nvPr/>
          </p:nvSpPr>
          <p:spPr>
            <a:xfrm>
              <a:off x="126531" y="4071367"/>
              <a:ext cx="2994039" cy="818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ext Box 10"/>
            <p:cNvSpPr txBox="1">
              <a:spLocks noChangeArrowheads="1"/>
            </p:cNvSpPr>
            <p:nvPr/>
          </p:nvSpPr>
          <p:spPr bwMode="auto">
            <a:xfrm>
              <a:off x="125227" y="4103146"/>
              <a:ext cx="2990877" cy="738664"/>
            </a:xfrm>
            <a:prstGeom prst="rect">
              <a:avLst/>
            </a:prstGeom>
            <a:noFill/>
            <a:ln w="9525">
              <a:noFill/>
              <a:miter lim="800000"/>
              <a:headEnd/>
              <a:tailEnd/>
            </a:ln>
            <a:effectLst/>
          </p:spPr>
          <p:txBody>
            <a:bodyPr wrap="square">
              <a:spAutoFit/>
            </a:bodyPr>
            <a:lstStyle/>
            <a:p>
              <a:pPr algn="just">
                <a:spcAft>
                  <a:spcPts val="600"/>
                </a:spcAft>
              </a:pPr>
              <a:r>
                <a:rPr lang="fr-FR" sz="1400" i="1" dirty="0" smtClean="0">
                  <a:solidFill>
                    <a:srgbClr val="800080"/>
                  </a:solidFill>
                </a:rPr>
                <a:t>La probabilité qu’un fumeur asthmatique ait des difficultés respiratoires est de 12,7%</a:t>
              </a:r>
            </a:p>
          </p:txBody>
        </p:sp>
        <p:cxnSp>
          <p:nvCxnSpPr>
            <p:cNvPr id="18" name="Connecteur droit avec flèche 17"/>
            <p:cNvCxnSpPr>
              <a:stCxn id="17" idx="3"/>
            </p:cNvCxnSpPr>
            <p:nvPr/>
          </p:nvCxnSpPr>
          <p:spPr>
            <a:xfrm flipV="1">
              <a:off x="3116104" y="4397586"/>
              <a:ext cx="646738" cy="7489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à coins arrondis 24"/>
          <p:cNvSpPr/>
          <p:nvPr/>
        </p:nvSpPr>
        <p:spPr>
          <a:xfrm>
            <a:off x="508740" y="6144381"/>
            <a:ext cx="2732783"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rgbClr val="800080"/>
                </a:solidFill>
              </a:rPr>
              <a:t>Toutes les probabilités doivent sommer à 1</a:t>
            </a:r>
            <a:endParaRPr lang="fr-FR" sz="1400" i="1" dirty="0">
              <a:solidFill>
                <a:srgbClr val="800080"/>
              </a:solidFill>
            </a:endParaRPr>
          </a:p>
        </p:txBody>
      </p:sp>
    </p:spTree>
    <p:extLst>
      <p:ext uri="{BB962C8B-B14F-4D97-AF65-F5344CB8AC3E}">
        <p14:creationId xmlns:p14="http://schemas.microsoft.com/office/powerpoint/2010/main" val="136609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84042"/>
            <a:chOff x="0" y="998538"/>
            <a:chExt cx="9144000" cy="558404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97059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Un modèle probabiliste</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événement élémentaire (EE) correspond à une des lignes du tableau que l’on va noter :</a:t>
              </a:r>
            </a:p>
            <a:p>
              <a:pPr lvl="1" algn="ctr">
                <a:spcAft>
                  <a:spcPts val="600"/>
                </a:spcAft>
              </a:pPr>
              <a:r>
                <a:rPr lang="fr-FR" i="1" dirty="0" smtClean="0">
                  <a:solidFill>
                    <a:srgbClr val="800080"/>
                  </a:solidFill>
                </a:rPr>
                <a:t>P(F=V, A=V, D=V) = 12,7%</a:t>
              </a:r>
            </a:p>
            <a:p>
              <a:pPr lvl="1" algn="just">
                <a:spcAft>
                  <a:spcPts val="600"/>
                </a:spcAft>
                <a:buFont typeface="Wingdings" pitchFamily="2" charset="2"/>
                <a:buChar char="§"/>
              </a:pPr>
              <a:r>
                <a:rPr lang="fr-FR" i="1" dirty="0" smtClean="0">
                  <a:solidFill>
                    <a:srgbClr val="800080"/>
                  </a:solidFill>
                </a:rPr>
                <a:t> Tous les événements élémentaires sont distincts, et correspondent à des situations différentes.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L’univers est l’ensemble des états possibles, c’est à dire de tous les événements élémentaires.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variables aléatoires sont des fonctions qui appliquée à un événement élémentaire retourne une valeur vraie ou faux :</a:t>
              </a:r>
            </a:p>
            <a:p>
              <a:pPr lvl="2" algn="just">
                <a:spcAft>
                  <a:spcPts val="600"/>
                </a:spcAft>
                <a:buFont typeface="Wingdings" pitchFamily="2" charset="2"/>
                <a:buChar char="§"/>
              </a:pPr>
              <a:r>
                <a:rPr lang="fr-FR" i="1" dirty="0" smtClean="0">
                  <a:solidFill>
                    <a:srgbClr val="800080"/>
                  </a:solidFill>
                </a:rPr>
                <a:t> La fonction Fumer(EE) retourne V si F=V</a:t>
              </a:r>
            </a:p>
            <a:p>
              <a:pPr lvl="2" algn="just">
                <a:spcAft>
                  <a:spcPts val="600"/>
                </a:spcAft>
                <a:buFont typeface="Wingdings" pitchFamily="2" charset="2"/>
                <a:buChar char="§"/>
              </a:pPr>
              <a:r>
                <a:rPr lang="fr-FR" i="1" dirty="0" smtClean="0">
                  <a:solidFill>
                    <a:srgbClr val="800080"/>
                  </a:solidFill>
                </a:rPr>
                <a:t> La fonction </a:t>
              </a:r>
              <a:r>
                <a:rPr lang="fr-FR" i="1" dirty="0" err="1" smtClean="0">
                  <a:solidFill>
                    <a:srgbClr val="800080"/>
                  </a:solidFill>
                </a:rPr>
                <a:t>Fumer&amp;Asthme</a:t>
              </a:r>
              <a:r>
                <a:rPr lang="fr-FR" i="1" dirty="0" smtClean="0">
                  <a:solidFill>
                    <a:srgbClr val="800080"/>
                  </a:solidFill>
                </a:rPr>
                <a:t>(EE) retourne V si F et A =V</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modélisation d’un problème consiste généralement à identifier les variables aléatoires qui correspondent à des concepts distincts.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Puis on défini ensuite toutes les affectations possibles de ces variables.</a:t>
              </a:r>
              <a:endParaRPr lang="fr-FR" i="1" dirty="0">
                <a:solidFill>
                  <a:srgbClr val="800080"/>
                </a:solidFill>
              </a:endParaRPr>
            </a:p>
          </p:txBody>
        </p:sp>
      </p:grpSp>
    </p:spTree>
    <p:extLst>
      <p:ext uri="{BB962C8B-B14F-4D97-AF65-F5344CB8AC3E}">
        <p14:creationId xmlns:p14="http://schemas.microsoft.com/office/powerpoint/2010/main" val="1138196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629386"/>
            <a:chOff x="0" y="998538"/>
            <a:chExt cx="9144000" cy="26293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0159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Probabilité marginale</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Probabilités conjointes correspondent à une assignation de toutes les valeurs aléatoires, c’est à dire à l’observation de toutes les variables.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Une probabilité marginale est une probabilité sur un sous ensemble des variables aléatoires.</a:t>
              </a:r>
            </a:p>
            <a:p>
              <a:pPr lvl="1" algn="just">
                <a:spcAft>
                  <a:spcPts val="600"/>
                </a:spcAft>
              </a:pPr>
              <a:r>
                <a:rPr lang="fr-FR" i="1" dirty="0" smtClean="0">
                  <a:solidFill>
                    <a:srgbClr val="800080"/>
                  </a:solidFill>
                </a:rPr>
                <a:t>	Exemple :</a:t>
              </a:r>
            </a:p>
          </p:txBody>
        </p:sp>
      </p:grpSp>
      <p:graphicFrame>
        <p:nvGraphicFramePr>
          <p:cNvPr id="11" name="Tableau 10"/>
          <p:cNvGraphicFramePr>
            <a:graphicFrameLocks noGrp="1"/>
          </p:cNvGraphicFramePr>
          <p:nvPr>
            <p:extLst/>
          </p:nvPr>
        </p:nvGraphicFramePr>
        <p:xfrm>
          <a:off x="768659" y="4007263"/>
          <a:ext cx="4946156" cy="2743200"/>
        </p:xfrm>
        <a:graphic>
          <a:graphicData uri="http://schemas.openxmlformats.org/drawingml/2006/table">
            <a:tbl>
              <a:tblPr firstRow="1" bandRow="1">
                <a:tableStyleId>{5C22544A-7EE6-4342-B048-85BDC9FD1C3A}</a:tableStyleId>
              </a:tblPr>
              <a:tblGrid>
                <a:gridCol w="1236539">
                  <a:extLst>
                    <a:ext uri="{9D8B030D-6E8A-4147-A177-3AD203B41FA5}">
                      <a16:colId xmlns:a16="http://schemas.microsoft.com/office/drawing/2014/main" val="1154475710"/>
                    </a:ext>
                  </a:extLst>
                </a:gridCol>
                <a:gridCol w="1236539">
                  <a:extLst>
                    <a:ext uri="{9D8B030D-6E8A-4147-A177-3AD203B41FA5}">
                      <a16:colId xmlns:a16="http://schemas.microsoft.com/office/drawing/2014/main" val="939634083"/>
                    </a:ext>
                  </a:extLst>
                </a:gridCol>
                <a:gridCol w="1236539">
                  <a:extLst>
                    <a:ext uri="{9D8B030D-6E8A-4147-A177-3AD203B41FA5}">
                      <a16:colId xmlns:a16="http://schemas.microsoft.com/office/drawing/2014/main" val="20002"/>
                    </a:ext>
                  </a:extLst>
                </a:gridCol>
                <a:gridCol w="1236539">
                  <a:extLst>
                    <a:ext uri="{9D8B030D-6E8A-4147-A177-3AD203B41FA5}">
                      <a16:colId xmlns:a16="http://schemas.microsoft.com/office/drawing/2014/main" val="654293041"/>
                    </a:ext>
                  </a:extLst>
                </a:gridCol>
              </a:tblGrid>
              <a:tr h="284382">
                <a:tc>
                  <a:txBody>
                    <a:bodyPr/>
                    <a:lstStyle/>
                    <a:p>
                      <a:pPr algn="ctr"/>
                      <a:r>
                        <a:rPr lang="fr-FR" sz="1400" b="0" dirty="0" smtClean="0">
                          <a:solidFill>
                            <a:srgbClr val="800080"/>
                          </a:solidFill>
                          <a:sym typeface="Wingdings" pitchFamily="2" charset="2"/>
                        </a:rPr>
                        <a:t>Fumeur</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Asthmatique</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Dyspnée</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Probabilité</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0.072</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0.013</a:t>
                      </a:r>
                      <a:endParaRPr lang="fr-FR" sz="1400" b="0" dirty="0" smtClean="0"/>
                    </a:p>
                  </a:txBody>
                  <a:tcPr/>
                </a:tc>
                <a:extLst>
                  <a:ext uri="{0D108BD9-81ED-4DB2-BD59-A6C34878D82A}">
                    <a16:rowId xmlns:a16="http://schemas.microsoft.com/office/drawing/2014/main" val="10002"/>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0.080</a:t>
                      </a:r>
                      <a:endParaRPr lang="fr-FR" sz="1400" b="0" dirty="0" smtClean="0"/>
                    </a:p>
                  </a:txBody>
                  <a:tcPr/>
                </a:tc>
                <a:extLst>
                  <a:ext uri="{0D108BD9-81ED-4DB2-BD59-A6C34878D82A}">
                    <a16:rowId xmlns:a16="http://schemas.microsoft.com/office/drawing/2014/main" val="1000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0.098</a:t>
                      </a:r>
                      <a:endParaRPr lang="fr-FR" sz="1400" b="0" dirty="0" smtClean="0"/>
                    </a:p>
                  </a:txBody>
                  <a:tcPr/>
                </a:tc>
                <a:extLst>
                  <a:ext uri="{0D108BD9-81ED-4DB2-BD59-A6C34878D82A}">
                    <a16:rowId xmlns:a16="http://schemas.microsoft.com/office/drawing/2014/main" val="1000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0.150</a:t>
                      </a:r>
                      <a:endParaRPr lang="fr-FR" sz="1400" b="0" dirty="0" smtClean="0"/>
                    </a:p>
                  </a:txBody>
                  <a:tcPr/>
                </a:tc>
                <a:extLst>
                  <a:ext uri="{0D108BD9-81ED-4DB2-BD59-A6C34878D82A}">
                    <a16:rowId xmlns:a16="http://schemas.microsoft.com/office/drawing/2014/main" val="10005"/>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0.088</a:t>
                      </a:r>
                      <a:endParaRPr lang="fr-FR" sz="1400" b="0" dirty="0" smtClean="0"/>
                    </a:p>
                  </a:txBody>
                  <a:tcPr/>
                </a:tc>
                <a:extLst>
                  <a:ext uri="{0D108BD9-81ED-4DB2-BD59-A6C34878D82A}">
                    <a16:rowId xmlns:a16="http://schemas.microsoft.com/office/drawing/2014/main" val="3911073689"/>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0.050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0.450</a:t>
                      </a:r>
                      <a:endParaRPr lang="fr-FR" sz="1400" b="0" dirty="0" smtClean="0"/>
                    </a:p>
                  </a:txBody>
                  <a:tcPr/>
                </a:tc>
                <a:extLst>
                  <a:ext uri="{0D108BD9-81ED-4DB2-BD59-A6C34878D82A}">
                    <a16:rowId xmlns:a16="http://schemas.microsoft.com/office/drawing/2014/main" val="4284970052"/>
                  </a:ext>
                </a:extLst>
              </a:tr>
            </a:tbl>
          </a:graphicData>
        </a:graphic>
      </p:graphicFrame>
      <p:grpSp>
        <p:nvGrpSpPr>
          <p:cNvPr id="9" name="Grouper 8"/>
          <p:cNvGrpSpPr/>
          <p:nvPr/>
        </p:nvGrpSpPr>
        <p:grpSpPr>
          <a:xfrm>
            <a:off x="543551" y="4291759"/>
            <a:ext cx="8158020" cy="1656136"/>
            <a:chOff x="578828" y="4185937"/>
            <a:chExt cx="8158020" cy="1656136"/>
          </a:xfrm>
        </p:grpSpPr>
        <p:sp>
          <p:nvSpPr>
            <p:cNvPr id="13" name="Rectangle à coins arrondis 12"/>
            <p:cNvSpPr/>
            <p:nvPr/>
          </p:nvSpPr>
          <p:spPr>
            <a:xfrm>
              <a:off x="578828" y="4185937"/>
              <a:ext cx="5417736" cy="362728"/>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sp>
          <p:nvSpPr>
            <p:cNvPr id="15" name="Rectangle à coins arrondis 14"/>
            <p:cNvSpPr/>
            <p:nvPr/>
          </p:nvSpPr>
          <p:spPr>
            <a:xfrm>
              <a:off x="578828" y="4773391"/>
              <a:ext cx="5417736" cy="362728"/>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cxnSp>
          <p:nvCxnSpPr>
            <p:cNvPr id="17" name="Connecteur droit avec flèche 16"/>
            <p:cNvCxnSpPr>
              <a:endCxn id="13" idx="3"/>
            </p:cNvCxnSpPr>
            <p:nvPr/>
          </p:nvCxnSpPr>
          <p:spPr>
            <a:xfrm flipH="1" flipV="1">
              <a:off x="5996564" y="4367301"/>
              <a:ext cx="2034752" cy="91215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flipV="1">
              <a:off x="6020083" y="4942999"/>
              <a:ext cx="988210" cy="37173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6235314" y="5297787"/>
              <a:ext cx="2501534"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rgbClr val="800080"/>
                  </a:solidFill>
                </a:rPr>
                <a:t>P(F=V, D=V) = 0.072+0.08</a:t>
              </a:r>
            </a:p>
            <a:p>
              <a:r>
                <a:rPr lang="fr-FR" sz="1400" i="1" dirty="0">
                  <a:solidFill>
                    <a:srgbClr val="800080"/>
                  </a:solidFill>
                </a:rPr>
                <a:t>	</a:t>
              </a:r>
              <a:r>
                <a:rPr lang="fr-FR" sz="1400" i="1" dirty="0" smtClean="0">
                  <a:solidFill>
                    <a:srgbClr val="800080"/>
                  </a:solidFill>
                </a:rPr>
                <a:t>= 0.152</a:t>
              </a:r>
              <a:endParaRPr lang="fr-FR" sz="1400" i="1" dirty="0">
                <a:solidFill>
                  <a:srgbClr val="800080"/>
                </a:solidFill>
              </a:endParaRPr>
            </a:p>
          </p:txBody>
        </p:sp>
      </p:grpSp>
      <mc:AlternateContent xmlns:mc="http://schemas.openxmlformats.org/markup-compatibility/2006" xmlns:a14="http://schemas.microsoft.com/office/drawing/2010/main">
        <mc:Choice Requires="a14">
          <p:sp>
            <p:nvSpPr>
              <p:cNvPr id="20" name="ZoneTexte 19"/>
              <p:cNvSpPr txBox="1"/>
              <p:nvPr/>
            </p:nvSpPr>
            <p:spPr>
              <a:xfrm>
                <a:off x="3381571" y="3139304"/>
                <a:ext cx="4867871" cy="6933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𝑃</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𝐹</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𝐷</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e>
                      </m:d>
                      <m:r>
                        <a:rPr lang="fr-FR" b="0" i="1" smtClean="0">
                          <a:solidFill>
                            <a:srgbClr val="002060"/>
                          </a:solidFill>
                          <a:latin typeface="Cambria Math" panose="02040503050406030204" pitchFamily="18" charset="0"/>
                        </a:rPr>
                        <m:t>=</m:t>
                      </m:r>
                      <m:nary>
                        <m:naryPr>
                          <m:chr m:val="∑"/>
                          <m:supHide m:val="on"/>
                          <m:ctrlPr>
                            <a:rPr lang="fr-FR" b="0" i="1" smtClean="0">
                              <a:solidFill>
                                <a:srgbClr val="002060"/>
                              </a:solidFill>
                              <a:latin typeface="Cambria Math" panose="02040503050406030204" pitchFamily="18" charset="0"/>
                            </a:rPr>
                          </m:ctrlPr>
                        </m:naryPr>
                        <m:sub>
                          <m:r>
                            <m:rPr>
                              <m:brk m:alnAt="7"/>
                            </m:rPr>
                            <a:rPr lang="fr-FR" b="0" i="1" smtClean="0">
                              <a:solidFill>
                                <a:srgbClr val="002060"/>
                              </a:solidFill>
                              <a:latin typeface="Cambria Math" panose="02040503050406030204" pitchFamily="18" charset="0"/>
                            </a:rPr>
                            <m:t>𝑎</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𝐹</m:t>
                          </m:r>
                        </m:sub>
                        <m:sup/>
                        <m:e>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𝐹</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𝐴</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𝑎</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𝐷</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e>
                      </m:nary>
                    </m:oMath>
                  </m:oMathPara>
                </a14:m>
                <a:endParaRPr lang="fr-FR" dirty="0">
                  <a:solidFill>
                    <a:srgbClr val="002060"/>
                  </a:solidFill>
                </a:endParaRPr>
              </a:p>
            </p:txBody>
          </p:sp>
        </mc:Choice>
        <mc:Fallback xmlns="">
          <p:sp>
            <p:nvSpPr>
              <p:cNvPr id="20" name="ZoneTexte 19"/>
              <p:cNvSpPr txBox="1">
                <a:spLocks noRot="1" noChangeAspect="1" noMove="1" noResize="1" noEditPoints="1" noAdjustHandles="1" noChangeArrowheads="1" noChangeShapeType="1" noTextEdit="1"/>
              </p:cNvSpPr>
              <p:nvPr/>
            </p:nvSpPr>
            <p:spPr>
              <a:xfrm>
                <a:off x="3381571" y="3139304"/>
                <a:ext cx="4867871" cy="693395"/>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8171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129"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352387"/>
            <a:chOff x="0" y="998538"/>
            <a:chExt cx="9144000" cy="235238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73893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Probabilité d’une disjonction</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Dans ce cas on s’intéresse non plus aux cas ou les variables sont assignées simultanément mais lorsque celles-ci sont disjointes.</a:t>
              </a:r>
            </a:p>
            <a:p>
              <a:pPr lvl="1" algn="just">
                <a:spcAft>
                  <a:spcPts val="600"/>
                </a:spcAft>
              </a:pPr>
              <a:r>
                <a:rPr lang="fr-FR" i="1" dirty="0" smtClean="0">
                  <a:solidFill>
                    <a:srgbClr val="800080"/>
                  </a:solidFill>
                </a:rPr>
                <a:t>	Exemple : P(F=V ou D=V) = P(F=V) + P(D=V) </a:t>
              </a:r>
              <a:r>
                <a:rPr lang="mr-IN" i="1" dirty="0" smtClean="0">
                  <a:solidFill>
                    <a:srgbClr val="800080"/>
                  </a:solidFill>
                </a:rPr>
                <a:t>–</a:t>
              </a:r>
              <a:r>
                <a:rPr lang="fr-FR" i="1" dirty="0" smtClean="0">
                  <a:solidFill>
                    <a:srgbClr val="800080"/>
                  </a:solidFill>
                </a:rPr>
                <a:t> P(F=V, D=V)</a:t>
              </a:r>
            </a:p>
            <a:p>
              <a:pPr lvl="1" algn="just">
                <a:spcAft>
                  <a:spcPts val="600"/>
                </a:spcAft>
              </a:pPr>
              <a:r>
                <a:rPr lang="fr-FR" i="1" dirty="0" smtClean="0">
                  <a:solidFill>
                    <a:srgbClr val="800080"/>
                  </a:solidFill>
                </a:rPr>
                <a:t>	= 1 </a:t>
              </a:r>
              <a:r>
                <a:rPr lang="mr-IN" i="1" dirty="0" smtClean="0">
                  <a:solidFill>
                    <a:srgbClr val="800080"/>
                  </a:solidFill>
                </a:rPr>
                <a:t>–</a:t>
              </a:r>
              <a:r>
                <a:rPr lang="fr-FR" i="1" dirty="0" smtClean="0">
                  <a:solidFill>
                    <a:srgbClr val="800080"/>
                  </a:solidFill>
                </a:rPr>
                <a:t> P(F=F, D=F) = 1 </a:t>
              </a:r>
              <a:r>
                <a:rPr lang="mr-IN" i="1" dirty="0" smtClean="0">
                  <a:solidFill>
                    <a:srgbClr val="800080"/>
                  </a:solidFill>
                </a:rPr>
                <a:t>–</a:t>
              </a:r>
              <a:r>
                <a:rPr lang="fr-FR" i="1" dirty="0" smtClean="0">
                  <a:solidFill>
                    <a:srgbClr val="800080"/>
                  </a:solidFill>
                </a:rPr>
                <a:t> (0.088 + 0.45) = 1 </a:t>
              </a:r>
              <a:r>
                <a:rPr lang="mr-IN" i="1" dirty="0" smtClean="0">
                  <a:solidFill>
                    <a:srgbClr val="800080"/>
                  </a:solidFill>
                </a:rPr>
                <a:t>–</a:t>
              </a:r>
              <a:r>
                <a:rPr lang="fr-FR" i="1" dirty="0" smtClean="0">
                  <a:solidFill>
                    <a:srgbClr val="800080"/>
                  </a:solidFill>
                </a:rPr>
                <a:t> 0.538 = 0.462</a:t>
              </a:r>
            </a:p>
          </p:txBody>
        </p:sp>
      </p:grpSp>
      <p:graphicFrame>
        <p:nvGraphicFramePr>
          <p:cNvPr id="11" name="Tableau 10"/>
          <p:cNvGraphicFramePr>
            <a:graphicFrameLocks noGrp="1"/>
          </p:cNvGraphicFramePr>
          <p:nvPr>
            <p:extLst/>
          </p:nvPr>
        </p:nvGraphicFramePr>
        <p:xfrm>
          <a:off x="745141" y="3536930"/>
          <a:ext cx="4946156" cy="2743200"/>
        </p:xfrm>
        <a:graphic>
          <a:graphicData uri="http://schemas.openxmlformats.org/drawingml/2006/table">
            <a:tbl>
              <a:tblPr firstRow="1" bandRow="1">
                <a:tableStyleId>{5C22544A-7EE6-4342-B048-85BDC9FD1C3A}</a:tableStyleId>
              </a:tblPr>
              <a:tblGrid>
                <a:gridCol w="1236539">
                  <a:extLst>
                    <a:ext uri="{9D8B030D-6E8A-4147-A177-3AD203B41FA5}">
                      <a16:colId xmlns:a16="http://schemas.microsoft.com/office/drawing/2014/main" val="1154475710"/>
                    </a:ext>
                  </a:extLst>
                </a:gridCol>
                <a:gridCol w="1236539">
                  <a:extLst>
                    <a:ext uri="{9D8B030D-6E8A-4147-A177-3AD203B41FA5}">
                      <a16:colId xmlns:a16="http://schemas.microsoft.com/office/drawing/2014/main" val="939634083"/>
                    </a:ext>
                  </a:extLst>
                </a:gridCol>
                <a:gridCol w="1236539">
                  <a:extLst>
                    <a:ext uri="{9D8B030D-6E8A-4147-A177-3AD203B41FA5}">
                      <a16:colId xmlns:a16="http://schemas.microsoft.com/office/drawing/2014/main" val="20002"/>
                    </a:ext>
                  </a:extLst>
                </a:gridCol>
                <a:gridCol w="1236539">
                  <a:extLst>
                    <a:ext uri="{9D8B030D-6E8A-4147-A177-3AD203B41FA5}">
                      <a16:colId xmlns:a16="http://schemas.microsoft.com/office/drawing/2014/main" val="654293041"/>
                    </a:ext>
                  </a:extLst>
                </a:gridCol>
              </a:tblGrid>
              <a:tr h="284382">
                <a:tc>
                  <a:txBody>
                    <a:bodyPr/>
                    <a:lstStyle/>
                    <a:p>
                      <a:pPr algn="ctr"/>
                      <a:r>
                        <a:rPr lang="fr-FR" sz="1400" b="0" dirty="0" smtClean="0">
                          <a:solidFill>
                            <a:srgbClr val="800080"/>
                          </a:solidFill>
                          <a:sym typeface="Wingdings" pitchFamily="2" charset="2"/>
                        </a:rPr>
                        <a:t>Fumeur</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Asthmatique</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Dyspnée</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Probabilité</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0.072</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0.013</a:t>
                      </a:r>
                      <a:endParaRPr lang="fr-FR" sz="1400" b="0" dirty="0" smtClean="0"/>
                    </a:p>
                  </a:txBody>
                  <a:tcPr/>
                </a:tc>
                <a:extLst>
                  <a:ext uri="{0D108BD9-81ED-4DB2-BD59-A6C34878D82A}">
                    <a16:rowId xmlns:a16="http://schemas.microsoft.com/office/drawing/2014/main" val="10002"/>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0.080</a:t>
                      </a:r>
                      <a:endParaRPr lang="fr-FR" sz="1400" b="0" dirty="0" smtClean="0"/>
                    </a:p>
                  </a:txBody>
                  <a:tcPr/>
                </a:tc>
                <a:extLst>
                  <a:ext uri="{0D108BD9-81ED-4DB2-BD59-A6C34878D82A}">
                    <a16:rowId xmlns:a16="http://schemas.microsoft.com/office/drawing/2014/main" val="1000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0.098</a:t>
                      </a:r>
                      <a:endParaRPr lang="fr-FR" sz="1400" b="0" dirty="0" smtClean="0"/>
                    </a:p>
                  </a:txBody>
                  <a:tcPr/>
                </a:tc>
                <a:extLst>
                  <a:ext uri="{0D108BD9-81ED-4DB2-BD59-A6C34878D82A}">
                    <a16:rowId xmlns:a16="http://schemas.microsoft.com/office/drawing/2014/main" val="1000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0.150</a:t>
                      </a:r>
                      <a:endParaRPr lang="fr-FR" sz="1400" b="0" dirty="0" smtClean="0"/>
                    </a:p>
                  </a:txBody>
                  <a:tcPr/>
                </a:tc>
                <a:extLst>
                  <a:ext uri="{0D108BD9-81ED-4DB2-BD59-A6C34878D82A}">
                    <a16:rowId xmlns:a16="http://schemas.microsoft.com/office/drawing/2014/main" val="10005"/>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0.088</a:t>
                      </a:r>
                      <a:endParaRPr lang="fr-FR" sz="1400" b="0" dirty="0" smtClean="0"/>
                    </a:p>
                  </a:txBody>
                  <a:tcPr/>
                </a:tc>
                <a:extLst>
                  <a:ext uri="{0D108BD9-81ED-4DB2-BD59-A6C34878D82A}">
                    <a16:rowId xmlns:a16="http://schemas.microsoft.com/office/drawing/2014/main" val="3911073689"/>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0.050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0.450</a:t>
                      </a:r>
                      <a:endParaRPr lang="fr-FR" sz="1400" b="0" dirty="0" smtClean="0"/>
                    </a:p>
                  </a:txBody>
                  <a:tcPr/>
                </a:tc>
                <a:extLst>
                  <a:ext uri="{0D108BD9-81ED-4DB2-BD59-A6C34878D82A}">
                    <a16:rowId xmlns:a16="http://schemas.microsoft.com/office/drawing/2014/main" val="4284970052"/>
                  </a:ext>
                </a:extLst>
              </a:tr>
            </a:tbl>
          </a:graphicData>
        </a:graphic>
      </p:graphicFrame>
      <p:grpSp>
        <p:nvGrpSpPr>
          <p:cNvPr id="23" name="Grouper 22"/>
          <p:cNvGrpSpPr/>
          <p:nvPr/>
        </p:nvGrpSpPr>
        <p:grpSpPr>
          <a:xfrm>
            <a:off x="484292" y="3809668"/>
            <a:ext cx="8299126" cy="1246379"/>
            <a:chOff x="520034" y="3809668"/>
            <a:chExt cx="8299126" cy="1246379"/>
          </a:xfrm>
        </p:grpSpPr>
        <p:sp>
          <p:nvSpPr>
            <p:cNvPr id="13" name="Rectangle à coins arrondis 12"/>
            <p:cNvSpPr/>
            <p:nvPr/>
          </p:nvSpPr>
          <p:spPr>
            <a:xfrm>
              <a:off x="520034" y="3809668"/>
              <a:ext cx="5417736" cy="1246379"/>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cxnSp>
          <p:nvCxnSpPr>
            <p:cNvPr id="17" name="Connecteur droit avec flèche 16"/>
            <p:cNvCxnSpPr>
              <a:stCxn id="22" idx="1"/>
              <a:endCxn id="13" idx="3"/>
            </p:cNvCxnSpPr>
            <p:nvPr/>
          </p:nvCxnSpPr>
          <p:spPr>
            <a:xfrm flipH="1" flipV="1">
              <a:off x="5937770" y="4432858"/>
              <a:ext cx="379856" cy="4355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6317626" y="4204265"/>
              <a:ext cx="2501534"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rgbClr val="800080"/>
                  </a:solidFill>
                </a:rPr>
                <a:t>P(F=V) = 0,072+0,013</a:t>
              </a:r>
            </a:p>
            <a:p>
              <a:r>
                <a:rPr lang="fr-FR" sz="1400" i="1" dirty="0">
                  <a:solidFill>
                    <a:srgbClr val="800080"/>
                  </a:solidFill>
                </a:rPr>
                <a:t> </a:t>
              </a:r>
              <a:r>
                <a:rPr lang="fr-FR" sz="1400" i="1" dirty="0" smtClean="0">
                  <a:solidFill>
                    <a:srgbClr val="800080"/>
                  </a:solidFill>
                </a:rPr>
                <a:t>     + 0.08 + 0.098 = 0.262 </a:t>
              </a:r>
              <a:endParaRPr lang="fr-FR" sz="1400" i="1" dirty="0">
                <a:solidFill>
                  <a:srgbClr val="800080"/>
                </a:solidFill>
              </a:endParaRPr>
            </a:p>
          </p:txBody>
        </p:sp>
      </p:grpSp>
      <p:grpSp>
        <p:nvGrpSpPr>
          <p:cNvPr id="21" name="Grouper 20"/>
          <p:cNvGrpSpPr/>
          <p:nvPr/>
        </p:nvGrpSpPr>
        <p:grpSpPr>
          <a:xfrm>
            <a:off x="472534" y="5043369"/>
            <a:ext cx="8369679" cy="986372"/>
            <a:chOff x="472534" y="5043369"/>
            <a:chExt cx="8369679" cy="986372"/>
          </a:xfrm>
        </p:grpSpPr>
        <p:sp>
          <p:nvSpPr>
            <p:cNvPr id="15" name="Rectangle à coins arrondis 14"/>
            <p:cNvSpPr/>
            <p:nvPr/>
          </p:nvSpPr>
          <p:spPr>
            <a:xfrm>
              <a:off x="484758" y="5667013"/>
              <a:ext cx="5417736" cy="362728"/>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cxnSp>
          <p:nvCxnSpPr>
            <p:cNvPr id="19" name="Connecteur droit avec flèche 18"/>
            <p:cNvCxnSpPr/>
            <p:nvPr/>
          </p:nvCxnSpPr>
          <p:spPr>
            <a:xfrm flipH="1" flipV="1">
              <a:off x="5808888" y="5185390"/>
              <a:ext cx="552667" cy="29395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à coins arrondis 24"/>
            <p:cNvSpPr/>
            <p:nvPr/>
          </p:nvSpPr>
          <p:spPr>
            <a:xfrm>
              <a:off x="472534" y="5043369"/>
              <a:ext cx="5417736" cy="362728"/>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cxnSp>
          <p:nvCxnSpPr>
            <p:cNvPr id="28" name="Connecteur droit avec flèche 27"/>
            <p:cNvCxnSpPr>
              <a:endCxn id="15" idx="3"/>
            </p:cNvCxnSpPr>
            <p:nvPr/>
          </p:nvCxnSpPr>
          <p:spPr>
            <a:xfrm flipH="1">
              <a:off x="5902494" y="5679235"/>
              <a:ext cx="494338" cy="16914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à coins arrondis 31"/>
            <p:cNvSpPr/>
            <p:nvPr/>
          </p:nvSpPr>
          <p:spPr>
            <a:xfrm>
              <a:off x="6340679" y="5285567"/>
              <a:ext cx="2501534"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rgbClr val="800080"/>
                  </a:solidFill>
                </a:rPr>
                <a:t>P(D=V) </a:t>
              </a:r>
              <a:r>
                <a:rPr lang="mr-IN" sz="1400" i="1" dirty="0" smtClean="0">
                  <a:solidFill>
                    <a:srgbClr val="800080"/>
                  </a:solidFill>
                </a:rPr>
                <a:t>–</a:t>
              </a:r>
              <a:r>
                <a:rPr lang="fr-FR" sz="1400" i="1" dirty="0" smtClean="0">
                  <a:solidFill>
                    <a:srgbClr val="800080"/>
                  </a:solidFill>
                </a:rPr>
                <a:t> P(F=V, D=V)</a:t>
              </a:r>
            </a:p>
            <a:p>
              <a:r>
                <a:rPr lang="fr-FR" sz="1400" i="1" dirty="0">
                  <a:solidFill>
                    <a:srgbClr val="800080"/>
                  </a:solidFill>
                </a:rPr>
                <a:t> </a:t>
              </a:r>
              <a:r>
                <a:rPr lang="fr-FR" sz="1400" i="1" dirty="0" smtClean="0">
                  <a:solidFill>
                    <a:srgbClr val="800080"/>
                  </a:solidFill>
                </a:rPr>
                <a:t>     0.15 </a:t>
              </a:r>
              <a:r>
                <a:rPr lang="fr-FR" sz="1400" i="1" dirty="0">
                  <a:solidFill>
                    <a:srgbClr val="800080"/>
                  </a:solidFill>
                </a:rPr>
                <a:t>+ </a:t>
              </a:r>
              <a:r>
                <a:rPr lang="fr-FR" sz="1400" i="1" dirty="0" smtClean="0">
                  <a:solidFill>
                    <a:srgbClr val="800080"/>
                  </a:solidFill>
                </a:rPr>
                <a:t>0.05 </a:t>
              </a:r>
              <a:r>
                <a:rPr lang="fr-FR" sz="1400" i="1" dirty="0">
                  <a:solidFill>
                    <a:srgbClr val="800080"/>
                  </a:solidFill>
                </a:rPr>
                <a:t>= </a:t>
              </a:r>
              <a:r>
                <a:rPr lang="fr-FR" sz="1400" i="1" dirty="0" smtClean="0">
                  <a:solidFill>
                    <a:srgbClr val="800080"/>
                  </a:solidFill>
                </a:rPr>
                <a:t>0.2 </a:t>
              </a:r>
              <a:endParaRPr lang="fr-FR" sz="1400" i="1" dirty="0">
                <a:solidFill>
                  <a:srgbClr val="800080"/>
                </a:solidFill>
              </a:endParaRPr>
            </a:p>
          </p:txBody>
        </p:sp>
      </p:grpSp>
      <p:sp>
        <p:nvSpPr>
          <p:cNvPr id="36" name="Rectangle à coins arrondis 35"/>
          <p:cNvSpPr/>
          <p:nvPr/>
        </p:nvSpPr>
        <p:spPr>
          <a:xfrm>
            <a:off x="6328455" y="6178737"/>
            <a:ext cx="2501534"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rgbClr val="800080"/>
                </a:solidFill>
              </a:rPr>
              <a:t>P(F=V ou D=V)</a:t>
            </a:r>
          </a:p>
          <a:p>
            <a:r>
              <a:rPr lang="fr-FR" sz="1400" i="1" dirty="0">
                <a:solidFill>
                  <a:srgbClr val="800080"/>
                </a:solidFill>
              </a:rPr>
              <a:t> </a:t>
            </a:r>
            <a:r>
              <a:rPr lang="fr-FR" sz="1400" i="1" dirty="0" smtClean="0">
                <a:solidFill>
                  <a:srgbClr val="800080"/>
                </a:solidFill>
              </a:rPr>
              <a:t>     0.262 </a:t>
            </a:r>
            <a:r>
              <a:rPr lang="fr-FR" sz="1400" i="1" dirty="0">
                <a:solidFill>
                  <a:srgbClr val="800080"/>
                </a:solidFill>
              </a:rPr>
              <a:t>+ </a:t>
            </a:r>
            <a:r>
              <a:rPr lang="fr-FR" sz="1400" i="1" dirty="0" smtClean="0">
                <a:solidFill>
                  <a:srgbClr val="800080"/>
                </a:solidFill>
              </a:rPr>
              <a:t>0.2 </a:t>
            </a:r>
            <a:r>
              <a:rPr lang="fr-FR" sz="1400" i="1" dirty="0">
                <a:solidFill>
                  <a:srgbClr val="800080"/>
                </a:solidFill>
              </a:rPr>
              <a:t>= </a:t>
            </a:r>
            <a:r>
              <a:rPr lang="fr-FR" sz="1400" i="1" dirty="0" smtClean="0">
                <a:solidFill>
                  <a:srgbClr val="800080"/>
                </a:solidFill>
              </a:rPr>
              <a:t>0.462 </a:t>
            </a:r>
            <a:endParaRPr lang="fr-FR" sz="1400" i="1" dirty="0">
              <a:solidFill>
                <a:srgbClr val="800080"/>
              </a:solidFill>
            </a:endParaRPr>
          </a:p>
        </p:txBody>
      </p:sp>
    </p:spTree>
    <p:extLst>
      <p:ext uri="{BB962C8B-B14F-4D97-AF65-F5344CB8AC3E}">
        <p14:creationId xmlns:p14="http://schemas.microsoft.com/office/powerpoint/2010/main" val="270551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629386"/>
            <a:chOff x="0" y="998538"/>
            <a:chExt cx="9144000" cy="26293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0159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Probabilité conditionnelle</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Consiste à calculer la probabilité d’une assignation pour certaines variables subordonnées à la connaissance d’autres variables.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Quel serait la probabilité de ne pas avoir de difficultés respiratoires sachant que l’on est un fumeur.</a:t>
              </a:r>
            </a:p>
            <a:p>
              <a:pPr lvl="1" algn="just">
                <a:spcAft>
                  <a:spcPts val="600"/>
                </a:spcAft>
              </a:pPr>
              <a:r>
                <a:rPr lang="fr-FR" i="1" dirty="0" smtClean="0">
                  <a:solidFill>
                    <a:srgbClr val="800080"/>
                  </a:solidFill>
                </a:rPr>
                <a:t>	P(D=F </a:t>
              </a:r>
              <a:r>
                <a:rPr lang="fr-FR" i="1" dirty="0">
                  <a:solidFill>
                    <a:srgbClr val="800080"/>
                  </a:solidFill>
                </a:rPr>
                <a:t>| </a:t>
              </a:r>
              <a:r>
                <a:rPr lang="fr-FR" i="1" dirty="0" smtClean="0">
                  <a:solidFill>
                    <a:srgbClr val="800080"/>
                  </a:solidFill>
                </a:rPr>
                <a:t>F=V) = P(F=V, D=F) / </a:t>
              </a:r>
              <a:r>
                <a:rPr lang="fr-FR" i="1" dirty="0">
                  <a:solidFill>
                    <a:srgbClr val="800080"/>
                  </a:solidFill>
                </a:rPr>
                <a:t>P(F=</a:t>
              </a:r>
              <a:r>
                <a:rPr lang="fr-FR" i="1" dirty="0" smtClean="0">
                  <a:solidFill>
                    <a:srgbClr val="800080"/>
                  </a:solidFill>
                </a:rPr>
                <a:t>V) = 0.111 / 0.262 = 0.421</a:t>
              </a:r>
            </a:p>
          </p:txBody>
        </p:sp>
      </p:grpSp>
      <p:graphicFrame>
        <p:nvGraphicFramePr>
          <p:cNvPr id="11" name="Tableau 10"/>
          <p:cNvGraphicFramePr>
            <a:graphicFrameLocks noGrp="1"/>
          </p:cNvGraphicFramePr>
          <p:nvPr>
            <p:extLst/>
          </p:nvPr>
        </p:nvGraphicFramePr>
        <p:xfrm>
          <a:off x="768659" y="3819131"/>
          <a:ext cx="4946156" cy="2743200"/>
        </p:xfrm>
        <a:graphic>
          <a:graphicData uri="http://schemas.openxmlformats.org/drawingml/2006/table">
            <a:tbl>
              <a:tblPr firstRow="1" bandRow="1">
                <a:tableStyleId>{5C22544A-7EE6-4342-B048-85BDC9FD1C3A}</a:tableStyleId>
              </a:tblPr>
              <a:tblGrid>
                <a:gridCol w="1236539">
                  <a:extLst>
                    <a:ext uri="{9D8B030D-6E8A-4147-A177-3AD203B41FA5}">
                      <a16:colId xmlns:a16="http://schemas.microsoft.com/office/drawing/2014/main" val="1154475710"/>
                    </a:ext>
                  </a:extLst>
                </a:gridCol>
                <a:gridCol w="1236539">
                  <a:extLst>
                    <a:ext uri="{9D8B030D-6E8A-4147-A177-3AD203B41FA5}">
                      <a16:colId xmlns:a16="http://schemas.microsoft.com/office/drawing/2014/main" val="939634083"/>
                    </a:ext>
                  </a:extLst>
                </a:gridCol>
                <a:gridCol w="1236539">
                  <a:extLst>
                    <a:ext uri="{9D8B030D-6E8A-4147-A177-3AD203B41FA5}">
                      <a16:colId xmlns:a16="http://schemas.microsoft.com/office/drawing/2014/main" val="20002"/>
                    </a:ext>
                  </a:extLst>
                </a:gridCol>
                <a:gridCol w="1236539">
                  <a:extLst>
                    <a:ext uri="{9D8B030D-6E8A-4147-A177-3AD203B41FA5}">
                      <a16:colId xmlns:a16="http://schemas.microsoft.com/office/drawing/2014/main" val="654293041"/>
                    </a:ext>
                  </a:extLst>
                </a:gridCol>
              </a:tblGrid>
              <a:tr h="284382">
                <a:tc>
                  <a:txBody>
                    <a:bodyPr/>
                    <a:lstStyle/>
                    <a:p>
                      <a:pPr algn="ctr"/>
                      <a:r>
                        <a:rPr lang="fr-FR" sz="1400" b="0" dirty="0" smtClean="0">
                          <a:solidFill>
                            <a:srgbClr val="800080"/>
                          </a:solidFill>
                          <a:sym typeface="Wingdings" pitchFamily="2" charset="2"/>
                        </a:rPr>
                        <a:t>Fumeur</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Asthmatique</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Dyspnée</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Probabilité</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0.072</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0.013</a:t>
                      </a:r>
                      <a:endParaRPr lang="fr-FR" sz="1400" b="0" dirty="0" smtClean="0"/>
                    </a:p>
                  </a:txBody>
                  <a:tcPr/>
                </a:tc>
                <a:extLst>
                  <a:ext uri="{0D108BD9-81ED-4DB2-BD59-A6C34878D82A}">
                    <a16:rowId xmlns:a16="http://schemas.microsoft.com/office/drawing/2014/main" val="10002"/>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0.080</a:t>
                      </a:r>
                      <a:endParaRPr lang="fr-FR" sz="1400" b="0" dirty="0" smtClean="0"/>
                    </a:p>
                  </a:txBody>
                  <a:tcPr/>
                </a:tc>
                <a:extLst>
                  <a:ext uri="{0D108BD9-81ED-4DB2-BD59-A6C34878D82A}">
                    <a16:rowId xmlns:a16="http://schemas.microsoft.com/office/drawing/2014/main" val="10003"/>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0.098</a:t>
                      </a:r>
                      <a:endParaRPr lang="fr-FR" sz="1400" b="0" dirty="0" smtClean="0"/>
                    </a:p>
                  </a:txBody>
                  <a:tcPr/>
                </a:tc>
                <a:extLst>
                  <a:ext uri="{0D108BD9-81ED-4DB2-BD59-A6C34878D82A}">
                    <a16:rowId xmlns:a16="http://schemas.microsoft.com/office/drawing/2014/main" val="1000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0.150</a:t>
                      </a:r>
                      <a:endParaRPr lang="fr-FR" sz="1400" b="0" dirty="0" smtClean="0"/>
                    </a:p>
                  </a:txBody>
                  <a:tcPr/>
                </a:tc>
                <a:extLst>
                  <a:ext uri="{0D108BD9-81ED-4DB2-BD59-A6C34878D82A}">
                    <a16:rowId xmlns:a16="http://schemas.microsoft.com/office/drawing/2014/main" val="10005"/>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0.088</a:t>
                      </a:r>
                      <a:endParaRPr lang="fr-FR" sz="1400" b="0" dirty="0" smtClean="0"/>
                    </a:p>
                  </a:txBody>
                  <a:tcPr/>
                </a:tc>
                <a:extLst>
                  <a:ext uri="{0D108BD9-81ED-4DB2-BD59-A6C34878D82A}">
                    <a16:rowId xmlns:a16="http://schemas.microsoft.com/office/drawing/2014/main" val="3911073689"/>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0.050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4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0.450</a:t>
                      </a:r>
                      <a:endParaRPr lang="fr-FR" sz="1400" b="0" dirty="0" smtClean="0"/>
                    </a:p>
                  </a:txBody>
                  <a:tcPr/>
                </a:tc>
                <a:extLst>
                  <a:ext uri="{0D108BD9-81ED-4DB2-BD59-A6C34878D82A}">
                    <a16:rowId xmlns:a16="http://schemas.microsoft.com/office/drawing/2014/main" val="4284970052"/>
                  </a:ext>
                </a:extLst>
              </a:tr>
            </a:tbl>
          </a:graphicData>
        </a:graphic>
      </p:graphicFrame>
      <p:grpSp>
        <p:nvGrpSpPr>
          <p:cNvPr id="6" name="Grouper 5"/>
          <p:cNvGrpSpPr/>
          <p:nvPr/>
        </p:nvGrpSpPr>
        <p:grpSpPr>
          <a:xfrm>
            <a:off x="578828" y="4421100"/>
            <a:ext cx="8416715" cy="950182"/>
            <a:chOff x="578828" y="4609232"/>
            <a:chExt cx="8416715" cy="950182"/>
          </a:xfrm>
        </p:grpSpPr>
        <p:sp>
          <p:nvSpPr>
            <p:cNvPr id="13" name="Rectangle à coins arrondis 12"/>
            <p:cNvSpPr/>
            <p:nvPr/>
          </p:nvSpPr>
          <p:spPr>
            <a:xfrm>
              <a:off x="578828" y="4609232"/>
              <a:ext cx="5417736" cy="362728"/>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sp>
          <p:nvSpPr>
            <p:cNvPr id="15" name="Rectangle à coins arrondis 14"/>
            <p:cNvSpPr/>
            <p:nvPr/>
          </p:nvSpPr>
          <p:spPr>
            <a:xfrm>
              <a:off x="590586" y="5196686"/>
              <a:ext cx="5417736" cy="362728"/>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cxnSp>
          <p:nvCxnSpPr>
            <p:cNvPr id="17" name="Connecteur droit avec flèche 16"/>
            <p:cNvCxnSpPr>
              <a:stCxn id="22" idx="1"/>
              <a:endCxn id="13" idx="3"/>
            </p:cNvCxnSpPr>
            <p:nvPr/>
          </p:nvCxnSpPr>
          <p:spPr>
            <a:xfrm flipH="1" flipV="1">
              <a:off x="5996564" y="4790596"/>
              <a:ext cx="497445" cy="29724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22" idx="1"/>
              <a:endCxn id="15" idx="3"/>
            </p:cNvCxnSpPr>
            <p:nvPr/>
          </p:nvCxnSpPr>
          <p:spPr>
            <a:xfrm flipH="1">
              <a:off x="6008322" y="5087839"/>
              <a:ext cx="485687" cy="29021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6494009" y="4815696"/>
              <a:ext cx="2501534"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rgbClr val="800080"/>
                  </a:solidFill>
                </a:rPr>
                <a:t>P(F=V, D=F) = 0.013+0.098</a:t>
              </a:r>
            </a:p>
            <a:p>
              <a:r>
                <a:rPr lang="fr-FR" sz="1400" i="1" dirty="0">
                  <a:solidFill>
                    <a:srgbClr val="800080"/>
                  </a:solidFill>
                </a:rPr>
                <a:t>	</a:t>
              </a:r>
              <a:r>
                <a:rPr lang="fr-FR" sz="1400" i="1" dirty="0" smtClean="0">
                  <a:solidFill>
                    <a:srgbClr val="800080"/>
                  </a:solidFill>
                </a:rPr>
                <a:t>= 0.111</a:t>
              </a:r>
              <a:endParaRPr lang="fr-FR" sz="1400" i="1" dirty="0">
                <a:solidFill>
                  <a:srgbClr val="800080"/>
                </a:solidFill>
              </a:endParaRPr>
            </a:p>
          </p:txBody>
        </p:sp>
      </p:grpSp>
      <p:grpSp>
        <p:nvGrpSpPr>
          <p:cNvPr id="14" name="Grouper 13"/>
          <p:cNvGrpSpPr/>
          <p:nvPr/>
        </p:nvGrpSpPr>
        <p:grpSpPr>
          <a:xfrm>
            <a:off x="601880" y="4115383"/>
            <a:ext cx="8416715" cy="1867329"/>
            <a:chOff x="601880" y="4303515"/>
            <a:chExt cx="8416715" cy="1867329"/>
          </a:xfrm>
        </p:grpSpPr>
        <p:sp>
          <p:nvSpPr>
            <p:cNvPr id="23" name="Rectangle à coins arrondis 22"/>
            <p:cNvSpPr/>
            <p:nvPr/>
          </p:nvSpPr>
          <p:spPr>
            <a:xfrm>
              <a:off x="601880" y="4303515"/>
              <a:ext cx="5417736" cy="1246379"/>
            </a:xfrm>
            <a:prstGeom prst="round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i="1" dirty="0">
                <a:solidFill>
                  <a:srgbClr val="800080"/>
                </a:solidFill>
              </a:endParaRPr>
            </a:p>
          </p:txBody>
        </p:sp>
        <p:cxnSp>
          <p:nvCxnSpPr>
            <p:cNvPr id="24" name="Connecteur droit avec flèche 23"/>
            <p:cNvCxnSpPr>
              <a:endCxn id="23" idx="3"/>
            </p:cNvCxnSpPr>
            <p:nvPr/>
          </p:nvCxnSpPr>
          <p:spPr>
            <a:xfrm flipH="1" flipV="1">
              <a:off x="6019616" y="4926705"/>
              <a:ext cx="506564" cy="102297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à coins arrondis 28"/>
            <p:cNvSpPr/>
            <p:nvPr/>
          </p:nvSpPr>
          <p:spPr>
            <a:xfrm>
              <a:off x="6517061" y="5626558"/>
              <a:ext cx="2501534" cy="54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a:solidFill>
                    <a:srgbClr val="800080"/>
                  </a:solidFill>
                </a:rPr>
                <a:t>P(F=V) = </a:t>
              </a:r>
              <a:r>
                <a:rPr lang="fr-FR" sz="1400" i="1" dirty="0" smtClean="0">
                  <a:solidFill>
                    <a:srgbClr val="800080"/>
                  </a:solidFill>
                </a:rPr>
                <a:t>0.072+0.013</a:t>
              </a:r>
              <a:endParaRPr lang="fr-FR" sz="1400" i="1" dirty="0">
                <a:solidFill>
                  <a:srgbClr val="800080"/>
                </a:solidFill>
              </a:endParaRPr>
            </a:p>
            <a:p>
              <a:r>
                <a:rPr lang="fr-FR" sz="1400" i="1" dirty="0">
                  <a:solidFill>
                    <a:srgbClr val="800080"/>
                  </a:solidFill>
                </a:rPr>
                <a:t>      + </a:t>
              </a:r>
              <a:r>
                <a:rPr lang="fr-FR" sz="1400" i="1" dirty="0" smtClean="0">
                  <a:solidFill>
                    <a:srgbClr val="800080"/>
                  </a:solidFill>
                </a:rPr>
                <a:t>0.08 </a:t>
              </a:r>
              <a:r>
                <a:rPr lang="fr-FR" sz="1400" i="1" dirty="0">
                  <a:solidFill>
                    <a:srgbClr val="800080"/>
                  </a:solidFill>
                </a:rPr>
                <a:t>+ </a:t>
              </a:r>
              <a:r>
                <a:rPr lang="fr-FR" sz="1400" i="1" dirty="0" smtClean="0">
                  <a:solidFill>
                    <a:srgbClr val="800080"/>
                  </a:solidFill>
                </a:rPr>
                <a:t>0.098 </a:t>
              </a:r>
              <a:r>
                <a:rPr lang="fr-FR" sz="1400" i="1" dirty="0">
                  <a:solidFill>
                    <a:srgbClr val="800080"/>
                  </a:solidFill>
                </a:rPr>
                <a:t>= </a:t>
              </a:r>
              <a:r>
                <a:rPr lang="fr-FR" sz="1400" i="1" dirty="0" smtClean="0">
                  <a:solidFill>
                    <a:srgbClr val="800080"/>
                  </a:solidFill>
                </a:rPr>
                <a:t>0.262 </a:t>
              </a:r>
              <a:endParaRPr lang="fr-FR" sz="1400" i="1" dirty="0">
                <a:solidFill>
                  <a:srgbClr val="800080"/>
                </a:solidFill>
              </a:endParaRPr>
            </a:p>
          </p:txBody>
        </p:sp>
      </p:grpSp>
      <p:sp>
        <p:nvSpPr>
          <p:cNvPr id="33" name="Rectangle 32"/>
          <p:cNvSpPr/>
          <p:nvPr/>
        </p:nvSpPr>
        <p:spPr>
          <a:xfrm>
            <a:off x="5879440" y="6186497"/>
            <a:ext cx="3264560" cy="369332"/>
          </a:xfrm>
          <a:prstGeom prst="rect">
            <a:avLst/>
          </a:prstGeom>
        </p:spPr>
        <p:txBody>
          <a:bodyPr wrap="square">
            <a:spAutoFit/>
          </a:bodyPr>
          <a:lstStyle/>
          <a:p>
            <a:pPr algn="just">
              <a:spcAft>
                <a:spcPts val="600"/>
              </a:spcAft>
            </a:pPr>
            <a:r>
              <a:rPr lang="fr-FR" i="1" dirty="0" smtClean="0">
                <a:solidFill>
                  <a:srgbClr val="800080"/>
                </a:solidFill>
              </a:rPr>
              <a:t>Soit : </a:t>
            </a:r>
            <a:r>
              <a:rPr lang="fr-FR" i="1" dirty="0">
                <a:solidFill>
                  <a:srgbClr val="800080"/>
                </a:solidFill>
              </a:rPr>
              <a:t>P</a:t>
            </a:r>
            <a:r>
              <a:rPr lang="fr-FR" i="1" dirty="0" smtClean="0">
                <a:solidFill>
                  <a:srgbClr val="800080"/>
                </a:solidFill>
              </a:rPr>
              <a:t>(A | B) </a:t>
            </a:r>
            <a:r>
              <a:rPr lang="fr-FR" i="1" dirty="0">
                <a:solidFill>
                  <a:srgbClr val="800080"/>
                </a:solidFill>
              </a:rPr>
              <a:t>= P</a:t>
            </a:r>
            <a:r>
              <a:rPr lang="fr-FR" i="1" dirty="0" smtClean="0">
                <a:solidFill>
                  <a:srgbClr val="800080"/>
                </a:solidFill>
              </a:rPr>
              <a:t>(A, B) </a:t>
            </a:r>
            <a:r>
              <a:rPr lang="fr-FR" i="1" dirty="0">
                <a:solidFill>
                  <a:srgbClr val="800080"/>
                </a:solidFill>
              </a:rPr>
              <a:t>/ P</a:t>
            </a:r>
            <a:r>
              <a:rPr lang="fr-FR" i="1" dirty="0" smtClean="0">
                <a:solidFill>
                  <a:srgbClr val="800080"/>
                </a:solidFill>
              </a:rPr>
              <a:t>(B) </a:t>
            </a:r>
            <a:endParaRPr lang="fr-FR" i="1" dirty="0">
              <a:solidFill>
                <a:srgbClr val="800080"/>
              </a:solidFill>
            </a:endParaRPr>
          </a:p>
        </p:txBody>
      </p:sp>
    </p:spTree>
    <p:extLst>
      <p:ext uri="{BB962C8B-B14F-4D97-AF65-F5344CB8AC3E}">
        <p14:creationId xmlns:p14="http://schemas.microsoft.com/office/powerpoint/2010/main" val="373486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91818"/>
            <a:chOff x="0" y="998538"/>
            <a:chExt cx="9144000" cy="589181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27836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Règle de chainage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Permet de faire le lien entre une probabilité marginale et des probabilités conditionnelles.</a:t>
              </a:r>
            </a:p>
            <a:p>
              <a:pPr lvl="1" algn="just">
                <a:spcAft>
                  <a:spcPts val="600"/>
                </a:spcAft>
                <a:buFont typeface="Wingdings" pitchFamily="2" charset="2"/>
                <a:buChar char="§"/>
              </a:pPr>
              <a:r>
                <a:rPr lang="fr-FR" i="1" dirty="0" smtClean="0">
                  <a:solidFill>
                    <a:srgbClr val="800080"/>
                  </a:solidFill>
                </a:rPr>
                <a:t> Par exemple pour deux variables, la probabilité d’être fumeur et de ne pas avoir de difficultés respiratoires peut s’exprimer de deux manières :</a:t>
              </a:r>
            </a:p>
            <a:p>
              <a:pPr lvl="1" algn="just">
                <a:spcAft>
                  <a:spcPts val="600"/>
                </a:spcAft>
              </a:pPr>
              <a:r>
                <a:rPr lang="fr-FR" i="1" dirty="0" smtClean="0">
                  <a:solidFill>
                    <a:srgbClr val="800080"/>
                  </a:solidFill>
                </a:rPr>
                <a:t>	</a:t>
              </a:r>
              <a:r>
                <a:rPr lang="fr-FR" i="1" dirty="0">
                  <a:solidFill>
                    <a:srgbClr val="800080"/>
                  </a:solidFill>
                </a:rPr>
                <a:t>P(F=V, D=</a:t>
              </a:r>
              <a:r>
                <a:rPr lang="fr-FR" i="1" dirty="0" smtClean="0">
                  <a:solidFill>
                    <a:srgbClr val="800080"/>
                  </a:solidFill>
                </a:rPr>
                <a:t>F) = P(D=F </a:t>
              </a:r>
              <a:r>
                <a:rPr lang="fr-FR" i="1" dirty="0">
                  <a:solidFill>
                    <a:srgbClr val="800080"/>
                  </a:solidFill>
                </a:rPr>
                <a:t>| </a:t>
              </a:r>
              <a:r>
                <a:rPr lang="fr-FR" i="1" dirty="0" smtClean="0">
                  <a:solidFill>
                    <a:srgbClr val="800080"/>
                  </a:solidFill>
                </a:rPr>
                <a:t>F=V) *  </a:t>
              </a:r>
              <a:r>
                <a:rPr lang="fr-FR" i="1" dirty="0">
                  <a:solidFill>
                    <a:srgbClr val="800080"/>
                  </a:solidFill>
                </a:rPr>
                <a:t>P(F=</a:t>
              </a:r>
              <a:r>
                <a:rPr lang="fr-FR" i="1" dirty="0" smtClean="0">
                  <a:solidFill>
                    <a:srgbClr val="800080"/>
                  </a:solidFill>
                </a:rPr>
                <a:t>V)</a:t>
              </a:r>
            </a:p>
            <a:p>
              <a:pPr lvl="1" algn="just">
                <a:spcAft>
                  <a:spcPts val="600"/>
                </a:spcAft>
              </a:pPr>
              <a:r>
                <a:rPr lang="fr-FR" i="1" dirty="0">
                  <a:solidFill>
                    <a:srgbClr val="800080"/>
                  </a:solidFill>
                </a:rPr>
                <a:t>	</a:t>
              </a:r>
              <a:r>
                <a:rPr lang="fr-FR" i="1" dirty="0" smtClean="0">
                  <a:solidFill>
                    <a:srgbClr val="800080"/>
                  </a:solidFill>
                </a:rPr>
                <a:t>P</a:t>
              </a:r>
              <a:r>
                <a:rPr lang="fr-FR" i="1" dirty="0">
                  <a:solidFill>
                    <a:srgbClr val="800080"/>
                  </a:solidFill>
                </a:rPr>
                <a:t>(F=V, D=F) = P</a:t>
              </a:r>
              <a:r>
                <a:rPr lang="fr-FR" i="1" dirty="0" smtClean="0">
                  <a:solidFill>
                    <a:srgbClr val="800080"/>
                  </a:solidFill>
                </a:rPr>
                <a:t>(F=V </a:t>
              </a:r>
              <a:r>
                <a:rPr lang="fr-FR" i="1" dirty="0">
                  <a:solidFill>
                    <a:srgbClr val="800080"/>
                  </a:solidFill>
                </a:rPr>
                <a:t>| </a:t>
              </a:r>
              <a:r>
                <a:rPr lang="fr-FR" i="1" dirty="0" smtClean="0">
                  <a:solidFill>
                    <a:srgbClr val="800080"/>
                  </a:solidFill>
                </a:rPr>
                <a:t>D=F) </a:t>
              </a:r>
              <a:r>
                <a:rPr lang="fr-FR" i="1" dirty="0">
                  <a:solidFill>
                    <a:srgbClr val="800080"/>
                  </a:solidFill>
                </a:rPr>
                <a:t>*  P</a:t>
              </a:r>
              <a:r>
                <a:rPr lang="fr-FR" i="1" dirty="0" smtClean="0">
                  <a:solidFill>
                    <a:srgbClr val="800080"/>
                  </a:solidFill>
                </a:rPr>
                <a:t>(D=F)</a:t>
              </a:r>
            </a:p>
            <a:p>
              <a:pPr marL="742950" lvl="1" indent="-285750" algn="just">
                <a:spcAft>
                  <a:spcPts val="600"/>
                </a:spcAft>
                <a:buFont typeface="Wingdings" charset="2"/>
                <a:buChar char="§"/>
              </a:pPr>
              <a:r>
                <a:rPr lang="fr-FR" i="1" dirty="0" smtClean="0">
                  <a:solidFill>
                    <a:srgbClr val="800080"/>
                  </a:solidFill>
                </a:rPr>
                <a:t>De façon général si l’on a n variables aléatoires X</a:t>
              </a:r>
              <a:r>
                <a:rPr lang="fr-FR" i="1" baseline="-25000" dirty="0" smtClean="0">
                  <a:solidFill>
                    <a:srgbClr val="800080"/>
                  </a:solidFill>
                </a:rPr>
                <a:t>1</a:t>
              </a:r>
              <a:r>
                <a:rPr lang="fr-FR" i="1" dirty="0" smtClean="0">
                  <a:solidFill>
                    <a:srgbClr val="800080"/>
                  </a:solidFill>
                </a:rPr>
                <a:t>, </a:t>
              </a:r>
              <a:r>
                <a:rPr lang="mr-IN" i="1" dirty="0" smtClean="0">
                  <a:solidFill>
                    <a:srgbClr val="800080"/>
                  </a:solidFill>
                </a:rPr>
                <a:t>…</a:t>
              </a:r>
              <a:r>
                <a:rPr lang="fr-FR" i="1" dirty="0" smtClean="0">
                  <a:solidFill>
                    <a:srgbClr val="800080"/>
                  </a:solidFill>
                </a:rPr>
                <a:t>, </a:t>
              </a:r>
              <a:r>
                <a:rPr lang="fr-FR" i="1" dirty="0" err="1" smtClean="0">
                  <a:solidFill>
                    <a:srgbClr val="800080"/>
                  </a:solidFill>
                </a:rPr>
                <a:t>X</a:t>
              </a:r>
              <a:r>
                <a:rPr lang="fr-FR" i="1" baseline="-25000" dirty="0" err="1" smtClean="0">
                  <a:solidFill>
                    <a:srgbClr val="800080"/>
                  </a:solidFill>
                </a:rPr>
                <a:t>n</a:t>
              </a:r>
              <a:r>
                <a:rPr lang="fr-FR" i="1" dirty="0" smtClean="0">
                  <a:solidFill>
                    <a:srgbClr val="800080"/>
                  </a:solidFill>
                </a:rPr>
                <a:t> on a :</a:t>
              </a:r>
            </a:p>
            <a:p>
              <a:pPr lvl="1" algn="just">
                <a:spcAft>
                  <a:spcPts val="600"/>
                </a:spcAft>
              </a:pPr>
              <a:r>
                <a:rPr lang="fr-FR" i="1" dirty="0">
                  <a:solidFill>
                    <a:srgbClr val="800080"/>
                  </a:solidFill>
                </a:rPr>
                <a:t>	P</a:t>
              </a:r>
              <a:r>
                <a:rPr lang="fr-FR" i="1" dirty="0" smtClean="0">
                  <a:solidFill>
                    <a:srgbClr val="800080"/>
                  </a:solidFill>
                </a:rPr>
                <a:t>(</a:t>
              </a:r>
              <a:r>
                <a:rPr lang="fr-FR" i="1" dirty="0">
                  <a:solidFill>
                    <a:srgbClr val="800080"/>
                  </a:solidFill>
                </a:rPr>
                <a:t>X</a:t>
              </a:r>
              <a:r>
                <a:rPr lang="fr-FR" i="1" baseline="-25000" dirty="0">
                  <a:solidFill>
                    <a:srgbClr val="800080"/>
                  </a:solidFill>
                </a:rPr>
                <a:t>1</a:t>
              </a:r>
              <a:r>
                <a:rPr lang="fr-FR" i="1" dirty="0">
                  <a:solidFill>
                    <a:srgbClr val="800080"/>
                  </a:solidFill>
                </a:rPr>
                <a:t>, </a:t>
              </a:r>
              <a:r>
                <a:rPr lang="mr-IN" i="1" dirty="0">
                  <a:solidFill>
                    <a:srgbClr val="800080"/>
                  </a:solidFill>
                </a:rPr>
                <a:t>…</a:t>
              </a:r>
              <a:r>
                <a:rPr lang="fr-FR" i="1" dirty="0">
                  <a:solidFill>
                    <a:srgbClr val="800080"/>
                  </a:solidFill>
                </a:rPr>
                <a:t>, </a:t>
              </a:r>
              <a:r>
                <a:rPr lang="fr-FR" i="1" dirty="0" err="1">
                  <a:solidFill>
                    <a:srgbClr val="800080"/>
                  </a:solidFill>
                </a:rPr>
                <a:t>X</a:t>
              </a:r>
              <a:r>
                <a:rPr lang="fr-FR" i="1" baseline="-25000" dirty="0" err="1">
                  <a:solidFill>
                    <a:srgbClr val="800080"/>
                  </a:solidFill>
                </a:rPr>
                <a:t>n</a:t>
              </a:r>
              <a:r>
                <a:rPr lang="fr-FR" i="1" dirty="0">
                  <a:solidFill>
                    <a:srgbClr val="800080"/>
                  </a:solidFill>
                </a:rPr>
                <a:t> </a:t>
              </a:r>
              <a:r>
                <a:rPr lang="fr-FR" i="1" dirty="0" smtClean="0">
                  <a:solidFill>
                    <a:srgbClr val="800080"/>
                  </a:solidFill>
                </a:rPr>
                <a:t>) </a:t>
              </a:r>
              <a:r>
                <a:rPr lang="fr-FR" i="1" dirty="0">
                  <a:solidFill>
                    <a:srgbClr val="800080"/>
                  </a:solidFill>
                </a:rPr>
                <a:t>= P</a:t>
              </a:r>
              <a:r>
                <a:rPr lang="fr-FR" i="1" dirty="0" smtClean="0">
                  <a:solidFill>
                    <a:srgbClr val="800080"/>
                  </a:solidFill>
                </a:rPr>
                <a:t>(</a:t>
              </a:r>
              <a:r>
                <a:rPr lang="fr-FR" i="1" dirty="0" err="1" smtClean="0">
                  <a:solidFill>
                    <a:srgbClr val="800080"/>
                  </a:solidFill>
                </a:rPr>
                <a:t>X</a:t>
              </a:r>
              <a:r>
                <a:rPr lang="fr-FR" i="1" baseline="-25000" dirty="0" err="1" smtClean="0">
                  <a:solidFill>
                    <a:srgbClr val="800080"/>
                  </a:solidFill>
                </a:rPr>
                <a:t>n</a:t>
              </a:r>
              <a:r>
                <a:rPr lang="fr-FR" i="1" dirty="0" smtClean="0">
                  <a:solidFill>
                    <a:srgbClr val="800080"/>
                  </a:solidFill>
                </a:rPr>
                <a:t> | X</a:t>
              </a:r>
              <a:r>
                <a:rPr lang="fr-FR" i="1" baseline="-25000" dirty="0" smtClean="0">
                  <a:solidFill>
                    <a:srgbClr val="800080"/>
                  </a:solidFill>
                </a:rPr>
                <a:t>1</a:t>
              </a:r>
              <a:r>
                <a:rPr lang="fr-FR" i="1" dirty="0" smtClean="0">
                  <a:solidFill>
                    <a:srgbClr val="800080"/>
                  </a:solidFill>
                </a:rPr>
                <a:t>, </a:t>
              </a:r>
              <a:r>
                <a:rPr lang="mr-IN" i="1" dirty="0">
                  <a:solidFill>
                    <a:srgbClr val="800080"/>
                  </a:solidFill>
                </a:rPr>
                <a:t>…</a:t>
              </a:r>
              <a:r>
                <a:rPr lang="fr-FR" i="1" dirty="0">
                  <a:solidFill>
                    <a:srgbClr val="800080"/>
                  </a:solidFill>
                </a:rPr>
                <a:t>, </a:t>
              </a:r>
              <a:r>
                <a:rPr lang="fr-FR" i="1" dirty="0" smtClean="0">
                  <a:solidFill>
                    <a:srgbClr val="800080"/>
                  </a:solidFill>
                </a:rPr>
                <a:t>X</a:t>
              </a:r>
              <a:r>
                <a:rPr lang="fr-FR" i="1" baseline="-25000" dirty="0" smtClean="0">
                  <a:solidFill>
                    <a:srgbClr val="800080"/>
                  </a:solidFill>
                </a:rPr>
                <a:t>n-1</a:t>
              </a:r>
              <a:r>
                <a:rPr lang="fr-FR" i="1" dirty="0" smtClean="0">
                  <a:solidFill>
                    <a:srgbClr val="800080"/>
                  </a:solidFill>
                </a:rPr>
                <a:t>) </a:t>
              </a:r>
              <a:r>
                <a:rPr lang="fr-FR" i="1" dirty="0">
                  <a:solidFill>
                    <a:srgbClr val="800080"/>
                  </a:solidFill>
                </a:rPr>
                <a:t>* </a:t>
              </a:r>
              <a:r>
                <a:rPr lang="fr-FR" i="1" dirty="0" smtClean="0">
                  <a:solidFill>
                    <a:srgbClr val="800080"/>
                  </a:solidFill>
                </a:rPr>
                <a:t>P(X</a:t>
              </a:r>
              <a:r>
                <a:rPr lang="fr-FR" i="1" baseline="-25000" dirty="0" smtClean="0">
                  <a:solidFill>
                    <a:srgbClr val="800080"/>
                  </a:solidFill>
                </a:rPr>
                <a:t>1</a:t>
              </a:r>
              <a:r>
                <a:rPr lang="fr-FR" i="1" dirty="0" smtClean="0">
                  <a:solidFill>
                    <a:srgbClr val="800080"/>
                  </a:solidFill>
                </a:rPr>
                <a:t>, </a:t>
              </a:r>
              <a:r>
                <a:rPr lang="mr-IN" i="1" dirty="0" smtClean="0">
                  <a:solidFill>
                    <a:srgbClr val="800080"/>
                  </a:solidFill>
                </a:rPr>
                <a:t>…</a:t>
              </a:r>
              <a:r>
                <a:rPr lang="fr-FR" i="1" dirty="0" smtClean="0">
                  <a:solidFill>
                    <a:srgbClr val="800080"/>
                  </a:solidFill>
                </a:rPr>
                <a:t>, X</a:t>
              </a:r>
              <a:r>
                <a:rPr lang="fr-FR" i="1" baseline="-25000" dirty="0" smtClean="0">
                  <a:solidFill>
                    <a:srgbClr val="800080"/>
                  </a:solidFill>
                </a:rPr>
                <a:t>n-1</a:t>
              </a:r>
              <a:r>
                <a:rPr lang="fr-FR" i="1" dirty="0" smtClean="0">
                  <a:solidFill>
                    <a:srgbClr val="800080"/>
                  </a:solidFill>
                </a:rPr>
                <a:t>)</a:t>
              </a:r>
              <a:endParaRPr lang="fr-FR" i="1" dirty="0">
                <a:solidFill>
                  <a:srgbClr val="800080"/>
                </a:solidFill>
              </a:endParaRPr>
            </a:p>
            <a:p>
              <a:pPr lvl="1" algn="just">
                <a:spcAft>
                  <a:spcPts val="600"/>
                </a:spcAft>
              </a:pPr>
              <a:r>
                <a:rPr lang="fr-FR" i="1" dirty="0" smtClean="0">
                  <a:solidFill>
                    <a:srgbClr val="800080"/>
                  </a:solidFill>
                </a:rPr>
                <a:t>		= P(</a:t>
              </a:r>
              <a:r>
                <a:rPr lang="fr-FR" i="1" dirty="0" err="1" smtClean="0">
                  <a:solidFill>
                    <a:srgbClr val="800080"/>
                  </a:solidFill>
                </a:rPr>
                <a:t>X</a:t>
              </a:r>
              <a:r>
                <a:rPr lang="fr-FR" i="1" baseline="-25000" dirty="0" err="1" smtClean="0">
                  <a:solidFill>
                    <a:srgbClr val="800080"/>
                  </a:solidFill>
                </a:rPr>
                <a:t>n</a:t>
              </a:r>
              <a:r>
                <a:rPr lang="fr-FR" i="1" dirty="0" smtClean="0">
                  <a:solidFill>
                    <a:srgbClr val="800080"/>
                  </a:solidFill>
                </a:rPr>
                <a:t> | X</a:t>
              </a:r>
              <a:r>
                <a:rPr lang="fr-FR" i="1" baseline="-25000" dirty="0" smtClean="0">
                  <a:solidFill>
                    <a:srgbClr val="800080"/>
                  </a:solidFill>
                </a:rPr>
                <a:t>1</a:t>
              </a:r>
              <a:r>
                <a:rPr lang="fr-FR" i="1" dirty="0" smtClean="0">
                  <a:solidFill>
                    <a:srgbClr val="800080"/>
                  </a:solidFill>
                </a:rPr>
                <a:t>, </a:t>
              </a:r>
              <a:r>
                <a:rPr lang="mr-IN" i="1" dirty="0" smtClean="0">
                  <a:solidFill>
                    <a:srgbClr val="800080"/>
                  </a:solidFill>
                </a:rPr>
                <a:t>…</a:t>
              </a:r>
              <a:r>
                <a:rPr lang="fr-FR" i="1" dirty="0" smtClean="0">
                  <a:solidFill>
                    <a:srgbClr val="800080"/>
                  </a:solidFill>
                </a:rPr>
                <a:t>, X</a:t>
              </a:r>
              <a:r>
                <a:rPr lang="fr-FR" i="1" baseline="-25000" dirty="0" smtClean="0">
                  <a:solidFill>
                    <a:srgbClr val="800080"/>
                  </a:solidFill>
                </a:rPr>
                <a:t>n-1</a:t>
              </a:r>
              <a:r>
                <a:rPr lang="fr-FR" i="1" dirty="0" smtClean="0">
                  <a:solidFill>
                    <a:srgbClr val="800080"/>
                  </a:solidFill>
                </a:rPr>
                <a:t>) * </a:t>
              </a:r>
              <a:r>
                <a:rPr lang="fr-FR" i="1" dirty="0">
                  <a:solidFill>
                    <a:srgbClr val="800080"/>
                  </a:solidFill>
                </a:rPr>
                <a:t>P(</a:t>
              </a:r>
              <a:r>
                <a:rPr lang="fr-FR" i="1" dirty="0" smtClean="0">
                  <a:solidFill>
                    <a:srgbClr val="800080"/>
                  </a:solidFill>
                </a:rPr>
                <a:t>X</a:t>
              </a:r>
              <a:r>
                <a:rPr lang="fr-FR" i="1" baseline="-25000" dirty="0" smtClean="0">
                  <a:solidFill>
                    <a:srgbClr val="800080"/>
                  </a:solidFill>
                </a:rPr>
                <a:t>n-1</a:t>
              </a:r>
              <a:r>
                <a:rPr lang="fr-FR" i="1" dirty="0" smtClean="0">
                  <a:solidFill>
                    <a:srgbClr val="800080"/>
                  </a:solidFill>
                </a:rPr>
                <a:t> </a:t>
              </a:r>
              <a:r>
                <a:rPr lang="fr-FR" i="1" dirty="0">
                  <a:solidFill>
                    <a:srgbClr val="800080"/>
                  </a:solidFill>
                </a:rPr>
                <a:t>| X</a:t>
              </a:r>
              <a:r>
                <a:rPr lang="fr-FR" i="1" baseline="-25000" dirty="0">
                  <a:solidFill>
                    <a:srgbClr val="800080"/>
                  </a:solidFill>
                </a:rPr>
                <a:t>1</a:t>
              </a:r>
              <a:r>
                <a:rPr lang="fr-FR" i="1" dirty="0">
                  <a:solidFill>
                    <a:srgbClr val="800080"/>
                  </a:solidFill>
                </a:rPr>
                <a:t>, </a:t>
              </a:r>
              <a:r>
                <a:rPr lang="mr-IN" i="1" dirty="0">
                  <a:solidFill>
                    <a:srgbClr val="800080"/>
                  </a:solidFill>
                </a:rPr>
                <a:t>…</a:t>
              </a:r>
              <a:r>
                <a:rPr lang="fr-FR" i="1" dirty="0">
                  <a:solidFill>
                    <a:srgbClr val="800080"/>
                  </a:solidFill>
                </a:rPr>
                <a:t>, X</a:t>
              </a:r>
              <a:r>
                <a:rPr lang="fr-FR" i="1" baseline="-25000" dirty="0">
                  <a:solidFill>
                    <a:srgbClr val="800080"/>
                  </a:solidFill>
                </a:rPr>
                <a:t>n</a:t>
              </a:r>
              <a:r>
                <a:rPr lang="fr-FR" i="1" baseline="-25000" dirty="0" smtClean="0">
                  <a:solidFill>
                    <a:srgbClr val="800080"/>
                  </a:solidFill>
                </a:rPr>
                <a:t>-2</a:t>
              </a:r>
              <a:r>
                <a:rPr lang="fr-FR" i="1" dirty="0" smtClean="0">
                  <a:solidFill>
                    <a:srgbClr val="800080"/>
                  </a:solidFill>
                </a:rPr>
                <a:t>) * </a:t>
              </a:r>
              <a:r>
                <a:rPr lang="fr-FR" i="1" dirty="0">
                  <a:solidFill>
                    <a:srgbClr val="800080"/>
                  </a:solidFill>
                </a:rPr>
                <a:t>P(X</a:t>
              </a:r>
              <a:r>
                <a:rPr lang="fr-FR" i="1" baseline="-25000" dirty="0">
                  <a:solidFill>
                    <a:srgbClr val="800080"/>
                  </a:solidFill>
                </a:rPr>
                <a:t>1</a:t>
              </a:r>
              <a:r>
                <a:rPr lang="fr-FR" i="1" dirty="0">
                  <a:solidFill>
                    <a:srgbClr val="800080"/>
                  </a:solidFill>
                </a:rPr>
                <a:t>, </a:t>
              </a:r>
              <a:r>
                <a:rPr lang="mr-IN" i="1" dirty="0">
                  <a:solidFill>
                    <a:srgbClr val="800080"/>
                  </a:solidFill>
                </a:rPr>
                <a:t>…</a:t>
              </a:r>
              <a:r>
                <a:rPr lang="fr-FR" i="1" dirty="0">
                  <a:solidFill>
                    <a:srgbClr val="800080"/>
                  </a:solidFill>
                </a:rPr>
                <a:t>, X</a:t>
              </a:r>
              <a:r>
                <a:rPr lang="fr-FR" i="1" baseline="-25000" dirty="0">
                  <a:solidFill>
                    <a:srgbClr val="800080"/>
                  </a:solidFill>
                </a:rPr>
                <a:t>n</a:t>
              </a:r>
              <a:r>
                <a:rPr lang="fr-FR" i="1" baseline="-25000" dirty="0" smtClean="0">
                  <a:solidFill>
                    <a:srgbClr val="800080"/>
                  </a:solidFill>
                </a:rPr>
                <a:t>-2</a:t>
              </a:r>
              <a:r>
                <a:rPr lang="fr-FR" i="1" dirty="0" smtClean="0">
                  <a:solidFill>
                    <a:srgbClr val="800080"/>
                  </a:solidFill>
                </a:rPr>
                <a:t>)</a:t>
              </a:r>
              <a:endParaRPr lang="fr-FR" i="1" dirty="0">
                <a:solidFill>
                  <a:srgbClr val="800080"/>
                </a:solidFill>
              </a:endParaRPr>
            </a:p>
            <a:p>
              <a:pPr lvl="1" algn="just">
                <a:spcAft>
                  <a:spcPts val="600"/>
                </a:spcAft>
              </a:pPr>
              <a:r>
                <a:rPr lang="fr-FR" i="1" dirty="0">
                  <a:solidFill>
                    <a:srgbClr val="800080"/>
                  </a:solidFill>
                </a:rPr>
                <a:t>		= </a:t>
              </a:r>
              <a:r>
                <a:rPr lang="fr-FR" i="1" dirty="0" smtClean="0">
                  <a:solidFill>
                    <a:srgbClr val="800080"/>
                  </a:solidFill>
                </a:rPr>
                <a:t>. . .</a:t>
              </a:r>
              <a:endParaRPr lang="fr-FR" i="1" dirty="0">
                <a:solidFill>
                  <a:srgbClr val="800080"/>
                </a:solidFill>
              </a:endParaRPr>
            </a:p>
            <a:p>
              <a:pPr lvl="1" algn="just">
                <a:spcAft>
                  <a:spcPts val="1200"/>
                </a:spcAft>
              </a:pPr>
              <a:r>
                <a:rPr lang="fr-FR" i="1" dirty="0">
                  <a:solidFill>
                    <a:srgbClr val="800080"/>
                  </a:solidFill>
                </a:rPr>
                <a:t>		</a:t>
              </a:r>
              <a:endParaRPr lang="fr-FR" i="1" dirty="0" smtClean="0">
                <a:solidFill>
                  <a:srgbClr val="800080"/>
                </a:solidFill>
              </a:endParaRPr>
            </a:p>
            <a:p>
              <a:pPr lvl="1" algn="just">
                <a:spcAft>
                  <a:spcPts val="1200"/>
                </a:spcAft>
              </a:pPr>
              <a:endParaRPr lang="fr-FR" sz="800" i="1" dirty="0" smtClean="0">
                <a:solidFill>
                  <a:srgbClr val="800080"/>
                </a:solidFill>
              </a:endParaRPr>
            </a:p>
            <a:p>
              <a:pPr marL="742950" lvl="1" indent="-285750" algn="just">
                <a:spcAft>
                  <a:spcPts val="600"/>
                </a:spcAft>
                <a:buFont typeface="Wingdings" charset="2"/>
                <a:buChar char="§"/>
              </a:pPr>
              <a:r>
                <a:rPr lang="fr-FR" i="1" dirty="0" smtClean="0">
                  <a:solidFill>
                    <a:srgbClr val="800080"/>
                  </a:solidFill>
                </a:rPr>
                <a:t>Cette règle permet plutôt que d’exprimer toutes les probabilités jointes on peut spécifier les probabilités conditionnelles.</a:t>
              </a:r>
              <a:endParaRPr lang="fr-FR" i="1" dirty="0">
                <a:solidFill>
                  <a:srgbClr val="800080"/>
                </a:solidFill>
              </a:endParaRPr>
            </a:p>
          </p:txBody>
        </p:sp>
      </p:grpSp>
      <mc:AlternateContent xmlns:mc="http://schemas.openxmlformats.org/markup-compatibility/2006" xmlns:a14="http://schemas.microsoft.com/office/drawing/2010/main">
        <mc:Choice Requires="a14">
          <p:sp>
            <p:nvSpPr>
              <p:cNvPr id="11" name="ZoneTexte 10"/>
              <p:cNvSpPr txBox="1"/>
              <p:nvPr/>
            </p:nvSpPr>
            <p:spPr>
              <a:xfrm>
                <a:off x="3497443" y="5167955"/>
                <a:ext cx="214911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m:rPr>
                              <m:brk m:alnAt="7"/>
                            </m:rP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r>
                            <a:rPr lang="fr-FR" b="0" i="1" smtClean="0">
                              <a:solidFill>
                                <a:srgbClr val="002060"/>
                              </a:solidFill>
                              <a:latin typeface="Cambria Math" panose="02040503050406030204" pitchFamily="18" charset="0"/>
                            </a:rPr>
                            <m:t>𝑃</m:t>
                          </m:r>
                          <m:d>
                            <m:dPr>
                              <m:endChr m:val="|"/>
                              <m:ctrlPr>
                                <a:rPr lang="fr-FR" b="0" i="1" smtClean="0">
                                  <a:solidFill>
                                    <a:srgbClr val="002060"/>
                                  </a:solidFill>
                                  <a:latin typeface="Cambria Math" panose="02040503050406030204" pitchFamily="18" charset="0"/>
                                </a:rPr>
                              </m:ctrlPr>
                            </m:dPr>
                            <m:e>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𝑥</m:t>
                                  </m:r>
                                </m:e>
                                <m:sub>
                                  <m:r>
                                    <a:rPr lang="fr-FR" b="0" i="1" smtClean="0">
                                      <a:solidFill>
                                        <a:srgbClr val="002060"/>
                                      </a:solidFill>
                                      <a:latin typeface="Cambria Math" panose="02040503050406030204" pitchFamily="18" charset="0"/>
                                    </a:rPr>
                                    <m:t>𝑖</m:t>
                                  </m:r>
                                </m:sub>
                              </m:sSub>
                            </m:e>
                          </m:d>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1</m:t>
                              </m:r>
                            </m:sub>
                          </m:sSub>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𝑥</m:t>
                              </m:r>
                            </m:e>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Sub>
                          <m:r>
                            <a:rPr lang="fr-FR" b="0" i="1" smtClean="0">
                              <a:solidFill>
                                <a:srgbClr val="002060"/>
                              </a:solidFill>
                              <a:latin typeface="Cambria Math" panose="02040503050406030204" pitchFamily="18" charset="0"/>
                            </a:rPr>
                            <m:t>)</m:t>
                          </m:r>
                        </m:e>
                      </m:nary>
                    </m:oMath>
                  </m:oMathPara>
                </a14:m>
                <a:endParaRPr lang="fr-FR" dirty="0">
                  <a:solidFill>
                    <a:srgbClr val="00206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3497443" y="5167955"/>
                <a:ext cx="2149114" cy="75623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033729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45597"/>
            <a:chOff x="0" y="998538"/>
            <a:chExt cx="9144000" cy="564559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3214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Indépendance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Deux variables X</a:t>
              </a:r>
              <a:r>
                <a:rPr lang="fr-FR" i="1" baseline="-25000" dirty="0" smtClean="0">
                  <a:solidFill>
                    <a:srgbClr val="800080"/>
                  </a:solidFill>
                </a:rPr>
                <a:t>1</a:t>
              </a:r>
              <a:r>
                <a:rPr lang="fr-FR" i="1" dirty="0" smtClean="0">
                  <a:solidFill>
                    <a:srgbClr val="800080"/>
                  </a:solidFill>
                </a:rPr>
                <a:t>, X</a:t>
              </a:r>
              <a:r>
                <a:rPr lang="fr-FR" i="1" baseline="-25000" dirty="0" smtClean="0">
                  <a:solidFill>
                    <a:srgbClr val="800080"/>
                  </a:solidFill>
                </a:rPr>
                <a:t>2</a:t>
              </a:r>
              <a:r>
                <a:rPr lang="fr-FR" i="1" dirty="0" smtClean="0">
                  <a:solidFill>
                    <a:srgbClr val="800080"/>
                  </a:solidFill>
                </a:rPr>
                <a:t> sont indépendantes si :</a:t>
              </a:r>
              <a:endParaRPr lang="fr-FR" i="1" dirty="0">
                <a:solidFill>
                  <a:srgbClr val="800080"/>
                </a:solidFill>
              </a:endParaRPr>
            </a:p>
            <a:p>
              <a:pPr lvl="1" algn="just">
                <a:spcAft>
                  <a:spcPts val="1200"/>
                </a:spcAft>
              </a:pPr>
              <a:r>
                <a:rPr lang="fr-FR" i="1" dirty="0">
                  <a:solidFill>
                    <a:srgbClr val="800080"/>
                  </a:solidFill>
                </a:rPr>
                <a:t>	P</a:t>
              </a:r>
              <a:r>
                <a:rPr lang="fr-FR" i="1" dirty="0" smtClean="0">
                  <a:solidFill>
                    <a:srgbClr val="800080"/>
                  </a:solidFill>
                </a:rPr>
                <a:t>(</a:t>
              </a:r>
              <a:r>
                <a:rPr lang="fr-FR" i="1" dirty="0">
                  <a:solidFill>
                    <a:srgbClr val="800080"/>
                  </a:solidFill>
                </a:rPr>
                <a:t>X</a:t>
              </a:r>
              <a:r>
                <a:rPr lang="fr-FR" i="1" baseline="-25000" dirty="0">
                  <a:solidFill>
                    <a:srgbClr val="800080"/>
                  </a:solidFill>
                </a:rPr>
                <a:t>1</a:t>
              </a:r>
              <a:r>
                <a:rPr lang="fr-FR" i="1" dirty="0" smtClean="0">
                  <a:solidFill>
                    <a:srgbClr val="800080"/>
                  </a:solidFill>
                </a:rPr>
                <a:t> </a:t>
              </a:r>
              <a:r>
                <a:rPr lang="fr-FR" i="1" dirty="0">
                  <a:solidFill>
                    <a:srgbClr val="800080"/>
                  </a:solidFill>
                </a:rPr>
                <a:t>| </a:t>
              </a:r>
              <a:r>
                <a:rPr lang="fr-FR" i="1" dirty="0" smtClean="0">
                  <a:solidFill>
                    <a:srgbClr val="800080"/>
                  </a:solidFill>
                </a:rPr>
                <a:t>X</a:t>
              </a:r>
              <a:r>
                <a:rPr lang="fr-FR" i="1" baseline="-25000" dirty="0" smtClean="0">
                  <a:solidFill>
                    <a:srgbClr val="800080"/>
                  </a:solidFill>
                </a:rPr>
                <a:t>2</a:t>
              </a:r>
              <a:r>
                <a:rPr lang="fr-FR" i="1" dirty="0" smtClean="0">
                  <a:solidFill>
                    <a:srgbClr val="800080"/>
                  </a:solidFill>
                </a:rPr>
                <a:t>) </a:t>
              </a:r>
              <a:r>
                <a:rPr lang="fr-FR" i="1" dirty="0">
                  <a:solidFill>
                    <a:srgbClr val="800080"/>
                  </a:solidFill>
                </a:rPr>
                <a:t>= P</a:t>
              </a:r>
              <a:r>
                <a:rPr lang="fr-FR" i="1" dirty="0" smtClean="0">
                  <a:solidFill>
                    <a:srgbClr val="800080"/>
                  </a:solidFill>
                </a:rPr>
                <a:t>(</a:t>
              </a:r>
              <a:r>
                <a:rPr lang="fr-FR" i="1" dirty="0">
                  <a:solidFill>
                    <a:srgbClr val="800080"/>
                  </a:solidFill>
                </a:rPr>
                <a:t>X</a:t>
              </a:r>
              <a:r>
                <a:rPr lang="fr-FR" i="1" baseline="-25000" dirty="0">
                  <a:solidFill>
                    <a:srgbClr val="800080"/>
                  </a:solidFill>
                </a:rPr>
                <a:t>1</a:t>
              </a:r>
              <a:r>
                <a:rPr lang="fr-FR" i="1" dirty="0" smtClean="0">
                  <a:solidFill>
                    <a:srgbClr val="800080"/>
                  </a:solidFill>
                </a:rPr>
                <a:t>)  ou  </a:t>
              </a:r>
              <a:r>
                <a:rPr lang="fr-FR" i="1" dirty="0">
                  <a:solidFill>
                    <a:srgbClr val="800080"/>
                  </a:solidFill>
                </a:rPr>
                <a:t>P(</a:t>
              </a:r>
              <a:r>
                <a:rPr lang="fr-FR" i="1" dirty="0" smtClean="0">
                  <a:solidFill>
                    <a:srgbClr val="800080"/>
                  </a:solidFill>
                </a:rPr>
                <a:t>X</a:t>
              </a:r>
              <a:r>
                <a:rPr lang="fr-FR" i="1" baseline="-25000" dirty="0" smtClean="0">
                  <a:solidFill>
                    <a:srgbClr val="800080"/>
                  </a:solidFill>
                </a:rPr>
                <a:t>2</a:t>
              </a:r>
              <a:r>
                <a:rPr lang="fr-FR" i="1" dirty="0" smtClean="0">
                  <a:solidFill>
                    <a:srgbClr val="800080"/>
                  </a:solidFill>
                </a:rPr>
                <a:t> </a:t>
              </a:r>
              <a:r>
                <a:rPr lang="fr-FR" i="1" dirty="0">
                  <a:solidFill>
                    <a:srgbClr val="800080"/>
                  </a:solidFill>
                </a:rPr>
                <a:t>| </a:t>
              </a:r>
              <a:r>
                <a:rPr lang="fr-FR" i="1" dirty="0" smtClean="0">
                  <a:solidFill>
                    <a:srgbClr val="800080"/>
                  </a:solidFill>
                </a:rPr>
                <a:t>X</a:t>
              </a:r>
              <a:r>
                <a:rPr lang="fr-FR" i="1" baseline="-25000" dirty="0" smtClean="0">
                  <a:solidFill>
                    <a:srgbClr val="800080"/>
                  </a:solidFill>
                </a:rPr>
                <a:t>1</a:t>
              </a:r>
              <a:r>
                <a:rPr lang="fr-FR" i="1" dirty="0" smtClean="0">
                  <a:solidFill>
                    <a:srgbClr val="800080"/>
                  </a:solidFill>
                </a:rPr>
                <a:t>) </a:t>
              </a:r>
              <a:r>
                <a:rPr lang="fr-FR" i="1" dirty="0">
                  <a:solidFill>
                    <a:srgbClr val="800080"/>
                  </a:solidFill>
                </a:rPr>
                <a:t>= P(</a:t>
              </a:r>
              <a:r>
                <a:rPr lang="fr-FR" i="1" dirty="0" smtClean="0">
                  <a:solidFill>
                    <a:srgbClr val="800080"/>
                  </a:solidFill>
                </a:rPr>
                <a:t>X</a:t>
              </a:r>
              <a:r>
                <a:rPr lang="fr-FR" i="1" baseline="-25000" dirty="0" smtClean="0">
                  <a:solidFill>
                    <a:srgbClr val="800080"/>
                  </a:solidFill>
                </a:rPr>
                <a:t>2</a:t>
              </a:r>
              <a:r>
                <a:rPr lang="fr-FR" i="1" dirty="0" smtClean="0">
                  <a:solidFill>
                    <a:srgbClr val="800080"/>
                  </a:solidFill>
                </a:rPr>
                <a:t>)  ou </a:t>
              </a:r>
              <a:r>
                <a:rPr lang="fr-FR" i="1" dirty="0">
                  <a:solidFill>
                    <a:srgbClr val="800080"/>
                  </a:solidFill>
                </a:rPr>
                <a:t>P(</a:t>
              </a:r>
              <a:r>
                <a:rPr lang="fr-FR" i="1" dirty="0" smtClean="0">
                  <a:solidFill>
                    <a:srgbClr val="800080"/>
                  </a:solidFill>
                </a:rPr>
                <a:t>X</a:t>
              </a:r>
              <a:r>
                <a:rPr lang="fr-FR" i="1" baseline="-25000" dirty="0" smtClean="0">
                  <a:solidFill>
                    <a:srgbClr val="800080"/>
                  </a:solidFill>
                </a:rPr>
                <a:t>1</a:t>
              </a:r>
              <a:r>
                <a:rPr lang="fr-FR" i="1" dirty="0" smtClean="0">
                  <a:solidFill>
                    <a:srgbClr val="800080"/>
                  </a:solidFill>
                </a:rPr>
                <a:t>, </a:t>
              </a:r>
              <a:r>
                <a:rPr lang="fr-FR" i="1" dirty="0">
                  <a:solidFill>
                    <a:srgbClr val="800080"/>
                  </a:solidFill>
                </a:rPr>
                <a:t>X</a:t>
              </a:r>
              <a:r>
                <a:rPr lang="fr-FR" i="1" baseline="-25000" dirty="0">
                  <a:solidFill>
                    <a:srgbClr val="800080"/>
                  </a:solidFill>
                </a:rPr>
                <a:t>2</a:t>
              </a:r>
              <a:r>
                <a:rPr lang="fr-FR" i="1" dirty="0">
                  <a:solidFill>
                    <a:srgbClr val="800080"/>
                  </a:solidFill>
                </a:rPr>
                <a:t>) = P(X</a:t>
              </a:r>
              <a:r>
                <a:rPr lang="fr-FR" i="1" baseline="-25000" dirty="0">
                  <a:solidFill>
                    <a:srgbClr val="800080"/>
                  </a:solidFill>
                </a:rPr>
                <a:t>1</a:t>
              </a:r>
              <a:r>
                <a:rPr lang="fr-FR" i="1" dirty="0" smtClean="0">
                  <a:solidFill>
                    <a:srgbClr val="800080"/>
                  </a:solidFill>
                </a:rPr>
                <a:t>)*</a:t>
              </a:r>
              <a:r>
                <a:rPr lang="fr-FR" i="1" dirty="0">
                  <a:solidFill>
                    <a:srgbClr val="800080"/>
                  </a:solidFill>
                </a:rPr>
                <a:t>P(</a:t>
              </a:r>
              <a:r>
                <a:rPr lang="fr-FR" i="1" dirty="0" smtClean="0">
                  <a:solidFill>
                    <a:srgbClr val="800080"/>
                  </a:solidFill>
                </a:rPr>
                <a:t>X</a:t>
              </a:r>
              <a:r>
                <a:rPr lang="fr-FR" i="1" baseline="-25000" dirty="0" smtClean="0">
                  <a:solidFill>
                    <a:srgbClr val="800080"/>
                  </a:solidFill>
                </a:rPr>
                <a:t>2</a:t>
              </a:r>
              <a:r>
                <a:rPr lang="fr-FR" i="1" dirty="0" smtClean="0">
                  <a:solidFill>
                    <a:srgbClr val="800080"/>
                  </a:solidFill>
                </a:rPr>
                <a:t>) </a:t>
              </a:r>
            </a:p>
            <a:p>
              <a:pPr lvl="1" algn="just">
                <a:spcAft>
                  <a:spcPts val="600"/>
                </a:spcAft>
                <a:buFont typeface="Wingdings" pitchFamily="2" charset="2"/>
                <a:buChar char="§"/>
              </a:pPr>
              <a:r>
                <a:rPr lang="fr-FR" i="1" dirty="0" smtClean="0">
                  <a:solidFill>
                    <a:srgbClr val="800080"/>
                  </a:solidFill>
                </a:rPr>
                <a:t> Y a-t-il un lien entre Fumer et être Asthmatique.</a:t>
              </a:r>
            </a:p>
            <a:p>
              <a:pPr lvl="1" algn="just">
                <a:spcAft>
                  <a:spcPts val="1200"/>
                </a:spcAft>
              </a:pPr>
              <a:r>
                <a:rPr lang="fr-FR" i="1" dirty="0">
                  <a:solidFill>
                    <a:srgbClr val="800080"/>
                  </a:solidFill>
                </a:rPr>
                <a:t>	P</a:t>
              </a:r>
              <a:r>
                <a:rPr lang="fr-FR" i="1" dirty="0" smtClean="0">
                  <a:solidFill>
                    <a:srgbClr val="800080"/>
                  </a:solidFill>
                </a:rPr>
                <a:t>(F=V </a:t>
              </a:r>
              <a:r>
                <a:rPr lang="fr-FR" i="1" dirty="0">
                  <a:solidFill>
                    <a:srgbClr val="800080"/>
                  </a:solidFill>
                </a:rPr>
                <a:t>| </a:t>
              </a:r>
              <a:r>
                <a:rPr lang="fr-FR" i="1" dirty="0" smtClean="0">
                  <a:solidFill>
                    <a:srgbClr val="800080"/>
                  </a:solidFill>
                </a:rPr>
                <a:t>A=V) = P(F=V, A=V) / P(A=V) = 0.084 / 0.322 = 0.262</a:t>
              </a:r>
            </a:p>
            <a:p>
              <a:pPr lvl="1" algn="just">
                <a:spcAft>
                  <a:spcPts val="600"/>
                </a:spcAft>
                <a:buFont typeface="Wingdings" pitchFamily="2" charset="2"/>
                <a:buChar char="§"/>
              </a:pPr>
              <a:r>
                <a:rPr lang="fr-FR" i="1" dirty="0" smtClean="0">
                  <a:solidFill>
                    <a:srgbClr val="800080"/>
                  </a:solidFill>
                </a:rPr>
                <a:t> P(F=V)=0,262 donc les variables F et A sont indépendantes.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L’indépendance entre les variables permet de réduire la taille de la distribution des probabilités et rend les calculs plus efficaces.</a:t>
              </a:r>
            </a:p>
            <a:p>
              <a:pPr algn="just">
                <a:spcAft>
                  <a:spcPts val="600"/>
                </a:spcAft>
                <a:buClr>
                  <a:schemeClr val="accent2"/>
                </a:buClr>
              </a:pPr>
              <a:r>
                <a:rPr lang="fr-FR" sz="2000" b="1" dirty="0">
                  <a:solidFill>
                    <a:srgbClr val="800080"/>
                  </a:solidFill>
                  <a:sym typeface="Wingdings" pitchFamily="2" charset="2"/>
                </a:rPr>
                <a:t>Règle de Bayes</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La probabilité de certaines causes sachant les effets que l’on observe peut être liée à la probabilité des effets connaissant les causes.</a:t>
              </a:r>
            </a:p>
            <a:p>
              <a:pPr lvl="1" algn="just">
                <a:spcAft>
                  <a:spcPts val="1200"/>
                </a:spcAft>
              </a:pPr>
              <a:r>
                <a:rPr lang="fr-FR" i="1" dirty="0">
                  <a:solidFill>
                    <a:srgbClr val="800080"/>
                  </a:solidFill>
                </a:rPr>
                <a:t>	P(Cause | Effet) = P(Effet | Cause) *  P(Cause) / P(Effet)</a:t>
              </a:r>
            </a:p>
            <a:p>
              <a:pPr lvl="1" algn="just">
                <a:spcAft>
                  <a:spcPts val="1200"/>
                </a:spcAft>
                <a:buFont typeface="Wingdings" pitchFamily="2" charset="2"/>
                <a:buChar char="§"/>
              </a:pPr>
              <a:r>
                <a:rPr lang="fr-FR" i="1" dirty="0">
                  <a:solidFill>
                    <a:srgbClr val="800080"/>
                  </a:solidFill>
                </a:rPr>
                <a:t> Cette règle permet de faire des raisonnement probabilistes. Elle donne une probabilité diagnostique à partir d’une probabilité causale</a:t>
              </a:r>
              <a:r>
                <a:rPr lang="fr-FR" i="1" dirty="0" smtClean="0">
                  <a:solidFill>
                    <a:srgbClr val="800080"/>
                  </a:solidFill>
                </a:rPr>
                <a:t>.</a:t>
              </a:r>
              <a:endParaRPr lang="fr-FR" i="1" dirty="0">
                <a:solidFill>
                  <a:srgbClr val="800080"/>
                </a:solidFill>
              </a:endParaRPr>
            </a:p>
          </p:txBody>
        </p:sp>
      </p:grpSp>
    </p:spTree>
    <p:extLst>
      <p:ext uri="{BB962C8B-B14F-4D97-AF65-F5344CB8AC3E}">
        <p14:creationId xmlns:p14="http://schemas.microsoft.com/office/powerpoint/2010/main" val="3919324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3228" y="182563"/>
            <a:ext cx="5304722" cy="769441"/>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a:p>
            <a:pPr algn="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07152"/>
            <a:chOff x="0" y="998538"/>
            <a:chExt cx="9144000" cy="570715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9370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Différents types de raisonnement</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a:t>
              </a:r>
              <a:r>
                <a:rPr lang="fr-FR" i="1" dirty="0" smtClean="0">
                  <a:solidFill>
                    <a:srgbClr val="800080"/>
                  </a:solidFill>
                </a:rPr>
                <a:t>Le </a:t>
              </a:r>
              <a:r>
                <a:rPr lang="fr-FR" i="1" dirty="0">
                  <a:solidFill>
                    <a:srgbClr val="800080"/>
                  </a:solidFill>
                </a:rPr>
                <a:t>raisonnement </a:t>
              </a:r>
              <a:r>
                <a:rPr lang="fr-FR" b="1" i="1" dirty="0">
                  <a:solidFill>
                    <a:srgbClr val="800080"/>
                  </a:solidFill>
                </a:rPr>
                <a:t>approximatif</a:t>
              </a:r>
              <a:r>
                <a:rPr lang="fr-FR" i="1" dirty="0">
                  <a:solidFill>
                    <a:srgbClr val="800080"/>
                  </a:solidFill>
                </a:rPr>
                <a:t> : </a:t>
              </a:r>
              <a:r>
                <a:rPr lang="fr-FR" i="1" dirty="0" smtClean="0">
                  <a:solidFill>
                    <a:srgbClr val="800080"/>
                  </a:solidFill>
                </a:rPr>
                <a:t>dû à </a:t>
              </a:r>
              <a:r>
                <a:rPr lang="fr-FR" i="1" dirty="0">
                  <a:solidFill>
                    <a:srgbClr val="800080"/>
                  </a:solidFill>
                </a:rPr>
                <a:t>l'imperfection des connaissances et des données sur lesquelles </a:t>
              </a:r>
              <a:r>
                <a:rPr lang="fr-FR" i="1" dirty="0" smtClean="0">
                  <a:solidFill>
                    <a:srgbClr val="800080"/>
                  </a:solidFill>
                </a:rPr>
                <a:t>on </a:t>
              </a:r>
              <a:r>
                <a:rPr lang="fr-FR" i="1" dirty="0">
                  <a:solidFill>
                    <a:srgbClr val="800080"/>
                  </a:solidFill>
                </a:rPr>
                <a:t>raisonne. </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a:t>
              </a:r>
              <a:r>
                <a:rPr lang="fr-FR" i="1" dirty="0">
                  <a:solidFill>
                    <a:srgbClr val="800080"/>
                  </a:solidFill>
                </a:rPr>
                <a:t>conception </a:t>
              </a:r>
              <a:r>
                <a:rPr lang="fr-FR" i="1" dirty="0" smtClean="0">
                  <a:solidFill>
                    <a:srgbClr val="800080"/>
                  </a:solidFill>
                </a:rPr>
                <a:t>nécessite de </a:t>
              </a:r>
              <a:r>
                <a:rPr lang="fr-FR" i="1" dirty="0">
                  <a:solidFill>
                    <a:srgbClr val="800080"/>
                  </a:solidFill>
                </a:rPr>
                <a:t>disposer de mécanismes de raisonnement approximatif efficaces, capables de prendre en compte ces imperfections.</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a:t>
              </a:r>
              <a:r>
                <a:rPr lang="fr-FR" i="1" dirty="0">
                  <a:solidFill>
                    <a:srgbClr val="800080"/>
                  </a:solidFill>
                </a:rPr>
                <a:t>raisonnement </a:t>
              </a:r>
              <a:r>
                <a:rPr lang="fr-FR" b="1" i="1" dirty="0">
                  <a:solidFill>
                    <a:srgbClr val="800080"/>
                  </a:solidFill>
                </a:rPr>
                <a:t>temporel </a:t>
              </a:r>
              <a:r>
                <a:rPr lang="fr-FR" i="1" dirty="0">
                  <a:solidFill>
                    <a:srgbClr val="800080"/>
                  </a:solidFill>
                </a:rPr>
                <a:t>: </a:t>
              </a:r>
              <a:r>
                <a:rPr lang="fr-FR" i="1" dirty="0" smtClean="0">
                  <a:solidFill>
                    <a:srgbClr val="800080"/>
                  </a:solidFill>
                </a:rPr>
                <a:t>consiste à raisonner sur ce qui s'est passé, sur </a:t>
              </a:r>
              <a:r>
                <a:rPr lang="fr-FR" i="1" dirty="0">
                  <a:solidFill>
                    <a:srgbClr val="800080"/>
                  </a:solidFill>
                </a:rPr>
                <a:t>ce qui se passera ou pourrait se </a:t>
              </a:r>
              <a:r>
                <a:rPr lang="fr-FR" i="1" dirty="0" smtClean="0">
                  <a:solidFill>
                    <a:srgbClr val="800080"/>
                  </a:solidFill>
                </a:rPr>
                <a:t>passer.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prise </a:t>
              </a:r>
              <a:r>
                <a:rPr lang="fr-FR" i="1" dirty="0">
                  <a:solidFill>
                    <a:srgbClr val="800080"/>
                  </a:solidFill>
                </a:rPr>
                <a:t>en compte le temps dans </a:t>
              </a:r>
              <a:r>
                <a:rPr lang="fr-FR" i="1" dirty="0" smtClean="0">
                  <a:solidFill>
                    <a:srgbClr val="800080"/>
                  </a:solidFill>
                </a:rPr>
                <a:t>le </a:t>
              </a:r>
              <a:r>
                <a:rPr lang="fr-FR" i="1" dirty="0">
                  <a:solidFill>
                    <a:srgbClr val="800080"/>
                  </a:solidFill>
                </a:rPr>
                <a:t>raisonnement nécessite </a:t>
              </a:r>
              <a:r>
                <a:rPr lang="fr-FR" i="1" dirty="0" smtClean="0">
                  <a:solidFill>
                    <a:srgbClr val="800080"/>
                  </a:solidFill>
                </a:rPr>
                <a:t>d'en </a:t>
              </a:r>
              <a:r>
                <a:rPr lang="fr-FR" i="1" dirty="0">
                  <a:solidFill>
                    <a:srgbClr val="800080"/>
                  </a:solidFill>
                </a:rPr>
                <a:t>concevoir une représentation adéquate. </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a:t>
              </a:r>
              <a:r>
                <a:rPr lang="fr-FR" i="1" dirty="0">
                  <a:solidFill>
                    <a:srgbClr val="800080"/>
                  </a:solidFill>
                </a:rPr>
                <a:t>raisonnement </a:t>
              </a:r>
              <a:r>
                <a:rPr lang="fr-FR" b="1" i="1" dirty="0">
                  <a:solidFill>
                    <a:srgbClr val="800080"/>
                  </a:solidFill>
                </a:rPr>
                <a:t>à base de cas</a:t>
              </a:r>
              <a:r>
                <a:rPr lang="fr-FR" i="1" dirty="0">
                  <a:solidFill>
                    <a:srgbClr val="800080"/>
                  </a:solidFill>
                </a:rPr>
                <a:t> : case-</a:t>
              </a:r>
              <a:r>
                <a:rPr lang="fr-FR" i="1" dirty="0" err="1">
                  <a:solidFill>
                    <a:srgbClr val="800080"/>
                  </a:solidFill>
                </a:rPr>
                <a:t>based</a:t>
              </a:r>
              <a:r>
                <a:rPr lang="fr-FR" i="1" dirty="0">
                  <a:solidFill>
                    <a:srgbClr val="800080"/>
                  </a:solidFill>
                </a:rPr>
                <a:t> </a:t>
              </a:r>
              <a:r>
                <a:rPr lang="fr-FR" i="1" dirty="0" err="1">
                  <a:solidFill>
                    <a:srgbClr val="800080"/>
                  </a:solidFill>
                </a:rPr>
                <a:t>reasoning</a:t>
              </a:r>
              <a:r>
                <a:rPr lang="fr-FR" i="1" dirty="0">
                  <a:solidFill>
                    <a:srgbClr val="800080"/>
                  </a:solidFill>
                </a:rPr>
                <a:t> repose sur l'hypothèse que la résolution d'un problème consiste en une remémoration d'expériences précédentes. </a:t>
              </a:r>
            </a:p>
            <a:p>
              <a:pPr lvl="1" algn="just">
                <a:spcAft>
                  <a:spcPts val="600"/>
                </a:spcAft>
                <a:buFont typeface="Wingdings" pitchFamily="2" charset="2"/>
                <a:buChar char="§"/>
              </a:pPr>
              <a:r>
                <a:rPr lang="fr-FR" i="1" dirty="0" smtClean="0">
                  <a:solidFill>
                    <a:srgbClr val="800080"/>
                  </a:solidFill>
                </a:rPr>
                <a:t> Le </a:t>
              </a:r>
              <a:r>
                <a:rPr lang="fr-FR" i="1" dirty="0">
                  <a:solidFill>
                    <a:srgbClr val="800080"/>
                  </a:solidFill>
                </a:rPr>
                <a:t>raisonnement </a:t>
              </a:r>
              <a:r>
                <a:rPr lang="fr-FR" b="1" i="1" dirty="0">
                  <a:solidFill>
                    <a:srgbClr val="800080"/>
                  </a:solidFill>
                </a:rPr>
                <a:t>fondé sur un modèle </a:t>
              </a:r>
              <a:r>
                <a:rPr lang="fr-FR" i="1" dirty="0">
                  <a:solidFill>
                    <a:srgbClr val="800080"/>
                  </a:solidFill>
                </a:rPr>
                <a:t>: ce raisonnement s'appuie sur une modélisation du système </a:t>
              </a:r>
              <a:r>
                <a:rPr lang="fr-FR" i="1" dirty="0" smtClean="0">
                  <a:solidFill>
                    <a:srgbClr val="800080"/>
                  </a:solidFill>
                </a:rPr>
                <a:t>étudié.</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a:t>
              </a:r>
              <a:r>
                <a:rPr lang="fr-FR" i="1" dirty="0">
                  <a:solidFill>
                    <a:srgbClr val="800080"/>
                  </a:solidFill>
                </a:rPr>
                <a:t>tel raisonnement est souvent de type causal ; il associe effets et causes, par exemple sous forme d'un graphe </a:t>
              </a:r>
              <a:r>
                <a:rPr lang="fr-FR" i="1" dirty="0" smtClean="0">
                  <a:solidFill>
                    <a:srgbClr val="800080"/>
                  </a:solidFill>
                </a:rPr>
                <a:t>causal.</a:t>
              </a:r>
            </a:p>
          </p:txBody>
        </p:sp>
      </p:grpSp>
    </p:spTree>
    <p:extLst>
      <p:ext uri="{BB962C8B-B14F-4D97-AF65-F5344CB8AC3E}">
        <p14:creationId xmlns:p14="http://schemas.microsoft.com/office/powerpoint/2010/main" val="385432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68653"/>
            <a:chOff x="0" y="998538"/>
            <a:chExt cx="9144000" cy="55686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Règles mathématiques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9552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Autres formes de la formule de Bayes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Le théorème </a:t>
              </a:r>
              <a:r>
                <a:rPr lang="fr-FR" i="1" dirty="0">
                  <a:solidFill>
                    <a:srgbClr val="800080"/>
                  </a:solidFill>
                </a:rPr>
                <a:t>de Bayes énonce des probabilités </a:t>
              </a:r>
              <a:r>
                <a:rPr lang="fr-FR" i="1" dirty="0" smtClean="0">
                  <a:solidFill>
                    <a:srgbClr val="800080"/>
                  </a:solidFill>
                </a:rPr>
                <a:t>conditionnelles.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Il permet de calculer la probabilité d’une ou de plusieurs variables, dépendant de la connaissance d’autres variables.</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pPr>
              <a:endParaRPr lang="fr-FR" sz="1000" i="1" dirty="0">
                <a:solidFill>
                  <a:srgbClr val="800080"/>
                </a:solidFill>
              </a:endParaRPr>
            </a:p>
            <a:p>
              <a:pPr lvl="1" algn="just">
                <a:spcBef>
                  <a:spcPts val="600"/>
                </a:spcBef>
                <a:spcAft>
                  <a:spcPts val="600"/>
                </a:spcAft>
                <a:buFont typeface="Wingdings" pitchFamily="2" charset="2"/>
                <a:buChar char="§"/>
              </a:pPr>
              <a:r>
                <a:rPr lang="fr-FR" i="1" dirty="0" smtClean="0">
                  <a:solidFill>
                    <a:srgbClr val="800080"/>
                  </a:solidFill>
                </a:rPr>
                <a:t> On modifie également le théorème de Bayes en notant que comme :</a:t>
              </a:r>
            </a:p>
            <a:p>
              <a:pPr lvl="1" algn="just">
                <a:spcBef>
                  <a:spcPts val="600"/>
                </a:spcBef>
                <a:spcAft>
                  <a:spcPts val="600"/>
                </a:spcAft>
                <a:buFont typeface="Wingdings" pitchFamily="2" charset="2"/>
                <a:buChar char="§"/>
              </a:pPr>
              <a:endParaRPr lang="fr-FR" i="1" dirty="0" smtClean="0">
                <a:solidFill>
                  <a:srgbClr val="800080"/>
                </a:solidFill>
              </a:endParaRPr>
            </a:p>
            <a:p>
              <a:pPr lvl="1" algn="just">
                <a:spcAft>
                  <a:spcPts val="600"/>
                </a:spcAft>
              </a:pPr>
              <a:r>
                <a:rPr lang="fr-FR" i="1" dirty="0" smtClean="0">
                  <a:solidFill>
                    <a:srgbClr val="800080"/>
                  </a:solidFill>
                </a:rPr>
                <a:t>soit :</a:t>
              </a:r>
            </a:p>
            <a:p>
              <a:pPr lvl="1" algn="just">
                <a:spcAft>
                  <a:spcPts val="600"/>
                </a:spcAft>
              </a:pPr>
              <a:r>
                <a:rPr lang="fr-FR" i="1" dirty="0" smtClean="0">
                  <a:solidFill>
                    <a:srgbClr val="800080"/>
                  </a:solidFill>
                </a:rPr>
                <a:t> </a:t>
              </a:r>
              <a:endParaRPr lang="fr-FR" i="1" dirty="0">
                <a:solidFill>
                  <a:srgbClr val="800080"/>
                </a:solidFill>
              </a:endParaRPr>
            </a:p>
          </p:txBody>
        </p:sp>
      </p:grpSp>
      <p:grpSp>
        <p:nvGrpSpPr>
          <p:cNvPr id="9" name="Groupe 8"/>
          <p:cNvGrpSpPr/>
          <p:nvPr/>
        </p:nvGrpSpPr>
        <p:grpSpPr>
          <a:xfrm>
            <a:off x="512809" y="2927667"/>
            <a:ext cx="4930219" cy="2027375"/>
            <a:chOff x="499621" y="2996983"/>
            <a:chExt cx="4930219" cy="2027375"/>
          </a:xfrm>
        </p:grpSpPr>
        <p:sp>
          <p:nvSpPr>
            <p:cNvPr id="3" name="Rectangle à coins arrondis 2"/>
            <p:cNvSpPr/>
            <p:nvPr/>
          </p:nvSpPr>
          <p:spPr>
            <a:xfrm>
              <a:off x="499621" y="3204702"/>
              <a:ext cx="4930219" cy="1819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152084" y="3586964"/>
              <a:ext cx="2176485" cy="112103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224317" y="3694363"/>
              <a:ext cx="800219" cy="307777"/>
            </a:xfrm>
            <a:prstGeom prst="rect">
              <a:avLst/>
            </a:prstGeom>
          </p:spPr>
          <p:txBody>
            <a:bodyPr wrap="none">
              <a:spAutoFit/>
            </a:bodyPr>
            <a:lstStyle/>
            <a:p>
              <a:r>
                <a:rPr lang="fr-FR" sz="1400" i="1" dirty="0" smtClean="0">
                  <a:solidFill>
                    <a:srgbClr val="800080"/>
                  </a:solidFill>
                </a:rPr>
                <a:t>Fumeur</a:t>
              </a:r>
              <a:endParaRPr lang="fr-FR" sz="1400" dirty="0"/>
            </a:p>
          </p:txBody>
        </p:sp>
        <p:sp>
          <p:nvSpPr>
            <p:cNvPr id="15" name="Rectangle à coins arrondis 14"/>
            <p:cNvSpPr/>
            <p:nvPr/>
          </p:nvSpPr>
          <p:spPr>
            <a:xfrm>
              <a:off x="2714921" y="3699706"/>
              <a:ext cx="2092749" cy="895546"/>
            </a:xfrm>
            <a:prstGeom prst="roundRect">
              <a:avLst/>
            </a:prstGeom>
            <a:solidFill>
              <a:srgbClr val="FF9F5D">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3903100" y="3792992"/>
              <a:ext cx="771365" cy="307777"/>
            </a:xfrm>
            <a:prstGeom prst="rect">
              <a:avLst/>
            </a:prstGeom>
          </p:spPr>
          <p:txBody>
            <a:bodyPr wrap="none">
              <a:spAutoFit/>
            </a:bodyPr>
            <a:lstStyle/>
            <a:p>
              <a:r>
                <a:rPr lang="fr-FR" sz="1400" i="1" dirty="0" smtClean="0">
                  <a:solidFill>
                    <a:srgbClr val="800080"/>
                  </a:solidFill>
                </a:rPr>
                <a:t>Malade</a:t>
              </a:r>
              <a:endParaRPr lang="fr-FR" sz="1400" dirty="0"/>
            </a:p>
          </p:txBody>
        </p:sp>
        <p:sp>
          <p:nvSpPr>
            <p:cNvPr id="18" name="Rectangle 17"/>
            <p:cNvSpPr/>
            <p:nvPr/>
          </p:nvSpPr>
          <p:spPr>
            <a:xfrm>
              <a:off x="2671101" y="3993590"/>
              <a:ext cx="676724" cy="307777"/>
            </a:xfrm>
            <a:prstGeom prst="rect">
              <a:avLst/>
            </a:prstGeom>
          </p:spPr>
          <p:txBody>
            <a:bodyPr wrap="none">
              <a:spAutoFit/>
            </a:bodyPr>
            <a:lstStyle/>
            <a:p>
              <a:r>
                <a:rPr lang="fr-FR" sz="1400" i="1" dirty="0" smtClean="0">
                  <a:solidFill>
                    <a:srgbClr val="800080"/>
                  </a:solidFill>
                </a:rPr>
                <a:t>F </a:t>
              </a:r>
              <a:r>
                <a:rPr lang="fr-FR" sz="1400" i="1" dirty="0" smtClean="0">
                  <a:solidFill>
                    <a:srgbClr val="800080"/>
                  </a:solidFill>
                  <a:sym typeface="Symbol" panose="05050102010706020507" pitchFamily="18" charset="2"/>
                </a:rPr>
                <a:t> </a:t>
              </a:r>
              <a:r>
                <a:rPr lang="fr-FR" sz="1400" i="1" dirty="0" smtClean="0">
                  <a:solidFill>
                    <a:srgbClr val="800080"/>
                  </a:solidFill>
                </a:rPr>
                <a:t>M</a:t>
              </a:r>
              <a:endParaRPr lang="fr-FR" sz="1400" dirty="0"/>
            </a:p>
          </p:txBody>
        </p:sp>
        <p:sp>
          <p:nvSpPr>
            <p:cNvPr id="19" name="Rectangle 18"/>
            <p:cNvSpPr/>
            <p:nvPr/>
          </p:nvSpPr>
          <p:spPr>
            <a:xfrm>
              <a:off x="4529430" y="3305437"/>
              <a:ext cx="676724" cy="307777"/>
            </a:xfrm>
            <a:prstGeom prst="rect">
              <a:avLst/>
            </a:prstGeom>
          </p:spPr>
          <p:txBody>
            <a:bodyPr wrap="none">
              <a:spAutoFit/>
            </a:bodyPr>
            <a:lstStyle/>
            <a:p>
              <a:r>
                <a:rPr lang="fr-FR" sz="1400" i="1" dirty="0" smtClean="0">
                  <a:solidFill>
                    <a:srgbClr val="800080"/>
                  </a:solidFill>
                </a:rPr>
                <a:t>F </a:t>
              </a:r>
              <a:r>
                <a:rPr lang="fr-FR" sz="1400" i="1" dirty="0">
                  <a:solidFill>
                    <a:srgbClr val="800080"/>
                  </a:solidFill>
                  <a:sym typeface="Symbol" panose="05050102010706020507" pitchFamily="18" charset="2"/>
                </a:rPr>
                <a:t></a:t>
              </a:r>
              <a:r>
                <a:rPr lang="fr-FR" sz="1400" i="1" dirty="0" smtClean="0">
                  <a:solidFill>
                    <a:srgbClr val="800080"/>
                  </a:solidFill>
                  <a:sym typeface="Symbol" panose="05050102010706020507" pitchFamily="18" charset="2"/>
                </a:rPr>
                <a:t> </a:t>
              </a:r>
              <a:r>
                <a:rPr lang="fr-FR" sz="1400" i="1" dirty="0" smtClean="0">
                  <a:solidFill>
                    <a:srgbClr val="800080"/>
                  </a:solidFill>
                </a:rPr>
                <a:t>M</a:t>
              </a:r>
              <a:endParaRPr lang="fr-FR" sz="1400" dirty="0"/>
            </a:p>
          </p:txBody>
        </p:sp>
        <p:sp>
          <p:nvSpPr>
            <p:cNvPr id="7" name="Rectangle 6"/>
            <p:cNvSpPr/>
            <p:nvPr/>
          </p:nvSpPr>
          <p:spPr>
            <a:xfrm>
              <a:off x="4554886" y="3008029"/>
              <a:ext cx="312906" cy="369332"/>
            </a:xfrm>
            <a:prstGeom prst="rect">
              <a:avLst/>
            </a:prstGeom>
          </p:spPr>
          <p:txBody>
            <a:bodyPr wrap="none">
              <a:spAutoFit/>
            </a:bodyPr>
            <a:lstStyle/>
            <a:p>
              <a:r>
                <a:rPr lang="fr-FR" i="1" dirty="0" smtClean="0">
                  <a:solidFill>
                    <a:srgbClr val="800080"/>
                  </a:solidFill>
                </a:rPr>
                <a:t>_</a:t>
              </a:r>
              <a:endParaRPr lang="fr-FR" dirty="0"/>
            </a:p>
          </p:txBody>
        </p:sp>
        <p:sp>
          <p:nvSpPr>
            <p:cNvPr id="20" name="Rectangle 19"/>
            <p:cNvSpPr/>
            <p:nvPr/>
          </p:nvSpPr>
          <p:spPr>
            <a:xfrm>
              <a:off x="4905976" y="2996983"/>
              <a:ext cx="312906" cy="369332"/>
            </a:xfrm>
            <a:prstGeom prst="rect">
              <a:avLst/>
            </a:prstGeom>
          </p:spPr>
          <p:txBody>
            <a:bodyPr wrap="none">
              <a:spAutoFit/>
            </a:bodyPr>
            <a:lstStyle/>
            <a:p>
              <a:r>
                <a:rPr lang="fr-FR" i="1" dirty="0" smtClean="0">
                  <a:solidFill>
                    <a:srgbClr val="800080"/>
                  </a:solidFill>
                </a:rPr>
                <a:t>_</a:t>
              </a:r>
              <a:endParaRPr lang="fr-FR" dirty="0"/>
            </a:p>
          </p:txBody>
        </p:sp>
      </p:grpSp>
      <p:sp>
        <p:nvSpPr>
          <p:cNvPr id="24" name="Text Box 10"/>
          <p:cNvSpPr txBox="1">
            <a:spLocks noChangeArrowheads="1"/>
          </p:cNvSpPr>
          <p:nvPr/>
        </p:nvSpPr>
        <p:spPr bwMode="auto">
          <a:xfrm>
            <a:off x="5527134" y="3045184"/>
            <a:ext cx="3395923" cy="738664"/>
          </a:xfrm>
          <a:prstGeom prst="rect">
            <a:avLst/>
          </a:prstGeom>
          <a:noFill/>
          <a:ln w="9525">
            <a:noFill/>
            <a:miter lim="800000"/>
            <a:headEnd/>
            <a:tailEnd/>
          </a:ln>
          <a:effectLst/>
        </p:spPr>
        <p:txBody>
          <a:bodyPr wrap="square">
            <a:spAutoFit/>
          </a:bodyPr>
          <a:lstStyle/>
          <a:p>
            <a:pPr marL="0" lvl="1" algn="just">
              <a:spcAft>
                <a:spcPts val="600"/>
              </a:spcAft>
            </a:pPr>
            <a:r>
              <a:rPr lang="fr-FR" sz="1400" i="1" dirty="0" smtClean="0">
                <a:solidFill>
                  <a:srgbClr val="800080"/>
                </a:solidFill>
              </a:rPr>
              <a:t>Exemple : La probabilité d’être Malade si l’on est Fumeur correspond à l’intersection entre les deux variables.</a:t>
            </a:r>
            <a:endParaRPr lang="fr-FR" sz="1400" i="1" dirty="0">
              <a:solidFill>
                <a:srgbClr val="800080"/>
              </a:solidFill>
            </a:endParaRPr>
          </a:p>
        </p:txBody>
      </p:sp>
      <p:sp>
        <p:nvSpPr>
          <p:cNvPr id="25" name="Rectangle 24"/>
          <p:cNvSpPr/>
          <p:nvPr/>
        </p:nvSpPr>
        <p:spPr>
          <a:xfrm>
            <a:off x="5719200" y="3772078"/>
            <a:ext cx="3011785" cy="338554"/>
          </a:xfrm>
          <a:prstGeom prst="rect">
            <a:avLst/>
          </a:prstGeom>
        </p:spPr>
        <p:txBody>
          <a:bodyPr wrap="square">
            <a:spAutoFit/>
          </a:bodyPr>
          <a:lstStyle/>
          <a:p>
            <a:pPr marL="0" lvl="1" algn="just">
              <a:spcAft>
                <a:spcPts val="1200"/>
              </a:spcAft>
            </a:pPr>
            <a:r>
              <a:rPr lang="fr-FR" sz="1600" i="1" dirty="0" smtClean="0">
                <a:solidFill>
                  <a:srgbClr val="800080"/>
                </a:solidFill>
              </a:rPr>
              <a:t>P(M </a:t>
            </a:r>
            <a:r>
              <a:rPr lang="fr-FR" sz="1600" i="1" dirty="0">
                <a:solidFill>
                  <a:srgbClr val="800080"/>
                </a:solidFill>
              </a:rPr>
              <a:t>| F</a:t>
            </a:r>
            <a:r>
              <a:rPr lang="fr-FR" sz="1600" i="1" dirty="0" smtClean="0">
                <a:solidFill>
                  <a:srgbClr val="800080"/>
                </a:solidFill>
              </a:rPr>
              <a:t>) </a:t>
            </a:r>
            <a:r>
              <a:rPr lang="fr-FR" sz="1600" i="1" dirty="0">
                <a:solidFill>
                  <a:srgbClr val="800080"/>
                </a:solidFill>
              </a:rPr>
              <a:t>* </a:t>
            </a:r>
            <a:r>
              <a:rPr lang="fr-FR" sz="1600" i="1" dirty="0" smtClean="0">
                <a:solidFill>
                  <a:srgbClr val="800080"/>
                </a:solidFill>
              </a:rPr>
              <a:t>P(F) </a:t>
            </a:r>
            <a:r>
              <a:rPr lang="fr-FR" sz="1600" i="1" dirty="0">
                <a:solidFill>
                  <a:srgbClr val="800080"/>
                </a:solidFill>
              </a:rPr>
              <a:t>=  </a:t>
            </a:r>
            <a:r>
              <a:rPr lang="fr-FR" sz="1600" i="1" dirty="0" smtClean="0">
                <a:solidFill>
                  <a:srgbClr val="800080"/>
                </a:solidFill>
              </a:rPr>
              <a:t>P(F </a:t>
            </a:r>
            <a:r>
              <a:rPr lang="fr-FR" sz="1600" i="1" dirty="0">
                <a:solidFill>
                  <a:srgbClr val="800080"/>
                </a:solidFill>
                <a:sym typeface="Symbol" panose="05050102010706020507" pitchFamily="18" charset="2"/>
              </a:rPr>
              <a:t> </a:t>
            </a:r>
            <a:r>
              <a:rPr lang="fr-FR" sz="1600" i="1" dirty="0" smtClean="0">
                <a:solidFill>
                  <a:srgbClr val="800080"/>
                </a:solidFill>
              </a:rPr>
              <a:t>M)</a:t>
            </a:r>
            <a:endParaRPr lang="fr-FR" sz="1600" i="1" dirty="0">
              <a:solidFill>
                <a:srgbClr val="800080"/>
              </a:solidFill>
            </a:endParaRPr>
          </a:p>
        </p:txBody>
      </p:sp>
      <p:sp>
        <p:nvSpPr>
          <p:cNvPr id="26" name="Text Box 10"/>
          <p:cNvSpPr txBox="1">
            <a:spLocks noChangeArrowheads="1"/>
          </p:cNvSpPr>
          <p:nvPr/>
        </p:nvSpPr>
        <p:spPr bwMode="auto">
          <a:xfrm>
            <a:off x="5595677" y="4146706"/>
            <a:ext cx="3395923" cy="523220"/>
          </a:xfrm>
          <a:prstGeom prst="rect">
            <a:avLst/>
          </a:prstGeom>
          <a:noFill/>
          <a:ln w="9525">
            <a:noFill/>
            <a:miter lim="800000"/>
            <a:headEnd/>
            <a:tailEnd/>
          </a:ln>
          <a:effectLst/>
        </p:spPr>
        <p:txBody>
          <a:bodyPr wrap="square">
            <a:spAutoFit/>
          </a:bodyPr>
          <a:lstStyle/>
          <a:p>
            <a:pPr marL="0" lvl="1" algn="just">
              <a:spcAft>
                <a:spcPts val="600"/>
              </a:spcAft>
            </a:pPr>
            <a:r>
              <a:rPr lang="fr-FR" sz="1400" i="1" dirty="0" smtClean="0">
                <a:solidFill>
                  <a:srgbClr val="800080"/>
                </a:solidFill>
              </a:rPr>
              <a:t>Le calcul de P(F </a:t>
            </a:r>
            <a:r>
              <a:rPr lang="fr-FR" sz="1400" i="1" dirty="0" smtClean="0">
                <a:solidFill>
                  <a:srgbClr val="800080"/>
                </a:solidFill>
                <a:sym typeface="Symbol" panose="05050102010706020507" pitchFamily="18" charset="2"/>
              </a:rPr>
              <a:t> </a:t>
            </a:r>
            <a:r>
              <a:rPr lang="fr-FR" sz="1400" i="1" dirty="0" smtClean="0">
                <a:solidFill>
                  <a:srgbClr val="800080"/>
                </a:solidFill>
              </a:rPr>
              <a:t>M) est symétrique on peut alors en conclure que :</a:t>
            </a:r>
            <a:endParaRPr lang="fr-FR" sz="1400" i="1" dirty="0">
              <a:solidFill>
                <a:srgbClr val="800080"/>
              </a:solidFill>
            </a:endParaRPr>
          </a:p>
        </p:txBody>
      </p:sp>
      <mc:AlternateContent xmlns:mc="http://schemas.openxmlformats.org/markup-compatibility/2006" xmlns:a14="http://schemas.microsoft.com/office/drawing/2010/main">
        <mc:Choice Requires="a14">
          <p:sp>
            <p:nvSpPr>
              <p:cNvPr id="37" name="ZoneTexte 36"/>
              <p:cNvSpPr txBox="1"/>
              <p:nvPr/>
            </p:nvSpPr>
            <p:spPr>
              <a:xfrm>
                <a:off x="1897401" y="6054612"/>
                <a:ext cx="4809137" cy="5938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𝐹</m:t>
                          </m:r>
                          <m:r>
                            <a:rPr lang="fr-FR" b="0" i="1" smtClean="0">
                              <a:solidFill>
                                <a:srgbClr val="002060"/>
                              </a:solidFill>
                              <a:latin typeface="Cambria Math" panose="02040503050406030204" pitchFamily="18" charset="0"/>
                            </a:rPr>
                            <m:t> | </m:t>
                          </m:r>
                          <m:r>
                            <a:rPr lang="fr-FR" b="0" i="1" smtClean="0">
                              <a:solidFill>
                                <a:srgbClr val="002060"/>
                              </a:solidFill>
                              <a:latin typeface="Cambria Math" panose="02040503050406030204" pitchFamily="18" charset="0"/>
                            </a:rPr>
                            <m:t>𝑀</m:t>
                          </m:r>
                        </m:e>
                      </m:d>
                      <m:r>
                        <a:rPr lang="fr-FR" b="0" i="1" smtClean="0">
                          <a:solidFill>
                            <a:srgbClr val="002060"/>
                          </a:solidFill>
                          <a:latin typeface="Cambria Math" panose="02040503050406030204" pitchFamily="18" charset="0"/>
                        </a:rPr>
                        <m:t>=</m:t>
                      </m:r>
                      <m:f>
                        <m:fPr>
                          <m:ctrlPr>
                            <a:rPr lang="fr-FR" b="0"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rPr>
                            <m:t>𝑃</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𝑀</m:t>
                              </m:r>
                              <m:r>
                                <a:rPr lang="fr-FR" b="0" i="1" smtClean="0">
                                  <a:solidFill>
                                    <a:srgbClr val="002060"/>
                                  </a:solidFill>
                                  <a:latin typeface="Cambria Math" panose="02040503050406030204" pitchFamily="18" charset="0"/>
                                </a:rPr>
                                <m:t> | </m:t>
                              </m:r>
                              <m:r>
                                <a:rPr lang="fr-FR" b="0" i="1" smtClean="0">
                                  <a:solidFill>
                                    <a:srgbClr val="002060"/>
                                  </a:solidFill>
                                  <a:latin typeface="Cambria Math" panose="02040503050406030204" pitchFamily="18" charset="0"/>
                                </a:rPr>
                                <m:t>𝐹</m:t>
                              </m:r>
                            </m:e>
                          </m:d>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𝐹</m:t>
                          </m:r>
                          <m:r>
                            <a:rPr lang="fr-FR" b="0" i="1" smtClean="0">
                              <a:solidFill>
                                <a:srgbClr val="002060"/>
                              </a:solidFill>
                              <a:latin typeface="Cambria Math" panose="02040503050406030204" pitchFamily="18" charset="0"/>
                            </a:rPr>
                            <m:t>)</m:t>
                          </m:r>
                        </m:num>
                        <m:den>
                          <m:r>
                            <a:rPr lang="fr-FR" i="1">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𝑀</m:t>
                              </m:r>
                              <m:r>
                                <a:rPr lang="fr-FR" i="1">
                                  <a:solidFill>
                                    <a:srgbClr val="002060"/>
                                  </a:solidFill>
                                  <a:latin typeface="Cambria Math" panose="02040503050406030204" pitchFamily="18" charset="0"/>
                                </a:rPr>
                                <m:t> | </m:t>
                              </m:r>
                              <m:r>
                                <a:rPr lang="fr-FR" i="1">
                                  <a:solidFill>
                                    <a:srgbClr val="002060"/>
                                  </a:solidFill>
                                  <a:latin typeface="Cambria Math" panose="02040503050406030204" pitchFamily="18" charset="0"/>
                                </a:rPr>
                                <m:t>𝐹</m:t>
                              </m:r>
                            </m:e>
                          </m:d>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𝐹</m:t>
                              </m:r>
                            </m:e>
                          </m:d>
                          <m:r>
                            <a:rPr lang="fr-FR" b="0" i="1" smtClean="0">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𝑀</m:t>
                              </m:r>
                              <m:r>
                                <a:rPr lang="fr-FR" b="0" i="1" smtClean="0">
                                  <a:solidFill>
                                    <a:srgbClr val="002060"/>
                                  </a:solidFill>
                                  <a:latin typeface="Cambria Math" panose="02040503050406030204" pitchFamily="18" charset="0"/>
                                </a:rPr>
                                <m:t> | </m:t>
                              </m:r>
                              <m:acc>
                                <m:accPr>
                                  <m:chr m:val="̅"/>
                                  <m:ctrlPr>
                                    <a:rPr lang="fr-FR" b="0" i="1" smtClean="0">
                                      <a:solidFill>
                                        <a:srgbClr val="002060"/>
                                      </a:solidFill>
                                      <a:latin typeface="Cambria Math" panose="02040503050406030204" pitchFamily="18" charset="0"/>
                                    </a:rPr>
                                  </m:ctrlPr>
                                </m:accPr>
                                <m:e>
                                  <m:r>
                                    <a:rPr lang="fr-FR" b="0" i="1" smtClean="0">
                                      <a:solidFill>
                                        <a:srgbClr val="002060"/>
                                      </a:solidFill>
                                      <a:latin typeface="Cambria Math" panose="02040503050406030204" pitchFamily="18" charset="0"/>
                                    </a:rPr>
                                    <m:t>𝐹</m:t>
                                  </m:r>
                                </m:e>
                              </m:acc>
                            </m:e>
                          </m:d>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i="1">
                              <a:solidFill>
                                <a:srgbClr val="002060"/>
                              </a:solidFill>
                              <a:latin typeface="Cambria Math" panose="02040503050406030204" pitchFamily="18" charset="0"/>
                            </a:rPr>
                            <m:t>(</m:t>
                          </m:r>
                          <m:acc>
                            <m:accPr>
                              <m:chr m:val="̅"/>
                              <m:ctrlPr>
                                <a:rPr lang="fr-FR" i="1">
                                  <a:solidFill>
                                    <a:srgbClr val="002060"/>
                                  </a:solidFill>
                                  <a:latin typeface="Cambria Math" panose="02040503050406030204" pitchFamily="18" charset="0"/>
                                </a:rPr>
                              </m:ctrlPr>
                            </m:accPr>
                            <m:e>
                              <m:r>
                                <a:rPr lang="fr-FR" i="1">
                                  <a:solidFill>
                                    <a:srgbClr val="002060"/>
                                  </a:solidFill>
                                  <a:latin typeface="Cambria Math" panose="02040503050406030204" pitchFamily="18" charset="0"/>
                                </a:rPr>
                                <m:t>𝐹</m:t>
                              </m:r>
                            </m:e>
                          </m:acc>
                          <m:r>
                            <a:rPr lang="fr-FR" b="0" i="1" smtClean="0">
                              <a:solidFill>
                                <a:srgbClr val="002060"/>
                              </a:solidFill>
                              <a:latin typeface="Cambria Math" panose="02040503050406030204" pitchFamily="18" charset="0"/>
                            </a:rPr>
                            <m:t>)</m:t>
                          </m:r>
                        </m:den>
                      </m:f>
                    </m:oMath>
                  </m:oMathPara>
                </a14:m>
                <a:endParaRPr lang="fr-FR" dirty="0"/>
              </a:p>
            </p:txBody>
          </p:sp>
        </mc:Choice>
        <mc:Fallback xmlns="">
          <p:sp>
            <p:nvSpPr>
              <p:cNvPr id="37" name="ZoneTexte 36"/>
              <p:cNvSpPr txBox="1">
                <a:spLocks noRot="1" noChangeAspect="1" noMove="1" noResize="1" noEditPoints="1" noAdjustHandles="1" noChangeArrowheads="1" noChangeShapeType="1" noTextEdit="1"/>
              </p:cNvSpPr>
              <p:nvPr/>
            </p:nvSpPr>
            <p:spPr>
              <a:xfrm>
                <a:off x="1897401" y="6054612"/>
                <a:ext cx="4809137" cy="59381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8" name="ZoneTexte 37"/>
              <p:cNvSpPr txBox="1"/>
              <p:nvPr/>
            </p:nvSpPr>
            <p:spPr>
              <a:xfrm>
                <a:off x="1877850" y="5429263"/>
                <a:ext cx="63955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𝑀</m:t>
                          </m:r>
                        </m:e>
                      </m:d>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𝑀</m:t>
                          </m:r>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𝐹</m:t>
                          </m:r>
                        </m:e>
                      </m:d>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𝑃</m:t>
                      </m:r>
                      <m:d>
                        <m:dPr>
                          <m:ctrlPr>
                            <a:rPr lang="fr-FR" b="0" i="1" smtClean="0">
                              <a:solidFill>
                                <a:srgbClr val="002060"/>
                              </a:solidFill>
                              <a:latin typeface="Cambria Math" panose="02040503050406030204" pitchFamily="18" charset="0"/>
                              <a:ea typeface="Cambria Math" panose="02040503050406030204" pitchFamily="18" charset="0"/>
                            </a:rPr>
                          </m:ctrlPr>
                        </m:dPr>
                        <m:e>
                          <m:r>
                            <a:rPr lang="fr-FR" b="0" i="1" smtClean="0">
                              <a:solidFill>
                                <a:srgbClr val="002060"/>
                              </a:solidFill>
                              <a:latin typeface="Cambria Math" panose="02040503050406030204" pitchFamily="18" charset="0"/>
                              <a:ea typeface="Cambria Math" panose="02040503050406030204" pitchFamily="18" charset="0"/>
                            </a:rPr>
                            <m:t>𝑀</m:t>
                          </m:r>
                          <m:r>
                            <a:rPr lang="fr-FR" b="0" i="1" smtClean="0">
                              <a:solidFill>
                                <a:srgbClr val="002060"/>
                              </a:solidFill>
                              <a:latin typeface="Cambria Math" panose="02040503050406030204" pitchFamily="18" charset="0"/>
                              <a:ea typeface="Cambria Math" panose="02040503050406030204" pitchFamily="18" charset="0"/>
                            </a:rPr>
                            <m:t>∩</m:t>
                          </m:r>
                          <m:acc>
                            <m:accPr>
                              <m:chr m:val="̅"/>
                              <m:ctrlPr>
                                <a:rPr lang="fr-FR" b="0" i="1" smtClean="0">
                                  <a:solidFill>
                                    <a:srgbClr val="002060"/>
                                  </a:solidFill>
                                  <a:latin typeface="Cambria Math" panose="02040503050406030204" pitchFamily="18" charset="0"/>
                                  <a:ea typeface="Cambria Math" panose="02040503050406030204" pitchFamily="18" charset="0"/>
                                </a:rPr>
                              </m:ctrlPr>
                            </m:accPr>
                            <m:e>
                              <m:r>
                                <a:rPr lang="fr-FR" b="0" i="1" smtClean="0">
                                  <a:solidFill>
                                    <a:srgbClr val="002060"/>
                                  </a:solidFill>
                                  <a:latin typeface="Cambria Math" panose="02040503050406030204" pitchFamily="18" charset="0"/>
                                  <a:ea typeface="Cambria Math" panose="02040503050406030204" pitchFamily="18" charset="0"/>
                                </a:rPr>
                                <m:t>𝐹</m:t>
                              </m:r>
                            </m:e>
                          </m:acc>
                        </m:e>
                      </m:d>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𝑀</m:t>
                          </m:r>
                        </m:e>
                        <m:e>
                          <m:r>
                            <a:rPr lang="fr-FR" b="0" i="1" smtClean="0">
                              <a:solidFill>
                                <a:srgbClr val="002060"/>
                              </a:solidFill>
                              <a:latin typeface="Cambria Math" panose="02040503050406030204" pitchFamily="18" charset="0"/>
                            </a:rPr>
                            <m:t>𝐹</m:t>
                          </m:r>
                        </m:e>
                      </m:d>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𝐹</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𝑀</m:t>
                      </m:r>
                      <m:r>
                        <a:rPr lang="fr-FR" b="0" i="1" smtClean="0">
                          <a:solidFill>
                            <a:srgbClr val="002060"/>
                          </a:solidFill>
                          <a:latin typeface="Cambria Math" panose="02040503050406030204" pitchFamily="18" charset="0"/>
                        </a:rPr>
                        <m:t>|</m:t>
                      </m:r>
                      <m:acc>
                        <m:accPr>
                          <m:chr m:val="̅"/>
                          <m:ctrlPr>
                            <a:rPr lang="fr-FR" b="0" i="1" smtClean="0">
                              <a:solidFill>
                                <a:srgbClr val="002060"/>
                              </a:solidFill>
                              <a:latin typeface="Cambria Math" panose="02040503050406030204" pitchFamily="18" charset="0"/>
                            </a:rPr>
                          </m:ctrlPr>
                        </m:accPr>
                        <m:e>
                          <m:r>
                            <a:rPr lang="fr-FR" b="0" i="1" smtClean="0">
                              <a:solidFill>
                                <a:srgbClr val="002060"/>
                              </a:solidFill>
                              <a:latin typeface="Cambria Math" panose="02040503050406030204" pitchFamily="18" charset="0"/>
                            </a:rPr>
                            <m:t>𝐹</m:t>
                          </m:r>
                        </m:e>
                      </m:acc>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acc>
                        <m:accPr>
                          <m:chr m:val="̅"/>
                          <m:ctrlPr>
                            <a:rPr lang="fr-FR" b="0" i="1" smtClean="0">
                              <a:solidFill>
                                <a:srgbClr val="002060"/>
                              </a:solidFill>
                              <a:latin typeface="Cambria Math" panose="02040503050406030204" pitchFamily="18" charset="0"/>
                            </a:rPr>
                          </m:ctrlPr>
                        </m:accPr>
                        <m:e>
                          <m:r>
                            <a:rPr lang="fr-FR" b="0" i="1" smtClean="0">
                              <a:solidFill>
                                <a:srgbClr val="002060"/>
                              </a:solidFill>
                              <a:latin typeface="Cambria Math" panose="02040503050406030204" pitchFamily="18" charset="0"/>
                            </a:rPr>
                            <m:t>𝐹</m:t>
                          </m:r>
                        </m:e>
                      </m:acc>
                      <m:r>
                        <a:rPr lang="fr-FR" b="0" i="1" smtClean="0">
                          <a:solidFill>
                            <a:srgbClr val="002060"/>
                          </a:solidFill>
                          <a:latin typeface="Cambria Math" panose="02040503050406030204" pitchFamily="18" charset="0"/>
                        </a:rPr>
                        <m:t>)</m:t>
                      </m:r>
                    </m:oMath>
                  </m:oMathPara>
                </a14:m>
                <a:endParaRPr lang="fr-FR" dirty="0"/>
              </a:p>
            </p:txBody>
          </p:sp>
        </mc:Choice>
        <mc:Fallback xmlns="">
          <p:sp>
            <p:nvSpPr>
              <p:cNvPr id="38" name="ZoneTexte 37"/>
              <p:cNvSpPr txBox="1">
                <a:spLocks noRot="1" noChangeAspect="1" noMove="1" noResize="1" noEditPoints="1" noAdjustHandles="1" noChangeArrowheads="1" noChangeShapeType="1" noTextEdit="1"/>
              </p:cNvSpPr>
              <p:nvPr/>
            </p:nvSpPr>
            <p:spPr>
              <a:xfrm>
                <a:off x="1877850" y="5429263"/>
                <a:ext cx="6395533" cy="276999"/>
              </a:xfrm>
              <a:prstGeom prst="rect">
                <a:avLst/>
              </a:prstGeom>
              <a:blipFill>
                <a:blip r:embed="rId5"/>
                <a:stretch>
                  <a:fillRect l="-286" t="-4444" r="-2860" b="-37778"/>
                </a:stretch>
              </a:blipFill>
            </p:spPr>
            <p:txBody>
              <a:bodyPr/>
              <a:lstStyle/>
              <a:p>
                <a:r>
                  <a:rPr lang="fr-FR">
                    <a:noFill/>
                  </a:rPr>
                  <a:t> </a:t>
                </a:r>
              </a:p>
            </p:txBody>
          </p:sp>
        </mc:Fallback>
      </mc:AlternateContent>
      <p:sp>
        <p:nvSpPr>
          <p:cNvPr id="39" name="Rectangle 38"/>
          <p:cNvSpPr/>
          <p:nvPr/>
        </p:nvSpPr>
        <p:spPr>
          <a:xfrm>
            <a:off x="5787745" y="4646536"/>
            <a:ext cx="3011785" cy="338554"/>
          </a:xfrm>
          <a:prstGeom prst="rect">
            <a:avLst/>
          </a:prstGeom>
        </p:spPr>
        <p:txBody>
          <a:bodyPr wrap="square">
            <a:spAutoFit/>
          </a:bodyPr>
          <a:lstStyle/>
          <a:p>
            <a:pPr marL="0" lvl="1" algn="just">
              <a:spcAft>
                <a:spcPts val="1200"/>
              </a:spcAft>
            </a:pPr>
            <a:r>
              <a:rPr lang="fr-FR" sz="1600" i="1" dirty="0">
                <a:solidFill>
                  <a:srgbClr val="800080"/>
                </a:solidFill>
              </a:rPr>
              <a:t>P(F </a:t>
            </a:r>
            <a:r>
              <a:rPr lang="fr-FR" sz="1600" i="1" dirty="0">
                <a:solidFill>
                  <a:srgbClr val="800080"/>
                </a:solidFill>
                <a:sym typeface="Symbol" panose="05050102010706020507" pitchFamily="18" charset="2"/>
              </a:rPr>
              <a:t> </a:t>
            </a:r>
            <a:r>
              <a:rPr lang="fr-FR" sz="1600" i="1" dirty="0">
                <a:solidFill>
                  <a:srgbClr val="800080"/>
                </a:solidFill>
              </a:rPr>
              <a:t>M</a:t>
            </a:r>
            <a:r>
              <a:rPr lang="fr-FR" sz="1600" i="1" dirty="0" smtClean="0">
                <a:solidFill>
                  <a:srgbClr val="800080"/>
                </a:solidFill>
              </a:rPr>
              <a:t>) = P(F </a:t>
            </a:r>
            <a:r>
              <a:rPr lang="fr-FR" sz="1600" i="1" dirty="0">
                <a:solidFill>
                  <a:srgbClr val="800080"/>
                </a:solidFill>
              </a:rPr>
              <a:t>| </a:t>
            </a:r>
            <a:r>
              <a:rPr lang="fr-FR" sz="1600" i="1" dirty="0" smtClean="0">
                <a:solidFill>
                  <a:srgbClr val="800080"/>
                </a:solidFill>
              </a:rPr>
              <a:t>M) </a:t>
            </a:r>
            <a:r>
              <a:rPr lang="fr-FR" sz="1600" i="1" dirty="0">
                <a:solidFill>
                  <a:srgbClr val="800080"/>
                </a:solidFill>
              </a:rPr>
              <a:t>* </a:t>
            </a:r>
            <a:r>
              <a:rPr lang="fr-FR" sz="1600" i="1" dirty="0" smtClean="0">
                <a:solidFill>
                  <a:srgbClr val="800080"/>
                </a:solidFill>
              </a:rPr>
              <a:t>P(M)</a:t>
            </a:r>
            <a:endParaRPr lang="fr-FR" sz="1600" i="1" dirty="0">
              <a:solidFill>
                <a:srgbClr val="800080"/>
              </a:solidFill>
            </a:endParaRPr>
          </a:p>
        </p:txBody>
      </p:sp>
    </p:spTree>
    <p:extLst>
      <p:ext uri="{BB962C8B-B14F-4D97-AF65-F5344CB8AC3E}">
        <p14:creationId xmlns:p14="http://schemas.microsoft.com/office/powerpoint/2010/main" val="22583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30153"/>
            <a:chOff x="0" y="998538"/>
            <a:chExt cx="9144000" cy="54301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167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Présentation</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 base du raisonnement probabiliste se réalise à partir d’une table des probabilités conjointes qui permet de calculer toutes les situations.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Souvent on a besoin de centaines voir de milliers de variables aléatoires pour modéliser efficacement un problème.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Par exemple pour obtenir un bon modèle de diagnostique médicale le nombre de paramètres dépasse largement les dix milles.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L’approche basée sur des tables n’est donc pas praticable.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En effet, si le modèle dépend de mille variables binaires on devrait avoir une table avec 2</a:t>
              </a:r>
              <a:r>
                <a:rPr lang="fr-FR" i="1" baseline="30000" dirty="0" smtClean="0">
                  <a:solidFill>
                    <a:srgbClr val="800080"/>
                  </a:solidFill>
                </a:rPr>
                <a:t>1000</a:t>
              </a:r>
              <a:r>
                <a:rPr lang="fr-FR" i="1" dirty="0" smtClean="0">
                  <a:solidFill>
                    <a:srgbClr val="800080"/>
                  </a:solidFill>
                </a:rPr>
                <a:t> rangées pour toutes les configurations différentes.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réseaux bayésiens permettent de représenter ces tables de manière implicite, et donc de construire des modèles pouvant être manipulés.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De plus il est également possible de construire les tables de probabilités à partir des observations.</a:t>
              </a:r>
            </a:p>
          </p:txBody>
        </p:sp>
      </p:grpSp>
    </p:spTree>
    <p:extLst>
      <p:ext uri="{BB962C8B-B14F-4D97-AF65-F5344CB8AC3E}">
        <p14:creationId xmlns:p14="http://schemas.microsoft.com/office/powerpoint/2010/main" val="630758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60986"/>
            <a:chOff x="0" y="998538"/>
            <a:chExt cx="9144000" cy="56609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475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Réseaux Bayésiens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Permettent de représenter efficacement un modèle de raisonnement lié à un problème qui dépend d’un très grand nombre de variables aléatoires.</a:t>
              </a:r>
            </a:p>
            <a:p>
              <a:pPr lvl="1" algn="just">
                <a:spcAft>
                  <a:spcPts val="600"/>
                </a:spcAft>
                <a:buFont typeface="Wingdings" pitchFamily="2" charset="2"/>
                <a:buChar char="§"/>
              </a:pPr>
              <a:r>
                <a:rPr lang="fr-FR" i="1" dirty="0" smtClean="0">
                  <a:solidFill>
                    <a:srgbClr val="800080"/>
                  </a:solidFill>
                </a:rPr>
                <a:t> Un réseau Bayésien combine des notions de la théorie des graphes avec la théorie de probabilités.</a:t>
              </a:r>
            </a:p>
            <a:p>
              <a:pPr lvl="1" algn="just">
                <a:spcAft>
                  <a:spcPts val="600"/>
                </a:spcAft>
                <a:buFont typeface="Wingdings" pitchFamily="2" charset="2"/>
                <a:buChar char="§"/>
              </a:pPr>
              <a:r>
                <a:rPr lang="fr-FR" i="1" dirty="0" smtClean="0">
                  <a:solidFill>
                    <a:srgbClr val="800080"/>
                  </a:solidFill>
                </a:rPr>
                <a:t> Un RB permet de modéliser des connaissances d’un système expert ou de support d’aide à la décision, lorsque la causalité joue un rôle important et que ces liens de causalités sont incomplets ou mal connus.</a:t>
              </a:r>
            </a:p>
            <a:p>
              <a:pPr lvl="1" algn="just">
                <a:spcAft>
                  <a:spcPts val="600"/>
                </a:spcAft>
                <a:buFont typeface="Wingdings" pitchFamily="2" charset="2"/>
                <a:buChar char="§"/>
              </a:pPr>
              <a:endParaRPr lang="fr-FR" sz="800" i="1" dirty="0" smtClean="0">
                <a:solidFill>
                  <a:srgbClr val="800080"/>
                </a:solidFill>
              </a:endParaRPr>
            </a:p>
            <a:p>
              <a:pPr algn="just">
                <a:spcAft>
                  <a:spcPts val="600"/>
                </a:spcAft>
                <a:buClr>
                  <a:schemeClr val="accent2"/>
                </a:buClr>
              </a:pPr>
              <a:r>
                <a:rPr lang="fr-FR" sz="2000" b="1" dirty="0" smtClean="0">
                  <a:solidFill>
                    <a:srgbClr val="800080"/>
                  </a:solidFill>
                  <a:sym typeface="Wingdings" pitchFamily="2" charset="2"/>
                </a:rPr>
                <a:t>Définition</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Un </a:t>
              </a:r>
              <a:r>
                <a:rPr lang="fr-FR" i="1" dirty="0" smtClean="0">
                  <a:solidFill>
                    <a:srgbClr val="800080"/>
                  </a:solidFill>
                </a:rPr>
                <a:t>RB est </a:t>
              </a:r>
              <a:r>
                <a:rPr lang="fr-FR" i="1" dirty="0">
                  <a:solidFill>
                    <a:srgbClr val="800080"/>
                  </a:solidFill>
                </a:rPr>
                <a:t>un graphe </a:t>
              </a:r>
              <a:r>
                <a:rPr lang="fr-FR" i="1" dirty="0" smtClean="0">
                  <a:solidFill>
                    <a:srgbClr val="800080"/>
                  </a:solidFill>
                </a:rPr>
                <a:t>acyclique </a:t>
              </a:r>
              <a:r>
                <a:rPr lang="fr-FR" i="1" dirty="0">
                  <a:solidFill>
                    <a:srgbClr val="800080"/>
                  </a:solidFill>
                </a:rPr>
                <a:t>et orienté dans </a:t>
              </a:r>
              <a:r>
                <a:rPr lang="fr-FR" i="1" dirty="0" smtClean="0">
                  <a:solidFill>
                    <a:srgbClr val="800080"/>
                  </a:solidFill>
                </a:rPr>
                <a:t>lequel </a:t>
              </a:r>
              <a:r>
                <a:rPr lang="fr-FR" i="1" dirty="0">
                  <a:solidFill>
                    <a:srgbClr val="800080"/>
                  </a:solidFill>
                </a:rPr>
                <a:t>les nœuds </a:t>
              </a:r>
              <a:r>
                <a:rPr lang="fr-FR" i="1" dirty="0" smtClean="0">
                  <a:solidFill>
                    <a:srgbClr val="800080"/>
                  </a:solidFill>
                </a:rPr>
                <a:t>sont les </a:t>
              </a:r>
              <a:r>
                <a:rPr lang="fr-FR" i="1" dirty="0">
                  <a:solidFill>
                    <a:srgbClr val="800080"/>
                  </a:solidFill>
                </a:rPr>
                <a:t>variables </a:t>
              </a:r>
              <a:r>
                <a:rPr lang="fr-FR" i="1" dirty="0" smtClean="0">
                  <a:solidFill>
                    <a:srgbClr val="800080"/>
                  </a:solidFill>
                </a:rPr>
                <a:t>et </a:t>
              </a:r>
              <a:r>
                <a:rPr lang="fr-FR" i="1" dirty="0">
                  <a:solidFill>
                    <a:srgbClr val="800080"/>
                  </a:solidFill>
                </a:rPr>
                <a:t>les arcs </a:t>
              </a:r>
              <a:r>
                <a:rPr lang="fr-FR" i="1" dirty="0" smtClean="0">
                  <a:solidFill>
                    <a:srgbClr val="800080"/>
                  </a:solidFill>
                </a:rPr>
                <a:t>les </a:t>
              </a:r>
              <a:r>
                <a:rPr lang="fr-FR" i="1" dirty="0">
                  <a:solidFill>
                    <a:srgbClr val="800080"/>
                  </a:solidFill>
                </a:rPr>
                <a:t>relations de causalité entre ces </a:t>
              </a:r>
              <a:r>
                <a:rPr lang="fr-FR" i="1" dirty="0" smtClean="0">
                  <a:solidFill>
                    <a:srgbClr val="800080"/>
                  </a:solidFill>
                </a:rPr>
                <a:t>variables.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arc de A vers un nœud B représente une causalité de A qui implique B, c’est-à-dire une probabilité de B conditionnée à la présence de A.</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Une distribution de probabilités définie sur les variables complète la structure du RB.</a:t>
              </a:r>
              <a:endParaRPr lang="fr-FR" i="1" dirty="0">
                <a:solidFill>
                  <a:srgbClr val="800080"/>
                </a:solidFill>
              </a:endParaRPr>
            </a:p>
          </p:txBody>
        </p:sp>
      </p:grpSp>
    </p:spTree>
    <p:extLst>
      <p:ext uri="{BB962C8B-B14F-4D97-AF65-F5344CB8AC3E}">
        <p14:creationId xmlns:p14="http://schemas.microsoft.com/office/powerpoint/2010/main" val="7098718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629386"/>
            <a:chOff x="0" y="998538"/>
            <a:chExt cx="9144000" cy="26293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0159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Modélisation du réseau</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Dans une usine des capteurs d’incendie et un système de vidéo permettent de détecter un incendie.</a:t>
              </a:r>
            </a:p>
            <a:p>
              <a:pPr lvl="1" algn="just">
                <a:spcAft>
                  <a:spcPts val="600"/>
                </a:spcAft>
                <a:buFont typeface="Wingdings" pitchFamily="2" charset="2"/>
                <a:buChar char="§"/>
              </a:pPr>
              <a:r>
                <a:rPr lang="fr-FR" i="1" dirty="0" smtClean="0">
                  <a:solidFill>
                    <a:srgbClr val="800080"/>
                  </a:solidFill>
                </a:rPr>
                <a:t> Une sirène automatique et/ou un opérateur peuvent donner l’alerte si la vidéo et/ou les capteurs signalent la présence d’incendie.</a:t>
              </a:r>
            </a:p>
            <a:p>
              <a:pPr lvl="1" algn="just">
                <a:spcAft>
                  <a:spcPts val="600"/>
                </a:spcAft>
                <a:buFont typeface="Wingdings" pitchFamily="2" charset="2"/>
                <a:buChar char="§"/>
              </a:pPr>
              <a:r>
                <a:rPr lang="fr-FR" i="1" dirty="0" smtClean="0">
                  <a:solidFill>
                    <a:srgbClr val="800080"/>
                  </a:solidFill>
                </a:rPr>
                <a:t> Des défauts électriques peuvent perturber ce fonctionnement.</a:t>
              </a:r>
            </a:p>
          </p:txBody>
        </p:sp>
      </p:grpSp>
      <p:grpSp>
        <p:nvGrpSpPr>
          <p:cNvPr id="36" name="Groupe 35"/>
          <p:cNvGrpSpPr/>
          <p:nvPr/>
        </p:nvGrpSpPr>
        <p:grpSpPr>
          <a:xfrm>
            <a:off x="4414063" y="3707341"/>
            <a:ext cx="4357657" cy="2836410"/>
            <a:chOff x="4414063" y="3707341"/>
            <a:chExt cx="4357657" cy="2836410"/>
          </a:xfrm>
        </p:grpSpPr>
        <p:grpSp>
          <p:nvGrpSpPr>
            <p:cNvPr id="23560" name="Groupe 23559"/>
            <p:cNvGrpSpPr/>
            <p:nvPr/>
          </p:nvGrpSpPr>
          <p:grpSpPr>
            <a:xfrm>
              <a:off x="5227523" y="3707341"/>
              <a:ext cx="1176337" cy="640080"/>
              <a:chOff x="1979894" y="3929652"/>
              <a:chExt cx="1176337" cy="640080"/>
            </a:xfrm>
          </p:grpSpPr>
          <p:sp>
            <p:nvSpPr>
              <p:cNvPr id="3" name="Ellipse 2"/>
              <p:cNvSpPr/>
              <p:nvPr/>
            </p:nvSpPr>
            <p:spPr>
              <a:xfrm>
                <a:off x="1979894" y="3929652"/>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039712" y="4065026"/>
                <a:ext cx="1056700" cy="369332"/>
              </a:xfrm>
              <a:prstGeom prst="rect">
                <a:avLst/>
              </a:prstGeom>
            </p:spPr>
            <p:txBody>
              <a:bodyPr wrap="none">
                <a:spAutoFit/>
              </a:bodyPr>
              <a:lstStyle/>
              <a:p>
                <a:r>
                  <a:rPr lang="fr-FR" i="1" dirty="0" smtClean="0">
                    <a:solidFill>
                      <a:srgbClr val="800080"/>
                    </a:solidFill>
                  </a:rPr>
                  <a:t>Incendie</a:t>
                </a:r>
                <a:endParaRPr lang="fr-FR" dirty="0"/>
              </a:p>
            </p:txBody>
          </p:sp>
        </p:grpSp>
        <p:sp>
          <p:nvSpPr>
            <p:cNvPr id="13" name="Ellipse 12"/>
            <p:cNvSpPr/>
            <p:nvPr/>
          </p:nvSpPr>
          <p:spPr>
            <a:xfrm>
              <a:off x="7595383" y="374762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7751382" y="3883003"/>
              <a:ext cx="864339" cy="369332"/>
            </a:xfrm>
            <a:prstGeom prst="rect">
              <a:avLst/>
            </a:prstGeom>
          </p:spPr>
          <p:txBody>
            <a:bodyPr wrap="none">
              <a:spAutoFit/>
            </a:bodyPr>
            <a:lstStyle/>
            <a:p>
              <a:r>
                <a:rPr lang="fr-FR" i="1" dirty="0" smtClean="0">
                  <a:solidFill>
                    <a:srgbClr val="800080"/>
                  </a:solidFill>
                </a:rPr>
                <a:t>Défaut</a:t>
              </a:r>
              <a:endParaRPr lang="fr-FR" dirty="0"/>
            </a:p>
          </p:txBody>
        </p:sp>
        <p:grpSp>
          <p:nvGrpSpPr>
            <p:cNvPr id="23561" name="Groupe 23560"/>
            <p:cNvGrpSpPr/>
            <p:nvPr/>
          </p:nvGrpSpPr>
          <p:grpSpPr>
            <a:xfrm>
              <a:off x="6202828" y="4862167"/>
              <a:ext cx="1176337" cy="640080"/>
              <a:chOff x="3070765" y="4916701"/>
              <a:chExt cx="1176337" cy="640080"/>
            </a:xfrm>
          </p:grpSpPr>
          <p:sp>
            <p:nvSpPr>
              <p:cNvPr id="15" name="Ellipse 14"/>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35" name="Groupe 34"/>
            <p:cNvGrpSpPr/>
            <p:nvPr/>
          </p:nvGrpSpPr>
          <p:grpSpPr>
            <a:xfrm>
              <a:off x="4414063" y="4862167"/>
              <a:ext cx="1176337" cy="640080"/>
              <a:chOff x="4414063" y="4862167"/>
              <a:chExt cx="1176337" cy="640080"/>
            </a:xfrm>
          </p:grpSpPr>
          <p:sp>
            <p:nvSpPr>
              <p:cNvPr id="18" name="Ellipse 17"/>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sp>
          <p:nvSpPr>
            <p:cNvPr id="20" name="Ellipse 19"/>
            <p:cNvSpPr/>
            <p:nvPr/>
          </p:nvSpPr>
          <p:spPr>
            <a:xfrm>
              <a:off x="7539858" y="590367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7702269" y="6039045"/>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31" name="Groupe 30"/>
            <p:cNvGrpSpPr/>
            <p:nvPr/>
          </p:nvGrpSpPr>
          <p:grpSpPr>
            <a:xfrm>
              <a:off x="5281695" y="5903671"/>
              <a:ext cx="1176337" cy="640080"/>
              <a:chOff x="1969988" y="5928479"/>
              <a:chExt cx="1176337" cy="640080"/>
            </a:xfrm>
          </p:grpSpPr>
          <p:sp>
            <p:nvSpPr>
              <p:cNvPr id="22" name="Ellipse 21"/>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6" name="Connecteur droit avec flèche 5"/>
            <p:cNvCxnSpPr>
              <a:stCxn id="13" idx="3"/>
              <a:endCxn id="15" idx="7"/>
            </p:cNvCxnSpPr>
            <p:nvPr/>
          </p:nvCxnSpPr>
          <p:spPr>
            <a:xfrm flipH="1">
              <a:off x="7206894" y="4293971"/>
              <a:ext cx="560760" cy="66193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3" idx="3"/>
              <a:endCxn id="18" idx="0"/>
            </p:cNvCxnSpPr>
            <p:nvPr/>
          </p:nvCxnSpPr>
          <p:spPr>
            <a:xfrm flipH="1">
              <a:off x="5002232" y="4253683"/>
              <a:ext cx="397562"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3" idx="5"/>
              <a:endCxn id="15" idx="0"/>
            </p:cNvCxnSpPr>
            <p:nvPr/>
          </p:nvCxnSpPr>
          <p:spPr>
            <a:xfrm>
              <a:off x="6231589" y="4253683"/>
              <a:ext cx="55940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3" idx="4"/>
              <a:endCxn id="20" idx="0"/>
            </p:cNvCxnSpPr>
            <p:nvPr/>
          </p:nvCxnSpPr>
          <p:spPr>
            <a:xfrm flipH="1">
              <a:off x="8128027" y="4387709"/>
              <a:ext cx="55525" cy="15159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15" idx="5"/>
              <a:endCxn id="20" idx="1"/>
            </p:cNvCxnSpPr>
            <p:nvPr/>
          </p:nvCxnSpPr>
          <p:spPr>
            <a:xfrm>
              <a:off x="7206894" y="5408509"/>
              <a:ext cx="505235" cy="58890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18" idx="4"/>
              <a:endCxn id="22" idx="1"/>
            </p:cNvCxnSpPr>
            <p:nvPr/>
          </p:nvCxnSpPr>
          <p:spPr>
            <a:xfrm>
              <a:off x="5002232" y="5502247"/>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15" idx="4"/>
              <a:endCxn id="22" idx="7"/>
            </p:cNvCxnSpPr>
            <p:nvPr/>
          </p:nvCxnSpPr>
          <p:spPr>
            <a:xfrm flipH="1">
              <a:off x="6285761" y="5502247"/>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 Box 10"/>
          <p:cNvSpPr txBox="1">
            <a:spLocks noChangeArrowheads="1"/>
          </p:cNvSpPr>
          <p:nvPr/>
        </p:nvSpPr>
        <p:spPr bwMode="auto">
          <a:xfrm>
            <a:off x="89953" y="3726880"/>
            <a:ext cx="3917872" cy="1431161"/>
          </a:xfrm>
          <a:prstGeom prst="rect">
            <a:avLst/>
          </a:prstGeom>
          <a:noFill/>
          <a:ln w="9525">
            <a:noFill/>
            <a:miter lim="800000"/>
            <a:headEnd/>
            <a:tailEnd/>
          </a:ln>
          <a:effectLst/>
        </p:spPr>
        <p:txBody>
          <a:bodyPr wrap="square">
            <a:spAutoFit/>
          </a:bodyPr>
          <a:lstStyle/>
          <a:p>
            <a:pPr lvl="1" algn="just">
              <a:spcAft>
                <a:spcPts val="600"/>
              </a:spcAft>
            </a:pPr>
            <a:r>
              <a:rPr lang="fr-FR" i="1" dirty="0" smtClean="0">
                <a:solidFill>
                  <a:srgbClr val="800080"/>
                </a:solidFill>
              </a:rPr>
              <a:t>Variables aléatoires (binaires) </a:t>
            </a:r>
            <a:endParaRPr lang="fr-FR" i="1" dirty="0">
              <a:solidFill>
                <a:srgbClr val="800080"/>
              </a:solidFill>
            </a:endParaRPr>
          </a:p>
          <a:p>
            <a:pPr lvl="2" algn="just">
              <a:spcAft>
                <a:spcPts val="600"/>
              </a:spcAft>
              <a:buFont typeface="Wingdings" pitchFamily="2" charset="2"/>
              <a:buChar char="§"/>
            </a:pPr>
            <a:r>
              <a:rPr lang="fr-FR" i="1" dirty="0" smtClean="0">
                <a:solidFill>
                  <a:srgbClr val="800080"/>
                </a:solidFill>
              </a:rPr>
              <a:t> Incendie, Défaut, </a:t>
            </a: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rPr>
              <a:t>Vidéo, Capteur</a:t>
            </a:r>
          </a:p>
          <a:p>
            <a:pPr lvl="2" algn="just">
              <a:spcAft>
                <a:spcPts val="600"/>
              </a:spcAft>
              <a:buFont typeface="Wingdings" pitchFamily="2" charset="2"/>
              <a:buChar char="§"/>
            </a:pPr>
            <a:r>
              <a:rPr lang="fr-FR" i="1" dirty="0" smtClean="0">
                <a:solidFill>
                  <a:srgbClr val="800080"/>
                </a:solidFill>
              </a:rPr>
              <a:t> Alerte et Sirène.</a:t>
            </a:r>
          </a:p>
        </p:txBody>
      </p:sp>
      <p:sp>
        <p:nvSpPr>
          <p:cNvPr id="74" name="Text Box 10"/>
          <p:cNvSpPr txBox="1">
            <a:spLocks noChangeArrowheads="1"/>
          </p:cNvSpPr>
          <p:nvPr/>
        </p:nvSpPr>
        <p:spPr bwMode="auto">
          <a:xfrm>
            <a:off x="89953" y="5173626"/>
            <a:ext cx="4888214" cy="1354217"/>
          </a:xfrm>
          <a:prstGeom prst="rect">
            <a:avLst/>
          </a:prstGeom>
          <a:noFill/>
          <a:ln w="9525">
            <a:noFill/>
            <a:miter lim="800000"/>
            <a:headEnd/>
            <a:tailEnd/>
          </a:ln>
          <a:effectLst/>
        </p:spPr>
        <p:txBody>
          <a:bodyPr wrap="square">
            <a:spAutoFit/>
          </a:bodyPr>
          <a:lstStyle/>
          <a:p>
            <a:pPr lvl="1" algn="just">
              <a:spcAft>
                <a:spcPts val="600"/>
              </a:spcAft>
            </a:pPr>
            <a:r>
              <a:rPr lang="fr-FR" i="1" dirty="0" smtClean="0">
                <a:solidFill>
                  <a:srgbClr val="800080"/>
                </a:solidFill>
              </a:rPr>
              <a:t>Topologie du RB</a:t>
            </a:r>
            <a:endParaRPr lang="fr-FR" i="1" dirty="0">
              <a:solidFill>
                <a:srgbClr val="800080"/>
              </a:solidFill>
            </a:endParaRPr>
          </a:p>
          <a:p>
            <a:pPr lvl="2" algn="just">
              <a:spcAft>
                <a:spcPts val="600"/>
              </a:spcAft>
              <a:buFont typeface="Wingdings" pitchFamily="2" charset="2"/>
              <a:buChar char="§"/>
            </a:pPr>
            <a:r>
              <a:rPr lang="fr-FR" i="1" dirty="0" smtClean="0">
                <a:solidFill>
                  <a:srgbClr val="800080"/>
                </a:solidFill>
              </a:rPr>
              <a:t> Incendie peut être détecté par la vidéo ou par les capteurs …</a:t>
            </a:r>
          </a:p>
          <a:p>
            <a:pPr lvl="2" algn="just">
              <a:spcAft>
                <a:spcPts val="600"/>
              </a:spcAft>
              <a:buFont typeface="Wingdings" pitchFamily="2" charset="2"/>
              <a:buChar char="§"/>
            </a:pPr>
            <a:r>
              <a:rPr lang="fr-FR" i="1" dirty="0" smtClean="0">
                <a:solidFill>
                  <a:srgbClr val="800080"/>
                </a:solidFill>
              </a:rPr>
              <a:t> …</a:t>
            </a:r>
          </a:p>
        </p:txBody>
      </p:sp>
    </p:spTree>
    <p:extLst>
      <p:ext uri="{BB962C8B-B14F-4D97-AF65-F5344CB8AC3E}">
        <p14:creationId xmlns:p14="http://schemas.microsoft.com/office/powerpoint/2010/main" val="3024998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Tables de probabilités conditionnelles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 table donne la probabilité d’un nœud en fonction de toutes les combinaisons possibles des variables qui l’influence.</a:t>
              </a:r>
            </a:p>
          </p:txBody>
        </p:sp>
      </p:grpSp>
      <p:graphicFrame>
        <p:nvGraphicFramePr>
          <p:cNvPr id="7" name="Tableau 6"/>
          <p:cNvGraphicFramePr>
            <a:graphicFrameLocks noGrp="1"/>
          </p:cNvGraphicFramePr>
          <p:nvPr>
            <p:extLst/>
          </p:nvPr>
        </p:nvGraphicFramePr>
        <p:xfrm>
          <a:off x="1481935" y="2863803"/>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3298">
                <a:tc>
                  <a:txBody>
                    <a:bodyPr/>
                    <a:lstStyle/>
                    <a:p>
                      <a:pPr algn="ctr"/>
                      <a:r>
                        <a:rPr lang="fr-FR" sz="1400" b="0" dirty="0" smtClean="0">
                          <a:solidFill>
                            <a:srgbClr val="800080"/>
                          </a:solidFill>
                          <a:sym typeface="Wingdings" pitchFamily="2" charset="2"/>
                        </a:rPr>
                        <a:t>P(I)</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pSp>
        <p:nvGrpSpPr>
          <p:cNvPr id="41" name="Groupe 40"/>
          <p:cNvGrpSpPr/>
          <p:nvPr/>
        </p:nvGrpSpPr>
        <p:grpSpPr>
          <a:xfrm>
            <a:off x="2038350" y="2743032"/>
            <a:ext cx="4357657" cy="2836410"/>
            <a:chOff x="4414063" y="3707341"/>
            <a:chExt cx="4357657" cy="2836410"/>
          </a:xfrm>
        </p:grpSpPr>
        <p:grpSp>
          <p:nvGrpSpPr>
            <p:cNvPr id="42" name="Groupe 41"/>
            <p:cNvGrpSpPr/>
            <p:nvPr/>
          </p:nvGrpSpPr>
          <p:grpSpPr>
            <a:xfrm>
              <a:off x="5227523" y="3707341"/>
              <a:ext cx="1176337" cy="640080"/>
              <a:chOff x="1979894" y="3929652"/>
              <a:chExt cx="1176337" cy="640080"/>
            </a:xfrm>
          </p:grpSpPr>
          <p:sp>
            <p:nvSpPr>
              <p:cNvPr id="68" name="Ellipse 67"/>
              <p:cNvSpPr/>
              <p:nvPr/>
            </p:nvSpPr>
            <p:spPr>
              <a:xfrm>
                <a:off x="1979894" y="3929652"/>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2039712" y="4065026"/>
                <a:ext cx="1056700" cy="369332"/>
              </a:xfrm>
              <a:prstGeom prst="rect">
                <a:avLst/>
              </a:prstGeom>
            </p:spPr>
            <p:txBody>
              <a:bodyPr wrap="none">
                <a:spAutoFit/>
              </a:bodyPr>
              <a:lstStyle/>
              <a:p>
                <a:r>
                  <a:rPr lang="fr-FR" i="1" dirty="0" smtClean="0">
                    <a:solidFill>
                      <a:srgbClr val="800080"/>
                    </a:solidFill>
                  </a:rPr>
                  <a:t>Incendie</a:t>
                </a:r>
                <a:endParaRPr lang="fr-FR" dirty="0"/>
              </a:p>
            </p:txBody>
          </p:sp>
        </p:grpSp>
        <p:sp>
          <p:nvSpPr>
            <p:cNvPr id="43" name="Ellipse 42"/>
            <p:cNvSpPr/>
            <p:nvPr/>
          </p:nvSpPr>
          <p:spPr>
            <a:xfrm>
              <a:off x="7595383" y="374762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7751382" y="3883003"/>
              <a:ext cx="864339" cy="369332"/>
            </a:xfrm>
            <a:prstGeom prst="rect">
              <a:avLst/>
            </a:prstGeom>
          </p:spPr>
          <p:txBody>
            <a:bodyPr wrap="none">
              <a:spAutoFit/>
            </a:bodyPr>
            <a:lstStyle/>
            <a:p>
              <a:r>
                <a:rPr lang="fr-FR" i="1" dirty="0" smtClean="0">
                  <a:solidFill>
                    <a:srgbClr val="800080"/>
                  </a:solidFill>
                </a:rPr>
                <a:t>Défaut</a:t>
              </a:r>
              <a:endParaRPr lang="fr-FR" dirty="0"/>
            </a:p>
          </p:txBody>
        </p:sp>
        <p:grpSp>
          <p:nvGrpSpPr>
            <p:cNvPr id="45" name="Groupe 44"/>
            <p:cNvGrpSpPr/>
            <p:nvPr/>
          </p:nvGrpSpPr>
          <p:grpSpPr>
            <a:xfrm>
              <a:off x="6202828" y="4862167"/>
              <a:ext cx="1176337" cy="640080"/>
              <a:chOff x="3070765" y="4916701"/>
              <a:chExt cx="1176337" cy="640080"/>
            </a:xfrm>
          </p:grpSpPr>
          <p:sp>
            <p:nvSpPr>
              <p:cNvPr id="66" name="Ellipse 65"/>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46" name="Groupe 45"/>
            <p:cNvGrpSpPr/>
            <p:nvPr/>
          </p:nvGrpSpPr>
          <p:grpSpPr>
            <a:xfrm>
              <a:off x="4414063" y="4862167"/>
              <a:ext cx="1176337" cy="640080"/>
              <a:chOff x="4414063" y="4862167"/>
              <a:chExt cx="1176337" cy="640080"/>
            </a:xfrm>
          </p:grpSpPr>
          <p:sp>
            <p:nvSpPr>
              <p:cNvPr id="63" name="Ellipse 62"/>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sp>
          <p:nvSpPr>
            <p:cNvPr id="47" name="Ellipse 46"/>
            <p:cNvSpPr/>
            <p:nvPr/>
          </p:nvSpPr>
          <p:spPr>
            <a:xfrm>
              <a:off x="7539858" y="590367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7702269" y="6039045"/>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50" name="Groupe 49"/>
            <p:cNvGrpSpPr/>
            <p:nvPr/>
          </p:nvGrpSpPr>
          <p:grpSpPr>
            <a:xfrm>
              <a:off x="5281695" y="5903671"/>
              <a:ext cx="1176337" cy="640080"/>
              <a:chOff x="1969988" y="5928479"/>
              <a:chExt cx="1176337" cy="640080"/>
            </a:xfrm>
          </p:grpSpPr>
          <p:sp>
            <p:nvSpPr>
              <p:cNvPr id="60" name="Ellipse 59"/>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51" name="Connecteur droit avec flèche 50"/>
            <p:cNvCxnSpPr>
              <a:stCxn id="43" idx="3"/>
              <a:endCxn id="66" idx="7"/>
            </p:cNvCxnSpPr>
            <p:nvPr/>
          </p:nvCxnSpPr>
          <p:spPr>
            <a:xfrm flipH="1">
              <a:off x="7206894" y="4293971"/>
              <a:ext cx="560760" cy="66193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68" idx="3"/>
              <a:endCxn id="63" idx="0"/>
            </p:cNvCxnSpPr>
            <p:nvPr/>
          </p:nvCxnSpPr>
          <p:spPr>
            <a:xfrm flipH="1">
              <a:off x="5002232" y="4253683"/>
              <a:ext cx="397562"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68" idx="5"/>
              <a:endCxn id="66" idx="0"/>
            </p:cNvCxnSpPr>
            <p:nvPr/>
          </p:nvCxnSpPr>
          <p:spPr>
            <a:xfrm>
              <a:off x="6231589" y="4253683"/>
              <a:ext cx="55940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stCxn id="43" idx="4"/>
              <a:endCxn id="47" idx="0"/>
            </p:cNvCxnSpPr>
            <p:nvPr/>
          </p:nvCxnSpPr>
          <p:spPr>
            <a:xfrm flipH="1">
              <a:off x="8128027" y="4387709"/>
              <a:ext cx="55525" cy="15159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66" idx="5"/>
              <a:endCxn id="47" idx="1"/>
            </p:cNvCxnSpPr>
            <p:nvPr/>
          </p:nvCxnSpPr>
          <p:spPr>
            <a:xfrm>
              <a:off x="7206894" y="5408509"/>
              <a:ext cx="505235" cy="58890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stCxn id="63" idx="4"/>
              <a:endCxn id="60" idx="1"/>
            </p:cNvCxnSpPr>
            <p:nvPr/>
          </p:nvCxnSpPr>
          <p:spPr>
            <a:xfrm>
              <a:off x="5002232" y="5502247"/>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66" idx="4"/>
              <a:endCxn id="60" idx="7"/>
            </p:cNvCxnSpPr>
            <p:nvPr/>
          </p:nvCxnSpPr>
          <p:spPr>
            <a:xfrm flipH="1">
              <a:off x="6285761" y="5502247"/>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8" name="Tableau 7"/>
          <p:cNvGraphicFramePr>
            <a:graphicFrameLocks noGrp="1"/>
          </p:cNvGraphicFramePr>
          <p:nvPr>
            <p:extLst/>
          </p:nvPr>
        </p:nvGraphicFramePr>
        <p:xfrm>
          <a:off x="697391" y="3714432"/>
          <a:ext cx="1207908" cy="914400"/>
        </p:xfrm>
        <a:graphic>
          <a:graphicData uri="http://schemas.openxmlformats.org/drawingml/2006/table">
            <a:tbl>
              <a:tblPr firstRow="1" bandRow="1">
                <a:tableStyleId>{5C22544A-7EE6-4342-B048-85BDC9FD1C3A}</a:tableStyleId>
              </a:tblPr>
              <a:tblGrid>
                <a:gridCol w="603954">
                  <a:extLst>
                    <a:ext uri="{9D8B030D-6E8A-4147-A177-3AD203B41FA5}">
                      <a16:colId xmlns:a16="http://schemas.microsoft.com/office/drawing/2014/main" val="3193925218"/>
                    </a:ext>
                  </a:extLst>
                </a:gridCol>
                <a:gridCol w="603954">
                  <a:extLst>
                    <a:ext uri="{9D8B030D-6E8A-4147-A177-3AD203B41FA5}">
                      <a16:colId xmlns:a16="http://schemas.microsoft.com/office/drawing/2014/main" val="3898494598"/>
                    </a:ext>
                  </a:extLst>
                </a:gridCol>
              </a:tblGrid>
              <a:tr h="263380">
                <a:tc>
                  <a:txBody>
                    <a:bodyPr/>
                    <a:lstStyle/>
                    <a:p>
                      <a:pPr algn="ctr"/>
                      <a:r>
                        <a:rPr lang="fr-FR" sz="1400" b="0" dirty="0" smtClean="0">
                          <a:solidFill>
                            <a:srgbClr val="800080"/>
                          </a:solidFill>
                          <a:sym typeface="Wingdings" pitchFamily="2" charset="2"/>
                        </a:rPr>
                        <a:t>I</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P(V)</a:t>
                      </a:r>
                      <a:endParaRPr lang="fr-FR" sz="1400" b="0" dirty="0" smtClean="0"/>
                    </a:p>
                  </a:txBody>
                  <a:tcPr>
                    <a:solidFill>
                      <a:schemeClr val="bg1">
                        <a:lumMod val="65000"/>
                      </a:schemeClr>
                    </a:solidFill>
                  </a:tcPr>
                </a:tc>
                <a:extLst>
                  <a:ext uri="{0D108BD9-81ED-4DB2-BD59-A6C34878D82A}">
                    <a16:rowId xmlns:a16="http://schemas.microsoft.com/office/drawing/2014/main" val="3330858183"/>
                  </a:ext>
                </a:extLst>
              </a:tr>
              <a:tr h="287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0.75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128157851"/>
                  </a:ext>
                </a:extLst>
              </a:tr>
              <a:tr h="287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0.02</a:t>
                      </a:r>
                      <a:endParaRPr lang="fr-FR" sz="1400" b="0" dirty="0" smtClean="0"/>
                    </a:p>
                  </a:txBody>
                  <a:tcPr/>
                </a:tc>
                <a:extLst>
                  <a:ext uri="{0D108BD9-81ED-4DB2-BD59-A6C34878D82A}">
                    <a16:rowId xmlns:a16="http://schemas.microsoft.com/office/drawing/2014/main" val="2758739739"/>
                  </a:ext>
                </a:extLst>
              </a:tr>
            </a:tbl>
          </a:graphicData>
        </a:graphic>
      </p:graphicFrame>
      <p:graphicFrame>
        <p:nvGraphicFramePr>
          <p:cNvPr id="71" name="Tableau 70"/>
          <p:cNvGraphicFramePr>
            <a:graphicFrameLocks noGrp="1"/>
          </p:cNvGraphicFramePr>
          <p:nvPr>
            <p:extLst/>
          </p:nvPr>
        </p:nvGraphicFramePr>
        <p:xfrm>
          <a:off x="6593455" y="2780549"/>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3298">
                <a:tc>
                  <a:txBody>
                    <a:bodyPr/>
                    <a:lstStyle/>
                    <a:p>
                      <a:pPr algn="ctr"/>
                      <a:r>
                        <a:rPr lang="fr-FR" sz="1400" b="0" dirty="0" smtClean="0">
                          <a:solidFill>
                            <a:srgbClr val="800080"/>
                          </a:solidFill>
                          <a:sym typeface="Wingdings" pitchFamily="2" charset="2"/>
                        </a:rPr>
                        <a:t>P(D)</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0.04</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aphicFrame>
        <p:nvGraphicFramePr>
          <p:cNvPr id="10" name="Tableau 9"/>
          <p:cNvGraphicFramePr>
            <a:graphicFrameLocks noGrp="1"/>
          </p:cNvGraphicFramePr>
          <p:nvPr>
            <p:extLst/>
          </p:nvPr>
        </p:nvGraphicFramePr>
        <p:xfrm>
          <a:off x="6930317" y="3311558"/>
          <a:ext cx="1841403" cy="15240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I</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P(C)</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0.70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0.95</a:t>
                      </a:r>
                      <a:endParaRPr lang="fr-FR" sz="1400" b="0" dirty="0" smtClean="0"/>
                    </a:p>
                  </a:txBody>
                  <a:tcPr/>
                </a:tc>
                <a:extLst>
                  <a:ext uri="{0D108BD9-81ED-4DB2-BD59-A6C34878D82A}">
                    <a16:rowId xmlns:a16="http://schemas.microsoft.com/office/drawing/2014/main" val="3911073689"/>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0.25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a:t>
                      </a:r>
                      <a:endParaRPr lang="fr-FR" sz="1400" b="0" dirty="0" smtClean="0"/>
                    </a:p>
                  </a:txBody>
                  <a:tcPr/>
                </a:tc>
                <a:extLst>
                  <a:ext uri="{0D108BD9-81ED-4DB2-BD59-A6C34878D82A}">
                    <a16:rowId xmlns:a16="http://schemas.microsoft.com/office/drawing/2014/main" val="4284970052"/>
                  </a:ext>
                </a:extLst>
              </a:tr>
            </a:tbl>
          </a:graphicData>
        </a:graphic>
      </p:graphicFrame>
      <p:graphicFrame>
        <p:nvGraphicFramePr>
          <p:cNvPr id="76" name="Tableau 75"/>
          <p:cNvGraphicFramePr>
            <a:graphicFrameLocks noGrp="1"/>
          </p:cNvGraphicFramePr>
          <p:nvPr>
            <p:extLst/>
          </p:nvPr>
        </p:nvGraphicFramePr>
        <p:xfrm>
          <a:off x="815512" y="5168474"/>
          <a:ext cx="1841403" cy="15240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V</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C</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P(A)</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0.90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0.75</a:t>
                      </a:r>
                      <a:endParaRPr lang="fr-FR" sz="1400" b="0" dirty="0" smtClean="0"/>
                    </a:p>
                  </a:txBody>
                  <a:tcPr/>
                </a:tc>
                <a:extLst>
                  <a:ext uri="{0D108BD9-81ED-4DB2-BD59-A6C34878D82A}">
                    <a16:rowId xmlns:a16="http://schemas.microsoft.com/office/drawing/2014/main" val="3911073689"/>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0.85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a:t>
                      </a:r>
                      <a:endParaRPr lang="fr-FR" sz="1400" b="0" dirty="0" smtClean="0"/>
                    </a:p>
                  </a:txBody>
                  <a:tcPr/>
                </a:tc>
                <a:extLst>
                  <a:ext uri="{0D108BD9-81ED-4DB2-BD59-A6C34878D82A}">
                    <a16:rowId xmlns:a16="http://schemas.microsoft.com/office/drawing/2014/main" val="4284970052"/>
                  </a:ext>
                </a:extLst>
              </a:tr>
            </a:tbl>
          </a:graphicData>
        </a:graphic>
      </p:graphicFrame>
      <p:graphicFrame>
        <p:nvGraphicFramePr>
          <p:cNvPr id="77" name="Tableau 76"/>
          <p:cNvGraphicFramePr>
            <a:graphicFrameLocks noGrp="1"/>
          </p:cNvGraphicFramePr>
          <p:nvPr>
            <p:extLst/>
          </p:nvPr>
        </p:nvGraphicFramePr>
        <p:xfrm>
          <a:off x="6396007" y="5149674"/>
          <a:ext cx="1841403" cy="15240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C</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P(S)</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0.80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0.98</a:t>
                      </a:r>
                      <a:endParaRPr lang="fr-FR" sz="1400" b="0" dirty="0" smtClean="0"/>
                    </a:p>
                  </a:txBody>
                  <a:tcPr/>
                </a:tc>
                <a:extLst>
                  <a:ext uri="{0D108BD9-81ED-4DB2-BD59-A6C34878D82A}">
                    <a16:rowId xmlns:a16="http://schemas.microsoft.com/office/drawing/2014/main" val="3911073689"/>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a:t>
                      </a:r>
                      <a:endParaRPr lang="fr-FR" sz="1400" b="0" dirty="0" smtClean="0"/>
                    </a:p>
                  </a:txBody>
                  <a:tcPr/>
                </a:tc>
                <a:extLst>
                  <a:ext uri="{0D108BD9-81ED-4DB2-BD59-A6C34878D82A}">
                    <a16:rowId xmlns:a16="http://schemas.microsoft.com/office/drawing/2014/main" val="4284970052"/>
                  </a:ext>
                </a:extLst>
              </a:tr>
            </a:tbl>
          </a:graphicData>
        </a:graphic>
      </p:graphicFrame>
    </p:spTree>
    <p:extLst>
      <p:ext uri="{BB962C8B-B14F-4D97-AF65-F5344CB8AC3E}">
        <p14:creationId xmlns:p14="http://schemas.microsoft.com/office/powerpoint/2010/main" val="846187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37875"/>
            <a:chOff x="0" y="998538"/>
            <a:chExt cx="9144000" cy="553787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92442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Variables continues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Les RB peuvent également supporter des variables continues.</a:t>
              </a:r>
            </a:p>
            <a:p>
              <a:pPr lvl="1" algn="just">
                <a:spcAft>
                  <a:spcPts val="600"/>
                </a:spcAft>
                <a:buFont typeface="Wingdings" pitchFamily="2" charset="2"/>
                <a:buChar char="§"/>
              </a:pPr>
              <a:r>
                <a:rPr lang="fr-FR" i="1" dirty="0" smtClean="0">
                  <a:solidFill>
                    <a:srgbClr val="800080"/>
                  </a:solidFill>
                </a:rPr>
                <a:t> Dans ce cas les probabilités conditionnelles seront spécifiées par des fonction de densités de probabilités.</a:t>
              </a:r>
            </a:p>
            <a:p>
              <a:pPr lvl="1" algn="just">
                <a:spcAft>
                  <a:spcPts val="600"/>
                </a:spcAft>
                <a:buFont typeface="Wingdings" pitchFamily="2" charset="2"/>
                <a:buChar char="§"/>
              </a:pPr>
              <a:r>
                <a:rPr lang="fr-FR" i="1" dirty="0" smtClean="0">
                  <a:solidFill>
                    <a:srgbClr val="800080"/>
                  </a:solidFill>
                </a:rPr>
                <a:t> Dans l’exemple on pourrait préciser que le capteur ne s’active que si la température est supérieure à un valeur donnée;</a:t>
              </a:r>
            </a:p>
            <a:p>
              <a:pPr lvl="1" algn="just">
                <a:spcAft>
                  <a:spcPts val="600"/>
                </a:spcAft>
                <a:buFont typeface="Wingdings" pitchFamily="2" charset="2"/>
                <a:buChar char="§"/>
              </a:pPr>
              <a:endParaRPr lang="fr-FR" sz="800" i="1" dirty="0" smtClean="0">
                <a:solidFill>
                  <a:srgbClr val="800080"/>
                </a:solidFill>
              </a:endParaRPr>
            </a:p>
            <a:p>
              <a:pPr algn="just">
                <a:spcAft>
                  <a:spcPts val="600"/>
                </a:spcAft>
                <a:buClr>
                  <a:schemeClr val="accent2"/>
                </a:buClr>
              </a:pPr>
              <a:r>
                <a:rPr lang="fr-FR" sz="2000" b="1" dirty="0" smtClean="0">
                  <a:solidFill>
                    <a:srgbClr val="800080"/>
                  </a:solidFill>
                  <a:sym typeface="Wingdings" pitchFamily="2" charset="2"/>
                </a:rPr>
                <a:t>Probabilité conjointe d’un événement</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 probabilité conjointe d’un événement sur toutes les variable X=(X</a:t>
              </a:r>
              <a:r>
                <a:rPr lang="fr-FR" i="1" baseline="-25000" dirty="0" smtClean="0">
                  <a:solidFill>
                    <a:srgbClr val="800080"/>
                  </a:solidFill>
                </a:rPr>
                <a:t>1</a:t>
              </a:r>
              <a:r>
                <a:rPr lang="fr-FR" i="1" dirty="0" smtClean="0">
                  <a:solidFill>
                    <a:srgbClr val="800080"/>
                  </a:solidFill>
                </a:rPr>
                <a:t>, … </a:t>
              </a:r>
              <a:r>
                <a:rPr lang="fr-FR" i="1" dirty="0" err="1" smtClean="0">
                  <a:solidFill>
                    <a:srgbClr val="800080"/>
                  </a:solidFill>
                </a:rPr>
                <a:t>X</a:t>
              </a:r>
              <a:r>
                <a:rPr lang="fr-FR" i="1" baseline="-25000" dirty="0" err="1" smtClean="0">
                  <a:solidFill>
                    <a:srgbClr val="800080"/>
                  </a:solidFill>
                </a:rPr>
                <a:t>n</a:t>
              </a:r>
              <a:r>
                <a:rPr lang="fr-FR" i="1" dirty="0" smtClean="0">
                  <a:solidFill>
                    <a:srgbClr val="800080"/>
                  </a:solidFill>
                </a:rPr>
                <a:t>) d’un réseau Bayésien est donnée par l’équation : </a:t>
              </a:r>
            </a:p>
            <a:p>
              <a:pPr lvl="1" algn="just">
                <a:spcAft>
                  <a:spcPts val="600"/>
                </a:spcAft>
                <a:buFont typeface="Wingdings" pitchFamily="2" charset="2"/>
                <a:buChar char="§"/>
              </a:pPr>
              <a:endParaRPr lang="fr-FR" i="1" dirty="0">
                <a:solidFill>
                  <a:srgbClr val="800080"/>
                </a:solidFill>
              </a:endParaRPr>
            </a:p>
            <a:p>
              <a:pPr lvl="1" algn="just">
                <a:spcAft>
                  <a:spcPts val="600"/>
                </a:spcAft>
              </a:pP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La probabilité conjointe des variables d’un RB et définie comme le produit des probabilités conditionnelles locales de toutes les variables.</a:t>
              </a:r>
            </a:p>
            <a:p>
              <a:pPr lvl="1" algn="just">
                <a:spcAft>
                  <a:spcPts val="600"/>
                </a:spcAft>
                <a:buFont typeface="Wingdings" pitchFamily="2" charset="2"/>
                <a:buChar char="§"/>
              </a:pPr>
              <a:r>
                <a:rPr lang="fr-FR" i="1" dirty="0" smtClean="0">
                  <a:solidFill>
                    <a:srgbClr val="800080"/>
                  </a:solidFill>
                </a:rPr>
                <a:t> Ainsi X</a:t>
              </a:r>
              <a:r>
                <a:rPr lang="fr-FR" i="1" baseline="-25000" dirty="0" smtClean="0">
                  <a:solidFill>
                    <a:srgbClr val="800080"/>
                  </a:solidFill>
                </a:rPr>
                <a:t>i </a:t>
              </a:r>
              <a:r>
                <a:rPr lang="fr-FR" i="1" dirty="0" smtClean="0">
                  <a:solidFill>
                    <a:srgbClr val="800080"/>
                  </a:solidFill>
                </a:rPr>
                <a:t> ne dépend que de ses parents et d’aucune autre variable.</a:t>
              </a:r>
            </a:p>
          </p:txBody>
        </p:sp>
      </p:grpSp>
      <mc:AlternateContent xmlns:mc="http://schemas.openxmlformats.org/markup-compatibility/2006" xmlns:a14="http://schemas.microsoft.com/office/drawing/2010/main">
        <mc:Choice Requires="a14">
          <p:sp>
            <p:nvSpPr>
              <p:cNvPr id="11" name="ZoneTexte 10"/>
              <p:cNvSpPr txBox="1"/>
              <p:nvPr/>
            </p:nvSpPr>
            <p:spPr>
              <a:xfrm>
                <a:off x="2941909" y="4790384"/>
                <a:ext cx="382495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sSub>
                            <m:sSubPr>
                              <m:ctrlPr>
                                <a:rPr lang="fr-FR"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𝑋</m:t>
                              </m:r>
                            </m:e>
                            <m:sub>
                              <m:r>
                                <a:rPr lang="fr-FR" b="0" i="1" smtClean="0">
                                  <a:solidFill>
                                    <a:srgbClr val="002060"/>
                                  </a:solidFill>
                                  <a:latin typeface="Cambria Math" panose="02040503050406030204" pitchFamily="18" charset="0"/>
                                </a:rPr>
                                <m:t>1</m:t>
                              </m:r>
                            </m:sub>
                          </m:sSub>
                          <m:r>
                            <a:rPr lang="fr-FR" b="0" i="1" smtClean="0">
                              <a:solidFill>
                                <a:srgbClr val="002060"/>
                              </a:solidFill>
                              <a:latin typeface="Cambria Math" panose="02040503050406030204" pitchFamily="18" charset="0"/>
                            </a:rPr>
                            <m:t>, …, </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𝑋</m:t>
                              </m:r>
                            </m:e>
                            <m:sub>
                              <m:r>
                                <a:rPr lang="fr-FR" b="0" i="1" smtClean="0">
                                  <a:solidFill>
                                    <a:srgbClr val="002060"/>
                                  </a:solidFill>
                                  <a:latin typeface="Cambria Math" panose="02040503050406030204" pitchFamily="18" charset="0"/>
                                </a:rPr>
                                <m:t>𝑛</m:t>
                              </m:r>
                            </m:sub>
                          </m:sSub>
                        </m:e>
                      </m:d>
                      <m:r>
                        <a:rPr lang="fr-FR" b="0" i="1" smtClean="0">
                          <a:solidFill>
                            <a:srgbClr val="002060"/>
                          </a:solidFill>
                          <a:latin typeface="Cambria Math" panose="02040503050406030204" pitchFamily="18" charset="0"/>
                        </a:rPr>
                        <m:t>=</m:t>
                      </m:r>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e>
                      </m:nary>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𝑋</m:t>
                          </m:r>
                        </m:e>
                        <m:sub>
                          <m:r>
                            <a:rPr lang="fr-FR" b="0" i="1" smtClean="0">
                              <a:solidFill>
                                <a:srgbClr val="002060"/>
                              </a:solidFill>
                              <a:latin typeface="Cambria Math" panose="02040503050406030204" pitchFamily="18" charset="0"/>
                            </a:rPr>
                            <m:t>𝑖</m:t>
                          </m:r>
                        </m:sub>
                      </m:sSub>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𝑃𝑎𝑟𝑒𝑛𝑡</m:t>
                      </m:r>
                      <m:d>
                        <m:dPr>
                          <m:ctrlPr>
                            <a:rPr lang="fr-FR" b="0" i="1" smtClean="0">
                              <a:solidFill>
                                <a:srgbClr val="002060"/>
                              </a:solidFill>
                              <a:latin typeface="Cambria Math" panose="02040503050406030204" pitchFamily="18" charset="0"/>
                            </a:rPr>
                          </m:ctrlPr>
                        </m:dPr>
                        <m:e>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𝑋</m:t>
                              </m:r>
                            </m:e>
                            <m:sub>
                              <m:r>
                                <a:rPr lang="fr-FR" b="0" i="1" smtClean="0">
                                  <a:solidFill>
                                    <a:srgbClr val="002060"/>
                                  </a:solidFill>
                                  <a:latin typeface="Cambria Math" panose="02040503050406030204" pitchFamily="18" charset="0"/>
                                </a:rPr>
                                <m:t>𝑖</m:t>
                              </m:r>
                            </m:sub>
                          </m:sSub>
                        </m:e>
                      </m:d>
                      <m:r>
                        <a:rPr lang="fr-FR" b="0" i="1" smtClean="0">
                          <a:solidFill>
                            <a:srgbClr val="002060"/>
                          </a:solidFill>
                          <a:latin typeface="Cambria Math" panose="02040503050406030204" pitchFamily="18" charset="0"/>
                        </a:rPr>
                        <m:t>)</m:t>
                      </m:r>
                    </m:oMath>
                  </m:oMathPara>
                </a14:m>
                <a:endParaRPr lang="fr-FR" dirty="0">
                  <a:solidFill>
                    <a:srgbClr val="00206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2941909" y="4790384"/>
                <a:ext cx="3824957" cy="75623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9686127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568702"/>
            <a:chOff x="0" y="998538"/>
            <a:chExt cx="9144000" cy="256870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508298" y="1751358"/>
              <a:ext cx="8635702" cy="181588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Probabilité conjointe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P(A=F, S=F, C=V, V=V; I=V, D=F) </a:t>
              </a:r>
            </a:p>
            <a:p>
              <a:pPr lvl="1" algn="just">
                <a:spcAft>
                  <a:spcPts val="600"/>
                </a:spcAft>
              </a:pPr>
              <a:r>
                <a:rPr lang="fr-FR" i="1" dirty="0">
                  <a:solidFill>
                    <a:srgbClr val="800080"/>
                  </a:solidFill>
                </a:rPr>
                <a:t>	</a:t>
              </a:r>
              <a:r>
                <a:rPr lang="fr-FR" i="1" dirty="0" smtClean="0">
                  <a:solidFill>
                    <a:srgbClr val="800080"/>
                  </a:solidFill>
                </a:rPr>
                <a:t>= P(A=F | C=V, V=V) * P(S=F | C=V, D=F)</a:t>
              </a:r>
            </a:p>
            <a:p>
              <a:pPr lvl="1" algn="just">
                <a:spcAft>
                  <a:spcPts val="600"/>
                </a:spcAft>
              </a:pPr>
              <a:r>
                <a:rPr lang="fr-FR" i="1" dirty="0">
                  <a:solidFill>
                    <a:srgbClr val="800080"/>
                  </a:solidFill>
                </a:rPr>
                <a:t>	</a:t>
              </a:r>
              <a:r>
                <a:rPr lang="fr-FR" i="1" dirty="0" smtClean="0">
                  <a:solidFill>
                    <a:srgbClr val="800080"/>
                  </a:solidFill>
                </a:rPr>
                <a:t>   P(C=V | I=V, D=F) * P(V=V | I=V) * P(I=V) * P(D=F)</a:t>
              </a:r>
            </a:p>
            <a:p>
              <a:pPr lvl="1" algn="just">
                <a:spcAft>
                  <a:spcPts val="600"/>
                </a:spcAft>
              </a:pPr>
              <a:r>
                <a:rPr lang="fr-FR" i="1" dirty="0">
                  <a:solidFill>
                    <a:srgbClr val="800080"/>
                  </a:solidFill>
                </a:rPr>
                <a:t>	</a:t>
              </a:r>
              <a:r>
                <a:rPr lang="fr-FR" i="1" dirty="0" smtClean="0">
                  <a:solidFill>
                    <a:srgbClr val="800080"/>
                  </a:solidFill>
                </a:rPr>
                <a:t>= 0.10 * 0.02 * 0.95 * 0.75 * 0.01 * 0.96 </a:t>
              </a:r>
              <a:r>
                <a:rPr lang="fr-FR" i="1" dirty="0" smtClean="0">
                  <a:solidFill>
                    <a:srgbClr val="800080"/>
                  </a:solidFill>
                  <a:sym typeface="Symbol" panose="05050102010706020507" pitchFamily="18" charset="2"/>
                </a:rPr>
                <a:t> 1.3 10</a:t>
              </a:r>
              <a:r>
                <a:rPr lang="fr-FR" i="1" baseline="30000" dirty="0" smtClean="0">
                  <a:solidFill>
                    <a:srgbClr val="800080"/>
                  </a:solidFill>
                  <a:sym typeface="Symbol" panose="05050102010706020507" pitchFamily="18" charset="2"/>
                </a:rPr>
                <a:t>-5</a:t>
              </a:r>
              <a:r>
                <a:rPr lang="fr-FR" i="1" dirty="0" smtClean="0">
                  <a:solidFill>
                    <a:srgbClr val="800080"/>
                  </a:solidFill>
                </a:rPr>
                <a:t> </a:t>
              </a:r>
            </a:p>
          </p:txBody>
        </p:sp>
      </p:grpSp>
      <p:graphicFrame>
        <p:nvGraphicFramePr>
          <p:cNvPr id="7" name="Tableau 6"/>
          <p:cNvGraphicFramePr>
            <a:graphicFrameLocks noGrp="1"/>
          </p:cNvGraphicFramePr>
          <p:nvPr>
            <p:extLst/>
          </p:nvPr>
        </p:nvGraphicFramePr>
        <p:xfrm>
          <a:off x="1463166" y="3984780"/>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3298">
                <a:tc>
                  <a:txBody>
                    <a:bodyPr/>
                    <a:lstStyle/>
                    <a:p>
                      <a:pPr algn="ctr"/>
                      <a:r>
                        <a:rPr lang="fr-FR" sz="1400" b="0" dirty="0" smtClean="0">
                          <a:solidFill>
                            <a:srgbClr val="800080"/>
                          </a:solidFill>
                          <a:sym typeface="Wingdings" pitchFamily="2" charset="2"/>
                        </a:rPr>
                        <a:t>P(I)</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0.01</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pSp>
        <p:nvGrpSpPr>
          <p:cNvPr id="41" name="Groupe 40"/>
          <p:cNvGrpSpPr/>
          <p:nvPr/>
        </p:nvGrpSpPr>
        <p:grpSpPr>
          <a:xfrm>
            <a:off x="2088874" y="3800295"/>
            <a:ext cx="4357657" cy="2836410"/>
            <a:chOff x="4414063" y="3707341"/>
            <a:chExt cx="4357657" cy="2836410"/>
          </a:xfrm>
        </p:grpSpPr>
        <p:grpSp>
          <p:nvGrpSpPr>
            <p:cNvPr id="42" name="Groupe 41"/>
            <p:cNvGrpSpPr/>
            <p:nvPr/>
          </p:nvGrpSpPr>
          <p:grpSpPr>
            <a:xfrm>
              <a:off x="5227523" y="3707341"/>
              <a:ext cx="1176337" cy="640080"/>
              <a:chOff x="1979894" y="3929652"/>
              <a:chExt cx="1176337" cy="640080"/>
            </a:xfrm>
          </p:grpSpPr>
          <p:sp>
            <p:nvSpPr>
              <p:cNvPr id="68" name="Ellipse 67"/>
              <p:cNvSpPr/>
              <p:nvPr/>
            </p:nvSpPr>
            <p:spPr>
              <a:xfrm>
                <a:off x="1979894" y="3929652"/>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2039712" y="4065026"/>
                <a:ext cx="1056700" cy="369332"/>
              </a:xfrm>
              <a:prstGeom prst="rect">
                <a:avLst/>
              </a:prstGeom>
            </p:spPr>
            <p:txBody>
              <a:bodyPr wrap="none">
                <a:spAutoFit/>
              </a:bodyPr>
              <a:lstStyle/>
              <a:p>
                <a:r>
                  <a:rPr lang="fr-FR" i="1" dirty="0" smtClean="0">
                    <a:solidFill>
                      <a:srgbClr val="800080"/>
                    </a:solidFill>
                  </a:rPr>
                  <a:t>Incendie</a:t>
                </a:r>
                <a:endParaRPr lang="fr-FR" dirty="0"/>
              </a:p>
            </p:txBody>
          </p:sp>
        </p:grpSp>
        <p:sp>
          <p:nvSpPr>
            <p:cNvPr id="43" name="Ellipse 42"/>
            <p:cNvSpPr/>
            <p:nvPr/>
          </p:nvSpPr>
          <p:spPr>
            <a:xfrm>
              <a:off x="7595383" y="374762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7751382" y="3883003"/>
              <a:ext cx="864339" cy="369332"/>
            </a:xfrm>
            <a:prstGeom prst="rect">
              <a:avLst/>
            </a:prstGeom>
          </p:spPr>
          <p:txBody>
            <a:bodyPr wrap="none">
              <a:spAutoFit/>
            </a:bodyPr>
            <a:lstStyle/>
            <a:p>
              <a:r>
                <a:rPr lang="fr-FR" i="1" dirty="0" smtClean="0">
                  <a:solidFill>
                    <a:srgbClr val="800080"/>
                  </a:solidFill>
                </a:rPr>
                <a:t>Défaut</a:t>
              </a:r>
              <a:endParaRPr lang="fr-FR" dirty="0"/>
            </a:p>
          </p:txBody>
        </p:sp>
        <p:grpSp>
          <p:nvGrpSpPr>
            <p:cNvPr id="45" name="Groupe 44"/>
            <p:cNvGrpSpPr/>
            <p:nvPr/>
          </p:nvGrpSpPr>
          <p:grpSpPr>
            <a:xfrm>
              <a:off x="6202828" y="4862167"/>
              <a:ext cx="1176337" cy="640080"/>
              <a:chOff x="3070765" y="4916701"/>
              <a:chExt cx="1176337" cy="640080"/>
            </a:xfrm>
          </p:grpSpPr>
          <p:sp>
            <p:nvSpPr>
              <p:cNvPr id="66" name="Ellipse 65"/>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46" name="Groupe 45"/>
            <p:cNvGrpSpPr/>
            <p:nvPr/>
          </p:nvGrpSpPr>
          <p:grpSpPr>
            <a:xfrm>
              <a:off x="4414063" y="4862167"/>
              <a:ext cx="1176337" cy="640080"/>
              <a:chOff x="4414063" y="4862167"/>
              <a:chExt cx="1176337" cy="640080"/>
            </a:xfrm>
          </p:grpSpPr>
          <p:sp>
            <p:nvSpPr>
              <p:cNvPr id="63" name="Ellipse 62"/>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sp>
          <p:nvSpPr>
            <p:cNvPr id="47" name="Ellipse 46"/>
            <p:cNvSpPr/>
            <p:nvPr/>
          </p:nvSpPr>
          <p:spPr>
            <a:xfrm>
              <a:off x="7539858" y="590367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7702269" y="6039045"/>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50" name="Groupe 49"/>
            <p:cNvGrpSpPr/>
            <p:nvPr/>
          </p:nvGrpSpPr>
          <p:grpSpPr>
            <a:xfrm>
              <a:off x="5281695" y="5903671"/>
              <a:ext cx="1176337" cy="640080"/>
              <a:chOff x="1969988" y="5928479"/>
              <a:chExt cx="1176337" cy="640080"/>
            </a:xfrm>
          </p:grpSpPr>
          <p:sp>
            <p:nvSpPr>
              <p:cNvPr id="60" name="Ellipse 59"/>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51" name="Connecteur droit avec flèche 50"/>
            <p:cNvCxnSpPr>
              <a:stCxn id="43" idx="3"/>
              <a:endCxn id="66" idx="7"/>
            </p:cNvCxnSpPr>
            <p:nvPr/>
          </p:nvCxnSpPr>
          <p:spPr>
            <a:xfrm flipH="1">
              <a:off x="7206894" y="4293971"/>
              <a:ext cx="560760" cy="66193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68" idx="3"/>
              <a:endCxn id="63" idx="0"/>
            </p:cNvCxnSpPr>
            <p:nvPr/>
          </p:nvCxnSpPr>
          <p:spPr>
            <a:xfrm flipH="1">
              <a:off x="5002232" y="4253683"/>
              <a:ext cx="397562"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68" idx="5"/>
              <a:endCxn id="66" idx="0"/>
            </p:cNvCxnSpPr>
            <p:nvPr/>
          </p:nvCxnSpPr>
          <p:spPr>
            <a:xfrm>
              <a:off x="6231589" y="4253683"/>
              <a:ext cx="55940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stCxn id="43" idx="4"/>
              <a:endCxn id="47" idx="0"/>
            </p:cNvCxnSpPr>
            <p:nvPr/>
          </p:nvCxnSpPr>
          <p:spPr>
            <a:xfrm flipH="1">
              <a:off x="8128027" y="4387709"/>
              <a:ext cx="55525" cy="15159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66" idx="5"/>
              <a:endCxn id="47" idx="1"/>
            </p:cNvCxnSpPr>
            <p:nvPr/>
          </p:nvCxnSpPr>
          <p:spPr>
            <a:xfrm>
              <a:off x="7206894" y="5408509"/>
              <a:ext cx="505235" cy="58890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stCxn id="63" idx="4"/>
              <a:endCxn id="60" idx="1"/>
            </p:cNvCxnSpPr>
            <p:nvPr/>
          </p:nvCxnSpPr>
          <p:spPr>
            <a:xfrm>
              <a:off x="5002232" y="5502247"/>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66" idx="4"/>
              <a:endCxn id="60" idx="7"/>
            </p:cNvCxnSpPr>
            <p:nvPr/>
          </p:nvCxnSpPr>
          <p:spPr>
            <a:xfrm flipH="1">
              <a:off x="6285761" y="5502247"/>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71" name="Tableau 70"/>
          <p:cNvGraphicFramePr>
            <a:graphicFrameLocks noGrp="1"/>
          </p:cNvGraphicFramePr>
          <p:nvPr>
            <p:extLst/>
          </p:nvPr>
        </p:nvGraphicFramePr>
        <p:xfrm>
          <a:off x="6602530" y="4024829"/>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3298">
                <a:tc>
                  <a:txBody>
                    <a:bodyPr/>
                    <a:lstStyle/>
                    <a:p>
                      <a:pPr algn="ctr"/>
                      <a:r>
                        <a:rPr lang="fr-FR" sz="1400" b="0" dirty="0" smtClean="0">
                          <a:solidFill>
                            <a:srgbClr val="800080"/>
                          </a:solidFill>
                          <a:sym typeface="Wingdings" pitchFamily="2" charset="2"/>
                        </a:rPr>
                        <a:t>P(D)</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0.96</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aphicFrame>
        <p:nvGraphicFramePr>
          <p:cNvPr id="39" name="Tableau 38"/>
          <p:cNvGraphicFramePr>
            <a:graphicFrameLocks noGrp="1"/>
          </p:cNvGraphicFramePr>
          <p:nvPr>
            <p:extLst/>
          </p:nvPr>
        </p:nvGraphicFramePr>
        <p:xfrm>
          <a:off x="568468" y="4968111"/>
          <a:ext cx="1207908" cy="609600"/>
        </p:xfrm>
        <a:graphic>
          <a:graphicData uri="http://schemas.openxmlformats.org/drawingml/2006/table">
            <a:tbl>
              <a:tblPr firstRow="1" bandRow="1">
                <a:tableStyleId>{5C22544A-7EE6-4342-B048-85BDC9FD1C3A}</a:tableStyleId>
              </a:tblPr>
              <a:tblGrid>
                <a:gridCol w="603954">
                  <a:extLst>
                    <a:ext uri="{9D8B030D-6E8A-4147-A177-3AD203B41FA5}">
                      <a16:colId xmlns:a16="http://schemas.microsoft.com/office/drawing/2014/main" val="3193925218"/>
                    </a:ext>
                  </a:extLst>
                </a:gridCol>
                <a:gridCol w="603954">
                  <a:extLst>
                    <a:ext uri="{9D8B030D-6E8A-4147-A177-3AD203B41FA5}">
                      <a16:colId xmlns:a16="http://schemas.microsoft.com/office/drawing/2014/main" val="3898494598"/>
                    </a:ext>
                  </a:extLst>
                </a:gridCol>
              </a:tblGrid>
              <a:tr h="263380">
                <a:tc>
                  <a:txBody>
                    <a:bodyPr/>
                    <a:lstStyle/>
                    <a:p>
                      <a:pPr algn="ctr"/>
                      <a:r>
                        <a:rPr lang="fr-FR" sz="1400" b="0" dirty="0" smtClean="0">
                          <a:solidFill>
                            <a:srgbClr val="800080"/>
                          </a:solidFill>
                          <a:sym typeface="Wingdings" pitchFamily="2" charset="2"/>
                        </a:rPr>
                        <a:t>I</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P(V)</a:t>
                      </a:r>
                      <a:endParaRPr lang="fr-FR" sz="1400" b="0" dirty="0" smtClean="0"/>
                    </a:p>
                  </a:txBody>
                  <a:tcPr>
                    <a:solidFill>
                      <a:schemeClr val="bg1">
                        <a:lumMod val="65000"/>
                      </a:schemeClr>
                    </a:solidFill>
                  </a:tcPr>
                </a:tc>
                <a:extLst>
                  <a:ext uri="{0D108BD9-81ED-4DB2-BD59-A6C34878D82A}">
                    <a16:rowId xmlns:a16="http://schemas.microsoft.com/office/drawing/2014/main" val="3330858183"/>
                  </a:ext>
                </a:extLst>
              </a:tr>
              <a:tr h="287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0.75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128157851"/>
                  </a:ext>
                </a:extLst>
              </a:tr>
            </a:tbl>
          </a:graphicData>
        </a:graphic>
      </p:graphicFrame>
      <p:graphicFrame>
        <p:nvGraphicFramePr>
          <p:cNvPr id="52" name="Tableau 51"/>
          <p:cNvGraphicFramePr>
            <a:graphicFrameLocks noGrp="1"/>
          </p:cNvGraphicFramePr>
          <p:nvPr>
            <p:extLst/>
          </p:nvPr>
        </p:nvGraphicFramePr>
        <p:xfrm>
          <a:off x="6191327" y="4933844"/>
          <a:ext cx="1841403" cy="6096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I</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P(C)</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0.95</a:t>
                      </a:r>
                      <a:endParaRPr lang="fr-FR" sz="1400" b="0" dirty="0" smtClean="0"/>
                    </a:p>
                  </a:txBody>
                  <a:tcPr>
                    <a:solidFill>
                      <a:schemeClr val="accent1"/>
                    </a:solidFill>
                  </a:tcPr>
                </a:tc>
                <a:extLst>
                  <a:ext uri="{0D108BD9-81ED-4DB2-BD59-A6C34878D82A}">
                    <a16:rowId xmlns:a16="http://schemas.microsoft.com/office/drawing/2014/main" val="3911073689"/>
                  </a:ext>
                </a:extLst>
              </a:tr>
            </a:tbl>
          </a:graphicData>
        </a:graphic>
      </p:graphicFrame>
      <p:graphicFrame>
        <p:nvGraphicFramePr>
          <p:cNvPr id="55" name="Tableau 54"/>
          <p:cNvGraphicFramePr>
            <a:graphicFrameLocks noGrp="1"/>
          </p:cNvGraphicFramePr>
          <p:nvPr>
            <p:extLst/>
          </p:nvPr>
        </p:nvGraphicFramePr>
        <p:xfrm>
          <a:off x="824037" y="5968932"/>
          <a:ext cx="1841403" cy="6096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V</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C</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P(A)</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bl>
          </a:graphicData>
        </a:graphic>
      </p:graphicFrame>
      <p:graphicFrame>
        <p:nvGraphicFramePr>
          <p:cNvPr id="61" name="Tableau 60"/>
          <p:cNvGraphicFramePr>
            <a:graphicFrameLocks noGrp="1"/>
          </p:cNvGraphicFramePr>
          <p:nvPr>
            <p:extLst/>
          </p:nvPr>
        </p:nvGraphicFramePr>
        <p:xfrm>
          <a:off x="6588968" y="5964514"/>
          <a:ext cx="1841403" cy="6096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C</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P(S)</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0.02</a:t>
                      </a:r>
                      <a:endParaRPr lang="fr-FR" sz="1400" b="0" dirty="0" smtClean="0"/>
                    </a:p>
                  </a:txBody>
                  <a:tcPr/>
                </a:tc>
                <a:extLst>
                  <a:ext uri="{0D108BD9-81ED-4DB2-BD59-A6C34878D82A}">
                    <a16:rowId xmlns:a16="http://schemas.microsoft.com/office/drawing/2014/main" val="3911073689"/>
                  </a:ext>
                </a:extLst>
              </a:tr>
            </a:tbl>
          </a:graphicData>
        </a:graphic>
      </p:graphicFrame>
    </p:spTree>
    <p:extLst>
      <p:ext uri="{BB962C8B-B14F-4D97-AF65-F5344CB8AC3E}">
        <p14:creationId xmlns:p14="http://schemas.microsoft.com/office/powerpoint/2010/main" val="31406540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91818"/>
            <a:chOff x="0" y="998538"/>
            <a:chExt cx="9144000" cy="589181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27836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Probabilité </a:t>
              </a:r>
              <a:r>
                <a:rPr lang="fr-FR" sz="2000" b="1" dirty="0" smtClean="0">
                  <a:solidFill>
                    <a:srgbClr val="800080"/>
                  </a:solidFill>
                  <a:sym typeface="Wingdings" pitchFamily="2" charset="2"/>
                </a:rPr>
                <a:t>marginale </a:t>
              </a:r>
              <a:r>
                <a:rPr lang="fr-FR" sz="2000" b="1" dirty="0">
                  <a:solidFill>
                    <a:srgbClr val="800080"/>
                  </a:solidFill>
                  <a:sym typeface="Wingdings" pitchFamily="2" charset="2"/>
                </a:rPr>
                <a:t>d’un événement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probabilité marginale d’un évènement consiste à calculer la probabilité de cet événement sur une partie des variables de X.</a:t>
              </a:r>
            </a:p>
            <a:p>
              <a:pPr lvl="1" algn="just">
                <a:spcAft>
                  <a:spcPts val="600"/>
                </a:spcAft>
                <a:buFont typeface="Wingdings" pitchFamily="2" charset="2"/>
                <a:buChar char="§"/>
              </a:pPr>
              <a:r>
                <a:rPr lang="fr-FR" i="1" dirty="0" smtClean="0">
                  <a:solidFill>
                    <a:srgbClr val="800080"/>
                  </a:solidFill>
                </a:rPr>
                <a:t> Est la somme des probabilités conjointes de toutes les combinaisons qui laissent les variables affectées à la valeur de la probabilité recherchée.</a:t>
              </a:r>
            </a:p>
            <a:p>
              <a:pPr lvl="1" algn="just">
                <a:spcAft>
                  <a:spcPts val="600"/>
                </a:spcAft>
                <a:buFont typeface="Wingdings" pitchFamily="2" charset="2"/>
                <a:buChar char="§"/>
              </a:pPr>
              <a:endParaRPr lang="fr-FR" sz="800" i="1" dirty="0" smtClean="0">
                <a:solidFill>
                  <a:srgbClr val="800080"/>
                </a:solidFill>
              </a:endParaRPr>
            </a:p>
            <a:p>
              <a:pPr algn="just">
                <a:spcAft>
                  <a:spcPts val="600"/>
                </a:spcAft>
                <a:buClr>
                  <a:schemeClr val="accent2"/>
                </a:buClr>
              </a:pPr>
              <a:r>
                <a:rPr lang="fr-FR" sz="2000" b="1" dirty="0">
                  <a:solidFill>
                    <a:srgbClr val="800080"/>
                  </a:solidFill>
                  <a:sym typeface="Wingdings" pitchFamily="2" charset="2"/>
                </a:rPr>
                <a:t>Exemple : Probabilité marginale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La probabilité P(A=F, S=V) que seul la Sirène fonctionne même si l’Alerte n’est pas activée est donnée par la somme des probabilités conjointes pour toutes les possibilités de (V, C, I et D) soit :</a:t>
              </a: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sz="800" i="1" dirty="0" smtClean="0">
                <a:solidFill>
                  <a:srgbClr val="800080"/>
                </a:solidFill>
              </a:endParaRPr>
            </a:p>
            <a:p>
              <a:pPr lvl="1" algn="just">
                <a:spcAft>
                  <a:spcPts val="600"/>
                </a:spcAft>
              </a:pPr>
              <a:r>
                <a:rPr lang="fr-FR" i="1" dirty="0">
                  <a:solidFill>
                    <a:srgbClr val="800080"/>
                  </a:solidFill>
                </a:rPr>
                <a:t>P(</a:t>
              </a:r>
              <a:r>
                <a:rPr lang="fr-FR" b="1" i="1" dirty="0">
                  <a:solidFill>
                    <a:srgbClr val="800080"/>
                  </a:solidFill>
                </a:rPr>
                <a:t>A=F, S=V</a:t>
              </a:r>
              <a:r>
                <a:rPr lang="fr-FR" i="1" dirty="0">
                  <a:solidFill>
                    <a:srgbClr val="800080"/>
                  </a:solidFill>
                </a:rPr>
                <a:t>) = P(</a:t>
              </a:r>
              <a:r>
                <a:rPr lang="fr-FR" b="1" i="1" dirty="0">
                  <a:solidFill>
                    <a:srgbClr val="800080"/>
                  </a:solidFill>
                </a:rPr>
                <a:t>A=F, S=V</a:t>
              </a:r>
              <a:r>
                <a:rPr lang="fr-FR" i="1" dirty="0">
                  <a:solidFill>
                    <a:srgbClr val="800080"/>
                  </a:solidFill>
                </a:rPr>
                <a:t>, C=V, V=V; I=V, D=V) </a:t>
              </a:r>
            </a:p>
            <a:p>
              <a:pPr lvl="1" algn="just">
                <a:spcAft>
                  <a:spcPts val="600"/>
                </a:spcAft>
              </a:pPr>
              <a:r>
                <a:rPr lang="fr-FR" i="1" dirty="0">
                  <a:solidFill>
                    <a:srgbClr val="800080"/>
                  </a:solidFill>
                </a:rPr>
                <a:t>		+ P(</a:t>
              </a:r>
              <a:r>
                <a:rPr lang="fr-FR" b="1" i="1" dirty="0">
                  <a:solidFill>
                    <a:srgbClr val="800080"/>
                  </a:solidFill>
                </a:rPr>
                <a:t>A=F, S=V</a:t>
              </a:r>
              <a:r>
                <a:rPr lang="fr-FR" i="1" dirty="0">
                  <a:solidFill>
                    <a:srgbClr val="800080"/>
                  </a:solidFill>
                </a:rPr>
                <a:t>, C=V, V=V; I=V, </a:t>
              </a:r>
              <a:r>
                <a:rPr lang="fr-FR" i="1" dirty="0" smtClean="0">
                  <a:solidFill>
                    <a:srgbClr val="800080"/>
                  </a:solidFill>
                </a:rPr>
                <a:t>D=F) </a:t>
              </a:r>
              <a:endParaRPr lang="fr-FR" i="1" dirty="0">
                <a:solidFill>
                  <a:srgbClr val="800080"/>
                </a:solidFill>
              </a:endParaRPr>
            </a:p>
            <a:p>
              <a:pPr lvl="1" algn="just">
                <a:spcAft>
                  <a:spcPts val="600"/>
                </a:spcAft>
              </a:pPr>
              <a:r>
                <a:rPr lang="fr-FR" i="1" dirty="0">
                  <a:solidFill>
                    <a:srgbClr val="800080"/>
                  </a:solidFill>
                </a:rPr>
                <a:t>		+ P(</a:t>
              </a:r>
              <a:r>
                <a:rPr lang="fr-FR" b="1" i="1" dirty="0">
                  <a:solidFill>
                    <a:srgbClr val="800080"/>
                  </a:solidFill>
                </a:rPr>
                <a:t>A=F, S=V</a:t>
              </a:r>
              <a:r>
                <a:rPr lang="fr-FR" i="1" dirty="0">
                  <a:solidFill>
                    <a:srgbClr val="800080"/>
                  </a:solidFill>
                </a:rPr>
                <a:t>, C=V, V=V; </a:t>
              </a:r>
              <a:r>
                <a:rPr lang="fr-FR" i="1" dirty="0" smtClean="0">
                  <a:solidFill>
                    <a:srgbClr val="800080"/>
                  </a:solidFill>
                </a:rPr>
                <a:t>I=F, D=V) + ….</a:t>
              </a:r>
              <a:endParaRPr lang="fr-FR" i="1" dirty="0">
                <a:solidFill>
                  <a:srgbClr val="800080"/>
                </a:solidFill>
              </a:endParaRPr>
            </a:p>
          </p:txBody>
        </p:sp>
      </p:grpSp>
      <mc:AlternateContent xmlns:mc="http://schemas.openxmlformats.org/markup-compatibility/2006" xmlns:a14="http://schemas.microsoft.com/office/drawing/2010/main">
        <mc:Choice Requires="a14">
          <p:sp>
            <p:nvSpPr>
              <p:cNvPr id="13" name="ZoneTexte 12"/>
              <p:cNvSpPr txBox="1"/>
              <p:nvPr/>
            </p:nvSpPr>
            <p:spPr>
              <a:xfrm>
                <a:off x="848045" y="4811763"/>
                <a:ext cx="7533986"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i="1" smtClean="0">
                              <a:solidFill>
                                <a:srgbClr val="002060"/>
                              </a:solidFill>
                              <a:latin typeface="Cambria Math" panose="02040503050406030204" pitchFamily="18" charset="0"/>
                            </a:rPr>
                            <m:t>𝐴</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𝐹</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𝑆</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e>
                      </m:d>
                      <m:r>
                        <a:rPr lang="fr-FR" b="0" i="1" smtClean="0">
                          <a:solidFill>
                            <a:srgbClr val="002060"/>
                          </a:solidFill>
                          <a:latin typeface="Cambria Math" panose="02040503050406030204" pitchFamily="18" charset="0"/>
                        </a:rPr>
                        <m:t>=</m:t>
                      </m:r>
                      <m:nary>
                        <m:naryPr>
                          <m:chr m:val="∑"/>
                          <m:supHide m:val="on"/>
                          <m:ctrlPr>
                            <a:rPr lang="fr-FR" b="0" i="1" smtClean="0">
                              <a:solidFill>
                                <a:srgbClr val="002060"/>
                              </a:solidFill>
                              <a:latin typeface="Cambria Math" panose="02040503050406030204" pitchFamily="18" charset="0"/>
                            </a:rPr>
                          </m:ctrlPr>
                        </m:naryPr>
                        <m:sub>
                          <m:r>
                            <m:rPr>
                              <m:brk m:alnAt="7"/>
                            </m:rPr>
                            <a:rPr lang="fr-FR" b="0" i="1" smtClean="0">
                              <a:solidFill>
                                <a:srgbClr val="002060"/>
                              </a:solidFill>
                              <a:latin typeface="Cambria Math" panose="02040503050406030204" pitchFamily="18" charset="0"/>
                            </a:rPr>
                            <m:t>𝑣</m:t>
                          </m:r>
                        </m:sub>
                        <m:sup/>
                        <m:e>
                          <m:nary>
                            <m:naryPr>
                              <m:chr m:val="∑"/>
                              <m:supHide m:val="on"/>
                              <m:ctrlPr>
                                <a:rPr lang="fr-FR" b="0" i="1" smtClean="0">
                                  <a:solidFill>
                                    <a:srgbClr val="002060"/>
                                  </a:solidFill>
                                  <a:latin typeface="Cambria Math" panose="02040503050406030204" pitchFamily="18" charset="0"/>
                                </a:rPr>
                              </m:ctrlPr>
                            </m:naryPr>
                            <m:sub>
                              <m:r>
                                <m:rPr>
                                  <m:brk m:alnAt="7"/>
                                </m:rPr>
                                <a:rPr lang="fr-FR" b="0" i="1" smtClean="0">
                                  <a:solidFill>
                                    <a:srgbClr val="002060"/>
                                  </a:solidFill>
                                  <a:latin typeface="Cambria Math" panose="02040503050406030204" pitchFamily="18" charset="0"/>
                                </a:rPr>
                                <m:t>𝑐</m:t>
                              </m:r>
                            </m:sub>
                            <m:sup/>
                            <m:e>
                              <m:nary>
                                <m:naryPr>
                                  <m:chr m:val="∑"/>
                                  <m:supHide m:val="on"/>
                                  <m:ctrlPr>
                                    <a:rPr lang="fr-FR" b="0" i="1" smtClean="0">
                                      <a:solidFill>
                                        <a:srgbClr val="002060"/>
                                      </a:solidFill>
                                      <a:latin typeface="Cambria Math" panose="02040503050406030204" pitchFamily="18" charset="0"/>
                                    </a:rPr>
                                  </m:ctrlPr>
                                </m:naryPr>
                                <m:sub>
                                  <m:r>
                                    <m:rPr>
                                      <m:brk m:alnAt="7"/>
                                    </m:rPr>
                                    <a:rPr lang="fr-FR" b="0" i="1" smtClean="0">
                                      <a:solidFill>
                                        <a:srgbClr val="002060"/>
                                      </a:solidFill>
                                      <a:latin typeface="Cambria Math" panose="02040503050406030204" pitchFamily="18" charset="0"/>
                                    </a:rPr>
                                    <m:t>𝑖</m:t>
                                  </m:r>
                                </m:sub>
                                <m:sup/>
                                <m:e>
                                  <m:nary>
                                    <m:naryPr>
                                      <m:chr m:val="∑"/>
                                      <m:supHide m:val="on"/>
                                      <m:ctrlPr>
                                        <a:rPr lang="fr-FR" b="0" i="1" smtClean="0">
                                          <a:solidFill>
                                            <a:srgbClr val="002060"/>
                                          </a:solidFill>
                                          <a:latin typeface="Cambria Math" panose="02040503050406030204" pitchFamily="18" charset="0"/>
                                        </a:rPr>
                                      </m:ctrlPr>
                                    </m:naryPr>
                                    <m:sub>
                                      <m:r>
                                        <m:rPr>
                                          <m:brk m:alnAt="7"/>
                                        </m:rPr>
                                        <a:rPr lang="fr-FR" b="0" i="1" smtClean="0">
                                          <a:solidFill>
                                            <a:srgbClr val="002060"/>
                                          </a:solidFill>
                                          <a:latin typeface="Cambria Math" panose="02040503050406030204" pitchFamily="18" charset="0"/>
                                        </a:rPr>
                                        <m:t>𝑑</m:t>
                                      </m:r>
                                    </m:sub>
                                    <m:sup/>
                                    <m:e>
                                      <m:r>
                                        <a:rPr lang="fr-FR" i="1">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𝐴</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𝐹</m:t>
                                          </m:r>
                                          <m:r>
                                            <a:rPr lang="fr-FR" i="1">
                                              <a:solidFill>
                                                <a:srgbClr val="002060"/>
                                              </a:solidFill>
                                              <a:latin typeface="Cambria Math" panose="02040503050406030204" pitchFamily="18" charset="0"/>
                                            </a:rPr>
                                            <m:t>, </m:t>
                                          </m:r>
                                          <m:r>
                                            <a:rPr lang="fr-FR" i="1">
                                              <a:solidFill>
                                                <a:srgbClr val="002060"/>
                                              </a:solidFill>
                                              <a:latin typeface="Cambria Math" panose="02040503050406030204" pitchFamily="18" charset="0"/>
                                            </a:rPr>
                                            <m:t>𝑆</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𝑣</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𝐶</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𝐼</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𝐷</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𝑑</m:t>
                                          </m:r>
                                        </m:e>
                                      </m:d>
                                    </m:e>
                                  </m:nary>
                                </m:e>
                              </m:nary>
                            </m:e>
                          </m:nary>
                        </m:e>
                      </m:nary>
                    </m:oMath>
                  </m:oMathPara>
                </a14:m>
                <a:endParaRPr lang="fr-FR" dirty="0"/>
              </a:p>
            </p:txBody>
          </p:sp>
        </mc:Choice>
        <mc:Fallback xmlns="">
          <p:sp>
            <p:nvSpPr>
              <p:cNvPr id="13" name="ZoneTexte 12"/>
              <p:cNvSpPr txBox="1">
                <a:spLocks noRot="1" noChangeAspect="1" noMove="1" noResize="1" noEditPoints="1" noAdjustHandles="1" noChangeArrowheads="1" noChangeShapeType="1" noTextEdit="1"/>
              </p:cNvSpPr>
              <p:nvPr/>
            </p:nvSpPr>
            <p:spPr>
              <a:xfrm>
                <a:off x="848045" y="4811763"/>
                <a:ext cx="7533986" cy="672235"/>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4308026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61040"/>
            <a:chOff x="0" y="998538"/>
            <a:chExt cx="9144000" cy="586104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24759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Indépendances conditionnelles</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Un des avantages des RB est qu’il est possible de réduire les calculs à partir des indépendances conditionnelles entre les variables.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Trois types d’indépendances conditionnelles peuvent être identifiées :</a:t>
              </a: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rPr>
                <a:t>Un enfant sera indépendant de son grand père si le nœud père est observé. Sirène est indépendant de Incendie si Capteur est observé.</a:t>
              </a: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rPr>
                <a:t>Deux enfants sont indépendants si leurs parents sont observés. Incendie </a:t>
              </a:r>
              <a:r>
                <a:rPr lang="fr-FR" i="1" dirty="0">
                  <a:solidFill>
                    <a:srgbClr val="800080"/>
                  </a:solidFill>
                </a:rPr>
                <a:t>et Défaut sont </a:t>
              </a:r>
              <a:r>
                <a:rPr lang="fr-FR" i="1" dirty="0" smtClean="0">
                  <a:solidFill>
                    <a:srgbClr val="800080"/>
                  </a:solidFill>
                </a:rPr>
                <a:t>indépendants si Capteur est observé.</a:t>
              </a: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rPr>
                <a:t>Deux parents sont indépendants si l’enfant n’est pas observé. </a:t>
              </a:r>
              <a:r>
                <a:rPr lang="fr-FR" i="1" dirty="0">
                  <a:solidFill>
                    <a:srgbClr val="800080"/>
                  </a:solidFill>
                </a:rPr>
                <a:t>Sirène et </a:t>
              </a:r>
              <a:r>
                <a:rPr lang="fr-FR" i="1" dirty="0" smtClean="0">
                  <a:solidFill>
                    <a:srgbClr val="800080"/>
                  </a:solidFill>
                </a:rPr>
                <a:t>Alerte </a:t>
              </a:r>
              <a:r>
                <a:rPr lang="fr-FR" i="1" dirty="0">
                  <a:solidFill>
                    <a:srgbClr val="800080"/>
                  </a:solidFill>
                </a:rPr>
                <a:t>sont </a:t>
              </a:r>
              <a:r>
                <a:rPr lang="fr-FR" i="1" dirty="0" smtClean="0">
                  <a:solidFill>
                    <a:srgbClr val="800080"/>
                  </a:solidFill>
                </a:rPr>
                <a:t>dépendant lorsque Capteur est observé.</a:t>
              </a:r>
            </a:p>
            <a:p>
              <a:pPr lvl="1" algn="just">
                <a:spcAft>
                  <a:spcPts val="600"/>
                </a:spcAft>
                <a:buFont typeface="Wingdings" pitchFamily="2" charset="2"/>
                <a:buChar char="§"/>
              </a:pPr>
              <a:r>
                <a:rPr lang="fr-FR" i="1" dirty="0" smtClean="0">
                  <a:solidFill>
                    <a:srgbClr val="800080"/>
                  </a:solidFill>
                </a:rPr>
                <a:t> Deux variables X et Y seront indépendantes sachant Z={Z</a:t>
              </a:r>
              <a:r>
                <a:rPr lang="fr-FR" i="1" baseline="-25000" dirty="0" smtClean="0">
                  <a:solidFill>
                    <a:srgbClr val="800080"/>
                  </a:solidFill>
                </a:rPr>
                <a:t>1</a:t>
              </a:r>
              <a:r>
                <a:rPr lang="fr-FR" i="1" dirty="0" smtClean="0">
                  <a:solidFill>
                    <a:srgbClr val="800080"/>
                  </a:solidFill>
                </a:rPr>
                <a:t>, …Z</a:t>
              </a:r>
              <a:r>
                <a:rPr lang="fr-FR" i="1" baseline="-25000" dirty="0" smtClean="0">
                  <a:solidFill>
                    <a:srgbClr val="800080"/>
                  </a:solidFill>
                </a:rPr>
                <a:t>n</a:t>
              </a:r>
              <a:r>
                <a:rPr lang="fr-FR" i="1" dirty="0" smtClean="0">
                  <a:solidFill>
                    <a:srgbClr val="800080"/>
                  </a:solidFill>
                </a:rPr>
                <a:t>} si tous les chemins non dirigés entre X et Y sont bloqués par Z.</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chemin est bloqué s’il contient au moins un nœud D qui satisfait aux conditions suivantes : </a:t>
              </a: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sym typeface="Symbol" panose="05050102010706020507" pitchFamily="18" charset="2"/>
                </a:rPr>
                <a:t> </a:t>
              </a:r>
              <a:r>
                <a:rPr lang="fr-FR" i="1" dirty="0" smtClean="0">
                  <a:solidFill>
                    <a:srgbClr val="800080"/>
                  </a:solidFill>
                </a:rPr>
                <a:t>D </a:t>
              </a:r>
              <a:r>
                <a:rPr lang="fr-FR" i="1" dirty="0" smtClean="0">
                  <a:solidFill>
                    <a:srgbClr val="800080"/>
                  </a:solidFill>
                  <a:sym typeface="Symbol" panose="05050102010706020507" pitchFamily="18" charset="2"/>
                </a:rPr>
                <a:t> Z </a:t>
              </a:r>
              <a:r>
                <a:rPr lang="fr-FR" i="1" dirty="0">
                  <a:solidFill>
                    <a:srgbClr val="800080"/>
                  </a:solidFill>
                  <a:sym typeface="Symbol" panose="05050102010706020507" pitchFamily="18" charset="2"/>
                </a:rPr>
                <a:t> | </a:t>
              </a:r>
              <a:r>
                <a:rPr lang="fr-FR" i="1" dirty="0" smtClean="0">
                  <a:solidFill>
                    <a:srgbClr val="800080"/>
                  </a:solidFill>
                  <a:sym typeface="Symbol" panose="05050102010706020507" pitchFamily="18" charset="2"/>
                </a:rPr>
                <a:t> D a un arc entrant et un sortant ou deux sortants.</a:t>
              </a:r>
            </a:p>
            <a:p>
              <a:pPr lvl="2" algn="just">
                <a:spcAft>
                  <a:spcPts val="600"/>
                </a:spcAft>
                <a:buFont typeface="Wingdings" pitchFamily="2" charset="2"/>
                <a:buChar char="§"/>
              </a:pPr>
              <a:r>
                <a:rPr lang="fr-FR" i="1" dirty="0">
                  <a:solidFill>
                    <a:srgbClr val="800080"/>
                  </a:solidFill>
                  <a:sym typeface="Symbol" panose="05050102010706020507" pitchFamily="18" charset="2"/>
                </a:rPr>
                <a:t>  </a:t>
              </a:r>
              <a:r>
                <a:rPr lang="fr-FR" i="1" dirty="0">
                  <a:solidFill>
                    <a:srgbClr val="800080"/>
                  </a:solidFill>
                </a:rPr>
                <a:t>D </a:t>
              </a:r>
              <a:r>
                <a:rPr lang="fr-FR" i="1" dirty="0" smtClean="0">
                  <a:solidFill>
                    <a:srgbClr val="800080"/>
                  </a:solidFill>
                  <a:sym typeface="Symbol" panose="05050102010706020507" pitchFamily="18" charset="2"/>
                </a:rPr>
                <a:t> Z  |  D a deux arcs entrants et aucun descendant de D </a:t>
              </a: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Z.</a:t>
              </a:r>
              <a:endParaRPr lang="fr-FR" i="1" dirty="0">
                <a:solidFill>
                  <a:srgbClr val="800080"/>
                </a:solidFill>
              </a:endParaRPr>
            </a:p>
          </p:txBody>
        </p:sp>
      </p:grpSp>
    </p:spTree>
    <p:extLst>
      <p:ext uri="{BB962C8B-B14F-4D97-AF65-F5344CB8AC3E}">
        <p14:creationId xmlns:p14="http://schemas.microsoft.com/office/powerpoint/2010/main" val="3551281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152930"/>
            <a:chOff x="0" y="998538"/>
            <a:chExt cx="9144000" cy="115293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508298" y="175135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Règle d’indépendance </a:t>
              </a:r>
              <a:endParaRPr lang="fr-FR" i="1" dirty="0" smtClean="0">
                <a:solidFill>
                  <a:srgbClr val="800080"/>
                </a:solidFill>
              </a:endParaRPr>
            </a:p>
          </p:txBody>
        </p:sp>
      </p:grpSp>
      <p:grpSp>
        <p:nvGrpSpPr>
          <p:cNvPr id="41" name="Groupe 40"/>
          <p:cNvGrpSpPr/>
          <p:nvPr/>
        </p:nvGrpSpPr>
        <p:grpSpPr>
          <a:xfrm>
            <a:off x="4330628" y="3284704"/>
            <a:ext cx="4357657" cy="2836410"/>
            <a:chOff x="4414063" y="3707341"/>
            <a:chExt cx="4357657" cy="2836410"/>
          </a:xfrm>
        </p:grpSpPr>
        <p:grpSp>
          <p:nvGrpSpPr>
            <p:cNvPr id="42" name="Groupe 41"/>
            <p:cNvGrpSpPr/>
            <p:nvPr/>
          </p:nvGrpSpPr>
          <p:grpSpPr>
            <a:xfrm>
              <a:off x="5227523" y="3707341"/>
              <a:ext cx="1176337" cy="640080"/>
              <a:chOff x="1979894" y="3929652"/>
              <a:chExt cx="1176337" cy="640080"/>
            </a:xfrm>
          </p:grpSpPr>
          <p:sp>
            <p:nvSpPr>
              <p:cNvPr id="68" name="Ellipse 67"/>
              <p:cNvSpPr/>
              <p:nvPr/>
            </p:nvSpPr>
            <p:spPr>
              <a:xfrm>
                <a:off x="1979894" y="3929652"/>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2039712" y="4065026"/>
                <a:ext cx="1056700" cy="369332"/>
              </a:xfrm>
              <a:prstGeom prst="rect">
                <a:avLst/>
              </a:prstGeom>
            </p:spPr>
            <p:txBody>
              <a:bodyPr wrap="none">
                <a:spAutoFit/>
              </a:bodyPr>
              <a:lstStyle/>
              <a:p>
                <a:r>
                  <a:rPr lang="fr-FR" i="1" dirty="0" smtClean="0">
                    <a:solidFill>
                      <a:srgbClr val="800080"/>
                    </a:solidFill>
                  </a:rPr>
                  <a:t>Incendie</a:t>
                </a:r>
                <a:endParaRPr lang="fr-FR" dirty="0"/>
              </a:p>
            </p:txBody>
          </p:sp>
        </p:grpSp>
        <p:sp>
          <p:nvSpPr>
            <p:cNvPr id="43" name="Ellipse 42"/>
            <p:cNvSpPr/>
            <p:nvPr/>
          </p:nvSpPr>
          <p:spPr>
            <a:xfrm>
              <a:off x="7595383" y="374762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7751382" y="3883003"/>
              <a:ext cx="864339" cy="369332"/>
            </a:xfrm>
            <a:prstGeom prst="rect">
              <a:avLst/>
            </a:prstGeom>
          </p:spPr>
          <p:txBody>
            <a:bodyPr wrap="none">
              <a:spAutoFit/>
            </a:bodyPr>
            <a:lstStyle/>
            <a:p>
              <a:r>
                <a:rPr lang="fr-FR" i="1" dirty="0" smtClean="0">
                  <a:solidFill>
                    <a:srgbClr val="800080"/>
                  </a:solidFill>
                </a:rPr>
                <a:t>Défaut</a:t>
              </a:r>
              <a:endParaRPr lang="fr-FR" dirty="0"/>
            </a:p>
          </p:txBody>
        </p:sp>
        <p:grpSp>
          <p:nvGrpSpPr>
            <p:cNvPr id="45" name="Groupe 44"/>
            <p:cNvGrpSpPr/>
            <p:nvPr/>
          </p:nvGrpSpPr>
          <p:grpSpPr>
            <a:xfrm>
              <a:off x="6202828" y="4862167"/>
              <a:ext cx="1176337" cy="640080"/>
              <a:chOff x="3070765" y="4916701"/>
              <a:chExt cx="1176337" cy="640080"/>
            </a:xfrm>
          </p:grpSpPr>
          <p:sp>
            <p:nvSpPr>
              <p:cNvPr id="66" name="Ellipse 65"/>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46" name="Groupe 45"/>
            <p:cNvGrpSpPr/>
            <p:nvPr/>
          </p:nvGrpSpPr>
          <p:grpSpPr>
            <a:xfrm>
              <a:off x="4414063" y="4862167"/>
              <a:ext cx="1176337" cy="640080"/>
              <a:chOff x="4414063" y="4862167"/>
              <a:chExt cx="1176337" cy="640080"/>
            </a:xfrm>
          </p:grpSpPr>
          <p:sp>
            <p:nvSpPr>
              <p:cNvPr id="63" name="Ellipse 62"/>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sp>
          <p:nvSpPr>
            <p:cNvPr id="47" name="Ellipse 46"/>
            <p:cNvSpPr/>
            <p:nvPr/>
          </p:nvSpPr>
          <p:spPr>
            <a:xfrm>
              <a:off x="7539858" y="590367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7702269" y="6039045"/>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50" name="Groupe 49"/>
            <p:cNvGrpSpPr/>
            <p:nvPr/>
          </p:nvGrpSpPr>
          <p:grpSpPr>
            <a:xfrm>
              <a:off x="5281695" y="5903671"/>
              <a:ext cx="1176337" cy="640080"/>
              <a:chOff x="1969988" y="5928479"/>
              <a:chExt cx="1176337" cy="640080"/>
            </a:xfrm>
          </p:grpSpPr>
          <p:sp>
            <p:nvSpPr>
              <p:cNvPr id="60" name="Ellipse 59"/>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51" name="Connecteur droit avec flèche 50"/>
            <p:cNvCxnSpPr>
              <a:stCxn id="43" idx="3"/>
              <a:endCxn id="66" idx="7"/>
            </p:cNvCxnSpPr>
            <p:nvPr/>
          </p:nvCxnSpPr>
          <p:spPr>
            <a:xfrm flipH="1">
              <a:off x="7206894" y="4293971"/>
              <a:ext cx="560760" cy="66193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68" idx="3"/>
              <a:endCxn id="63" idx="0"/>
            </p:cNvCxnSpPr>
            <p:nvPr/>
          </p:nvCxnSpPr>
          <p:spPr>
            <a:xfrm flipH="1">
              <a:off x="5002232" y="4253683"/>
              <a:ext cx="397562"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68" idx="5"/>
              <a:endCxn id="66" idx="0"/>
            </p:cNvCxnSpPr>
            <p:nvPr/>
          </p:nvCxnSpPr>
          <p:spPr>
            <a:xfrm>
              <a:off x="6231589" y="4253683"/>
              <a:ext cx="55940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stCxn id="43" idx="4"/>
              <a:endCxn id="47" idx="0"/>
            </p:cNvCxnSpPr>
            <p:nvPr/>
          </p:nvCxnSpPr>
          <p:spPr>
            <a:xfrm flipH="1">
              <a:off x="8128027" y="4387709"/>
              <a:ext cx="55525" cy="15159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66" idx="5"/>
              <a:endCxn id="47" idx="1"/>
            </p:cNvCxnSpPr>
            <p:nvPr/>
          </p:nvCxnSpPr>
          <p:spPr>
            <a:xfrm>
              <a:off x="7206894" y="5408509"/>
              <a:ext cx="505235" cy="58890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stCxn id="63" idx="4"/>
              <a:endCxn id="60" idx="1"/>
            </p:cNvCxnSpPr>
            <p:nvPr/>
          </p:nvCxnSpPr>
          <p:spPr>
            <a:xfrm>
              <a:off x="5002232" y="5502247"/>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66" idx="4"/>
              <a:endCxn id="60" idx="7"/>
            </p:cNvCxnSpPr>
            <p:nvPr/>
          </p:nvCxnSpPr>
          <p:spPr>
            <a:xfrm flipH="1">
              <a:off x="6285761" y="5502247"/>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7815" y="2472368"/>
            <a:ext cx="4868145" cy="646331"/>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Incendie et Défaut sont-ils indépendant si Z = </a:t>
            </a:r>
            <a:r>
              <a:rPr lang="fr-FR" i="1" dirty="0" smtClean="0">
                <a:solidFill>
                  <a:srgbClr val="800080"/>
                </a:solidFill>
                <a:sym typeface="Symbol" panose="05050102010706020507" pitchFamily="18" charset="2"/>
              </a:rPr>
              <a:t> .</a:t>
            </a:r>
          </a:p>
        </p:txBody>
      </p:sp>
      <p:grpSp>
        <p:nvGrpSpPr>
          <p:cNvPr id="25" name="Groupe 24"/>
          <p:cNvGrpSpPr/>
          <p:nvPr/>
        </p:nvGrpSpPr>
        <p:grpSpPr>
          <a:xfrm>
            <a:off x="45945" y="3646396"/>
            <a:ext cx="7859190" cy="2808366"/>
            <a:chOff x="45945" y="3646396"/>
            <a:chExt cx="7859190" cy="2808366"/>
          </a:xfrm>
        </p:grpSpPr>
        <p:sp>
          <p:nvSpPr>
            <p:cNvPr id="48" name="Rectangle 47"/>
            <p:cNvSpPr/>
            <p:nvPr/>
          </p:nvSpPr>
          <p:spPr>
            <a:xfrm>
              <a:off x="45945" y="3646396"/>
              <a:ext cx="3841341" cy="646331"/>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Alerte n’est pas observé donc le chemin est bloqué</a:t>
              </a:r>
            </a:p>
          </p:txBody>
        </p:sp>
        <p:sp>
          <p:nvSpPr>
            <p:cNvPr id="17" name="Forme libre 16"/>
            <p:cNvSpPr/>
            <p:nvPr/>
          </p:nvSpPr>
          <p:spPr>
            <a:xfrm>
              <a:off x="3977597" y="3667432"/>
              <a:ext cx="3927538" cy="2787330"/>
            </a:xfrm>
            <a:custGeom>
              <a:avLst/>
              <a:gdLst>
                <a:gd name="connsiteX0" fmla="*/ 1125345 w 3927538"/>
                <a:gd name="connsiteY0" fmla="*/ 0 h 2787330"/>
                <a:gd name="connsiteX1" fmla="*/ 14300 w 3927538"/>
                <a:gd name="connsiteY1" fmla="*/ 1071716 h 2787330"/>
                <a:gd name="connsiteX2" fmla="*/ 1823435 w 3927538"/>
                <a:gd name="connsiteY2" fmla="*/ 2782529 h 2787330"/>
                <a:gd name="connsiteX3" fmla="*/ 3927538 w 3927538"/>
                <a:gd name="connsiteY3" fmla="*/ 501445 h 2787330"/>
                <a:gd name="connsiteX4" fmla="*/ 3927538 w 3927538"/>
                <a:gd name="connsiteY4" fmla="*/ 501445 h 278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538" h="2787330">
                  <a:moveTo>
                    <a:pt x="1125345" y="0"/>
                  </a:moveTo>
                  <a:cubicBezTo>
                    <a:pt x="511648" y="303980"/>
                    <a:pt x="-102048" y="607961"/>
                    <a:pt x="14300" y="1071716"/>
                  </a:cubicBezTo>
                  <a:cubicBezTo>
                    <a:pt x="130648" y="1535471"/>
                    <a:pt x="1171229" y="2877574"/>
                    <a:pt x="1823435" y="2782529"/>
                  </a:cubicBezTo>
                  <a:cubicBezTo>
                    <a:pt x="2475641" y="2687484"/>
                    <a:pt x="3927538" y="501445"/>
                    <a:pt x="3927538" y="501445"/>
                  </a:cubicBezTo>
                  <a:lnTo>
                    <a:pt x="3927538" y="501445"/>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a:endCxn id="17" idx="1"/>
            </p:cNvCxnSpPr>
            <p:nvPr/>
          </p:nvCxnSpPr>
          <p:spPr>
            <a:xfrm>
              <a:off x="2605548" y="4439531"/>
              <a:ext cx="1386349" cy="299617"/>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p:nvGrpSpPr>
        <p:grpSpPr>
          <a:xfrm>
            <a:off x="5045244" y="2256401"/>
            <a:ext cx="3841341" cy="2083892"/>
            <a:chOff x="5045244" y="2256401"/>
            <a:chExt cx="3841341" cy="2083892"/>
          </a:xfrm>
        </p:grpSpPr>
        <p:sp>
          <p:nvSpPr>
            <p:cNvPr id="14" name="Forme libre 13"/>
            <p:cNvSpPr/>
            <p:nvPr/>
          </p:nvSpPr>
          <p:spPr>
            <a:xfrm>
              <a:off x="6320424" y="3740395"/>
              <a:ext cx="1101213" cy="599898"/>
            </a:xfrm>
            <a:custGeom>
              <a:avLst/>
              <a:gdLst>
                <a:gd name="connsiteX0" fmla="*/ 0 w 1101213"/>
                <a:gd name="connsiteY0" fmla="*/ 0 h 599898"/>
                <a:gd name="connsiteX1" fmla="*/ 639097 w 1101213"/>
                <a:gd name="connsiteY1" fmla="*/ 599768 h 599898"/>
                <a:gd name="connsiteX2" fmla="*/ 1101213 w 1101213"/>
                <a:gd name="connsiteY2" fmla="*/ 58994 h 599898"/>
                <a:gd name="connsiteX3" fmla="*/ 1101213 w 1101213"/>
                <a:gd name="connsiteY3" fmla="*/ 58994 h 599898"/>
              </a:gdLst>
              <a:ahLst/>
              <a:cxnLst>
                <a:cxn ang="0">
                  <a:pos x="connsiteX0" y="connsiteY0"/>
                </a:cxn>
                <a:cxn ang="0">
                  <a:pos x="connsiteX1" y="connsiteY1"/>
                </a:cxn>
                <a:cxn ang="0">
                  <a:pos x="connsiteX2" y="connsiteY2"/>
                </a:cxn>
                <a:cxn ang="0">
                  <a:pos x="connsiteX3" y="connsiteY3"/>
                </a:cxn>
              </a:cxnLst>
              <a:rect l="l" t="t" r="r" b="b"/>
              <a:pathLst>
                <a:path w="1101213" h="599898">
                  <a:moveTo>
                    <a:pt x="0" y="0"/>
                  </a:moveTo>
                  <a:cubicBezTo>
                    <a:pt x="227781" y="294968"/>
                    <a:pt x="455562" y="589936"/>
                    <a:pt x="639097" y="599768"/>
                  </a:cubicBezTo>
                  <a:cubicBezTo>
                    <a:pt x="822633" y="609600"/>
                    <a:pt x="1101213" y="58994"/>
                    <a:pt x="1101213" y="58994"/>
                  </a:cubicBezTo>
                  <a:lnTo>
                    <a:pt x="1101213" y="58994"/>
                  </a:lnTo>
                </a:path>
              </a:pathLst>
            </a:custGeom>
            <a:noFill/>
            <a:ln>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p:cNvSpPr/>
            <p:nvPr/>
          </p:nvSpPr>
          <p:spPr>
            <a:xfrm>
              <a:off x="5045244" y="2256401"/>
              <a:ext cx="3841341" cy="923330"/>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Capteur et ses descendants Alerte et Sirène ne sont pas observés le chemin est bloqué.</a:t>
              </a:r>
            </a:p>
          </p:txBody>
        </p:sp>
        <p:cxnSp>
          <p:nvCxnSpPr>
            <p:cNvPr id="70" name="Connecteur droit avec flèche 69"/>
            <p:cNvCxnSpPr>
              <a:stCxn id="64" idx="2"/>
              <a:endCxn id="14" idx="1"/>
            </p:cNvCxnSpPr>
            <p:nvPr/>
          </p:nvCxnSpPr>
          <p:spPr>
            <a:xfrm flipH="1">
              <a:off x="6959521" y="3179731"/>
              <a:ext cx="6394" cy="1160432"/>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153032" y="5688094"/>
            <a:ext cx="4572000" cy="923330"/>
          </a:xfrm>
          <a:prstGeom prst="rect">
            <a:avLst/>
          </a:prstGeom>
        </p:spPr>
        <p:txBody>
          <a:bodyPr>
            <a:spAutoFit/>
          </a:bodyPr>
          <a:lstStyle/>
          <a:p>
            <a:pPr lvl="1" algn="just">
              <a:spcAft>
                <a:spcPts val="600"/>
              </a:spcAft>
            </a:pPr>
            <a:r>
              <a:rPr lang="fr-FR" i="1" dirty="0" smtClean="0">
                <a:solidFill>
                  <a:srgbClr val="800080"/>
                </a:solidFill>
              </a:rPr>
              <a:t>Incendie </a:t>
            </a:r>
            <a:r>
              <a:rPr lang="fr-FR" i="1" dirty="0">
                <a:solidFill>
                  <a:srgbClr val="800080"/>
                </a:solidFill>
              </a:rPr>
              <a:t>et Défaut </a:t>
            </a:r>
            <a:r>
              <a:rPr lang="fr-FR" i="1" dirty="0" smtClean="0">
                <a:solidFill>
                  <a:srgbClr val="800080"/>
                </a:solidFill>
              </a:rPr>
              <a:t>sont indépendant</a:t>
            </a:r>
            <a:r>
              <a:rPr lang="fr-FR" i="1" dirty="0" smtClean="0">
                <a:solidFill>
                  <a:srgbClr val="800080"/>
                </a:solidFill>
                <a:sym typeface="Symbol" panose="05050102010706020507" pitchFamily="18" charset="2"/>
              </a:rPr>
              <a:t> tant que Alerte, Capteur et Sirène ne sont pas observés.</a:t>
            </a:r>
            <a:endParaRPr lang="fr-FR" i="1" dirty="0" smtClean="0">
              <a:solidFill>
                <a:srgbClr val="800080"/>
              </a:solidFill>
            </a:endParaRPr>
          </a:p>
        </p:txBody>
      </p:sp>
      <p:grpSp>
        <p:nvGrpSpPr>
          <p:cNvPr id="29" name="Groupe 28"/>
          <p:cNvGrpSpPr/>
          <p:nvPr/>
        </p:nvGrpSpPr>
        <p:grpSpPr>
          <a:xfrm>
            <a:off x="-12746" y="3889310"/>
            <a:ext cx="8807393" cy="2588203"/>
            <a:chOff x="-12746" y="3889310"/>
            <a:chExt cx="8807393" cy="2588203"/>
          </a:xfrm>
        </p:grpSpPr>
        <p:sp>
          <p:nvSpPr>
            <p:cNvPr id="27" name="Forme libre 26"/>
            <p:cNvSpPr/>
            <p:nvPr/>
          </p:nvSpPr>
          <p:spPr>
            <a:xfrm>
              <a:off x="5486400" y="3889310"/>
              <a:ext cx="3308247" cy="2588203"/>
            </a:xfrm>
            <a:custGeom>
              <a:avLst/>
              <a:gdLst>
                <a:gd name="connsiteX0" fmla="*/ 0 w 3308247"/>
                <a:gd name="connsiteY0" fmla="*/ 94861 h 2588203"/>
                <a:gd name="connsiteX1" fmla="*/ 2111829 w 3308247"/>
                <a:gd name="connsiteY1" fmla="*/ 2337319 h 2588203"/>
                <a:gd name="connsiteX2" fmla="*/ 3276600 w 3308247"/>
                <a:gd name="connsiteY2" fmla="*/ 2293776 h 2588203"/>
                <a:gd name="connsiteX3" fmla="*/ 2971800 w 3308247"/>
                <a:gd name="connsiteY3" fmla="*/ 192833 h 2588203"/>
                <a:gd name="connsiteX4" fmla="*/ 2906486 w 3308247"/>
                <a:gd name="connsiteY4" fmla="*/ 94861 h 2588203"/>
                <a:gd name="connsiteX5" fmla="*/ 2906486 w 3308247"/>
                <a:gd name="connsiteY5" fmla="*/ 94861 h 2588203"/>
                <a:gd name="connsiteX6" fmla="*/ 2906486 w 3308247"/>
                <a:gd name="connsiteY6" fmla="*/ 73090 h 258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247" h="2588203">
                  <a:moveTo>
                    <a:pt x="0" y="94861"/>
                  </a:moveTo>
                  <a:cubicBezTo>
                    <a:pt x="782864" y="1032847"/>
                    <a:pt x="1565729" y="1970833"/>
                    <a:pt x="2111829" y="2337319"/>
                  </a:cubicBezTo>
                  <a:cubicBezTo>
                    <a:pt x="2657929" y="2703805"/>
                    <a:pt x="3133272" y="2651190"/>
                    <a:pt x="3276600" y="2293776"/>
                  </a:cubicBezTo>
                  <a:cubicBezTo>
                    <a:pt x="3419929" y="1936362"/>
                    <a:pt x="3033486" y="559319"/>
                    <a:pt x="2971800" y="192833"/>
                  </a:cubicBezTo>
                  <a:cubicBezTo>
                    <a:pt x="2910114" y="-173653"/>
                    <a:pt x="2906486" y="94861"/>
                    <a:pt x="2906486" y="94861"/>
                  </a:cubicBezTo>
                  <a:lnTo>
                    <a:pt x="2906486" y="94861"/>
                  </a:lnTo>
                  <a:lnTo>
                    <a:pt x="2906486" y="73090"/>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Connecteur droit avec flèche 71"/>
            <p:cNvCxnSpPr/>
            <p:nvPr/>
          </p:nvCxnSpPr>
          <p:spPr>
            <a:xfrm>
              <a:off x="3140353" y="5289867"/>
              <a:ext cx="3925171" cy="603186"/>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2746" y="4701382"/>
              <a:ext cx="3841341" cy="646331"/>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Sirène n’est pas observé donc le chemin est bloqué</a:t>
              </a:r>
            </a:p>
          </p:txBody>
        </p:sp>
      </p:grpSp>
    </p:spTree>
    <p:extLst>
      <p:ext uri="{BB962C8B-B14F-4D97-AF65-F5344CB8AC3E}">
        <p14:creationId xmlns:p14="http://schemas.microsoft.com/office/powerpoint/2010/main" val="21920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30153"/>
            <a:chOff x="0" y="998538"/>
            <a:chExt cx="9144000" cy="54301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167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Modèles neuro-mimétiques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Ces modèles reposent, </a:t>
              </a:r>
              <a:r>
                <a:rPr lang="fr-FR" i="1" dirty="0" smtClean="0">
                  <a:solidFill>
                    <a:srgbClr val="800080"/>
                  </a:solidFill>
                </a:rPr>
                <a:t>sur </a:t>
              </a:r>
              <a:r>
                <a:rPr lang="fr-FR" i="1" dirty="0">
                  <a:solidFill>
                    <a:srgbClr val="800080"/>
                  </a:solidFill>
                </a:rPr>
                <a:t>une inspiration </a:t>
              </a:r>
              <a:r>
                <a:rPr lang="fr-FR" i="1" dirty="0" smtClean="0">
                  <a:solidFill>
                    <a:srgbClr val="800080"/>
                  </a:solidFill>
                </a:rPr>
                <a:t>neurobiologique a base de neurones (le plus utilisé : </a:t>
              </a:r>
              <a:r>
                <a:rPr lang="fr-FR" i="1" dirty="0">
                  <a:solidFill>
                    <a:srgbClr val="800080"/>
                  </a:solidFill>
                </a:rPr>
                <a:t>perceptron </a:t>
              </a:r>
              <a:r>
                <a:rPr lang="fr-FR" i="1" dirty="0" smtClean="0">
                  <a:solidFill>
                    <a:srgbClr val="800080"/>
                  </a:solidFill>
                </a:rPr>
                <a:t>proposé </a:t>
              </a:r>
              <a:r>
                <a:rPr lang="fr-FR" i="1" dirty="0">
                  <a:solidFill>
                    <a:srgbClr val="800080"/>
                  </a:solidFill>
                </a:rPr>
                <a:t>par </a:t>
              </a:r>
              <a:r>
                <a:rPr lang="fr-FR" i="1" dirty="0" err="1">
                  <a:solidFill>
                    <a:srgbClr val="800080"/>
                  </a:solidFill>
                </a:rPr>
                <a:t>McCulloch</a:t>
              </a:r>
              <a:r>
                <a:rPr lang="fr-FR" i="1" dirty="0">
                  <a:solidFill>
                    <a:srgbClr val="800080"/>
                  </a:solidFill>
                </a:rPr>
                <a:t> et </a:t>
              </a:r>
              <a:r>
                <a:rPr lang="fr-FR" i="1" dirty="0" err="1" smtClean="0">
                  <a:solidFill>
                    <a:srgbClr val="800080"/>
                  </a:solidFill>
                </a:rPr>
                <a:t>Pitts</a:t>
              </a:r>
              <a:r>
                <a:rPr lang="fr-FR" i="1" dirty="0">
                  <a:solidFill>
                    <a:srgbClr val="800080"/>
                  </a:solidFill>
                </a:rPr>
                <a:t>)</a:t>
              </a:r>
              <a:r>
                <a:rPr lang="fr-FR" i="1" dirty="0" smtClean="0">
                  <a:solidFill>
                    <a:srgbClr val="800080"/>
                  </a:solidFill>
                </a:rPr>
                <a:t>. </a:t>
              </a:r>
            </a:p>
            <a:p>
              <a:pPr lvl="1" algn="just">
                <a:spcAft>
                  <a:spcPts val="600"/>
                </a:spcAft>
                <a:buFont typeface="Wingdings" pitchFamily="2" charset="2"/>
                <a:buChar char="§"/>
              </a:pPr>
              <a:r>
                <a:rPr lang="fr-FR" i="1" dirty="0">
                  <a:solidFill>
                    <a:srgbClr val="800080"/>
                  </a:solidFill>
                </a:rPr>
                <a:t> L’interconnexion d’un ensemble </a:t>
              </a:r>
              <a:r>
                <a:rPr lang="fr-FR" i="1" dirty="0" smtClean="0">
                  <a:solidFill>
                    <a:srgbClr val="800080"/>
                  </a:solidFill>
                </a:rPr>
                <a:t>de neurones (réseau de neurones) a la capacité d’apprendre à partir d’exemples.</a:t>
              </a:r>
            </a:p>
            <a:p>
              <a:pPr lvl="1" algn="just">
                <a:spcAft>
                  <a:spcPts val="600"/>
                </a:spcAft>
                <a:buFont typeface="Wingdings" pitchFamily="2" charset="2"/>
                <a:buChar char="§"/>
              </a:pPr>
              <a:r>
                <a:rPr lang="fr-FR" i="1" dirty="0" smtClean="0">
                  <a:solidFill>
                    <a:srgbClr val="800080"/>
                  </a:solidFill>
                </a:rPr>
                <a:t> L’apprentissage </a:t>
              </a:r>
              <a:r>
                <a:rPr lang="fr-FR" i="1" dirty="0">
                  <a:solidFill>
                    <a:srgbClr val="800080"/>
                  </a:solidFill>
                </a:rPr>
                <a:t>consiste à ajuster de façon incrémentale les </a:t>
              </a:r>
              <a:r>
                <a:rPr lang="fr-FR" i="1" dirty="0" smtClean="0">
                  <a:solidFill>
                    <a:srgbClr val="800080"/>
                  </a:solidFill>
                </a:rPr>
                <a:t>poids, </a:t>
              </a:r>
              <a:r>
                <a:rPr lang="fr-FR" i="1" dirty="0">
                  <a:solidFill>
                    <a:srgbClr val="800080"/>
                  </a:solidFill>
                </a:rPr>
                <a:t>des connexions </a:t>
              </a:r>
              <a:r>
                <a:rPr lang="fr-FR" i="1" dirty="0" smtClean="0">
                  <a:solidFill>
                    <a:srgbClr val="800080"/>
                  </a:solidFill>
                </a:rPr>
                <a:t>à </a:t>
              </a:r>
              <a:r>
                <a:rPr lang="fr-FR" i="1" dirty="0">
                  <a:solidFill>
                    <a:srgbClr val="800080"/>
                  </a:solidFill>
                </a:rPr>
                <a:t>partir d’exemples </a:t>
              </a:r>
              <a:r>
                <a:rPr lang="fr-FR" i="1" dirty="0" smtClean="0">
                  <a:solidFill>
                    <a:srgbClr val="800080"/>
                  </a:solidFill>
                </a:rPr>
                <a:t>présentés </a:t>
              </a:r>
              <a:r>
                <a:rPr lang="fr-FR" i="1" dirty="0">
                  <a:solidFill>
                    <a:srgbClr val="800080"/>
                  </a:solidFill>
                </a:rPr>
                <a:t>en entrée </a:t>
              </a:r>
              <a:r>
                <a:rPr lang="fr-FR" i="1" dirty="0" smtClean="0">
                  <a:solidFill>
                    <a:srgbClr val="800080"/>
                  </a:solidFill>
                </a:rPr>
                <a:t>du réseau</a:t>
              </a:r>
              <a:r>
                <a:rPr lang="fr-FR" i="1" dirty="0">
                  <a:solidFill>
                    <a:srgbClr val="800080"/>
                  </a:solidFill>
                </a:rPr>
                <a:t> </a:t>
              </a:r>
              <a:r>
                <a:rPr lang="fr-FR" i="1" dirty="0" smtClean="0">
                  <a:solidFill>
                    <a:srgbClr val="800080"/>
                  </a:solidFill>
                </a:rPr>
                <a:t>a partir :</a:t>
              </a: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rPr>
                <a:t>d’une </a:t>
              </a:r>
              <a:r>
                <a:rPr lang="fr-FR" i="1" dirty="0">
                  <a:solidFill>
                    <a:srgbClr val="800080"/>
                  </a:solidFill>
                </a:rPr>
                <a:t>loi </a:t>
              </a:r>
              <a:r>
                <a:rPr lang="fr-FR" i="1" dirty="0" smtClean="0">
                  <a:solidFill>
                    <a:srgbClr val="800080"/>
                  </a:solidFill>
                </a:rPr>
                <a:t>(loi de </a:t>
              </a:r>
              <a:r>
                <a:rPr lang="fr-FR" i="1" dirty="0" err="1" smtClean="0">
                  <a:solidFill>
                    <a:srgbClr val="800080"/>
                  </a:solidFill>
                </a:rPr>
                <a:t>Hebb</a:t>
              </a:r>
              <a:r>
                <a:rPr lang="fr-FR" i="1" dirty="0" smtClean="0">
                  <a:solidFill>
                    <a:srgbClr val="800080"/>
                  </a:solidFill>
                </a:rPr>
                <a:t>) d’inspiration </a:t>
              </a:r>
              <a:r>
                <a:rPr lang="fr-FR" i="1" dirty="0">
                  <a:solidFill>
                    <a:srgbClr val="800080"/>
                  </a:solidFill>
                </a:rPr>
                <a:t>biologique ou </a:t>
              </a:r>
              <a:r>
                <a:rPr lang="fr-FR" i="1" dirty="0" smtClean="0">
                  <a:solidFill>
                    <a:srgbClr val="800080"/>
                  </a:solidFill>
                </a:rPr>
                <a:t>psychologique ;</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a:t>
              </a:r>
              <a:r>
                <a:rPr lang="fr-FR" i="1" dirty="0" smtClean="0">
                  <a:solidFill>
                    <a:srgbClr val="800080"/>
                  </a:solidFill>
                </a:rPr>
                <a:t>d’une loi </a:t>
              </a:r>
              <a:r>
                <a:rPr lang="fr-FR" i="1" dirty="0">
                  <a:solidFill>
                    <a:srgbClr val="800080"/>
                  </a:solidFill>
                </a:rPr>
                <a:t>mathématique fondée sur </a:t>
              </a:r>
              <a:r>
                <a:rPr lang="fr-FR" i="1" dirty="0" smtClean="0">
                  <a:solidFill>
                    <a:srgbClr val="800080"/>
                  </a:solidFill>
                </a:rPr>
                <a:t>l’optimisation </a:t>
              </a:r>
              <a:r>
                <a:rPr lang="fr-FR" i="1" dirty="0">
                  <a:solidFill>
                    <a:srgbClr val="800080"/>
                  </a:solidFill>
                </a:rPr>
                <a:t>d’une fonction de coût calculée à partir de l’erreur commise par le </a:t>
              </a:r>
              <a:r>
                <a:rPr lang="fr-FR" i="1" dirty="0" smtClean="0">
                  <a:solidFill>
                    <a:srgbClr val="800080"/>
                  </a:solidFill>
                </a:rPr>
                <a:t>réseau.</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principe des réseaux de neuronaux consiste alors a approximer </a:t>
              </a:r>
              <a:r>
                <a:rPr lang="fr-FR" i="1" dirty="0">
                  <a:solidFill>
                    <a:srgbClr val="800080"/>
                  </a:solidFill>
                </a:rPr>
                <a:t>une </a:t>
              </a:r>
              <a:r>
                <a:rPr lang="fr-FR" i="1" dirty="0" smtClean="0">
                  <a:solidFill>
                    <a:srgbClr val="800080"/>
                  </a:solidFill>
                </a:rPr>
                <a:t>fonction (représentant un comportement), </a:t>
              </a:r>
              <a:r>
                <a:rPr lang="fr-FR" i="1" dirty="0">
                  <a:solidFill>
                    <a:srgbClr val="800080"/>
                  </a:solidFill>
                </a:rPr>
                <a:t>même fortement non </a:t>
              </a:r>
              <a:r>
                <a:rPr lang="fr-FR" i="1" dirty="0" smtClean="0">
                  <a:solidFill>
                    <a:srgbClr val="800080"/>
                  </a:solidFill>
                </a:rPr>
                <a:t>linéaire.</a:t>
              </a:r>
            </a:p>
            <a:p>
              <a:pPr lvl="1" algn="just">
                <a:spcAft>
                  <a:spcPts val="600"/>
                </a:spcAft>
                <a:buFont typeface="Wingdings" pitchFamily="2" charset="2"/>
                <a:buChar char="§"/>
              </a:pPr>
              <a:r>
                <a:rPr lang="fr-FR" i="1" dirty="0" smtClean="0">
                  <a:solidFill>
                    <a:srgbClr val="800080"/>
                  </a:solidFill>
                </a:rPr>
                <a:t> Ces modèles sont utilisés pour la classification, </a:t>
              </a:r>
              <a:r>
                <a:rPr lang="fr-FR" i="1" dirty="0">
                  <a:solidFill>
                    <a:srgbClr val="800080"/>
                  </a:solidFill>
                </a:rPr>
                <a:t>la reconnaissance de </a:t>
              </a:r>
              <a:r>
                <a:rPr lang="fr-FR" i="1" dirty="0" smtClean="0">
                  <a:solidFill>
                    <a:srgbClr val="800080"/>
                  </a:solidFill>
                </a:rPr>
                <a:t>formes, </a:t>
              </a:r>
              <a:r>
                <a:rPr lang="fr-FR" i="1" dirty="0">
                  <a:solidFill>
                    <a:srgbClr val="800080"/>
                  </a:solidFill>
                </a:rPr>
                <a:t>l’approximation de </a:t>
              </a:r>
              <a:r>
                <a:rPr lang="fr-FR" i="1" dirty="0" smtClean="0">
                  <a:solidFill>
                    <a:srgbClr val="800080"/>
                  </a:solidFill>
                </a:rPr>
                <a:t>fonctions, </a:t>
              </a:r>
              <a:r>
                <a:rPr lang="fr-FR" i="1" dirty="0">
                  <a:solidFill>
                    <a:srgbClr val="800080"/>
                  </a:solidFill>
                </a:rPr>
                <a:t>la prédiction et la prévision de l’évolution d’un phénomène, l’optimisation, </a:t>
              </a:r>
              <a:r>
                <a:rPr lang="fr-FR" i="1" dirty="0" smtClean="0">
                  <a:solidFill>
                    <a:srgbClr val="800080"/>
                  </a:solidFill>
                </a:rPr>
                <a:t>…</a:t>
              </a:r>
            </a:p>
          </p:txBody>
        </p:sp>
      </p:grpSp>
    </p:spTree>
    <p:extLst>
      <p:ext uri="{BB962C8B-B14F-4D97-AF65-F5344CB8AC3E}">
        <p14:creationId xmlns:p14="http://schemas.microsoft.com/office/powerpoint/2010/main" val="15647867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152930"/>
            <a:chOff x="0" y="998538"/>
            <a:chExt cx="9144000" cy="115293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508298" y="175135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Règle d’indépendance </a:t>
              </a:r>
              <a:endParaRPr lang="fr-FR" i="1" dirty="0" smtClean="0">
                <a:solidFill>
                  <a:srgbClr val="800080"/>
                </a:solidFill>
              </a:endParaRPr>
            </a:p>
          </p:txBody>
        </p:sp>
      </p:grpSp>
      <p:grpSp>
        <p:nvGrpSpPr>
          <p:cNvPr id="41" name="Groupe 40"/>
          <p:cNvGrpSpPr/>
          <p:nvPr/>
        </p:nvGrpSpPr>
        <p:grpSpPr>
          <a:xfrm>
            <a:off x="4414063" y="3567933"/>
            <a:ext cx="4357657" cy="2836410"/>
            <a:chOff x="4414063" y="3707341"/>
            <a:chExt cx="4357657" cy="2836410"/>
          </a:xfrm>
        </p:grpSpPr>
        <p:grpSp>
          <p:nvGrpSpPr>
            <p:cNvPr id="42" name="Groupe 41"/>
            <p:cNvGrpSpPr/>
            <p:nvPr/>
          </p:nvGrpSpPr>
          <p:grpSpPr>
            <a:xfrm>
              <a:off x="5227523" y="3707341"/>
              <a:ext cx="1176337" cy="640080"/>
              <a:chOff x="1979894" y="3929652"/>
              <a:chExt cx="1176337" cy="640080"/>
            </a:xfrm>
          </p:grpSpPr>
          <p:sp>
            <p:nvSpPr>
              <p:cNvPr id="68" name="Ellipse 67"/>
              <p:cNvSpPr/>
              <p:nvPr/>
            </p:nvSpPr>
            <p:spPr>
              <a:xfrm>
                <a:off x="1979894" y="3929652"/>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2039712" y="4065026"/>
                <a:ext cx="1056700" cy="369332"/>
              </a:xfrm>
              <a:prstGeom prst="rect">
                <a:avLst/>
              </a:prstGeom>
            </p:spPr>
            <p:txBody>
              <a:bodyPr wrap="none">
                <a:spAutoFit/>
              </a:bodyPr>
              <a:lstStyle/>
              <a:p>
                <a:r>
                  <a:rPr lang="fr-FR" i="1" dirty="0" smtClean="0">
                    <a:solidFill>
                      <a:srgbClr val="800080"/>
                    </a:solidFill>
                  </a:rPr>
                  <a:t>Incendie</a:t>
                </a:r>
                <a:endParaRPr lang="fr-FR" dirty="0"/>
              </a:p>
            </p:txBody>
          </p:sp>
        </p:grpSp>
        <p:sp>
          <p:nvSpPr>
            <p:cNvPr id="43" name="Ellipse 42"/>
            <p:cNvSpPr/>
            <p:nvPr/>
          </p:nvSpPr>
          <p:spPr>
            <a:xfrm>
              <a:off x="7595383" y="374762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7751382" y="3883003"/>
              <a:ext cx="864339" cy="369332"/>
            </a:xfrm>
            <a:prstGeom prst="rect">
              <a:avLst/>
            </a:prstGeom>
          </p:spPr>
          <p:txBody>
            <a:bodyPr wrap="none">
              <a:spAutoFit/>
            </a:bodyPr>
            <a:lstStyle/>
            <a:p>
              <a:r>
                <a:rPr lang="fr-FR" i="1" dirty="0" smtClean="0">
                  <a:solidFill>
                    <a:srgbClr val="800080"/>
                  </a:solidFill>
                </a:rPr>
                <a:t>Défaut</a:t>
              </a:r>
              <a:endParaRPr lang="fr-FR" dirty="0"/>
            </a:p>
          </p:txBody>
        </p:sp>
        <p:grpSp>
          <p:nvGrpSpPr>
            <p:cNvPr id="45" name="Groupe 44"/>
            <p:cNvGrpSpPr/>
            <p:nvPr/>
          </p:nvGrpSpPr>
          <p:grpSpPr>
            <a:xfrm>
              <a:off x="6202828" y="4862167"/>
              <a:ext cx="1176337" cy="640080"/>
              <a:chOff x="3070765" y="4916701"/>
              <a:chExt cx="1176337" cy="640080"/>
            </a:xfrm>
          </p:grpSpPr>
          <p:sp>
            <p:nvSpPr>
              <p:cNvPr id="66" name="Ellipse 65"/>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46" name="Groupe 45"/>
            <p:cNvGrpSpPr/>
            <p:nvPr/>
          </p:nvGrpSpPr>
          <p:grpSpPr>
            <a:xfrm>
              <a:off x="4414063" y="4862167"/>
              <a:ext cx="1176337" cy="640080"/>
              <a:chOff x="4414063" y="4862167"/>
              <a:chExt cx="1176337" cy="640080"/>
            </a:xfrm>
          </p:grpSpPr>
          <p:sp>
            <p:nvSpPr>
              <p:cNvPr id="63" name="Ellipse 62"/>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sp>
          <p:nvSpPr>
            <p:cNvPr id="47" name="Ellipse 46"/>
            <p:cNvSpPr/>
            <p:nvPr/>
          </p:nvSpPr>
          <p:spPr>
            <a:xfrm>
              <a:off x="7539858" y="590367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7702269" y="6039045"/>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50" name="Groupe 49"/>
            <p:cNvGrpSpPr/>
            <p:nvPr/>
          </p:nvGrpSpPr>
          <p:grpSpPr>
            <a:xfrm>
              <a:off x="5281695" y="5903671"/>
              <a:ext cx="1176337" cy="640080"/>
              <a:chOff x="1969988" y="5928479"/>
              <a:chExt cx="1176337" cy="640080"/>
            </a:xfrm>
          </p:grpSpPr>
          <p:sp>
            <p:nvSpPr>
              <p:cNvPr id="60" name="Ellipse 59"/>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51" name="Connecteur droit avec flèche 50"/>
            <p:cNvCxnSpPr>
              <a:stCxn id="43" idx="3"/>
              <a:endCxn id="66" idx="7"/>
            </p:cNvCxnSpPr>
            <p:nvPr/>
          </p:nvCxnSpPr>
          <p:spPr>
            <a:xfrm flipH="1">
              <a:off x="7206894" y="4293971"/>
              <a:ext cx="560760" cy="66193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68" idx="3"/>
              <a:endCxn id="63" idx="0"/>
            </p:cNvCxnSpPr>
            <p:nvPr/>
          </p:nvCxnSpPr>
          <p:spPr>
            <a:xfrm flipH="1">
              <a:off x="5002232" y="4253683"/>
              <a:ext cx="397562"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68" idx="5"/>
              <a:endCxn id="66" idx="0"/>
            </p:cNvCxnSpPr>
            <p:nvPr/>
          </p:nvCxnSpPr>
          <p:spPr>
            <a:xfrm>
              <a:off x="6231589" y="4253683"/>
              <a:ext cx="55940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stCxn id="43" idx="4"/>
              <a:endCxn id="47" idx="0"/>
            </p:cNvCxnSpPr>
            <p:nvPr/>
          </p:nvCxnSpPr>
          <p:spPr>
            <a:xfrm flipH="1">
              <a:off x="8128027" y="4387709"/>
              <a:ext cx="55525" cy="15159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66" idx="5"/>
              <a:endCxn id="47" idx="1"/>
            </p:cNvCxnSpPr>
            <p:nvPr/>
          </p:nvCxnSpPr>
          <p:spPr>
            <a:xfrm>
              <a:off x="7206894" y="5408509"/>
              <a:ext cx="505235" cy="58890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stCxn id="63" idx="4"/>
              <a:endCxn id="60" idx="1"/>
            </p:cNvCxnSpPr>
            <p:nvPr/>
          </p:nvCxnSpPr>
          <p:spPr>
            <a:xfrm>
              <a:off x="5002232" y="5502247"/>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66" idx="4"/>
              <a:endCxn id="60" idx="7"/>
            </p:cNvCxnSpPr>
            <p:nvPr/>
          </p:nvCxnSpPr>
          <p:spPr>
            <a:xfrm flipH="1">
              <a:off x="6285761" y="5502247"/>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7815" y="2472368"/>
            <a:ext cx="4868145" cy="646331"/>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Incendie et Alerte sont-ils indépendant si Z = </a:t>
            </a:r>
            <a:r>
              <a:rPr lang="fr-FR" i="1" dirty="0" smtClean="0">
                <a:solidFill>
                  <a:srgbClr val="800080"/>
                </a:solidFill>
                <a:sym typeface="Symbol" panose="05050102010706020507" pitchFamily="18" charset="2"/>
              </a:rPr>
              <a:t>{capteur}.</a:t>
            </a:r>
          </a:p>
        </p:txBody>
      </p:sp>
      <p:sp>
        <p:nvSpPr>
          <p:cNvPr id="26" name="Rectangle 25"/>
          <p:cNvSpPr/>
          <p:nvPr/>
        </p:nvSpPr>
        <p:spPr>
          <a:xfrm>
            <a:off x="190042" y="5622638"/>
            <a:ext cx="4572000" cy="646331"/>
          </a:xfrm>
          <a:prstGeom prst="rect">
            <a:avLst/>
          </a:prstGeom>
        </p:spPr>
        <p:txBody>
          <a:bodyPr>
            <a:spAutoFit/>
          </a:bodyPr>
          <a:lstStyle/>
          <a:p>
            <a:pPr lvl="1" algn="just">
              <a:spcAft>
                <a:spcPts val="600"/>
              </a:spcAft>
            </a:pPr>
            <a:r>
              <a:rPr lang="fr-FR" i="1" dirty="0" smtClean="0">
                <a:solidFill>
                  <a:srgbClr val="800080"/>
                </a:solidFill>
              </a:rPr>
              <a:t>Incendie et Alerte restent dépendants tant que vidéo ne sera pas observé</a:t>
            </a:r>
            <a:r>
              <a:rPr lang="fr-FR" i="1" dirty="0" smtClean="0">
                <a:solidFill>
                  <a:srgbClr val="800080"/>
                </a:solidFill>
                <a:sym typeface="Symbol" panose="05050102010706020507" pitchFamily="18" charset="2"/>
              </a:rPr>
              <a:t>.</a:t>
            </a:r>
            <a:endParaRPr lang="fr-FR" i="1" dirty="0" smtClean="0">
              <a:solidFill>
                <a:srgbClr val="800080"/>
              </a:solidFill>
            </a:endParaRPr>
          </a:p>
        </p:txBody>
      </p:sp>
      <p:grpSp>
        <p:nvGrpSpPr>
          <p:cNvPr id="7" name="Groupe 6"/>
          <p:cNvGrpSpPr/>
          <p:nvPr/>
        </p:nvGrpSpPr>
        <p:grpSpPr>
          <a:xfrm>
            <a:off x="5025772" y="2143528"/>
            <a:ext cx="3841341" cy="3991450"/>
            <a:chOff x="5025772" y="2143528"/>
            <a:chExt cx="3841341" cy="3991450"/>
          </a:xfrm>
        </p:grpSpPr>
        <p:sp>
          <p:nvSpPr>
            <p:cNvPr id="64" name="Rectangle 63"/>
            <p:cNvSpPr/>
            <p:nvPr/>
          </p:nvSpPr>
          <p:spPr>
            <a:xfrm>
              <a:off x="5025772" y="2143528"/>
              <a:ext cx="3841341" cy="1200329"/>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Capteur bloque le chemin car il est observé et que c’est un nœud avec un arc entrant et un sortant</a:t>
              </a:r>
            </a:p>
          </p:txBody>
        </p:sp>
        <p:cxnSp>
          <p:nvCxnSpPr>
            <p:cNvPr id="70" name="Connecteur droit avec flèche 69"/>
            <p:cNvCxnSpPr/>
            <p:nvPr/>
          </p:nvCxnSpPr>
          <p:spPr>
            <a:xfrm>
              <a:off x="7134260" y="3169199"/>
              <a:ext cx="60207" cy="1249318"/>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Forme libre 3"/>
            <p:cNvSpPr/>
            <p:nvPr/>
          </p:nvSpPr>
          <p:spPr>
            <a:xfrm>
              <a:off x="6476494" y="4009985"/>
              <a:ext cx="1106769" cy="2124993"/>
            </a:xfrm>
            <a:custGeom>
              <a:avLst/>
              <a:gdLst>
                <a:gd name="connsiteX0" fmla="*/ 23109 w 1106769"/>
                <a:gd name="connsiteY0" fmla="*/ 0 h 2124993"/>
                <a:gd name="connsiteX1" fmla="*/ 1106558 w 1106769"/>
                <a:gd name="connsiteY1" fmla="*/ 991241 h 2124993"/>
                <a:gd name="connsiteX2" fmla="*/ 115317 w 1106769"/>
                <a:gd name="connsiteY2" fmla="*/ 2051637 h 2124993"/>
                <a:gd name="connsiteX3" fmla="*/ 15425 w 1106769"/>
                <a:gd name="connsiteY3" fmla="*/ 2036269 h 2124993"/>
                <a:gd name="connsiteX4" fmla="*/ 69213 w 1106769"/>
                <a:gd name="connsiteY4" fmla="*/ 2059321 h 212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69" h="2124993">
                  <a:moveTo>
                    <a:pt x="23109" y="0"/>
                  </a:moveTo>
                  <a:cubicBezTo>
                    <a:pt x="557149" y="324651"/>
                    <a:pt x="1091190" y="649302"/>
                    <a:pt x="1106558" y="991241"/>
                  </a:cubicBezTo>
                  <a:cubicBezTo>
                    <a:pt x="1121926" y="1333181"/>
                    <a:pt x="297172" y="1877466"/>
                    <a:pt x="115317" y="2051637"/>
                  </a:cubicBezTo>
                  <a:cubicBezTo>
                    <a:pt x="-66538" y="2225808"/>
                    <a:pt x="23109" y="2034988"/>
                    <a:pt x="15425" y="2036269"/>
                  </a:cubicBezTo>
                  <a:cubicBezTo>
                    <a:pt x="7741" y="2037550"/>
                    <a:pt x="38477" y="2048435"/>
                    <a:pt x="69213" y="2059321"/>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p:cNvGrpSpPr/>
          <p:nvPr/>
        </p:nvGrpSpPr>
        <p:grpSpPr>
          <a:xfrm>
            <a:off x="189023" y="3534595"/>
            <a:ext cx="5108487" cy="2533621"/>
            <a:chOff x="189023" y="3534595"/>
            <a:chExt cx="5108487" cy="2533621"/>
          </a:xfrm>
        </p:grpSpPr>
        <p:sp>
          <p:nvSpPr>
            <p:cNvPr id="8" name="Forme libre 7"/>
            <p:cNvSpPr/>
            <p:nvPr/>
          </p:nvSpPr>
          <p:spPr>
            <a:xfrm>
              <a:off x="4102998" y="4018750"/>
              <a:ext cx="1194512" cy="2049466"/>
            </a:xfrm>
            <a:custGeom>
              <a:avLst/>
              <a:gdLst>
                <a:gd name="connsiteX0" fmla="*/ 1037620 w 1194512"/>
                <a:gd name="connsiteY0" fmla="*/ 0 h 2049466"/>
                <a:gd name="connsiteX1" fmla="*/ 276 w 1194512"/>
                <a:gd name="connsiteY1" fmla="*/ 914400 h 2049466"/>
                <a:gd name="connsiteX2" fmla="*/ 1122145 w 1194512"/>
                <a:gd name="connsiteY2" fmla="*/ 1982480 h 2049466"/>
                <a:gd name="connsiteX3" fmla="*/ 1091409 w 1194512"/>
                <a:gd name="connsiteY3" fmla="*/ 1944060 h 2049466"/>
                <a:gd name="connsiteX4" fmla="*/ 1160565 w 1194512"/>
                <a:gd name="connsiteY4" fmla="*/ 1997848 h 2049466"/>
                <a:gd name="connsiteX5" fmla="*/ 1152881 w 1194512"/>
                <a:gd name="connsiteY5" fmla="*/ 2005532 h 204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12" h="2049466">
                  <a:moveTo>
                    <a:pt x="1037620" y="0"/>
                  </a:moveTo>
                  <a:cubicBezTo>
                    <a:pt x="511904" y="291993"/>
                    <a:pt x="-13812" y="583987"/>
                    <a:pt x="276" y="914400"/>
                  </a:cubicBezTo>
                  <a:cubicBezTo>
                    <a:pt x="14364" y="1244813"/>
                    <a:pt x="940290" y="1810870"/>
                    <a:pt x="1122145" y="1982480"/>
                  </a:cubicBezTo>
                  <a:cubicBezTo>
                    <a:pt x="1304000" y="2154090"/>
                    <a:pt x="1085006" y="1941499"/>
                    <a:pt x="1091409" y="1944060"/>
                  </a:cubicBezTo>
                  <a:cubicBezTo>
                    <a:pt x="1097812" y="1946621"/>
                    <a:pt x="1150320" y="1987603"/>
                    <a:pt x="1160565" y="1997848"/>
                  </a:cubicBezTo>
                  <a:cubicBezTo>
                    <a:pt x="1170810" y="2008093"/>
                    <a:pt x="1161845" y="2006812"/>
                    <a:pt x="1152881" y="2005532"/>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p:cNvSpPr/>
            <p:nvPr/>
          </p:nvSpPr>
          <p:spPr>
            <a:xfrm>
              <a:off x="189023" y="3534595"/>
              <a:ext cx="3841341" cy="646331"/>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Vidéo n’est pas observé et donc le chemin reste ouvert</a:t>
              </a:r>
            </a:p>
          </p:txBody>
        </p:sp>
        <p:cxnSp>
          <p:nvCxnSpPr>
            <p:cNvPr id="61" name="Connecteur droit avec flèche 60"/>
            <p:cNvCxnSpPr/>
            <p:nvPr/>
          </p:nvCxnSpPr>
          <p:spPr>
            <a:xfrm>
              <a:off x="2796988" y="4208013"/>
              <a:ext cx="1306010" cy="432822"/>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28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152930"/>
            <a:chOff x="0" y="998538"/>
            <a:chExt cx="9144000" cy="115293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508298" y="175135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 Règle d’indépendance </a:t>
              </a:r>
              <a:endParaRPr lang="fr-FR" i="1" dirty="0" smtClean="0">
                <a:solidFill>
                  <a:srgbClr val="800080"/>
                </a:solidFill>
              </a:endParaRPr>
            </a:p>
          </p:txBody>
        </p:sp>
      </p:grpSp>
      <p:grpSp>
        <p:nvGrpSpPr>
          <p:cNvPr id="41" name="Groupe 40"/>
          <p:cNvGrpSpPr/>
          <p:nvPr/>
        </p:nvGrpSpPr>
        <p:grpSpPr>
          <a:xfrm>
            <a:off x="4414063" y="2480732"/>
            <a:ext cx="4357657" cy="2836410"/>
            <a:chOff x="4414063" y="3707341"/>
            <a:chExt cx="4357657" cy="2836410"/>
          </a:xfrm>
        </p:grpSpPr>
        <p:grpSp>
          <p:nvGrpSpPr>
            <p:cNvPr id="42" name="Groupe 41"/>
            <p:cNvGrpSpPr/>
            <p:nvPr/>
          </p:nvGrpSpPr>
          <p:grpSpPr>
            <a:xfrm>
              <a:off x="5227523" y="3707341"/>
              <a:ext cx="1176337" cy="640080"/>
              <a:chOff x="1979894" y="3929652"/>
              <a:chExt cx="1176337" cy="640080"/>
            </a:xfrm>
          </p:grpSpPr>
          <p:sp>
            <p:nvSpPr>
              <p:cNvPr id="68" name="Ellipse 67"/>
              <p:cNvSpPr/>
              <p:nvPr/>
            </p:nvSpPr>
            <p:spPr>
              <a:xfrm>
                <a:off x="1979894" y="3929652"/>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2039712" y="4065026"/>
                <a:ext cx="1056700" cy="369332"/>
              </a:xfrm>
              <a:prstGeom prst="rect">
                <a:avLst/>
              </a:prstGeom>
            </p:spPr>
            <p:txBody>
              <a:bodyPr wrap="none">
                <a:spAutoFit/>
              </a:bodyPr>
              <a:lstStyle/>
              <a:p>
                <a:r>
                  <a:rPr lang="fr-FR" i="1" dirty="0" smtClean="0">
                    <a:solidFill>
                      <a:srgbClr val="800080"/>
                    </a:solidFill>
                  </a:rPr>
                  <a:t>Incendie</a:t>
                </a:r>
                <a:endParaRPr lang="fr-FR" dirty="0"/>
              </a:p>
            </p:txBody>
          </p:sp>
        </p:grpSp>
        <p:sp>
          <p:nvSpPr>
            <p:cNvPr id="43" name="Ellipse 42"/>
            <p:cNvSpPr/>
            <p:nvPr/>
          </p:nvSpPr>
          <p:spPr>
            <a:xfrm>
              <a:off x="7595383" y="374762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7751382" y="3883003"/>
              <a:ext cx="864339" cy="369332"/>
            </a:xfrm>
            <a:prstGeom prst="rect">
              <a:avLst/>
            </a:prstGeom>
          </p:spPr>
          <p:txBody>
            <a:bodyPr wrap="none">
              <a:spAutoFit/>
            </a:bodyPr>
            <a:lstStyle/>
            <a:p>
              <a:r>
                <a:rPr lang="fr-FR" i="1" dirty="0" smtClean="0">
                  <a:solidFill>
                    <a:srgbClr val="800080"/>
                  </a:solidFill>
                </a:rPr>
                <a:t>Défaut</a:t>
              </a:r>
              <a:endParaRPr lang="fr-FR" dirty="0"/>
            </a:p>
          </p:txBody>
        </p:sp>
        <p:grpSp>
          <p:nvGrpSpPr>
            <p:cNvPr id="45" name="Groupe 44"/>
            <p:cNvGrpSpPr/>
            <p:nvPr/>
          </p:nvGrpSpPr>
          <p:grpSpPr>
            <a:xfrm>
              <a:off x="6202828" y="4862167"/>
              <a:ext cx="1176337" cy="640080"/>
              <a:chOff x="3070765" y="4916701"/>
              <a:chExt cx="1176337" cy="640080"/>
            </a:xfrm>
          </p:grpSpPr>
          <p:sp>
            <p:nvSpPr>
              <p:cNvPr id="66" name="Ellipse 65"/>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46" name="Groupe 45"/>
            <p:cNvGrpSpPr/>
            <p:nvPr/>
          </p:nvGrpSpPr>
          <p:grpSpPr>
            <a:xfrm>
              <a:off x="4414063" y="4862167"/>
              <a:ext cx="1176337" cy="640080"/>
              <a:chOff x="4414063" y="4862167"/>
              <a:chExt cx="1176337" cy="640080"/>
            </a:xfrm>
          </p:grpSpPr>
          <p:sp>
            <p:nvSpPr>
              <p:cNvPr id="63" name="Ellipse 62"/>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sp>
          <p:nvSpPr>
            <p:cNvPr id="47" name="Ellipse 46"/>
            <p:cNvSpPr/>
            <p:nvPr/>
          </p:nvSpPr>
          <p:spPr>
            <a:xfrm>
              <a:off x="7539858" y="590367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7702269" y="6039045"/>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50" name="Groupe 49"/>
            <p:cNvGrpSpPr/>
            <p:nvPr/>
          </p:nvGrpSpPr>
          <p:grpSpPr>
            <a:xfrm>
              <a:off x="5281695" y="5903671"/>
              <a:ext cx="1176337" cy="640080"/>
              <a:chOff x="1969988" y="5928479"/>
              <a:chExt cx="1176337" cy="640080"/>
            </a:xfrm>
          </p:grpSpPr>
          <p:sp>
            <p:nvSpPr>
              <p:cNvPr id="60" name="Ellipse 59"/>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51" name="Connecteur droit avec flèche 50"/>
            <p:cNvCxnSpPr>
              <a:stCxn id="43" idx="3"/>
              <a:endCxn id="66" idx="7"/>
            </p:cNvCxnSpPr>
            <p:nvPr/>
          </p:nvCxnSpPr>
          <p:spPr>
            <a:xfrm flipH="1">
              <a:off x="7206894" y="4293971"/>
              <a:ext cx="560760" cy="66193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68" idx="3"/>
              <a:endCxn id="63" idx="0"/>
            </p:cNvCxnSpPr>
            <p:nvPr/>
          </p:nvCxnSpPr>
          <p:spPr>
            <a:xfrm flipH="1">
              <a:off x="5002232" y="4253683"/>
              <a:ext cx="397562"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68" idx="5"/>
              <a:endCxn id="66" idx="0"/>
            </p:cNvCxnSpPr>
            <p:nvPr/>
          </p:nvCxnSpPr>
          <p:spPr>
            <a:xfrm>
              <a:off x="6231589" y="4253683"/>
              <a:ext cx="55940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stCxn id="43" idx="4"/>
              <a:endCxn id="47" idx="0"/>
            </p:cNvCxnSpPr>
            <p:nvPr/>
          </p:nvCxnSpPr>
          <p:spPr>
            <a:xfrm flipH="1">
              <a:off x="8128027" y="4387709"/>
              <a:ext cx="55525" cy="15159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66" idx="5"/>
              <a:endCxn id="47" idx="1"/>
            </p:cNvCxnSpPr>
            <p:nvPr/>
          </p:nvCxnSpPr>
          <p:spPr>
            <a:xfrm>
              <a:off x="7206894" y="5408509"/>
              <a:ext cx="505235" cy="58890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stCxn id="63" idx="4"/>
              <a:endCxn id="60" idx="1"/>
            </p:cNvCxnSpPr>
            <p:nvPr/>
          </p:nvCxnSpPr>
          <p:spPr>
            <a:xfrm>
              <a:off x="5002232" y="5502247"/>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66" idx="4"/>
              <a:endCxn id="60" idx="7"/>
            </p:cNvCxnSpPr>
            <p:nvPr/>
          </p:nvCxnSpPr>
          <p:spPr>
            <a:xfrm flipH="1">
              <a:off x="6285761" y="5502247"/>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7815" y="2472368"/>
            <a:ext cx="4868145" cy="646331"/>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Vidéo et Capteur sont-ils indépendant si Z = </a:t>
            </a:r>
            <a:r>
              <a:rPr lang="fr-FR" i="1" dirty="0" smtClean="0">
                <a:solidFill>
                  <a:srgbClr val="800080"/>
                </a:solidFill>
                <a:sym typeface="Symbol" panose="05050102010706020507" pitchFamily="18" charset="2"/>
              </a:rPr>
              <a:t>{Incendie, Intervention}.</a:t>
            </a:r>
          </a:p>
        </p:txBody>
      </p:sp>
      <p:sp>
        <p:nvSpPr>
          <p:cNvPr id="26" name="Rectangle 25"/>
          <p:cNvSpPr/>
          <p:nvPr/>
        </p:nvSpPr>
        <p:spPr>
          <a:xfrm>
            <a:off x="190042" y="5622638"/>
            <a:ext cx="4572000" cy="369332"/>
          </a:xfrm>
          <a:prstGeom prst="rect">
            <a:avLst/>
          </a:prstGeom>
        </p:spPr>
        <p:txBody>
          <a:bodyPr>
            <a:spAutoFit/>
          </a:bodyPr>
          <a:lstStyle/>
          <a:p>
            <a:pPr lvl="1" algn="just">
              <a:spcAft>
                <a:spcPts val="600"/>
              </a:spcAft>
            </a:pPr>
            <a:r>
              <a:rPr lang="fr-FR" i="1" dirty="0" smtClean="0">
                <a:solidFill>
                  <a:srgbClr val="800080"/>
                </a:solidFill>
              </a:rPr>
              <a:t>Vidéo et Capteur restent dépendants</a:t>
            </a:r>
          </a:p>
        </p:txBody>
      </p:sp>
      <p:sp>
        <p:nvSpPr>
          <p:cNvPr id="48" name="Ellipse 47"/>
          <p:cNvSpPr/>
          <p:nvPr/>
        </p:nvSpPr>
        <p:spPr>
          <a:xfrm>
            <a:off x="6424154" y="5831888"/>
            <a:ext cx="1287975"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6377530" y="5945803"/>
            <a:ext cx="1390124" cy="369332"/>
          </a:xfrm>
          <a:prstGeom prst="rect">
            <a:avLst/>
          </a:prstGeom>
        </p:spPr>
        <p:txBody>
          <a:bodyPr wrap="none">
            <a:spAutoFit/>
          </a:bodyPr>
          <a:lstStyle/>
          <a:p>
            <a:r>
              <a:rPr lang="fr-FR" i="1" dirty="0" smtClean="0">
                <a:solidFill>
                  <a:srgbClr val="800080"/>
                </a:solidFill>
              </a:rPr>
              <a:t>Intervention</a:t>
            </a:r>
            <a:endParaRPr lang="fr-FR" dirty="0"/>
          </a:p>
        </p:txBody>
      </p:sp>
      <p:cxnSp>
        <p:nvCxnSpPr>
          <p:cNvPr id="71" name="Connecteur droit avec flèche 70"/>
          <p:cNvCxnSpPr>
            <a:stCxn id="47" idx="4"/>
            <a:endCxn id="48" idx="7"/>
          </p:cNvCxnSpPr>
          <p:nvPr/>
        </p:nvCxnSpPr>
        <p:spPr>
          <a:xfrm flipH="1">
            <a:off x="7523509" y="5317142"/>
            <a:ext cx="604518"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60" idx="4"/>
            <a:endCxn id="48" idx="1"/>
          </p:cNvCxnSpPr>
          <p:nvPr/>
        </p:nvCxnSpPr>
        <p:spPr>
          <a:xfrm>
            <a:off x="5869864" y="5317142"/>
            <a:ext cx="742910" cy="6084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190042" y="3136600"/>
            <a:ext cx="6338349" cy="1185059"/>
            <a:chOff x="190042" y="3136600"/>
            <a:chExt cx="6338349" cy="1185059"/>
          </a:xfrm>
        </p:grpSpPr>
        <p:sp>
          <p:nvSpPr>
            <p:cNvPr id="12" name="Forme libre 11"/>
            <p:cNvSpPr/>
            <p:nvPr/>
          </p:nvSpPr>
          <p:spPr>
            <a:xfrm>
              <a:off x="5241851" y="3136600"/>
              <a:ext cx="1286540" cy="552898"/>
            </a:xfrm>
            <a:custGeom>
              <a:avLst/>
              <a:gdLst>
                <a:gd name="connsiteX0" fmla="*/ 0 w 1286540"/>
                <a:gd name="connsiteY0" fmla="*/ 510367 h 552898"/>
                <a:gd name="connsiteX1" fmla="*/ 542261 w 1286540"/>
                <a:gd name="connsiteY1" fmla="*/ 5 h 552898"/>
                <a:gd name="connsiteX2" fmla="*/ 1222744 w 1286540"/>
                <a:gd name="connsiteY2" fmla="*/ 499735 h 552898"/>
                <a:gd name="connsiteX3" fmla="*/ 1201479 w 1286540"/>
                <a:gd name="connsiteY3" fmla="*/ 521000 h 552898"/>
                <a:gd name="connsiteX4" fmla="*/ 1286540 w 1286540"/>
                <a:gd name="connsiteY4" fmla="*/ 552898 h 55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40" h="552898">
                  <a:moveTo>
                    <a:pt x="0" y="510367"/>
                  </a:moveTo>
                  <a:cubicBezTo>
                    <a:pt x="169235" y="256072"/>
                    <a:pt x="338470" y="1777"/>
                    <a:pt x="542261" y="5"/>
                  </a:cubicBezTo>
                  <a:cubicBezTo>
                    <a:pt x="746052" y="-1767"/>
                    <a:pt x="1112874" y="412903"/>
                    <a:pt x="1222744" y="499735"/>
                  </a:cubicBezTo>
                  <a:cubicBezTo>
                    <a:pt x="1332614" y="586567"/>
                    <a:pt x="1190846" y="512140"/>
                    <a:pt x="1201479" y="521000"/>
                  </a:cubicBezTo>
                  <a:cubicBezTo>
                    <a:pt x="1212112" y="529860"/>
                    <a:pt x="1249326" y="541379"/>
                    <a:pt x="1286540" y="552898"/>
                  </a:cubicBezTo>
                </a:path>
              </a:pathLst>
            </a:custGeom>
            <a:noFill/>
            <a:ln>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p:cNvSpPr/>
            <p:nvPr/>
          </p:nvSpPr>
          <p:spPr>
            <a:xfrm>
              <a:off x="190042" y="3398329"/>
              <a:ext cx="3841341" cy="923330"/>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Incendie est observé et le nœud a deux arc sortants, le chemin est donc bloqué.</a:t>
              </a:r>
            </a:p>
          </p:txBody>
        </p:sp>
        <p:cxnSp>
          <p:nvCxnSpPr>
            <p:cNvPr id="74" name="Connecteur droit avec flèche 73"/>
            <p:cNvCxnSpPr/>
            <p:nvPr/>
          </p:nvCxnSpPr>
          <p:spPr>
            <a:xfrm flipV="1">
              <a:off x="3970637" y="3296092"/>
              <a:ext cx="1502263" cy="368949"/>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e 17"/>
          <p:cNvGrpSpPr/>
          <p:nvPr/>
        </p:nvGrpSpPr>
        <p:grpSpPr>
          <a:xfrm>
            <a:off x="190042" y="4205995"/>
            <a:ext cx="6791861" cy="1400881"/>
            <a:chOff x="190042" y="4205995"/>
            <a:chExt cx="6791861" cy="1400881"/>
          </a:xfrm>
        </p:grpSpPr>
        <p:sp>
          <p:nvSpPr>
            <p:cNvPr id="15" name="Forme libre 14"/>
            <p:cNvSpPr/>
            <p:nvPr/>
          </p:nvSpPr>
          <p:spPr>
            <a:xfrm>
              <a:off x="4561114" y="4205995"/>
              <a:ext cx="2420789" cy="1400881"/>
            </a:xfrm>
            <a:custGeom>
              <a:avLst/>
              <a:gdLst>
                <a:gd name="connsiteX0" fmla="*/ 0 w 2420789"/>
                <a:gd name="connsiteY0" fmla="*/ 93862 h 1400881"/>
                <a:gd name="connsiteX1" fmla="*/ 838200 w 2420789"/>
                <a:gd name="connsiteY1" fmla="*/ 1302176 h 1400881"/>
                <a:gd name="connsiteX2" fmla="*/ 1915886 w 2420789"/>
                <a:gd name="connsiteY2" fmla="*/ 1193319 h 1400881"/>
                <a:gd name="connsiteX3" fmla="*/ 2373086 w 2420789"/>
                <a:gd name="connsiteY3" fmla="*/ 104748 h 1400881"/>
                <a:gd name="connsiteX4" fmla="*/ 2383972 w 2420789"/>
                <a:gd name="connsiteY4" fmla="*/ 104748 h 1400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0789" h="1400881">
                  <a:moveTo>
                    <a:pt x="0" y="93862"/>
                  </a:moveTo>
                  <a:cubicBezTo>
                    <a:pt x="259443" y="606397"/>
                    <a:pt x="518886" y="1118933"/>
                    <a:pt x="838200" y="1302176"/>
                  </a:cubicBezTo>
                  <a:cubicBezTo>
                    <a:pt x="1157514" y="1485419"/>
                    <a:pt x="1660072" y="1392890"/>
                    <a:pt x="1915886" y="1193319"/>
                  </a:cubicBezTo>
                  <a:cubicBezTo>
                    <a:pt x="2171700" y="993748"/>
                    <a:pt x="2295072" y="286177"/>
                    <a:pt x="2373086" y="104748"/>
                  </a:cubicBezTo>
                  <a:cubicBezTo>
                    <a:pt x="2451100" y="-76681"/>
                    <a:pt x="2417536" y="14033"/>
                    <a:pt x="2383972" y="104748"/>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5" name="Connecteur droit avec flèche 74"/>
            <p:cNvCxnSpPr/>
            <p:nvPr/>
          </p:nvCxnSpPr>
          <p:spPr>
            <a:xfrm>
              <a:off x="4170273" y="5012041"/>
              <a:ext cx="764287" cy="43217"/>
            </a:xfrm>
            <a:prstGeom prst="straightConnector1">
              <a:avLst/>
            </a:prstGeom>
            <a:ln>
              <a:solidFill>
                <a:schemeClr val="bg2">
                  <a:alpha val="9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90042" y="4510483"/>
              <a:ext cx="3841341" cy="923330"/>
            </a:xfrm>
            <a:prstGeom prst="rect">
              <a:avLst/>
            </a:prstGeom>
          </p:spPr>
          <p:txBody>
            <a:bodyPr wrap="square">
              <a:spAutoFit/>
            </a:bodyPr>
            <a:lstStyle/>
            <a:p>
              <a:pPr lvl="1" algn="just">
                <a:spcAft>
                  <a:spcPts val="600"/>
                </a:spcAft>
              </a:pPr>
              <a:r>
                <a:rPr lang="fr-FR" i="1" dirty="0" smtClean="0">
                  <a:solidFill>
                    <a:srgbClr val="800080"/>
                  </a:solidFill>
                  <a:sym typeface="Symbol" panose="05050102010706020507" pitchFamily="18" charset="2"/>
                </a:rPr>
                <a:t>Alerte n’est pas observé, mais son descendant l’est. Le chemin n’est donc pas bloqué</a:t>
              </a:r>
            </a:p>
          </p:txBody>
        </p:sp>
      </p:grpSp>
    </p:spTree>
    <p:extLst>
      <p:ext uri="{BB962C8B-B14F-4D97-AF65-F5344CB8AC3E}">
        <p14:creationId xmlns:p14="http://schemas.microsoft.com/office/powerpoint/2010/main" val="224061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37930"/>
            <a:chOff x="0" y="998538"/>
            <a:chExt cx="9144000" cy="573793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12448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Calcul des probabilités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L’usage des RB est de calculer des probabilités étant donné le résultat d’une série d’observation P(X | O).</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Un calcul exacte qui consiste à énumérer toutes les possibilités pour les variables non observées donne accès à la probabilité exacte.</a:t>
              </a:r>
            </a:p>
            <a:p>
              <a:pPr lvl="1" algn="just">
                <a:spcAft>
                  <a:spcPts val="600"/>
                </a:spcAft>
                <a:buFont typeface="Wingdings" pitchFamily="2" charset="2"/>
                <a:buChar char="§"/>
              </a:pPr>
              <a:r>
                <a:rPr lang="fr-FR" i="1" dirty="0" smtClean="0">
                  <a:solidFill>
                    <a:srgbClr val="800080"/>
                  </a:solidFill>
                </a:rPr>
                <a:t> Cette méthode est souvent trop lourde car le problème est NP-complet.</a:t>
              </a:r>
            </a:p>
            <a:p>
              <a:pPr lvl="1" algn="just">
                <a:spcAft>
                  <a:spcPts val="600"/>
                </a:spcAft>
                <a:buFont typeface="Wingdings" pitchFamily="2" charset="2"/>
                <a:buChar char="§"/>
              </a:pPr>
              <a:endParaRPr lang="fr-FR" sz="800" i="1" dirty="0" smtClean="0">
                <a:solidFill>
                  <a:srgbClr val="800080"/>
                </a:solidFill>
              </a:endParaRPr>
            </a:p>
            <a:p>
              <a:pPr algn="just">
                <a:spcAft>
                  <a:spcPts val="600"/>
                </a:spcAft>
                <a:buClr>
                  <a:schemeClr val="accent2"/>
                </a:buClr>
              </a:pPr>
              <a:r>
                <a:rPr lang="fr-FR" sz="2000" b="1" dirty="0" smtClean="0">
                  <a:solidFill>
                    <a:srgbClr val="800080"/>
                  </a:solidFill>
                  <a:sym typeface="Wingdings" pitchFamily="2" charset="2"/>
                </a:rPr>
                <a:t>Inférence approximative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En général il n’est pas nécessaire d’avoir une valeur exacte.</a:t>
              </a:r>
            </a:p>
            <a:p>
              <a:pPr lvl="1" algn="just">
                <a:spcAft>
                  <a:spcPts val="600"/>
                </a:spcAft>
                <a:buFont typeface="Wingdings" pitchFamily="2" charset="2"/>
                <a:buChar char="§"/>
              </a:pPr>
              <a:r>
                <a:rPr lang="fr-FR" i="1" dirty="0" smtClean="0">
                  <a:solidFill>
                    <a:srgbClr val="800080"/>
                  </a:solidFill>
                </a:rPr>
                <a:t> La méthode de rejet consiste à affecter aléatoirement des valeurs aux différentes variables qui ne sont pas dans O.</a:t>
              </a:r>
            </a:p>
            <a:p>
              <a:pPr lvl="1" algn="just">
                <a:spcAft>
                  <a:spcPts val="600"/>
                </a:spcAft>
                <a:buFont typeface="Wingdings" pitchFamily="2" charset="2"/>
                <a:buChar char="§"/>
              </a:pPr>
              <a:r>
                <a:rPr lang="fr-FR" i="1" dirty="0" smtClean="0">
                  <a:solidFill>
                    <a:srgbClr val="800080"/>
                  </a:solidFill>
                </a:rPr>
                <a:t> La méthode consiste à simuler des observations complètes du réseau et à estimer les fréquences d’apparition des situations correspondant à la requête </a:t>
              </a:r>
              <a:r>
                <a:rPr lang="fr-FR" i="1" dirty="0">
                  <a:solidFill>
                    <a:srgbClr val="800080"/>
                  </a:solidFill>
                </a:rPr>
                <a:t>P(X | O) </a:t>
              </a:r>
              <a:r>
                <a:rPr lang="fr-FR" i="1" dirty="0" smtClean="0">
                  <a:solidFill>
                    <a:srgbClr val="800080"/>
                  </a:solidFill>
                </a:rPr>
                <a:t>que l’on veut calculer.</a:t>
              </a:r>
            </a:p>
            <a:p>
              <a:pPr lvl="1" algn="just">
                <a:spcAft>
                  <a:spcPts val="600"/>
                </a:spcAft>
                <a:buFont typeface="Wingdings" pitchFamily="2" charset="2"/>
                <a:buChar char="§"/>
              </a:pPr>
              <a:r>
                <a:rPr lang="fr-FR" i="1" dirty="0" smtClean="0">
                  <a:solidFill>
                    <a:srgbClr val="800080"/>
                  </a:solidFill>
                </a:rPr>
                <a:t> Attention si la réalisation de X est très rare pour les conditions O, la méthode n’est pas précise.</a:t>
              </a:r>
              <a:endParaRPr lang="fr-FR" i="1" dirty="0">
                <a:solidFill>
                  <a:srgbClr val="800080"/>
                </a:solidFill>
              </a:endParaRPr>
            </a:p>
          </p:txBody>
        </p:sp>
      </p:grpSp>
    </p:spTree>
    <p:extLst>
      <p:ext uri="{BB962C8B-B14F-4D97-AF65-F5344CB8AC3E}">
        <p14:creationId xmlns:p14="http://schemas.microsoft.com/office/powerpoint/2010/main" val="29631292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60986"/>
            <a:chOff x="0" y="998538"/>
            <a:chExt cx="9144000" cy="56609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475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Inférence approximative : exemple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Pour échantillonner une observation sur notre réseau.</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(1) On tire deux valeurs aléatoires dans [0,1] pour Incendie et Défaut.</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Si la première est &gt; 0.01 I prend la valeur F sinon I reçoit V.</a:t>
              </a:r>
            </a:p>
            <a:p>
              <a:pPr lvl="1" algn="just">
                <a:spcAft>
                  <a:spcPts val="600"/>
                </a:spcAft>
                <a:buFont typeface="Wingdings" pitchFamily="2" charset="2"/>
                <a:buChar char="§"/>
              </a:pPr>
              <a:r>
                <a:rPr lang="fr-FR" i="1" dirty="0" smtClean="0">
                  <a:solidFill>
                    <a:srgbClr val="800080"/>
                  </a:solidFill>
                </a:rPr>
                <a:t> Si la seconde est </a:t>
              </a:r>
              <a:r>
                <a:rPr lang="fr-FR" i="1" dirty="0">
                  <a:solidFill>
                    <a:srgbClr val="800080"/>
                  </a:solidFill>
                </a:rPr>
                <a:t>&gt; </a:t>
              </a:r>
              <a:r>
                <a:rPr lang="fr-FR" i="1" dirty="0" smtClean="0">
                  <a:solidFill>
                    <a:srgbClr val="800080"/>
                  </a:solidFill>
                </a:rPr>
                <a:t>0.04 D reçoit F sinon D reçoit V.</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(2)  On génère deux nouvelles valeurs aléatoires pour V et C.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En supposant que I=V et D=F, on affectera V à Vraie si le premier nombre est &lt; 0.75 et à Faux dans le cas contraire.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Si la seconde valeur est </a:t>
              </a:r>
              <a:r>
                <a:rPr lang="fr-FR" i="1" dirty="0">
                  <a:solidFill>
                    <a:srgbClr val="800080"/>
                  </a:solidFill>
                </a:rPr>
                <a:t>&lt; </a:t>
              </a:r>
              <a:r>
                <a:rPr lang="fr-FR" i="1" dirty="0" smtClean="0">
                  <a:solidFill>
                    <a:srgbClr val="800080"/>
                  </a:solidFill>
                </a:rPr>
                <a:t>0.95 la valeur de C sera mise à V.</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Connaissant maintenant les valeurs de V, C et D on peut de la même manière générer des valeurs pour A et S comme précédemment.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In fine il ne resterait plus qu’a compter le nombre de situation ou A=S=V, et le nombre de situations ou I=A=S=V puis à faire le rapport.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jeu de 100 000 test permet d’obtenir 818 situation I=A=S=V et 2272 situation A=S=V soit une probabilité de 36% d’avoir un incendie.</a:t>
              </a:r>
            </a:p>
          </p:txBody>
        </p:sp>
      </p:grpSp>
    </p:spTree>
    <p:extLst>
      <p:ext uri="{BB962C8B-B14F-4D97-AF65-F5344CB8AC3E}">
        <p14:creationId xmlns:p14="http://schemas.microsoft.com/office/powerpoint/2010/main" val="4104146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60986"/>
            <a:chOff x="0" y="998538"/>
            <a:chExt cx="9144000" cy="56609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475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automatique</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Le problème qui se pose généralement consiste à trouver une méthode pour construire le réseau.</a:t>
              </a:r>
            </a:p>
            <a:p>
              <a:pPr lvl="1" algn="just">
                <a:spcAft>
                  <a:spcPts val="600"/>
                </a:spcAft>
                <a:buFont typeface="Wingdings" pitchFamily="2" charset="2"/>
                <a:buChar char="§"/>
              </a:pPr>
              <a:r>
                <a:rPr lang="fr-FR" i="1" dirty="0" smtClean="0">
                  <a:solidFill>
                    <a:srgbClr val="800080"/>
                  </a:solidFill>
                </a:rPr>
                <a:t> Pour cela on a besoin d’identifier les variables impliquées, de rechercher les dépendances ou indépendances qui lient ces variables.</a:t>
              </a:r>
            </a:p>
            <a:p>
              <a:pPr lvl="1" algn="just">
                <a:spcAft>
                  <a:spcPts val="600"/>
                </a:spcAft>
                <a:buFont typeface="Wingdings" pitchFamily="2" charset="2"/>
                <a:buChar char="§"/>
              </a:pPr>
              <a:r>
                <a:rPr lang="fr-FR" i="1" dirty="0" smtClean="0">
                  <a:solidFill>
                    <a:srgbClr val="800080"/>
                  </a:solidFill>
                </a:rPr>
                <a:t> Enfin, il est nécessaire d’obtenir des tables de probabilités qui décrivent les liens de ces variables avec l’environnement.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Dans ce cours on se limitera à estimer les tables de probabilités, en supposant que la structure du réseau est connue.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question revient à calculer les probabilités conditionnelles :</a:t>
              </a:r>
            </a:p>
            <a:p>
              <a:pPr lvl="1" algn="just">
                <a:spcAft>
                  <a:spcPts val="1200"/>
                </a:spcAft>
              </a:pPr>
              <a:r>
                <a:rPr lang="fr-FR" i="1" dirty="0">
                  <a:solidFill>
                    <a:srgbClr val="800080"/>
                  </a:solidFill>
                </a:rPr>
                <a:t>	</a:t>
              </a:r>
              <a:r>
                <a:rPr lang="fr-FR" i="1" dirty="0" smtClean="0">
                  <a:solidFill>
                    <a:srgbClr val="800080"/>
                  </a:solidFill>
                </a:rPr>
                <a:t>		P(X</a:t>
              </a:r>
              <a:r>
                <a:rPr lang="fr-FR" i="1" baseline="-25000" dirty="0" smtClean="0">
                  <a:solidFill>
                    <a:srgbClr val="800080"/>
                  </a:solidFill>
                </a:rPr>
                <a:t>i</a:t>
              </a:r>
              <a:r>
                <a:rPr lang="fr-FR" i="1" dirty="0" smtClean="0">
                  <a:solidFill>
                    <a:srgbClr val="800080"/>
                  </a:solidFill>
                </a:rPr>
                <a:t> | Parent(X</a:t>
              </a:r>
              <a:r>
                <a:rPr lang="fr-FR" i="1" baseline="-25000" dirty="0" smtClean="0">
                  <a:solidFill>
                    <a:srgbClr val="800080"/>
                  </a:solidFill>
                </a:rPr>
                <a:t>i</a:t>
              </a:r>
              <a:r>
                <a:rPr lang="fr-FR" i="1" dirty="0" smtClean="0">
                  <a:solidFill>
                    <a:srgbClr val="800080"/>
                  </a:solidFill>
                </a:rPr>
                <a:t>)))</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L’apprentissage automatique consiste à collecter une série de données sur l’environnement que l’on souhaite modéliser, puis à en déduire les tables de probabilités.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réseau va alors s’adapter à l’environnement et apprendre à l’imiter.</a:t>
              </a:r>
              <a:endParaRPr lang="fr-FR" i="1" dirty="0">
                <a:solidFill>
                  <a:srgbClr val="800080"/>
                </a:solidFill>
              </a:endParaRPr>
            </a:p>
          </p:txBody>
        </p:sp>
      </p:grpSp>
    </p:spTree>
    <p:extLst>
      <p:ext uri="{BB962C8B-B14F-4D97-AF65-F5344CB8AC3E}">
        <p14:creationId xmlns:p14="http://schemas.microsoft.com/office/powerpoint/2010/main" val="2417624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07152"/>
            <a:chOff x="0" y="998538"/>
            <a:chExt cx="9144000" cy="570715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9370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a:t>
              </a:r>
              <a:r>
                <a:rPr lang="fr-FR" sz="2000" b="1" dirty="0">
                  <a:solidFill>
                    <a:srgbClr val="800080"/>
                  </a:solidFill>
                  <a:sym typeface="Wingdings" pitchFamily="2" charset="2"/>
                </a:rPr>
                <a:t>automatique </a:t>
              </a:r>
              <a:r>
                <a:rPr lang="fr-FR" sz="2000" b="1" dirty="0" smtClean="0">
                  <a:solidFill>
                    <a:srgbClr val="800080"/>
                  </a:solidFill>
                  <a:sym typeface="Wingdings" pitchFamily="2" charset="2"/>
                </a:rPr>
                <a:t>: a partir de données complètes</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Les tables de probabilités </a:t>
              </a:r>
              <a:r>
                <a:rPr lang="fr-FR" i="1" dirty="0" smtClean="0">
                  <a:solidFill>
                    <a:srgbClr val="800080"/>
                  </a:solidFill>
                </a:rPr>
                <a:t>sont souvent mal connues elles doivent être déduites à partir d’un ensemble d’observations réalisées.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Si l’on dispose d’un jeux de donnés complet, pour lequel toutes les variables sont observées, l’apprentissage fréquentiel est bien adapté.</a:t>
              </a:r>
            </a:p>
            <a:p>
              <a:pPr lvl="1" algn="just">
                <a:spcAft>
                  <a:spcPts val="600"/>
                </a:spcAft>
                <a:buFont typeface="Wingdings" pitchFamily="2" charset="2"/>
                <a:buChar char="§"/>
              </a:pPr>
              <a:r>
                <a:rPr lang="fr-FR" i="1" dirty="0" smtClean="0">
                  <a:solidFill>
                    <a:srgbClr val="800080"/>
                  </a:solidFill>
                </a:rPr>
                <a:t> Comme pour l’inférence approximative on se base sur les fréquences d’apparition des situations pour estimer les probabilités.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Ainsi, la probabilité qu’une variable X prenne la valeur x en fonction des observations sur ses parents sera : </a:t>
              </a: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pPr>
              <a:endParaRPr lang="fr-FR" sz="800" i="1" dirty="0">
                <a:solidFill>
                  <a:srgbClr val="800080"/>
                </a:solidFill>
              </a:endParaRPr>
            </a:p>
            <a:p>
              <a:pPr lvl="1" algn="just">
                <a:spcAft>
                  <a:spcPts val="600"/>
                </a:spcAft>
                <a:buFont typeface="Wingdings" pitchFamily="2" charset="2"/>
                <a:buChar char="§"/>
              </a:pPr>
              <a:r>
                <a:rPr lang="fr-FR" i="1" dirty="0" smtClean="0">
                  <a:solidFill>
                    <a:srgbClr val="800080"/>
                  </a:solidFill>
                </a:rPr>
                <a:t> Pour éviter d’avoir des probabilités à zéro, si une situation n’est pas observée, on peut ajouter une constante </a:t>
              </a:r>
              <a:r>
                <a:rPr lang="fr-FR" i="1" dirty="0" smtClean="0">
                  <a:solidFill>
                    <a:srgbClr val="800080"/>
                  </a:solidFill>
                  <a:sym typeface="Symbol" panose="05050102010706020507" pitchFamily="18" charset="2"/>
                </a:rPr>
                <a:t>=1 aux fréquences.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Dans la suite on notera P(X</a:t>
              </a:r>
              <a:r>
                <a:rPr lang="fr-FR" i="1" baseline="-25000" dirty="0" smtClean="0">
                  <a:solidFill>
                    <a:srgbClr val="800080"/>
                  </a:solidFill>
                </a:rPr>
                <a:t>i</a:t>
              </a:r>
              <a:r>
                <a:rPr lang="fr-FR" i="1" dirty="0" smtClean="0">
                  <a:solidFill>
                    <a:srgbClr val="800080"/>
                  </a:solidFill>
                </a:rPr>
                <a:t>=</a:t>
              </a:r>
              <a:r>
                <a:rPr lang="fr-FR" i="1" dirty="0" err="1" smtClean="0">
                  <a:solidFill>
                    <a:srgbClr val="800080"/>
                  </a:solidFill>
                </a:rPr>
                <a:t>v</a:t>
              </a:r>
              <a:r>
                <a:rPr lang="fr-FR" i="1" baseline="-25000" dirty="0" err="1">
                  <a:solidFill>
                    <a:srgbClr val="800080"/>
                  </a:solidFill>
                </a:rPr>
                <a:t>j</a:t>
              </a:r>
              <a:r>
                <a:rPr lang="fr-FR" i="1" dirty="0" smtClean="0">
                  <a:solidFill>
                    <a:srgbClr val="800080"/>
                  </a:solidFill>
                </a:rPr>
                <a:t> </a:t>
              </a:r>
              <a:r>
                <a:rPr lang="fr-FR" i="1" dirty="0">
                  <a:solidFill>
                    <a:srgbClr val="800080"/>
                  </a:solidFill>
                </a:rPr>
                <a:t>| parents(X</a:t>
              </a:r>
              <a:r>
                <a:rPr lang="fr-FR" i="1" baseline="-25000" dirty="0">
                  <a:solidFill>
                    <a:srgbClr val="800080"/>
                  </a:solidFill>
                </a:rPr>
                <a:t>i</a:t>
              </a:r>
              <a:r>
                <a:rPr lang="fr-FR" i="1" dirty="0">
                  <a:solidFill>
                    <a:srgbClr val="800080"/>
                  </a:solidFill>
                </a:rPr>
                <a:t>)=</a:t>
              </a:r>
              <a:r>
                <a:rPr lang="fr-FR" i="1" dirty="0" err="1" smtClean="0">
                  <a:solidFill>
                    <a:srgbClr val="800080"/>
                  </a:solidFill>
                </a:rPr>
                <a:t>v</a:t>
              </a:r>
              <a:r>
                <a:rPr lang="fr-FR" i="1" baseline="-25000" dirty="0" err="1">
                  <a:solidFill>
                    <a:srgbClr val="800080"/>
                  </a:solidFill>
                </a:rPr>
                <a:t>k</a:t>
              </a:r>
              <a:r>
                <a:rPr lang="fr-FR" i="1" dirty="0" smtClean="0">
                  <a:solidFill>
                    <a:srgbClr val="800080"/>
                  </a:solidFill>
                </a:rPr>
                <a:t>) </a:t>
              </a:r>
              <a:r>
                <a:rPr lang="fr-FR" i="1" dirty="0">
                  <a:solidFill>
                    <a:srgbClr val="800080"/>
                  </a:solidFill>
                </a:rPr>
                <a:t>= </a:t>
              </a:r>
              <a:r>
                <a:rPr lang="fr-FR" i="1" dirty="0">
                  <a:solidFill>
                    <a:srgbClr val="800080"/>
                  </a:solidFill>
                  <a:sym typeface="Symbol" panose="05050102010706020507" pitchFamily="18" charset="2"/>
                </a:rPr>
                <a:t></a:t>
              </a:r>
              <a:r>
                <a:rPr lang="fr-FR" i="1" baseline="-25000" dirty="0" err="1">
                  <a:solidFill>
                    <a:srgbClr val="800080"/>
                  </a:solidFill>
                </a:rPr>
                <a:t>i,j,k</a:t>
              </a:r>
              <a:r>
                <a:rPr lang="fr-FR" i="1" dirty="0">
                  <a:solidFill>
                    <a:srgbClr val="800080"/>
                  </a:solidFill>
                </a:rPr>
                <a:t> la probabilité que la variable </a:t>
              </a:r>
              <a:r>
                <a:rPr lang="fr-FR" i="1" dirty="0" smtClean="0">
                  <a:solidFill>
                    <a:srgbClr val="800080"/>
                  </a:solidFill>
                </a:rPr>
                <a:t>X</a:t>
              </a:r>
              <a:r>
                <a:rPr lang="fr-FR" i="1" baseline="-25000" dirty="0" smtClean="0">
                  <a:solidFill>
                    <a:srgbClr val="800080"/>
                  </a:solidFill>
                </a:rPr>
                <a:t>i</a:t>
              </a:r>
              <a:r>
                <a:rPr lang="fr-FR" i="1" dirty="0" smtClean="0">
                  <a:solidFill>
                    <a:srgbClr val="800080"/>
                  </a:solidFill>
                </a:rPr>
                <a:t> </a:t>
              </a:r>
              <a:r>
                <a:rPr lang="fr-FR" i="1" dirty="0">
                  <a:solidFill>
                    <a:srgbClr val="800080"/>
                  </a:solidFill>
                </a:rPr>
                <a:t>prenne une valeur </a:t>
              </a:r>
              <a:r>
                <a:rPr lang="fr-FR" i="1" dirty="0" err="1" smtClean="0">
                  <a:solidFill>
                    <a:srgbClr val="800080"/>
                  </a:solidFill>
                </a:rPr>
                <a:t>v</a:t>
              </a:r>
              <a:r>
                <a:rPr lang="fr-FR" i="1" baseline="-25000" dirty="0" err="1">
                  <a:solidFill>
                    <a:srgbClr val="800080"/>
                  </a:solidFill>
                </a:rPr>
                <a:t>j</a:t>
              </a:r>
              <a:r>
                <a:rPr lang="fr-FR" i="1" dirty="0" smtClean="0">
                  <a:solidFill>
                    <a:srgbClr val="800080"/>
                  </a:solidFill>
                </a:rPr>
                <a:t> </a:t>
              </a:r>
              <a:r>
                <a:rPr lang="fr-FR" i="1" dirty="0">
                  <a:solidFill>
                    <a:srgbClr val="800080"/>
                  </a:solidFill>
                </a:rPr>
                <a:t>si ses parents sont dans l’état </a:t>
              </a:r>
              <a:r>
                <a:rPr lang="fr-FR" i="1" dirty="0" err="1" smtClean="0">
                  <a:solidFill>
                    <a:srgbClr val="800080"/>
                  </a:solidFill>
                </a:rPr>
                <a:t>v</a:t>
              </a:r>
              <a:r>
                <a:rPr lang="fr-FR" i="1" baseline="-25000" dirty="0" err="1">
                  <a:solidFill>
                    <a:srgbClr val="800080"/>
                  </a:solidFill>
                </a:rPr>
                <a:t>k</a:t>
              </a:r>
              <a:r>
                <a:rPr lang="fr-FR" i="1" dirty="0" smtClean="0">
                  <a:solidFill>
                    <a:srgbClr val="800080"/>
                  </a:solidFill>
                </a:rPr>
                <a:t> .</a:t>
              </a:r>
              <a:endParaRPr lang="fr-FR" i="1" dirty="0">
                <a:solidFill>
                  <a:srgbClr val="800080"/>
                </a:solidFill>
              </a:endParaRPr>
            </a:p>
          </p:txBody>
        </p:sp>
      </p:grpSp>
      <mc:AlternateContent xmlns:mc="http://schemas.openxmlformats.org/markup-compatibility/2006" xmlns:a14="http://schemas.microsoft.com/office/drawing/2010/main">
        <mc:Choice Requires="a14">
          <p:sp>
            <p:nvSpPr>
              <p:cNvPr id="12" name="ZoneTexte 11"/>
              <p:cNvSpPr txBox="1"/>
              <p:nvPr/>
            </p:nvSpPr>
            <p:spPr>
              <a:xfrm>
                <a:off x="1814148" y="4500772"/>
                <a:ext cx="6132897"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𝑃</m:t>
                      </m:r>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𝑋</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𝑥</m:t>
                          </m:r>
                          <m:r>
                            <a:rPr lang="fr-FR" b="0" i="1" smtClean="0">
                              <a:solidFill>
                                <a:srgbClr val="002060"/>
                              </a:solidFill>
                              <a:latin typeface="Cambria Math" panose="02040503050406030204" pitchFamily="18" charset="0"/>
                            </a:rPr>
                            <m:t> | </m:t>
                          </m:r>
                          <m:r>
                            <a:rPr lang="fr-FR" b="0" i="1" smtClean="0">
                              <a:solidFill>
                                <a:srgbClr val="002060"/>
                              </a:solidFill>
                              <a:latin typeface="Cambria Math" panose="02040503050406030204" pitchFamily="18" charset="0"/>
                            </a:rPr>
                            <m:t>𝑃𝑎𝑟𝑒𝑛𝑡𝑠</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𝑋</m:t>
                          </m:r>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𝑥</m:t>
                              </m:r>
                            </m:e>
                            <m:sub>
                              <m:r>
                                <a:rPr lang="fr-FR" b="0" i="1" smtClean="0">
                                  <a:solidFill>
                                    <a:srgbClr val="002060"/>
                                  </a:solidFill>
                                  <a:latin typeface="Cambria Math" panose="02040503050406030204" pitchFamily="18" charset="0"/>
                                </a:rPr>
                                <m:t>𝑖</m:t>
                              </m:r>
                            </m:sub>
                          </m:sSub>
                        </m:e>
                      </m:d>
                      <m:r>
                        <a:rPr lang="fr-FR" b="0" i="1" smtClean="0">
                          <a:solidFill>
                            <a:srgbClr val="002060"/>
                          </a:solidFill>
                          <a:latin typeface="Cambria Math" panose="02040503050406030204" pitchFamily="18" charset="0"/>
                        </a:rPr>
                        <m:t>=</m:t>
                      </m:r>
                      <m:f>
                        <m:fPr>
                          <m:ctrlPr>
                            <a:rPr lang="fr-FR" b="0" i="1" smtClean="0">
                              <a:solidFill>
                                <a:srgbClr val="002060"/>
                              </a:solidFill>
                              <a:latin typeface="Cambria Math" panose="02040503050406030204" pitchFamily="18" charset="0"/>
                            </a:rPr>
                          </m:ctrlPr>
                        </m:fPr>
                        <m:num>
                          <m:r>
                            <a:rPr lang="fr-FR" b="0" i="1" smtClean="0">
                              <a:solidFill>
                                <a:srgbClr val="002060"/>
                              </a:solidFill>
                              <a:latin typeface="Cambria Math" panose="02040503050406030204" pitchFamily="18" charset="0"/>
                            </a:rPr>
                            <m:t>𝐹𝑟𝑒𝑞</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𝑋</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𝑥</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𝑃𝑎𝑟𝑒𝑛𝑡𝑠</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𝑋</m:t>
                                  </m:r>
                                </m:e>
                              </m:d>
                              <m:r>
                                <a:rPr lang="fr-FR" b="0"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Sub>
                            </m:e>
                          </m:d>
                        </m:num>
                        <m:den>
                          <m:r>
                            <a:rPr lang="fr-FR" b="0" i="1" smtClean="0">
                              <a:solidFill>
                                <a:srgbClr val="002060"/>
                              </a:solidFill>
                              <a:latin typeface="Cambria Math" panose="02040503050406030204" pitchFamily="18" charset="0"/>
                            </a:rPr>
                            <m:t>𝐹𝑟𝑒𝑞</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𝑃𝑎𝑟𝑒𝑛𝑡𝑠</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𝑋</m:t>
                              </m:r>
                            </m:e>
                          </m:d>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Sub>
                          <m:r>
                            <a:rPr lang="fr-FR" b="0" i="1" smtClean="0">
                              <a:solidFill>
                                <a:srgbClr val="002060"/>
                              </a:solidFill>
                              <a:latin typeface="Cambria Math" panose="02040503050406030204" pitchFamily="18" charset="0"/>
                            </a:rPr>
                            <m:t>)</m:t>
                          </m:r>
                        </m:den>
                      </m:f>
                    </m:oMath>
                  </m:oMathPara>
                </a14:m>
                <a:endParaRPr lang="fr-FR" dirty="0"/>
              </a:p>
            </p:txBody>
          </p:sp>
        </mc:Choice>
        <mc:Fallback xmlns="">
          <p:sp>
            <p:nvSpPr>
              <p:cNvPr id="12" name="ZoneTexte 11"/>
              <p:cNvSpPr txBox="1">
                <a:spLocks noRot="1" noChangeAspect="1" noMove="1" noResize="1" noEditPoints="1" noAdjustHandles="1" noChangeArrowheads="1" noChangeShapeType="1" noTextEdit="1"/>
              </p:cNvSpPr>
              <p:nvPr/>
            </p:nvSpPr>
            <p:spPr>
              <a:xfrm>
                <a:off x="1814148" y="4500772"/>
                <a:ext cx="6132897" cy="586699"/>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8748847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smtClean="0">
                  <a:solidFill>
                    <a:schemeClr val="folHlink"/>
                  </a:solidFill>
                </a:rPr>
                <a:t>Réseaux Bayésiens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a:t>
              </a:r>
              <a:r>
                <a:rPr lang="fr-FR" sz="2000" b="1" dirty="0">
                  <a:solidFill>
                    <a:srgbClr val="800080"/>
                  </a:solidFill>
                  <a:sym typeface="Wingdings" pitchFamily="2" charset="2"/>
                </a:rPr>
                <a:t>automatique</a:t>
              </a:r>
              <a:r>
                <a:rPr lang="fr-FR" sz="2000" b="1" dirty="0" smtClean="0">
                  <a:solidFill>
                    <a:srgbClr val="800080"/>
                  </a:solidFill>
                  <a:sym typeface="Wingdings" pitchFamily="2" charset="2"/>
                </a:rPr>
                <a:t> : exemple </a:t>
              </a:r>
              <a:endParaRPr lang="fr-FR" sz="2000" i="1" dirty="0">
                <a:solidFill>
                  <a:srgbClr val="800080"/>
                </a:solidFill>
              </a:endParaRPr>
            </a:p>
            <a:p>
              <a:pPr lvl="1" algn="just">
                <a:spcAft>
                  <a:spcPts val="600"/>
                </a:spcAft>
                <a:buFont typeface="Wingdings" pitchFamily="2" charset="2"/>
                <a:buChar char="§"/>
              </a:pPr>
              <a:r>
                <a:rPr lang="fr-FR" i="1" dirty="0" smtClean="0">
                  <a:solidFill>
                    <a:srgbClr val="800080"/>
                  </a:solidFill>
                </a:rPr>
                <a:t> En analysant les patients un médecin dispose d’une série de 200 données.</a:t>
              </a:r>
            </a:p>
          </p:txBody>
        </p:sp>
      </p:grpSp>
      <p:sp>
        <p:nvSpPr>
          <p:cNvPr id="24" name="Text Box 10"/>
          <p:cNvSpPr txBox="1">
            <a:spLocks noChangeArrowheads="1"/>
          </p:cNvSpPr>
          <p:nvPr/>
        </p:nvSpPr>
        <p:spPr bwMode="auto">
          <a:xfrm>
            <a:off x="147415" y="5677294"/>
            <a:ext cx="2948305" cy="984885"/>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Probabilité Fumeur</a:t>
            </a:r>
          </a:p>
          <a:p>
            <a:pPr algn="just">
              <a:spcAft>
                <a:spcPts val="600"/>
              </a:spcAft>
            </a:pPr>
            <a:r>
              <a:rPr lang="fr-FR" sz="1600" i="1" dirty="0" smtClean="0">
                <a:solidFill>
                  <a:srgbClr val="800080"/>
                </a:solidFill>
              </a:rPr>
              <a:t>P(F=V) = </a:t>
            </a:r>
            <a:r>
              <a:rPr lang="fr-FR" sz="1600" i="1" dirty="0" err="1" smtClean="0">
                <a:solidFill>
                  <a:srgbClr val="800080"/>
                </a:solidFill>
              </a:rPr>
              <a:t>Freq</a:t>
            </a:r>
            <a:r>
              <a:rPr lang="fr-FR" sz="1600" i="1" dirty="0" smtClean="0">
                <a:solidFill>
                  <a:srgbClr val="800080"/>
                </a:solidFill>
              </a:rPr>
              <a:t>(F=V)/</a:t>
            </a:r>
            <a:r>
              <a:rPr lang="fr-FR" sz="1600" i="1" dirty="0" err="1" smtClean="0">
                <a:solidFill>
                  <a:srgbClr val="800080"/>
                </a:solidFill>
              </a:rPr>
              <a:t>freq</a:t>
            </a:r>
            <a:r>
              <a:rPr lang="fr-FR" sz="1600" i="1" dirty="0" smtClean="0">
                <a:solidFill>
                  <a:srgbClr val="800080"/>
                </a:solidFill>
              </a:rPr>
              <a:t>(F)</a:t>
            </a:r>
          </a:p>
          <a:p>
            <a:pPr algn="just">
              <a:spcAft>
                <a:spcPts val="600"/>
              </a:spcAft>
            </a:pPr>
            <a:r>
              <a:rPr lang="fr-FR" sz="1600" i="1" dirty="0" smtClean="0">
                <a:solidFill>
                  <a:srgbClr val="800080"/>
                </a:solidFill>
              </a:rPr>
              <a:t>(49+1) / (151+1 + 49+1)= 0.25</a:t>
            </a:r>
            <a:endParaRPr lang="fr-FR" sz="1600" i="1" dirty="0">
              <a:solidFill>
                <a:srgbClr val="800080"/>
              </a:solidFill>
            </a:endParaRPr>
          </a:p>
        </p:txBody>
      </p:sp>
      <p:grpSp>
        <p:nvGrpSpPr>
          <p:cNvPr id="25" name="Groupe 2"/>
          <p:cNvGrpSpPr/>
          <p:nvPr/>
        </p:nvGrpSpPr>
        <p:grpSpPr>
          <a:xfrm>
            <a:off x="5681883" y="3315868"/>
            <a:ext cx="2965102" cy="1681584"/>
            <a:chOff x="4499743" y="3592652"/>
            <a:chExt cx="2965102" cy="1681584"/>
          </a:xfrm>
        </p:grpSpPr>
        <p:grpSp>
          <p:nvGrpSpPr>
            <p:cNvPr id="26" name="Groupe 29"/>
            <p:cNvGrpSpPr/>
            <p:nvPr/>
          </p:nvGrpSpPr>
          <p:grpSpPr>
            <a:xfrm>
              <a:off x="6288508" y="3592652"/>
              <a:ext cx="1176337" cy="640080"/>
              <a:chOff x="3070765" y="4916701"/>
              <a:chExt cx="1176337" cy="640080"/>
            </a:xfrm>
          </p:grpSpPr>
          <p:sp>
            <p:nvSpPr>
              <p:cNvPr id="35" name="Ellipse 34"/>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3190251" y="5052075"/>
                <a:ext cx="980043" cy="369332"/>
              </a:xfrm>
              <a:prstGeom prst="rect">
                <a:avLst/>
              </a:prstGeom>
            </p:spPr>
            <p:txBody>
              <a:bodyPr wrap="none">
                <a:spAutoFit/>
              </a:bodyPr>
              <a:lstStyle/>
              <a:p>
                <a:pPr algn="ctr"/>
                <a:r>
                  <a:rPr lang="fr-FR" i="1" dirty="0" smtClean="0">
                    <a:solidFill>
                      <a:srgbClr val="800080"/>
                    </a:solidFill>
                  </a:rPr>
                  <a:t>Asthme</a:t>
                </a:r>
                <a:endParaRPr lang="fr-FR" dirty="0"/>
              </a:p>
            </p:txBody>
          </p:sp>
        </p:grpSp>
        <p:grpSp>
          <p:nvGrpSpPr>
            <p:cNvPr id="27" name="Groupe 30"/>
            <p:cNvGrpSpPr/>
            <p:nvPr/>
          </p:nvGrpSpPr>
          <p:grpSpPr>
            <a:xfrm>
              <a:off x="4499743" y="3592652"/>
              <a:ext cx="1176337" cy="640080"/>
              <a:chOff x="4414063" y="4862167"/>
              <a:chExt cx="1176337" cy="640080"/>
            </a:xfrm>
          </p:grpSpPr>
          <p:sp>
            <p:nvSpPr>
              <p:cNvPr id="33" name="Ellipse 32"/>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4503632" y="4986201"/>
                <a:ext cx="1029108" cy="369332"/>
              </a:xfrm>
              <a:prstGeom prst="rect">
                <a:avLst/>
              </a:prstGeom>
            </p:spPr>
            <p:txBody>
              <a:bodyPr wrap="none">
                <a:spAutoFit/>
              </a:bodyPr>
              <a:lstStyle/>
              <a:p>
                <a:pPr algn="ctr"/>
                <a:r>
                  <a:rPr lang="fr-FR" i="1" dirty="0" smtClean="0">
                    <a:solidFill>
                      <a:srgbClr val="800080"/>
                    </a:solidFill>
                  </a:rPr>
                  <a:t>Fumeur</a:t>
                </a:r>
                <a:endParaRPr lang="fr-FR" dirty="0"/>
              </a:p>
            </p:txBody>
          </p:sp>
        </p:grpSp>
        <p:grpSp>
          <p:nvGrpSpPr>
            <p:cNvPr id="28" name="Groupe 33"/>
            <p:cNvGrpSpPr/>
            <p:nvPr/>
          </p:nvGrpSpPr>
          <p:grpSpPr>
            <a:xfrm>
              <a:off x="5367375" y="4634156"/>
              <a:ext cx="1176337" cy="640080"/>
              <a:chOff x="1969988" y="5928479"/>
              <a:chExt cx="1176337" cy="640080"/>
            </a:xfrm>
          </p:grpSpPr>
          <p:sp>
            <p:nvSpPr>
              <p:cNvPr id="31" name="Ellipse 30"/>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2017044" y="6063853"/>
                <a:ext cx="1106591" cy="369332"/>
              </a:xfrm>
              <a:prstGeom prst="rect">
                <a:avLst/>
              </a:prstGeom>
            </p:spPr>
            <p:txBody>
              <a:bodyPr wrap="none">
                <a:spAutoFit/>
              </a:bodyPr>
              <a:lstStyle/>
              <a:p>
                <a:pPr algn="ctr"/>
                <a:r>
                  <a:rPr lang="fr-FR" i="1" dirty="0" smtClean="0">
                    <a:solidFill>
                      <a:srgbClr val="800080"/>
                    </a:solidFill>
                  </a:rPr>
                  <a:t>Dyspnée</a:t>
                </a:r>
                <a:endParaRPr lang="fr-FR" dirty="0"/>
              </a:p>
            </p:txBody>
          </p:sp>
        </p:grpSp>
        <p:cxnSp>
          <p:nvCxnSpPr>
            <p:cNvPr id="29" name="Connecteur droit avec flèche 28"/>
            <p:cNvCxnSpPr>
              <a:stCxn id="33" idx="4"/>
              <a:endCxn id="31" idx="1"/>
            </p:cNvCxnSpPr>
            <p:nvPr/>
          </p:nvCxnSpPr>
          <p:spPr>
            <a:xfrm>
              <a:off x="5087912" y="4232732"/>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35" idx="4"/>
              <a:endCxn id="31" idx="7"/>
            </p:cNvCxnSpPr>
            <p:nvPr/>
          </p:nvCxnSpPr>
          <p:spPr>
            <a:xfrm flipH="1">
              <a:off x="6371441" y="4232732"/>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7" name="Tableau 36"/>
          <p:cNvGraphicFramePr>
            <a:graphicFrameLocks noGrp="1"/>
          </p:cNvGraphicFramePr>
          <p:nvPr>
            <p:extLst/>
          </p:nvPr>
        </p:nvGraphicFramePr>
        <p:xfrm>
          <a:off x="626094" y="2747246"/>
          <a:ext cx="4726216" cy="2743200"/>
        </p:xfrm>
        <a:graphic>
          <a:graphicData uri="http://schemas.openxmlformats.org/drawingml/2006/table">
            <a:tbl>
              <a:tblPr firstRow="1" bandRow="1">
                <a:tableStyleId>{5C22544A-7EE6-4342-B048-85BDC9FD1C3A}</a:tableStyleId>
              </a:tblPr>
              <a:tblGrid>
                <a:gridCol w="1181554">
                  <a:extLst>
                    <a:ext uri="{9D8B030D-6E8A-4147-A177-3AD203B41FA5}">
                      <a16:colId xmlns:a16="http://schemas.microsoft.com/office/drawing/2014/main" val="1154475710"/>
                    </a:ext>
                  </a:extLst>
                </a:gridCol>
                <a:gridCol w="1181554">
                  <a:extLst>
                    <a:ext uri="{9D8B030D-6E8A-4147-A177-3AD203B41FA5}">
                      <a16:colId xmlns:a16="http://schemas.microsoft.com/office/drawing/2014/main" val="939634083"/>
                    </a:ext>
                  </a:extLst>
                </a:gridCol>
                <a:gridCol w="1181554">
                  <a:extLst>
                    <a:ext uri="{9D8B030D-6E8A-4147-A177-3AD203B41FA5}">
                      <a16:colId xmlns:a16="http://schemas.microsoft.com/office/drawing/2014/main" val="20002"/>
                    </a:ext>
                  </a:extLst>
                </a:gridCol>
                <a:gridCol w="1181554">
                  <a:extLst>
                    <a:ext uri="{9D8B030D-6E8A-4147-A177-3AD203B41FA5}">
                      <a16:colId xmlns:a16="http://schemas.microsoft.com/office/drawing/2014/main" val="654293041"/>
                    </a:ext>
                  </a:extLst>
                </a:gridCol>
              </a:tblGrid>
              <a:tr h="288222">
                <a:tc>
                  <a:txBody>
                    <a:bodyPr/>
                    <a:lstStyle/>
                    <a:p>
                      <a:pPr algn="ctr"/>
                      <a:r>
                        <a:rPr lang="fr-FR" sz="1400" b="0" dirty="0" smtClean="0">
                          <a:solidFill>
                            <a:srgbClr val="800080"/>
                          </a:solidFill>
                          <a:sym typeface="Wingdings" pitchFamily="2" charset="2"/>
                        </a:rPr>
                        <a:t>Fumeur</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Asthmatique</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Dyspnée</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Probabilité</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24</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3</a:t>
                      </a:r>
                      <a:endParaRPr lang="fr-FR" sz="1400" b="0" dirty="0" smtClean="0"/>
                    </a:p>
                  </a:txBody>
                  <a:tcPr/>
                </a:tc>
                <a:extLst>
                  <a:ext uri="{0D108BD9-81ED-4DB2-BD59-A6C34878D82A}">
                    <a16:rowId xmlns:a16="http://schemas.microsoft.com/office/drawing/2014/main" val="10002"/>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16</a:t>
                      </a:r>
                      <a:endParaRPr lang="fr-FR" sz="1400" b="0" dirty="0" smtClean="0"/>
                    </a:p>
                  </a:txBody>
                  <a:tcPr/>
                </a:tc>
                <a:extLst>
                  <a:ext uri="{0D108BD9-81ED-4DB2-BD59-A6C34878D82A}">
                    <a16:rowId xmlns:a16="http://schemas.microsoft.com/office/drawing/2014/main" val="10003"/>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6</a:t>
                      </a:r>
                      <a:endParaRPr lang="fr-FR" sz="1400" b="0" dirty="0" smtClean="0"/>
                    </a:p>
                  </a:txBody>
                  <a:tcPr/>
                </a:tc>
                <a:extLst>
                  <a:ext uri="{0D108BD9-81ED-4DB2-BD59-A6C34878D82A}">
                    <a16:rowId xmlns:a16="http://schemas.microsoft.com/office/drawing/2014/main" val="10004"/>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20</a:t>
                      </a:r>
                      <a:endParaRPr lang="fr-FR" sz="1400" b="0" dirty="0" smtClean="0"/>
                    </a:p>
                  </a:txBody>
                  <a:tcPr/>
                </a:tc>
                <a:extLst>
                  <a:ext uri="{0D108BD9-81ED-4DB2-BD59-A6C34878D82A}">
                    <a16:rowId xmlns:a16="http://schemas.microsoft.com/office/drawing/2014/main" val="10005"/>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13</a:t>
                      </a:r>
                      <a:endParaRPr lang="fr-FR" sz="1400" b="0" dirty="0" smtClean="0"/>
                    </a:p>
                  </a:txBody>
                  <a:tcPr/>
                </a:tc>
                <a:extLst>
                  <a:ext uri="{0D108BD9-81ED-4DB2-BD59-A6C34878D82A}">
                    <a16:rowId xmlns:a16="http://schemas.microsoft.com/office/drawing/2014/main" val="3911073689"/>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8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118</a:t>
                      </a:r>
                      <a:endParaRPr lang="fr-FR" sz="1400" b="0" dirty="0" smtClean="0"/>
                    </a:p>
                  </a:txBody>
                  <a:tcPr/>
                </a:tc>
                <a:extLst>
                  <a:ext uri="{0D108BD9-81ED-4DB2-BD59-A6C34878D82A}">
                    <a16:rowId xmlns:a16="http://schemas.microsoft.com/office/drawing/2014/main" val="4284970052"/>
                  </a:ext>
                </a:extLst>
              </a:tr>
            </a:tbl>
          </a:graphicData>
        </a:graphic>
      </p:graphicFrame>
      <p:sp>
        <p:nvSpPr>
          <p:cNvPr id="40" name="Text Box 10"/>
          <p:cNvSpPr txBox="1">
            <a:spLocks noChangeArrowheads="1"/>
          </p:cNvSpPr>
          <p:nvPr/>
        </p:nvSpPr>
        <p:spPr bwMode="auto">
          <a:xfrm>
            <a:off x="3105149" y="5654614"/>
            <a:ext cx="2972894" cy="984885"/>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Probabilité Asthmatique</a:t>
            </a:r>
          </a:p>
          <a:p>
            <a:pPr algn="just">
              <a:spcAft>
                <a:spcPts val="600"/>
              </a:spcAft>
            </a:pPr>
            <a:r>
              <a:rPr lang="fr-FR" sz="1600" i="1" dirty="0" smtClean="0">
                <a:solidFill>
                  <a:srgbClr val="800080"/>
                </a:solidFill>
              </a:rPr>
              <a:t>P(A=V) = </a:t>
            </a:r>
            <a:r>
              <a:rPr lang="fr-FR" sz="1600" i="1" dirty="0" err="1" smtClean="0">
                <a:solidFill>
                  <a:srgbClr val="800080"/>
                </a:solidFill>
              </a:rPr>
              <a:t>Freq</a:t>
            </a:r>
            <a:r>
              <a:rPr lang="fr-FR" sz="1600" i="1" dirty="0" smtClean="0">
                <a:solidFill>
                  <a:srgbClr val="800080"/>
                </a:solidFill>
              </a:rPr>
              <a:t>(A=V)/</a:t>
            </a:r>
            <a:r>
              <a:rPr lang="fr-FR" sz="1600" i="1" dirty="0" err="1" smtClean="0">
                <a:solidFill>
                  <a:srgbClr val="800080"/>
                </a:solidFill>
              </a:rPr>
              <a:t>freq</a:t>
            </a:r>
            <a:r>
              <a:rPr lang="fr-FR" sz="1600" i="1" dirty="0" smtClean="0">
                <a:solidFill>
                  <a:srgbClr val="800080"/>
                </a:solidFill>
              </a:rPr>
              <a:t>(A)</a:t>
            </a:r>
          </a:p>
          <a:p>
            <a:pPr algn="just">
              <a:spcAft>
                <a:spcPts val="600"/>
              </a:spcAft>
            </a:pPr>
            <a:r>
              <a:rPr lang="fr-FR" sz="1600" i="1" dirty="0" smtClean="0">
                <a:solidFill>
                  <a:srgbClr val="800080"/>
                </a:solidFill>
              </a:rPr>
              <a:t>(60+1) / (140+1 + 60+1)= 0.30</a:t>
            </a:r>
            <a:endParaRPr lang="fr-FR" sz="1600" i="1" dirty="0">
              <a:solidFill>
                <a:srgbClr val="800080"/>
              </a:solidFill>
            </a:endParaRPr>
          </a:p>
        </p:txBody>
      </p:sp>
      <p:sp>
        <p:nvSpPr>
          <p:cNvPr id="41" name="Text Box 10"/>
          <p:cNvSpPr txBox="1">
            <a:spLocks noChangeArrowheads="1"/>
          </p:cNvSpPr>
          <p:nvPr/>
        </p:nvSpPr>
        <p:spPr bwMode="auto">
          <a:xfrm>
            <a:off x="6080386" y="5643273"/>
            <a:ext cx="2972894" cy="984885"/>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Probabilité Dyspnée</a:t>
            </a:r>
          </a:p>
          <a:p>
            <a:pPr algn="just">
              <a:spcAft>
                <a:spcPts val="600"/>
              </a:spcAft>
            </a:pPr>
            <a:r>
              <a:rPr lang="fr-FR" sz="1600" i="1" dirty="0" smtClean="0">
                <a:solidFill>
                  <a:srgbClr val="800080"/>
                </a:solidFill>
              </a:rPr>
              <a:t>P(D=V</a:t>
            </a:r>
            <a:r>
              <a:rPr lang="fr-FR" sz="1600" i="1" dirty="0">
                <a:solidFill>
                  <a:srgbClr val="800080"/>
                </a:solidFill>
              </a:rPr>
              <a:t> </a:t>
            </a:r>
            <a:r>
              <a:rPr lang="fr-FR" sz="1600" i="1" dirty="0" smtClean="0">
                <a:solidFill>
                  <a:srgbClr val="800080"/>
                </a:solidFill>
              </a:rPr>
              <a:t>| F=F, A=F)</a:t>
            </a:r>
          </a:p>
          <a:p>
            <a:pPr algn="just">
              <a:spcAft>
                <a:spcPts val="600"/>
              </a:spcAft>
            </a:pPr>
            <a:r>
              <a:rPr lang="fr-FR" sz="1600" i="1" dirty="0" smtClean="0">
                <a:solidFill>
                  <a:srgbClr val="800080"/>
                </a:solidFill>
              </a:rPr>
              <a:t>(0+1) / (118+1 + 0+1)= 0.008</a:t>
            </a:r>
            <a:endParaRPr lang="fr-FR" sz="1600" i="1" dirty="0">
              <a:solidFill>
                <a:srgbClr val="800080"/>
              </a:solidFill>
            </a:endParaRPr>
          </a:p>
        </p:txBody>
      </p:sp>
    </p:spTree>
    <p:extLst>
      <p:ext uri="{BB962C8B-B14F-4D97-AF65-F5344CB8AC3E}">
        <p14:creationId xmlns:p14="http://schemas.microsoft.com/office/powerpoint/2010/main" val="20767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0" grpId="0"/>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614271"/>
            <a:chOff x="0" y="998538"/>
            <a:chExt cx="9144000" cy="361427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00082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automatique : </a:t>
              </a:r>
              <a:r>
                <a:rPr lang="fr-FR" b="1" dirty="0" smtClean="0">
                  <a:solidFill>
                    <a:srgbClr val="800080"/>
                  </a:solidFill>
                  <a:sym typeface="Wingdings" pitchFamily="2" charset="2"/>
                </a:rPr>
                <a:t>a </a:t>
              </a:r>
              <a:r>
                <a:rPr lang="fr-FR" b="1" dirty="0">
                  <a:solidFill>
                    <a:srgbClr val="800080"/>
                  </a:solidFill>
                  <a:sym typeface="Wingdings" pitchFamily="2" charset="2"/>
                </a:rPr>
                <a:t>partir de données </a:t>
              </a:r>
              <a:r>
                <a:rPr lang="fr-FR" b="1" dirty="0" smtClean="0">
                  <a:solidFill>
                    <a:srgbClr val="800080"/>
                  </a:solidFill>
                  <a:sym typeface="Wingdings" pitchFamily="2" charset="2"/>
                </a:rPr>
                <a:t>incomplètes</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Si pour certaines observations on n’a pas toutes les variables.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On peut rejeter ces observations. Mais souvent les données observées sont incomplètes, il faut donc prendre en compte ces observations.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On donne alors une valeur aléatoire aux probabilités, et l’on compte ensuite les occurrences des observations du jeu d’apprentissage.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une observation complète la probabilité conditionnelle associée à cette observation est à 1, les autres sont à 0.</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autres, les probabilités associées sont liées aux probabilités.</a:t>
              </a:r>
            </a:p>
          </p:txBody>
        </p:sp>
      </p:grpSp>
      <p:sp>
        <p:nvSpPr>
          <p:cNvPr id="3" name="Rectangle 2"/>
          <p:cNvSpPr/>
          <p:nvPr/>
        </p:nvSpPr>
        <p:spPr>
          <a:xfrm>
            <a:off x="2958057" y="4672786"/>
            <a:ext cx="3161212" cy="892552"/>
          </a:xfrm>
          <a:prstGeom prst="rect">
            <a:avLst/>
          </a:prstGeom>
        </p:spPr>
        <p:txBody>
          <a:bodyPr wrap="square">
            <a:spAutoFit/>
          </a:bodyPr>
          <a:lstStyle/>
          <a:p>
            <a:pPr lvl="1" algn="just">
              <a:spcAft>
                <a:spcPts val="600"/>
              </a:spcAft>
            </a:pPr>
            <a:r>
              <a:rPr lang="fr-FR" sz="1400" i="1" dirty="0" smtClean="0">
                <a:solidFill>
                  <a:srgbClr val="800080"/>
                </a:solidFill>
              </a:rPr>
              <a:t>X</a:t>
            </a:r>
            <a:r>
              <a:rPr lang="fr-FR" sz="1400" i="1" baseline="-25000" dirty="0" smtClean="0">
                <a:solidFill>
                  <a:srgbClr val="800080"/>
                </a:solidFill>
              </a:rPr>
              <a:t>1</a:t>
            </a:r>
            <a:r>
              <a:rPr lang="fr-FR" sz="1400" i="1" dirty="0" smtClean="0">
                <a:solidFill>
                  <a:srgbClr val="800080"/>
                </a:solidFill>
              </a:rPr>
              <a:t>=x</a:t>
            </a:r>
            <a:r>
              <a:rPr lang="fr-FR" sz="1400" i="1" baseline="-25000" dirty="0" smtClean="0">
                <a:solidFill>
                  <a:srgbClr val="800080"/>
                </a:solidFill>
              </a:rPr>
              <a:t>1</a:t>
            </a:r>
            <a:r>
              <a:rPr lang="fr-FR" sz="1400" i="1" dirty="0" smtClean="0">
                <a:solidFill>
                  <a:srgbClr val="800080"/>
                </a:solidFill>
              </a:rPr>
              <a:t>, X</a:t>
            </a:r>
            <a:r>
              <a:rPr lang="fr-FR" sz="1400" i="1" baseline="-25000" dirty="0" smtClean="0">
                <a:solidFill>
                  <a:srgbClr val="800080"/>
                </a:solidFill>
              </a:rPr>
              <a:t>2</a:t>
            </a:r>
            <a:r>
              <a:rPr lang="fr-FR" sz="1400" i="1" dirty="0" smtClean="0">
                <a:solidFill>
                  <a:srgbClr val="800080"/>
                </a:solidFill>
              </a:rPr>
              <a:t>=x</a:t>
            </a:r>
            <a:r>
              <a:rPr lang="fr-FR" sz="1400" i="1" baseline="-25000" dirty="0" smtClean="0">
                <a:solidFill>
                  <a:srgbClr val="800080"/>
                </a:solidFill>
              </a:rPr>
              <a:t>2</a:t>
            </a:r>
            <a:r>
              <a:rPr lang="fr-FR" sz="1400" i="1" dirty="0" smtClean="0">
                <a:solidFill>
                  <a:srgbClr val="800080"/>
                </a:solidFill>
              </a:rPr>
              <a:t>, X</a:t>
            </a:r>
            <a:r>
              <a:rPr lang="fr-FR" sz="1400" i="1" baseline="-25000" dirty="0" smtClean="0">
                <a:solidFill>
                  <a:srgbClr val="800080"/>
                </a:solidFill>
              </a:rPr>
              <a:t>3</a:t>
            </a:r>
            <a:r>
              <a:rPr lang="fr-FR" sz="1400" i="1" dirty="0" smtClean="0">
                <a:solidFill>
                  <a:srgbClr val="800080"/>
                </a:solidFill>
              </a:rPr>
              <a:t>=x</a:t>
            </a:r>
            <a:r>
              <a:rPr lang="fr-FR" sz="1400" i="1" baseline="-25000" dirty="0">
                <a:solidFill>
                  <a:srgbClr val="800080"/>
                </a:solidFill>
              </a:rPr>
              <a:t>3</a:t>
            </a:r>
            <a:r>
              <a:rPr lang="fr-FR" sz="1400" i="1" dirty="0" smtClean="0">
                <a:solidFill>
                  <a:srgbClr val="800080"/>
                </a:solidFill>
              </a:rPr>
              <a:t>.</a:t>
            </a:r>
          </a:p>
          <a:p>
            <a:pPr lvl="1" algn="just">
              <a:spcAft>
                <a:spcPts val="600"/>
              </a:spcAft>
            </a:pPr>
            <a:r>
              <a:rPr lang="fr-FR" sz="1400" i="1" dirty="0" smtClean="0">
                <a:solidFill>
                  <a:srgbClr val="800080"/>
                </a:solidFill>
              </a:rPr>
              <a:t>   P(X</a:t>
            </a:r>
            <a:r>
              <a:rPr lang="fr-FR" sz="1400" i="1" baseline="-25000" dirty="0" smtClean="0">
                <a:solidFill>
                  <a:srgbClr val="800080"/>
                </a:solidFill>
              </a:rPr>
              <a:t>1</a:t>
            </a:r>
            <a:r>
              <a:rPr lang="fr-FR" sz="1400" i="1" dirty="0" smtClean="0">
                <a:solidFill>
                  <a:srgbClr val="800080"/>
                </a:solidFill>
              </a:rPr>
              <a:t>=x</a:t>
            </a:r>
            <a:r>
              <a:rPr lang="fr-FR" sz="1400" i="1" baseline="-25000" dirty="0" smtClean="0">
                <a:solidFill>
                  <a:srgbClr val="800080"/>
                </a:solidFill>
              </a:rPr>
              <a:t>1</a:t>
            </a:r>
            <a:r>
              <a:rPr lang="fr-FR" sz="1400" i="1" dirty="0" smtClean="0">
                <a:solidFill>
                  <a:srgbClr val="800080"/>
                </a:solidFill>
              </a:rPr>
              <a:t>, | X</a:t>
            </a:r>
            <a:r>
              <a:rPr lang="fr-FR" sz="1400" i="1" baseline="-25000" dirty="0" smtClean="0">
                <a:solidFill>
                  <a:srgbClr val="800080"/>
                </a:solidFill>
              </a:rPr>
              <a:t>2</a:t>
            </a:r>
            <a:r>
              <a:rPr lang="fr-FR" sz="1400" i="1" dirty="0" smtClean="0">
                <a:solidFill>
                  <a:srgbClr val="800080"/>
                </a:solidFill>
              </a:rPr>
              <a:t>=x</a:t>
            </a:r>
            <a:r>
              <a:rPr lang="fr-FR" sz="1400" i="1" baseline="-25000" dirty="0" smtClean="0">
                <a:solidFill>
                  <a:srgbClr val="800080"/>
                </a:solidFill>
              </a:rPr>
              <a:t>2</a:t>
            </a:r>
            <a:r>
              <a:rPr lang="fr-FR" sz="1400" i="1" dirty="0" smtClean="0">
                <a:solidFill>
                  <a:srgbClr val="800080"/>
                </a:solidFill>
              </a:rPr>
              <a:t>, X</a:t>
            </a:r>
            <a:r>
              <a:rPr lang="fr-FR" sz="1400" i="1" baseline="-25000" dirty="0" smtClean="0">
                <a:solidFill>
                  <a:srgbClr val="800080"/>
                </a:solidFill>
              </a:rPr>
              <a:t>3</a:t>
            </a:r>
            <a:r>
              <a:rPr lang="fr-FR" sz="1400" i="1" dirty="0" smtClean="0">
                <a:solidFill>
                  <a:srgbClr val="800080"/>
                </a:solidFill>
              </a:rPr>
              <a:t>=x</a:t>
            </a:r>
            <a:r>
              <a:rPr lang="fr-FR" sz="1400" i="1" baseline="-25000" dirty="0" smtClean="0">
                <a:solidFill>
                  <a:srgbClr val="800080"/>
                </a:solidFill>
              </a:rPr>
              <a:t>3</a:t>
            </a:r>
            <a:r>
              <a:rPr lang="fr-FR" sz="1400" i="1" dirty="0" smtClean="0">
                <a:solidFill>
                  <a:srgbClr val="800080"/>
                </a:solidFill>
              </a:rPr>
              <a:t>) =1</a:t>
            </a:r>
          </a:p>
          <a:p>
            <a:pPr lvl="1" algn="just">
              <a:spcAft>
                <a:spcPts val="600"/>
              </a:spcAft>
            </a:pPr>
            <a:r>
              <a:rPr lang="fr-FR" sz="1400" i="1" dirty="0" smtClean="0">
                <a:solidFill>
                  <a:srgbClr val="800080"/>
                </a:solidFill>
              </a:rPr>
              <a:t>   0 pour toutes les autres.</a:t>
            </a:r>
            <a:endParaRPr lang="fr-FR" sz="1400" i="1" dirty="0">
              <a:solidFill>
                <a:srgbClr val="800080"/>
              </a:solidFill>
            </a:endParaRPr>
          </a:p>
        </p:txBody>
      </p:sp>
      <p:sp>
        <p:nvSpPr>
          <p:cNvPr id="13" name="Rectangle 12"/>
          <p:cNvSpPr/>
          <p:nvPr/>
        </p:nvSpPr>
        <p:spPr>
          <a:xfrm>
            <a:off x="5798452" y="4612809"/>
            <a:ext cx="3199498" cy="1184940"/>
          </a:xfrm>
          <a:prstGeom prst="rect">
            <a:avLst/>
          </a:prstGeom>
        </p:spPr>
        <p:txBody>
          <a:bodyPr wrap="square">
            <a:spAutoFit/>
          </a:bodyPr>
          <a:lstStyle/>
          <a:p>
            <a:pPr lvl="1" algn="just">
              <a:spcAft>
                <a:spcPts val="600"/>
              </a:spcAft>
            </a:pPr>
            <a:r>
              <a:rPr lang="fr-FR" sz="1400" i="1" dirty="0" smtClean="0">
                <a:solidFill>
                  <a:srgbClr val="800080"/>
                </a:solidFill>
              </a:rPr>
              <a:t>X</a:t>
            </a:r>
            <a:r>
              <a:rPr lang="fr-FR" sz="1400" i="1" baseline="-25000" dirty="0" smtClean="0">
                <a:solidFill>
                  <a:srgbClr val="800080"/>
                </a:solidFill>
              </a:rPr>
              <a:t>1</a:t>
            </a:r>
            <a:r>
              <a:rPr lang="fr-FR" sz="1400" i="1" dirty="0" smtClean="0">
                <a:solidFill>
                  <a:srgbClr val="800080"/>
                </a:solidFill>
              </a:rPr>
              <a:t>=x</a:t>
            </a:r>
            <a:r>
              <a:rPr lang="fr-FR" sz="1400" i="1" baseline="-25000" dirty="0" smtClean="0">
                <a:solidFill>
                  <a:srgbClr val="800080"/>
                </a:solidFill>
              </a:rPr>
              <a:t>1</a:t>
            </a:r>
            <a:r>
              <a:rPr lang="fr-FR" sz="1400" i="1" dirty="0" smtClean="0">
                <a:solidFill>
                  <a:srgbClr val="800080"/>
                </a:solidFill>
              </a:rPr>
              <a:t>, X</a:t>
            </a:r>
            <a:r>
              <a:rPr lang="fr-FR" sz="1400" i="1" baseline="-25000" dirty="0" smtClean="0">
                <a:solidFill>
                  <a:srgbClr val="800080"/>
                </a:solidFill>
              </a:rPr>
              <a:t>2</a:t>
            </a:r>
            <a:r>
              <a:rPr lang="fr-FR" sz="1400" i="1" dirty="0" smtClean="0">
                <a:solidFill>
                  <a:srgbClr val="800080"/>
                </a:solidFill>
              </a:rPr>
              <a:t>=x</a:t>
            </a:r>
            <a:r>
              <a:rPr lang="fr-FR" sz="1400" i="1" baseline="-25000" dirty="0" smtClean="0">
                <a:solidFill>
                  <a:srgbClr val="800080"/>
                </a:solidFill>
              </a:rPr>
              <a:t>2</a:t>
            </a:r>
            <a:endParaRPr lang="fr-FR" sz="1400" i="1" dirty="0" smtClean="0">
              <a:solidFill>
                <a:srgbClr val="800080"/>
              </a:solidFill>
            </a:endParaRPr>
          </a:p>
          <a:p>
            <a:pPr lvl="1" algn="just">
              <a:spcAft>
                <a:spcPts val="600"/>
              </a:spcAft>
            </a:pPr>
            <a:r>
              <a:rPr lang="fr-FR" sz="1400" i="1" dirty="0" smtClean="0">
                <a:solidFill>
                  <a:srgbClr val="800080"/>
                </a:solidFill>
              </a:rPr>
              <a:t>   P(X</a:t>
            </a:r>
            <a:r>
              <a:rPr lang="fr-FR" sz="1400" i="1" baseline="-25000" dirty="0" smtClean="0">
                <a:solidFill>
                  <a:srgbClr val="800080"/>
                </a:solidFill>
              </a:rPr>
              <a:t>1</a:t>
            </a:r>
            <a:r>
              <a:rPr lang="fr-FR" sz="1400" i="1" dirty="0" smtClean="0">
                <a:solidFill>
                  <a:srgbClr val="800080"/>
                </a:solidFill>
              </a:rPr>
              <a:t>=x</a:t>
            </a:r>
            <a:r>
              <a:rPr lang="fr-FR" sz="1400" i="1" baseline="-25000" dirty="0" smtClean="0">
                <a:solidFill>
                  <a:srgbClr val="800080"/>
                </a:solidFill>
              </a:rPr>
              <a:t>1</a:t>
            </a:r>
            <a:r>
              <a:rPr lang="fr-FR" sz="1400" i="1" dirty="0" smtClean="0">
                <a:solidFill>
                  <a:srgbClr val="800080"/>
                </a:solidFill>
              </a:rPr>
              <a:t>, | X</a:t>
            </a:r>
            <a:r>
              <a:rPr lang="fr-FR" sz="1400" i="1" baseline="-25000" dirty="0" smtClean="0">
                <a:solidFill>
                  <a:srgbClr val="800080"/>
                </a:solidFill>
              </a:rPr>
              <a:t>2</a:t>
            </a:r>
            <a:r>
              <a:rPr lang="fr-FR" sz="1400" i="1" dirty="0" smtClean="0">
                <a:solidFill>
                  <a:srgbClr val="800080"/>
                </a:solidFill>
              </a:rPr>
              <a:t>=x</a:t>
            </a:r>
            <a:r>
              <a:rPr lang="fr-FR" sz="1400" i="1" baseline="-25000" dirty="0" smtClean="0">
                <a:solidFill>
                  <a:srgbClr val="800080"/>
                </a:solidFill>
              </a:rPr>
              <a:t>2</a:t>
            </a:r>
            <a:r>
              <a:rPr lang="fr-FR" sz="1400" i="1" dirty="0" smtClean="0">
                <a:solidFill>
                  <a:srgbClr val="800080"/>
                </a:solidFill>
              </a:rPr>
              <a:t>, X</a:t>
            </a:r>
            <a:r>
              <a:rPr lang="fr-FR" sz="1400" i="1" baseline="-25000" dirty="0" smtClean="0">
                <a:solidFill>
                  <a:srgbClr val="800080"/>
                </a:solidFill>
              </a:rPr>
              <a:t>3</a:t>
            </a:r>
            <a:r>
              <a:rPr lang="fr-FR" sz="1400" i="1" dirty="0" smtClean="0">
                <a:solidFill>
                  <a:srgbClr val="800080"/>
                </a:solidFill>
              </a:rPr>
              <a:t>=V)=0.7</a:t>
            </a:r>
          </a:p>
          <a:p>
            <a:pPr lvl="1" algn="just">
              <a:spcAft>
                <a:spcPts val="600"/>
              </a:spcAft>
            </a:pPr>
            <a:r>
              <a:rPr lang="fr-FR" sz="1400" i="1" dirty="0">
                <a:solidFill>
                  <a:srgbClr val="800080"/>
                </a:solidFill>
              </a:rPr>
              <a:t> </a:t>
            </a:r>
            <a:r>
              <a:rPr lang="fr-FR" sz="1400" i="1" dirty="0" smtClean="0">
                <a:solidFill>
                  <a:srgbClr val="800080"/>
                </a:solidFill>
              </a:rPr>
              <a:t>  P(X</a:t>
            </a:r>
            <a:r>
              <a:rPr lang="fr-FR" sz="1400" i="1" baseline="-25000" dirty="0" smtClean="0">
                <a:solidFill>
                  <a:srgbClr val="800080"/>
                </a:solidFill>
              </a:rPr>
              <a:t>1</a:t>
            </a:r>
            <a:r>
              <a:rPr lang="fr-FR" sz="1400" i="1" dirty="0" smtClean="0">
                <a:solidFill>
                  <a:srgbClr val="800080"/>
                </a:solidFill>
              </a:rPr>
              <a:t>=x</a:t>
            </a:r>
            <a:r>
              <a:rPr lang="fr-FR" sz="1400" i="1" baseline="-25000" dirty="0" smtClean="0">
                <a:solidFill>
                  <a:srgbClr val="800080"/>
                </a:solidFill>
              </a:rPr>
              <a:t>1</a:t>
            </a:r>
            <a:r>
              <a:rPr lang="fr-FR" sz="1400" i="1" dirty="0">
                <a:solidFill>
                  <a:srgbClr val="800080"/>
                </a:solidFill>
              </a:rPr>
              <a:t>, | X</a:t>
            </a:r>
            <a:r>
              <a:rPr lang="fr-FR" sz="1400" i="1" baseline="-25000" dirty="0">
                <a:solidFill>
                  <a:srgbClr val="800080"/>
                </a:solidFill>
              </a:rPr>
              <a:t>2</a:t>
            </a:r>
            <a:r>
              <a:rPr lang="fr-FR" sz="1400" i="1" dirty="0">
                <a:solidFill>
                  <a:srgbClr val="800080"/>
                </a:solidFill>
              </a:rPr>
              <a:t>=x</a:t>
            </a:r>
            <a:r>
              <a:rPr lang="fr-FR" sz="1400" i="1" baseline="-25000" dirty="0">
                <a:solidFill>
                  <a:srgbClr val="800080"/>
                </a:solidFill>
              </a:rPr>
              <a:t>2</a:t>
            </a:r>
            <a:r>
              <a:rPr lang="fr-FR" sz="1400" i="1" dirty="0">
                <a:solidFill>
                  <a:srgbClr val="800080"/>
                </a:solidFill>
              </a:rPr>
              <a:t>, </a:t>
            </a:r>
            <a:r>
              <a:rPr lang="fr-FR" sz="1400" i="1" dirty="0" smtClean="0">
                <a:solidFill>
                  <a:srgbClr val="800080"/>
                </a:solidFill>
              </a:rPr>
              <a:t>X</a:t>
            </a:r>
            <a:r>
              <a:rPr lang="fr-FR" sz="1400" i="1" baseline="-25000" dirty="0" smtClean="0">
                <a:solidFill>
                  <a:srgbClr val="800080"/>
                </a:solidFill>
              </a:rPr>
              <a:t>3</a:t>
            </a:r>
            <a:r>
              <a:rPr lang="fr-FR" sz="1400" i="1" dirty="0" smtClean="0">
                <a:solidFill>
                  <a:srgbClr val="800080"/>
                </a:solidFill>
              </a:rPr>
              <a:t>=F)=0.3</a:t>
            </a:r>
          </a:p>
          <a:p>
            <a:pPr lvl="1" algn="just">
              <a:spcAft>
                <a:spcPts val="600"/>
              </a:spcAft>
            </a:pPr>
            <a:r>
              <a:rPr lang="fr-FR" sz="1400" i="1" dirty="0">
                <a:solidFill>
                  <a:srgbClr val="800080"/>
                </a:solidFill>
              </a:rPr>
              <a:t> </a:t>
            </a:r>
            <a:r>
              <a:rPr lang="fr-FR" sz="1400" i="1" dirty="0" smtClean="0">
                <a:solidFill>
                  <a:srgbClr val="800080"/>
                </a:solidFill>
              </a:rPr>
              <a:t>  0 pour toutes les autres.</a:t>
            </a:r>
            <a:endParaRPr lang="fr-FR" sz="1400" i="1" dirty="0">
              <a:solidFill>
                <a:srgbClr val="800080"/>
              </a:solidFill>
            </a:endParaRPr>
          </a:p>
        </p:txBody>
      </p:sp>
      <p:sp>
        <p:nvSpPr>
          <p:cNvPr id="14" name="Rectangle 13"/>
          <p:cNvSpPr/>
          <p:nvPr/>
        </p:nvSpPr>
        <p:spPr>
          <a:xfrm>
            <a:off x="-110608" y="4657874"/>
            <a:ext cx="3068665" cy="892552"/>
          </a:xfrm>
          <a:prstGeom prst="rect">
            <a:avLst/>
          </a:prstGeom>
        </p:spPr>
        <p:txBody>
          <a:bodyPr wrap="square">
            <a:spAutoFit/>
          </a:bodyPr>
          <a:lstStyle/>
          <a:p>
            <a:pPr lvl="1" algn="just">
              <a:spcAft>
                <a:spcPts val="600"/>
              </a:spcAft>
            </a:pPr>
            <a:r>
              <a:rPr lang="fr-FR" sz="1400" i="1" dirty="0">
                <a:solidFill>
                  <a:srgbClr val="800080"/>
                </a:solidFill>
              </a:rPr>
              <a:t>Si X</a:t>
            </a:r>
            <a:r>
              <a:rPr lang="fr-FR" sz="1400" i="1" baseline="-25000" dirty="0">
                <a:solidFill>
                  <a:srgbClr val="800080"/>
                </a:solidFill>
              </a:rPr>
              <a:t>1</a:t>
            </a:r>
            <a:r>
              <a:rPr lang="fr-FR" sz="1400" i="1" dirty="0">
                <a:solidFill>
                  <a:srgbClr val="800080"/>
                </a:solidFill>
              </a:rPr>
              <a:t> dépend </a:t>
            </a:r>
            <a:r>
              <a:rPr lang="fr-FR" sz="1400" i="1" dirty="0" smtClean="0">
                <a:solidFill>
                  <a:srgbClr val="800080"/>
                </a:solidFill>
              </a:rPr>
              <a:t>de X</a:t>
            </a:r>
            <a:r>
              <a:rPr lang="fr-FR" sz="1400" i="1" baseline="-25000" dirty="0" smtClean="0">
                <a:solidFill>
                  <a:srgbClr val="800080"/>
                </a:solidFill>
              </a:rPr>
              <a:t>2</a:t>
            </a:r>
            <a:r>
              <a:rPr lang="fr-FR" sz="1400" i="1" dirty="0" smtClean="0">
                <a:solidFill>
                  <a:srgbClr val="800080"/>
                </a:solidFill>
              </a:rPr>
              <a:t> </a:t>
            </a:r>
            <a:r>
              <a:rPr lang="fr-FR" sz="1400" i="1" dirty="0">
                <a:solidFill>
                  <a:srgbClr val="800080"/>
                </a:solidFill>
              </a:rPr>
              <a:t>et X</a:t>
            </a:r>
            <a:r>
              <a:rPr lang="fr-FR" sz="1400" i="1" baseline="-25000" dirty="0">
                <a:solidFill>
                  <a:srgbClr val="800080"/>
                </a:solidFill>
              </a:rPr>
              <a:t>3</a:t>
            </a:r>
            <a:r>
              <a:rPr lang="fr-FR" sz="1400" i="1" dirty="0">
                <a:solidFill>
                  <a:srgbClr val="800080"/>
                </a:solidFill>
              </a:rPr>
              <a:t>. </a:t>
            </a:r>
            <a:endParaRPr lang="fr-FR" sz="1400" i="1" dirty="0" smtClean="0">
              <a:solidFill>
                <a:srgbClr val="800080"/>
              </a:solidFill>
            </a:endParaRPr>
          </a:p>
          <a:p>
            <a:pPr lvl="1" algn="just">
              <a:spcAft>
                <a:spcPts val="600"/>
              </a:spcAft>
            </a:pPr>
            <a:r>
              <a:rPr lang="fr-FR" sz="1400" i="1" dirty="0" smtClean="0">
                <a:solidFill>
                  <a:srgbClr val="800080"/>
                </a:solidFill>
              </a:rPr>
              <a:t>et </a:t>
            </a:r>
            <a:r>
              <a:rPr lang="fr-FR" sz="1400" i="1" dirty="0">
                <a:solidFill>
                  <a:srgbClr val="800080"/>
                </a:solidFill>
              </a:rPr>
              <a:t>que l’on observe</a:t>
            </a:r>
            <a:r>
              <a:rPr lang="fr-FR" sz="1400" i="1" dirty="0" smtClean="0">
                <a:solidFill>
                  <a:srgbClr val="800080"/>
                </a:solidFill>
              </a:rPr>
              <a:t>.</a:t>
            </a:r>
          </a:p>
          <a:p>
            <a:pPr lvl="1" algn="just">
              <a:spcAft>
                <a:spcPts val="600"/>
              </a:spcAft>
            </a:pPr>
            <a:r>
              <a:rPr lang="fr-FR" sz="1400" i="1" dirty="0" smtClean="0">
                <a:solidFill>
                  <a:srgbClr val="800080"/>
                </a:solidFill>
              </a:rPr>
              <a:t>Et </a:t>
            </a:r>
            <a:r>
              <a:rPr lang="fr-FR" sz="1400" i="1" dirty="0">
                <a:solidFill>
                  <a:srgbClr val="800080"/>
                </a:solidFill>
              </a:rPr>
              <a:t>P(X</a:t>
            </a:r>
            <a:r>
              <a:rPr lang="fr-FR" sz="1400" i="1" baseline="-25000" dirty="0">
                <a:solidFill>
                  <a:srgbClr val="800080"/>
                </a:solidFill>
              </a:rPr>
              <a:t>1</a:t>
            </a:r>
            <a:r>
              <a:rPr lang="fr-FR" sz="1400" i="1" dirty="0">
                <a:solidFill>
                  <a:srgbClr val="800080"/>
                </a:solidFill>
              </a:rPr>
              <a:t>=x</a:t>
            </a:r>
            <a:r>
              <a:rPr lang="fr-FR" sz="1400" i="1" baseline="-25000" dirty="0">
                <a:solidFill>
                  <a:srgbClr val="800080"/>
                </a:solidFill>
              </a:rPr>
              <a:t>1</a:t>
            </a:r>
            <a:r>
              <a:rPr lang="fr-FR" sz="1400" i="1" dirty="0">
                <a:solidFill>
                  <a:srgbClr val="800080"/>
                </a:solidFill>
              </a:rPr>
              <a:t>, | X</a:t>
            </a:r>
            <a:r>
              <a:rPr lang="fr-FR" sz="1400" i="1" baseline="-25000" dirty="0">
                <a:solidFill>
                  <a:srgbClr val="800080"/>
                </a:solidFill>
              </a:rPr>
              <a:t>2</a:t>
            </a:r>
            <a:r>
              <a:rPr lang="fr-FR" sz="1400" i="1" dirty="0">
                <a:solidFill>
                  <a:srgbClr val="800080"/>
                </a:solidFill>
              </a:rPr>
              <a:t>=x</a:t>
            </a:r>
            <a:r>
              <a:rPr lang="fr-FR" sz="1400" i="1" baseline="-25000" dirty="0">
                <a:solidFill>
                  <a:srgbClr val="800080"/>
                </a:solidFill>
              </a:rPr>
              <a:t>2</a:t>
            </a:r>
            <a:r>
              <a:rPr lang="fr-FR" sz="1400" i="1" dirty="0">
                <a:solidFill>
                  <a:srgbClr val="800080"/>
                </a:solidFill>
              </a:rPr>
              <a:t>, </a:t>
            </a:r>
            <a:r>
              <a:rPr lang="fr-FR" sz="1400" i="1" dirty="0" smtClean="0">
                <a:solidFill>
                  <a:srgbClr val="800080"/>
                </a:solidFill>
              </a:rPr>
              <a:t>X</a:t>
            </a:r>
            <a:r>
              <a:rPr lang="fr-FR" sz="1400" i="1" baseline="-25000" dirty="0" smtClean="0">
                <a:solidFill>
                  <a:srgbClr val="800080"/>
                </a:solidFill>
              </a:rPr>
              <a:t>3</a:t>
            </a:r>
            <a:r>
              <a:rPr lang="fr-FR" sz="1400" i="1" dirty="0" smtClean="0">
                <a:solidFill>
                  <a:srgbClr val="800080"/>
                </a:solidFill>
              </a:rPr>
              <a:t>=V)=0.7</a:t>
            </a:r>
            <a:endParaRPr lang="fr-FR" sz="1400" i="1" dirty="0">
              <a:solidFill>
                <a:srgbClr val="800080"/>
              </a:solidFill>
            </a:endParaRPr>
          </a:p>
        </p:txBody>
      </p:sp>
      <p:sp>
        <p:nvSpPr>
          <p:cNvPr id="4" name="Rectangle 3"/>
          <p:cNvSpPr/>
          <p:nvPr/>
        </p:nvSpPr>
        <p:spPr>
          <a:xfrm>
            <a:off x="702233" y="5857726"/>
            <a:ext cx="7949406" cy="1000274"/>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On évalue les valeurs de de chacune des probabilités en fonction de leur fréquence dans le jeu de données.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On itère la procédure tant que les probabilités évoluent.</a:t>
            </a:r>
            <a:endParaRPr lang="fr-FR" i="1" dirty="0">
              <a:solidFill>
                <a:srgbClr val="800080"/>
              </a:solidFill>
            </a:endParaRPr>
          </a:p>
        </p:txBody>
      </p:sp>
    </p:spTree>
    <p:extLst>
      <p:ext uri="{BB962C8B-B14F-4D97-AF65-F5344CB8AC3E}">
        <p14:creationId xmlns:p14="http://schemas.microsoft.com/office/powerpoint/2010/main" val="291194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829989"/>
            <a:chOff x="0" y="998538"/>
            <a:chExt cx="9144000" cy="482998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21653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Si l’on souhaite trouver les tables de probabilités des variables aléatoires </a:t>
              </a:r>
              <a:r>
                <a:rPr lang="fr-FR" i="1" dirty="0">
                  <a:solidFill>
                    <a:srgbClr val="800080"/>
                  </a:solidFill>
                </a:rPr>
                <a:t>Alerte </a:t>
              </a:r>
              <a:r>
                <a:rPr lang="fr-FR" i="1" dirty="0" smtClean="0">
                  <a:solidFill>
                    <a:srgbClr val="800080"/>
                  </a:solidFill>
                </a:rPr>
                <a:t>et </a:t>
              </a:r>
              <a:r>
                <a:rPr lang="fr-FR" i="1" dirty="0">
                  <a:solidFill>
                    <a:srgbClr val="800080"/>
                  </a:solidFill>
                </a:rPr>
                <a:t>Sirène (X</a:t>
              </a:r>
              <a:r>
                <a:rPr lang="fr-FR" i="1" baseline="-25000" dirty="0">
                  <a:solidFill>
                    <a:srgbClr val="800080"/>
                  </a:solidFill>
                </a:rPr>
                <a:t>i</a:t>
              </a:r>
              <a:r>
                <a:rPr lang="fr-FR" i="1" dirty="0">
                  <a:solidFill>
                    <a:srgbClr val="800080"/>
                  </a:solidFill>
                </a:rPr>
                <a:t>, X</a:t>
              </a:r>
              <a:r>
                <a:rPr lang="fr-FR" i="1" baseline="-25000" dirty="0">
                  <a:solidFill>
                    <a:srgbClr val="800080"/>
                  </a:solidFill>
                </a:rPr>
                <a:t>i</a:t>
              </a:r>
              <a:r>
                <a:rPr lang="fr-FR" i="1" dirty="0" smtClean="0">
                  <a:solidFill>
                    <a:srgbClr val="800080"/>
                  </a:solidFill>
                </a:rPr>
                <a:t>) influencées uniquement par Capteur.</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Nous devons estimer 8 probabilités conditionnelles.</a:t>
              </a:r>
            </a:p>
            <a:p>
              <a:pPr lvl="1" algn="just">
                <a:spcAft>
                  <a:spcPts val="600"/>
                </a:spcAft>
                <a:buFont typeface="Wingdings" pitchFamily="2" charset="2"/>
                <a:buChar char="§"/>
              </a:pPr>
              <a:r>
                <a:rPr lang="fr-FR" i="1" dirty="0" smtClean="0">
                  <a:solidFill>
                    <a:srgbClr val="800080"/>
                  </a:solidFill>
                </a:rPr>
                <a:t> Dans notre exemple Capteur=</a:t>
              </a:r>
              <a:r>
                <a:rPr lang="fr-FR" i="1" dirty="0">
                  <a:solidFill>
                    <a:srgbClr val="800080"/>
                  </a:solidFill>
                </a:rPr>
                <a:t> </a:t>
              </a:r>
              <a:r>
                <a:rPr lang="fr-FR" i="1" dirty="0" smtClean="0">
                  <a:solidFill>
                    <a:srgbClr val="800080"/>
                  </a:solidFill>
                </a:rPr>
                <a:t>X</a:t>
              </a:r>
              <a:r>
                <a:rPr lang="fr-FR" i="1" baseline="-25000" dirty="0" smtClean="0">
                  <a:solidFill>
                    <a:srgbClr val="800080"/>
                  </a:solidFill>
                </a:rPr>
                <a:t>1</a:t>
              </a:r>
              <a:r>
                <a:rPr lang="fr-FR" i="1" dirty="0" smtClean="0">
                  <a:solidFill>
                    <a:srgbClr val="800080"/>
                  </a:solidFill>
                </a:rPr>
                <a:t>, Alerte=X</a:t>
              </a:r>
              <a:r>
                <a:rPr lang="fr-FR" i="1" baseline="-25000" dirty="0" smtClean="0">
                  <a:solidFill>
                    <a:srgbClr val="800080"/>
                  </a:solidFill>
                </a:rPr>
                <a:t>Z</a:t>
              </a:r>
              <a:r>
                <a:rPr lang="fr-FR" i="1" dirty="0" smtClean="0">
                  <a:solidFill>
                    <a:srgbClr val="800080"/>
                  </a:solidFill>
                </a:rPr>
                <a:t> et Sirène=</a:t>
              </a:r>
              <a:r>
                <a:rPr lang="fr-FR" i="1" dirty="0">
                  <a:solidFill>
                    <a:srgbClr val="800080"/>
                  </a:solidFill>
                </a:rPr>
                <a:t> </a:t>
              </a:r>
              <a:r>
                <a:rPr lang="fr-FR" i="1" dirty="0" smtClean="0">
                  <a:solidFill>
                    <a:srgbClr val="800080"/>
                  </a:solidFill>
                </a:rPr>
                <a:t>X</a:t>
              </a:r>
              <a:r>
                <a:rPr lang="fr-FR" i="1" baseline="-25000" dirty="0" smtClean="0">
                  <a:solidFill>
                    <a:srgbClr val="800080"/>
                  </a:solidFill>
                </a:rPr>
                <a:t>3</a:t>
              </a: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pPr>
              <a:endParaRPr lang="fr-FR" i="1" dirty="0">
                <a:solidFill>
                  <a:srgbClr val="800080"/>
                </a:solidFill>
              </a:endParaRPr>
            </a:p>
          </p:txBody>
        </p:sp>
      </p:grpSp>
      <p:grpSp>
        <p:nvGrpSpPr>
          <p:cNvPr id="7" name="Groupe 6"/>
          <p:cNvGrpSpPr/>
          <p:nvPr/>
        </p:nvGrpSpPr>
        <p:grpSpPr>
          <a:xfrm>
            <a:off x="5821463" y="3769783"/>
            <a:ext cx="3021189" cy="1681584"/>
            <a:chOff x="5507925" y="4737664"/>
            <a:chExt cx="3021189" cy="1681584"/>
          </a:xfrm>
        </p:grpSpPr>
        <p:grpSp>
          <p:nvGrpSpPr>
            <p:cNvPr id="64" name="Groupe 63"/>
            <p:cNvGrpSpPr/>
            <p:nvPr/>
          </p:nvGrpSpPr>
          <p:grpSpPr>
            <a:xfrm>
              <a:off x="6429058" y="4737664"/>
              <a:ext cx="1176337" cy="640080"/>
              <a:chOff x="3070765" y="4916701"/>
              <a:chExt cx="1176337" cy="640080"/>
            </a:xfrm>
          </p:grpSpPr>
          <p:sp>
            <p:nvSpPr>
              <p:cNvPr id="88" name="Ellipse 87"/>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88"/>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sp>
          <p:nvSpPr>
            <p:cNvPr id="72" name="Ellipse 71"/>
            <p:cNvSpPr/>
            <p:nvPr/>
          </p:nvSpPr>
          <p:spPr>
            <a:xfrm>
              <a:off x="7352777" y="5779168"/>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p:cNvSpPr/>
            <p:nvPr/>
          </p:nvSpPr>
          <p:spPr>
            <a:xfrm>
              <a:off x="7515188" y="5914542"/>
              <a:ext cx="851515" cy="369332"/>
            </a:xfrm>
            <a:prstGeom prst="rect">
              <a:avLst/>
            </a:prstGeom>
          </p:spPr>
          <p:txBody>
            <a:bodyPr wrap="none">
              <a:spAutoFit/>
            </a:bodyPr>
            <a:lstStyle/>
            <a:p>
              <a:r>
                <a:rPr lang="fr-FR" i="1" dirty="0" smtClean="0">
                  <a:solidFill>
                    <a:srgbClr val="800080"/>
                  </a:solidFill>
                </a:rPr>
                <a:t>Sirène</a:t>
              </a:r>
              <a:endParaRPr lang="fr-FR" dirty="0"/>
            </a:p>
          </p:txBody>
        </p:sp>
        <p:grpSp>
          <p:nvGrpSpPr>
            <p:cNvPr id="74" name="Groupe 73"/>
            <p:cNvGrpSpPr/>
            <p:nvPr/>
          </p:nvGrpSpPr>
          <p:grpSpPr>
            <a:xfrm>
              <a:off x="5507925" y="5779168"/>
              <a:ext cx="1176337" cy="640080"/>
              <a:chOff x="1969988" y="5928479"/>
              <a:chExt cx="1176337" cy="640080"/>
            </a:xfrm>
          </p:grpSpPr>
          <p:sp>
            <p:nvSpPr>
              <p:cNvPr id="84" name="Ellipse 83"/>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81" name="Connecteur droit avec flèche 80"/>
            <p:cNvCxnSpPr>
              <a:stCxn id="88" idx="5"/>
              <a:endCxn id="72" idx="0"/>
            </p:cNvCxnSpPr>
            <p:nvPr/>
          </p:nvCxnSpPr>
          <p:spPr>
            <a:xfrm>
              <a:off x="7433124" y="5284006"/>
              <a:ext cx="507822"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88" idx="3"/>
            </p:cNvCxnSpPr>
            <p:nvPr/>
          </p:nvCxnSpPr>
          <p:spPr>
            <a:xfrm flipH="1">
              <a:off x="6176440" y="5284006"/>
              <a:ext cx="424889"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10" name="Tableau 9"/>
              <p:cNvGraphicFramePr>
                <a:graphicFrameLocks noGrp="1"/>
              </p:cNvGraphicFramePr>
              <p:nvPr>
                <p:extLst/>
              </p:nvPr>
            </p:nvGraphicFramePr>
            <p:xfrm>
              <a:off x="527877" y="3665919"/>
              <a:ext cx="5022133" cy="1854200"/>
            </p:xfrm>
            <a:graphic>
              <a:graphicData uri="http://schemas.openxmlformats.org/drawingml/2006/table">
                <a:tbl>
                  <a:tblPr firstRow="1" bandRow="1">
                    <a:tableStyleId>{5C22544A-7EE6-4342-B048-85BDC9FD1C3A}</a:tableStyleId>
                  </a:tblPr>
                  <a:tblGrid>
                    <a:gridCol w="405548">
                      <a:extLst>
                        <a:ext uri="{9D8B030D-6E8A-4147-A177-3AD203B41FA5}">
                          <a16:colId xmlns:a16="http://schemas.microsoft.com/office/drawing/2014/main" val="1606299889"/>
                        </a:ext>
                      </a:extLst>
                    </a:gridCol>
                    <a:gridCol w="2309831">
                      <a:extLst>
                        <a:ext uri="{9D8B030D-6E8A-4147-A177-3AD203B41FA5}">
                          <a16:colId xmlns:a16="http://schemas.microsoft.com/office/drawing/2014/main" val="1492876606"/>
                        </a:ext>
                      </a:extLst>
                    </a:gridCol>
                    <a:gridCol w="2306754">
                      <a:extLst>
                        <a:ext uri="{9D8B030D-6E8A-4147-A177-3AD203B41FA5}">
                          <a16:colId xmlns:a16="http://schemas.microsoft.com/office/drawing/2014/main" val="11192348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dirty="0" smtClean="0">
                              <a:solidFill>
                                <a:srgbClr val="800080"/>
                              </a:solidFill>
                            </a:rPr>
                            <a:t>C</a:t>
                          </a:r>
                          <a:endParaRPr lang="fr-FR" sz="16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P(C=V)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𝑐</m:t>
                              </m:r>
                            </m:oMath>
                          </a14:m>
                          <a:endParaRPr lang="fr-FR" sz="1600" b="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P(C=F) =1-</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𝑐</m:t>
                              </m:r>
                            </m:oMath>
                          </a14:m>
                          <a:endParaRPr lang="fr-FR" sz="1600" b="0" baseline="-25000" dirty="0"/>
                        </a:p>
                      </a:txBody>
                      <a:tcPr/>
                    </a:tc>
                    <a:extLst>
                      <a:ext uri="{0D108BD9-81ED-4DB2-BD59-A6C34878D82A}">
                        <a16:rowId xmlns:a16="http://schemas.microsoft.com/office/drawing/2014/main" val="3401761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dirty="0" smtClean="0">
                              <a:solidFill>
                                <a:srgbClr val="800080"/>
                              </a:solidFill>
                            </a:rPr>
                            <a:t>A</a:t>
                          </a:r>
                          <a:endParaRPr lang="fr-FR" sz="16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P(A=V | C=V)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2,</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oMath>
                          </a14:m>
                          <a:endParaRPr lang="fr-FR" sz="1600" b="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P(A=F | C=V)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2,</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oMath>
                          </a14:m>
                          <a:endParaRPr lang="fr-FR" sz="1600" b="0" baseline="-25000" dirty="0"/>
                        </a:p>
                      </a:txBody>
                      <a:tcPr/>
                    </a:tc>
                    <a:extLst>
                      <a:ext uri="{0D108BD9-81ED-4DB2-BD59-A6C34878D82A}">
                        <a16:rowId xmlns:a16="http://schemas.microsoft.com/office/drawing/2014/main" val="12229775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dirty="0" smtClean="0">
                              <a:solidFill>
                                <a:srgbClr val="800080"/>
                              </a:solidFill>
                            </a:rPr>
                            <a:t>A</a:t>
                          </a:r>
                          <a:endParaRPr lang="fr-FR" sz="16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P(A=V | C=F)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2,</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oMath>
                          </a14:m>
                          <a:endParaRPr lang="fr-FR" sz="1600" b="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P(A=F | C=F)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2,</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oMath>
                          </a14:m>
                          <a:endParaRPr lang="fr-FR" sz="1600" b="0" baseline="-25000" dirty="0"/>
                        </a:p>
                      </a:txBody>
                      <a:tcPr/>
                    </a:tc>
                    <a:extLst>
                      <a:ext uri="{0D108BD9-81ED-4DB2-BD59-A6C34878D82A}">
                        <a16:rowId xmlns:a16="http://schemas.microsoft.com/office/drawing/2014/main" val="6523606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baseline="0" dirty="0" smtClean="0">
                              <a:solidFill>
                                <a:srgbClr val="800080"/>
                              </a:solidFill>
                            </a:rPr>
                            <a:t>S</a:t>
                          </a:r>
                          <a:endParaRPr lang="fr-FR" sz="16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P(S=V | C=V)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3,</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oMath>
                          </a14:m>
                          <a:endParaRPr lang="fr-FR" sz="1600" b="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P(S=F | C=V)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3,</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oMath>
                          </a14:m>
                          <a:endParaRPr lang="fr-FR" sz="1600" b="0" baseline="-25000" dirty="0"/>
                        </a:p>
                      </a:txBody>
                      <a:tcPr/>
                    </a:tc>
                    <a:extLst>
                      <a:ext uri="{0D108BD9-81ED-4DB2-BD59-A6C34878D82A}">
                        <a16:rowId xmlns:a16="http://schemas.microsoft.com/office/drawing/2014/main" val="16816387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baseline="0" dirty="0" smtClean="0">
                              <a:solidFill>
                                <a:srgbClr val="800080"/>
                              </a:solidFill>
                            </a:rPr>
                            <a:t>S</a:t>
                          </a:r>
                          <a:endParaRPr lang="fr-FR" sz="16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P(S=V | C=F)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3,</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𝑉</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oMath>
                          </a14:m>
                          <a:endParaRPr lang="fr-FR" sz="1600" b="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002060"/>
                              </a:solidFill>
                              <a:ea typeface="Cambria Math" panose="02040503050406030204" pitchFamily="18" charset="0"/>
                              <a:sym typeface="Symbol" panose="05050102010706020507" pitchFamily="18" charset="2"/>
                            </a:rPr>
                            <a:t>P(S=F | C=F) =</a:t>
                          </a:r>
                          <a:r>
                            <a:rPr lang="fr-FR" sz="1600" b="0" baseline="0" dirty="0" smtClean="0">
                              <a:solidFill>
                                <a:srgbClr val="002060"/>
                              </a:solidFill>
                              <a:ea typeface="Cambria Math" panose="02040503050406030204" pitchFamily="18" charset="0"/>
                              <a:sym typeface="Symbol" panose="05050102010706020507" pitchFamily="18" charset="2"/>
                            </a:rPr>
                            <a:t> </a:t>
                          </a:r>
                          <a14:m>
                            <m:oMath xmlns:m="http://schemas.openxmlformats.org/officeDocument/2006/math">
                              <m:r>
                                <a:rPr lang="fr-FR" sz="160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3,</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sz="1600" b="0" i="1" baseline="-25000"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𝐹</m:t>
                              </m:r>
                            </m:oMath>
                          </a14:m>
                          <a:endParaRPr lang="fr-FR" sz="1600" b="0" baseline="-25000" dirty="0"/>
                        </a:p>
                      </a:txBody>
                      <a:tcPr/>
                    </a:tc>
                    <a:extLst>
                      <a:ext uri="{0D108BD9-81ED-4DB2-BD59-A6C34878D82A}">
                        <a16:rowId xmlns:a16="http://schemas.microsoft.com/office/drawing/2014/main" val="675499711"/>
                      </a:ext>
                    </a:extLst>
                  </a:tr>
                </a:tbl>
              </a:graphicData>
            </a:graphic>
          </p:graphicFrame>
        </mc:Choice>
        <mc:Fallback xmlns="">
          <p:graphicFrame>
            <p:nvGraphicFramePr>
              <p:cNvPr id="10" name="Tableau 9"/>
              <p:cNvGraphicFramePr>
                <a:graphicFrameLocks noGrp="1"/>
              </p:cNvGraphicFramePr>
              <p:nvPr>
                <p:extLst>
                  <p:ext uri="{D42A27DB-BD31-4B8C-83A1-F6EECF244321}">
                    <p14:modId xmlns:p14="http://schemas.microsoft.com/office/powerpoint/2010/main" val="1264317031"/>
                  </p:ext>
                </p:extLst>
              </p:nvPr>
            </p:nvGraphicFramePr>
            <p:xfrm>
              <a:off x="527877" y="3665919"/>
              <a:ext cx="5022133" cy="1854200"/>
            </p:xfrm>
            <a:graphic>
              <a:graphicData uri="http://schemas.openxmlformats.org/drawingml/2006/table">
                <a:tbl>
                  <a:tblPr firstRow="1" bandRow="1">
                    <a:tableStyleId>{5C22544A-7EE6-4342-B048-85BDC9FD1C3A}</a:tableStyleId>
                  </a:tblPr>
                  <a:tblGrid>
                    <a:gridCol w="405548">
                      <a:extLst>
                        <a:ext uri="{9D8B030D-6E8A-4147-A177-3AD203B41FA5}">
                          <a16:colId xmlns:a16="http://schemas.microsoft.com/office/drawing/2014/main" val="1606299889"/>
                        </a:ext>
                      </a:extLst>
                    </a:gridCol>
                    <a:gridCol w="2309831">
                      <a:extLst>
                        <a:ext uri="{9D8B030D-6E8A-4147-A177-3AD203B41FA5}">
                          <a16:colId xmlns:a16="http://schemas.microsoft.com/office/drawing/2014/main" val="1492876606"/>
                        </a:ext>
                      </a:extLst>
                    </a:gridCol>
                    <a:gridCol w="2306754">
                      <a:extLst>
                        <a:ext uri="{9D8B030D-6E8A-4147-A177-3AD203B41FA5}">
                          <a16:colId xmlns:a16="http://schemas.microsoft.com/office/drawing/2014/main" val="11192348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dirty="0" smtClean="0">
                              <a:solidFill>
                                <a:srgbClr val="800080"/>
                              </a:solidFill>
                            </a:rPr>
                            <a:t>C</a:t>
                          </a:r>
                          <a:endParaRPr lang="fr-FR" sz="1600" b="0" baseline="-25000" dirty="0" smtClean="0"/>
                        </a:p>
                      </a:txBody>
                      <a:tcPr/>
                    </a:tc>
                    <a:tc>
                      <a:txBody>
                        <a:bodyPr/>
                        <a:lstStyle/>
                        <a:p>
                          <a:endParaRPr lang="fr-FR"/>
                        </a:p>
                      </a:txBody>
                      <a:tcPr>
                        <a:blipFill>
                          <a:blip r:embed="rId4"/>
                          <a:stretch>
                            <a:fillRect l="-17942" t="-4918" r="-101055" b="-411475"/>
                          </a:stretch>
                        </a:blipFill>
                      </a:tcPr>
                    </a:tc>
                    <a:tc>
                      <a:txBody>
                        <a:bodyPr/>
                        <a:lstStyle/>
                        <a:p>
                          <a:endParaRPr lang="fr-FR"/>
                        </a:p>
                      </a:txBody>
                      <a:tcPr>
                        <a:blipFill>
                          <a:blip r:embed="rId4"/>
                          <a:stretch>
                            <a:fillRect l="-117942" t="-4918" r="-1055" b="-411475"/>
                          </a:stretch>
                        </a:blipFill>
                      </a:tcPr>
                    </a:tc>
                    <a:extLst>
                      <a:ext uri="{0D108BD9-81ED-4DB2-BD59-A6C34878D82A}">
                        <a16:rowId xmlns:a16="http://schemas.microsoft.com/office/drawing/2014/main" val="3401761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dirty="0" smtClean="0">
                              <a:solidFill>
                                <a:srgbClr val="800080"/>
                              </a:solidFill>
                            </a:rPr>
                            <a:t>A</a:t>
                          </a:r>
                          <a:endParaRPr lang="fr-FR" sz="1600" b="0" baseline="-25000" dirty="0" smtClean="0"/>
                        </a:p>
                      </a:txBody>
                      <a:tcPr/>
                    </a:tc>
                    <a:tc>
                      <a:txBody>
                        <a:bodyPr/>
                        <a:lstStyle/>
                        <a:p>
                          <a:endParaRPr lang="fr-FR"/>
                        </a:p>
                      </a:txBody>
                      <a:tcPr>
                        <a:blipFill>
                          <a:blip r:embed="rId4"/>
                          <a:stretch>
                            <a:fillRect l="-17942" t="-104918" r="-101055" b="-311475"/>
                          </a:stretch>
                        </a:blipFill>
                      </a:tcPr>
                    </a:tc>
                    <a:tc>
                      <a:txBody>
                        <a:bodyPr/>
                        <a:lstStyle/>
                        <a:p>
                          <a:endParaRPr lang="fr-FR"/>
                        </a:p>
                      </a:txBody>
                      <a:tcPr>
                        <a:blipFill>
                          <a:blip r:embed="rId4"/>
                          <a:stretch>
                            <a:fillRect l="-117942" t="-104918" r="-1055" b="-311475"/>
                          </a:stretch>
                        </a:blipFill>
                      </a:tcPr>
                    </a:tc>
                    <a:extLst>
                      <a:ext uri="{0D108BD9-81ED-4DB2-BD59-A6C34878D82A}">
                        <a16:rowId xmlns:a16="http://schemas.microsoft.com/office/drawing/2014/main" val="12229775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dirty="0" smtClean="0">
                              <a:solidFill>
                                <a:srgbClr val="800080"/>
                              </a:solidFill>
                            </a:rPr>
                            <a:t>A</a:t>
                          </a:r>
                          <a:endParaRPr lang="fr-FR" sz="1600" b="0" baseline="-25000" dirty="0" smtClean="0"/>
                        </a:p>
                      </a:txBody>
                      <a:tcPr/>
                    </a:tc>
                    <a:tc>
                      <a:txBody>
                        <a:bodyPr/>
                        <a:lstStyle/>
                        <a:p>
                          <a:endParaRPr lang="fr-FR"/>
                        </a:p>
                      </a:txBody>
                      <a:tcPr>
                        <a:blipFill>
                          <a:blip r:embed="rId4"/>
                          <a:stretch>
                            <a:fillRect l="-17942" t="-204918" r="-101055" b="-211475"/>
                          </a:stretch>
                        </a:blipFill>
                      </a:tcPr>
                    </a:tc>
                    <a:tc>
                      <a:txBody>
                        <a:bodyPr/>
                        <a:lstStyle/>
                        <a:p>
                          <a:endParaRPr lang="fr-FR"/>
                        </a:p>
                      </a:txBody>
                      <a:tcPr>
                        <a:blipFill>
                          <a:blip r:embed="rId4"/>
                          <a:stretch>
                            <a:fillRect l="-117942" t="-204918" r="-1055" b="-211475"/>
                          </a:stretch>
                        </a:blipFill>
                      </a:tcPr>
                    </a:tc>
                    <a:extLst>
                      <a:ext uri="{0D108BD9-81ED-4DB2-BD59-A6C34878D82A}">
                        <a16:rowId xmlns:a16="http://schemas.microsoft.com/office/drawing/2014/main" val="6523606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baseline="0" dirty="0" smtClean="0">
                              <a:solidFill>
                                <a:srgbClr val="800080"/>
                              </a:solidFill>
                            </a:rPr>
                            <a:t>S</a:t>
                          </a:r>
                          <a:endParaRPr lang="fr-FR" sz="1600" b="0" baseline="-25000" dirty="0" smtClean="0"/>
                        </a:p>
                      </a:txBody>
                      <a:tcPr/>
                    </a:tc>
                    <a:tc>
                      <a:txBody>
                        <a:bodyPr/>
                        <a:lstStyle/>
                        <a:p>
                          <a:endParaRPr lang="fr-FR"/>
                        </a:p>
                      </a:txBody>
                      <a:tcPr>
                        <a:blipFill>
                          <a:blip r:embed="rId4"/>
                          <a:stretch>
                            <a:fillRect l="-17942" t="-304918" r="-101055" b="-111475"/>
                          </a:stretch>
                        </a:blipFill>
                      </a:tcPr>
                    </a:tc>
                    <a:tc>
                      <a:txBody>
                        <a:bodyPr/>
                        <a:lstStyle/>
                        <a:p>
                          <a:endParaRPr lang="fr-FR"/>
                        </a:p>
                      </a:txBody>
                      <a:tcPr>
                        <a:blipFill>
                          <a:blip r:embed="rId4"/>
                          <a:stretch>
                            <a:fillRect l="-117942" t="-304918" r="-1055" b="-111475"/>
                          </a:stretch>
                        </a:blipFill>
                      </a:tcPr>
                    </a:tc>
                    <a:extLst>
                      <a:ext uri="{0D108BD9-81ED-4DB2-BD59-A6C34878D82A}">
                        <a16:rowId xmlns:a16="http://schemas.microsoft.com/office/drawing/2014/main" val="16816387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1" baseline="0" dirty="0" smtClean="0">
                              <a:solidFill>
                                <a:srgbClr val="800080"/>
                              </a:solidFill>
                            </a:rPr>
                            <a:t>S</a:t>
                          </a:r>
                          <a:endParaRPr lang="fr-FR" sz="1600" b="0" baseline="-25000" dirty="0" smtClean="0"/>
                        </a:p>
                      </a:txBody>
                      <a:tcPr/>
                    </a:tc>
                    <a:tc>
                      <a:txBody>
                        <a:bodyPr/>
                        <a:lstStyle/>
                        <a:p>
                          <a:endParaRPr lang="fr-FR"/>
                        </a:p>
                      </a:txBody>
                      <a:tcPr>
                        <a:blipFill>
                          <a:blip r:embed="rId4"/>
                          <a:stretch>
                            <a:fillRect l="-17942" t="-404918" r="-101055" b="-11475"/>
                          </a:stretch>
                        </a:blipFill>
                      </a:tcPr>
                    </a:tc>
                    <a:tc>
                      <a:txBody>
                        <a:bodyPr/>
                        <a:lstStyle/>
                        <a:p>
                          <a:endParaRPr lang="fr-FR"/>
                        </a:p>
                      </a:txBody>
                      <a:tcPr>
                        <a:blipFill>
                          <a:blip r:embed="rId4"/>
                          <a:stretch>
                            <a:fillRect l="-117942" t="-404918" r="-1055" b="-11475"/>
                          </a:stretch>
                        </a:blipFill>
                      </a:tcPr>
                    </a:tc>
                    <a:extLst>
                      <a:ext uri="{0D108BD9-81ED-4DB2-BD59-A6C34878D82A}">
                        <a16:rowId xmlns:a16="http://schemas.microsoft.com/office/drawing/2014/main" val="675499711"/>
                      </a:ext>
                    </a:extLst>
                  </a:tr>
                </a:tbl>
              </a:graphicData>
            </a:graphic>
          </p:graphicFrame>
        </mc:Fallback>
      </mc:AlternateContent>
      <p:sp>
        <p:nvSpPr>
          <p:cNvPr id="4" name="Rectangle 3"/>
          <p:cNvSpPr/>
          <p:nvPr/>
        </p:nvSpPr>
        <p:spPr>
          <a:xfrm>
            <a:off x="659460" y="5984822"/>
            <a:ext cx="7825079" cy="369332"/>
          </a:xfrm>
          <a:prstGeom prst="rect">
            <a:avLst/>
          </a:prstGeom>
        </p:spPr>
        <p:txBody>
          <a:bodyPr wrap="square">
            <a:spAutoFit/>
          </a:bodyPr>
          <a:lstStyle/>
          <a:p>
            <a:pPr lvl="1" algn="just">
              <a:spcAft>
                <a:spcPts val="600"/>
              </a:spcAft>
            </a:pPr>
            <a:r>
              <a:rPr lang="fr-FR" b="1" i="1" dirty="0" smtClean="0">
                <a:solidFill>
                  <a:srgbClr val="800080"/>
                </a:solidFill>
              </a:rPr>
              <a:t>Initialisation aléatoire </a:t>
            </a:r>
            <a:r>
              <a:rPr lang="fr-FR" i="1" dirty="0" smtClean="0">
                <a:solidFill>
                  <a:srgbClr val="800080"/>
                </a:solidFill>
              </a:rPr>
              <a:t>: </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2,V,V</a:t>
            </a:r>
            <a:r>
              <a:rPr lang="fr-FR" i="1" dirty="0" smtClean="0">
                <a:solidFill>
                  <a:srgbClr val="800080"/>
                </a:solidFill>
                <a:sym typeface="Symbol" panose="05050102010706020507" pitchFamily="18" charset="2"/>
              </a:rPr>
              <a:t>=0.3   </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2,V,F</a:t>
            </a:r>
            <a:r>
              <a:rPr lang="fr-FR" i="1" dirty="0" smtClean="0">
                <a:solidFill>
                  <a:srgbClr val="800080"/>
                </a:solidFill>
                <a:sym typeface="Symbol" panose="05050102010706020507" pitchFamily="18" charset="2"/>
              </a:rPr>
              <a:t>=0.5   </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3,V,V</a:t>
            </a:r>
            <a:r>
              <a:rPr lang="fr-FR" i="1" dirty="0" smtClean="0">
                <a:solidFill>
                  <a:srgbClr val="800080"/>
                </a:solidFill>
                <a:sym typeface="Symbol" panose="05050102010706020507" pitchFamily="18" charset="2"/>
              </a:rPr>
              <a:t>=0.4   </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3,V,F</a:t>
            </a:r>
            <a:r>
              <a:rPr lang="fr-FR" i="1" dirty="0" smtClean="0">
                <a:solidFill>
                  <a:srgbClr val="800080"/>
                </a:solidFill>
                <a:sym typeface="Symbol" panose="05050102010706020507" pitchFamily="18" charset="2"/>
              </a:rPr>
              <a:t>= 0.3</a:t>
            </a:r>
            <a:endParaRPr lang="fr-FR" i="1" dirty="0">
              <a:solidFill>
                <a:srgbClr val="800080"/>
              </a:solidFill>
              <a:sym typeface="Symbol" panose="05050102010706020507" pitchFamily="18" charset="2"/>
            </a:endParaRPr>
          </a:p>
        </p:txBody>
      </p:sp>
    </p:spTree>
    <p:extLst>
      <p:ext uri="{BB962C8B-B14F-4D97-AF65-F5344CB8AC3E}">
        <p14:creationId xmlns:p14="http://schemas.microsoft.com/office/powerpoint/2010/main" val="9489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grpSp>
      <p:graphicFrame>
        <p:nvGraphicFramePr>
          <p:cNvPr id="6" name="Tableau 5"/>
          <p:cNvGraphicFramePr>
            <a:graphicFrameLocks noGrp="1"/>
          </p:cNvGraphicFramePr>
          <p:nvPr>
            <p:extLst/>
          </p:nvPr>
        </p:nvGraphicFramePr>
        <p:xfrm>
          <a:off x="714294" y="2023162"/>
          <a:ext cx="7715411" cy="3859460"/>
        </p:xfrm>
        <a:graphic>
          <a:graphicData uri="http://schemas.openxmlformats.org/drawingml/2006/table">
            <a:tbl>
              <a:tblPr firstRow="1" bandRow="1">
                <a:tableStyleId>{5C22544A-7EE6-4342-B048-85BDC9FD1C3A}</a:tableStyleId>
              </a:tblPr>
              <a:tblGrid>
                <a:gridCol w="613992">
                  <a:extLst>
                    <a:ext uri="{9D8B030D-6E8A-4147-A177-3AD203B41FA5}">
                      <a16:colId xmlns:a16="http://schemas.microsoft.com/office/drawing/2014/main" val="1314110403"/>
                    </a:ext>
                  </a:extLst>
                </a:gridCol>
                <a:gridCol w="788810">
                  <a:extLst>
                    <a:ext uri="{9D8B030D-6E8A-4147-A177-3AD203B41FA5}">
                      <a16:colId xmlns:a16="http://schemas.microsoft.com/office/drawing/2014/main" val="2181324599"/>
                    </a:ext>
                  </a:extLst>
                </a:gridCol>
                <a:gridCol w="701401">
                  <a:extLst>
                    <a:ext uri="{9D8B030D-6E8A-4147-A177-3AD203B41FA5}">
                      <a16:colId xmlns:a16="http://schemas.microsoft.com/office/drawing/2014/main" val="318136205"/>
                    </a:ext>
                  </a:extLst>
                </a:gridCol>
                <a:gridCol w="701401">
                  <a:extLst>
                    <a:ext uri="{9D8B030D-6E8A-4147-A177-3AD203B41FA5}">
                      <a16:colId xmlns:a16="http://schemas.microsoft.com/office/drawing/2014/main" val="790304616"/>
                    </a:ext>
                  </a:extLst>
                </a:gridCol>
                <a:gridCol w="701401">
                  <a:extLst>
                    <a:ext uri="{9D8B030D-6E8A-4147-A177-3AD203B41FA5}">
                      <a16:colId xmlns:a16="http://schemas.microsoft.com/office/drawing/2014/main" val="1055134087"/>
                    </a:ext>
                  </a:extLst>
                </a:gridCol>
                <a:gridCol w="701401">
                  <a:extLst>
                    <a:ext uri="{9D8B030D-6E8A-4147-A177-3AD203B41FA5}">
                      <a16:colId xmlns:a16="http://schemas.microsoft.com/office/drawing/2014/main" val="913691560"/>
                    </a:ext>
                  </a:extLst>
                </a:gridCol>
                <a:gridCol w="701401">
                  <a:extLst>
                    <a:ext uri="{9D8B030D-6E8A-4147-A177-3AD203B41FA5}">
                      <a16:colId xmlns:a16="http://schemas.microsoft.com/office/drawing/2014/main" val="2749091287"/>
                    </a:ext>
                  </a:extLst>
                </a:gridCol>
                <a:gridCol w="701401">
                  <a:extLst>
                    <a:ext uri="{9D8B030D-6E8A-4147-A177-3AD203B41FA5}">
                      <a16:colId xmlns:a16="http://schemas.microsoft.com/office/drawing/2014/main" val="1972049920"/>
                    </a:ext>
                  </a:extLst>
                </a:gridCol>
                <a:gridCol w="701401">
                  <a:extLst>
                    <a:ext uri="{9D8B030D-6E8A-4147-A177-3AD203B41FA5}">
                      <a16:colId xmlns:a16="http://schemas.microsoft.com/office/drawing/2014/main" val="2146520791"/>
                    </a:ext>
                  </a:extLst>
                </a:gridCol>
                <a:gridCol w="701401">
                  <a:extLst>
                    <a:ext uri="{9D8B030D-6E8A-4147-A177-3AD203B41FA5}">
                      <a16:colId xmlns:a16="http://schemas.microsoft.com/office/drawing/2014/main" val="3467227489"/>
                    </a:ext>
                  </a:extLst>
                </a:gridCol>
                <a:gridCol w="701401">
                  <a:extLst>
                    <a:ext uri="{9D8B030D-6E8A-4147-A177-3AD203B41FA5}">
                      <a16:colId xmlns:a16="http://schemas.microsoft.com/office/drawing/2014/main" val="809024109"/>
                    </a:ext>
                  </a:extLst>
                </a:gridCol>
              </a:tblGrid>
              <a:tr h="2510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C</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A</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S</a:t>
                      </a:r>
                      <a:endParaRPr lang="fr-FR" sz="1200" b="0" baseline="-25000" dirty="0" smtClean="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2,V,V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2F,V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2,V,F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2,F,F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3,V,V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3,F,V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3,V,F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3,F,F</a:t>
                      </a:r>
                      <a:endParaRPr lang="fr-FR" sz="1200" dirty="0"/>
                    </a:p>
                  </a:txBody>
                  <a:tcPr/>
                </a:tc>
                <a:extLst>
                  <a:ext uri="{0D108BD9-81ED-4DB2-BD59-A6C34878D82A}">
                    <a16:rowId xmlns:a16="http://schemas.microsoft.com/office/drawing/2014/main" val="70266336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3379149177"/>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71446834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2459092553"/>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0.5</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0.5</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127743636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3847641391"/>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137140710"/>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4004615251"/>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0.5</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0.5</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a:t>
                      </a:r>
                      <a:endParaRPr lang="fr-FR" sz="1200" b="0" baseline="-25000" dirty="0" smtClean="0"/>
                    </a:p>
                  </a:txBody>
                  <a:tcPr/>
                </a:tc>
                <a:extLst>
                  <a:ext uri="{0D108BD9-81ED-4DB2-BD59-A6C34878D82A}">
                    <a16:rowId xmlns:a16="http://schemas.microsoft.com/office/drawing/2014/main" val="54868297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2740061475"/>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972932723"/>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720423640"/>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168401880"/>
                  </a:ext>
                </a:extLst>
              </a:tr>
              <a:tr h="275780">
                <a:tc>
                  <a:txBody>
                    <a:bodyPr/>
                    <a:lstStyle/>
                    <a:p>
                      <a:endParaRPr lang="fr-FR" sz="1200" dirty="0"/>
                    </a:p>
                  </a:txBody>
                  <a:tcPr/>
                </a:tc>
                <a:tc>
                  <a:txBody>
                    <a:bodyPr/>
                    <a:lstStyle/>
                    <a:p>
                      <a:endParaRPr lang="fr-F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N</a:t>
                      </a:r>
                      <a:r>
                        <a:rPr lang="fr-FR" sz="1200" b="0" i="0" baseline="0" dirty="0" smtClean="0">
                          <a:solidFill>
                            <a:schemeClr val="dk1"/>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2.6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4.4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2</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5.2</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1.8</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4.7</a:t>
                      </a:r>
                      <a:endParaRPr lang="fr-FR" sz="1200" b="0" baseline="-25000" dirty="0" smtClean="0"/>
                    </a:p>
                  </a:txBody>
                  <a:tcPr/>
                </a:tc>
                <a:extLst>
                  <a:ext uri="{0D108BD9-81ED-4DB2-BD59-A6C34878D82A}">
                    <a16:rowId xmlns:a16="http://schemas.microsoft.com/office/drawing/2014/main" val="3698500909"/>
                  </a:ext>
                </a:extLst>
              </a:tr>
            </a:tbl>
          </a:graphicData>
        </a:graphic>
      </p:graphicFrame>
      <p:sp>
        <p:nvSpPr>
          <p:cNvPr id="12" name="Text Box 10"/>
          <p:cNvSpPr txBox="1">
            <a:spLocks noChangeArrowheads="1"/>
          </p:cNvSpPr>
          <p:nvPr/>
        </p:nvSpPr>
        <p:spPr bwMode="auto">
          <a:xfrm>
            <a:off x="1228019" y="6008001"/>
            <a:ext cx="6184401" cy="66172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i="1" dirty="0" smtClean="0">
                <a:solidFill>
                  <a:srgbClr val="800080"/>
                </a:solidFill>
              </a:rPr>
              <a:t> </a:t>
            </a:r>
            <a:r>
              <a:rPr lang="fr-FR" sz="1400" b="1" i="1" dirty="0" smtClean="0">
                <a:solidFill>
                  <a:srgbClr val="800080"/>
                </a:solidFill>
              </a:rPr>
              <a:t>Estimation</a:t>
            </a:r>
            <a:r>
              <a:rPr lang="fr-FR" sz="1400" i="1"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2,v,V</a:t>
            </a:r>
            <a:r>
              <a:rPr lang="fr-FR" sz="1400" i="1" dirty="0" smtClean="0">
                <a:solidFill>
                  <a:srgbClr val="800080"/>
                </a:solidFill>
                <a:sym typeface="Symbol" panose="05050102010706020507" pitchFamily="18" charset="2"/>
              </a:rPr>
              <a:t>=2.6/(2.6+4,4)=0.37 	</a:t>
            </a:r>
            <a:r>
              <a:rPr lang="fr-FR" sz="1400" i="1" baseline="-25000" dirty="0" smtClean="0">
                <a:solidFill>
                  <a:srgbClr val="800080"/>
                </a:solidFill>
                <a:sym typeface="Symbol" panose="05050102010706020507" pitchFamily="18" charset="2"/>
              </a:rPr>
              <a:t>2,V,F</a:t>
            </a:r>
            <a:r>
              <a:rPr lang="fr-FR" sz="1400" i="1" dirty="0" smtClean="0">
                <a:solidFill>
                  <a:srgbClr val="800080"/>
                </a:solidFill>
                <a:sym typeface="Symbol" panose="05050102010706020507" pitchFamily="18" charset="2"/>
              </a:rPr>
              <a:t>=2/(2+3)=0.4  </a:t>
            </a:r>
          </a:p>
          <a:p>
            <a:pPr algn="just">
              <a:spcAft>
                <a:spcPts val="600"/>
              </a:spcAft>
              <a:buClr>
                <a:schemeClr val="accent2"/>
              </a:buClr>
            </a:pPr>
            <a:r>
              <a:rPr lang="fr-FR" sz="1400" i="1" dirty="0">
                <a:solidFill>
                  <a:srgbClr val="800080"/>
                </a:solidFill>
                <a:sym typeface="Symbol" panose="05050102010706020507" pitchFamily="18" charset="2"/>
              </a:rPr>
              <a:t>	 </a:t>
            </a:r>
            <a:r>
              <a:rPr lang="fr-FR" sz="1400" i="1" dirty="0" smtClean="0">
                <a:solidFill>
                  <a:srgbClr val="800080"/>
                </a:solidFill>
                <a:sym typeface="Symbol" panose="05050102010706020507" pitchFamily="18" charset="2"/>
              </a:rPr>
              <a:t>      </a:t>
            </a:r>
            <a:r>
              <a:rPr lang="fr-FR" sz="1400" i="1" baseline="-25000" dirty="0" smtClean="0">
                <a:solidFill>
                  <a:srgbClr val="800080"/>
                </a:solidFill>
                <a:sym typeface="Symbol" panose="05050102010706020507" pitchFamily="18" charset="2"/>
              </a:rPr>
              <a:t>3,V,V</a:t>
            </a:r>
            <a:r>
              <a:rPr lang="fr-FR" sz="1400" i="1" dirty="0" smtClean="0">
                <a:solidFill>
                  <a:srgbClr val="800080"/>
                </a:solidFill>
                <a:sym typeface="Symbol" panose="05050102010706020507" pitchFamily="18" charset="2"/>
              </a:rPr>
              <a:t>=5.2/(5.2+1.8)=0.74 	</a:t>
            </a:r>
            <a:r>
              <a:rPr lang="fr-FR" sz="1400" i="1" baseline="-25000" dirty="0" smtClean="0">
                <a:solidFill>
                  <a:srgbClr val="800080"/>
                </a:solidFill>
                <a:sym typeface="Symbol" panose="05050102010706020507" pitchFamily="18" charset="2"/>
              </a:rPr>
              <a:t>3,V,F</a:t>
            </a:r>
            <a:r>
              <a:rPr lang="fr-FR" sz="1400" i="1" dirty="0" smtClean="0">
                <a:solidFill>
                  <a:srgbClr val="800080"/>
                </a:solidFill>
                <a:sym typeface="Symbol" panose="05050102010706020507" pitchFamily="18" charset="2"/>
              </a:rPr>
              <a:t>=0.3/(0.3+4.7)=0.06</a:t>
            </a:r>
          </a:p>
        </p:txBody>
      </p:sp>
      <p:sp>
        <p:nvSpPr>
          <p:cNvPr id="3" name="Rectangle 2"/>
          <p:cNvSpPr/>
          <p:nvPr/>
        </p:nvSpPr>
        <p:spPr>
          <a:xfrm>
            <a:off x="714294" y="1528537"/>
            <a:ext cx="1005403" cy="369332"/>
          </a:xfrm>
          <a:prstGeom prst="rect">
            <a:avLst/>
          </a:prstGeom>
        </p:spPr>
        <p:txBody>
          <a:bodyPr wrap="none">
            <a:spAutoFit/>
          </a:bodyPr>
          <a:lstStyle/>
          <a:p>
            <a:r>
              <a:rPr lang="fr-FR" b="1" dirty="0" smtClean="0">
                <a:solidFill>
                  <a:srgbClr val="800080"/>
                </a:solidFill>
                <a:sym typeface="Wingdings" pitchFamily="2" charset="2"/>
              </a:rPr>
              <a:t>Etape 1</a:t>
            </a:r>
            <a:endParaRPr lang="fr-FR" dirty="0"/>
          </a:p>
        </p:txBody>
      </p:sp>
    </p:spTree>
    <p:extLst>
      <p:ext uri="{BB962C8B-B14F-4D97-AF65-F5344CB8AC3E}">
        <p14:creationId xmlns:p14="http://schemas.microsoft.com/office/powerpoint/2010/main" val="144642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07152"/>
            <a:chOff x="0" y="998538"/>
            <a:chExt cx="9144000" cy="570715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9370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Modèles statistiques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Les modèles probabilistes et statistiques présentent un cadre formel pour capturer et rendre compte de la variabilité inhérente au monde réel</a:t>
              </a:r>
              <a:r>
                <a:rPr lang="fr-FR" i="1" dirty="0" smtClean="0">
                  <a:solidFill>
                    <a:srgbClr val="800080"/>
                  </a:solidFill>
                </a:rPr>
                <a:t>.</a:t>
              </a:r>
            </a:p>
            <a:p>
              <a:pPr lvl="1" algn="just">
                <a:spcAft>
                  <a:spcPts val="600"/>
                </a:spcAft>
                <a:buFont typeface="Wingdings" pitchFamily="2" charset="2"/>
                <a:buChar char="§"/>
              </a:pPr>
              <a:r>
                <a:rPr lang="fr-FR" i="1" dirty="0" smtClean="0">
                  <a:solidFill>
                    <a:srgbClr val="800080"/>
                  </a:solidFill>
                </a:rPr>
                <a:t> L’apprentissage </a:t>
              </a:r>
              <a:r>
                <a:rPr lang="fr-FR" i="1" dirty="0">
                  <a:solidFill>
                    <a:srgbClr val="800080"/>
                  </a:solidFill>
                </a:rPr>
                <a:t>consiste ici à mémoriser des distributions de probabilités à l’aide d’algorithmes </a:t>
              </a:r>
              <a:r>
                <a:rPr lang="fr-FR" i="1" dirty="0" smtClean="0">
                  <a:solidFill>
                    <a:srgbClr val="800080"/>
                  </a:solidFill>
                </a:rPr>
                <a:t>dont </a:t>
              </a:r>
              <a:r>
                <a:rPr lang="fr-FR" i="1" dirty="0">
                  <a:solidFill>
                    <a:srgbClr val="800080"/>
                  </a:solidFill>
                </a:rPr>
                <a:t>les propriétés sont </a:t>
              </a:r>
              <a:r>
                <a:rPr lang="fr-FR" i="1" dirty="0" smtClean="0">
                  <a:solidFill>
                    <a:srgbClr val="800080"/>
                  </a:solidFill>
                </a:rPr>
                <a:t>connues</a:t>
              </a:r>
              <a:r>
                <a:rPr lang="fr-FR" i="1" dirty="0">
                  <a:solidFill>
                    <a:srgbClr val="800080"/>
                  </a:solidFill>
                </a:rPr>
                <a:t>.</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Un modèle largement utilisé est celui des réseaux bayésiens. </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Ces </a:t>
              </a:r>
              <a:r>
                <a:rPr lang="fr-FR" i="1" dirty="0">
                  <a:solidFill>
                    <a:srgbClr val="800080"/>
                  </a:solidFill>
                </a:rPr>
                <a:t>réseaux sont des graphes constitués de nœuds représentant les concepts d’un domaine et d’arcs représentant des relations de causalité probabilisées entre deux </a:t>
              </a:r>
              <a:r>
                <a:rPr lang="fr-FR" i="1" dirty="0" smtClean="0">
                  <a:solidFill>
                    <a:srgbClr val="800080"/>
                  </a:solidFill>
                </a:rPr>
                <a:t>concepts. </a:t>
              </a:r>
            </a:p>
            <a:p>
              <a:pPr lvl="1" algn="just">
                <a:spcAft>
                  <a:spcPts val="600"/>
                </a:spcAft>
                <a:buFont typeface="Wingdings" pitchFamily="2" charset="2"/>
                <a:buChar char="§"/>
              </a:pPr>
              <a:r>
                <a:rPr lang="fr-FR" i="1" dirty="0" smtClean="0">
                  <a:solidFill>
                    <a:srgbClr val="800080"/>
                  </a:solidFill>
                </a:rPr>
                <a:t> Un </a:t>
              </a:r>
              <a:r>
                <a:rPr lang="fr-FR" i="1" dirty="0">
                  <a:solidFill>
                    <a:srgbClr val="800080"/>
                  </a:solidFill>
                </a:rPr>
                <a:t>réseau bayésien permet de mener un raisonnement </a:t>
              </a:r>
              <a:r>
                <a:rPr lang="fr-FR" i="1" dirty="0" smtClean="0">
                  <a:solidFill>
                    <a:srgbClr val="800080"/>
                  </a:solidFill>
                </a:rPr>
                <a:t>grâce </a:t>
              </a:r>
              <a:r>
                <a:rPr lang="fr-FR" i="1" dirty="0">
                  <a:solidFill>
                    <a:srgbClr val="800080"/>
                  </a:solidFill>
                </a:rPr>
                <a:t>à des mécanismes de propagation de probabilités à travers le réseau. </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Ces modèles intègrent également la variabilité temporelle (le </a:t>
              </a:r>
              <a:r>
                <a:rPr lang="fr-FR" i="1" dirty="0">
                  <a:solidFill>
                    <a:srgbClr val="800080"/>
                  </a:solidFill>
                </a:rPr>
                <a:t>plus répandu </a:t>
              </a:r>
              <a:r>
                <a:rPr lang="fr-FR" i="1" dirty="0" smtClean="0">
                  <a:solidFill>
                    <a:srgbClr val="800080"/>
                  </a:solidFill>
                </a:rPr>
                <a:t>: le MMC Modèle de Markov Caché</a:t>
              </a:r>
              <a:r>
                <a:rPr lang="fr-FR" i="1" dirty="0">
                  <a:solidFill>
                    <a:srgbClr val="800080"/>
                  </a:solidFill>
                </a:rPr>
                <a:t>, ou </a:t>
              </a:r>
              <a:r>
                <a:rPr lang="fr-FR" i="1" dirty="0" err="1" smtClean="0">
                  <a:solidFill>
                    <a:srgbClr val="800080"/>
                  </a:solidFill>
                </a:rPr>
                <a:t>Hidden</a:t>
              </a:r>
              <a:r>
                <a:rPr lang="fr-FR" i="1" dirty="0" smtClean="0">
                  <a:solidFill>
                    <a:srgbClr val="800080"/>
                  </a:solidFill>
                </a:rPr>
                <a:t> </a:t>
              </a:r>
              <a:r>
                <a:rPr lang="fr-FR" i="1" dirty="0">
                  <a:solidFill>
                    <a:srgbClr val="800080"/>
                  </a:solidFill>
                </a:rPr>
                <a:t>Markov </a:t>
              </a:r>
              <a:r>
                <a:rPr lang="fr-FR" i="1" dirty="0" smtClean="0">
                  <a:solidFill>
                    <a:srgbClr val="800080"/>
                  </a:solidFill>
                </a:rPr>
                <a:t>Model).</a:t>
              </a:r>
            </a:p>
            <a:p>
              <a:pPr lvl="1" algn="just">
                <a:spcAft>
                  <a:spcPts val="600"/>
                </a:spcAft>
                <a:buFont typeface="Wingdings" pitchFamily="2" charset="2"/>
                <a:buChar char="§"/>
              </a:pPr>
              <a:r>
                <a:rPr lang="fr-FR" i="1" dirty="0" smtClean="0">
                  <a:solidFill>
                    <a:srgbClr val="800080"/>
                  </a:solidFill>
                </a:rPr>
                <a:t> Ces </a:t>
              </a:r>
              <a:r>
                <a:rPr lang="fr-FR" i="1" dirty="0">
                  <a:solidFill>
                    <a:srgbClr val="800080"/>
                  </a:solidFill>
                </a:rPr>
                <a:t>modèles sont utilisés pour la classification, la reconnaissance de formes, l’approximation de fonctions, la prédiction et la prévision de l’évolution d’un phénomène, l’optimisation, </a:t>
              </a:r>
              <a:r>
                <a:rPr lang="fr-FR" i="1" dirty="0" smtClean="0">
                  <a:solidFill>
                    <a:srgbClr val="800080"/>
                  </a:solidFill>
                </a:rPr>
                <a:t>… </a:t>
              </a:r>
            </a:p>
          </p:txBody>
        </p:sp>
      </p:grpSp>
    </p:spTree>
    <p:extLst>
      <p:ext uri="{BB962C8B-B14F-4D97-AF65-F5344CB8AC3E}">
        <p14:creationId xmlns:p14="http://schemas.microsoft.com/office/powerpoint/2010/main" val="11265730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grpSp>
      <p:graphicFrame>
        <p:nvGraphicFramePr>
          <p:cNvPr id="6" name="Tableau 5"/>
          <p:cNvGraphicFramePr>
            <a:graphicFrameLocks noGrp="1"/>
          </p:cNvGraphicFramePr>
          <p:nvPr>
            <p:extLst/>
          </p:nvPr>
        </p:nvGraphicFramePr>
        <p:xfrm>
          <a:off x="714294" y="2023162"/>
          <a:ext cx="7715411" cy="3859460"/>
        </p:xfrm>
        <a:graphic>
          <a:graphicData uri="http://schemas.openxmlformats.org/drawingml/2006/table">
            <a:tbl>
              <a:tblPr firstRow="1" bandRow="1">
                <a:tableStyleId>{5C22544A-7EE6-4342-B048-85BDC9FD1C3A}</a:tableStyleId>
              </a:tblPr>
              <a:tblGrid>
                <a:gridCol w="613992">
                  <a:extLst>
                    <a:ext uri="{9D8B030D-6E8A-4147-A177-3AD203B41FA5}">
                      <a16:colId xmlns:a16="http://schemas.microsoft.com/office/drawing/2014/main" val="1314110403"/>
                    </a:ext>
                  </a:extLst>
                </a:gridCol>
                <a:gridCol w="788810">
                  <a:extLst>
                    <a:ext uri="{9D8B030D-6E8A-4147-A177-3AD203B41FA5}">
                      <a16:colId xmlns:a16="http://schemas.microsoft.com/office/drawing/2014/main" val="2181324599"/>
                    </a:ext>
                  </a:extLst>
                </a:gridCol>
                <a:gridCol w="701401">
                  <a:extLst>
                    <a:ext uri="{9D8B030D-6E8A-4147-A177-3AD203B41FA5}">
                      <a16:colId xmlns:a16="http://schemas.microsoft.com/office/drawing/2014/main" val="318136205"/>
                    </a:ext>
                  </a:extLst>
                </a:gridCol>
                <a:gridCol w="701401">
                  <a:extLst>
                    <a:ext uri="{9D8B030D-6E8A-4147-A177-3AD203B41FA5}">
                      <a16:colId xmlns:a16="http://schemas.microsoft.com/office/drawing/2014/main" val="790304616"/>
                    </a:ext>
                  </a:extLst>
                </a:gridCol>
                <a:gridCol w="701401">
                  <a:extLst>
                    <a:ext uri="{9D8B030D-6E8A-4147-A177-3AD203B41FA5}">
                      <a16:colId xmlns:a16="http://schemas.microsoft.com/office/drawing/2014/main" val="1055134087"/>
                    </a:ext>
                  </a:extLst>
                </a:gridCol>
                <a:gridCol w="701401">
                  <a:extLst>
                    <a:ext uri="{9D8B030D-6E8A-4147-A177-3AD203B41FA5}">
                      <a16:colId xmlns:a16="http://schemas.microsoft.com/office/drawing/2014/main" val="913691560"/>
                    </a:ext>
                  </a:extLst>
                </a:gridCol>
                <a:gridCol w="701401">
                  <a:extLst>
                    <a:ext uri="{9D8B030D-6E8A-4147-A177-3AD203B41FA5}">
                      <a16:colId xmlns:a16="http://schemas.microsoft.com/office/drawing/2014/main" val="2749091287"/>
                    </a:ext>
                  </a:extLst>
                </a:gridCol>
                <a:gridCol w="701401">
                  <a:extLst>
                    <a:ext uri="{9D8B030D-6E8A-4147-A177-3AD203B41FA5}">
                      <a16:colId xmlns:a16="http://schemas.microsoft.com/office/drawing/2014/main" val="1972049920"/>
                    </a:ext>
                  </a:extLst>
                </a:gridCol>
                <a:gridCol w="701401">
                  <a:extLst>
                    <a:ext uri="{9D8B030D-6E8A-4147-A177-3AD203B41FA5}">
                      <a16:colId xmlns:a16="http://schemas.microsoft.com/office/drawing/2014/main" val="2146520791"/>
                    </a:ext>
                  </a:extLst>
                </a:gridCol>
                <a:gridCol w="701401">
                  <a:extLst>
                    <a:ext uri="{9D8B030D-6E8A-4147-A177-3AD203B41FA5}">
                      <a16:colId xmlns:a16="http://schemas.microsoft.com/office/drawing/2014/main" val="3467227489"/>
                    </a:ext>
                  </a:extLst>
                </a:gridCol>
                <a:gridCol w="701401">
                  <a:extLst>
                    <a:ext uri="{9D8B030D-6E8A-4147-A177-3AD203B41FA5}">
                      <a16:colId xmlns:a16="http://schemas.microsoft.com/office/drawing/2014/main" val="809024109"/>
                    </a:ext>
                  </a:extLst>
                </a:gridCol>
              </a:tblGrid>
              <a:tr h="2510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C</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A</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S</a:t>
                      </a:r>
                      <a:endParaRPr lang="fr-FR" sz="1200" b="0" baseline="-25000" dirty="0" smtClean="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2,V,V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2,F,V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2,V,F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2,F,F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3,V,V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3,F,V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3,V,F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3,F,F</a:t>
                      </a:r>
                      <a:endParaRPr lang="fr-FR" sz="1200" dirty="0"/>
                    </a:p>
                  </a:txBody>
                  <a:tcPr/>
                </a:tc>
                <a:extLst>
                  <a:ext uri="{0D108BD9-81ED-4DB2-BD59-A6C34878D82A}">
                    <a16:rowId xmlns:a16="http://schemas.microsoft.com/office/drawing/2014/main" val="70266336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3379149177"/>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71446834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0.37</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2459092553"/>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127743636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3847641391"/>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0.26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137140710"/>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0.37</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0.26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4004615251"/>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0.94</a:t>
                      </a:r>
                      <a:endParaRPr lang="fr-FR" sz="1200" b="0" baseline="-25000" dirty="0" smtClean="0"/>
                    </a:p>
                  </a:txBody>
                  <a:tcPr/>
                </a:tc>
                <a:extLst>
                  <a:ext uri="{0D108BD9-81ED-4DB2-BD59-A6C34878D82A}">
                    <a16:rowId xmlns:a16="http://schemas.microsoft.com/office/drawing/2014/main" val="54868297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2740061475"/>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0.26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972932723"/>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720423640"/>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168401880"/>
                  </a:ext>
                </a:extLst>
              </a:tr>
              <a:tr h="275780">
                <a:tc>
                  <a:txBody>
                    <a:bodyPr/>
                    <a:lstStyle/>
                    <a:p>
                      <a:endParaRPr lang="fr-FR" sz="1200" dirty="0"/>
                    </a:p>
                  </a:txBody>
                  <a:tcPr/>
                </a:tc>
                <a:tc>
                  <a:txBody>
                    <a:bodyPr/>
                    <a:lstStyle/>
                    <a:p>
                      <a:endParaRPr lang="fr-F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N</a:t>
                      </a:r>
                      <a:r>
                        <a:rPr lang="fr-FR" sz="1200" b="0" i="0" baseline="0" dirty="0" smtClean="0">
                          <a:solidFill>
                            <a:schemeClr val="dk1"/>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2.74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4.26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1.8</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3.2</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6.23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0.77</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0.06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4.94</a:t>
                      </a:r>
                      <a:endParaRPr lang="fr-FR" sz="1200" b="0" baseline="-25000" dirty="0" smtClean="0"/>
                    </a:p>
                  </a:txBody>
                  <a:tcPr/>
                </a:tc>
                <a:extLst>
                  <a:ext uri="{0D108BD9-81ED-4DB2-BD59-A6C34878D82A}">
                    <a16:rowId xmlns:a16="http://schemas.microsoft.com/office/drawing/2014/main" val="3698500909"/>
                  </a:ext>
                </a:extLst>
              </a:tr>
            </a:tbl>
          </a:graphicData>
        </a:graphic>
      </p:graphicFrame>
      <p:sp>
        <p:nvSpPr>
          <p:cNvPr id="12" name="Text Box 10"/>
          <p:cNvSpPr txBox="1">
            <a:spLocks noChangeArrowheads="1"/>
          </p:cNvSpPr>
          <p:nvPr/>
        </p:nvSpPr>
        <p:spPr bwMode="auto">
          <a:xfrm>
            <a:off x="1554187" y="6007915"/>
            <a:ext cx="6875518" cy="66172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i="1" dirty="0" smtClean="0">
                <a:solidFill>
                  <a:srgbClr val="800080"/>
                </a:solidFill>
              </a:rPr>
              <a:t> </a:t>
            </a:r>
            <a:r>
              <a:rPr lang="fr-FR" sz="1400" b="1" i="1" dirty="0" smtClean="0">
                <a:solidFill>
                  <a:srgbClr val="800080"/>
                </a:solidFill>
              </a:rPr>
              <a:t>Estimation</a:t>
            </a:r>
            <a:r>
              <a:rPr lang="fr-FR" sz="1400" i="1"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2,V,V</a:t>
            </a:r>
            <a:r>
              <a:rPr lang="fr-FR" sz="1400" i="1" dirty="0" smtClean="0">
                <a:solidFill>
                  <a:srgbClr val="800080"/>
                </a:solidFill>
                <a:sym typeface="Symbol" panose="05050102010706020507" pitchFamily="18" charset="2"/>
              </a:rPr>
              <a:t>=2.74/(2.74+4.26)=0.39 	</a:t>
            </a:r>
            <a:r>
              <a:rPr lang="fr-FR" sz="1400" i="1" baseline="-25000" dirty="0" smtClean="0">
                <a:solidFill>
                  <a:srgbClr val="800080"/>
                </a:solidFill>
                <a:sym typeface="Symbol" panose="05050102010706020507" pitchFamily="18" charset="2"/>
              </a:rPr>
              <a:t>2,V,F</a:t>
            </a:r>
            <a:r>
              <a:rPr lang="fr-FR" sz="1400" i="1" dirty="0" smtClean="0">
                <a:solidFill>
                  <a:srgbClr val="800080"/>
                </a:solidFill>
                <a:sym typeface="Symbol" panose="05050102010706020507" pitchFamily="18" charset="2"/>
              </a:rPr>
              <a:t>=1.8/(1.8+3.2)=0.36  </a:t>
            </a:r>
          </a:p>
          <a:p>
            <a:pPr algn="just">
              <a:spcAft>
                <a:spcPts val="600"/>
              </a:spcAft>
              <a:buClr>
                <a:schemeClr val="accent2"/>
              </a:buClr>
            </a:pPr>
            <a:r>
              <a:rPr lang="fr-FR" sz="1400" i="1" dirty="0">
                <a:solidFill>
                  <a:srgbClr val="800080"/>
                </a:solidFill>
                <a:sym typeface="Symbol" panose="05050102010706020507" pitchFamily="18" charset="2"/>
              </a:rPr>
              <a:t>	 </a:t>
            </a:r>
            <a:r>
              <a:rPr lang="fr-FR" sz="1400" i="1" dirty="0" smtClean="0">
                <a:solidFill>
                  <a:srgbClr val="800080"/>
                </a:solidFill>
                <a:sym typeface="Symbol" panose="05050102010706020507" pitchFamily="18" charset="2"/>
              </a:rPr>
              <a:t>    </a:t>
            </a:r>
            <a:r>
              <a:rPr lang="fr-FR" sz="1400" i="1" baseline="-25000" dirty="0" smtClean="0">
                <a:solidFill>
                  <a:srgbClr val="800080"/>
                </a:solidFill>
                <a:sym typeface="Symbol" panose="05050102010706020507" pitchFamily="18" charset="2"/>
              </a:rPr>
              <a:t>3,V,V</a:t>
            </a:r>
            <a:r>
              <a:rPr lang="fr-FR" sz="1400" i="1" dirty="0" smtClean="0">
                <a:solidFill>
                  <a:srgbClr val="800080"/>
                </a:solidFill>
                <a:sym typeface="Symbol" panose="05050102010706020507" pitchFamily="18" charset="2"/>
              </a:rPr>
              <a:t>=6.23/(6.23+0.77)=0.89     </a:t>
            </a:r>
            <a:r>
              <a:rPr lang="fr-FR" sz="1400" i="1" baseline="-25000" dirty="0" smtClean="0">
                <a:solidFill>
                  <a:srgbClr val="800080"/>
                </a:solidFill>
                <a:sym typeface="Symbol" panose="05050102010706020507" pitchFamily="18" charset="2"/>
              </a:rPr>
              <a:t>3,V,F</a:t>
            </a:r>
            <a:r>
              <a:rPr lang="fr-FR" sz="1400" i="1" dirty="0" smtClean="0">
                <a:solidFill>
                  <a:srgbClr val="800080"/>
                </a:solidFill>
                <a:sym typeface="Symbol" panose="05050102010706020507" pitchFamily="18" charset="2"/>
              </a:rPr>
              <a:t>=0.06/(0.06+4.94)=0.01</a:t>
            </a:r>
          </a:p>
        </p:txBody>
      </p:sp>
      <p:sp>
        <p:nvSpPr>
          <p:cNvPr id="3" name="Rectangle 2"/>
          <p:cNvSpPr/>
          <p:nvPr/>
        </p:nvSpPr>
        <p:spPr>
          <a:xfrm>
            <a:off x="714294" y="1528537"/>
            <a:ext cx="1005403" cy="369332"/>
          </a:xfrm>
          <a:prstGeom prst="rect">
            <a:avLst/>
          </a:prstGeom>
        </p:spPr>
        <p:txBody>
          <a:bodyPr wrap="none">
            <a:spAutoFit/>
          </a:bodyPr>
          <a:lstStyle/>
          <a:p>
            <a:r>
              <a:rPr lang="fr-FR" b="1" dirty="0" smtClean="0">
                <a:solidFill>
                  <a:srgbClr val="800080"/>
                </a:solidFill>
                <a:sym typeface="Wingdings" pitchFamily="2" charset="2"/>
              </a:rPr>
              <a:t>Etape 2</a:t>
            </a:r>
            <a:endParaRPr lang="fr-FR" dirty="0"/>
          </a:p>
        </p:txBody>
      </p:sp>
    </p:spTree>
    <p:extLst>
      <p:ext uri="{BB962C8B-B14F-4D97-AF65-F5344CB8AC3E}">
        <p14:creationId xmlns:p14="http://schemas.microsoft.com/office/powerpoint/2010/main" val="12072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grpSp>
      <p:graphicFrame>
        <p:nvGraphicFramePr>
          <p:cNvPr id="6" name="Tableau 5"/>
          <p:cNvGraphicFramePr>
            <a:graphicFrameLocks noGrp="1"/>
          </p:cNvGraphicFramePr>
          <p:nvPr>
            <p:extLst/>
          </p:nvPr>
        </p:nvGraphicFramePr>
        <p:xfrm>
          <a:off x="714294" y="2023162"/>
          <a:ext cx="7715411" cy="3859460"/>
        </p:xfrm>
        <a:graphic>
          <a:graphicData uri="http://schemas.openxmlformats.org/drawingml/2006/table">
            <a:tbl>
              <a:tblPr firstRow="1" bandRow="1">
                <a:tableStyleId>{5C22544A-7EE6-4342-B048-85BDC9FD1C3A}</a:tableStyleId>
              </a:tblPr>
              <a:tblGrid>
                <a:gridCol w="613992">
                  <a:extLst>
                    <a:ext uri="{9D8B030D-6E8A-4147-A177-3AD203B41FA5}">
                      <a16:colId xmlns:a16="http://schemas.microsoft.com/office/drawing/2014/main" val="1314110403"/>
                    </a:ext>
                  </a:extLst>
                </a:gridCol>
                <a:gridCol w="788810">
                  <a:extLst>
                    <a:ext uri="{9D8B030D-6E8A-4147-A177-3AD203B41FA5}">
                      <a16:colId xmlns:a16="http://schemas.microsoft.com/office/drawing/2014/main" val="2181324599"/>
                    </a:ext>
                  </a:extLst>
                </a:gridCol>
                <a:gridCol w="701401">
                  <a:extLst>
                    <a:ext uri="{9D8B030D-6E8A-4147-A177-3AD203B41FA5}">
                      <a16:colId xmlns:a16="http://schemas.microsoft.com/office/drawing/2014/main" val="318136205"/>
                    </a:ext>
                  </a:extLst>
                </a:gridCol>
                <a:gridCol w="701401">
                  <a:extLst>
                    <a:ext uri="{9D8B030D-6E8A-4147-A177-3AD203B41FA5}">
                      <a16:colId xmlns:a16="http://schemas.microsoft.com/office/drawing/2014/main" val="790304616"/>
                    </a:ext>
                  </a:extLst>
                </a:gridCol>
                <a:gridCol w="701401">
                  <a:extLst>
                    <a:ext uri="{9D8B030D-6E8A-4147-A177-3AD203B41FA5}">
                      <a16:colId xmlns:a16="http://schemas.microsoft.com/office/drawing/2014/main" val="1055134087"/>
                    </a:ext>
                  </a:extLst>
                </a:gridCol>
                <a:gridCol w="701401">
                  <a:extLst>
                    <a:ext uri="{9D8B030D-6E8A-4147-A177-3AD203B41FA5}">
                      <a16:colId xmlns:a16="http://schemas.microsoft.com/office/drawing/2014/main" val="913691560"/>
                    </a:ext>
                  </a:extLst>
                </a:gridCol>
                <a:gridCol w="701401">
                  <a:extLst>
                    <a:ext uri="{9D8B030D-6E8A-4147-A177-3AD203B41FA5}">
                      <a16:colId xmlns:a16="http://schemas.microsoft.com/office/drawing/2014/main" val="2749091287"/>
                    </a:ext>
                  </a:extLst>
                </a:gridCol>
                <a:gridCol w="701401">
                  <a:extLst>
                    <a:ext uri="{9D8B030D-6E8A-4147-A177-3AD203B41FA5}">
                      <a16:colId xmlns:a16="http://schemas.microsoft.com/office/drawing/2014/main" val="1972049920"/>
                    </a:ext>
                  </a:extLst>
                </a:gridCol>
                <a:gridCol w="701401">
                  <a:extLst>
                    <a:ext uri="{9D8B030D-6E8A-4147-A177-3AD203B41FA5}">
                      <a16:colId xmlns:a16="http://schemas.microsoft.com/office/drawing/2014/main" val="2146520791"/>
                    </a:ext>
                  </a:extLst>
                </a:gridCol>
                <a:gridCol w="701401">
                  <a:extLst>
                    <a:ext uri="{9D8B030D-6E8A-4147-A177-3AD203B41FA5}">
                      <a16:colId xmlns:a16="http://schemas.microsoft.com/office/drawing/2014/main" val="3467227489"/>
                    </a:ext>
                  </a:extLst>
                </a:gridCol>
                <a:gridCol w="701401">
                  <a:extLst>
                    <a:ext uri="{9D8B030D-6E8A-4147-A177-3AD203B41FA5}">
                      <a16:colId xmlns:a16="http://schemas.microsoft.com/office/drawing/2014/main" val="809024109"/>
                    </a:ext>
                  </a:extLst>
                </a:gridCol>
              </a:tblGrid>
              <a:tr h="2510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C</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A</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S</a:t>
                      </a:r>
                      <a:endParaRPr lang="fr-FR" sz="1200" b="0" baseline="-25000" dirty="0" smtClean="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2,V,V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2,F,V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2,V,F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2,F,F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3,V,V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3,F,V</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3,V,F</a:t>
                      </a:r>
                      <a:endParaRPr lang="fr-FR" sz="1200" dirty="0"/>
                    </a:p>
                  </a:txBody>
                  <a:tcPr/>
                </a:tc>
                <a:tc>
                  <a:txBody>
                    <a:bodyPr/>
                    <a:lstStyle/>
                    <a:p>
                      <a:pPr algn="ctr"/>
                      <a:r>
                        <a:rPr lang="fr-FR" sz="1200" i="1" dirty="0" smtClean="0">
                          <a:solidFill>
                            <a:srgbClr val="800080"/>
                          </a:solidFill>
                          <a:sym typeface="Symbol" panose="05050102010706020507" pitchFamily="18" charset="2"/>
                        </a:rPr>
                        <a:t></a:t>
                      </a:r>
                      <a:r>
                        <a:rPr lang="fr-FR" sz="1200" i="1" baseline="-25000" dirty="0" smtClean="0">
                          <a:solidFill>
                            <a:srgbClr val="800080"/>
                          </a:solidFill>
                          <a:sym typeface="Symbol" panose="05050102010706020507" pitchFamily="18" charset="2"/>
                        </a:rPr>
                        <a:t>3,F,F</a:t>
                      </a:r>
                      <a:endParaRPr lang="fr-FR" sz="1200" dirty="0"/>
                    </a:p>
                  </a:txBody>
                  <a:tcPr/>
                </a:tc>
                <a:extLst>
                  <a:ext uri="{0D108BD9-81ED-4DB2-BD59-A6C34878D82A}">
                    <a16:rowId xmlns:a16="http://schemas.microsoft.com/office/drawing/2014/main" val="70266336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3379149177"/>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71446834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0.39</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2459092553"/>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127743636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3847641391"/>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0.89</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0.11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137140710"/>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0.39</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0.89</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0.11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4004615251"/>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0.36</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0.64</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0.01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0.99</a:t>
                      </a:r>
                      <a:endParaRPr lang="fr-FR" sz="1200" b="0" baseline="-25000" dirty="0" smtClean="0"/>
                    </a:p>
                  </a:txBody>
                  <a:tcPr/>
                </a:tc>
                <a:extLst>
                  <a:ext uri="{0D108BD9-81ED-4DB2-BD59-A6C34878D82A}">
                    <a16:rowId xmlns:a16="http://schemas.microsoft.com/office/drawing/2014/main" val="548682972"/>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2740061475"/>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0.89</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0.11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972932723"/>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extLst>
                  <a:ext uri="{0D108BD9-81ED-4DB2-BD59-A6C34878D82A}">
                    <a16:rowId xmlns:a16="http://schemas.microsoft.com/office/drawing/2014/main" val="720423640"/>
                  </a:ext>
                </a:extLst>
              </a:tr>
              <a:tr h="275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V</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F</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a:t>
                      </a:r>
                      <a:endParaRPr lang="fr-FR" sz="1200" b="0" baseline="-25000" dirty="0" smtClean="0"/>
                    </a:p>
                  </a:txBody>
                  <a:tcPr/>
                </a:tc>
                <a:extLst>
                  <a:ext uri="{0D108BD9-81ED-4DB2-BD59-A6C34878D82A}">
                    <a16:rowId xmlns:a16="http://schemas.microsoft.com/office/drawing/2014/main" val="168401880"/>
                  </a:ext>
                </a:extLst>
              </a:tr>
              <a:tr h="275780">
                <a:tc>
                  <a:txBody>
                    <a:bodyPr/>
                    <a:lstStyle/>
                    <a:p>
                      <a:endParaRPr lang="fr-FR" sz="1200" dirty="0"/>
                    </a:p>
                  </a:txBody>
                  <a:tcPr/>
                </a:tc>
                <a:tc>
                  <a:txBody>
                    <a:bodyPr/>
                    <a:lstStyle/>
                    <a:p>
                      <a:endParaRPr lang="fr-F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N</a:t>
                      </a:r>
                      <a:r>
                        <a:rPr lang="fr-FR" sz="1200" b="0" i="0" baseline="0" dirty="0" smtClean="0">
                          <a:solidFill>
                            <a:schemeClr val="dk1"/>
                          </a:solidFill>
                        </a:rPr>
                        <a:t>*</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2.78</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4.22</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1.72</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3.28</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6.67</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0.33</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0.01</a:t>
                      </a:r>
                      <a:endParaRPr lang="fr-FR" sz="12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i="1" baseline="0" dirty="0" smtClean="0">
                          <a:solidFill>
                            <a:srgbClr val="800080"/>
                          </a:solidFill>
                        </a:rPr>
                        <a:t>4.99</a:t>
                      </a:r>
                      <a:endParaRPr lang="fr-FR" sz="1200" b="0" baseline="-25000" dirty="0" smtClean="0"/>
                    </a:p>
                  </a:txBody>
                  <a:tcPr/>
                </a:tc>
                <a:extLst>
                  <a:ext uri="{0D108BD9-81ED-4DB2-BD59-A6C34878D82A}">
                    <a16:rowId xmlns:a16="http://schemas.microsoft.com/office/drawing/2014/main" val="3698500909"/>
                  </a:ext>
                </a:extLst>
              </a:tr>
            </a:tbl>
          </a:graphicData>
        </a:graphic>
      </p:graphicFrame>
      <p:sp>
        <p:nvSpPr>
          <p:cNvPr id="12" name="Text Box 10"/>
          <p:cNvSpPr txBox="1">
            <a:spLocks noChangeArrowheads="1"/>
          </p:cNvSpPr>
          <p:nvPr/>
        </p:nvSpPr>
        <p:spPr bwMode="auto">
          <a:xfrm>
            <a:off x="205767" y="6038779"/>
            <a:ext cx="5270000" cy="60016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2,V,V</a:t>
            </a:r>
            <a:r>
              <a:rPr lang="fr-FR" sz="1400" i="1" dirty="0" smtClean="0">
                <a:solidFill>
                  <a:srgbClr val="800080"/>
                </a:solidFill>
                <a:sym typeface="Symbol" panose="05050102010706020507" pitchFamily="18" charset="2"/>
              </a:rPr>
              <a:t>=2.78/(2.78+4.22)=0.4 	</a:t>
            </a:r>
            <a:r>
              <a:rPr lang="fr-FR" sz="1400" i="1" baseline="-25000" dirty="0" smtClean="0">
                <a:solidFill>
                  <a:srgbClr val="800080"/>
                </a:solidFill>
                <a:sym typeface="Symbol" panose="05050102010706020507" pitchFamily="18" charset="2"/>
              </a:rPr>
              <a:t>2,V,F</a:t>
            </a:r>
            <a:r>
              <a:rPr lang="fr-FR" sz="1400" i="1" dirty="0" smtClean="0">
                <a:solidFill>
                  <a:srgbClr val="800080"/>
                </a:solidFill>
                <a:sym typeface="Symbol" panose="05050102010706020507" pitchFamily="18" charset="2"/>
              </a:rPr>
              <a:t>=1.72/(1.72+3.28)=0.34  </a:t>
            </a:r>
          </a:p>
          <a:p>
            <a:pPr algn="just">
              <a:spcAft>
                <a:spcPts val="600"/>
              </a:spcAft>
              <a:buClr>
                <a:schemeClr val="accent2"/>
              </a:buClr>
            </a:pP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3,V,V</a:t>
            </a:r>
            <a:r>
              <a:rPr lang="fr-FR" sz="1400" i="1" dirty="0" smtClean="0">
                <a:solidFill>
                  <a:srgbClr val="800080"/>
                </a:solidFill>
                <a:sym typeface="Symbol" panose="05050102010706020507" pitchFamily="18" charset="2"/>
              </a:rPr>
              <a:t>=6.67/(6</a:t>
            </a:r>
            <a:r>
              <a:rPr lang="fr-FR" sz="1400" i="1" dirty="0">
                <a:solidFill>
                  <a:srgbClr val="800080"/>
                </a:solidFill>
                <a:sym typeface="Symbol" panose="05050102010706020507" pitchFamily="18" charset="2"/>
              </a:rPr>
              <a:t>.</a:t>
            </a:r>
            <a:r>
              <a:rPr lang="fr-FR" sz="1400" i="1" dirty="0" smtClean="0">
                <a:solidFill>
                  <a:srgbClr val="800080"/>
                </a:solidFill>
                <a:sym typeface="Symbol" panose="05050102010706020507" pitchFamily="18" charset="2"/>
              </a:rPr>
              <a:t>67+0.33)=0.95 	</a:t>
            </a:r>
            <a:r>
              <a:rPr lang="fr-FR" sz="1400" i="1" baseline="-25000" dirty="0" smtClean="0">
                <a:solidFill>
                  <a:srgbClr val="800080"/>
                </a:solidFill>
                <a:sym typeface="Symbol" panose="05050102010706020507" pitchFamily="18" charset="2"/>
              </a:rPr>
              <a:t>3,V,F</a:t>
            </a:r>
            <a:r>
              <a:rPr lang="fr-FR" sz="1400" i="1" dirty="0" smtClean="0">
                <a:solidFill>
                  <a:srgbClr val="800080"/>
                </a:solidFill>
                <a:sym typeface="Symbol" panose="05050102010706020507" pitchFamily="18" charset="2"/>
              </a:rPr>
              <a:t>=0.01/(0.01+4.99)=0.0</a:t>
            </a:r>
          </a:p>
        </p:txBody>
      </p:sp>
      <p:sp>
        <p:nvSpPr>
          <p:cNvPr id="3" name="Rectangle 2"/>
          <p:cNvSpPr/>
          <p:nvPr/>
        </p:nvSpPr>
        <p:spPr>
          <a:xfrm>
            <a:off x="714294" y="1528537"/>
            <a:ext cx="1005403" cy="369332"/>
          </a:xfrm>
          <a:prstGeom prst="rect">
            <a:avLst/>
          </a:prstGeom>
        </p:spPr>
        <p:txBody>
          <a:bodyPr wrap="none">
            <a:spAutoFit/>
          </a:bodyPr>
          <a:lstStyle/>
          <a:p>
            <a:r>
              <a:rPr lang="fr-FR" b="1" dirty="0" smtClean="0">
                <a:solidFill>
                  <a:srgbClr val="800080"/>
                </a:solidFill>
                <a:sym typeface="Wingdings" pitchFamily="2" charset="2"/>
              </a:rPr>
              <a:t>Etape 3</a:t>
            </a:r>
            <a:endParaRPr lang="fr-FR" dirty="0"/>
          </a:p>
        </p:txBody>
      </p:sp>
      <p:sp>
        <p:nvSpPr>
          <p:cNvPr id="4" name="Rectangle 3"/>
          <p:cNvSpPr/>
          <p:nvPr/>
        </p:nvSpPr>
        <p:spPr>
          <a:xfrm>
            <a:off x="5507229" y="6007915"/>
            <a:ext cx="3554376" cy="600164"/>
          </a:xfrm>
          <a:prstGeom prst="rect">
            <a:avLst/>
          </a:prstGeom>
        </p:spPr>
        <p:txBody>
          <a:bodyPr wrap="square">
            <a:spAutoFit/>
          </a:bodyPr>
          <a:lstStyle/>
          <a:p>
            <a:pPr algn="just">
              <a:spcAft>
                <a:spcPts val="600"/>
              </a:spcAft>
              <a:buClr>
                <a:schemeClr val="accent2"/>
              </a:buClr>
            </a:pPr>
            <a:r>
              <a:rPr lang="fr-FR" sz="1400" i="1" dirty="0">
                <a:solidFill>
                  <a:srgbClr val="800080"/>
                </a:solidFill>
                <a:sym typeface="Symbol" panose="05050102010706020507" pitchFamily="18" charset="2"/>
              </a:rPr>
              <a:t>Après 5 itérations on obtient </a:t>
            </a:r>
            <a:endParaRPr lang="fr-FR" sz="1400" i="1" dirty="0" smtClean="0">
              <a:solidFill>
                <a:srgbClr val="800080"/>
              </a:solidFill>
              <a:sym typeface="Symbol" panose="05050102010706020507" pitchFamily="18" charset="2"/>
            </a:endParaRPr>
          </a:p>
          <a:p>
            <a:pPr algn="just">
              <a:spcAft>
                <a:spcPts val="600"/>
              </a:spcAft>
              <a:buClr>
                <a:schemeClr val="accent2"/>
              </a:buClr>
            </a:pP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2,V,V</a:t>
            </a:r>
            <a:r>
              <a:rPr lang="fr-FR" sz="1400" i="1" dirty="0" smtClean="0">
                <a:solidFill>
                  <a:srgbClr val="800080"/>
                </a:solidFill>
                <a:sym typeface="Symbol" panose="05050102010706020507" pitchFamily="18" charset="2"/>
              </a:rPr>
              <a:t>=0.4 </a:t>
            </a:r>
            <a:r>
              <a:rPr lang="fr-FR" sz="1400" i="1" dirty="0">
                <a:solidFill>
                  <a:srgbClr val="800080"/>
                </a:solidFill>
                <a:sym typeface="Symbol" panose="05050102010706020507" pitchFamily="18" charset="2"/>
              </a:rPr>
              <a:t>; </a:t>
            </a:r>
            <a:r>
              <a:rPr lang="fr-FR" sz="1400" i="1" baseline="-25000" dirty="0" smtClean="0">
                <a:solidFill>
                  <a:srgbClr val="800080"/>
                </a:solidFill>
                <a:sym typeface="Symbol" panose="05050102010706020507" pitchFamily="18" charset="2"/>
              </a:rPr>
              <a:t>2,V,F</a:t>
            </a:r>
            <a:r>
              <a:rPr lang="fr-FR" sz="1400" i="1" dirty="0" smtClean="0">
                <a:solidFill>
                  <a:srgbClr val="800080"/>
                </a:solidFill>
                <a:sym typeface="Symbol" panose="05050102010706020507" pitchFamily="18" charset="2"/>
              </a:rPr>
              <a:t>=0.33 </a:t>
            </a:r>
            <a:r>
              <a:rPr lang="fr-FR" sz="1400" i="1" dirty="0">
                <a:solidFill>
                  <a:srgbClr val="800080"/>
                </a:solidFill>
                <a:sym typeface="Symbol" panose="05050102010706020507" pitchFamily="18" charset="2"/>
              </a:rPr>
              <a:t>; </a:t>
            </a:r>
            <a:r>
              <a:rPr lang="fr-FR" sz="1400" i="1" baseline="-25000" dirty="0" smtClean="0">
                <a:solidFill>
                  <a:srgbClr val="800080"/>
                </a:solidFill>
                <a:sym typeface="Symbol" panose="05050102010706020507" pitchFamily="18" charset="2"/>
              </a:rPr>
              <a:t>3,V,V</a:t>
            </a:r>
            <a:r>
              <a:rPr lang="fr-FR" sz="1400" i="1" dirty="0" smtClean="0">
                <a:solidFill>
                  <a:srgbClr val="800080"/>
                </a:solidFill>
                <a:sym typeface="Symbol" panose="05050102010706020507" pitchFamily="18" charset="2"/>
              </a:rPr>
              <a:t>=1 </a:t>
            </a:r>
            <a:r>
              <a:rPr lang="fr-FR" sz="1400" i="1" dirty="0">
                <a:solidFill>
                  <a:srgbClr val="800080"/>
                </a:solidFill>
                <a:sym typeface="Symbol" panose="05050102010706020507" pitchFamily="18" charset="2"/>
              </a:rPr>
              <a:t>; </a:t>
            </a:r>
            <a:r>
              <a:rPr lang="fr-FR" sz="1400" i="1" baseline="-25000" dirty="0" smtClean="0">
                <a:solidFill>
                  <a:srgbClr val="800080"/>
                </a:solidFill>
                <a:sym typeface="Symbol" panose="05050102010706020507" pitchFamily="18" charset="2"/>
              </a:rPr>
              <a:t>3,V,F</a:t>
            </a:r>
            <a:r>
              <a:rPr lang="fr-FR" sz="1400" i="1" dirty="0" smtClean="0">
                <a:solidFill>
                  <a:srgbClr val="800080"/>
                </a:solidFill>
                <a:sym typeface="Symbol" panose="05050102010706020507" pitchFamily="18" charset="2"/>
              </a:rPr>
              <a:t>=0 </a:t>
            </a:r>
            <a:endParaRPr lang="fr-FR" sz="1400" i="1" dirty="0">
              <a:solidFill>
                <a:srgbClr val="800080"/>
              </a:solidFill>
              <a:sym typeface="Symbol" panose="05050102010706020507" pitchFamily="18" charset="2"/>
            </a:endParaRPr>
          </a:p>
        </p:txBody>
      </p:sp>
    </p:spTree>
    <p:extLst>
      <p:ext uri="{BB962C8B-B14F-4D97-AF65-F5344CB8AC3E}">
        <p14:creationId xmlns:p14="http://schemas.microsoft.com/office/powerpoint/2010/main" val="266412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37930"/>
            <a:chOff x="0" y="998538"/>
            <a:chExt cx="9144000" cy="573793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12448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Algorithme EM : </a:t>
              </a:r>
              <a:r>
                <a:rPr lang="fr-FR" sz="2000" b="1" dirty="0" err="1">
                  <a:solidFill>
                    <a:srgbClr val="800080"/>
                  </a:solidFill>
                  <a:sym typeface="Wingdings" pitchFamily="2" charset="2"/>
                </a:rPr>
                <a:t>E</a:t>
              </a:r>
              <a:r>
                <a:rPr lang="fr-FR" sz="2000" b="1" dirty="0" err="1" smtClean="0">
                  <a:solidFill>
                    <a:srgbClr val="800080"/>
                  </a:solidFill>
                  <a:sym typeface="Wingdings" pitchFamily="2" charset="2"/>
                </a:rPr>
                <a:t>xpérance</a:t>
              </a:r>
              <a:r>
                <a:rPr lang="fr-FR" sz="2000" b="1" dirty="0" smtClean="0">
                  <a:solidFill>
                    <a:srgbClr val="800080"/>
                  </a:solidFill>
                  <a:sym typeface="Wingdings" pitchFamily="2" charset="2"/>
                </a:rPr>
                <a:t>-Maximisation</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L’algorithme EM est un algorithme qui fait partie d’une famille d’outils facilitant l’exploitation et l’analyse des données : Data Mining</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Data Mining est un processus qui vise à extraire une connaissance ou un savoir à partir de grandes quantités de données.</a:t>
              </a: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L’algorithme EM fait partie de la sous famille de algorithmes : </a:t>
              </a:r>
              <a:r>
                <a:rPr lang="fr-FR" i="1" dirty="0" err="1" smtClean="0">
                  <a:solidFill>
                    <a:srgbClr val="800080"/>
                  </a:solidFill>
                </a:rPr>
                <a:t>clustering</a:t>
              </a: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smtClean="0">
                  <a:solidFill>
                    <a:srgbClr val="800080"/>
                  </a:solidFill>
                </a:rPr>
                <a:t>Clustering</a:t>
              </a:r>
              <a:r>
                <a:rPr lang="fr-FR" i="1" dirty="0" smtClean="0">
                  <a:solidFill>
                    <a:srgbClr val="800080"/>
                  </a:solidFill>
                </a:rPr>
                <a:t> (regroupement) permet de construire des sous ensembles d’on les instances partagent les mêmes caractéristiques.</a:t>
              </a:r>
            </a:p>
          </p:txBody>
        </p:sp>
      </p:grpSp>
      <p:sp>
        <p:nvSpPr>
          <p:cNvPr id="173" name="Line 8"/>
          <p:cNvSpPr>
            <a:spLocks noChangeShapeType="1"/>
          </p:cNvSpPr>
          <p:nvPr/>
        </p:nvSpPr>
        <p:spPr bwMode="auto">
          <a:xfrm flipV="1">
            <a:off x="2351775" y="3508196"/>
            <a:ext cx="2072891" cy="391279"/>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4" name="Freeform 33"/>
          <p:cNvSpPr>
            <a:spLocks/>
          </p:cNvSpPr>
          <p:nvPr/>
        </p:nvSpPr>
        <p:spPr bwMode="auto">
          <a:xfrm>
            <a:off x="4205079" y="4894198"/>
            <a:ext cx="1410585" cy="575313"/>
          </a:xfrm>
          <a:custGeom>
            <a:avLst/>
            <a:gdLst>
              <a:gd name="T0" fmla="*/ 252 w 2517"/>
              <a:gd name="T1" fmla="*/ 862 h 862"/>
              <a:gd name="T2" fmla="*/ 2266 w 2517"/>
              <a:gd name="T3" fmla="*/ 862 h 862"/>
              <a:gd name="T4" fmla="*/ 2517 w 2517"/>
              <a:gd name="T5" fmla="*/ 610 h 862"/>
              <a:gd name="T6" fmla="*/ 2517 w 2517"/>
              <a:gd name="T7" fmla="*/ 252 h 862"/>
              <a:gd name="T8" fmla="*/ 2266 w 2517"/>
              <a:gd name="T9" fmla="*/ 0 h 862"/>
              <a:gd name="T10" fmla="*/ 252 w 2517"/>
              <a:gd name="T11" fmla="*/ 0 h 862"/>
              <a:gd name="T12" fmla="*/ 0 w 2517"/>
              <a:gd name="T13" fmla="*/ 252 h 862"/>
              <a:gd name="T14" fmla="*/ 0 w 2517"/>
              <a:gd name="T15" fmla="*/ 610 h 862"/>
              <a:gd name="T16" fmla="*/ 252 w 2517"/>
              <a:gd name="T17"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7" h="862">
                <a:moveTo>
                  <a:pt x="252" y="862"/>
                </a:moveTo>
                <a:lnTo>
                  <a:pt x="2266" y="862"/>
                </a:lnTo>
                <a:cubicBezTo>
                  <a:pt x="2405" y="862"/>
                  <a:pt x="2517" y="749"/>
                  <a:pt x="2517" y="610"/>
                </a:cubicBezTo>
                <a:lnTo>
                  <a:pt x="2517" y="252"/>
                </a:lnTo>
                <a:cubicBezTo>
                  <a:pt x="2517" y="113"/>
                  <a:pt x="2405" y="0"/>
                  <a:pt x="2266" y="0"/>
                </a:cubicBezTo>
                <a:lnTo>
                  <a:pt x="252" y="0"/>
                </a:lnTo>
                <a:cubicBezTo>
                  <a:pt x="113" y="0"/>
                  <a:pt x="0" y="113"/>
                  <a:pt x="0" y="252"/>
                </a:cubicBezTo>
                <a:lnTo>
                  <a:pt x="0" y="610"/>
                </a:lnTo>
                <a:cubicBezTo>
                  <a:pt x="0" y="749"/>
                  <a:pt x="113" y="862"/>
                  <a:pt x="252" y="862"/>
                </a:cubicBezTo>
                <a:close/>
              </a:path>
            </a:pathLst>
          </a:custGeom>
          <a:solidFill>
            <a:srgbClr val="D7E3B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185" name="Groupe 184"/>
          <p:cNvGrpSpPr/>
          <p:nvPr/>
        </p:nvGrpSpPr>
        <p:grpSpPr>
          <a:xfrm>
            <a:off x="2304218" y="4888103"/>
            <a:ext cx="1410585" cy="569943"/>
            <a:chOff x="2161435" y="4735704"/>
            <a:chExt cx="1410585" cy="569943"/>
          </a:xfrm>
        </p:grpSpPr>
        <p:sp>
          <p:nvSpPr>
            <p:cNvPr id="186" name="Freeform 5"/>
            <p:cNvSpPr>
              <a:spLocks/>
            </p:cNvSpPr>
            <p:nvPr/>
          </p:nvSpPr>
          <p:spPr bwMode="auto">
            <a:xfrm>
              <a:off x="2161435" y="4735704"/>
              <a:ext cx="1410585" cy="56994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7" name="Rectangle 7"/>
            <p:cNvSpPr>
              <a:spLocks noChangeArrowheads="1"/>
            </p:cNvSpPr>
            <p:nvPr/>
          </p:nvSpPr>
          <p:spPr bwMode="auto">
            <a:xfrm>
              <a:off x="2294455" y="4805232"/>
              <a:ext cx="11445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Réseaux</a:t>
              </a:r>
              <a:r>
                <a:rPr kumimoji="0" lang="fr-FR" altLang="fr-FR" sz="1400" b="0" i="0" u="none" strike="noStrike" cap="none" normalizeH="0" dirty="0" smtClean="0">
                  <a:ln>
                    <a:noFill/>
                  </a:ln>
                  <a:solidFill>
                    <a:srgbClr val="1F477D"/>
                  </a:solidFill>
                  <a:effectLst/>
                  <a:latin typeface="Arial" panose="020B0604020202020204" pitchFamily="34" charset="0"/>
                </a:rPr>
                <a:t> de neurones</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grpSp>
        <p:nvGrpSpPr>
          <p:cNvPr id="188" name="Groupe 187"/>
          <p:cNvGrpSpPr/>
          <p:nvPr/>
        </p:nvGrpSpPr>
        <p:grpSpPr>
          <a:xfrm>
            <a:off x="739907" y="4888102"/>
            <a:ext cx="1410585" cy="569943"/>
            <a:chOff x="2161435" y="4735704"/>
            <a:chExt cx="1410585" cy="569943"/>
          </a:xfrm>
        </p:grpSpPr>
        <p:sp>
          <p:nvSpPr>
            <p:cNvPr id="189" name="Freeform 5"/>
            <p:cNvSpPr>
              <a:spLocks/>
            </p:cNvSpPr>
            <p:nvPr/>
          </p:nvSpPr>
          <p:spPr bwMode="auto">
            <a:xfrm>
              <a:off x="2161435" y="4735704"/>
              <a:ext cx="1410585" cy="56994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0" name="Rectangle 7"/>
            <p:cNvSpPr>
              <a:spLocks noChangeArrowheads="1"/>
            </p:cNvSpPr>
            <p:nvPr/>
          </p:nvSpPr>
          <p:spPr bwMode="auto">
            <a:xfrm>
              <a:off x="2294455" y="4805232"/>
              <a:ext cx="11445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Arbres de décision</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sp>
        <p:nvSpPr>
          <p:cNvPr id="191" name="Line 8"/>
          <p:cNvSpPr>
            <a:spLocks noChangeShapeType="1"/>
          </p:cNvSpPr>
          <p:nvPr/>
        </p:nvSpPr>
        <p:spPr bwMode="auto">
          <a:xfrm flipV="1">
            <a:off x="1452971" y="4300191"/>
            <a:ext cx="851247" cy="582507"/>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92" name="Line 8"/>
          <p:cNvSpPr>
            <a:spLocks noChangeShapeType="1"/>
          </p:cNvSpPr>
          <p:nvPr/>
        </p:nvSpPr>
        <p:spPr bwMode="auto">
          <a:xfrm flipH="1" flipV="1">
            <a:off x="2351774" y="4300191"/>
            <a:ext cx="733127" cy="588549"/>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93" name="Line 8"/>
          <p:cNvSpPr>
            <a:spLocks noChangeShapeType="1"/>
          </p:cNvSpPr>
          <p:nvPr/>
        </p:nvSpPr>
        <p:spPr bwMode="auto">
          <a:xfrm flipH="1" flipV="1">
            <a:off x="4424667" y="3508198"/>
            <a:ext cx="2043456" cy="406556"/>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23659" name="Groupe 23658"/>
          <p:cNvGrpSpPr/>
          <p:nvPr/>
        </p:nvGrpSpPr>
        <p:grpSpPr>
          <a:xfrm>
            <a:off x="3739098" y="3336714"/>
            <a:ext cx="1255159" cy="333763"/>
            <a:chOff x="3572021" y="4134157"/>
            <a:chExt cx="1255159" cy="333763"/>
          </a:xfrm>
        </p:grpSpPr>
        <p:sp>
          <p:nvSpPr>
            <p:cNvPr id="171" name="Freeform 5"/>
            <p:cNvSpPr>
              <a:spLocks/>
            </p:cNvSpPr>
            <p:nvPr/>
          </p:nvSpPr>
          <p:spPr bwMode="auto">
            <a:xfrm>
              <a:off x="3572021" y="4134157"/>
              <a:ext cx="1255159" cy="33376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2" name="Rectangle 7"/>
            <p:cNvSpPr>
              <a:spLocks noChangeArrowheads="1"/>
            </p:cNvSpPr>
            <p:nvPr/>
          </p:nvSpPr>
          <p:spPr bwMode="auto">
            <a:xfrm>
              <a:off x="3721905" y="4193316"/>
              <a:ext cx="9553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Data Mining</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grpSp>
        <p:nvGrpSpPr>
          <p:cNvPr id="194" name="Groupe 193"/>
          <p:cNvGrpSpPr/>
          <p:nvPr/>
        </p:nvGrpSpPr>
        <p:grpSpPr>
          <a:xfrm>
            <a:off x="5766370" y="4891843"/>
            <a:ext cx="1410585" cy="569943"/>
            <a:chOff x="2161435" y="4735704"/>
            <a:chExt cx="1410585" cy="569943"/>
          </a:xfrm>
        </p:grpSpPr>
        <p:sp>
          <p:nvSpPr>
            <p:cNvPr id="195" name="Freeform 5"/>
            <p:cNvSpPr>
              <a:spLocks/>
            </p:cNvSpPr>
            <p:nvPr/>
          </p:nvSpPr>
          <p:spPr bwMode="auto">
            <a:xfrm>
              <a:off x="2161435" y="4735704"/>
              <a:ext cx="1410585" cy="56994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6" name="Rectangle 7"/>
            <p:cNvSpPr>
              <a:spLocks noChangeArrowheads="1"/>
            </p:cNvSpPr>
            <p:nvPr/>
          </p:nvSpPr>
          <p:spPr bwMode="auto">
            <a:xfrm>
              <a:off x="2294455" y="4805232"/>
              <a:ext cx="11445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Règles associatives</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grpSp>
        <p:nvGrpSpPr>
          <p:cNvPr id="197" name="Groupe 196"/>
          <p:cNvGrpSpPr/>
          <p:nvPr/>
        </p:nvGrpSpPr>
        <p:grpSpPr>
          <a:xfrm>
            <a:off x="7327661" y="4891843"/>
            <a:ext cx="1410585" cy="569943"/>
            <a:chOff x="2161435" y="4735704"/>
            <a:chExt cx="1410585" cy="569943"/>
          </a:xfrm>
        </p:grpSpPr>
        <p:sp>
          <p:nvSpPr>
            <p:cNvPr id="198" name="Freeform 5"/>
            <p:cNvSpPr>
              <a:spLocks/>
            </p:cNvSpPr>
            <p:nvPr/>
          </p:nvSpPr>
          <p:spPr bwMode="auto">
            <a:xfrm>
              <a:off x="2161435" y="4735704"/>
              <a:ext cx="1410585" cy="56994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9" name="Rectangle 7"/>
            <p:cNvSpPr>
              <a:spLocks noChangeArrowheads="1"/>
            </p:cNvSpPr>
            <p:nvPr/>
          </p:nvSpPr>
          <p:spPr bwMode="auto">
            <a:xfrm>
              <a:off x="2294455" y="4805232"/>
              <a:ext cx="11445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Séquences</a:t>
              </a:r>
              <a:r>
                <a:rPr kumimoji="0" lang="fr-FR" altLang="fr-FR" sz="1400" b="0" i="0" u="none" strike="noStrike" cap="none" normalizeH="0" dirty="0" smtClean="0">
                  <a:ln>
                    <a:noFill/>
                  </a:ln>
                  <a:solidFill>
                    <a:srgbClr val="1F477D"/>
                  </a:solidFill>
                  <a:effectLst/>
                  <a:latin typeface="Arial" panose="020B0604020202020204" pitchFamily="34" charset="0"/>
                </a:rPr>
                <a:t> Mining</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grpSp>
        <p:nvGrpSpPr>
          <p:cNvPr id="23660" name="Groupe 23659"/>
          <p:cNvGrpSpPr/>
          <p:nvPr/>
        </p:nvGrpSpPr>
        <p:grpSpPr>
          <a:xfrm>
            <a:off x="1626760" y="3914755"/>
            <a:ext cx="1410585" cy="569943"/>
            <a:chOff x="2161435" y="4735704"/>
            <a:chExt cx="1410585" cy="569943"/>
          </a:xfrm>
        </p:grpSpPr>
        <p:sp>
          <p:nvSpPr>
            <p:cNvPr id="178" name="Freeform 5"/>
            <p:cNvSpPr>
              <a:spLocks/>
            </p:cNvSpPr>
            <p:nvPr/>
          </p:nvSpPr>
          <p:spPr bwMode="auto">
            <a:xfrm>
              <a:off x="2161435" y="4735704"/>
              <a:ext cx="1410585" cy="56994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9" name="Rectangle 7"/>
            <p:cNvSpPr>
              <a:spLocks noChangeArrowheads="1"/>
            </p:cNvSpPr>
            <p:nvPr/>
          </p:nvSpPr>
          <p:spPr bwMode="auto">
            <a:xfrm>
              <a:off x="2294455" y="4805232"/>
              <a:ext cx="11445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Apprentissage</a:t>
              </a:r>
            </a:p>
            <a:p>
              <a:pPr marL="0" marR="0" lvl="0" indent="0" algn="ctr" defTabSz="914400" rtl="0" eaLnBrk="0" fontAlgn="base" latinLnBrk="0" hangingPunct="0">
                <a:lnSpc>
                  <a:spcPct val="100000"/>
                </a:lnSpc>
                <a:spcBef>
                  <a:spcPct val="0"/>
                </a:spcBef>
                <a:spcAft>
                  <a:spcPct val="0"/>
                </a:spcAft>
                <a:buClrTx/>
                <a:buSzTx/>
                <a:buFontTx/>
                <a:buNone/>
                <a:tabLst/>
              </a:pPr>
              <a:r>
                <a:rPr lang="fr-FR" altLang="fr-FR" sz="1400" dirty="0" smtClean="0">
                  <a:solidFill>
                    <a:srgbClr val="1F477D"/>
                  </a:solidFill>
                </a:rPr>
                <a:t>supervisé</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sp>
        <p:nvSpPr>
          <p:cNvPr id="200" name="Line 8"/>
          <p:cNvSpPr>
            <a:spLocks noChangeShapeType="1"/>
          </p:cNvSpPr>
          <p:nvPr/>
        </p:nvSpPr>
        <p:spPr bwMode="auto">
          <a:xfrm flipH="1" flipV="1">
            <a:off x="6468122" y="4210491"/>
            <a:ext cx="1592665" cy="681351"/>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01" name="Line 8"/>
          <p:cNvSpPr>
            <a:spLocks noChangeShapeType="1"/>
          </p:cNvSpPr>
          <p:nvPr/>
        </p:nvSpPr>
        <p:spPr bwMode="auto">
          <a:xfrm flipV="1">
            <a:off x="4879517" y="4210488"/>
            <a:ext cx="1588604" cy="672209"/>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02" name="Line 8"/>
          <p:cNvSpPr>
            <a:spLocks noChangeShapeType="1"/>
          </p:cNvSpPr>
          <p:nvPr/>
        </p:nvSpPr>
        <p:spPr bwMode="auto">
          <a:xfrm flipV="1">
            <a:off x="6502517" y="4210487"/>
            <a:ext cx="0" cy="681355"/>
          </a:xfrm>
          <a:prstGeom prst="line">
            <a:avLst/>
          </a:prstGeom>
          <a:noFill/>
          <a:ln w="25400" cap="rnd">
            <a:solidFill>
              <a:srgbClr val="7F7F7F"/>
            </a:solidFill>
            <a:prstDash val="solid"/>
            <a:round/>
            <a:headEnd type="triangle"/>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182" name="Groupe 181"/>
          <p:cNvGrpSpPr/>
          <p:nvPr/>
        </p:nvGrpSpPr>
        <p:grpSpPr>
          <a:xfrm>
            <a:off x="5766370" y="3914755"/>
            <a:ext cx="1410585" cy="569943"/>
            <a:chOff x="2161435" y="4735704"/>
            <a:chExt cx="1410585" cy="569943"/>
          </a:xfrm>
        </p:grpSpPr>
        <p:sp>
          <p:nvSpPr>
            <p:cNvPr id="183" name="Freeform 5"/>
            <p:cNvSpPr>
              <a:spLocks/>
            </p:cNvSpPr>
            <p:nvPr/>
          </p:nvSpPr>
          <p:spPr bwMode="auto">
            <a:xfrm>
              <a:off x="2161435" y="4735704"/>
              <a:ext cx="1410585" cy="569943"/>
            </a:xfrm>
            <a:custGeom>
              <a:avLst/>
              <a:gdLst>
                <a:gd name="T0" fmla="*/ 231 w 2313"/>
                <a:gd name="T1" fmla="*/ 658 h 658"/>
                <a:gd name="T2" fmla="*/ 2082 w 2313"/>
                <a:gd name="T3" fmla="*/ 658 h 658"/>
                <a:gd name="T4" fmla="*/ 2313 w 2313"/>
                <a:gd name="T5" fmla="*/ 427 h 658"/>
                <a:gd name="T6" fmla="*/ 2313 w 2313"/>
                <a:gd name="T7" fmla="*/ 232 h 658"/>
                <a:gd name="T8" fmla="*/ 2082 w 2313"/>
                <a:gd name="T9" fmla="*/ 0 h 658"/>
                <a:gd name="T10" fmla="*/ 231 w 2313"/>
                <a:gd name="T11" fmla="*/ 0 h 658"/>
                <a:gd name="T12" fmla="*/ 0 w 2313"/>
                <a:gd name="T13" fmla="*/ 232 h 658"/>
                <a:gd name="T14" fmla="*/ 0 w 2313"/>
                <a:gd name="T15" fmla="*/ 427 h 658"/>
                <a:gd name="T16" fmla="*/ 231 w 2313"/>
                <a:gd name="T1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3" h="658">
                  <a:moveTo>
                    <a:pt x="231" y="658"/>
                  </a:moveTo>
                  <a:lnTo>
                    <a:pt x="2082" y="658"/>
                  </a:lnTo>
                  <a:cubicBezTo>
                    <a:pt x="2209" y="658"/>
                    <a:pt x="2313" y="555"/>
                    <a:pt x="2313" y="427"/>
                  </a:cubicBezTo>
                  <a:lnTo>
                    <a:pt x="2313" y="232"/>
                  </a:lnTo>
                  <a:cubicBezTo>
                    <a:pt x="2313" y="104"/>
                    <a:pt x="2209" y="0"/>
                    <a:pt x="2082" y="0"/>
                  </a:cubicBezTo>
                  <a:lnTo>
                    <a:pt x="231" y="0"/>
                  </a:lnTo>
                  <a:cubicBezTo>
                    <a:pt x="104" y="0"/>
                    <a:pt x="0" y="104"/>
                    <a:pt x="0" y="232"/>
                  </a:cubicBezTo>
                  <a:lnTo>
                    <a:pt x="0" y="427"/>
                  </a:lnTo>
                  <a:cubicBezTo>
                    <a:pt x="0" y="555"/>
                    <a:pt x="104" y="658"/>
                    <a:pt x="231" y="658"/>
                  </a:cubicBezTo>
                  <a:close/>
                </a:path>
              </a:pathLst>
            </a:custGeom>
            <a:solidFill>
              <a:srgbClr val="D5DFE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4" name="Rectangle 7"/>
            <p:cNvSpPr>
              <a:spLocks noChangeArrowheads="1"/>
            </p:cNvSpPr>
            <p:nvPr/>
          </p:nvSpPr>
          <p:spPr bwMode="auto">
            <a:xfrm>
              <a:off x="2294455" y="4805232"/>
              <a:ext cx="11445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1F477D"/>
                  </a:solidFill>
                  <a:effectLst/>
                  <a:latin typeface="Arial" panose="020B0604020202020204" pitchFamily="34" charset="0"/>
                </a:rPr>
                <a:t>Apprentissage</a:t>
              </a:r>
            </a:p>
            <a:p>
              <a:pPr marL="0" marR="0" lvl="0" indent="0" algn="ctr" defTabSz="914400" rtl="0" eaLnBrk="0" fontAlgn="base" latinLnBrk="0" hangingPunct="0">
                <a:lnSpc>
                  <a:spcPct val="100000"/>
                </a:lnSpc>
                <a:spcBef>
                  <a:spcPct val="0"/>
                </a:spcBef>
                <a:spcAft>
                  <a:spcPct val="0"/>
                </a:spcAft>
                <a:buClrTx/>
                <a:buSzTx/>
                <a:buFontTx/>
                <a:buNone/>
                <a:tabLst/>
              </a:pPr>
              <a:r>
                <a:rPr lang="fr-FR" altLang="fr-FR" sz="1400" dirty="0">
                  <a:solidFill>
                    <a:srgbClr val="1F477D"/>
                  </a:solidFill>
                </a:rPr>
                <a:t>n</a:t>
              </a:r>
              <a:r>
                <a:rPr lang="fr-FR" altLang="fr-FR" sz="1400" dirty="0" smtClean="0">
                  <a:solidFill>
                    <a:srgbClr val="1F477D"/>
                  </a:solidFill>
                </a:rPr>
                <a:t>on supervisé</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grpSp>
      <p:sp>
        <p:nvSpPr>
          <p:cNvPr id="203" name="Rectangle 7"/>
          <p:cNvSpPr>
            <a:spLocks noChangeArrowheads="1"/>
          </p:cNvSpPr>
          <p:nvPr/>
        </p:nvSpPr>
        <p:spPr bwMode="auto">
          <a:xfrm>
            <a:off x="4307245" y="5074132"/>
            <a:ext cx="11445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smtClean="0">
                <a:ln>
                  <a:noFill/>
                </a:ln>
                <a:solidFill>
                  <a:srgbClr val="1F477D"/>
                </a:solidFill>
                <a:effectLst/>
                <a:latin typeface="Arial" panose="020B0604020202020204" pitchFamily="34" charset="0"/>
              </a:rPr>
              <a:t>Clustering</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82872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61040"/>
            <a:chOff x="0" y="998538"/>
            <a:chExt cx="9144000" cy="586104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524759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a:t>
                  </a:r>
                  <a:r>
                    <a:rPr lang="fr-FR" sz="2000" b="1" dirty="0" smtClean="0">
                      <a:solidFill>
                        <a:srgbClr val="800080"/>
                      </a:solidFill>
                      <a:sym typeface="Wingdings" pitchFamily="2" charset="2"/>
                    </a:rPr>
                    <a:t>: Maximum de vraisemblance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a:t>
                  </a:r>
                  <a:r>
                    <a:rPr lang="fr-FR" i="1" dirty="0" smtClean="0">
                      <a:solidFill>
                        <a:srgbClr val="800080"/>
                      </a:solidFill>
                    </a:rPr>
                    <a:t>L’algorithme EM </a:t>
                  </a:r>
                  <a:r>
                    <a:rPr lang="fr-FR" i="1" dirty="0">
                      <a:solidFill>
                        <a:srgbClr val="800080"/>
                      </a:solidFill>
                    </a:rPr>
                    <a:t>cherche les paramètres du maximum de vraisemblance d’un modèle dépendant de variables non observables.</a:t>
                  </a:r>
                </a:p>
                <a:p>
                  <a:pPr lvl="1" algn="just">
                    <a:spcAft>
                      <a:spcPts val="600"/>
                    </a:spcAft>
                    <a:buFont typeface="Wingdings" pitchFamily="2" charset="2"/>
                    <a:buChar char="§"/>
                  </a:pPr>
                  <a:r>
                    <a:rPr lang="fr-FR" i="1" dirty="0" smtClean="0">
                      <a:solidFill>
                        <a:srgbClr val="800080"/>
                      </a:solidFill>
                    </a:rPr>
                    <a:t> On rappelle que P(x</a:t>
                  </a:r>
                  <a:r>
                    <a:rPr lang="fr-FR" i="1" baseline="-25000" dirty="0" smtClean="0">
                      <a:solidFill>
                        <a:srgbClr val="800080"/>
                      </a:solidFill>
                    </a:rPr>
                    <a:t>i</a:t>
                  </a:r>
                  <a:r>
                    <a:rPr lang="fr-FR" i="1" dirty="0" smtClean="0">
                      <a:solidFill>
                        <a:srgbClr val="800080"/>
                      </a:solidFill>
                    </a:rPr>
                    <a:t>=</a:t>
                  </a:r>
                  <a:r>
                    <a:rPr lang="fr-FR" i="1" dirty="0" err="1" smtClean="0">
                      <a:solidFill>
                        <a:srgbClr val="800080"/>
                      </a:solidFill>
                    </a:rPr>
                    <a:t>v</a:t>
                  </a:r>
                  <a:r>
                    <a:rPr lang="fr-FR" i="1" baseline="-25000" dirty="0" err="1">
                      <a:solidFill>
                        <a:srgbClr val="800080"/>
                      </a:solidFill>
                    </a:rPr>
                    <a:t>j</a:t>
                  </a:r>
                  <a:r>
                    <a:rPr lang="fr-FR" i="1" dirty="0" smtClean="0">
                      <a:solidFill>
                        <a:srgbClr val="800080"/>
                      </a:solidFill>
                    </a:rPr>
                    <a:t> | parents(X</a:t>
                  </a:r>
                  <a:r>
                    <a:rPr lang="fr-FR" i="1" baseline="-25000" dirty="0" smtClean="0">
                      <a:solidFill>
                        <a:srgbClr val="800080"/>
                      </a:solidFill>
                    </a:rPr>
                    <a:t>i</a:t>
                  </a:r>
                  <a:r>
                    <a:rPr lang="fr-FR" i="1" dirty="0" smtClean="0">
                      <a:solidFill>
                        <a:srgbClr val="800080"/>
                      </a:solidFill>
                    </a:rPr>
                    <a:t>)=</a:t>
                  </a:r>
                  <a:r>
                    <a:rPr lang="fr-FR" i="1" dirty="0" err="1" smtClean="0">
                      <a:solidFill>
                        <a:srgbClr val="800080"/>
                      </a:solidFill>
                    </a:rPr>
                    <a:t>v</a:t>
                  </a:r>
                  <a:r>
                    <a:rPr lang="fr-FR" i="1" baseline="-25000" dirty="0" err="1">
                      <a:solidFill>
                        <a:srgbClr val="800080"/>
                      </a:solidFill>
                    </a:rPr>
                    <a:t>k</a:t>
                  </a:r>
                  <a:r>
                    <a:rPr lang="fr-FR" i="1" dirty="0" smtClean="0">
                      <a:solidFill>
                        <a:srgbClr val="800080"/>
                      </a:solidFill>
                    </a:rPr>
                    <a:t>) = </a:t>
                  </a:r>
                  <a:r>
                    <a:rPr lang="fr-FR" i="1" dirty="0" smtClean="0">
                      <a:solidFill>
                        <a:srgbClr val="800080"/>
                      </a:solidFill>
                      <a:sym typeface="Symbol" panose="05050102010706020507" pitchFamily="18" charset="2"/>
                    </a:rPr>
                    <a:t></a:t>
                  </a:r>
                  <a:r>
                    <a:rPr lang="fr-FR" i="1" baseline="-25000" dirty="0" err="1" smtClean="0">
                      <a:solidFill>
                        <a:srgbClr val="800080"/>
                      </a:solidFill>
                    </a:rPr>
                    <a:t>i,j,k</a:t>
                  </a:r>
                  <a:r>
                    <a:rPr lang="fr-FR" i="1" dirty="0" smtClean="0">
                      <a:solidFill>
                        <a:srgbClr val="800080"/>
                      </a:solidFill>
                    </a:rPr>
                    <a:t> est la probabilité que la variable x</a:t>
                  </a:r>
                  <a:r>
                    <a:rPr lang="fr-FR" i="1" baseline="-25000" dirty="0" smtClean="0">
                      <a:solidFill>
                        <a:srgbClr val="800080"/>
                      </a:solidFill>
                    </a:rPr>
                    <a:t>i</a:t>
                  </a:r>
                  <a:r>
                    <a:rPr lang="fr-FR" i="1" dirty="0" smtClean="0">
                      <a:solidFill>
                        <a:srgbClr val="800080"/>
                      </a:solidFill>
                    </a:rPr>
                    <a:t> prenne une valeur v</a:t>
                  </a:r>
                  <a:r>
                    <a:rPr lang="fr-FR" i="1" baseline="-25000" dirty="0" smtClean="0">
                      <a:solidFill>
                        <a:srgbClr val="800080"/>
                      </a:solidFill>
                    </a:rPr>
                    <a:t>i</a:t>
                  </a:r>
                  <a:r>
                    <a:rPr lang="fr-FR" i="1" dirty="0" smtClean="0">
                      <a:solidFill>
                        <a:srgbClr val="800080"/>
                      </a:solidFill>
                    </a:rPr>
                    <a:t> si ses parents sont dans l’état </a:t>
                  </a:r>
                  <a:r>
                    <a:rPr lang="fr-FR" i="1" dirty="0" err="1" smtClean="0">
                      <a:solidFill>
                        <a:srgbClr val="800080"/>
                      </a:solidFill>
                    </a:rPr>
                    <a:t>v</a:t>
                  </a:r>
                  <a:r>
                    <a:rPr lang="fr-FR" i="1" baseline="-25000" dirty="0" err="1">
                      <a:solidFill>
                        <a:srgbClr val="800080"/>
                      </a:solidFill>
                    </a:rPr>
                    <a:t>k</a:t>
                  </a:r>
                  <a:r>
                    <a:rPr lang="fr-FR" i="1" dirty="0" smtClean="0">
                      <a:solidFill>
                        <a:srgbClr val="800080"/>
                      </a:solidFill>
                    </a:rPr>
                    <a:t>.</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vraisemblance L de l’ensemble des données </a:t>
                  </a:r>
                  <a:r>
                    <a:rPr lang="fr-FR" i="1" dirty="0">
                      <a:solidFill>
                        <a:srgbClr val="800080"/>
                      </a:solidFill>
                      <a:latin typeface="Brush Script MT" panose="03060802040406070304" pitchFamily="66" charset="0"/>
                    </a:rPr>
                    <a:t>D </a:t>
                  </a:r>
                  <a:r>
                    <a:rPr lang="fr-FR" i="1" dirty="0" smtClean="0">
                      <a:solidFill>
                        <a:srgbClr val="800080"/>
                      </a:solidFill>
                    </a:rPr>
                    <a:t>(de taille m) par rapport aux probabilités conditionnelles est donnée par : </a:t>
                  </a: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sz="800"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Dans la décomposition de P(</a:t>
                  </a:r>
                  <a:r>
                    <a:rPr lang="fr-FR" i="1" dirty="0" smtClean="0">
                      <a:solidFill>
                        <a:srgbClr val="800080"/>
                      </a:solidFill>
                      <a:latin typeface="Brush Script MT" panose="03060802040406070304" pitchFamily="66" charset="0"/>
                    </a:rPr>
                    <a:t>D</a:t>
                  </a:r>
                  <a:r>
                    <a:rPr lang="fr-FR" i="1" dirty="0" smtClean="0">
                      <a:solidFill>
                        <a:srgbClr val="800080"/>
                      </a:solidFill>
                    </a:rPr>
                    <a:t>) le terme </a:t>
                  </a:r>
                  <a:r>
                    <a:rPr lang="fr-FR" i="1" dirty="0">
                      <a:solidFill>
                        <a:srgbClr val="800080"/>
                      </a:solidFill>
                      <a:sym typeface="Symbol" panose="05050102010706020507" pitchFamily="18" charset="2"/>
                    </a:rPr>
                    <a:t></a:t>
                  </a:r>
                  <a:r>
                    <a:rPr lang="fr-FR" i="1" baseline="-25000" dirty="0" err="1">
                      <a:solidFill>
                        <a:srgbClr val="800080"/>
                      </a:solidFill>
                    </a:rPr>
                    <a:t>i,j,k</a:t>
                  </a:r>
                  <a:r>
                    <a:rPr lang="fr-FR" i="1" dirty="0">
                      <a:solidFill>
                        <a:srgbClr val="800080"/>
                      </a:solidFill>
                    </a:rPr>
                    <a:t> </a:t>
                  </a:r>
                  <a:r>
                    <a:rPr lang="fr-FR" i="1" dirty="0" smtClean="0">
                      <a:solidFill>
                        <a:srgbClr val="800080"/>
                      </a:solidFill>
                    </a:rPr>
                    <a:t>va apparaitre autant de fois </a:t>
                  </a:r>
                  <a:r>
                    <a:rPr lang="fr-FR" i="1" dirty="0" err="1">
                      <a:solidFill>
                        <a:srgbClr val="800080"/>
                      </a:solidFill>
                    </a:rPr>
                    <a:t>N</a:t>
                  </a:r>
                  <a:r>
                    <a:rPr lang="fr-FR" i="1" baseline="-25000" dirty="0" err="1">
                      <a:solidFill>
                        <a:srgbClr val="800080"/>
                      </a:solidFill>
                    </a:rPr>
                    <a:t>i,j,k</a:t>
                  </a:r>
                  <a:r>
                    <a:rPr lang="fr-FR" i="1" dirty="0">
                      <a:solidFill>
                        <a:srgbClr val="800080"/>
                      </a:solidFill>
                    </a:rPr>
                    <a:t> que </a:t>
                  </a:r>
                  <a:r>
                    <a:rPr lang="fr-FR" i="1" dirty="0" smtClean="0">
                      <a:solidFill>
                        <a:srgbClr val="800080"/>
                      </a:solidFill>
                    </a:rPr>
                    <a:t>l’on trouvera la configuration X</a:t>
                  </a:r>
                  <a:r>
                    <a:rPr lang="fr-FR" i="1" baseline="-25000" dirty="0" smtClean="0">
                      <a:solidFill>
                        <a:srgbClr val="800080"/>
                      </a:solidFill>
                    </a:rPr>
                    <a:t>i</a:t>
                  </a:r>
                  <a:r>
                    <a:rPr lang="fr-FR" i="1" dirty="0" smtClean="0">
                      <a:solidFill>
                        <a:srgbClr val="800080"/>
                      </a:solidFill>
                    </a:rPr>
                    <a:t>=</a:t>
                  </a:r>
                  <a:r>
                    <a:rPr lang="fr-FR" i="1" dirty="0" err="1" smtClean="0">
                      <a:solidFill>
                        <a:srgbClr val="800080"/>
                      </a:solidFill>
                    </a:rPr>
                    <a:t>v</a:t>
                  </a:r>
                  <a:r>
                    <a:rPr lang="fr-FR" i="1" baseline="-25000" dirty="0" err="1">
                      <a:solidFill>
                        <a:srgbClr val="800080"/>
                      </a:solidFill>
                    </a:rPr>
                    <a:t>j</a:t>
                  </a:r>
                  <a:r>
                    <a:rPr lang="fr-FR" i="1" dirty="0" smtClean="0">
                      <a:solidFill>
                        <a:srgbClr val="800080"/>
                      </a:solidFill>
                    </a:rPr>
                    <a:t>, et </a:t>
                  </a:r>
                  <a:r>
                    <a:rPr lang="fr-FR" i="1" dirty="0">
                      <a:solidFill>
                        <a:srgbClr val="800080"/>
                      </a:solidFill>
                    </a:rPr>
                    <a:t>P</a:t>
                  </a:r>
                  <a:r>
                    <a:rPr lang="fr-FR" i="1" dirty="0" smtClean="0">
                      <a:solidFill>
                        <a:srgbClr val="800080"/>
                      </a:solidFill>
                    </a:rPr>
                    <a:t>arents(X</a:t>
                  </a:r>
                  <a:r>
                    <a:rPr lang="fr-FR" i="1" baseline="-25000" dirty="0" smtClean="0">
                      <a:solidFill>
                        <a:srgbClr val="800080"/>
                      </a:solidFill>
                    </a:rPr>
                    <a:t>i</a:t>
                  </a:r>
                  <a:r>
                    <a:rPr lang="fr-FR" i="1" dirty="0" smtClean="0">
                      <a:solidFill>
                        <a:srgbClr val="800080"/>
                      </a:solidFill>
                    </a:rPr>
                    <a:t>)=</a:t>
                  </a:r>
                  <a:r>
                    <a:rPr lang="fr-FR" i="1" dirty="0" err="1" smtClean="0">
                      <a:solidFill>
                        <a:srgbClr val="800080"/>
                      </a:solidFill>
                    </a:rPr>
                    <a:t>v</a:t>
                  </a:r>
                  <a:r>
                    <a:rPr lang="fr-FR" i="1" baseline="-25000" dirty="0" err="1">
                      <a:solidFill>
                        <a:srgbClr val="800080"/>
                      </a:solidFill>
                    </a:rPr>
                    <a:t>k</a:t>
                  </a:r>
                  <a:r>
                    <a:rPr lang="fr-FR" i="1" dirty="0" smtClean="0">
                      <a:solidFill>
                        <a:srgbClr val="800080"/>
                      </a:solidFill>
                    </a:rPr>
                    <a:t> soit :</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sz="1200"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Pour trouver les tables de probabilités on </a:t>
                  </a:r>
                  <a:r>
                    <a:rPr lang="fr-FR" i="1" dirty="0">
                      <a:solidFill>
                        <a:srgbClr val="800080"/>
                      </a:solidFill>
                    </a:rPr>
                    <a:t>cherche </a:t>
                  </a:r>
                  <a:r>
                    <a:rPr lang="fr-FR" i="1" dirty="0" smtClean="0">
                      <a:solidFill>
                        <a:srgbClr val="800080"/>
                      </a:solidFill>
                    </a:rPr>
                    <a:t>à optimiser </a:t>
                  </a:r>
                  <a14:m>
                    <m:oMath xmlns:m="http://schemas.openxmlformats.org/officeDocument/2006/math">
                      <m:r>
                        <a:rPr lang="fr-FR" i="1">
                          <a:solidFill>
                            <a:srgbClr val="002060"/>
                          </a:solidFill>
                          <a:latin typeface="Cambria Math" panose="02040503050406030204" pitchFamily="18" charset="0"/>
                        </a:rPr>
                        <m:t>𝐿</m:t>
                      </m:r>
                      <m:d>
                        <m:dPr>
                          <m:ctrlPr>
                            <a:rPr lang="fr-FR" i="1">
                              <a:solidFill>
                                <a:srgbClr val="002060"/>
                              </a:solidFill>
                              <a:latin typeface="Cambria Math" panose="02040503050406030204" pitchFamily="18" charset="0"/>
                            </a:rPr>
                          </m:ctrlPr>
                        </m:dPr>
                        <m:e>
                          <m:r>
                            <m:rPr>
                              <m:nor/>
                            </m:rPr>
                            <a:rPr lang="fr-FR" i="1" dirty="0">
                              <a:solidFill>
                                <a:srgbClr val="002060"/>
                              </a:solidFill>
                              <a:latin typeface="Brush Script MT" panose="03060802040406070304" pitchFamily="66" charset="0"/>
                            </a:rPr>
                            <m:t>D</m:t>
                          </m:r>
                        </m:e>
                      </m:d>
                    </m:oMath>
                  </a14:m>
                  <a:r>
                    <a:rPr lang="fr-FR" i="1" dirty="0" smtClean="0">
                      <a:solidFill>
                        <a:srgbClr val="800080"/>
                      </a:solidFill>
                    </a:rPr>
                    <a:t>.</a:t>
                  </a:r>
                  <a:endParaRPr lang="fr-FR" i="1" dirty="0">
                    <a:solidFill>
                      <a:srgbClr val="800080"/>
                    </a:solidFill>
                  </a:endParaRP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5247590"/>
                </a:xfrm>
                <a:prstGeom prst="rect">
                  <a:avLst/>
                </a:prstGeom>
                <a:blipFill>
                  <a:blip r:embed="rId4"/>
                  <a:stretch>
                    <a:fillRect l="-749" t="-465" r="-599"/>
                  </a:stretch>
                </a:blipFill>
                <a:ln w="9525">
                  <a:noFill/>
                  <a:miter lim="800000"/>
                  <a:headEnd/>
                  <a:tailEnd/>
                </a:ln>
                <a:effectLst/>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1" name="ZoneTexte 10"/>
              <p:cNvSpPr txBox="1"/>
              <p:nvPr/>
            </p:nvSpPr>
            <p:spPr>
              <a:xfrm>
                <a:off x="2345528" y="3847803"/>
                <a:ext cx="554869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𝐿</m:t>
                      </m:r>
                      <m:d>
                        <m:dPr>
                          <m:ctrlPr>
                            <a:rPr lang="fr-FR" i="1">
                              <a:solidFill>
                                <a:srgbClr val="002060"/>
                              </a:solidFill>
                              <a:latin typeface="Cambria Math" panose="02040503050406030204" pitchFamily="18" charset="0"/>
                            </a:rPr>
                          </m:ctrlPr>
                        </m:dPr>
                        <m:e>
                          <m:r>
                            <m:rPr>
                              <m:nor/>
                            </m:rPr>
                            <a:rPr lang="fr-FR" i="1" dirty="0" smtClean="0">
                              <a:solidFill>
                                <a:srgbClr val="002060"/>
                              </a:solidFill>
                              <a:latin typeface="Brush Script MT" panose="03060802040406070304" pitchFamily="66" charset="0"/>
                            </a:rPr>
                            <m:t>D</m:t>
                          </m:r>
                          <m:r>
                            <a:rPr lang="fr-FR" b="0" i="1" dirty="0" smtClean="0">
                              <a:solidFill>
                                <a:srgbClr val="002060"/>
                              </a:solidFill>
                              <a:latin typeface="Cambria Math" panose="02040503050406030204" pitchFamily="18" charset="0"/>
                            </a:rPr>
                            <m:t> </m:t>
                          </m:r>
                        </m:e>
                      </m:d>
                      <m:r>
                        <a:rPr lang="fr-FR" b="0" i="1" smtClean="0">
                          <a:solidFill>
                            <a:srgbClr val="002060"/>
                          </a:solidFill>
                          <a:latin typeface="Cambria Math" panose="02040503050406030204" pitchFamily="18" charset="0"/>
                        </a:rPr>
                        <m:t>=</m:t>
                      </m:r>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𝑙</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𝑚</m:t>
                          </m:r>
                        </m:sup>
                        <m:e>
                          <m:r>
                            <a:rPr lang="fr-FR" b="0" i="1" smtClean="0">
                              <a:solidFill>
                                <a:srgbClr val="002060"/>
                              </a:solidFill>
                              <a:latin typeface="Cambria Math" panose="02040503050406030204" pitchFamily="18" charset="0"/>
                            </a:rPr>
                            <m:t>𝑃</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𝑋</m:t>
                              </m:r>
                              <m:r>
                                <a:rPr lang="fr-FR" b="0" i="1" smtClean="0">
                                  <a:solidFill>
                                    <a:srgbClr val="002060"/>
                                  </a:solidFill>
                                  <a:latin typeface="Cambria Math" panose="02040503050406030204" pitchFamily="18" charset="0"/>
                                </a:rPr>
                                <m:t>=</m:t>
                              </m:r>
                              <m:sSup>
                                <m:sSupPr>
                                  <m:ctrlPr>
                                    <a:rPr lang="fr-FR" b="0" i="1" smtClean="0">
                                      <a:solidFill>
                                        <a:srgbClr val="002060"/>
                                      </a:solidFill>
                                      <a:latin typeface="Cambria Math" panose="02040503050406030204" pitchFamily="18" charset="0"/>
                                    </a:rPr>
                                  </m:ctrlPr>
                                </m:sSupPr>
                                <m:e>
                                  <m:r>
                                    <a:rPr lang="fr-FR" b="0" i="1" smtClean="0">
                                      <a:solidFill>
                                        <a:srgbClr val="002060"/>
                                      </a:solidFill>
                                      <a:latin typeface="Cambria Math" panose="02040503050406030204" pitchFamily="18" charset="0"/>
                                    </a:rPr>
                                    <m:t>𝑣</m:t>
                                  </m:r>
                                </m:e>
                                <m:sup>
                                  <m:r>
                                    <a:rPr lang="fr-FR" b="0" i="1" smtClean="0">
                                      <a:solidFill>
                                        <a:srgbClr val="002060"/>
                                      </a:solidFill>
                                      <a:latin typeface="Cambria Math" panose="02040503050406030204" pitchFamily="18" charset="0"/>
                                    </a:rPr>
                                    <m:t>𝑙</m:t>
                                  </m:r>
                                </m:sup>
                              </m:sSup>
                              <m:r>
                                <a:rPr lang="fr-FR" b="0" i="1" smtClean="0">
                                  <a:solidFill>
                                    <a:srgbClr val="002060"/>
                                  </a:solidFill>
                                  <a:latin typeface="Cambria Math" panose="02040503050406030204" pitchFamily="18" charset="0"/>
                                </a:rPr>
                                <m:t> | </m:t>
                              </m:r>
                              <m:r>
                                <a:rPr lang="fr-FR" b="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𝑃𝑎𝑟𝑒𝑛𝑡</m:t>
                              </m:r>
                              <m:r>
                                <a:rPr lang="fr-FR" b="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r>
                                <a:rPr lang="fr-FR" b="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𝑋</m:t>
                              </m:r>
                              <m:r>
                                <a:rPr lang="fr-FR" b="0"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m:t>
                              </m:r>
                            </m:e>
                          </m:d>
                          <m:r>
                            <a:rPr lang="fr-FR" b="0" i="1" smtClean="0">
                              <a:solidFill>
                                <a:srgbClr val="002060"/>
                              </a:solidFill>
                              <a:latin typeface="Cambria Math" panose="02040503050406030204" pitchFamily="18" charset="0"/>
                            </a:rPr>
                            <m:t>= </m:t>
                          </m:r>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𝑙</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𝑚</m:t>
                                  </m:r>
                                </m:sup>
                                <m:e>
                                  <m:sSub>
                                    <m:sSubPr>
                                      <m:ctrlPr>
                                        <a:rPr lang="fr-FR" b="0" i="1" smtClean="0">
                                          <a:solidFill>
                                            <a:srgbClr val="002060"/>
                                          </a:solidFill>
                                          <a:latin typeface="Cambria Math" panose="02040503050406030204" pitchFamily="18" charset="0"/>
                                        </a:rPr>
                                      </m:ctrlPr>
                                    </m:sSubPr>
                                    <m:e>
                                      <m:r>
                                        <a:rPr lang="fr-FR" i="1" dirty="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e>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𝑗</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𝑙</m:t>
                                          </m:r>
                                        </m:e>
                                      </m:d>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𝑘</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𝑙</m:t>
                                      </m:r>
                                      <m:r>
                                        <a:rPr lang="fr-FR" b="0" i="1" smtClean="0">
                                          <a:solidFill>
                                            <a:srgbClr val="002060"/>
                                          </a:solidFill>
                                          <a:latin typeface="Cambria Math" panose="02040503050406030204" pitchFamily="18" charset="0"/>
                                        </a:rPr>
                                        <m:t>)</m:t>
                                      </m:r>
                                    </m:sub>
                                  </m:sSub>
                                </m:e>
                              </m:nary>
                            </m:e>
                          </m:nary>
                        </m:e>
                      </m:nary>
                    </m:oMath>
                  </m:oMathPara>
                </a14:m>
                <a:endParaRPr lang="fr-FR" dirty="0">
                  <a:solidFill>
                    <a:srgbClr val="00206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2345528" y="3847803"/>
                <a:ext cx="5548698" cy="756233"/>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3006325" y="5451025"/>
                <a:ext cx="2544991" cy="839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𝐿</m:t>
                      </m:r>
                      <m:d>
                        <m:dPr>
                          <m:ctrlPr>
                            <a:rPr lang="fr-FR" i="1">
                              <a:solidFill>
                                <a:srgbClr val="002060"/>
                              </a:solidFill>
                              <a:latin typeface="Cambria Math" panose="02040503050406030204" pitchFamily="18" charset="0"/>
                            </a:rPr>
                          </m:ctrlPr>
                        </m:dPr>
                        <m:e>
                          <m:r>
                            <m:rPr>
                              <m:nor/>
                            </m:rPr>
                            <a:rPr lang="fr-FR" i="1" dirty="0" smtClean="0">
                              <a:solidFill>
                                <a:srgbClr val="002060"/>
                              </a:solidFill>
                              <a:latin typeface="Brush Script MT" panose="03060802040406070304" pitchFamily="66" charset="0"/>
                            </a:rPr>
                            <m:t>D</m:t>
                          </m:r>
                        </m:e>
                      </m:d>
                      <m:r>
                        <a:rPr lang="fr-FR" b="0" i="1" smtClean="0">
                          <a:solidFill>
                            <a:srgbClr val="002060"/>
                          </a:solidFill>
                          <a:latin typeface="Cambria Math" panose="02040503050406030204" pitchFamily="18" charset="0"/>
                        </a:rPr>
                        <m:t>=</m:t>
                      </m:r>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𝑘</m:t>
                              </m:r>
                              <m:r>
                                <a:rPr lang="fr-FR" b="0" i="1" smtClean="0">
                                  <a:solidFill>
                                    <a:srgbClr val="002060"/>
                                  </a:solidFill>
                                  <a:latin typeface="Cambria Math" panose="02040503050406030204" pitchFamily="18" charset="0"/>
                                </a:rPr>
                                <m:t>=1</m:t>
                              </m:r>
                            </m:sub>
                            <m:sup>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𝑗</m:t>
                                  </m:r>
                                </m:e>
                                <m:sub>
                                  <m:r>
                                    <a:rPr lang="fr-FR" i="1">
                                      <a:solidFill>
                                        <a:srgbClr val="002060"/>
                                      </a:solidFill>
                                      <a:latin typeface="Cambria Math" panose="02040503050406030204" pitchFamily="18" charset="0"/>
                                    </a:rPr>
                                    <m:t>𝑖</m:t>
                                  </m:r>
                                </m:sub>
                              </m:sSub>
                            </m:sup>
                            <m:e>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𝑗</m:t>
                                  </m:r>
                                  <m:r>
                                    <a:rPr lang="fr-FR" b="0" i="1" smtClean="0">
                                      <a:solidFill>
                                        <a:srgbClr val="002060"/>
                                      </a:solidFill>
                                      <a:latin typeface="Cambria Math" panose="02040503050406030204" pitchFamily="18" charset="0"/>
                                    </a:rPr>
                                    <m:t>=1</m:t>
                                  </m:r>
                                </m:sub>
                                <m:sup>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𝑘</m:t>
                                      </m:r>
                                    </m:e>
                                    <m:sub>
                                      <m:r>
                                        <a:rPr lang="fr-FR" b="0" i="1" smtClean="0">
                                          <a:solidFill>
                                            <a:srgbClr val="002060"/>
                                          </a:solidFill>
                                          <a:latin typeface="Cambria Math" panose="02040503050406030204" pitchFamily="18" charset="0"/>
                                        </a:rPr>
                                        <m:t>𝑗</m:t>
                                      </m:r>
                                    </m:sub>
                                  </m:sSub>
                                </m:sup>
                                <m:e>
                                  <m:sSubSup>
                                    <m:sSubSupPr>
                                      <m:ctrlPr>
                                        <a:rPr lang="fr-FR" b="0" i="1" smtClean="0">
                                          <a:solidFill>
                                            <a:srgbClr val="002060"/>
                                          </a:solidFill>
                                          <a:latin typeface="Cambria Math" panose="02040503050406030204" pitchFamily="18" charset="0"/>
                                        </a:rPr>
                                      </m:ctrlPr>
                                    </m:sSubSupPr>
                                    <m:e>
                                      <m:r>
                                        <a:rPr lang="fr-FR" i="1" dirty="0" smtClean="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e>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𝑗</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𝑘</m:t>
                                      </m:r>
                                    </m:sub>
                                    <m:sup>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𝑁</m:t>
                                          </m:r>
                                        </m:e>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𝑗</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𝑘</m:t>
                                          </m:r>
                                        </m:sub>
                                      </m:sSub>
                                    </m:sup>
                                  </m:sSubSup>
                                </m:e>
                              </m:nary>
                            </m:e>
                          </m:nary>
                        </m:e>
                      </m:nary>
                    </m:oMath>
                  </m:oMathPara>
                </a14:m>
                <a:endParaRPr lang="fr-FR" dirty="0">
                  <a:solidFill>
                    <a:srgbClr val="002060"/>
                  </a:solidFill>
                </a:endParaRPr>
              </a:p>
            </p:txBody>
          </p:sp>
        </mc:Choice>
        <mc:Fallback xmlns="">
          <p:sp>
            <p:nvSpPr>
              <p:cNvPr id="12" name="ZoneTexte 11"/>
              <p:cNvSpPr txBox="1">
                <a:spLocks noRot="1" noChangeAspect="1" noMove="1" noResize="1" noEditPoints="1" noAdjustHandles="1" noChangeArrowheads="1" noChangeShapeType="1" noTextEdit="1"/>
              </p:cNvSpPr>
              <p:nvPr/>
            </p:nvSpPr>
            <p:spPr>
              <a:xfrm>
                <a:off x="3006325" y="5451025"/>
                <a:ext cx="2544991" cy="839974"/>
              </a:xfrm>
              <a:prstGeom prst="rect">
                <a:avLst/>
              </a:prstGeom>
              <a:blipFill>
                <a:blip r:embed="rId6"/>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070189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060274"/>
            <a:chOff x="0" y="998538"/>
            <a:chExt cx="9144000" cy="30602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44682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a:t>
              </a:r>
              <a:r>
                <a:rPr lang="fr-FR" sz="2000" b="1" dirty="0" smtClean="0">
                  <a:solidFill>
                    <a:srgbClr val="800080"/>
                  </a:solidFill>
                  <a:sym typeface="Wingdings" pitchFamily="2" charset="2"/>
                </a:rPr>
                <a:t>: Apprentissage itératif </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L’algorithme EM (Expectation </a:t>
              </a:r>
              <a:r>
                <a:rPr lang="fr-FR" i="1" dirty="0" err="1" smtClean="0">
                  <a:solidFill>
                    <a:srgbClr val="800080"/>
                  </a:solidFill>
                </a:rPr>
                <a:t>Maximization</a:t>
              </a:r>
              <a:r>
                <a:rPr lang="fr-FR" i="1" dirty="0" smtClean="0">
                  <a:solidFill>
                    <a:srgbClr val="800080"/>
                  </a:solidFill>
                </a:rPr>
                <a:t>) rechercher par itérations successives les valeurs de </a:t>
              </a:r>
              <a:r>
                <a:rPr lang="fr-FR" i="1" dirty="0" smtClean="0">
                  <a:solidFill>
                    <a:srgbClr val="800080"/>
                  </a:solidFill>
                  <a:sym typeface="Symbol" panose="05050102010706020507" pitchFamily="18" charset="2"/>
                </a:rPr>
                <a:t></a:t>
              </a:r>
              <a:r>
                <a:rPr lang="fr-FR" i="1" baseline="-25000" dirty="0" err="1" smtClean="0">
                  <a:solidFill>
                    <a:srgbClr val="800080"/>
                  </a:solidFill>
                </a:rPr>
                <a:t>i,j,k</a:t>
              </a:r>
              <a:r>
                <a:rPr lang="fr-FR" i="1" dirty="0" smtClean="0">
                  <a:solidFill>
                    <a:srgbClr val="800080"/>
                  </a:solidFill>
                </a:rPr>
                <a:t> qui maximisent la vraisemblance.</a:t>
              </a:r>
            </a:p>
            <a:p>
              <a:pPr lvl="1" algn="just">
                <a:spcAft>
                  <a:spcPts val="600"/>
                </a:spcAft>
                <a:buFont typeface="Wingdings" pitchFamily="2" charset="2"/>
                <a:buChar char="§"/>
              </a:pPr>
              <a:r>
                <a:rPr lang="fr-FR" i="1" dirty="0" smtClean="0">
                  <a:solidFill>
                    <a:srgbClr val="800080"/>
                  </a:solidFill>
                </a:rPr>
                <a:t> Comme les probabilités sont toujours inférieures à 1 l’algorithme évalue en réalité les valeurs sur </a:t>
              </a:r>
              <a:r>
                <a:rPr lang="fr-FR" i="1" dirty="0">
                  <a:solidFill>
                    <a:srgbClr val="800080"/>
                  </a:solidFill>
                </a:rPr>
                <a:t>la </a:t>
              </a:r>
              <a:r>
                <a:rPr lang="fr-FR" i="1" dirty="0" smtClean="0">
                  <a:solidFill>
                    <a:srgbClr val="800080"/>
                  </a:solidFill>
                </a:rPr>
                <a:t>log-vraisemblance, qui facilite les calculs.</a:t>
              </a: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smtClean="0">
                <a:solidFill>
                  <a:srgbClr val="800080"/>
                </a:solidFill>
              </a:endParaRPr>
            </a:p>
          </p:txBody>
        </p:sp>
      </p:grpSp>
      <mc:AlternateContent xmlns:mc="http://schemas.openxmlformats.org/markup-compatibility/2006" xmlns:a14="http://schemas.microsoft.com/office/drawing/2010/main">
        <mc:Choice Requires="a14">
          <p:sp>
            <p:nvSpPr>
              <p:cNvPr id="13" name="ZoneTexte 12"/>
              <p:cNvSpPr txBox="1"/>
              <p:nvPr/>
            </p:nvSpPr>
            <p:spPr>
              <a:xfrm>
                <a:off x="2206285" y="3263903"/>
                <a:ext cx="5468868" cy="839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𝑄</m:t>
                      </m:r>
                      <m:r>
                        <a:rPr lang="fr-FR" b="0" i="1" smtClean="0">
                          <a:solidFill>
                            <a:srgbClr val="002060"/>
                          </a:solidFill>
                          <a:latin typeface="Cambria Math" panose="02040503050406030204" pitchFamily="18" charset="0"/>
                        </a:rPr>
                        <m:t>(</m:t>
                      </m:r>
                      <m:r>
                        <a:rPr lang="fr-FR" i="1" dirty="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𝐸</m:t>
                      </m:r>
                      <m:d>
                        <m:dPr>
                          <m:begChr m:val="["/>
                          <m:endChr m:val="]"/>
                          <m:ctrlPr>
                            <a:rPr lang="fr-FR" i="1">
                              <a:solidFill>
                                <a:srgbClr val="002060"/>
                              </a:solidFill>
                              <a:latin typeface="Cambria Math" panose="02040503050406030204" pitchFamily="18" charset="0"/>
                            </a:rPr>
                          </m:ctrlPr>
                        </m:dPr>
                        <m:e>
                          <m:r>
                            <m:rPr>
                              <m:sty m:val="p"/>
                            </m:rPr>
                            <a:rPr lang="fr-FR">
                              <a:solidFill>
                                <a:srgbClr val="002060"/>
                              </a:solidFill>
                              <a:latin typeface="Cambria Math" panose="02040503050406030204" pitchFamily="18" charset="0"/>
                            </a:rPr>
                            <m:t>log</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𝐿</m:t>
                          </m:r>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m:rPr>
                                      <m:nor/>
                                    </m:rPr>
                                    <a:rPr lang="fr-FR" i="1" dirty="0">
                                      <a:solidFill>
                                        <a:srgbClr val="002060"/>
                                      </a:solidFill>
                                      <a:latin typeface="Brush Script MT" panose="03060802040406070304" pitchFamily="66" charset="0"/>
                                    </a:rPr>
                                    <m:t>D</m:t>
                                  </m:r>
                                </m:e>
                                <m:sub>
                                  <m:r>
                                    <a:rPr lang="fr-FR" i="1">
                                      <a:solidFill>
                                        <a:srgbClr val="002060"/>
                                      </a:solidFill>
                                      <a:latin typeface="Cambria Math" panose="02040503050406030204" pitchFamily="18" charset="0"/>
                                    </a:rPr>
                                    <m:t>𝑜</m:t>
                                  </m:r>
                                </m:sub>
                              </m:sSub>
                              <m:r>
                                <m:rPr>
                                  <m:nor/>
                                </m:rPr>
                                <a:rPr lang="fr-FR" i="1" dirty="0">
                                  <a:solidFill>
                                    <a:srgbClr val="002060"/>
                                  </a:solidFill>
                                  <a:latin typeface="Brush Script MT" panose="03060802040406070304" pitchFamily="66" charset="0"/>
                                </a:rPr>
                                <m:t>,</m:t>
                              </m:r>
                              <m:sSub>
                                <m:sSubPr>
                                  <m:ctrlPr>
                                    <a:rPr lang="fr-FR" i="1">
                                      <a:solidFill>
                                        <a:srgbClr val="002060"/>
                                      </a:solidFill>
                                      <a:latin typeface="Cambria Math" panose="02040503050406030204" pitchFamily="18" charset="0"/>
                                    </a:rPr>
                                  </m:ctrlPr>
                                </m:sSubPr>
                                <m:e>
                                  <m:r>
                                    <m:rPr>
                                      <m:nor/>
                                    </m:rPr>
                                    <a:rPr lang="fr-FR" i="1" dirty="0">
                                      <a:solidFill>
                                        <a:srgbClr val="002060"/>
                                      </a:solidFill>
                                      <a:latin typeface="Brush Script MT" panose="03060802040406070304" pitchFamily="66" charset="0"/>
                                    </a:rPr>
                                    <m:t>D</m:t>
                                  </m:r>
                                </m:e>
                                <m:sub>
                                  <m:r>
                                    <a:rPr lang="fr-FR" i="1">
                                      <a:solidFill>
                                        <a:srgbClr val="002060"/>
                                      </a:solidFill>
                                      <a:latin typeface="Cambria Math" panose="02040503050406030204" pitchFamily="18" charset="0"/>
                                    </a:rPr>
                                    <m:t>𝑚</m:t>
                                  </m:r>
                                </m:sub>
                              </m:sSub>
                            </m:e>
                          </m:d>
                          <m:r>
                            <a:rPr lang="fr-FR" i="1">
                              <a:solidFill>
                                <a:srgbClr val="002060"/>
                              </a:solidFill>
                              <a:latin typeface="Cambria Math" panose="02040503050406030204" pitchFamily="18" charset="0"/>
                            </a:rPr>
                            <m:t>)</m:t>
                          </m:r>
                        </m:e>
                      </m:d>
                      <m:r>
                        <a:rPr lang="fr-FR" b="0" i="1" smtClean="0">
                          <a:solidFill>
                            <a:srgbClr val="002060"/>
                          </a:solidFill>
                          <a:latin typeface="Cambria Math" panose="02040503050406030204" pitchFamily="18" charset="0"/>
                        </a:rPr>
                        <m:t>=</m:t>
                      </m:r>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𝑘</m:t>
                              </m:r>
                              <m:r>
                                <a:rPr lang="fr-FR" b="0" i="1" smtClean="0">
                                  <a:solidFill>
                                    <a:srgbClr val="002060"/>
                                  </a:solidFill>
                                  <a:latin typeface="Cambria Math" panose="02040503050406030204" pitchFamily="18" charset="0"/>
                                </a:rPr>
                                <m:t>=1</m:t>
                              </m:r>
                            </m:sub>
                            <m:sup>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𝑗</m:t>
                                  </m:r>
                                </m:e>
                                <m:sub>
                                  <m:r>
                                    <a:rPr lang="fr-FR" b="0" i="1" smtClean="0">
                                      <a:solidFill>
                                        <a:srgbClr val="002060"/>
                                      </a:solidFill>
                                      <a:latin typeface="Cambria Math" panose="02040503050406030204" pitchFamily="18" charset="0"/>
                                    </a:rPr>
                                    <m:t>𝑖</m:t>
                                  </m:r>
                                </m:sub>
                              </m:sSub>
                            </m:sup>
                            <m:e>
                              <m:nary>
                                <m:naryPr>
                                  <m:chr m:val="∑"/>
                                  <m:ctrlPr>
                                    <a:rPr lang="fr-FR" b="0"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𝑗</m:t>
                                  </m:r>
                                  <m:r>
                                    <a:rPr lang="fr-FR" b="0" i="1" smtClean="0">
                                      <a:solidFill>
                                        <a:srgbClr val="002060"/>
                                      </a:solidFill>
                                      <a:latin typeface="Cambria Math" panose="02040503050406030204" pitchFamily="18" charset="0"/>
                                    </a:rPr>
                                    <m:t>=1</m:t>
                                  </m:r>
                                </m:sub>
                                <m:sup>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𝑘</m:t>
                                      </m:r>
                                    </m:e>
                                    <m:sub>
                                      <m:r>
                                        <a:rPr lang="fr-FR" i="1">
                                          <a:solidFill>
                                            <a:srgbClr val="002060"/>
                                          </a:solidFill>
                                          <a:latin typeface="Cambria Math" panose="02040503050406030204" pitchFamily="18" charset="0"/>
                                        </a:rPr>
                                        <m:t>𝑗</m:t>
                                      </m:r>
                                    </m:sub>
                                  </m:sSub>
                                </m:sup>
                                <m:e>
                                  <m:sSubSup>
                                    <m:sSubSupPr>
                                      <m:ctrlPr>
                                        <a:rPr lang="fr-FR" b="0" i="1" smtClean="0">
                                          <a:solidFill>
                                            <a:srgbClr val="002060"/>
                                          </a:solidFill>
                                          <a:latin typeface="Cambria Math" panose="02040503050406030204" pitchFamily="18" charset="0"/>
                                        </a:rPr>
                                      </m:ctrlPr>
                                    </m:sSubSupPr>
                                    <m:e>
                                      <m:r>
                                        <a:rPr lang="fr-FR" b="0" i="1" smtClean="0">
                                          <a:solidFill>
                                            <a:srgbClr val="002060"/>
                                          </a:solidFill>
                                          <a:latin typeface="Cambria Math" panose="02040503050406030204" pitchFamily="18" charset="0"/>
                                        </a:rPr>
                                        <m:t>𝑁</m:t>
                                      </m:r>
                                    </m:e>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𝑗</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𝑘</m:t>
                                      </m:r>
                                    </m:sub>
                                    <m:sup>
                                      <m:r>
                                        <a:rPr lang="fr-FR" b="0" i="1" smtClean="0">
                                          <a:solidFill>
                                            <a:srgbClr val="002060"/>
                                          </a:solidFill>
                                          <a:latin typeface="Cambria Math" panose="02040503050406030204" pitchFamily="18" charset="0"/>
                                        </a:rPr>
                                        <m:t>∗</m:t>
                                      </m:r>
                                    </m:sup>
                                  </m:sSubSup>
                                </m:e>
                              </m:nary>
                              <m:r>
                                <m:rPr>
                                  <m:sty m:val="p"/>
                                </m:rPr>
                                <a:rPr lang="fr-FR" b="0" i="0" smtClean="0">
                                  <a:solidFill>
                                    <a:srgbClr val="002060"/>
                                  </a:solidFill>
                                  <a:latin typeface="Cambria Math" panose="02040503050406030204" pitchFamily="18" charset="0"/>
                                </a:rPr>
                                <m:t>log</m:t>
                              </m:r>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i="1" dirty="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e>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𝑗</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𝑘</m:t>
                                  </m:r>
                                </m:sub>
                              </m:sSub>
                              <m:r>
                                <a:rPr lang="fr-FR" b="0" i="1" smtClean="0">
                                  <a:solidFill>
                                    <a:srgbClr val="002060"/>
                                  </a:solidFill>
                                  <a:latin typeface="Cambria Math" panose="02040503050406030204" pitchFamily="18" charset="0"/>
                                </a:rPr>
                                <m:t>)</m:t>
                              </m:r>
                            </m:e>
                          </m:nary>
                        </m:e>
                      </m:nary>
                    </m:oMath>
                  </m:oMathPara>
                </a14:m>
                <a:endParaRPr lang="fr-FR" dirty="0">
                  <a:solidFill>
                    <a:srgbClr val="002060"/>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2206285" y="3263903"/>
                <a:ext cx="5468868" cy="839974"/>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06110" y="4174228"/>
                <a:ext cx="7949406" cy="2416046"/>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L’algorithme EM consiste à itérer sur les paramètres </a:t>
                </a:r>
                <a:r>
                  <a:rPr lang="fr-FR" i="1" dirty="0">
                    <a:solidFill>
                      <a:srgbClr val="800080"/>
                    </a:solidFill>
                    <a:sym typeface="Symbol" panose="05050102010706020507" pitchFamily="18" charset="2"/>
                  </a:rPr>
                  <a:t></a:t>
                </a:r>
                <a:r>
                  <a:rPr lang="fr-FR" i="1" baseline="-25000" dirty="0" err="1">
                    <a:solidFill>
                      <a:srgbClr val="800080"/>
                    </a:solidFill>
                  </a:rPr>
                  <a:t>i,j,k</a:t>
                </a:r>
                <a:r>
                  <a:rPr lang="fr-FR" i="1" dirty="0">
                    <a:solidFill>
                      <a:srgbClr val="800080"/>
                    </a:solidFill>
                  </a:rPr>
                  <a:t> du RB :</a:t>
                </a:r>
              </a:p>
              <a:p>
                <a:pPr lvl="2" algn="just">
                  <a:spcAft>
                    <a:spcPts val="600"/>
                  </a:spcAft>
                  <a:buFont typeface="Wingdings" pitchFamily="2" charset="2"/>
                  <a:buChar char="§"/>
                </a:pPr>
                <a:r>
                  <a:rPr lang="fr-FR" i="1" dirty="0">
                    <a:solidFill>
                      <a:srgbClr val="800080"/>
                    </a:solidFill>
                  </a:rPr>
                  <a:t> Initialisation : On fixe un modèle aléatoirement (valeurs des </a:t>
                </a:r>
                <a:r>
                  <a:rPr lang="fr-FR" i="1" dirty="0">
                    <a:solidFill>
                      <a:srgbClr val="800080"/>
                    </a:solidFill>
                    <a:sym typeface="Symbol" panose="05050102010706020507" pitchFamily="18" charset="2"/>
                  </a:rPr>
                  <a:t></a:t>
                </a:r>
                <a:r>
                  <a:rPr lang="fr-FR" i="1" baseline="-25000" dirty="0" err="1">
                    <a:solidFill>
                      <a:srgbClr val="800080"/>
                    </a:solidFill>
                  </a:rPr>
                  <a:t>i,j,k</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On calcule les données manquantes à partir des </a:t>
                </a:r>
                <a:r>
                  <a:rPr lang="fr-FR" i="1" dirty="0">
                    <a:solidFill>
                      <a:srgbClr val="800080"/>
                    </a:solidFill>
                    <a:sym typeface="Symbol" panose="05050102010706020507" pitchFamily="18" charset="2"/>
                  </a:rPr>
                  <a:t></a:t>
                </a:r>
                <a:r>
                  <a:rPr lang="fr-FR" i="1" baseline="-25000" dirty="0" err="1" smtClean="0">
                    <a:solidFill>
                      <a:srgbClr val="800080"/>
                    </a:solidFill>
                  </a:rPr>
                  <a:t>i,j,k</a:t>
                </a:r>
                <a:r>
                  <a:rPr lang="fr-FR" i="1" dirty="0" smtClean="0">
                    <a:solidFill>
                      <a:srgbClr val="800080"/>
                    </a:solidFill>
                  </a:rPr>
                  <a:t>.</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On dispose alors d’un modèle complet et on peut recalculer les </a:t>
                </a:r>
                <a:r>
                  <a:rPr lang="fr-FR" i="1" dirty="0" smtClean="0">
                    <a:solidFill>
                      <a:srgbClr val="800080"/>
                    </a:solidFill>
                  </a:rPr>
                  <a:t>tables des probabilités (nouveau modèle).</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On mesure la vraisemblance entre les valeurs du modèle et </a:t>
                </a:r>
                <a14:m>
                  <m:oMath xmlns:m="http://schemas.openxmlformats.org/officeDocument/2006/math">
                    <m:r>
                      <m:rPr>
                        <m:nor/>
                      </m:rPr>
                      <a:rPr lang="fr-FR" i="1" dirty="0">
                        <a:solidFill>
                          <a:srgbClr val="002060"/>
                        </a:solidFill>
                        <a:latin typeface="Brush Script MT" panose="03060802040406070304" pitchFamily="66" charset="0"/>
                      </a:rPr>
                      <m:t>D</m:t>
                    </m:r>
                  </m:oMath>
                </a14:m>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L’algorithme s’arrête lorsque Q et donc les </a:t>
                </a:r>
                <a:r>
                  <a:rPr lang="fr-FR" i="1" dirty="0">
                    <a:solidFill>
                      <a:srgbClr val="800080"/>
                    </a:solidFill>
                    <a:sym typeface="Symbol" panose="05050102010706020507" pitchFamily="18" charset="2"/>
                  </a:rPr>
                  <a:t></a:t>
                </a:r>
                <a:r>
                  <a:rPr lang="fr-FR" i="1" baseline="-25000" dirty="0" err="1">
                    <a:solidFill>
                      <a:srgbClr val="800080"/>
                    </a:solidFill>
                  </a:rPr>
                  <a:t>i,j,k</a:t>
                </a:r>
                <a:r>
                  <a:rPr lang="fr-FR" i="1" dirty="0">
                    <a:solidFill>
                      <a:srgbClr val="800080"/>
                    </a:solidFill>
                  </a:rPr>
                  <a:t> n’évoluent plus.</a:t>
                </a:r>
              </a:p>
            </p:txBody>
          </p:sp>
        </mc:Choice>
        <mc:Fallback xmlns="">
          <p:sp>
            <p:nvSpPr>
              <p:cNvPr id="12" name="Rectangle 11"/>
              <p:cNvSpPr>
                <a:spLocks noRot="1" noChangeAspect="1" noMove="1" noResize="1" noEditPoints="1" noAdjustHandles="1" noChangeArrowheads="1" noChangeShapeType="1" noTextEdit="1"/>
              </p:cNvSpPr>
              <p:nvPr/>
            </p:nvSpPr>
            <p:spPr>
              <a:xfrm>
                <a:off x="706110" y="4174228"/>
                <a:ext cx="7949406" cy="2416046"/>
              </a:xfrm>
              <a:prstGeom prst="rect">
                <a:avLst/>
              </a:prstGeom>
              <a:blipFill>
                <a:blip r:embed="rId5"/>
                <a:stretch>
                  <a:fillRect t="-1515" r="-613" b="-3283"/>
                </a:stretch>
              </a:blipFill>
            </p:spPr>
            <p:txBody>
              <a:bodyPr/>
              <a:lstStyle/>
              <a:p>
                <a:r>
                  <a:rPr lang="fr-FR">
                    <a:noFill/>
                  </a:rPr>
                  <a:t> </a:t>
                </a:r>
              </a:p>
            </p:txBody>
          </p:sp>
        </mc:Fallback>
      </mc:AlternateContent>
    </p:spTree>
    <p:extLst>
      <p:ext uri="{BB962C8B-B14F-4D97-AF65-F5344CB8AC3E}">
        <p14:creationId xmlns:p14="http://schemas.microsoft.com/office/powerpoint/2010/main" val="73090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860219"/>
            <a:chOff x="0" y="998538"/>
            <a:chExt cx="9144000" cy="286021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24676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a:t>
              </a:r>
              <a:r>
                <a:rPr lang="fr-FR" sz="2000" b="1" dirty="0" smtClean="0">
                  <a:solidFill>
                    <a:srgbClr val="800080"/>
                  </a:solidFill>
                  <a:sym typeface="Wingdings" pitchFamily="2" charset="2"/>
                </a:rPr>
                <a:t>: Exemple - initialisation</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b="1" i="1" dirty="0" smtClean="0">
                  <a:solidFill>
                    <a:srgbClr val="800080"/>
                  </a:solidFill>
                </a:rPr>
                <a:t>3 Variables </a:t>
              </a:r>
              <a:r>
                <a:rPr lang="fr-FR" i="1" dirty="0" smtClean="0">
                  <a:solidFill>
                    <a:srgbClr val="800080"/>
                  </a:solidFill>
                </a:rPr>
                <a:t>{V</a:t>
              </a:r>
              <a:r>
                <a:rPr lang="fr-FR" i="1" dirty="0">
                  <a:solidFill>
                    <a:srgbClr val="800080"/>
                  </a:solidFill>
                </a:rPr>
                <a:t>, </a:t>
              </a:r>
              <a:r>
                <a:rPr lang="fr-FR" i="1" dirty="0" smtClean="0">
                  <a:solidFill>
                    <a:srgbClr val="800080"/>
                  </a:solidFill>
                </a:rPr>
                <a:t>C</a:t>
              </a:r>
              <a:r>
                <a:rPr lang="fr-FR" i="1" dirty="0">
                  <a:solidFill>
                    <a:srgbClr val="800080"/>
                  </a:solidFill>
                </a:rPr>
                <a:t>; </a:t>
              </a:r>
              <a:r>
                <a:rPr lang="fr-FR" i="1" dirty="0" smtClean="0">
                  <a:solidFill>
                    <a:srgbClr val="800080"/>
                  </a:solidFill>
                </a:rPr>
                <a:t>A} et </a:t>
              </a:r>
              <a:r>
                <a:rPr lang="fr-FR" b="1" i="1" dirty="0" smtClean="0">
                  <a:solidFill>
                    <a:srgbClr val="800080"/>
                  </a:solidFill>
                </a:rPr>
                <a:t>6 Probabilités </a:t>
              </a:r>
              <a:r>
                <a:rPr lang="fr-FR" i="1" dirty="0" smtClean="0">
                  <a:solidFill>
                    <a:srgbClr val="800080"/>
                  </a:solidFill>
                </a:rPr>
                <a:t>définissent le modèle</a:t>
              </a:r>
            </a:p>
            <a:p>
              <a:pPr lvl="1" algn="just">
                <a:spcAft>
                  <a:spcPts val="600"/>
                </a:spcAft>
                <a:buFont typeface="Wingdings" pitchFamily="2" charset="2"/>
                <a:buChar char="§"/>
              </a:pPr>
              <a:endParaRPr lang="fr-FR" i="1" dirty="0">
                <a:solidFill>
                  <a:srgbClr val="800080"/>
                </a:solidFill>
              </a:endParaRPr>
            </a:p>
            <a:p>
              <a:pPr lvl="1" algn="just">
                <a:spcAft>
                  <a:spcPts val="600"/>
                </a:spcAft>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pPr>
              <a:endParaRPr lang="fr-FR" i="1" dirty="0">
                <a:solidFill>
                  <a:srgbClr val="800080"/>
                </a:solidFill>
              </a:endParaRPr>
            </a:p>
          </p:txBody>
        </p:sp>
      </p:grpSp>
      <p:grpSp>
        <p:nvGrpSpPr>
          <p:cNvPr id="3" name="Groupe 2"/>
          <p:cNvGrpSpPr/>
          <p:nvPr/>
        </p:nvGrpSpPr>
        <p:grpSpPr>
          <a:xfrm>
            <a:off x="5806618" y="2419989"/>
            <a:ext cx="2965102" cy="1681584"/>
            <a:chOff x="4499743" y="3592652"/>
            <a:chExt cx="2965102" cy="1681584"/>
          </a:xfrm>
        </p:grpSpPr>
        <p:grpSp>
          <p:nvGrpSpPr>
            <p:cNvPr id="30" name="Groupe 29"/>
            <p:cNvGrpSpPr/>
            <p:nvPr/>
          </p:nvGrpSpPr>
          <p:grpSpPr>
            <a:xfrm>
              <a:off x="6288508" y="3592652"/>
              <a:ext cx="1176337" cy="640080"/>
              <a:chOff x="3070765" y="4916701"/>
              <a:chExt cx="1176337" cy="640080"/>
            </a:xfrm>
          </p:grpSpPr>
          <p:sp>
            <p:nvSpPr>
              <p:cNvPr id="48" name="Ellipse 47"/>
              <p:cNvSpPr/>
              <p:nvPr/>
            </p:nvSpPr>
            <p:spPr>
              <a:xfrm>
                <a:off x="3070765" y="4916701"/>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3156232" y="5052075"/>
                <a:ext cx="1005403" cy="369332"/>
              </a:xfrm>
              <a:prstGeom prst="rect">
                <a:avLst/>
              </a:prstGeom>
            </p:spPr>
            <p:txBody>
              <a:bodyPr wrap="none">
                <a:spAutoFit/>
              </a:bodyPr>
              <a:lstStyle/>
              <a:p>
                <a:r>
                  <a:rPr lang="fr-FR" i="1" dirty="0" smtClean="0">
                    <a:solidFill>
                      <a:srgbClr val="800080"/>
                    </a:solidFill>
                  </a:rPr>
                  <a:t>Capteur</a:t>
                </a:r>
                <a:endParaRPr lang="fr-FR" dirty="0"/>
              </a:p>
            </p:txBody>
          </p:sp>
        </p:grpSp>
        <p:grpSp>
          <p:nvGrpSpPr>
            <p:cNvPr id="31" name="Groupe 30"/>
            <p:cNvGrpSpPr/>
            <p:nvPr/>
          </p:nvGrpSpPr>
          <p:grpSpPr>
            <a:xfrm>
              <a:off x="4499743" y="3592652"/>
              <a:ext cx="1176337" cy="640080"/>
              <a:chOff x="4414063" y="4862167"/>
              <a:chExt cx="1176337" cy="640080"/>
            </a:xfrm>
          </p:grpSpPr>
          <p:sp>
            <p:nvSpPr>
              <p:cNvPr id="44" name="Ellipse 43"/>
              <p:cNvSpPr/>
              <p:nvPr/>
            </p:nvSpPr>
            <p:spPr>
              <a:xfrm>
                <a:off x="4414063" y="486216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4617029" y="4997541"/>
                <a:ext cx="770404" cy="369332"/>
              </a:xfrm>
              <a:prstGeom prst="rect">
                <a:avLst/>
              </a:prstGeom>
            </p:spPr>
            <p:txBody>
              <a:bodyPr wrap="none">
                <a:spAutoFit/>
              </a:bodyPr>
              <a:lstStyle/>
              <a:p>
                <a:r>
                  <a:rPr lang="fr-FR" i="1" dirty="0" smtClean="0">
                    <a:solidFill>
                      <a:srgbClr val="800080"/>
                    </a:solidFill>
                  </a:rPr>
                  <a:t>Vidéo</a:t>
                </a:r>
                <a:endParaRPr lang="fr-FR" dirty="0"/>
              </a:p>
            </p:txBody>
          </p:sp>
        </p:grpSp>
        <p:grpSp>
          <p:nvGrpSpPr>
            <p:cNvPr id="34" name="Groupe 33"/>
            <p:cNvGrpSpPr/>
            <p:nvPr/>
          </p:nvGrpSpPr>
          <p:grpSpPr>
            <a:xfrm>
              <a:off x="5367375" y="4634156"/>
              <a:ext cx="1176337" cy="640080"/>
              <a:chOff x="1969988" y="5928479"/>
              <a:chExt cx="1176337" cy="640080"/>
            </a:xfrm>
          </p:grpSpPr>
          <p:sp>
            <p:nvSpPr>
              <p:cNvPr id="42" name="Ellipse 41"/>
              <p:cNvSpPr/>
              <p:nvPr/>
            </p:nvSpPr>
            <p:spPr>
              <a:xfrm>
                <a:off x="1969988" y="5928479"/>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2164459" y="6063853"/>
                <a:ext cx="787395" cy="369332"/>
              </a:xfrm>
              <a:prstGeom prst="rect">
                <a:avLst/>
              </a:prstGeom>
            </p:spPr>
            <p:txBody>
              <a:bodyPr wrap="none">
                <a:spAutoFit/>
              </a:bodyPr>
              <a:lstStyle/>
              <a:p>
                <a:r>
                  <a:rPr lang="fr-FR" i="1" dirty="0" smtClean="0">
                    <a:solidFill>
                      <a:srgbClr val="800080"/>
                    </a:solidFill>
                  </a:rPr>
                  <a:t>Alerte</a:t>
                </a:r>
                <a:endParaRPr lang="fr-FR" dirty="0"/>
              </a:p>
            </p:txBody>
          </p:sp>
        </p:grpSp>
        <p:cxnSp>
          <p:nvCxnSpPr>
            <p:cNvPr id="40" name="Connecteur droit avec flèche 39"/>
            <p:cNvCxnSpPr>
              <a:stCxn id="44" idx="4"/>
              <a:endCxn id="42" idx="1"/>
            </p:cNvCxnSpPr>
            <p:nvPr/>
          </p:nvCxnSpPr>
          <p:spPr>
            <a:xfrm>
              <a:off x="5087912" y="4232732"/>
              <a:ext cx="451734"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stCxn id="48" idx="4"/>
              <a:endCxn id="42" idx="7"/>
            </p:cNvCxnSpPr>
            <p:nvPr/>
          </p:nvCxnSpPr>
          <p:spPr>
            <a:xfrm flipH="1">
              <a:off x="6371441" y="4232732"/>
              <a:ext cx="505236" cy="49516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4" name="Tableau 3"/>
              <p:cNvGraphicFramePr>
                <a:graphicFrameLocks noGrp="1"/>
              </p:cNvGraphicFramePr>
              <p:nvPr>
                <p:extLst/>
              </p:nvPr>
            </p:nvGraphicFramePr>
            <p:xfrm>
              <a:off x="355031" y="2438175"/>
              <a:ext cx="5321588" cy="1116748"/>
            </p:xfrm>
            <a:graphic>
              <a:graphicData uri="http://schemas.openxmlformats.org/drawingml/2006/table">
                <a:tbl>
                  <a:tblPr firstRow="1" bandRow="1">
                    <a:tableStyleId>{5C22544A-7EE6-4342-B048-85BDC9FD1C3A}</a:tableStyleId>
                  </a:tblPr>
                  <a:tblGrid>
                    <a:gridCol w="2660794">
                      <a:extLst>
                        <a:ext uri="{9D8B030D-6E8A-4147-A177-3AD203B41FA5}">
                          <a16:colId xmlns:a16="http://schemas.microsoft.com/office/drawing/2014/main" val="3205340463"/>
                        </a:ext>
                      </a:extLst>
                    </a:gridCol>
                    <a:gridCol w="2660794">
                      <a:extLst>
                        <a:ext uri="{9D8B030D-6E8A-4147-A177-3AD203B41FA5}">
                          <a16:colId xmlns:a16="http://schemas.microsoft.com/office/drawing/2014/main" val="1898226253"/>
                        </a:ext>
                      </a:extLst>
                    </a:gridCol>
                  </a:tblGrid>
                  <a:tr h="3750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ea typeface="Cambria Math" panose="02040503050406030204" pitchFamily="18" charset="0"/>
                              <a:sym typeface="Symbol" panose="05050102010706020507" pitchFamily="18" charset="2"/>
                            </a:rPr>
                            <a:t>P(V=V)=</a:t>
                          </a:r>
                          <a14:m>
                            <m:oMath xmlns:m="http://schemas.openxmlformats.org/officeDocument/2006/math">
                              <m:r>
                                <a:rPr lang="fr-FR" sz="140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𝜃</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𝑣</m:t>
                              </m:r>
                            </m:oMath>
                          </a14:m>
                          <a:endParaRPr lang="fr-FR" sz="1400" b="0" baseline="-25000" dirty="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ea typeface="Cambria Math" panose="02040503050406030204" pitchFamily="18" charset="0"/>
                              <a:sym typeface="Symbol" panose="05050102010706020507" pitchFamily="18" charset="2"/>
                            </a:rPr>
                            <a:t>P(C=V) =</a:t>
                          </a:r>
                          <a14:m>
                            <m:oMath xmlns:m="http://schemas.openxmlformats.org/officeDocument/2006/math">
                              <m:r>
                                <a:rPr lang="fr-FR" sz="140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𝜃</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𝑐</m:t>
                              </m:r>
                            </m:oMath>
                          </a14:m>
                          <a:endParaRPr lang="fr-FR" sz="1400" b="0" baseline="-25000" dirty="0">
                            <a:solidFill>
                              <a:srgbClr val="800080"/>
                            </a:solidFill>
                          </a:endParaRPr>
                        </a:p>
                      </a:txBody>
                      <a:tcPr/>
                    </a:tc>
                    <a:extLst>
                      <a:ext uri="{0D108BD9-81ED-4DB2-BD59-A6C34878D82A}">
                        <a16:rowId xmlns:a16="http://schemas.microsoft.com/office/drawing/2014/main" val="18899309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ea typeface="Cambria Math" panose="02040503050406030204" pitchFamily="18" charset="0"/>
                              <a:sym typeface="Symbol" panose="05050102010706020507" pitchFamily="18" charset="2"/>
                            </a:rPr>
                            <a:t>P(A=V |</a:t>
                          </a:r>
                          <a:r>
                            <a:rPr lang="fr-FR" sz="1400" b="0" baseline="0" dirty="0" smtClean="0">
                              <a:solidFill>
                                <a:srgbClr val="800080"/>
                              </a:solidFill>
                              <a:ea typeface="Cambria Math" panose="02040503050406030204" pitchFamily="18" charset="0"/>
                              <a:sym typeface="Symbol" panose="05050102010706020507" pitchFamily="18" charset="2"/>
                            </a:rPr>
                            <a:t> V=V, C=V</a:t>
                          </a:r>
                          <a:r>
                            <a:rPr lang="fr-FR" sz="1400" b="0" dirty="0" smtClean="0">
                              <a:solidFill>
                                <a:srgbClr val="800080"/>
                              </a:solidFill>
                              <a:ea typeface="Cambria Math" panose="02040503050406030204" pitchFamily="18" charset="0"/>
                              <a:sym typeface="Symbol" panose="05050102010706020507" pitchFamily="18" charset="2"/>
                            </a:rPr>
                            <a:t>)=</a:t>
                          </a:r>
                          <a14:m>
                            <m:oMath xmlns:m="http://schemas.openxmlformats.org/officeDocument/2006/math">
                              <m:r>
                                <a:rPr lang="fr-FR" sz="140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𝜃</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𝑎</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𝑉</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𝑉𝑉</m:t>
                              </m:r>
                            </m:oMath>
                          </a14:m>
                          <a:endParaRPr lang="fr-FR" sz="1400" b="0" baseline="-25000" dirty="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ea typeface="Cambria Math" panose="02040503050406030204" pitchFamily="18" charset="0"/>
                              <a:sym typeface="Symbol" panose="05050102010706020507" pitchFamily="18" charset="2"/>
                            </a:rPr>
                            <a:t>P(A=V |</a:t>
                          </a:r>
                          <a:r>
                            <a:rPr lang="fr-FR" sz="1400" b="0" baseline="0" dirty="0" smtClean="0">
                              <a:solidFill>
                                <a:srgbClr val="800080"/>
                              </a:solidFill>
                              <a:ea typeface="Cambria Math" panose="02040503050406030204" pitchFamily="18" charset="0"/>
                              <a:sym typeface="Symbol" panose="05050102010706020507" pitchFamily="18" charset="2"/>
                            </a:rPr>
                            <a:t> V=F, C=V</a:t>
                          </a:r>
                          <a:r>
                            <a:rPr lang="fr-FR" sz="1400" b="0" dirty="0" smtClean="0">
                              <a:solidFill>
                                <a:srgbClr val="800080"/>
                              </a:solidFill>
                              <a:ea typeface="Cambria Math" panose="02040503050406030204" pitchFamily="18" charset="0"/>
                              <a:sym typeface="Symbol" panose="05050102010706020507" pitchFamily="18" charset="2"/>
                            </a:rPr>
                            <a:t>)=</a:t>
                          </a:r>
                          <a14:m>
                            <m:oMath xmlns:m="http://schemas.openxmlformats.org/officeDocument/2006/math">
                              <m:r>
                                <a:rPr lang="fr-FR" sz="140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𝜃</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𝑎</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𝑉</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𝐹𝑉</m:t>
                              </m:r>
                            </m:oMath>
                          </a14:m>
                          <a:endParaRPr lang="fr-FR" sz="1400" b="0" baseline="-25000" dirty="0">
                            <a:solidFill>
                              <a:srgbClr val="800080"/>
                            </a:solidFill>
                          </a:endParaRPr>
                        </a:p>
                      </a:txBody>
                      <a:tcPr/>
                    </a:tc>
                    <a:extLst>
                      <a:ext uri="{0D108BD9-81ED-4DB2-BD59-A6C34878D82A}">
                        <a16:rowId xmlns:a16="http://schemas.microsoft.com/office/drawing/2014/main" val="66872882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ea typeface="Cambria Math" panose="02040503050406030204" pitchFamily="18" charset="0"/>
                              <a:sym typeface="Symbol" panose="05050102010706020507" pitchFamily="18" charset="2"/>
                            </a:rPr>
                            <a:t>P(A=V |</a:t>
                          </a:r>
                          <a:r>
                            <a:rPr lang="fr-FR" sz="1400" b="0" baseline="0" dirty="0" smtClean="0">
                              <a:solidFill>
                                <a:srgbClr val="800080"/>
                              </a:solidFill>
                              <a:ea typeface="Cambria Math" panose="02040503050406030204" pitchFamily="18" charset="0"/>
                              <a:sym typeface="Symbol" panose="05050102010706020507" pitchFamily="18" charset="2"/>
                            </a:rPr>
                            <a:t> V=V, C=F</a:t>
                          </a:r>
                          <a:r>
                            <a:rPr lang="fr-FR" sz="1400" b="0" dirty="0" smtClean="0">
                              <a:solidFill>
                                <a:srgbClr val="800080"/>
                              </a:solidFill>
                              <a:ea typeface="Cambria Math" panose="02040503050406030204" pitchFamily="18" charset="0"/>
                              <a:sym typeface="Symbol" panose="05050102010706020507" pitchFamily="18" charset="2"/>
                            </a:rPr>
                            <a:t>)=</a:t>
                          </a:r>
                          <a14:m>
                            <m:oMath xmlns:m="http://schemas.openxmlformats.org/officeDocument/2006/math">
                              <m:r>
                                <a:rPr lang="fr-FR" sz="140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𝜃</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𝑎</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𝑉</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𝑉𝐹</m:t>
                              </m:r>
                            </m:oMath>
                          </a14:m>
                          <a:endParaRPr lang="fr-FR" sz="1400" b="0" baseline="-25000" dirty="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ea typeface="Cambria Math" panose="02040503050406030204" pitchFamily="18" charset="0"/>
                              <a:sym typeface="Symbol" panose="05050102010706020507" pitchFamily="18" charset="2"/>
                            </a:rPr>
                            <a:t>P(A=V |</a:t>
                          </a:r>
                          <a:r>
                            <a:rPr lang="fr-FR" sz="1400" b="0" baseline="0" dirty="0" smtClean="0">
                              <a:solidFill>
                                <a:srgbClr val="800080"/>
                              </a:solidFill>
                              <a:ea typeface="Cambria Math" panose="02040503050406030204" pitchFamily="18" charset="0"/>
                              <a:sym typeface="Symbol" panose="05050102010706020507" pitchFamily="18" charset="2"/>
                            </a:rPr>
                            <a:t> V=F, C=F</a:t>
                          </a:r>
                          <a:r>
                            <a:rPr lang="fr-FR" sz="1400" b="0" dirty="0" smtClean="0">
                              <a:solidFill>
                                <a:srgbClr val="800080"/>
                              </a:solidFill>
                              <a:ea typeface="Cambria Math" panose="02040503050406030204" pitchFamily="18" charset="0"/>
                              <a:sym typeface="Symbol" panose="05050102010706020507" pitchFamily="18" charset="2"/>
                            </a:rPr>
                            <a:t>) )=</a:t>
                          </a:r>
                          <a14:m>
                            <m:oMath xmlns:m="http://schemas.openxmlformats.org/officeDocument/2006/math">
                              <m:r>
                                <a:rPr lang="fr-FR" sz="1400" i="1"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𝜃</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𝑎</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𝑉</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sz="1400" b="0" i="1" baseline="-25000" dirty="0"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𝐹𝐹</m:t>
                              </m:r>
                            </m:oMath>
                          </a14:m>
                          <a:endParaRPr lang="fr-FR" sz="1400" b="0" baseline="-25000" dirty="0">
                            <a:solidFill>
                              <a:srgbClr val="800080"/>
                            </a:solidFill>
                          </a:endParaRPr>
                        </a:p>
                      </a:txBody>
                      <a:tcPr/>
                    </a:tc>
                    <a:extLst>
                      <a:ext uri="{0D108BD9-81ED-4DB2-BD59-A6C34878D82A}">
                        <a16:rowId xmlns:a16="http://schemas.microsoft.com/office/drawing/2014/main" val="2104715932"/>
                      </a:ext>
                    </a:extLst>
                  </a:tr>
                </a:tbl>
              </a:graphicData>
            </a:graphic>
          </p:graphicFrame>
        </mc:Choice>
        <mc:Fallback xmlns="">
          <p:graphicFrame>
            <p:nvGraphicFramePr>
              <p:cNvPr id="4" name="Tableau 3"/>
              <p:cNvGraphicFramePr>
                <a:graphicFrameLocks noGrp="1"/>
              </p:cNvGraphicFramePr>
              <p:nvPr>
                <p:extLst>
                  <p:ext uri="{D42A27DB-BD31-4B8C-83A1-F6EECF244321}">
                    <p14:modId xmlns:p14="http://schemas.microsoft.com/office/powerpoint/2010/main" val="2111201641"/>
                  </p:ext>
                </p:extLst>
              </p:nvPr>
            </p:nvGraphicFramePr>
            <p:xfrm>
              <a:off x="355031" y="2438175"/>
              <a:ext cx="5321588" cy="1116748"/>
            </p:xfrm>
            <a:graphic>
              <a:graphicData uri="http://schemas.openxmlformats.org/drawingml/2006/table">
                <a:tbl>
                  <a:tblPr firstRow="1" bandRow="1">
                    <a:tableStyleId>{5C22544A-7EE6-4342-B048-85BDC9FD1C3A}</a:tableStyleId>
                  </a:tblPr>
                  <a:tblGrid>
                    <a:gridCol w="2660794">
                      <a:extLst>
                        <a:ext uri="{9D8B030D-6E8A-4147-A177-3AD203B41FA5}">
                          <a16:colId xmlns:a16="http://schemas.microsoft.com/office/drawing/2014/main" val="3205340463"/>
                        </a:ext>
                      </a:extLst>
                    </a:gridCol>
                    <a:gridCol w="2660794">
                      <a:extLst>
                        <a:ext uri="{9D8B030D-6E8A-4147-A177-3AD203B41FA5}">
                          <a16:colId xmlns:a16="http://schemas.microsoft.com/office/drawing/2014/main" val="1898226253"/>
                        </a:ext>
                      </a:extLst>
                    </a:gridCol>
                  </a:tblGrid>
                  <a:tr h="375068">
                    <a:tc>
                      <a:txBody>
                        <a:bodyPr/>
                        <a:lstStyle/>
                        <a:p>
                          <a:endParaRPr lang="fr-FR"/>
                        </a:p>
                      </a:txBody>
                      <a:tcPr>
                        <a:blipFill>
                          <a:blip r:embed="rId4"/>
                          <a:stretch>
                            <a:fillRect l="-229" t="-1613" r="-100915" b="-201613"/>
                          </a:stretch>
                        </a:blipFill>
                      </a:tcPr>
                    </a:tc>
                    <a:tc>
                      <a:txBody>
                        <a:bodyPr/>
                        <a:lstStyle/>
                        <a:p>
                          <a:endParaRPr lang="fr-FR"/>
                        </a:p>
                      </a:txBody>
                      <a:tcPr>
                        <a:blipFill>
                          <a:blip r:embed="rId4"/>
                          <a:stretch>
                            <a:fillRect l="-100229" t="-1613" r="-915" b="-201613"/>
                          </a:stretch>
                        </a:blipFill>
                      </a:tcPr>
                    </a:tc>
                    <a:extLst>
                      <a:ext uri="{0D108BD9-81ED-4DB2-BD59-A6C34878D82A}">
                        <a16:rowId xmlns:a16="http://schemas.microsoft.com/office/drawing/2014/main" val="1889930979"/>
                      </a:ext>
                    </a:extLst>
                  </a:tr>
                  <a:tr h="370840">
                    <a:tc>
                      <a:txBody>
                        <a:bodyPr/>
                        <a:lstStyle/>
                        <a:p>
                          <a:endParaRPr lang="fr-FR"/>
                        </a:p>
                      </a:txBody>
                      <a:tcPr>
                        <a:blipFill>
                          <a:blip r:embed="rId4"/>
                          <a:stretch>
                            <a:fillRect l="-229" t="-101613" r="-100915" b="-101613"/>
                          </a:stretch>
                        </a:blipFill>
                      </a:tcPr>
                    </a:tc>
                    <a:tc>
                      <a:txBody>
                        <a:bodyPr/>
                        <a:lstStyle/>
                        <a:p>
                          <a:endParaRPr lang="fr-FR"/>
                        </a:p>
                      </a:txBody>
                      <a:tcPr>
                        <a:blipFill>
                          <a:blip r:embed="rId4"/>
                          <a:stretch>
                            <a:fillRect l="-100229" t="-101613" r="-915" b="-101613"/>
                          </a:stretch>
                        </a:blipFill>
                      </a:tcPr>
                    </a:tc>
                    <a:extLst>
                      <a:ext uri="{0D108BD9-81ED-4DB2-BD59-A6C34878D82A}">
                        <a16:rowId xmlns:a16="http://schemas.microsoft.com/office/drawing/2014/main" val="668728829"/>
                      </a:ext>
                    </a:extLst>
                  </a:tr>
                  <a:tr h="370840">
                    <a:tc>
                      <a:txBody>
                        <a:bodyPr/>
                        <a:lstStyle/>
                        <a:p>
                          <a:endParaRPr lang="fr-FR"/>
                        </a:p>
                      </a:txBody>
                      <a:tcPr>
                        <a:blipFill>
                          <a:blip r:embed="rId4"/>
                          <a:stretch>
                            <a:fillRect l="-229" t="-204918" r="-100915" b="-3279"/>
                          </a:stretch>
                        </a:blipFill>
                      </a:tcPr>
                    </a:tc>
                    <a:tc>
                      <a:txBody>
                        <a:bodyPr/>
                        <a:lstStyle/>
                        <a:p>
                          <a:endParaRPr lang="fr-FR"/>
                        </a:p>
                      </a:txBody>
                      <a:tcPr>
                        <a:blipFill>
                          <a:blip r:embed="rId4"/>
                          <a:stretch>
                            <a:fillRect l="-100229" t="-204918" r="-915" b="-3279"/>
                          </a:stretch>
                        </a:blipFill>
                      </a:tcPr>
                    </a:tc>
                    <a:extLst>
                      <a:ext uri="{0D108BD9-81ED-4DB2-BD59-A6C34878D82A}">
                        <a16:rowId xmlns:a16="http://schemas.microsoft.com/office/drawing/2014/main" val="21047159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extLst/>
              </p:nvPr>
            </p:nvGraphicFramePr>
            <p:xfrm>
              <a:off x="737394" y="4053080"/>
              <a:ext cx="4291112" cy="1853121"/>
            </p:xfrm>
            <a:graphic>
              <a:graphicData uri="http://schemas.openxmlformats.org/drawingml/2006/table">
                <a:tbl>
                  <a:tblPr firstRow="1" bandRow="1">
                    <a:tableStyleId>{5C22544A-7EE6-4342-B048-85BDC9FD1C3A}</a:tableStyleId>
                  </a:tblPr>
                  <a:tblGrid>
                    <a:gridCol w="1072778">
                      <a:extLst>
                        <a:ext uri="{9D8B030D-6E8A-4147-A177-3AD203B41FA5}">
                          <a16:colId xmlns:a16="http://schemas.microsoft.com/office/drawing/2014/main" val="1592428441"/>
                        </a:ext>
                      </a:extLst>
                    </a:gridCol>
                    <a:gridCol w="1072778">
                      <a:extLst>
                        <a:ext uri="{9D8B030D-6E8A-4147-A177-3AD203B41FA5}">
                          <a16:colId xmlns:a16="http://schemas.microsoft.com/office/drawing/2014/main" val="3973976100"/>
                        </a:ext>
                      </a:extLst>
                    </a:gridCol>
                    <a:gridCol w="1072778">
                      <a:extLst>
                        <a:ext uri="{9D8B030D-6E8A-4147-A177-3AD203B41FA5}">
                          <a16:colId xmlns:a16="http://schemas.microsoft.com/office/drawing/2014/main" val="2401554948"/>
                        </a:ext>
                      </a:extLst>
                    </a:gridCol>
                    <a:gridCol w="1072778">
                      <a:extLst>
                        <a:ext uri="{9D8B030D-6E8A-4147-A177-3AD203B41FA5}">
                          <a16:colId xmlns:a16="http://schemas.microsoft.com/office/drawing/2014/main" val="2731098668"/>
                        </a:ext>
                      </a:extLst>
                    </a:gridCol>
                  </a:tblGrid>
                  <a:tr h="248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fr-FR" sz="1400" b="0" i="1" smtClean="0">
                                      <a:solidFill>
                                        <a:srgbClr val="800080"/>
                                      </a:solidFill>
                                      <a:latin typeface="Cambria Math" panose="02040503050406030204" pitchFamily="18" charset="0"/>
                                    </a:rPr>
                                  </m:ctrlPr>
                                </m:sSubSupPr>
                                <m:e>
                                  <m:r>
                                    <a:rPr lang="fr-FR" sz="1400" b="0" i="1" smtClean="0">
                                      <a:solidFill>
                                        <a:srgbClr val="800080"/>
                                      </a:solidFill>
                                      <a:latin typeface="Cambria Math" panose="02040503050406030204" pitchFamily="18" charset="0"/>
                                    </a:rPr>
                                    <m:t>𝑁</m:t>
                                  </m:r>
                                </m:e>
                                <m:sub>
                                  <m:r>
                                    <a:rPr lang="fr-FR" sz="1400" b="0" i="1" smtClean="0">
                                      <a:solidFill>
                                        <a:srgbClr val="800080"/>
                                      </a:solidFill>
                                      <a:latin typeface="Cambria Math" panose="02040503050406030204" pitchFamily="18" charset="0"/>
                                    </a:rPr>
                                    <m:t>𝑖</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𝑗</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𝑘</m:t>
                                  </m:r>
                                </m:sub>
                                <m:sup>
                                  <m:r>
                                    <a:rPr lang="fr-FR" sz="1400" b="0" i="1" smtClean="0">
                                      <a:solidFill>
                                        <a:srgbClr val="800080"/>
                                      </a:solidFill>
                                      <a:latin typeface="Cambria Math" panose="02040503050406030204" pitchFamily="18" charset="0"/>
                                    </a:rPr>
                                    <m:t>∗</m:t>
                                  </m:r>
                                </m:sup>
                              </m:sSubSup>
                            </m:oMath>
                          </a14:m>
                          <a:r>
                            <a:rPr lang="fr-FR" sz="1400" b="0" i="1" baseline="0" dirty="0" smtClean="0">
                              <a:solidFill>
                                <a:srgbClr val="800080"/>
                              </a:solidFill>
                            </a:rPr>
                            <a:t> </a:t>
                          </a:r>
                          <a:endParaRPr lang="fr-FR" sz="1400" b="0" baseline="-25000" dirty="0" smtClean="0">
                            <a:solidFill>
                              <a:srgbClr val="800080"/>
                            </a:solidFill>
                          </a:endParaRPr>
                        </a:p>
                      </a:txBody>
                      <a:tcPr/>
                    </a:tc>
                    <a:extLst>
                      <a:ext uri="{0D108BD9-81ED-4DB2-BD59-A6C34878D82A}">
                        <a16:rowId xmlns:a16="http://schemas.microsoft.com/office/drawing/2014/main" val="230537118"/>
                      </a:ext>
                    </a:extLst>
                  </a:tr>
                  <a:tr h="248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52</a:t>
                          </a:r>
                          <a:endParaRPr lang="fr-FR" sz="1400" b="0" baseline="-25000" dirty="0" smtClean="0">
                            <a:solidFill>
                              <a:srgbClr val="800080"/>
                            </a:solidFill>
                          </a:endParaRPr>
                        </a:p>
                      </a:txBody>
                      <a:tcPr/>
                    </a:tc>
                    <a:extLst>
                      <a:ext uri="{0D108BD9-81ED-4DB2-BD59-A6C34878D82A}">
                        <a16:rowId xmlns:a16="http://schemas.microsoft.com/office/drawing/2014/main" val="4085687223"/>
                      </a:ext>
                    </a:extLst>
                  </a:tr>
                  <a:tr h="248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8</a:t>
                          </a:r>
                          <a:endParaRPr lang="fr-FR" sz="1400" b="0" baseline="-25000" dirty="0" smtClean="0">
                            <a:solidFill>
                              <a:srgbClr val="800080"/>
                            </a:solidFill>
                          </a:endParaRPr>
                        </a:p>
                      </a:txBody>
                      <a:tcPr/>
                    </a:tc>
                    <a:extLst>
                      <a:ext uri="{0D108BD9-81ED-4DB2-BD59-A6C34878D82A}">
                        <a16:rowId xmlns:a16="http://schemas.microsoft.com/office/drawing/2014/main" val="1755505537"/>
                      </a:ext>
                    </a:extLst>
                  </a:tr>
                  <a:tr h="2008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17</a:t>
                          </a:r>
                          <a:endParaRPr lang="fr-FR" sz="1400" b="0" baseline="-25000" dirty="0" smtClean="0">
                            <a:solidFill>
                              <a:srgbClr val="800080"/>
                            </a:solidFill>
                          </a:endParaRPr>
                        </a:p>
                      </a:txBody>
                      <a:tcPr/>
                    </a:tc>
                    <a:extLst>
                      <a:ext uri="{0D108BD9-81ED-4DB2-BD59-A6C34878D82A}">
                        <a16:rowId xmlns:a16="http://schemas.microsoft.com/office/drawing/2014/main" val="4087887949"/>
                      </a:ext>
                    </a:extLst>
                  </a:tr>
                  <a:tr h="2986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2</a:t>
                          </a:r>
                          <a:endParaRPr lang="fr-FR" sz="1400" b="0" baseline="-25000" dirty="0" smtClean="0">
                            <a:solidFill>
                              <a:srgbClr val="800080"/>
                            </a:solidFill>
                          </a:endParaRPr>
                        </a:p>
                      </a:txBody>
                      <a:tcPr/>
                    </a:tc>
                    <a:extLst>
                      <a:ext uri="{0D108BD9-81ED-4DB2-BD59-A6C34878D82A}">
                        <a16:rowId xmlns:a16="http://schemas.microsoft.com/office/drawing/2014/main" val="2750386931"/>
                      </a:ext>
                    </a:extLst>
                  </a:tr>
                  <a:tr h="2986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21</a:t>
                          </a:r>
                          <a:endParaRPr lang="fr-FR" sz="1400" b="0" baseline="-25000" dirty="0" smtClean="0">
                            <a:solidFill>
                              <a:srgbClr val="800080"/>
                            </a:solidFill>
                          </a:endParaRPr>
                        </a:p>
                      </a:txBody>
                      <a:tcPr/>
                    </a:tc>
                    <a:extLst>
                      <a:ext uri="{0D108BD9-81ED-4DB2-BD59-A6C34878D82A}">
                        <a16:rowId xmlns:a16="http://schemas.microsoft.com/office/drawing/2014/main" val="1939161421"/>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4070272842"/>
                  </p:ext>
                </p:extLst>
              </p:nvPr>
            </p:nvGraphicFramePr>
            <p:xfrm>
              <a:off x="737394" y="4053080"/>
              <a:ext cx="4291112" cy="1853121"/>
            </p:xfrm>
            <a:graphic>
              <a:graphicData uri="http://schemas.openxmlformats.org/drawingml/2006/table">
                <a:tbl>
                  <a:tblPr firstRow="1" bandRow="1">
                    <a:tableStyleId>{5C22544A-7EE6-4342-B048-85BDC9FD1C3A}</a:tableStyleId>
                  </a:tblPr>
                  <a:tblGrid>
                    <a:gridCol w="1072778">
                      <a:extLst>
                        <a:ext uri="{9D8B030D-6E8A-4147-A177-3AD203B41FA5}">
                          <a16:colId xmlns:a16="http://schemas.microsoft.com/office/drawing/2014/main" val="1592428441"/>
                        </a:ext>
                      </a:extLst>
                    </a:gridCol>
                    <a:gridCol w="1072778">
                      <a:extLst>
                        <a:ext uri="{9D8B030D-6E8A-4147-A177-3AD203B41FA5}">
                          <a16:colId xmlns:a16="http://schemas.microsoft.com/office/drawing/2014/main" val="3973976100"/>
                        </a:ext>
                      </a:extLst>
                    </a:gridCol>
                    <a:gridCol w="1072778">
                      <a:extLst>
                        <a:ext uri="{9D8B030D-6E8A-4147-A177-3AD203B41FA5}">
                          <a16:colId xmlns:a16="http://schemas.microsoft.com/office/drawing/2014/main" val="2401554948"/>
                        </a:ext>
                      </a:extLst>
                    </a:gridCol>
                    <a:gridCol w="1072778">
                      <a:extLst>
                        <a:ext uri="{9D8B030D-6E8A-4147-A177-3AD203B41FA5}">
                          <a16:colId xmlns:a16="http://schemas.microsoft.com/office/drawing/2014/main" val="2731098668"/>
                        </a:ext>
                      </a:extLst>
                    </a:gridCol>
                  </a:tblGrid>
                  <a:tr h="3291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endParaRPr lang="fr-FR"/>
                        </a:p>
                      </a:txBody>
                      <a:tcPr>
                        <a:blipFill>
                          <a:blip r:embed="rId5"/>
                          <a:stretch>
                            <a:fillRect l="-301136" t="-1852" r="-2841" b="-483333"/>
                          </a:stretch>
                        </a:blipFill>
                      </a:tcPr>
                    </a:tc>
                    <a:extLst>
                      <a:ext uri="{0D108BD9-81ED-4DB2-BD59-A6C34878D82A}">
                        <a16:rowId xmlns:a16="http://schemas.microsoft.com/office/drawing/2014/main" val="23053711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52</a:t>
                          </a:r>
                          <a:endParaRPr lang="fr-FR" sz="1400" b="0" baseline="-25000" dirty="0" smtClean="0">
                            <a:solidFill>
                              <a:srgbClr val="800080"/>
                            </a:solidFill>
                          </a:endParaRPr>
                        </a:p>
                      </a:txBody>
                      <a:tcPr/>
                    </a:tc>
                    <a:extLst>
                      <a:ext uri="{0D108BD9-81ED-4DB2-BD59-A6C34878D82A}">
                        <a16:rowId xmlns:a16="http://schemas.microsoft.com/office/drawing/2014/main" val="40856872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8</a:t>
                          </a:r>
                          <a:endParaRPr lang="fr-FR" sz="1400" b="0" baseline="-25000" dirty="0" smtClean="0">
                            <a:solidFill>
                              <a:srgbClr val="800080"/>
                            </a:solidFill>
                          </a:endParaRPr>
                        </a:p>
                      </a:txBody>
                      <a:tcPr/>
                    </a:tc>
                    <a:extLst>
                      <a:ext uri="{0D108BD9-81ED-4DB2-BD59-A6C34878D82A}">
                        <a16:rowId xmlns:a16="http://schemas.microsoft.com/office/drawing/2014/main" val="175550553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17</a:t>
                          </a:r>
                          <a:endParaRPr lang="fr-FR" sz="1400" b="0" baseline="-25000" dirty="0" smtClean="0">
                            <a:solidFill>
                              <a:srgbClr val="800080"/>
                            </a:solidFill>
                          </a:endParaRPr>
                        </a:p>
                      </a:txBody>
                      <a:tcPr/>
                    </a:tc>
                    <a:extLst>
                      <a:ext uri="{0D108BD9-81ED-4DB2-BD59-A6C34878D82A}">
                        <a16:rowId xmlns:a16="http://schemas.microsoft.com/office/drawing/2014/main" val="408788794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2</a:t>
                          </a:r>
                          <a:endParaRPr lang="fr-FR" sz="1400" b="0" baseline="-25000" dirty="0" smtClean="0">
                            <a:solidFill>
                              <a:srgbClr val="800080"/>
                            </a:solidFill>
                          </a:endParaRPr>
                        </a:p>
                      </a:txBody>
                      <a:tcPr/>
                    </a:tc>
                    <a:extLst>
                      <a:ext uri="{0D108BD9-81ED-4DB2-BD59-A6C34878D82A}">
                        <a16:rowId xmlns:a16="http://schemas.microsoft.com/office/drawing/2014/main" val="275038693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21</a:t>
                          </a:r>
                          <a:endParaRPr lang="fr-FR" sz="1400" b="0" baseline="-25000" dirty="0" smtClean="0">
                            <a:solidFill>
                              <a:srgbClr val="800080"/>
                            </a:solidFill>
                          </a:endParaRPr>
                        </a:p>
                      </a:txBody>
                      <a:tcPr/>
                    </a:tc>
                    <a:extLst>
                      <a:ext uri="{0D108BD9-81ED-4DB2-BD59-A6C34878D82A}">
                        <a16:rowId xmlns:a16="http://schemas.microsoft.com/office/drawing/2014/main" val="1939161421"/>
                      </a:ext>
                    </a:extLst>
                  </a:tr>
                </a:tbl>
              </a:graphicData>
            </a:graphic>
          </p:graphicFrame>
        </mc:Fallback>
      </mc:AlternateContent>
      <p:sp>
        <p:nvSpPr>
          <p:cNvPr id="28" name="Rectangle 27"/>
          <p:cNvSpPr/>
          <p:nvPr/>
        </p:nvSpPr>
        <p:spPr>
          <a:xfrm>
            <a:off x="709380" y="6002343"/>
            <a:ext cx="7949406" cy="723275"/>
          </a:xfrm>
          <a:prstGeom prst="rect">
            <a:avLst/>
          </a:prstGeom>
        </p:spPr>
        <p:txBody>
          <a:bodyPr wrap="square">
            <a:spAutoFit/>
          </a:bodyPr>
          <a:lstStyle/>
          <a:p>
            <a:pPr lvl="1" algn="just">
              <a:spcAft>
                <a:spcPts val="600"/>
              </a:spcAft>
            </a:pPr>
            <a:r>
              <a:rPr lang="fr-FR" b="1" i="1" dirty="0">
                <a:solidFill>
                  <a:srgbClr val="800080"/>
                </a:solidFill>
              </a:rPr>
              <a:t> Initialisation</a:t>
            </a:r>
            <a:r>
              <a:rPr lang="fr-FR" i="1" dirty="0">
                <a:solidFill>
                  <a:srgbClr val="800080"/>
                </a:solidFill>
              </a:rPr>
              <a:t> : 	</a:t>
            </a:r>
            <a:r>
              <a:rPr lang="fr-FR" i="1" dirty="0">
                <a:solidFill>
                  <a:srgbClr val="800080"/>
                </a:solidFill>
                <a:sym typeface="Symbol" panose="05050102010706020507" pitchFamily="18" charset="2"/>
              </a:rPr>
              <a:t></a:t>
            </a:r>
            <a:r>
              <a:rPr lang="fr-FR" i="1" baseline="-25000" dirty="0">
                <a:solidFill>
                  <a:srgbClr val="800080"/>
                </a:solidFill>
                <a:sym typeface="Symbol" panose="05050102010706020507" pitchFamily="18" charset="2"/>
              </a:rPr>
              <a:t>v </a:t>
            </a:r>
            <a:r>
              <a:rPr lang="fr-FR" i="1" dirty="0">
                <a:solidFill>
                  <a:srgbClr val="800080"/>
                </a:solidFill>
                <a:sym typeface="Symbol" panose="05050102010706020507" pitchFamily="18" charset="2"/>
              </a:rPr>
              <a:t>= 0.3          </a:t>
            </a:r>
            <a:r>
              <a:rPr lang="fr-FR" i="1" baseline="-25000" dirty="0">
                <a:solidFill>
                  <a:srgbClr val="800080"/>
                </a:solidFill>
                <a:sym typeface="Symbol" panose="05050102010706020507" pitchFamily="18" charset="2"/>
              </a:rPr>
              <a:t>c </a:t>
            </a:r>
            <a:r>
              <a:rPr lang="fr-FR" i="1" dirty="0">
                <a:solidFill>
                  <a:srgbClr val="800080"/>
                </a:solidFill>
                <a:sym typeface="Symbol" panose="05050102010706020507" pitchFamily="18" charset="2"/>
              </a:rPr>
              <a:t>= 0.6          </a:t>
            </a:r>
            <a:r>
              <a:rPr lang="fr-FR" i="1" baseline="-25000" dirty="0" err="1">
                <a:solidFill>
                  <a:srgbClr val="800080"/>
                </a:solidFill>
                <a:sym typeface="Symbol" panose="05050102010706020507" pitchFamily="18" charset="2"/>
              </a:rPr>
              <a:t>a,V,VV</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 0.7 </a:t>
            </a:r>
          </a:p>
          <a:p>
            <a:pPr lvl="1" algn="just">
              <a:spcAft>
                <a:spcPts val="600"/>
              </a:spcAft>
            </a:pPr>
            <a:r>
              <a:rPr lang="fr-FR" i="1" dirty="0">
                <a:solidFill>
                  <a:srgbClr val="800080"/>
                </a:solidFill>
                <a:sym typeface="Symbol" panose="05050102010706020507" pitchFamily="18" charset="2"/>
              </a:rPr>
              <a:t>	</a:t>
            </a:r>
            <a:r>
              <a:rPr lang="fr-FR" i="1" dirty="0">
                <a:solidFill>
                  <a:srgbClr val="800080"/>
                </a:solidFill>
              </a:rPr>
              <a:t>aléatoire</a:t>
            </a:r>
            <a:r>
              <a:rPr lang="fr-FR" i="1" dirty="0">
                <a:solidFill>
                  <a:srgbClr val="800080"/>
                </a:solidFill>
                <a:sym typeface="Symbol" panose="05050102010706020507" pitchFamily="18" charset="2"/>
              </a:rPr>
              <a:t>		</a:t>
            </a:r>
            <a:r>
              <a:rPr lang="fr-FR" i="1" baseline="-25000" dirty="0" err="1">
                <a:solidFill>
                  <a:srgbClr val="800080"/>
                </a:solidFill>
                <a:sym typeface="Symbol" panose="05050102010706020507" pitchFamily="18" charset="2"/>
              </a:rPr>
              <a:t>a,V,VF</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 0.1    </a:t>
            </a:r>
            <a:r>
              <a:rPr lang="fr-FR" i="1" baseline="-25000" dirty="0" err="1">
                <a:solidFill>
                  <a:srgbClr val="800080"/>
                </a:solidFill>
                <a:sym typeface="Symbol" panose="05050102010706020507" pitchFamily="18" charset="2"/>
              </a:rPr>
              <a:t>a,V,FV</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 0.3     </a:t>
            </a:r>
            <a:r>
              <a:rPr lang="fr-FR" i="1" baseline="-25000" dirty="0" err="1">
                <a:solidFill>
                  <a:srgbClr val="800080"/>
                </a:solidFill>
                <a:sym typeface="Symbol" panose="05050102010706020507" pitchFamily="18" charset="2"/>
              </a:rPr>
              <a:t>a,V,FF</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 0.05 </a:t>
            </a:r>
            <a:endParaRPr lang="fr-FR" i="1" dirty="0">
              <a:solidFill>
                <a:srgbClr val="800080"/>
              </a:solidFill>
            </a:endParaRPr>
          </a:p>
        </p:txBody>
      </p:sp>
      <p:grpSp>
        <p:nvGrpSpPr>
          <p:cNvPr id="7" name="Groupe 6"/>
          <p:cNvGrpSpPr/>
          <p:nvPr/>
        </p:nvGrpSpPr>
        <p:grpSpPr>
          <a:xfrm>
            <a:off x="830722" y="3415356"/>
            <a:ext cx="8045170" cy="2282731"/>
            <a:chOff x="830722" y="3415356"/>
            <a:chExt cx="8045170" cy="2282731"/>
          </a:xfrm>
        </p:grpSpPr>
        <p:sp>
          <p:nvSpPr>
            <p:cNvPr id="55" name="Rectangle 54"/>
            <p:cNvSpPr/>
            <p:nvPr/>
          </p:nvSpPr>
          <p:spPr>
            <a:xfrm>
              <a:off x="4684083" y="4374648"/>
              <a:ext cx="4191809" cy="1323439"/>
            </a:xfrm>
            <a:prstGeom prst="rect">
              <a:avLst/>
            </a:prstGeom>
          </p:spPr>
          <p:txBody>
            <a:bodyPr wrap="square">
              <a:spAutoFit/>
            </a:bodyPr>
            <a:lstStyle/>
            <a:p>
              <a:pPr lvl="1" algn="just">
                <a:spcAft>
                  <a:spcPts val="600"/>
                </a:spcAft>
              </a:pPr>
              <a:r>
                <a:rPr lang="fr-FR" sz="1600" i="1" dirty="0" smtClean="0">
                  <a:solidFill>
                    <a:srgbClr val="800080"/>
                  </a:solidFill>
                  <a:sym typeface="Symbol" panose="05050102010706020507" pitchFamily="18" charset="2"/>
                </a:rPr>
                <a:t>Sur la base de 100 départs de feu les mesures effectuées montrent que 21 n’ont pas déclenché d’alerte, et que nous ne disposons d’aucune données sur l’état du capteur et de la vidéo.</a:t>
              </a:r>
            </a:p>
          </p:txBody>
        </p:sp>
        <mc:AlternateContent xmlns:mc="http://schemas.openxmlformats.org/markup-compatibility/2006" xmlns:a14="http://schemas.microsoft.com/office/drawing/2010/main">
          <mc:Choice Requires="a14">
            <p:sp>
              <p:nvSpPr>
                <p:cNvPr id="6" name="Rectangle 5"/>
                <p:cNvSpPr/>
                <p:nvPr/>
              </p:nvSpPr>
              <p:spPr>
                <a:xfrm>
                  <a:off x="830722" y="3415356"/>
                  <a:ext cx="4572000" cy="569387"/>
                </a:xfrm>
                <a:prstGeom prst="rect">
                  <a:avLst/>
                </a:prstGeom>
              </p:spPr>
              <p:txBody>
                <a:bodyPr>
                  <a:spAutoFit/>
                </a:bodyPr>
                <a:lstStyle/>
                <a:p>
                  <a:pPr lvl="1" algn="just">
                    <a:spcAft>
                      <a:spcPts val="600"/>
                    </a:spcAft>
                  </a:pPr>
                  <a:endParaRPr lang="fr-FR" sz="800" i="1" dirty="0">
                    <a:solidFill>
                      <a:srgbClr val="800080"/>
                    </a:solidFill>
                  </a:endParaRPr>
                </a:p>
                <a:p>
                  <a:pPr lvl="1" algn="just">
                    <a:spcAft>
                      <a:spcPts val="600"/>
                    </a:spcAft>
                  </a:pPr>
                  <a:r>
                    <a:rPr lang="fr-FR" i="1" dirty="0" smtClean="0">
                      <a:solidFill>
                        <a:srgbClr val="800080"/>
                      </a:solidFill>
                    </a:rPr>
                    <a:t>Soit </a:t>
                  </a:r>
                  <a14:m>
                    <m:oMath xmlns:m="http://schemas.openxmlformats.org/officeDocument/2006/math">
                      <m:r>
                        <m:rPr>
                          <m:nor/>
                        </m:rPr>
                        <a:rPr lang="fr-FR" i="1" dirty="0">
                          <a:solidFill>
                            <a:srgbClr val="002060"/>
                          </a:solidFill>
                          <a:latin typeface="Brush Script MT" panose="03060802040406070304" pitchFamily="66" charset="0"/>
                        </a:rPr>
                        <m:t>D</m:t>
                      </m:r>
                    </m:oMath>
                  </a14:m>
                  <a:r>
                    <a:rPr lang="fr-FR" i="1" dirty="0">
                      <a:solidFill>
                        <a:srgbClr val="800080"/>
                      </a:solidFill>
                    </a:rPr>
                    <a:t> le jeu données suivant </a:t>
                  </a:r>
                </a:p>
              </p:txBody>
            </p:sp>
          </mc:Choice>
          <mc:Fallback xmlns="">
            <p:sp>
              <p:nvSpPr>
                <p:cNvPr id="6" name="Rectangle 5"/>
                <p:cNvSpPr>
                  <a:spLocks noRot="1" noChangeAspect="1" noMove="1" noResize="1" noEditPoints="1" noAdjustHandles="1" noChangeArrowheads="1" noChangeShapeType="1" noTextEdit="1"/>
                </p:cNvSpPr>
                <p:nvPr/>
              </p:nvSpPr>
              <p:spPr>
                <a:xfrm>
                  <a:off x="830722" y="3415356"/>
                  <a:ext cx="4572000" cy="569387"/>
                </a:xfrm>
                <a:prstGeom prst="rect">
                  <a:avLst/>
                </a:prstGeom>
                <a:blipFill>
                  <a:blip r:embed="rId6"/>
                  <a:stretch>
                    <a:fillRect b="-15957"/>
                  </a:stretch>
                </a:blipFill>
              </p:spPr>
              <p:txBody>
                <a:bodyPr/>
                <a:lstStyle/>
                <a:p>
                  <a:r>
                    <a:rPr lang="fr-FR">
                      <a:noFill/>
                    </a:rPr>
                    <a:t> </a:t>
                  </a:r>
                </a:p>
              </p:txBody>
            </p:sp>
          </mc:Fallback>
        </mc:AlternateContent>
      </p:grpSp>
    </p:spTree>
    <p:extLst>
      <p:ext uri="{BB962C8B-B14F-4D97-AF65-F5344CB8AC3E}">
        <p14:creationId xmlns:p14="http://schemas.microsoft.com/office/powerpoint/2010/main" val="7853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845104"/>
            <a:chOff x="0" y="998538"/>
            <a:chExt cx="9144000" cy="384510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23165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a:t>
              </a:r>
              <a:r>
                <a:rPr lang="fr-FR" sz="2000" b="1" dirty="0" smtClean="0">
                  <a:solidFill>
                    <a:srgbClr val="800080"/>
                  </a:solidFill>
                  <a:sym typeface="Wingdings" pitchFamily="2" charset="2"/>
                </a:rPr>
                <a:t>: Exemple - vraisemblance </a:t>
              </a:r>
              <a:endParaRPr lang="fr-FR" sz="800"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Etape 1 : </a:t>
              </a:r>
              <a:r>
                <a:rPr lang="fr-FR" i="1" dirty="0" smtClean="0">
                  <a:solidFill>
                    <a:srgbClr val="800080"/>
                  </a:solidFill>
                </a:rPr>
                <a:t>A partir des valeurs des probabilités conditionnelles </a:t>
              </a:r>
              <a:r>
                <a:rPr lang="fr-FR" i="1" dirty="0" smtClean="0">
                  <a:solidFill>
                    <a:srgbClr val="800080"/>
                  </a:solidFill>
                  <a:sym typeface="Symbol" panose="05050102010706020507" pitchFamily="18" charset="2"/>
                </a:rPr>
                <a:t> </a:t>
              </a:r>
              <a:r>
                <a:rPr lang="fr-FR" i="1" dirty="0" smtClean="0">
                  <a:solidFill>
                    <a:srgbClr val="800080"/>
                  </a:solidFill>
                </a:rPr>
                <a:t>on peut estimer les différentes probabilités conjointes liées à notre jeu de données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On obtient alors :   </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smtClean="0">
                <a:solidFill>
                  <a:srgbClr val="800080"/>
                </a:solidFill>
              </a:endParaRPr>
            </a:p>
          </p:txBody>
        </p:sp>
      </p:grpSp>
      <mc:AlternateContent xmlns:mc="http://schemas.openxmlformats.org/markup-compatibility/2006" xmlns:a14="http://schemas.microsoft.com/office/drawing/2010/main">
        <mc:Choice Requires="a14">
          <p:graphicFrame>
            <p:nvGraphicFramePr>
              <p:cNvPr id="5" name="Tableau 4"/>
              <p:cNvGraphicFramePr>
                <a:graphicFrameLocks noGrp="1"/>
              </p:cNvGraphicFramePr>
              <p:nvPr>
                <p:extLst/>
              </p:nvPr>
            </p:nvGraphicFramePr>
            <p:xfrm>
              <a:off x="718132" y="3069205"/>
              <a:ext cx="7707736" cy="1828800"/>
            </p:xfrm>
            <a:graphic>
              <a:graphicData uri="http://schemas.openxmlformats.org/drawingml/2006/table">
                <a:tbl>
                  <a:tblPr firstRow="1" bandRow="1">
                    <a:tableStyleId>{5C22544A-7EE6-4342-B048-85BDC9FD1C3A}</a:tableStyleId>
                  </a:tblPr>
                  <a:tblGrid>
                    <a:gridCol w="1829480">
                      <a:extLst>
                        <a:ext uri="{9D8B030D-6E8A-4147-A177-3AD203B41FA5}">
                          <a16:colId xmlns:a16="http://schemas.microsoft.com/office/drawing/2014/main" val="1206174220"/>
                        </a:ext>
                      </a:extLst>
                    </a:gridCol>
                    <a:gridCol w="3185278">
                      <a:extLst>
                        <a:ext uri="{9D8B030D-6E8A-4147-A177-3AD203B41FA5}">
                          <a16:colId xmlns:a16="http://schemas.microsoft.com/office/drawing/2014/main" val="3151885944"/>
                        </a:ext>
                      </a:extLst>
                    </a:gridCol>
                    <a:gridCol w="1812898">
                      <a:extLst>
                        <a:ext uri="{9D8B030D-6E8A-4147-A177-3AD203B41FA5}">
                          <a16:colId xmlns:a16="http://schemas.microsoft.com/office/drawing/2014/main" val="734928720"/>
                        </a:ext>
                      </a:extLst>
                    </a:gridCol>
                    <a:gridCol w="880080">
                      <a:extLst>
                        <a:ext uri="{9D8B030D-6E8A-4147-A177-3AD203B41FA5}">
                          <a16:colId xmlns:a16="http://schemas.microsoft.com/office/drawing/2014/main" val="2592334855"/>
                        </a:ext>
                      </a:extLst>
                    </a:gridCol>
                  </a:tblGrid>
                  <a:tr h="289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err="1" smtClean="0">
                              <a:solidFill>
                                <a:srgbClr val="800080"/>
                              </a:solidFill>
                            </a:rPr>
                            <a:t>Proba</a:t>
                          </a:r>
                          <a:r>
                            <a:rPr lang="fr-FR" sz="1400" b="0" i="1" dirty="0" smtClean="0">
                              <a:solidFill>
                                <a:srgbClr val="800080"/>
                              </a:solidFill>
                            </a:rPr>
                            <a:t> conjointes</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err="1" smtClean="0">
                              <a:solidFill>
                                <a:srgbClr val="800080"/>
                              </a:solidFill>
                            </a:rPr>
                            <a:t>Proba</a:t>
                          </a:r>
                          <a:r>
                            <a:rPr lang="fr-FR" sz="1400" b="0" i="1" baseline="0" dirty="0" smtClean="0">
                              <a:solidFill>
                                <a:srgbClr val="800080"/>
                              </a:solidFill>
                            </a:rPr>
                            <a:t> conditionnelles</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i="1" dirty="0" smtClean="0">
                                    <a:solidFill>
                                      <a:srgbClr val="800080"/>
                                    </a:solidFill>
                                    <a:sym typeface="Symbol" panose="05050102010706020507" pitchFamily="18" charset="2"/>
                                  </a:rPr>
                                  <m:t></m:t>
                                </m:r>
                              </m:oMath>
                            </m:oMathPara>
                          </a14:m>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b="0" i="1" baseline="0" dirty="0" smtClean="0">
                                    <a:solidFill>
                                      <a:srgbClr val="800080"/>
                                    </a:solidFill>
                                  </a:rPr>
                                  <m:t>Valeur</m:t>
                                </m:r>
                              </m:oMath>
                            </m:oMathPara>
                          </a14:m>
                          <a:endParaRPr lang="fr-FR" sz="1400" b="0" baseline="-25000" dirty="0" smtClean="0">
                            <a:solidFill>
                              <a:srgbClr val="800080"/>
                            </a:solidFill>
                          </a:endParaRPr>
                        </a:p>
                      </a:txBody>
                      <a:tcPr/>
                    </a:tc>
                    <a:extLst>
                      <a:ext uri="{0D108BD9-81ED-4DB2-BD59-A6C34878D82A}">
                        <a16:rowId xmlns:a16="http://schemas.microsoft.com/office/drawing/2014/main" val="4172301360"/>
                      </a:ext>
                    </a:extLst>
                  </a:tr>
                  <a:tr h="241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V=V,</a:t>
                          </a:r>
                          <a:r>
                            <a:rPr lang="fr-FR" sz="1400" b="0" i="1" baseline="0" dirty="0" smtClean="0">
                              <a:solidFill>
                                <a:srgbClr val="800080"/>
                              </a:solidFill>
                            </a:rPr>
                            <a:t> 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 </a:t>
                          </a:r>
                          <a:r>
                            <a:rPr lang="fr-FR" sz="1400" b="0" i="1" dirty="0" smtClean="0">
                              <a:solidFill>
                                <a:srgbClr val="800080"/>
                              </a:solidFill>
                            </a:rPr>
                            <a:t>V=V,</a:t>
                          </a:r>
                          <a:r>
                            <a:rPr lang="fr-FR" sz="1400" b="0" i="1" baseline="0" dirty="0" smtClean="0">
                              <a:solidFill>
                                <a:srgbClr val="800080"/>
                              </a:solidFill>
                            </a:rPr>
                            <a:t> C=V)*P(V=V)*P(C=V)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a,V,VV</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 </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0.126</a:t>
                          </a:r>
                          <a:endParaRPr lang="fr-FR" sz="1400" b="0" baseline="-25000" dirty="0" smtClean="0">
                            <a:solidFill>
                              <a:srgbClr val="800080"/>
                            </a:solidFill>
                          </a:endParaRPr>
                        </a:p>
                      </a:txBody>
                      <a:tcPr/>
                    </a:tc>
                    <a:extLst>
                      <a:ext uri="{0D108BD9-81ED-4DB2-BD59-A6C34878D82A}">
                        <a16:rowId xmlns:a16="http://schemas.microsoft.com/office/drawing/2014/main" val="1691948075"/>
                      </a:ext>
                    </a:extLst>
                  </a:tr>
                  <a:tr h="241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V=V,</a:t>
                          </a:r>
                          <a:r>
                            <a:rPr lang="fr-FR" sz="1400" b="0" i="1" baseline="0" dirty="0" smtClean="0">
                              <a:solidFill>
                                <a:srgbClr val="800080"/>
                              </a:solidFill>
                            </a:rPr>
                            <a:t> 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 </a:t>
                          </a:r>
                          <a:r>
                            <a:rPr lang="fr-FR" sz="1400" b="0" i="1" dirty="0" smtClean="0">
                              <a:solidFill>
                                <a:srgbClr val="800080"/>
                              </a:solidFill>
                            </a:rPr>
                            <a:t>V=V,</a:t>
                          </a:r>
                          <a:r>
                            <a:rPr lang="fr-FR" sz="1400" b="0" i="1" baseline="0" dirty="0" smtClean="0">
                              <a:solidFill>
                                <a:srgbClr val="800080"/>
                              </a:solidFill>
                            </a:rPr>
                            <a:t> C=F)*P(V=V)*P(C=F)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a,V,VF</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a:t>
                          </a:r>
                          <a:r>
                            <a:rPr lang="fr-FR" sz="1400" i="1" baseline="0"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0.012</a:t>
                          </a:r>
                        </a:p>
                      </a:txBody>
                      <a:tcPr/>
                    </a:tc>
                    <a:extLst>
                      <a:ext uri="{0D108BD9-81ED-4DB2-BD59-A6C34878D82A}">
                        <a16:rowId xmlns:a16="http://schemas.microsoft.com/office/drawing/2014/main" val="3494105217"/>
                      </a:ext>
                    </a:extLst>
                  </a:tr>
                  <a:tr h="241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V=F,</a:t>
                          </a:r>
                          <a:r>
                            <a:rPr lang="fr-FR" sz="1400" b="0" i="1" baseline="0" dirty="0" smtClean="0">
                              <a:solidFill>
                                <a:srgbClr val="800080"/>
                              </a:solidFill>
                            </a:rPr>
                            <a:t> 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 </a:t>
                          </a:r>
                          <a:r>
                            <a:rPr lang="fr-FR" sz="1400" b="0" i="1" dirty="0" smtClean="0">
                              <a:solidFill>
                                <a:srgbClr val="800080"/>
                              </a:solidFill>
                            </a:rPr>
                            <a:t>V=F,</a:t>
                          </a:r>
                          <a:r>
                            <a:rPr lang="fr-FR" sz="1400" b="0" i="1" baseline="0" dirty="0" smtClean="0">
                              <a:solidFill>
                                <a:srgbClr val="800080"/>
                              </a:solidFill>
                            </a:rPr>
                            <a:t> C=V)*P(V=F)*P(C=V)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a,V,FV</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a:t>
                          </a:r>
                          <a:r>
                            <a:rPr lang="fr-FR" sz="1400" i="1" baseline="0" dirty="0" smtClean="0">
                              <a:solidFill>
                                <a:srgbClr val="800080"/>
                              </a:solidFill>
                              <a:sym typeface="Symbol" panose="05050102010706020507" pitchFamily="18" charset="2"/>
                            </a:rPr>
                            <a:t>)</a:t>
                          </a:r>
                          <a:r>
                            <a:rPr lang="fr-FR" sz="1400" b="0" i="0" baseline="-25000" dirty="0" smtClean="0">
                              <a:solidFill>
                                <a:srgbClr val="800080"/>
                              </a:solidFill>
                              <a:sym typeface="Symbol" panose="05050102010706020507" pitchFamily="18" charset="2"/>
                            </a:rPr>
                            <a:t>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 </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0.126</a:t>
                          </a:r>
                          <a:endParaRPr lang="fr-FR" sz="1400" b="0" baseline="-25000" dirty="0" smtClean="0">
                            <a:solidFill>
                              <a:srgbClr val="800080"/>
                            </a:solidFill>
                          </a:endParaRPr>
                        </a:p>
                      </a:txBody>
                      <a:tcPr/>
                    </a:tc>
                    <a:extLst>
                      <a:ext uri="{0D108BD9-81ED-4DB2-BD59-A6C34878D82A}">
                        <a16:rowId xmlns:a16="http://schemas.microsoft.com/office/drawing/2014/main" val="2088501067"/>
                      </a:ext>
                    </a:extLst>
                  </a:tr>
                  <a:tr h="241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V=F,</a:t>
                          </a:r>
                          <a:r>
                            <a:rPr lang="fr-FR" sz="1400" b="0" i="1" baseline="0" dirty="0" smtClean="0">
                              <a:solidFill>
                                <a:srgbClr val="800080"/>
                              </a:solidFill>
                            </a:rPr>
                            <a:t> 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 </a:t>
                          </a:r>
                          <a:r>
                            <a:rPr lang="fr-FR" sz="1400" b="0" i="1" dirty="0" smtClean="0">
                              <a:solidFill>
                                <a:srgbClr val="800080"/>
                              </a:solidFill>
                            </a:rPr>
                            <a:t>V=F,</a:t>
                          </a:r>
                          <a:r>
                            <a:rPr lang="fr-FR" sz="1400" b="0" i="1" baseline="0" dirty="0" smtClean="0">
                              <a:solidFill>
                                <a:srgbClr val="800080"/>
                              </a:solidFill>
                            </a:rPr>
                            <a:t> C=F)*P(V=F)*P(C=F)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a,V,FF</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a:t>
                          </a:r>
                          <a:r>
                            <a:rPr lang="fr-FR" sz="1400" i="1" baseline="0" dirty="0" smtClean="0">
                              <a:solidFill>
                                <a:srgbClr val="800080"/>
                              </a:solidFill>
                              <a:sym typeface="Symbol" panose="05050102010706020507" pitchFamily="18" charset="2"/>
                            </a:rPr>
                            <a:t>)</a:t>
                          </a:r>
                          <a:r>
                            <a:rPr lang="fr-FR" sz="1400" b="0" i="0" baseline="-25000" dirty="0" smtClean="0">
                              <a:solidFill>
                                <a:srgbClr val="800080"/>
                              </a:solidFill>
                              <a:sym typeface="Symbol" panose="05050102010706020507" pitchFamily="18" charset="2"/>
                            </a:rPr>
                            <a:t>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a:t>
                          </a:r>
                          <a:r>
                            <a:rPr lang="fr-FR" sz="1400" i="1" baseline="0"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0.014</a:t>
                          </a:r>
                          <a:endParaRPr lang="fr-FR" sz="1400" b="0" baseline="-25000" dirty="0" smtClean="0">
                            <a:solidFill>
                              <a:srgbClr val="800080"/>
                            </a:solidFill>
                          </a:endParaRPr>
                        </a:p>
                      </a:txBody>
                      <a:tcPr/>
                    </a:tc>
                    <a:extLst>
                      <a:ext uri="{0D108BD9-81ED-4DB2-BD59-A6C34878D82A}">
                        <a16:rowId xmlns:a16="http://schemas.microsoft.com/office/drawing/2014/main" val="3620245997"/>
                      </a:ext>
                    </a:extLst>
                  </a:tr>
                  <a:tr h="24159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P(A=F)</a:t>
                          </a:r>
                          <a:endParaRPr lang="fr-FR" sz="1400" b="0" baseline="-25000" dirty="0" smtClean="0">
                            <a:solidFill>
                              <a:srgbClr val="800080"/>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1-P(A=V)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0.722</a:t>
                          </a:r>
                          <a:endParaRPr lang="fr-FR" sz="1400" b="0" baseline="-25000" dirty="0" smtClean="0">
                            <a:solidFill>
                              <a:srgbClr val="800080"/>
                            </a:solidFill>
                          </a:endParaRPr>
                        </a:p>
                      </a:txBody>
                      <a:tcPr/>
                    </a:tc>
                    <a:extLst>
                      <a:ext uri="{0D108BD9-81ED-4DB2-BD59-A6C34878D82A}">
                        <a16:rowId xmlns:a16="http://schemas.microsoft.com/office/drawing/2014/main" val="1958741170"/>
                      </a:ext>
                    </a:extLst>
                  </a:tr>
                </a:tbl>
              </a:graphicData>
            </a:graphic>
          </p:graphicFrame>
        </mc:Choice>
        <mc:Fallback xmlns="">
          <p:graphicFrame>
            <p:nvGraphicFramePr>
              <p:cNvPr id="5" name="Tableau 4"/>
              <p:cNvGraphicFramePr>
                <a:graphicFrameLocks noGrp="1"/>
              </p:cNvGraphicFramePr>
              <p:nvPr>
                <p:extLst>
                  <p:ext uri="{D42A27DB-BD31-4B8C-83A1-F6EECF244321}">
                    <p14:modId xmlns:p14="http://schemas.microsoft.com/office/powerpoint/2010/main" val="3899488452"/>
                  </p:ext>
                </p:extLst>
              </p:nvPr>
            </p:nvGraphicFramePr>
            <p:xfrm>
              <a:off x="718132" y="3069205"/>
              <a:ext cx="7707736" cy="1828800"/>
            </p:xfrm>
            <a:graphic>
              <a:graphicData uri="http://schemas.openxmlformats.org/drawingml/2006/table">
                <a:tbl>
                  <a:tblPr firstRow="1" bandRow="1">
                    <a:tableStyleId>{5C22544A-7EE6-4342-B048-85BDC9FD1C3A}</a:tableStyleId>
                  </a:tblPr>
                  <a:tblGrid>
                    <a:gridCol w="1829480">
                      <a:extLst>
                        <a:ext uri="{9D8B030D-6E8A-4147-A177-3AD203B41FA5}">
                          <a16:colId xmlns:a16="http://schemas.microsoft.com/office/drawing/2014/main" val="1206174220"/>
                        </a:ext>
                      </a:extLst>
                    </a:gridCol>
                    <a:gridCol w="3185278">
                      <a:extLst>
                        <a:ext uri="{9D8B030D-6E8A-4147-A177-3AD203B41FA5}">
                          <a16:colId xmlns:a16="http://schemas.microsoft.com/office/drawing/2014/main" val="3151885944"/>
                        </a:ext>
                      </a:extLst>
                    </a:gridCol>
                    <a:gridCol w="1812898">
                      <a:extLst>
                        <a:ext uri="{9D8B030D-6E8A-4147-A177-3AD203B41FA5}">
                          <a16:colId xmlns:a16="http://schemas.microsoft.com/office/drawing/2014/main" val="734928720"/>
                        </a:ext>
                      </a:extLst>
                    </a:gridCol>
                    <a:gridCol w="880080">
                      <a:extLst>
                        <a:ext uri="{9D8B030D-6E8A-4147-A177-3AD203B41FA5}">
                          <a16:colId xmlns:a16="http://schemas.microsoft.com/office/drawing/2014/main" val="2592334855"/>
                        </a:ext>
                      </a:extLst>
                    </a:gridCol>
                  </a:tblGrid>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err="1" smtClean="0">
                              <a:solidFill>
                                <a:srgbClr val="800080"/>
                              </a:solidFill>
                            </a:rPr>
                            <a:t>Proba</a:t>
                          </a:r>
                          <a:r>
                            <a:rPr lang="fr-FR" sz="1400" b="0" i="1" dirty="0" smtClean="0">
                              <a:solidFill>
                                <a:srgbClr val="800080"/>
                              </a:solidFill>
                            </a:rPr>
                            <a:t> conjointes</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err="1" smtClean="0">
                              <a:solidFill>
                                <a:srgbClr val="800080"/>
                              </a:solidFill>
                            </a:rPr>
                            <a:t>Proba</a:t>
                          </a:r>
                          <a:r>
                            <a:rPr lang="fr-FR" sz="1400" b="0" i="1" baseline="0" dirty="0" smtClean="0">
                              <a:solidFill>
                                <a:srgbClr val="800080"/>
                              </a:solidFill>
                            </a:rPr>
                            <a:t> conditionnelles</a:t>
                          </a:r>
                          <a:endParaRPr lang="fr-FR" sz="1400" b="0" baseline="-25000" dirty="0" smtClean="0">
                            <a:solidFill>
                              <a:srgbClr val="800080"/>
                            </a:solidFill>
                          </a:endParaRPr>
                        </a:p>
                      </a:txBody>
                      <a:tcPr/>
                    </a:tc>
                    <a:tc>
                      <a:txBody>
                        <a:bodyPr/>
                        <a:lstStyle/>
                        <a:p>
                          <a:endParaRPr lang="fr-FR"/>
                        </a:p>
                      </a:txBody>
                      <a:tcPr>
                        <a:blipFill>
                          <a:blip r:embed="rId4"/>
                          <a:stretch>
                            <a:fillRect l="-277778" t="-2000" r="-50168" b="-522000"/>
                          </a:stretch>
                        </a:blipFill>
                      </a:tcPr>
                    </a:tc>
                    <a:tc>
                      <a:txBody>
                        <a:bodyPr/>
                        <a:lstStyle/>
                        <a:p>
                          <a:endParaRPr lang="fr-FR"/>
                        </a:p>
                      </a:txBody>
                      <a:tcPr>
                        <a:blipFill>
                          <a:blip r:embed="rId4"/>
                          <a:stretch>
                            <a:fillRect l="-773793" t="-2000" r="-2759" b="-522000"/>
                          </a:stretch>
                        </a:blipFill>
                      </a:tcPr>
                    </a:tc>
                    <a:extLst>
                      <a:ext uri="{0D108BD9-81ED-4DB2-BD59-A6C34878D82A}">
                        <a16:rowId xmlns:a16="http://schemas.microsoft.com/office/drawing/2014/main" val="417230136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V=V,</a:t>
                          </a:r>
                          <a:r>
                            <a:rPr lang="fr-FR" sz="1400" b="0" i="1" baseline="0" dirty="0" smtClean="0">
                              <a:solidFill>
                                <a:srgbClr val="800080"/>
                              </a:solidFill>
                            </a:rPr>
                            <a:t> 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a:t>
                          </a:r>
                          <a:r>
                            <a:rPr lang="fr-FR" sz="1400" b="0" i="1" baseline="0" dirty="0" smtClean="0">
                              <a:solidFill>
                                <a:srgbClr val="800080"/>
                              </a:solidFill>
                            </a:rPr>
                            <a:t>| </a:t>
                          </a:r>
                          <a:r>
                            <a:rPr lang="fr-FR" sz="1400" b="0" i="1" dirty="0" smtClean="0">
                              <a:solidFill>
                                <a:srgbClr val="800080"/>
                              </a:solidFill>
                            </a:rPr>
                            <a:t>V=V,</a:t>
                          </a:r>
                          <a:r>
                            <a:rPr lang="fr-FR" sz="1400" b="0" i="1" baseline="0" dirty="0" smtClean="0">
                              <a:solidFill>
                                <a:srgbClr val="800080"/>
                              </a:solidFill>
                            </a:rPr>
                            <a:t> C=V)*P(V=V)*P(C=V)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a,V,VV</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 </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0.126</a:t>
                          </a:r>
                          <a:endParaRPr lang="fr-FR" sz="1400" b="0" baseline="-25000" dirty="0" smtClean="0">
                            <a:solidFill>
                              <a:srgbClr val="800080"/>
                            </a:solidFill>
                          </a:endParaRPr>
                        </a:p>
                      </a:txBody>
                      <a:tcPr/>
                    </a:tc>
                    <a:extLst>
                      <a:ext uri="{0D108BD9-81ED-4DB2-BD59-A6C34878D82A}">
                        <a16:rowId xmlns:a16="http://schemas.microsoft.com/office/drawing/2014/main" val="1691948075"/>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V=V,</a:t>
                          </a:r>
                          <a:r>
                            <a:rPr lang="fr-FR" sz="1400" b="0" i="1" baseline="0" dirty="0" smtClean="0">
                              <a:solidFill>
                                <a:srgbClr val="800080"/>
                              </a:solidFill>
                            </a:rPr>
                            <a:t> 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a:t>
                          </a:r>
                          <a:r>
                            <a:rPr lang="fr-FR" sz="1400" b="0" i="1" baseline="0" dirty="0" smtClean="0">
                              <a:solidFill>
                                <a:srgbClr val="800080"/>
                              </a:solidFill>
                            </a:rPr>
                            <a:t>| </a:t>
                          </a:r>
                          <a:r>
                            <a:rPr lang="fr-FR" sz="1400" b="0" i="1" dirty="0" smtClean="0">
                              <a:solidFill>
                                <a:srgbClr val="800080"/>
                              </a:solidFill>
                            </a:rPr>
                            <a:t>V=V,</a:t>
                          </a:r>
                          <a:r>
                            <a:rPr lang="fr-FR" sz="1400" b="0" i="1" baseline="0" dirty="0" smtClean="0">
                              <a:solidFill>
                                <a:srgbClr val="800080"/>
                              </a:solidFill>
                            </a:rPr>
                            <a:t> C=F)*P(V=V)*P(C=F)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a,V,VF</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a:t>
                          </a:r>
                          <a:r>
                            <a:rPr lang="fr-FR" sz="1400" i="1" baseline="0"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0.012</a:t>
                          </a:r>
                          <a:endParaRPr lang="fr-FR" sz="1400" b="0" i="1" baseline="0" dirty="0" smtClean="0">
                            <a:solidFill>
                              <a:srgbClr val="800080"/>
                            </a:solidFill>
                          </a:endParaRPr>
                        </a:p>
                      </a:txBody>
                      <a:tcPr/>
                    </a:tc>
                    <a:extLst>
                      <a:ext uri="{0D108BD9-81ED-4DB2-BD59-A6C34878D82A}">
                        <a16:rowId xmlns:a16="http://schemas.microsoft.com/office/drawing/2014/main" val="34941052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V=F,</a:t>
                          </a:r>
                          <a:r>
                            <a:rPr lang="fr-FR" sz="1400" b="0" i="1" baseline="0" dirty="0" smtClean="0">
                              <a:solidFill>
                                <a:srgbClr val="800080"/>
                              </a:solidFill>
                            </a:rPr>
                            <a:t> 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a:t>
                          </a:r>
                          <a:r>
                            <a:rPr lang="fr-FR" sz="1400" b="0" i="1" baseline="0" dirty="0" smtClean="0">
                              <a:solidFill>
                                <a:srgbClr val="800080"/>
                              </a:solidFill>
                            </a:rPr>
                            <a:t>| </a:t>
                          </a:r>
                          <a:r>
                            <a:rPr lang="fr-FR" sz="1400" b="0" i="1" dirty="0" smtClean="0">
                              <a:solidFill>
                                <a:srgbClr val="800080"/>
                              </a:solidFill>
                            </a:rPr>
                            <a:t>V=F,</a:t>
                          </a:r>
                          <a:r>
                            <a:rPr lang="fr-FR" sz="1400" b="0" i="1" baseline="0" dirty="0" smtClean="0">
                              <a:solidFill>
                                <a:srgbClr val="800080"/>
                              </a:solidFill>
                            </a:rPr>
                            <a:t> C=V)*P(V=F)*P(C=V)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a,V,FV</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a:t>
                          </a:r>
                          <a:r>
                            <a:rPr lang="fr-FR" sz="1400" i="1" baseline="0" dirty="0" smtClean="0">
                              <a:solidFill>
                                <a:srgbClr val="800080"/>
                              </a:solidFill>
                              <a:sym typeface="Symbol" panose="05050102010706020507" pitchFamily="18" charset="2"/>
                            </a:rPr>
                            <a:t>)</a:t>
                          </a:r>
                          <a:r>
                            <a:rPr lang="fr-FR" sz="1400" b="0" i="0" baseline="-25000" dirty="0" smtClean="0">
                              <a:solidFill>
                                <a:srgbClr val="800080"/>
                              </a:solidFill>
                              <a:sym typeface="Symbol" panose="05050102010706020507" pitchFamily="18" charset="2"/>
                            </a:rPr>
                            <a:t> </a:t>
                          </a:r>
                          <a:r>
                            <a:rPr lang="fr-FR" sz="1400" b="0" i="1" baseline="0" dirty="0" smtClean="0">
                              <a:solidFill>
                                <a:srgbClr val="800080"/>
                              </a:solidFill>
                            </a:rPr>
                            <a:t>* </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 </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0.126</a:t>
                          </a:r>
                          <a:endParaRPr lang="fr-FR" sz="1400" b="0" baseline="-25000" dirty="0" smtClean="0">
                            <a:solidFill>
                              <a:srgbClr val="800080"/>
                            </a:solidFill>
                          </a:endParaRPr>
                        </a:p>
                      </a:txBody>
                      <a:tcPr/>
                    </a:tc>
                    <a:extLst>
                      <a:ext uri="{0D108BD9-81ED-4DB2-BD59-A6C34878D82A}">
                        <a16:rowId xmlns:a16="http://schemas.microsoft.com/office/drawing/2014/main" val="208850106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P(A=V, V=F,</a:t>
                          </a:r>
                          <a:r>
                            <a:rPr lang="fr-FR" sz="1400" b="0" i="1" baseline="0" dirty="0" smtClean="0">
                              <a:solidFill>
                                <a:srgbClr val="800080"/>
                              </a:solidFill>
                            </a:rPr>
                            <a:t> 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P(A=V </a:t>
                          </a:r>
                          <a:r>
                            <a:rPr lang="fr-FR" sz="1400" b="0" i="1" baseline="0" dirty="0" smtClean="0">
                              <a:solidFill>
                                <a:srgbClr val="800080"/>
                              </a:solidFill>
                            </a:rPr>
                            <a:t>| </a:t>
                          </a:r>
                          <a:r>
                            <a:rPr lang="fr-FR" sz="1400" b="0" i="1" dirty="0" smtClean="0">
                              <a:solidFill>
                                <a:srgbClr val="800080"/>
                              </a:solidFill>
                            </a:rPr>
                            <a:t>V=F,</a:t>
                          </a:r>
                          <a:r>
                            <a:rPr lang="fr-FR" sz="1400" b="0" i="1" baseline="0" dirty="0" smtClean="0">
                              <a:solidFill>
                                <a:srgbClr val="800080"/>
                              </a:solidFill>
                            </a:rPr>
                            <a:t> C=F)*P(V=F)*P(C=F)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r>
                            <a:rPr lang="fr-FR" sz="1400" i="1" baseline="-25000" dirty="0" err="1" smtClean="0">
                              <a:solidFill>
                                <a:srgbClr val="800080"/>
                              </a:solidFill>
                              <a:sym typeface="Symbol" panose="05050102010706020507" pitchFamily="18" charset="2"/>
                            </a:rPr>
                            <a:t>a,V,FF</a:t>
                          </a:r>
                          <a:r>
                            <a:rPr lang="fr-FR" sz="1400" i="1" baseline="-25000" dirty="0" smtClean="0">
                              <a:solidFill>
                                <a:srgbClr val="800080"/>
                              </a:solidFill>
                              <a:sym typeface="Symbol" panose="05050102010706020507" pitchFamily="18" charset="2"/>
                            </a:rPr>
                            <a:t>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v</a:t>
                          </a:r>
                          <a:r>
                            <a:rPr lang="fr-FR" sz="1400" i="1" baseline="0" dirty="0" smtClean="0">
                              <a:solidFill>
                                <a:srgbClr val="800080"/>
                              </a:solidFill>
                              <a:sym typeface="Symbol" panose="05050102010706020507" pitchFamily="18" charset="2"/>
                            </a:rPr>
                            <a:t>)</a:t>
                          </a:r>
                          <a:r>
                            <a:rPr lang="fr-FR" sz="1400" b="0" i="0" baseline="-25000" dirty="0" smtClean="0">
                              <a:solidFill>
                                <a:srgbClr val="800080"/>
                              </a:solidFill>
                              <a:sym typeface="Symbol" panose="05050102010706020507" pitchFamily="18" charset="2"/>
                            </a:rPr>
                            <a:t> </a:t>
                          </a:r>
                          <a:r>
                            <a:rPr lang="fr-FR" sz="1400" b="0" i="1" baseline="0" dirty="0" smtClean="0">
                              <a:solidFill>
                                <a:srgbClr val="800080"/>
                              </a:solidFill>
                            </a:rPr>
                            <a:t>* (1-</a:t>
                          </a:r>
                          <a:r>
                            <a:rPr lang="fr-FR" sz="1400" i="1" dirty="0" smtClean="0">
                              <a:solidFill>
                                <a:srgbClr val="800080"/>
                              </a:solidFill>
                              <a:sym typeface="Symbol" panose="05050102010706020507" pitchFamily="18" charset="2"/>
                            </a:rPr>
                            <a:t></a:t>
                          </a:r>
                          <a:r>
                            <a:rPr lang="fr-FR" sz="1400" i="1" baseline="-25000" dirty="0" smtClean="0">
                              <a:solidFill>
                                <a:srgbClr val="800080"/>
                              </a:solidFill>
                              <a:sym typeface="Symbol" panose="05050102010706020507" pitchFamily="18" charset="2"/>
                            </a:rPr>
                            <a:t>c</a:t>
                          </a:r>
                          <a:r>
                            <a:rPr lang="fr-FR" sz="1400" i="1" baseline="0"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0.014</a:t>
                          </a:r>
                          <a:endParaRPr lang="fr-FR" sz="1400" b="0" baseline="-25000" dirty="0" smtClean="0">
                            <a:solidFill>
                              <a:srgbClr val="800080"/>
                            </a:solidFill>
                          </a:endParaRPr>
                        </a:p>
                      </a:txBody>
                      <a:tcPr/>
                    </a:tc>
                    <a:extLst>
                      <a:ext uri="{0D108BD9-81ED-4DB2-BD59-A6C34878D82A}">
                        <a16:rowId xmlns:a16="http://schemas.microsoft.com/office/drawing/2014/main" val="3620245997"/>
                      </a:ext>
                    </a:extLst>
                  </a:tr>
                  <a:tr h="3048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P(A=F)</a:t>
                          </a:r>
                          <a:endParaRPr lang="fr-FR" sz="1400" b="0" baseline="-25000" dirty="0" smtClean="0">
                            <a:solidFill>
                              <a:srgbClr val="800080"/>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b="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1-P(A=V)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0.722</a:t>
                          </a:r>
                          <a:endParaRPr lang="fr-FR" sz="1400" b="0" baseline="-25000" dirty="0" smtClean="0">
                            <a:solidFill>
                              <a:srgbClr val="800080"/>
                            </a:solidFill>
                          </a:endParaRPr>
                        </a:p>
                      </a:txBody>
                      <a:tcPr/>
                    </a:tc>
                    <a:extLst>
                      <a:ext uri="{0D108BD9-81ED-4DB2-BD59-A6C34878D82A}">
                        <a16:rowId xmlns:a16="http://schemas.microsoft.com/office/drawing/2014/main" val="1958741170"/>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702233" y="5120615"/>
                <a:ext cx="7949406" cy="1492716"/>
              </a:xfrm>
              <a:prstGeom prst="rect">
                <a:avLst/>
              </a:prstGeom>
            </p:spPr>
            <p:txBody>
              <a:bodyPr wrap="square">
                <a:spAutoFit/>
              </a:bodyPr>
              <a:lstStyle/>
              <a:p>
                <a:pPr lvl="1" algn="just">
                  <a:spcAft>
                    <a:spcPts val="600"/>
                  </a:spcAft>
                  <a:buFont typeface="Wingdings" pitchFamily="2" charset="2"/>
                  <a:buChar char="§"/>
                </a:pPr>
                <a:r>
                  <a:rPr lang="fr-FR" i="1" dirty="0" smtClean="0">
                    <a:solidFill>
                      <a:srgbClr val="800080"/>
                    </a:solidFill>
                  </a:rPr>
                  <a:t> La </a:t>
                </a:r>
                <a:r>
                  <a:rPr lang="fr-FR" i="1" dirty="0">
                    <a:solidFill>
                      <a:srgbClr val="800080"/>
                    </a:solidFill>
                  </a:rPr>
                  <a:t>log-vraisemblance permet de donner une première valeur à ce paramètre en fonction du modèle choisi.</a:t>
                </a:r>
              </a:p>
              <a:p>
                <a:pPr lvl="1" algn="just">
                  <a:spcAft>
                    <a:spcPts val="600"/>
                  </a:spcAft>
                </a:pPr>
                <a:endParaRPr lang="fr-FR" sz="400" i="1" dirty="0">
                  <a:solidFill>
                    <a:srgbClr val="800080"/>
                  </a:solidFill>
                </a:endParaRPr>
              </a:p>
              <a:p>
                <a:pPr lvl="1" algn="just">
                  <a:spcAft>
                    <a:spcPts val="600"/>
                  </a:spcAft>
                  <a:buFont typeface="Wingdings" pitchFamily="2" charset="2"/>
                  <a:buChar char="§"/>
                </a:pPr>
                <a:r>
                  <a:rPr lang="fr-FR" i="1" dirty="0">
                    <a:solidFill>
                      <a:srgbClr val="800080"/>
                    </a:solidFill>
                  </a:rPr>
                  <a:t> </a:t>
                </a:r>
                <a14:m>
                  <m:oMath xmlns:m="http://schemas.openxmlformats.org/officeDocument/2006/math">
                    <m:r>
                      <a:rPr lang="fr-FR" i="1">
                        <a:solidFill>
                          <a:srgbClr val="002060"/>
                        </a:solidFill>
                        <a:latin typeface="Cambria Math" panose="02040503050406030204" pitchFamily="18" charset="0"/>
                      </a:rPr>
                      <m:t>𝑄</m:t>
                    </m:r>
                    <m:r>
                      <a:rPr lang="fr-FR" i="1">
                        <a:solidFill>
                          <a:srgbClr val="002060"/>
                        </a:solidFill>
                        <a:latin typeface="Cambria Math" panose="02040503050406030204" pitchFamily="18" charset="0"/>
                      </a:rPr>
                      <m:t>(</m:t>
                    </m:r>
                    <m:r>
                      <a:rPr lang="fr-FR" i="1" dirty="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i="1">
                        <a:solidFill>
                          <a:srgbClr val="002060"/>
                        </a:solidFill>
                        <a:latin typeface="Cambria Math" panose="02040503050406030204" pitchFamily="18" charset="0"/>
                      </a:rPr>
                      <m:t>)= </m:t>
                    </m:r>
                  </m:oMath>
                </a14:m>
                <a:r>
                  <a:rPr lang="fr-FR" i="1" dirty="0">
                    <a:solidFill>
                      <a:srgbClr val="800080"/>
                    </a:solidFill>
                  </a:rPr>
                  <a:t>52*ln(0.126) + 8*ln(0.012) + 17*ln(0.126) </a:t>
                </a:r>
              </a:p>
              <a:p>
                <a:pPr lvl="1" algn="just">
                  <a:spcAft>
                    <a:spcPts val="1200"/>
                  </a:spcAft>
                </a:pPr>
                <a:r>
                  <a:rPr lang="fr-FR" i="1" dirty="0">
                    <a:solidFill>
                      <a:srgbClr val="800080"/>
                    </a:solidFill>
                  </a:rPr>
                  <a:t>		+ 2*ln(0.014) + 21*ln(0.722) 		= -</a:t>
                </a:r>
                <a:r>
                  <a:rPr lang="fr-FR" i="1" dirty="0" smtClean="0">
                    <a:solidFill>
                      <a:srgbClr val="800080"/>
                    </a:solidFill>
                  </a:rPr>
                  <a:t>193.69</a:t>
                </a:r>
                <a:endParaRPr lang="fr-FR" i="1" dirty="0">
                  <a:solidFill>
                    <a:srgbClr val="80008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02233" y="5120615"/>
                <a:ext cx="7949406" cy="1492716"/>
              </a:xfrm>
              <a:prstGeom prst="rect">
                <a:avLst/>
              </a:prstGeom>
              <a:blipFill>
                <a:blip r:embed="rId5"/>
                <a:stretch>
                  <a:fillRect t="-2449" r="-690" b="-5714"/>
                </a:stretch>
              </a:blipFill>
            </p:spPr>
            <p:txBody>
              <a:bodyPr/>
              <a:lstStyle/>
              <a:p>
                <a:r>
                  <a:rPr lang="fr-FR">
                    <a:noFill/>
                  </a:rPr>
                  <a:t> </a:t>
                </a:r>
              </a:p>
            </p:txBody>
          </p:sp>
        </mc:Fallback>
      </mc:AlternateContent>
    </p:spTree>
    <p:extLst>
      <p:ext uri="{BB962C8B-B14F-4D97-AF65-F5344CB8AC3E}">
        <p14:creationId xmlns:p14="http://schemas.microsoft.com/office/powerpoint/2010/main" val="405832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768160"/>
            <a:chOff x="0" y="998538"/>
            <a:chExt cx="9144000" cy="37681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1547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a:t>
              </a:r>
              <a:r>
                <a:rPr lang="fr-FR" sz="2000" b="1" dirty="0" smtClean="0">
                  <a:solidFill>
                    <a:srgbClr val="800080"/>
                  </a:solidFill>
                  <a:sym typeface="Wingdings" pitchFamily="2" charset="2"/>
                </a:rPr>
                <a:t>: Exemple </a:t>
              </a:r>
              <a:r>
                <a:rPr lang="fr-FR" sz="2000" b="1" dirty="0">
                  <a:solidFill>
                    <a:srgbClr val="800080"/>
                  </a:solidFill>
                  <a:sym typeface="Wingdings" pitchFamily="2" charset="2"/>
                </a:rPr>
                <a:t>-</a:t>
              </a:r>
              <a:r>
                <a:rPr lang="fr-FR" sz="2000" b="1" dirty="0" smtClean="0">
                  <a:solidFill>
                    <a:srgbClr val="800080"/>
                  </a:solidFill>
                  <a:sym typeface="Wingdings" pitchFamily="2" charset="2"/>
                </a:rPr>
                <a:t> données manquantes</a:t>
              </a:r>
              <a:endParaRPr lang="fr-FR" sz="800"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A partir des </a:t>
              </a:r>
              <a:r>
                <a:rPr lang="fr-FR" i="1" dirty="0">
                  <a:solidFill>
                    <a:srgbClr val="800080"/>
                  </a:solidFill>
                  <a:sym typeface="Symbol" panose="05050102010706020507" pitchFamily="18" charset="2"/>
                </a:rPr>
                <a:t> </a:t>
              </a:r>
              <a:r>
                <a:rPr lang="fr-FR" i="1" dirty="0">
                  <a:solidFill>
                    <a:srgbClr val="800080"/>
                  </a:solidFill>
                </a:rPr>
                <a:t>et de la règle de Bayes il est possible de calculer les probabilités des causes sur V et C qui ont amenées </a:t>
              </a:r>
              <a:r>
                <a:rPr lang="fr-FR" i="1" dirty="0" smtClean="0">
                  <a:solidFill>
                    <a:srgbClr val="800080"/>
                  </a:solidFill>
                </a:rPr>
                <a:t>A=F.</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En effet nous connaissons l’effet produit (l’alerte ne s’est pas déclenchée) mais nous n’en connaissons pas les causes.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Nous pouvons évaluer la probabilité de A=F, lorsque la vidéo et le capteur se sont activés par la formule :</a:t>
              </a:r>
            </a:p>
            <a:p>
              <a:pPr lvl="1" algn="just">
                <a:spcAft>
                  <a:spcPts val="600"/>
                </a:spcAft>
              </a:pPr>
              <a:r>
                <a:rPr lang="fr-FR" i="1" dirty="0" smtClean="0">
                  <a:solidFill>
                    <a:srgbClr val="800080"/>
                  </a:solidFill>
                </a:rPr>
                <a:t>P(V=V, C=V | A=F </a:t>
              </a:r>
              <a:r>
                <a:rPr lang="fr-FR" i="1" dirty="0">
                  <a:solidFill>
                    <a:srgbClr val="800080"/>
                  </a:solidFill>
                </a:rPr>
                <a:t>) = </a:t>
              </a:r>
              <a:r>
                <a:rPr lang="fr-FR" i="1" dirty="0" smtClean="0">
                  <a:solidFill>
                    <a:srgbClr val="800080"/>
                  </a:solidFill>
                </a:rPr>
                <a:t>P(A=F </a:t>
              </a:r>
              <a:r>
                <a:rPr lang="fr-FR" i="1" dirty="0">
                  <a:solidFill>
                    <a:srgbClr val="800080"/>
                  </a:solidFill>
                </a:rPr>
                <a:t>| </a:t>
              </a:r>
              <a:r>
                <a:rPr lang="fr-FR" i="1" dirty="0" smtClean="0">
                  <a:solidFill>
                    <a:srgbClr val="800080"/>
                  </a:solidFill>
                </a:rPr>
                <a:t>V=V, C=V) </a:t>
              </a:r>
              <a:r>
                <a:rPr lang="fr-FR" i="1" dirty="0">
                  <a:solidFill>
                    <a:srgbClr val="800080"/>
                  </a:solidFill>
                </a:rPr>
                <a:t>* </a:t>
              </a:r>
              <a:r>
                <a:rPr lang="fr-FR" i="1" dirty="0" smtClean="0">
                  <a:solidFill>
                    <a:srgbClr val="800080"/>
                  </a:solidFill>
                </a:rPr>
                <a:t>P(V=V, C=V) </a:t>
              </a:r>
              <a:r>
                <a:rPr lang="fr-FR" i="1" dirty="0">
                  <a:solidFill>
                    <a:srgbClr val="800080"/>
                  </a:solidFill>
                </a:rPr>
                <a:t>/ </a:t>
              </a:r>
              <a:r>
                <a:rPr lang="fr-FR" i="1" dirty="0" smtClean="0">
                  <a:solidFill>
                    <a:srgbClr val="800080"/>
                  </a:solidFill>
                </a:rPr>
                <a:t>P(A=F)</a:t>
              </a:r>
            </a:p>
            <a:p>
              <a:pPr lvl="1" algn="just">
                <a:spcAft>
                  <a:spcPts val="600"/>
                </a:spcAft>
              </a:pPr>
              <a:r>
                <a:rPr lang="fr-FR" i="1" dirty="0" smtClean="0">
                  <a:solidFill>
                    <a:srgbClr val="800080"/>
                  </a:solidFill>
                </a:rPr>
                <a:t>	= (1-</a:t>
              </a:r>
              <a:r>
                <a:rPr lang="fr-FR" i="1" dirty="0" smtClean="0">
                  <a:solidFill>
                    <a:srgbClr val="800080"/>
                  </a:solidFill>
                  <a:sym typeface="Symbol" panose="05050102010706020507" pitchFamily="18" charset="2"/>
                </a:rPr>
                <a:t></a:t>
              </a:r>
              <a:r>
                <a:rPr lang="fr-FR" i="1" baseline="-25000" dirty="0" err="1" smtClean="0">
                  <a:solidFill>
                    <a:srgbClr val="800080"/>
                  </a:solidFill>
                  <a:sym typeface="Symbol" panose="05050102010706020507" pitchFamily="18" charset="2"/>
                </a:rPr>
                <a:t>a,V,VV</a:t>
              </a:r>
              <a:r>
                <a:rPr lang="fr-FR" i="1" baseline="-25000" dirty="0" smtClean="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 * </a:t>
              </a:r>
              <a:r>
                <a:rPr lang="fr-FR" i="1" baseline="-25000" dirty="0" smtClean="0">
                  <a:solidFill>
                    <a:srgbClr val="800080"/>
                  </a:solidFill>
                  <a:sym typeface="Symbol" panose="05050102010706020507" pitchFamily="18" charset="2"/>
                </a:rPr>
                <a:t>v </a:t>
              </a:r>
              <a:r>
                <a:rPr lang="fr-FR" i="1" dirty="0" smtClean="0">
                  <a:solidFill>
                    <a:srgbClr val="800080"/>
                  </a:solidFill>
                  <a:sym typeface="Symbol" panose="05050102010706020507" pitchFamily="18" charset="2"/>
                </a:rPr>
                <a:t>* </a:t>
              </a:r>
              <a:r>
                <a:rPr lang="fr-FR" i="1" baseline="-25000" dirty="0">
                  <a:solidFill>
                    <a:srgbClr val="800080"/>
                  </a:solidFill>
                  <a:sym typeface="Symbol" panose="05050102010706020507" pitchFamily="18" charset="2"/>
                </a:rPr>
                <a:t>c</a:t>
              </a:r>
              <a:r>
                <a:rPr lang="fr-FR" i="1" baseline="-25000" dirty="0" smtClean="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 </a:t>
              </a:r>
              <a:r>
                <a:rPr lang="fr-FR" i="1" dirty="0">
                  <a:solidFill>
                    <a:srgbClr val="800080"/>
                  </a:solidFill>
                  <a:sym typeface="Symbol" panose="05050102010706020507" pitchFamily="18" charset="2"/>
                </a:rPr>
                <a:t></a:t>
              </a:r>
              <a:r>
                <a:rPr lang="fr-FR" i="1" baseline="-25000" dirty="0" smtClean="0">
                  <a:solidFill>
                    <a:srgbClr val="800080"/>
                  </a:solidFill>
                  <a:sym typeface="Symbol" panose="05050102010706020507" pitchFamily="18" charset="2"/>
                </a:rPr>
                <a:t>a </a:t>
              </a:r>
              <a:r>
                <a:rPr lang="fr-FR" i="1" dirty="0" smtClean="0">
                  <a:solidFill>
                    <a:srgbClr val="800080"/>
                  </a:solidFill>
                  <a:sym typeface="Symbol" panose="05050102010706020507" pitchFamily="18" charset="2"/>
                </a:rPr>
                <a:t>= (1-0.7) *</a:t>
              </a: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0.3 * 0.6 / 0.722 = 0.0747</a:t>
              </a:r>
              <a:endParaRPr lang="fr-FR" i="1" dirty="0">
                <a:solidFill>
                  <a:srgbClr val="800080"/>
                </a:solidFill>
              </a:endParaRPr>
            </a:p>
          </p:txBody>
        </p:sp>
      </p:grpSp>
      <p:graphicFrame>
        <p:nvGraphicFramePr>
          <p:cNvPr id="12" name="Tableau 11"/>
          <p:cNvGraphicFramePr>
            <a:graphicFrameLocks noGrp="1"/>
          </p:cNvGraphicFramePr>
          <p:nvPr>
            <p:extLst/>
          </p:nvPr>
        </p:nvGraphicFramePr>
        <p:xfrm>
          <a:off x="1179018" y="4875201"/>
          <a:ext cx="7007311" cy="1640456"/>
        </p:xfrm>
        <a:graphic>
          <a:graphicData uri="http://schemas.openxmlformats.org/drawingml/2006/table">
            <a:tbl>
              <a:tblPr firstRow="1" bandRow="1">
                <a:tableStyleId>{5C22544A-7EE6-4342-B048-85BDC9FD1C3A}</a:tableStyleId>
              </a:tblPr>
              <a:tblGrid>
                <a:gridCol w="1994007">
                  <a:extLst>
                    <a:ext uri="{9D8B030D-6E8A-4147-A177-3AD203B41FA5}">
                      <a16:colId xmlns:a16="http://schemas.microsoft.com/office/drawing/2014/main" val="402635815"/>
                    </a:ext>
                  </a:extLst>
                </a:gridCol>
                <a:gridCol w="3960873">
                  <a:extLst>
                    <a:ext uri="{9D8B030D-6E8A-4147-A177-3AD203B41FA5}">
                      <a16:colId xmlns:a16="http://schemas.microsoft.com/office/drawing/2014/main" val="4230330240"/>
                    </a:ext>
                  </a:extLst>
                </a:gridCol>
                <a:gridCol w="1052431">
                  <a:extLst>
                    <a:ext uri="{9D8B030D-6E8A-4147-A177-3AD203B41FA5}">
                      <a16:colId xmlns:a16="http://schemas.microsoft.com/office/drawing/2014/main" val="267503523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err="1" smtClean="0">
                          <a:solidFill>
                            <a:srgbClr val="800080"/>
                          </a:solidFill>
                        </a:rPr>
                        <a:t>Proba</a:t>
                      </a:r>
                      <a:r>
                        <a:rPr lang="fr-FR" sz="1400" b="0" i="1" dirty="0" smtClean="0">
                          <a:solidFill>
                            <a:srgbClr val="800080"/>
                          </a:solidFill>
                        </a:rPr>
                        <a:t> conditionnelle</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Forme de Bayes</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Valeur</a:t>
                      </a:r>
                      <a:endParaRPr lang="fr-FR" sz="1400" b="0" baseline="-25000" dirty="0" smtClean="0">
                        <a:solidFill>
                          <a:srgbClr val="800080"/>
                        </a:solidFill>
                      </a:endParaRPr>
                    </a:p>
                  </a:txBody>
                  <a:tcPr/>
                </a:tc>
                <a:extLst>
                  <a:ext uri="{0D108BD9-81ED-4DB2-BD59-A6C34878D82A}">
                    <a16:rowId xmlns:a16="http://schemas.microsoft.com/office/drawing/2014/main" val="3675069888"/>
                  </a:ext>
                </a:extLst>
              </a:tr>
              <a:tr h="333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P(V=V,</a:t>
                      </a:r>
                      <a:r>
                        <a:rPr lang="fr-FR" sz="1400" b="0" i="1" baseline="0" dirty="0" smtClean="0">
                          <a:solidFill>
                            <a:srgbClr val="800080"/>
                          </a:solidFill>
                        </a:rPr>
                        <a:t> C=V | 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t>
                      </a:r>
                      <a:r>
                        <a:rPr lang="fr-FR" sz="1400" b="0" i="1" baseline="0" dirty="0" smtClean="0">
                          <a:solidFill>
                            <a:srgbClr val="800080"/>
                          </a:solidFill>
                        </a:rPr>
                        <a:t>A=F | </a:t>
                      </a:r>
                      <a:r>
                        <a:rPr lang="fr-FR" sz="1400" b="0" i="1" dirty="0" smtClean="0">
                          <a:solidFill>
                            <a:srgbClr val="800080"/>
                          </a:solidFill>
                        </a:rPr>
                        <a:t>V=V,</a:t>
                      </a:r>
                      <a:r>
                        <a:rPr lang="fr-FR" sz="1400" b="0" i="1" baseline="0" dirty="0" smtClean="0">
                          <a:solidFill>
                            <a:srgbClr val="800080"/>
                          </a:solidFill>
                        </a:rPr>
                        <a:t> C=V)*P(V=V)*P(C=V)/P(A=F)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0.0747</a:t>
                      </a:r>
                      <a:endParaRPr lang="fr-FR" sz="1400" b="0" baseline="-25000" dirty="0" smtClean="0">
                        <a:solidFill>
                          <a:srgbClr val="800080"/>
                        </a:solidFill>
                      </a:endParaRPr>
                    </a:p>
                  </a:txBody>
                  <a:tcPr/>
                </a:tc>
                <a:extLst>
                  <a:ext uri="{0D108BD9-81ED-4DB2-BD59-A6C34878D82A}">
                    <a16:rowId xmlns:a16="http://schemas.microsoft.com/office/drawing/2014/main" val="2693385195"/>
                  </a:ext>
                </a:extLst>
              </a:tr>
              <a:tr h="333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P(V=V,</a:t>
                      </a:r>
                      <a:r>
                        <a:rPr lang="fr-FR" sz="1400" b="0" i="1" baseline="0" dirty="0" smtClean="0">
                          <a:solidFill>
                            <a:srgbClr val="800080"/>
                          </a:solidFill>
                        </a:rPr>
                        <a:t> C=F | 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t>
                      </a:r>
                      <a:r>
                        <a:rPr lang="fr-FR" sz="1400" b="0" i="1" baseline="0" dirty="0" smtClean="0">
                          <a:solidFill>
                            <a:srgbClr val="800080"/>
                          </a:solidFill>
                        </a:rPr>
                        <a:t>A=F | </a:t>
                      </a:r>
                      <a:r>
                        <a:rPr lang="fr-FR" sz="1400" b="0" i="1" dirty="0" smtClean="0">
                          <a:solidFill>
                            <a:srgbClr val="800080"/>
                          </a:solidFill>
                        </a:rPr>
                        <a:t>V=V,</a:t>
                      </a:r>
                      <a:r>
                        <a:rPr lang="fr-FR" sz="1400" b="0" i="1" baseline="0" dirty="0" smtClean="0">
                          <a:solidFill>
                            <a:srgbClr val="800080"/>
                          </a:solidFill>
                        </a:rPr>
                        <a:t> C=F)*P(V=V)*P(C=F)/P(A=F)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0.1496</a:t>
                      </a:r>
                      <a:endParaRPr lang="fr-FR" sz="1400" b="0" baseline="-25000" dirty="0" smtClean="0">
                        <a:solidFill>
                          <a:srgbClr val="800080"/>
                        </a:solidFill>
                      </a:endParaRPr>
                    </a:p>
                  </a:txBody>
                  <a:tcPr/>
                </a:tc>
                <a:extLst>
                  <a:ext uri="{0D108BD9-81ED-4DB2-BD59-A6C34878D82A}">
                    <a16:rowId xmlns:a16="http://schemas.microsoft.com/office/drawing/2014/main" val="762534675"/>
                  </a:ext>
                </a:extLst>
              </a:tr>
              <a:tr h="333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P(V=F,</a:t>
                      </a:r>
                      <a:r>
                        <a:rPr lang="fr-FR" sz="1400" b="0" i="1" baseline="0" dirty="0" smtClean="0">
                          <a:solidFill>
                            <a:srgbClr val="800080"/>
                          </a:solidFill>
                        </a:rPr>
                        <a:t> C=V | 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t>
                      </a:r>
                      <a:r>
                        <a:rPr lang="fr-FR" sz="1400" b="0" i="1" baseline="0" dirty="0" smtClean="0">
                          <a:solidFill>
                            <a:srgbClr val="800080"/>
                          </a:solidFill>
                        </a:rPr>
                        <a:t>A=F | </a:t>
                      </a:r>
                      <a:r>
                        <a:rPr lang="fr-FR" sz="1400" b="0" i="1" dirty="0" smtClean="0">
                          <a:solidFill>
                            <a:srgbClr val="800080"/>
                          </a:solidFill>
                        </a:rPr>
                        <a:t>V=F,</a:t>
                      </a:r>
                      <a:r>
                        <a:rPr lang="fr-FR" sz="1400" b="0" i="1" baseline="0" dirty="0" smtClean="0">
                          <a:solidFill>
                            <a:srgbClr val="800080"/>
                          </a:solidFill>
                        </a:rPr>
                        <a:t> C=V)*P(V=F)*P(C=V)/P(A=F)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0.4072</a:t>
                      </a:r>
                      <a:endParaRPr lang="fr-FR" sz="1400" b="0" baseline="-25000" dirty="0" smtClean="0">
                        <a:solidFill>
                          <a:srgbClr val="800080"/>
                        </a:solidFill>
                      </a:endParaRPr>
                    </a:p>
                  </a:txBody>
                  <a:tcPr/>
                </a:tc>
                <a:extLst>
                  <a:ext uri="{0D108BD9-81ED-4DB2-BD59-A6C34878D82A}">
                    <a16:rowId xmlns:a16="http://schemas.microsoft.com/office/drawing/2014/main" val="17456604"/>
                  </a:ext>
                </a:extLst>
              </a:tr>
              <a:tr h="333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P(V=F,</a:t>
                      </a:r>
                      <a:r>
                        <a:rPr lang="fr-FR" sz="1400" b="0" i="1" baseline="0" dirty="0" smtClean="0">
                          <a:solidFill>
                            <a:srgbClr val="800080"/>
                          </a:solidFill>
                        </a:rPr>
                        <a:t> C=F | 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dirty="0" smtClean="0">
                          <a:solidFill>
                            <a:srgbClr val="800080"/>
                          </a:solidFill>
                        </a:rPr>
                        <a:t>P(</a:t>
                      </a:r>
                      <a:r>
                        <a:rPr lang="fr-FR" sz="1400" b="0" i="1" baseline="0" dirty="0" smtClean="0">
                          <a:solidFill>
                            <a:srgbClr val="800080"/>
                          </a:solidFill>
                        </a:rPr>
                        <a:t>A=F | </a:t>
                      </a:r>
                      <a:r>
                        <a:rPr lang="fr-FR" sz="1400" b="0" i="1" dirty="0" smtClean="0">
                          <a:solidFill>
                            <a:srgbClr val="800080"/>
                          </a:solidFill>
                        </a:rPr>
                        <a:t>V=F,</a:t>
                      </a:r>
                      <a:r>
                        <a:rPr lang="fr-FR" sz="1400" b="0" i="1" baseline="0" dirty="0" smtClean="0">
                          <a:solidFill>
                            <a:srgbClr val="800080"/>
                          </a:solidFill>
                        </a:rPr>
                        <a:t> C=F)*P(V=F)*P(C=F)/P(A=F)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1" baseline="0" dirty="0" smtClean="0">
                          <a:solidFill>
                            <a:srgbClr val="800080"/>
                          </a:solidFill>
                        </a:rPr>
                        <a:t>0.3684</a:t>
                      </a:r>
                      <a:endParaRPr lang="fr-FR" sz="1400" b="0" baseline="-25000" dirty="0" smtClean="0">
                        <a:solidFill>
                          <a:srgbClr val="800080"/>
                        </a:solidFill>
                      </a:endParaRPr>
                    </a:p>
                  </a:txBody>
                  <a:tcPr/>
                </a:tc>
                <a:extLst>
                  <a:ext uri="{0D108BD9-81ED-4DB2-BD59-A6C34878D82A}">
                    <a16:rowId xmlns:a16="http://schemas.microsoft.com/office/drawing/2014/main" val="2451846755"/>
                  </a:ext>
                </a:extLst>
              </a:tr>
            </a:tbl>
          </a:graphicData>
        </a:graphic>
      </p:graphicFrame>
    </p:spTree>
    <p:extLst>
      <p:ext uri="{BB962C8B-B14F-4D97-AF65-F5344CB8AC3E}">
        <p14:creationId xmlns:p14="http://schemas.microsoft.com/office/powerpoint/2010/main" val="9298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460879"/>
            <a:chOff x="0" y="998538"/>
            <a:chExt cx="9144000" cy="246087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184742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 Exemple </a:t>
                  </a:r>
                  <a:r>
                    <a:rPr lang="fr-FR" sz="2000" b="1" dirty="0" smtClean="0">
                      <a:solidFill>
                        <a:srgbClr val="800080"/>
                      </a:solidFill>
                      <a:sym typeface="Wingdings" pitchFamily="2" charset="2"/>
                    </a:rPr>
                    <a:t>- expectation</a:t>
                  </a:r>
                  <a:endParaRPr lang="fr-FR" sz="800" i="1" dirty="0">
                    <a:solidFill>
                      <a:srgbClr val="800080"/>
                    </a:solidFill>
                  </a:endParaRPr>
                </a:p>
                <a:p>
                  <a:pPr lvl="1" algn="just">
                    <a:spcAft>
                      <a:spcPts val="600"/>
                    </a:spcAft>
                    <a:buFont typeface="Wingdings" pitchFamily="2" charset="2"/>
                    <a:buChar char="§"/>
                  </a:pPr>
                  <a:r>
                    <a:rPr lang="fr-FR" i="1" dirty="0" smtClean="0">
                      <a:solidFill>
                        <a:srgbClr val="800080"/>
                      </a:solidFill>
                    </a:rPr>
                    <a:t> On peut maintenant calculer les valeurs de </a:t>
                  </a:r>
                  <a14:m>
                    <m:oMath xmlns:m="http://schemas.openxmlformats.org/officeDocument/2006/math">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𝑁</m:t>
                          </m:r>
                        </m:e>
                        <m:sub>
                          <m: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𝑗</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𝑘</m:t>
                          </m:r>
                        </m:sub>
                        <m:sup>
                          <m:r>
                            <a:rPr lang="fr-FR" i="1">
                              <a:solidFill>
                                <a:srgbClr val="002060"/>
                              </a:solidFill>
                              <a:latin typeface="Cambria Math" panose="02040503050406030204" pitchFamily="18" charset="0"/>
                            </a:rPr>
                            <m:t>∗</m:t>
                          </m:r>
                        </m:sup>
                      </m:sSubSup>
                    </m:oMath>
                  </a14:m>
                  <a:r>
                    <a:rPr lang="fr-FR" i="1" dirty="0" smtClean="0">
                      <a:solidFill>
                        <a:srgbClr val="800080"/>
                      </a:solidFill>
                    </a:rPr>
                    <a:t> manquantes</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pPr>
                  <a:endParaRPr lang="fr-FR" i="1" dirty="0">
                    <a:solidFill>
                      <a:srgbClr val="800080"/>
                    </a:solidFill>
                  </a:endParaRP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1847429"/>
                </a:xfrm>
                <a:prstGeom prst="rect">
                  <a:avLst/>
                </a:prstGeom>
                <a:blipFill>
                  <a:blip r:embed="rId4"/>
                  <a:stretch>
                    <a:fillRect l="-749" t="-1320"/>
                  </a:stretch>
                </a:blipFill>
                <a:ln w="9525">
                  <a:noFill/>
                  <a:miter lim="800000"/>
                  <a:headEnd/>
                  <a:tailEnd/>
                </a:ln>
                <a:effectLst/>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graphicFrame>
            <p:nvGraphicFramePr>
              <p:cNvPr id="4" name="Tableau 3"/>
              <p:cNvGraphicFramePr>
                <a:graphicFrameLocks noGrp="1"/>
              </p:cNvGraphicFramePr>
              <p:nvPr>
                <p:extLst/>
              </p:nvPr>
            </p:nvGraphicFramePr>
            <p:xfrm>
              <a:off x="522646" y="2438967"/>
              <a:ext cx="3063392" cy="822873"/>
            </p:xfrm>
            <a:graphic>
              <a:graphicData uri="http://schemas.openxmlformats.org/drawingml/2006/table">
                <a:tbl>
                  <a:tblPr firstRow="1" bandRow="1">
                    <a:tableStyleId>{5C22544A-7EE6-4342-B048-85BDC9FD1C3A}</a:tableStyleId>
                  </a:tblPr>
                  <a:tblGrid>
                    <a:gridCol w="765848">
                      <a:extLst>
                        <a:ext uri="{9D8B030D-6E8A-4147-A177-3AD203B41FA5}">
                          <a16:colId xmlns:a16="http://schemas.microsoft.com/office/drawing/2014/main" val="1485196153"/>
                        </a:ext>
                      </a:extLst>
                    </a:gridCol>
                    <a:gridCol w="765848">
                      <a:extLst>
                        <a:ext uri="{9D8B030D-6E8A-4147-A177-3AD203B41FA5}">
                          <a16:colId xmlns:a16="http://schemas.microsoft.com/office/drawing/2014/main" val="77250346"/>
                        </a:ext>
                      </a:extLst>
                    </a:gridCol>
                    <a:gridCol w="765848">
                      <a:extLst>
                        <a:ext uri="{9D8B030D-6E8A-4147-A177-3AD203B41FA5}">
                          <a16:colId xmlns:a16="http://schemas.microsoft.com/office/drawing/2014/main" val="383168392"/>
                        </a:ext>
                      </a:extLst>
                    </a:gridCol>
                    <a:gridCol w="765848">
                      <a:extLst>
                        <a:ext uri="{9D8B030D-6E8A-4147-A177-3AD203B41FA5}">
                          <a16:colId xmlns:a16="http://schemas.microsoft.com/office/drawing/2014/main" val="1852725930"/>
                        </a:ext>
                      </a:extLst>
                    </a:gridCol>
                  </a:tblGrid>
                  <a:tr h="28439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14:m>
                            <m:oMath xmlns:m="http://schemas.openxmlformats.org/officeDocument/2006/math">
                              <m:sSubSup>
                                <m:sSubSupPr>
                                  <m:ctrlPr>
                                    <a:rPr lang="fr-FR" sz="1400" b="0" i="1" smtClean="0">
                                      <a:solidFill>
                                        <a:srgbClr val="800080"/>
                                      </a:solidFill>
                                      <a:latin typeface="Cambria Math" panose="02040503050406030204" pitchFamily="18" charset="0"/>
                                    </a:rPr>
                                  </m:ctrlPr>
                                </m:sSubSupPr>
                                <m:e>
                                  <m:r>
                                    <a:rPr lang="fr-FR" sz="1400" b="0" i="1" smtClean="0">
                                      <a:solidFill>
                                        <a:srgbClr val="800080"/>
                                      </a:solidFill>
                                      <a:latin typeface="Cambria Math" panose="02040503050406030204" pitchFamily="18" charset="0"/>
                                    </a:rPr>
                                    <m:t>𝑁</m:t>
                                  </m:r>
                                </m:e>
                                <m:sub>
                                  <m:r>
                                    <a:rPr lang="fr-FR" sz="1400" b="0" i="1" smtClean="0">
                                      <a:solidFill>
                                        <a:srgbClr val="800080"/>
                                      </a:solidFill>
                                      <a:latin typeface="Cambria Math" panose="02040503050406030204" pitchFamily="18" charset="0"/>
                                    </a:rPr>
                                    <m:t>𝑖</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𝑗</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𝑘</m:t>
                                  </m:r>
                                </m:sub>
                                <m:sup>
                                  <m:r>
                                    <a:rPr lang="fr-FR" sz="1400" b="0" i="1" smtClean="0">
                                      <a:solidFill>
                                        <a:srgbClr val="800080"/>
                                      </a:solidFill>
                                      <a:latin typeface="Cambria Math" panose="02040503050406030204" pitchFamily="18" charset="0"/>
                                    </a:rPr>
                                    <m:t>∗</m:t>
                                  </m:r>
                                </m:sup>
                              </m:sSubSup>
                            </m:oMath>
                          </a14:m>
                          <a:r>
                            <a:rPr lang="fr-FR" sz="1400" b="0" i="1" baseline="0" dirty="0" smtClean="0">
                              <a:solidFill>
                                <a:srgbClr val="800080"/>
                              </a:solidFill>
                            </a:rPr>
                            <a:t> </a:t>
                          </a:r>
                          <a:endParaRPr lang="fr-FR" sz="1400" b="0" baseline="-25000" dirty="0" smtClean="0">
                            <a:solidFill>
                              <a:srgbClr val="800080"/>
                            </a:solidFill>
                          </a:endParaRPr>
                        </a:p>
                      </a:txBody>
                      <a:tcPr/>
                    </a:tc>
                    <a:extLst>
                      <a:ext uri="{0D108BD9-81ED-4DB2-BD59-A6C34878D82A}">
                        <a16:rowId xmlns:a16="http://schemas.microsoft.com/office/drawing/2014/main" val="1300101642"/>
                      </a:ext>
                    </a:extLst>
                  </a:tr>
                  <a:tr h="263378">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1.57</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3378">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3.14</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Choice>
        <mc:Fallback xmlns="">
          <p:graphicFrame>
            <p:nvGraphicFramePr>
              <p:cNvPr id="4" name="Tableau 3"/>
              <p:cNvGraphicFramePr>
                <a:graphicFrameLocks noGrp="1"/>
              </p:cNvGraphicFramePr>
              <p:nvPr>
                <p:extLst>
                  <p:ext uri="{D42A27DB-BD31-4B8C-83A1-F6EECF244321}">
                    <p14:modId xmlns:p14="http://schemas.microsoft.com/office/powerpoint/2010/main" val="2976509734"/>
                  </p:ext>
                </p:extLst>
              </p:nvPr>
            </p:nvGraphicFramePr>
            <p:xfrm>
              <a:off x="522646" y="2438967"/>
              <a:ext cx="3063392" cy="822873"/>
            </p:xfrm>
            <a:graphic>
              <a:graphicData uri="http://schemas.openxmlformats.org/drawingml/2006/table">
                <a:tbl>
                  <a:tblPr firstRow="1" bandRow="1">
                    <a:tableStyleId>{5C22544A-7EE6-4342-B048-85BDC9FD1C3A}</a:tableStyleId>
                  </a:tblPr>
                  <a:tblGrid>
                    <a:gridCol w="765848">
                      <a:extLst>
                        <a:ext uri="{9D8B030D-6E8A-4147-A177-3AD203B41FA5}">
                          <a16:colId xmlns:a16="http://schemas.microsoft.com/office/drawing/2014/main" val="1485196153"/>
                        </a:ext>
                      </a:extLst>
                    </a:gridCol>
                    <a:gridCol w="765848">
                      <a:extLst>
                        <a:ext uri="{9D8B030D-6E8A-4147-A177-3AD203B41FA5}">
                          <a16:colId xmlns:a16="http://schemas.microsoft.com/office/drawing/2014/main" val="77250346"/>
                        </a:ext>
                      </a:extLst>
                    </a:gridCol>
                    <a:gridCol w="765848">
                      <a:extLst>
                        <a:ext uri="{9D8B030D-6E8A-4147-A177-3AD203B41FA5}">
                          <a16:colId xmlns:a16="http://schemas.microsoft.com/office/drawing/2014/main" val="383168392"/>
                        </a:ext>
                      </a:extLst>
                    </a:gridCol>
                    <a:gridCol w="765848">
                      <a:extLst>
                        <a:ext uri="{9D8B030D-6E8A-4147-A177-3AD203B41FA5}">
                          <a16:colId xmlns:a16="http://schemas.microsoft.com/office/drawing/2014/main" val="1852725930"/>
                        </a:ext>
                      </a:extLst>
                    </a:gridCol>
                  </a:tblGrid>
                  <a:tr h="28439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endParaRPr lang="fr-FR"/>
                        </a:p>
                      </a:txBody>
                      <a:tcPr>
                        <a:blipFill>
                          <a:blip r:embed="rId5"/>
                          <a:stretch>
                            <a:fillRect l="-300794" t="-14894" r="-3175" b="-210638"/>
                          </a:stretch>
                        </a:blipFill>
                      </a:tcPr>
                    </a:tc>
                    <a:extLst>
                      <a:ext uri="{0D108BD9-81ED-4DB2-BD59-A6C34878D82A}">
                        <a16:rowId xmlns:a16="http://schemas.microsoft.com/office/drawing/2014/main" val="1300101642"/>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1.57</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3.14</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au 14"/>
              <p:cNvGraphicFramePr>
                <a:graphicFrameLocks noGrp="1"/>
              </p:cNvGraphicFramePr>
              <p:nvPr>
                <p:extLst/>
              </p:nvPr>
            </p:nvGraphicFramePr>
            <p:xfrm>
              <a:off x="3893568" y="2446937"/>
              <a:ext cx="3028872" cy="807720"/>
            </p:xfrm>
            <a:graphic>
              <a:graphicData uri="http://schemas.openxmlformats.org/drawingml/2006/table">
                <a:tbl>
                  <a:tblPr firstRow="1" bandRow="1">
                    <a:tableStyleId>{5C22544A-7EE6-4342-B048-85BDC9FD1C3A}</a:tableStyleId>
                  </a:tblPr>
                  <a:tblGrid>
                    <a:gridCol w="757218">
                      <a:extLst>
                        <a:ext uri="{9D8B030D-6E8A-4147-A177-3AD203B41FA5}">
                          <a16:colId xmlns:a16="http://schemas.microsoft.com/office/drawing/2014/main" val="1485196153"/>
                        </a:ext>
                      </a:extLst>
                    </a:gridCol>
                    <a:gridCol w="757218">
                      <a:extLst>
                        <a:ext uri="{9D8B030D-6E8A-4147-A177-3AD203B41FA5}">
                          <a16:colId xmlns:a16="http://schemas.microsoft.com/office/drawing/2014/main" val="77250346"/>
                        </a:ext>
                      </a:extLst>
                    </a:gridCol>
                    <a:gridCol w="757218">
                      <a:extLst>
                        <a:ext uri="{9D8B030D-6E8A-4147-A177-3AD203B41FA5}">
                          <a16:colId xmlns:a16="http://schemas.microsoft.com/office/drawing/2014/main" val="383168392"/>
                        </a:ext>
                      </a:extLst>
                    </a:gridCol>
                    <a:gridCol w="757218">
                      <a:extLst>
                        <a:ext uri="{9D8B030D-6E8A-4147-A177-3AD203B41FA5}">
                          <a16:colId xmlns:a16="http://schemas.microsoft.com/office/drawing/2014/main" val="1852725930"/>
                        </a:ext>
                      </a:extLst>
                    </a:gridCol>
                  </a:tblGrid>
                  <a:tr h="255241">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14:m>
                            <m:oMath xmlns:m="http://schemas.openxmlformats.org/officeDocument/2006/math">
                              <m:sSubSup>
                                <m:sSubSupPr>
                                  <m:ctrlPr>
                                    <a:rPr lang="fr-FR" sz="1400" b="0" i="1" smtClean="0">
                                      <a:solidFill>
                                        <a:srgbClr val="800080"/>
                                      </a:solidFill>
                                      <a:latin typeface="Cambria Math" panose="02040503050406030204" pitchFamily="18" charset="0"/>
                                    </a:rPr>
                                  </m:ctrlPr>
                                </m:sSubSupPr>
                                <m:e>
                                  <m:r>
                                    <a:rPr lang="fr-FR" sz="1400" b="0" i="1" smtClean="0">
                                      <a:solidFill>
                                        <a:srgbClr val="800080"/>
                                      </a:solidFill>
                                      <a:latin typeface="Cambria Math" panose="02040503050406030204" pitchFamily="18" charset="0"/>
                                    </a:rPr>
                                    <m:t>𝑁</m:t>
                                  </m:r>
                                </m:e>
                                <m:sub>
                                  <m:r>
                                    <a:rPr lang="fr-FR" sz="1400" b="0" i="1" smtClean="0">
                                      <a:solidFill>
                                        <a:srgbClr val="800080"/>
                                      </a:solidFill>
                                      <a:latin typeface="Cambria Math" panose="02040503050406030204" pitchFamily="18" charset="0"/>
                                    </a:rPr>
                                    <m:t>𝑖</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𝑗</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𝑘</m:t>
                                  </m:r>
                                </m:sub>
                                <m:sup>
                                  <m:r>
                                    <a:rPr lang="fr-FR" sz="1400" b="0" i="1" smtClean="0">
                                      <a:solidFill>
                                        <a:srgbClr val="800080"/>
                                      </a:solidFill>
                                      <a:latin typeface="Cambria Math" panose="02040503050406030204" pitchFamily="18" charset="0"/>
                                    </a:rPr>
                                    <m:t>∗</m:t>
                                  </m:r>
                                </m:sup>
                              </m:sSubSup>
                            </m:oMath>
                          </a14:m>
                          <a:r>
                            <a:rPr lang="fr-FR" sz="1400" b="0" i="1" baseline="0" dirty="0" smtClean="0">
                              <a:solidFill>
                                <a:srgbClr val="800080"/>
                              </a:solidFill>
                            </a:rPr>
                            <a:t> </a:t>
                          </a:r>
                          <a:endParaRPr lang="fr-FR" sz="1400" b="0" baseline="-25000" dirty="0" smtClean="0">
                            <a:solidFill>
                              <a:srgbClr val="800080"/>
                            </a:solidFill>
                          </a:endParaRPr>
                        </a:p>
                      </a:txBody>
                      <a:tcPr/>
                    </a:tc>
                    <a:extLst>
                      <a:ext uri="{0D108BD9-81ED-4DB2-BD59-A6C34878D82A}">
                        <a16:rowId xmlns:a16="http://schemas.microsoft.com/office/drawing/2014/main" val="1300101642"/>
                      </a:ext>
                    </a:extLst>
                  </a:tr>
                  <a:tr h="255241">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8.55</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55241">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7.74</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Choice>
        <mc:Fallback xmlns="">
          <p:graphicFrame>
            <p:nvGraphicFramePr>
              <p:cNvPr id="15" name="Tableau 14"/>
              <p:cNvGraphicFramePr>
                <a:graphicFrameLocks noGrp="1"/>
              </p:cNvGraphicFramePr>
              <p:nvPr>
                <p:extLst>
                  <p:ext uri="{D42A27DB-BD31-4B8C-83A1-F6EECF244321}">
                    <p14:modId xmlns:p14="http://schemas.microsoft.com/office/powerpoint/2010/main" val="4111570466"/>
                  </p:ext>
                </p:extLst>
              </p:nvPr>
            </p:nvGraphicFramePr>
            <p:xfrm>
              <a:off x="3893568" y="2446937"/>
              <a:ext cx="3028872" cy="807720"/>
            </p:xfrm>
            <a:graphic>
              <a:graphicData uri="http://schemas.openxmlformats.org/drawingml/2006/table">
                <a:tbl>
                  <a:tblPr firstRow="1" bandRow="1">
                    <a:tableStyleId>{5C22544A-7EE6-4342-B048-85BDC9FD1C3A}</a:tableStyleId>
                  </a:tblPr>
                  <a:tblGrid>
                    <a:gridCol w="757218">
                      <a:extLst>
                        <a:ext uri="{9D8B030D-6E8A-4147-A177-3AD203B41FA5}">
                          <a16:colId xmlns:a16="http://schemas.microsoft.com/office/drawing/2014/main" val="1485196153"/>
                        </a:ext>
                      </a:extLst>
                    </a:gridCol>
                    <a:gridCol w="757218">
                      <a:extLst>
                        <a:ext uri="{9D8B030D-6E8A-4147-A177-3AD203B41FA5}">
                          <a16:colId xmlns:a16="http://schemas.microsoft.com/office/drawing/2014/main" val="77250346"/>
                        </a:ext>
                      </a:extLst>
                    </a:gridCol>
                    <a:gridCol w="757218">
                      <a:extLst>
                        <a:ext uri="{9D8B030D-6E8A-4147-A177-3AD203B41FA5}">
                          <a16:colId xmlns:a16="http://schemas.microsoft.com/office/drawing/2014/main" val="383168392"/>
                        </a:ext>
                      </a:extLst>
                    </a:gridCol>
                    <a:gridCol w="757218">
                      <a:extLst>
                        <a:ext uri="{9D8B030D-6E8A-4147-A177-3AD203B41FA5}">
                          <a16:colId xmlns:a16="http://schemas.microsoft.com/office/drawing/2014/main" val="1852725930"/>
                        </a:ext>
                      </a:extLst>
                    </a:gridCol>
                  </a:tblGrid>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endParaRPr lang="fr-FR"/>
                        </a:p>
                      </a:txBody>
                      <a:tcPr>
                        <a:blipFill>
                          <a:blip r:embed="rId6"/>
                          <a:stretch>
                            <a:fillRect l="-302419" t="-13636" r="-3226" b="-227273"/>
                          </a:stretch>
                        </a:blipFill>
                      </a:tcPr>
                    </a:tc>
                    <a:extLst>
                      <a:ext uri="{0D108BD9-81ED-4DB2-BD59-A6C34878D82A}">
                        <a16:rowId xmlns:a16="http://schemas.microsoft.com/office/drawing/2014/main" val="1300101642"/>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8.55</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7.74</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7102027" y="2528492"/>
                <a:ext cx="1550052" cy="612860"/>
              </a:xfrm>
              <a:prstGeom prst="rect">
                <a:avLst/>
              </a:prstGeom>
            </p:spPr>
            <p:txBody>
              <a:bodyPr wrap="square">
                <a:spAutoFit/>
              </a:bodyPr>
              <a:lstStyle/>
              <a:p>
                <a14:m>
                  <m:oMath xmlns:m="http://schemas.openxmlformats.org/officeDocument/2006/math">
                    <m:sSubSup>
                      <m:sSubSupPr>
                        <m:ctrlPr>
                          <a:rPr lang="fr-FR" sz="1600" i="1">
                            <a:solidFill>
                              <a:srgbClr val="002060"/>
                            </a:solidFill>
                            <a:latin typeface="Cambria Math" panose="02040503050406030204" pitchFamily="18" charset="0"/>
                          </a:rPr>
                        </m:ctrlPr>
                      </m:sSubSupPr>
                      <m:e>
                        <m:r>
                          <a:rPr lang="fr-FR" sz="1600" i="1">
                            <a:solidFill>
                              <a:srgbClr val="002060"/>
                            </a:solidFill>
                            <a:latin typeface="Cambria Math" panose="02040503050406030204" pitchFamily="18" charset="0"/>
                          </a:rPr>
                          <m:t>𝑁</m:t>
                        </m:r>
                      </m:e>
                      <m:sub>
                        <m:r>
                          <a:rPr lang="fr-FR" sz="1600" i="1">
                            <a:solidFill>
                              <a:srgbClr val="002060"/>
                            </a:solidFill>
                            <a:latin typeface="Cambria Math" panose="02040503050406030204" pitchFamily="18" charset="0"/>
                          </a:rPr>
                          <m:t>𝑖</m:t>
                        </m:r>
                        <m:r>
                          <a:rPr lang="fr-FR" sz="1600" i="1">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𝑗</m:t>
                        </m:r>
                        <m:r>
                          <a:rPr lang="fr-FR" sz="1600" i="1">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𝑘</m:t>
                        </m:r>
                      </m:sub>
                      <m:sup>
                        <m:r>
                          <a:rPr lang="fr-FR" sz="1600" i="1">
                            <a:solidFill>
                              <a:srgbClr val="002060"/>
                            </a:solidFill>
                            <a:latin typeface="Cambria Math" panose="02040503050406030204" pitchFamily="18" charset="0"/>
                          </a:rPr>
                          <m:t>∗</m:t>
                        </m:r>
                      </m:sup>
                    </m:sSubSup>
                  </m:oMath>
                </a14:m>
                <a:r>
                  <a:rPr lang="fr-FR" sz="1600" i="1" dirty="0" smtClean="0">
                    <a:solidFill>
                      <a:srgbClr val="800080"/>
                    </a:solidFill>
                  </a:rPr>
                  <a:t> : </a:t>
                </a:r>
                <a14:m>
                  <m:oMath xmlns:m="http://schemas.openxmlformats.org/officeDocument/2006/math">
                    <m:r>
                      <m:rPr>
                        <m:nor/>
                      </m:rPr>
                      <a:rPr lang="fr-FR" sz="1600" i="1" dirty="0">
                        <a:solidFill>
                          <a:srgbClr val="800080"/>
                        </a:solidFill>
                        <a:sym typeface="Symbol" panose="05050102010706020507" pitchFamily="18" charset="2"/>
                      </a:rPr>
                      <m:t></m:t>
                    </m:r>
                  </m:oMath>
                </a14:m>
                <a:r>
                  <a:rPr lang="fr-FR" sz="1600" i="1" dirty="0" smtClean="0">
                    <a:solidFill>
                      <a:srgbClr val="800080"/>
                    </a:solidFill>
                  </a:rPr>
                  <a:t> * 21 </a:t>
                </a:r>
              </a:p>
              <a:p>
                <a:r>
                  <a:rPr lang="fr-FR" sz="1600" i="1" dirty="0" smtClean="0">
                    <a:solidFill>
                      <a:srgbClr val="800080"/>
                    </a:solidFill>
                  </a:rPr>
                  <a:t>( cas ou A=F )</a:t>
                </a:r>
                <a:endParaRPr lang="fr-FR" sz="1600" dirty="0"/>
              </a:p>
            </p:txBody>
          </p:sp>
        </mc:Choice>
        <mc:Fallback xmlns="">
          <p:sp>
            <p:nvSpPr>
              <p:cNvPr id="5" name="Rectangle 4"/>
              <p:cNvSpPr>
                <a:spLocks noRot="1" noChangeAspect="1" noMove="1" noResize="1" noEditPoints="1" noAdjustHandles="1" noChangeArrowheads="1" noChangeShapeType="1" noTextEdit="1"/>
              </p:cNvSpPr>
              <p:nvPr/>
            </p:nvSpPr>
            <p:spPr>
              <a:xfrm>
                <a:off x="7102027" y="2528492"/>
                <a:ext cx="1550052" cy="612860"/>
              </a:xfrm>
              <a:prstGeom prst="rect">
                <a:avLst/>
              </a:prstGeom>
              <a:blipFill>
                <a:blip r:embed="rId7"/>
                <a:stretch>
                  <a:fillRect l="-1969" t="-3000" b="-13000"/>
                </a:stretch>
              </a:blipFill>
            </p:spPr>
            <p:txBody>
              <a:bodyPr/>
              <a:lstStyle/>
              <a:p>
                <a:r>
                  <a:rPr lang="fr-FR">
                    <a:noFill/>
                  </a:rPr>
                  <a:t> </a:t>
                </a:r>
              </a:p>
            </p:txBody>
          </p:sp>
        </mc:Fallback>
      </mc:AlternateContent>
      <p:grpSp>
        <p:nvGrpSpPr>
          <p:cNvPr id="9" name="Groupe 8"/>
          <p:cNvGrpSpPr/>
          <p:nvPr/>
        </p:nvGrpSpPr>
        <p:grpSpPr>
          <a:xfrm>
            <a:off x="95503" y="3448320"/>
            <a:ext cx="8724656" cy="1075659"/>
            <a:chOff x="95503" y="3448320"/>
            <a:chExt cx="8724656" cy="1075659"/>
          </a:xfrm>
        </p:grpSpPr>
        <p:sp>
          <p:nvSpPr>
            <p:cNvPr id="6" name="Rectangle 5"/>
            <p:cNvSpPr/>
            <p:nvPr/>
          </p:nvSpPr>
          <p:spPr>
            <a:xfrm>
              <a:off x="95503" y="3839790"/>
              <a:ext cx="8724656" cy="338554"/>
            </a:xfrm>
            <a:prstGeom prst="rect">
              <a:avLst/>
            </a:prstGeom>
          </p:spPr>
          <p:txBody>
            <a:bodyPr wrap="square">
              <a:spAutoFit/>
            </a:bodyPr>
            <a:lstStyle/>
            <a:p>
              <a:pPr lvl="1" algn="just">
                <a:spcAft>
                  <a:spcPts val="600"/>
                </a:spcAft>
              </a:pPr>
              <a:r>
                <a:rPr lang="fr-FR" sz="1600" b="1" i="1" dirty="0">
                  <a:solidFill>
                    <a:srgbClr val="800080"/>
                  </a:solidFill>
                  <a:sym typeface="Symbol" panose="05050102010706020507" pitchFamily="18" charset="2"/>
                </a:rPr>
                <a:t></a:t>
              </a:r>
              <a:r>
                <a:rPr lang="fr-FR" sz="1600" b="1" i="1" baseline="-25000" dirty="0">
                  <a:solidFill>
                    <a:srgbClr val="800080"/>
                  </a:solidFill>
                  <a:sym typeface="Symbol" panose="05050102010706020507" pitchFamily="18" charset="2"/>
                </a:rPr>
                <a:t>v </a:t>
              </a:r>
              <a:r>
                <a:rPr lang="fr-FR" sz="1600" i="1" dirty="0">
                  <a:solidFill>
                    <a:srgbClr val="800080"/>
                  </a:solidFill>
                  <a:sym typeface="Symbol" panose="05050102010706020507" pitchFamily="18" charset="2"/>
                </a:rPr>
                <a:t>= (52 + 8 + </a:t>
              </a:r>
              <a:r>
                <a:rPr lang="fr-FR" sz="1600" i="1" dirty="0" smtClean="0">
                  <a:solidFill>
                    <a:srgbClr val="800080"/>
                  </a:solidFill>
                  <a:sym typeface="Symbol" panose="05050102010706020507" pitchFamily="18" charset="2"/>
                </a:rPr>
                <a:t>1.57 </a:t>
              </a:r>
              <a:r>
                <a:rPr lang="fr-FR" sz="1600" i="1" dirty="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3.35</a:t>
              </a:r>
              <a:r>
                <a:rPr lang="fr-FR" sz="1600" i="1" dirty="0">
                  <a:solidFill>
                    <a:srgbClr val="800080"/>
                  </a:solidFill>
                  <a:sym typeface="Symbol" panose="05050102010706020507" pitchFamily="18" charset="2"/>
                </a:rPr>
                <a:t>) / 100 = </a:t>
              </a:r>
              <a:r>
                <a:rPr lang="fr-FR" sz="1600" b="1" i="1" dirty="0" smtClean="0">
                  <a:solidFill>
                    <a:srgbClr val="800080"/>
                  </a:solidFill>
                  <a:sym typeface="Symbol" panose="05050102010706020507" pitchFamily="18" charset="2"/>
                </a:rPr>
                <a:t>0.6471</a:t>
              </a:r>
              <a:r>
                <a:rPr lang="fr-FR" sz="1600" i="1" dirty="0">
                  <a:solidFill>
                    <a:srgbClr val="800080"/>
                  </a:solidFill>
                  <a:sym typeface="Symbol" panose="05050102010706020507" pitchFamily="18" charset="2"/>
                </a:rPr>
                <a:t>	</a:t>
              </a:r>
              <a:r>
                <a:rPr lang="fr-FR" sz="1600" b="1" i="1" dirty="0" smtClean="0">
                  <a:solidFill>
                    <a:srgbClr val="800080"/>
                  </a:solidFill>
                  <a:sym typeface="Symbol" panose="05050102010706020507" pitchFamily="18" charset="2"/>
                </a:rPr>
                <a:t></a:t>
              </a:r>
              <a:r>
                <a:rPr lang="fr-FR" sz="1600" b="1" i="1" baseline="-25000" dirty="0" smtClean="0">
                  <a:solidFill>
                    <a:srgbClr val="800080"/>
                  </a:solidFill>
                  <a:sym typeface="Symbol" panose="05050102010706020507" pitchFamily="18" charset="2"/>
                </a:rPr>
                <a:t>c </a:t>
              </a:r>
              <a:r>
                <a:rPr lang="fr-FR" sz="1600" i="1" dirty="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(52 </a:t>
              </a:r>
              <a:r>
                <a:rPr lang="fr-FR" sz="1600" i="1" dirty="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17 </a:t>
              </a:r>
              <a:r>
                <a:rPr lang="fr-FR" sz="1600" i="1" dirty="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1.57 </a:t>
              </a:r>
              <a:r>
                <a:rPr lang="fr-FR" sz="1600" i="1" dirty="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8.55</a:t>
              </a:r>
              <a:r>
                <a:rPr lang="fr-FR" sz="1600" i="1" dirty="0">
                  <a:solidFill>
                    <a:srgbClr val="800080"/>
                  </a:solidFill>
                  <a:sym typeface="Symbol" panose="05050102010706020507" pitchFamily="18" charset="2"/>
                </a:rPr>
                <a:t>) / 100 = </a:t>
              </a:r>
              <a:r>
                <a:rPr lang="fr-FR" sz="1600" b="1" i="1" dirty="0" smtClean="0">
                  <a:solidFill>
                    <a:srgbClr val="800080"/>
                  </a:solidFill>
                  <a:sym typeface="Symbol" panose="05050102010706020507" pitchFamily="18" charset="2"/>
                </a:rPr>
                <a:t>0.7912</a:t>
              </a:r>
              <a:endParaRPr lang="fr-FR" sz="1600" b="1" i="1" dirty="0">
                <a:solidFill>
                  <a:srgbClr val="800080"/>
                </a:solidFill>
                <a:sym typeface="Symbol" panose="05050102010706020507" pitchFamily="18" charset="2"/>
              </a:endParaRPr>
            </a:p>
          </p:txBody>
        </p:sp>
        <p:sp>
          <p:nvSpPr>
            <p:cNvPr id="7" name="Rectangle 6"/>
            <p:cNvSpPr/>
            <p:nvPr/>
          </p:nvSpPr>
          <p:spPr>
            <a:xfrm>
              <a:off x="95503" y="4185425"/>
              <a:ext cx="8712477" cy="338554"/>
            </a:xfrm>
            <a:prstGeom prst="rect">
              <a:avLst/>
            </a:prstGeom>
          </p:spPr>
          <p:txBody>
            <a:bodyPr wrap="square">
              <a:spAutoFit/>
            </a:bodyPr>
            <a:lstStyle/>
            <a:p>
              <a:pPr lvl="1" algn="just">
                <a:spcAft>
                  <a:spcPts val="600"/>
                </a:spcAft>
              </a:pPr>
              <a:r>
                <a:rPr lang="fr-FR" sz="1600" b="1" i="1" dirty="0">
                  <a:solidFill>
                    <a:srgbClr val="800080"/>
                  </a:solidFill>
                  <a:sym typeface="Symbol" panose="05050102010706020507" pitchFamily="18" charset="2"/>
                </a:rPr>
                <a:t></a:t>
              </a:r>
              <a:r>
                <a:rPr lang="fr-FR" sz="1600" b="1" i="1" baseline="-25000" dirty="0" err="1" smtClean="0">
                  <a:solidFill>
                    <a:srgbClr val="800080"/>
                  </a:solidFill>
                  <a:sym typeface="Symbol" panose="05050102010706020507" pitchFamily="18" charset="2"/>
                </a:rPr>
                <a:t>a,V,VV</a:t>
              </a:r>
              <a:r>
                <a:rPr lang="fr-FR" sz="1600" b="1" i="1" baseline="-25000" dirty="0" smtClean="0">
                  <a:solidFill>
                    <a:srgbClr val="800080"/>
                  </a:solidFill>
                  <a:sym typeface="Symbol" panose="05050102010706020507" pitchFamily="18" charset="2"/>
                </a:rPr>
                <a:t> </a:t>
              </a:r>
              <a:r>
                <a:rPr lang="fr-FR" sz="1600" i="1" dirty="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52 / (52+1.57) = </a:t>
              </a:r>
              <a:r>
                <a:rPr lang="fr-FR" sz="1600" b="1" i="1" dirty="0" smtClean="0">
                  <a:solidFill>
                    <a:srgbClr val="800080"/>
                  </a:solidFill>
                  <a:sym typeface="Symbol" panose="05050102010706020507" pitchFamily="18" charset="2"/>
                </a:rPr>
                <a:t>0.9707 </a:t>
              </a:r>
              <a:r>
                <a:rPr lang="fr-FR" sz="1600" i="1" dirty="0">
                  <a:solidFill>
                    <a:srgbClr val="800080"/>
                  </a:solidFill>
                  <a:sym typeface="Symbol" panose="05050102010706020507" pitchFamily="18" charset="2"/>
                </a:rPr>
                <a:t>; </a:t>
              </a:r>
              <a:r>
                <a:rPr lang="fr-FR" sz="1600" b="1" i="1" dirty="0" smtClean="0">
                  <a:solidFill>
                    <a:srgbClr val="800080"/>
                  </a:solidFill>
                  <a:sym typeface="Symbol" panose="05050102010706020507" pitchFamily="18" charset="2"/>
                </a:rPr>
                <a:t></a:t>
              </a:r>
              <a:r>
                <a:rPr lang="fr-FR" sz="1600" b="1" i="1" baseline="-25000" dirty="0" err="1" smtClean="0">
                  <a:solidFill>
                    <a:srgbClr val="800080"/>
                  </a:solidFill>
                  <a:sym typeface="Symbol" panose="05050102010706020507" pitchFamily="18" charset="2"/>
                </a:rPr>
                <a:t>a,V,VF</a:t>
              </a:r>
              <a:r>
                <a:rPr lang="fr-FR" sz="1600" b="1" i="1" baseline="-25000" dirty="0" smtClean="0">
                  <a:solidFill>
                    <a:srgbClr val="800080"/>
                  </a:solidFill>
                  <a:sym typeface="Symbol" panose="05050102010706020507" pitchFamily="18" charset="2"/>
                </a:rPr>
                <a:t> </a:t>
              </a:r>
              <a:r>
                <a:rPr lang="fr-FR" sz="1600" i="1" dirty="0" smtClean="0">
                  <a:solidFill>
                    <a:srgbClr val="800080"/>
                  </a:solidFill>
                  <a:sym typeface="Symbol" panose="05050102010706020507" pitchFamily="18" charset="2"/>
                </a:rPr>
                <a:t>=</a:t>
              </a:r>
              <a:r>
                <a:rPr lang="fr-FR" sz="1600" b="1" i="1" dirty="0" smtClean="0">
                  <a:solidFill>
                    <a:srgbClr val="800080"/>
                  </a:solidFill>
                  <a:sym typeface="Symbol" panose="05050102010706020507" pitchFamily="18" charset="2"/>
                </a:rPr>
                <a:t> 0.7181 </a:t>
              </a:r>
              <a:r>
                <a:rPr lang="fr-FR" sz="1600" i="1" dirty="0" smtClean="0">
                  <a:solidFill>
                    <a:srgbClr val="800080"/>
                  </a:solidFill>
                  <a:sym typeface="Symbol" panose="05050102010706020507" pitchFamily="18" charset="2"/>
                </a:rPr>
                <a:t>; </a:t>
              </a:r>
              <a:r>
                <a:rPr lang="fr-FR" sz="1600" b="1" i="1" dirty="0" smtClean="0">
                  <a:solidFill>
                    <a:srgbClr val="800080"/>
                  </a:solidFill>
                  <a:sym typeface="Symbol" panose="05050102010706020507" pitchFamily="18" charset="2"/>
                </a:rPr>
                <a:t></a:t>
              </a:r>
              <a:r>
                <a:rPr lang="fr-FR" sz="1600" b="1" i="1" baseline="-25000" dirty="0" err="1" smtClean="0">
                  <a:solidFill>
                    <a:srgbClr val="800080"/>
                  </a:solidFill>
                  <a:sym typeface="Symbol" panose="05050102010706020507" pitchFamily="18" charset="2"/>
                </a:rPr>
                <a:t>a,V,FV</a:t>
              </a:r>
              <a:r>
                <a:rPr lang="fr-FR" sz="1600" b="1" i="1" baseline="-25000" dirty="0" smtClean="0">
                  <a:solidFill>
                    <a:srgbClr val="800080"/>
                  </a:solidFill>
                  <a:sym typeface="Symbol" panose="05050102010706020507" pitchFamily="18" charset="2"/>
                </a:rPr>
                <a:t> </a:t>
              </a:r>
              <a:r>
                <a:rPr lang="fr-FR" sz="1600" i="1" dirty="0">
                  <a:solidFill>
                    <a:srgbClr val="800080"/>
                  </a:solidFill>
                  <a:sym typeface="Symbol" panose="05050102010706020507" pitchFamily="18" charset="2"/>
                </a:rPr>
                <a:t>= </a:t>
              </a:r>
              <a:r>
                <a:rPr lang="fr-FR" sz="1600" b="1" i="1" dirty="0" smtClean="0">
                  <a:solidFill>
                    <a:srgbClr val="800080"/>
                  </a:solidFill>
                  <a:sym typeface="Symbol" panose="05050102010706020507" pitchFamily="18" charset="2"/>
                </a:rPr>
                <a:t>0.6653</a:t>
              </a:r>
              <a:r>
                <a:rPr lang="fr-FR" sz="1600" i="1" dirty="0" smtClean="0">
                  <a:solidFill>
                    <a:srgbClr val="800080"/>
                  </a:solidFill>
                  <a:sym typeface="Symbol" panose="05050102010706020507" pitchFamily="18" charset="2"/>
                </a:rPr>
                <a:t> </a:t>
              </a:r>
              <a:r>
                <a:rPr lang="fr-FR" sz="1600" i="1" dirty="0">
                  <a:solidFill>
                    <a:srgbClr val="800080"/>
                  </a:solidFill>
                  <a:sym typeface="Symbol" panose="05050102010706020507" pitchFamily="18" charset="2"/>
                </a:rPr>
                <a:t>; </a:t>
              </a:r>
              <a:r>
                <a:rPr lang="fr-FR" sz="1600" b="1" i="1" dirty="0" smtClean="0">
                  <a:solidFill>
                    <a:srgbClr val="800080"/>
                  </a:solidFill>
                  <a:sym typeface="Symbol" panose="05050102010706020507" pitchFamily="18" charset="2"/>
                </a:rPr>
                <a:t></a:t>
              </a:r>
              <a:r>
                <a:rPr lang="fr-FR" sz="1600" b="1" i="1" baseline="-25000" dirty="0" err="1" smtClean="0">
                  <a:solidFill>
                    <a:srgbClr val="800080"/>
                  </a:solidFill>
                  <a:sym typeface="Symbol" panose="05050102010706020507" pitchFamily="18" charset="2"/>
                </a:rPr>
                <a:t>a,V,FF</a:t>
              </a:r>
              <a:r>
                <a:rPr lang="fr-FR" sz="1600" i="1" dirty="0" smtClean="0">
                  <a:solidFill>
                    <a:srgbClr val="800080"/>
                  </a:solidFill>
                  <a:sym typeface="Symbol" panose="05050102010706020507" pitchFamily="18" charset="2"/>
                </a:rPr>
                <a:t>= </a:t>
              </a:r>
              <a:r>
                <a:rPr lang="fr-FR" sz="1600" b="1" i="1" dirty="0" smtClean="0">
                  <a:solidFill>
                    <a:srgbClr val="800080"/>
                  </a:solidFill>
                  <a:sym typeface="Symbol" panose="05050102010706020507" pitchFamily="18" charset="2"/>
                </a:rPr>
                <a:t>0.2054</a:t>
              </a:r>
              <a:r>
                <a:rPr lang="fr-FR" sz="1600" i="1" dirty="0" smtClean="0">
                  <a:solidFill>
                    <a:srgbClr val="800080"/>
                  </a:solidFill>
                  <a:sym typeface="Symbol" panose="05050102010706020507" pitchFamily="18" charset="2"/>
                </a:rPr>
                <a:t> </a:t>
              </a:r>
              <a:endParaRPr lang="fr-FR" sz="1600" i="1" dirty="0">
                <a:solidFill>
                  <a:srgbClr val="800080"/>
                </a:solidFill>
                <a:sym typeface="Symbol" panose="05050102010706020507" pitchFamily="18" charset="2"/>
              </a:endParaRPr>
            </a:p>
          </p:txBody>
        </p:sp>
        <p:sp>
          <p:nvSpPr>
            <p:cNvPr id="25" name="Rectangle 24"/>
            <p:cNvSpPr/>
            <p:nvPr/>
          </p:nvSpPr>
          <p:spPr>
            <a:xfrm>
              <a:off x="715450" y="3448320"/>
              <a:ext cx="7949406" cy="369332"/>
            </a:xfrm>
            <a:prstGeom prst="rect">
              <a:avLst/>
            </a:prstGeom>
          </p:spPr>
          <p:txBody>
            <a:bodyPr wrap="square">
              <a:spAutoFit/>
            </a:bodyPr>
            <a:lstStyle/>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 A partir de ce jeu complet, il est possible de recalculer le modèle </a:t>
              </a:r>
              <a:r>
                <a:rPr lang="fr-FR" i="1" dirty="0" smtClean="0">
                  <a:solidFill>
                    <a:srgbClr val="800080"/>
                  </a:solidFill>
                </a:rPr>
                <a:t>:</a:t>
              </a:r>
              <a:endParaRPr lang="fr-FR" i="1" dirty="0">
                <a:solidFill>
                  <a:srgbClr val="800080"/>
                </a:solidFill>
              </a:endParaRPr>
            </a:p>
          </p:txBody>
        </p:sp>
      </p:grpSp>
      <p:grpSp>
        <p:nvGrpSpPr>
          <p:cNvPr id="10" name="Groupe 9"/>
          <p:cNvGrpSpPr/>
          <p:nvPr/>
        </p:nvGrpSpPr>
        <p:grpSpPr>
          <a:xfrm>
            <a:off x="72420" y="4642427"/>
            <a:ext cx="8951773" cy="1154317"/>
            <a:chOff x="72420" y="4642427"/>
            <a:chExt cx="8951773" cy="1154317"/>
          </a:xfrm>
        </p:grpSpPr>
        <p:sp>
          <p:nvSpPr>
            <p:cNvPr id="8" name="Rectangle 7"/>
            <p:cNvSpPr/>
            <p:nvPr/>
          </p:nvSpPr>
          <p:spPr>
            <a:xfrm>
              <a:off x="4768065" y="4642427"/>
              <a:ext cx="3955573" cy="338554"/>
            </a:xfrm>
            <a:prstGeom prst="rect">
              <a:avLst/>
            </a:prstGeom>
          </p:spPr>
          <p:txBody>
            <a:bodyPr wrap="square">
              <a:spAutoFit/>
            </a:bodyPr>
            <a:lstStyle/>
            <a:p>
              <a:pPr algn="ctr" fontAlgn="auto">
                <a:spcBef>
                  <a:spcPts val="0"/>
                </a:spcBef>
                <a:spcAft>
                  <a:spcPts val="0"/>
                </a:spcAft>
                <a:defRPr/>
              </a:pPr>
              <a:r>
                <a:rPr lang="fr-FR" sz="1600" i="1" dirty="0" smtClean="0">
                  <a:solidFill>
                    <a:srgbClr val="800080"/>
                  </a:solidFill>
                </a:rPr>
                <a:t>P(A=V,V=V,C=V) </a:t>
              </a:r>
              <a:r>
                <a:rPr lang="fr-FR" sz="1600" i="1" dirty="0" smtClean="0">
                  <a:solidFill>
                    <a:srgbClr val="800080"/>
                  </a:solidFill>
                  <a:sym typeface="Symbol" panose="05050102010706020507" pitchFamily="18" charset="2"/>
                </a:rPr>
                <a:t>= </a:t>
              </a:r>
              <a:r>
                <a:rPr lang="fr-FR" sz="1600" i="1" baseline="-25000" dirty="0" err="1" smtClean="0">
                  <a:solidFill>
                    <a:srgbClr val="800080"/>
                  </a:solidFill>
                  <a:sym typeface="Symbol" panose="05050102010706020507" pitchFamily="18" charset="2"/>
                </a:rPr>
                <a:t>a,V,VV</a:t>
              </a:r>
              <a:r>
                <a:rPr lang="fr-FR" sz="1600" i="1" dirty="0" smtClean="0">
                  <a:solidFill>
                    <a:srgbClr val="800080"/>
                  </a:solidFill>
                </a:rPr>
                <a:t>*</a:t>
              </a:r>
              <a:r>
                <a:rPr lang="fr-FR" sz="1600" i="1" dirty="0" smtClean="0">
                  <a:solidFill>
                    <a:srgbClr val="800080"/>
                  </a:solidFill>
                  <a:sym typeface="Symbol" panose="05050102010706020507" pitchFamily="18" charset="2"/>
                </a:rPr>
                <a:t></a:t>
              </a:r>
              <a:r>
                <a:rPr lang="fr-FR" sz="1600" i="1" baseline="-25000" dirty="0" smtClean="0">
                  <a:solidFill>
                    <a:srgbClr val="800080"/>
                  </a:solidFill>
                  <a:sym typeface="Symbol" panose="05050102010706020507" pitchFamily="18" charset="2"/>
                </a:rPr>
                <a:t>v</a:t>
              </a:r>
              <a:r>
                <a:rPr lang="fr-FR" sz="1600" i="1" dirty="0" smtClean="0">
                  <a:solidFill>
                    <a:srgbClr val="800080"/>
                  </a:solidFill>
                </a:rPr>
                <a:t>*</a:t>
              </a:r>
              <a:r>
                <a:rPr lang="fr-FR" sz="1600" i="1" dirty="0" smtClean="0">
                  <a:solidFill>
                    <a:srgbClr val="800080"/>
                  </a:solidFill>
                  <a:sym typeface="Symbol" panose="05050102010706020507" pitchFamily="18" charset="2"/>
                </a:rPr>
                <a:t></a:t>
              </a:r>
              <a:r>
                <a:rPr lang="fr-FR" sz="1600" i="1" baseline="-25000" dirty="0" smtClean="0">
                  <a:solidFill>
                    <a:srgbClr val="800080"/>
                  </a:solidFill>
                  <a:sym typeface="Symbol" panose="05050102010706020507" pitchFamily="18" charset="2"/>
                </a:rPr>
                <a:t>c</a:t>
              </a:r>
              <a:r>
                <a:rPr lang="fr-FR" sz="1600" i="1" dirty="0" smtClean="0">
                  <a:solidFill>
                    <a:srgbClr val="800080"/>
                  </a:solidFill>
                </a:rPr>
                <a:t> = </a:t>
              </a:r>
              <a:r>
                <a:rPr lang="fr-FR" sz="1600" b="1" i="1" dirty="0" smtClean="0">
                  <a:solidFill>
                    <a:srgbClr val="800080"/>
                  </a:solidFill>
                </a:rPr>
                <a:t>0.4970</a:t>
              </a:r>
              <a:endParaRPr lang="fr-FR" sz="1600" b="1" baseline="-25000" dirty="0">
                <a:solidFill>
                  <a:srgbClr val="800080"/>
                </a:solidFill>
              </a:endParaRPr>
            </a:p>
          </p:txBody>
        </p:sp>
        <p:sp>
          <p:nvSpPr>
            <p:cNvPr id="21" name="Rectangle 20"/>
            <p:cNvSpPr/>
            <p:nvPr/>
          </p:nvSpPr>
          <p:spPr>
            <a:xfrm>
              <a:off x="72420" y="5051724"/>
              <a:ext cx="4360447" cy="338554"/>
            </a:xfrm>
            <a:prstGeom prst="rect">
              <a:avLst/>
            </a:prstGeom>
          </p:spPr>
          <p:txBody>
            <a:bodyPr wrap="square">
              <a:spAutoFit/>
            </a:bodyPr>
            <a:lstStyle/>
            <a:p>
              <a:pPr algn="ctr" fontAlgn="auto">
                <a:spcBef>
                  <a:spcPts val="0"/>
                </a:spcBef>
                <a:spcAft>
                  <a:spcPts val="0"/>
                </a:spcAft>
                <a:defRPr/>
              </a:pPr>
              <a:r>
                <a:rPr lang="fr-FR" sz="1600" i="1" dirty="0" smtClean="0">
                  <a:solidFill>
                    <a:srgbClr val="800080"/>
                  </a:solidFill>
                </a:rPr>
                <a:t>P(A=V,V=V,C=F) </a:t>
              </a:r>
              <a:r>
                <a:rPr lang="fr-FR" sz="1600" i="1" dirty="0" smtClean="0">
                  <a:solidFill>
                    <a:srgbClr val="800080"/>
                  </a:solidFill>
                  <a:sym typeface="Symbol" panose="05050102010706020507" pitchFamily="18" charset="2"/>
                </a:rPr>
                <a:t>= </a:t>
              </a:r>
              <a:r>
                <a:rPr lang="fr-FR" sz="1600" i="1" dirty="0">
                  <a:solidFill>
                    <a:srgbClr val="800080"/>
                  </a:solidFill>
                  <a:sym typeface="Symbol" panose="05050102010706020507" pitchFamily="18" charset="2"/>
                </a:rPr>
                <a:t></a:t>
              </a:r>
              <a:r>
                <a:rPr lang="fr-FR" sz="1600" i="1" baseline="-25000" dirty="0" err="1" smtClean="0">
                  <a:solidFill>
                    <a:srgbClr val="800080"/>
                  </a:solidFill>
                  <a:sym typeface="Symbol" panose="05050102010706020507" pitchFamily="18" charset="2"/>
                </a:rPr>
                <a:t>a,V,VF</a:t>
              </a:r>
              <a:r>
                <a:rPr lang="fr-FR" sz="1600" i="1" dirty="0" smtClean="0">
                  <a:solidFill>
                    <a:srgbClr val="800080"/>
                  </a:solidFill>
                </a:rPr>
                <a:t>*</a:t>
              </a:r>
              <a:r>
                <a:rPr lang="fr-FR" sz="1600" i="1" dirty="0" smtClean="0">
                  <a:solidFill>
                    <a:srgbClr val="800080"/>
                  </a:solidFill>
                  <a:sym typeface="Symbol" panose="05050102010706020507" pitchFamily="18" charset="2"/>
                </a:rPr>
                <a:t></a:t>
              </a:r>
              <a:r>
                <a:rPr lang="fr-FR" sz="1600" i="1" baseline="-25000" dirty="0" smtClean="0">
                  <a:solidFill>
                    <a:srgbClr val="800080"/>
                  </a:solidFill>
                  <a:sym typeface="Symbol" panose="05050102010706020507" pitchFamily="18" charset="2"/>
                </a:rPr>
                <a:t>v</a:t>
              </a:r>
              <a:r>
                <a:rPr lang="fr-FR" sz="1600" i="1" dirty="0" smtClean="0">
                  <a:solidFill>
                    <a:srgbClr val="800080"/>
                  </a:solidFill>
                </a:rPr>
                <a:t>*(</a:t>
              </a:r>
              <a:r>
                <a:rPr lang="fr-FR" sz="1600" i="1" dirty="0">
                  <a:solidFill>
                    <a:srgbClr val="800080"/>
                  </a:solidFill>
                </a:rPr>
                <a:t>1-</a:t>
              </a:r>
              <a:r>
                <a:rPr lang="fr-FR" sz="1600" i="1" dirty="0">
                  <a:solidFill>
                    <a:srgbClr val="800080"/>
                  </a:solidFill>
                  <a:sym typeface="Symbol" panose="05050102010706020507" pitchFamily="18" charset="2"/>
                </a:rPr>
                <a:t></a:t>
              </a:r>
              <a:r>
                <a:rPr lang="fr-FR" sz="1600" i="1" baseline="-25000" dirty="0">
                  <a:solidFill>
                    <a:srgbClr val="800080"/>
                  </a:solidFill>
                  <a:sym typeface="Symbol" panose="05050102010706020507" pitchFamily="18" charset="2"/>
                </a:rPr>
                <a:t>c</a:t>
              </a:r>
              <a:r>
                <a:rPr lang="fr-FR" sz="1600" i="1" dirty="0" smtClean="0">
                  <a:solidFill>
                    <a:srgbClr val="800080"/>
                  </a:solidFill>
                  <a:sym typeface="Symbol" panose="05050102010706020507" pitchFamily="18" charset="2"/>
                </a:rPr>
                <a:t>)</a:t>
              </a:r>
              <a:r>
                <a:rPr lang="fr-FR" sz="1600" baseline="-25000" dirty="0" smtClean="0">
                  <a:solidFill>
                    <a:srgbClr val="800080"/>
                  </a:solidFill>
                  <a:sym typeface="Symbol" panose="05050102010706020507" pitchFamily="18" charset="2"/>
                </a:rPr>
                <a:t> </a:t>
              </a:r>
              <a:r>
                <a:rPr lang="fr-FR" sz="1600" i="1" dirty="0" smtClean="0">
                  <a:solidFill>
                    <a:srgbClr val="800080"/>
                  </a:solidFill>
                </a:rPr>
                <a:t>= </a:t>
              </a:r>
              <a:r>
                <a:rPr lang="fr-FR" sz="1600" b="1" i="1" dirty="0" smtClean="0">
                  <a:solidFill>
                    <a:srgbClr val="800080"/>
                  </a:solidFill>
                </a:rPr>
                <a:t>0.0970</a:t>
              </a:r>
              <a:endParaRPr lang="fr-FR" sz="1600" b="1" baseline="-25000" dirty="0">
                <a:solidFill>
                  <a:srgbClr val="800080"/>
                </a:solidFill>
              </a:endParaRPr>
            </a:p>
          </p:txBody>
        </p:sp>
        <p:sp>
          <p:nvSpPr>
            <p:cNvPr id="22" name="Rectangle 21"/>
            <p:cNvSpPr/>
            <p:nvPr/>
          </p:nvSpPr>
          <p:spPr>
            <a:xfrm>
              <a:off x="4776016" y="5035970"/>
              <a:ext cx="4248177" cy="338554"/>
            </a:xfrm>
            <a:prstGeom prst="rect">
              <a:avLst/>
            </a:prstGeom>
          </p:spPr>
          <p:txBody>
            <a:bodyPr wrap="square">
              <a:spAutoFit/>
            </a:bodyPr>
            <a:lstStyle/>
            <a:p>
              <a:pPr algn="ctr" fontAlgn="auto">
                <a:spcBef>
                  <a:spcPts val="0"/>
                </a:spcBef>
                <a:spcAft>
                  <a:spcPts val="0"/>
                </a:spcAft>
                <a:defRPr/>
              </a:pPr>
              <a:r>
                <a:rPr lang="fr-FR" sz="1600" i="1" dirty="0" smtClean="0">
                  <a:solidFill>
                    <a:srgbClr val="800080"/>
                  </a:solidFill>
                </a:rPr>
                <a:t>P(A=V,V=F,C=V) </a:t>
              </a:r>
              <a:r>
                <a:rPr lang="fr-FR" sz="1600" i="1" dirty="0" smtClean="0">
                  <a:solidFill>
                    <a:srgbClr val="800080"/>
                  </a:solidFill>
                  <a:sym typeface="Symbol" panose="05050102010706020507" pitchFamily="18" charset="2"/>
                </a:rPr>
                <a:t>= </a:t>
              </a:r>
              <a:r>
                <a:rPr lang="fr-FR" sz="1600" i="1" baseline="-25000" dirty="0" err="1" smtClean="0">
                  <a:solidFill>
                    <a:srgbClr val="800080"/>
                  </a:solidFill>
                  <a:sym typeface="Symbol" panose="05050102010706020507" pitchFamily="18" charset="2"/>
                </a:rPr>
                <a:t>a,V,FV</a:t>
              </a:r>
              <a:r>
                <a:rPr lang="fr-FR" sz="1600" i="1" dirty="0" smtClean="0">
                  <a:solidFill>
                    <a:srgbClr val="800080"/>
                  </a:solidFill>
                </a:rPr>
                <a:t>*(1-</a:t>
              </a:r>
              <a:r>
                <a:rPr lang="fr-FR" sz="1600" i="1" dirty="0" smtClean="0">
                  <a:solidFill>
                    <a:srgbClr val="800080"/>
                  </a:solidFill>
                  <a:sym typeface="Symbol" panose="05050102010706020507" pitchFamily="18" charset="2"/>
                </a:rPr>
                <a:t></a:t>
              </a:r>
              <a:r>
                <a:rPr lang="fr-FR" sz="1600" i="1" baseline="-25000" dirty="0" smtClean="0">
                  <a:solidFill>
                    <a:srgbClr val="800080"/>
                  </a:solidFill>
                  <a:sym typeface="Symbol" panose="05050102010706020507" pitchFamily="18" charset="2"/>
                </a:rPr>
                <a:t>v</a:t>
              </a:r>
              <a:r>
                <a:rPr lang="fr-FR" sz="1600" i="1" dirty="0" smtClean="0">
                  <a:solidFill>
                    <a:srgbClr val="800080"/>
                  </a:solidFill>
                </a:rPr>
                <a:t>)*</a:t>
              </a:r>
              <a:r>
                <a:rPr lang="fr-FR" sz="1600" i="1" dirty="0" smtClean="0">
                  <a:solidFill>
                    <a:srgbClr val="800080"/>
                  </a:solidFill>
                  <a:sym typeface="Symbol" panose="05050102010706020507" pitchFamily="18" charset="2"/>
                </a:rPr>
                <a:t></a:t>
              </a:r>
              <a:r>
                <a:rPr lang="fr-FR" sz="1600" i="1" baseline="-25000" dirty="0" smtClean="0">
                  <a:solidFill>
                    <a:srgbClr val="800080"/>
                  </a:solidFill>
                  <a:sym typeface="Symbol" panose="05050102010706020507" pitchFamily="18" charset="2"/>
                </a:rPr>
                <a:t>c</a:t>
              </a:r>
              <a:r>
                <a:rPr lang="fr-FR" sz="1600" i="1" dirty="0" smtClean="0">
                  <a:solidFill>
                    <a:srgbClr val="800080"/>
                  </a:solidFill>
                </a:rPr>
                <a:t> =</a:t>
              </a:r>
              <a:r>
                <a:rPr lang="fr-FR" sz="1600" b="1" i="1" dirty="0" smtClean="0">
                  <a:solidFill>
                    <a:srgbClr val="800080"/>
                  </a:solidFill>
                </a:rPr>
                <a:t> 0.1858</a:t>
              </a:r>
              <a:endParaRPr lang="fr-FR" sz="1600" b="1" baseline="-25000" dirty="0">
                <a:solidFill>
                  <a:srgbClr val="800080"/>
                </a:solidFill>
              </a:endParaRPr>
            </a:p>
          </p:txBody>
        </p:sp>
        <p:sp>
          <p:nvSpPr>
            <p:cNvPr id="23" name="Rectangle 22"/>
            <p:cNvSpPr/>
            <p:nvPr/>
          </p:nvSpPr>
          <p:spPr>
            <a:xfrm>
              <a:off x="72420" y="5446228"/>
              <a:ext cx="4700022" cy="338554"/>
            </a:xfrm>
            <a:prstGeom prst="rect">
              <a:avLst/>
            </a:prstGeom>
          </p:spPr>
          <p:txBody>
            <a:bodyPr wrap="square">
              <a:spAutoFit/>
            </a:bodyPr>
            <a:lstStyle/>
            <a:p>
              <a:pPr algn="ctr" fontAlgn="auto">
                <a:spcBef>
                  <a:spcPts val="0"/>
                </a:spcBef>
                <a:spcAft>
                  <a:spcPts val="0"/>
                </a:spcAft>
                <a:defRPr/>
              </a:pPr>
              <a:r>
                <a:rPr lang="fr-FR" sz="1600" i="1" dirty="0" smtClean="0">
                  <a:solidFill>
                    <a:srgbClr val="800080"/>
                  </a:solidFill>
                </a:rPr>
                <a:t>P(A=V,V=F,C=F) </a:t>
              </a:r>
              <a:r>
                <a:rPr lang="fr-FR" sz="1600" i="1" dirty="0" smtClean="0">
                  <a:solidFill>
                    <a:srgbClr val="800080"/>
                  </a:solidFill>
                  <a:sym typeface="Symbol" panose="05050102010706020507" pitchFamily="18" charset="2"/>
                </a:rPr>
                <a:t>= </a:t>
              </a:r>
              <a:r>
                <a:rPr lang="fr-FR" sz="1600" i="1" baseline="-25000" dirty="0" err="1" smtClean="0">
                  <a:solidFill>
                    <a:srgbClr val="800080"/>
                  </a:solidFill>
                  <a:sym typeface="Symbol" panose="05050102010706020507" pitchFamily="18" charset="2"/>
                </a:rPr>
                <a:t>a,o,nn</a:t>
              </a:r>
              <a:r>
                <a:rPr lang="fr-FR" sz="1600" i="1" dirty="0" smtClean="0">
                  <a:solidFill>
                    <a:srgbClr val="800080"/>
                  </a:solidFill>
                </a:rPr>
                <a:t>*</a:t>
              </a:r>
              <a:r>
                <a:rPr lang="fr-FR" sz="1600" i="1" dirty="0">
                  <a:solidFill>
                    <a:srgbClr val="800080"/>
                  </a:solidFill>
                </a:rPr>
                <a:t>(1-</a:t>
              </a:r>
              <a:r>
                <a:rPr lang="fr-FR" sz="1600" i="1" dirty="0">
                  <a:solidFill>
                    <a:srgbClr val="800080"/>
                  </a:solidFill>
                  <a:sym typeface="Symbol" panose="05050102010706020507" pitchFamily="18" charset="2"/>
                </a:rPr>
                <a:t></a:t>
              </a:r>
              <a:r>
                <a:rPr lang="fr-FR" sz="1600" i="1" baseline="-25000" dirty="0">
                  <a:solidFill>
                    <a:srgbClr val="800080"/>
                  </a:solidFill>
                  <a:sym typeface="Symbol" panose="05050102010706020507" pitchFamily="18" charset="2"/>
                </a:rPr>
                <a:t>v</a:t>
              </a:r>
              <a:r>
                <a:rPr lang="fr-FR" sz="1600" i="1" dirty="0" smtClean="0">
                  <a:solidFill>
                    <a:srgbClr val="800080"/>
                  </a:solidFill>
                </a:rPr>
                <a:t>)</a:t>
              </a:r>
              <a:r>
                <a:rPr lang="fr-FR" sz="1600" i="1" dirty="0">
                  <a:solidFill>
                    <a:srgbClr val="800080"/>
                  </a:solidFill>
                </a:rPr>
                <a:t> *(1-</a:t>
              </a:r>
              <a:r>
                <a:rPr lang="fr-FR" sz="1600" i="1" dirty="0">
                  <a:solidFill>
                    <a:srgbClr val="800080"/>
                  </a:solidFill>
                  <a:sym typeface="Symbol" panose="05050102010706020507" pitchFamily="18" charset="2"/>
                </a:rPr>
                <a:t></a:t>
              </a:r>
              <a:r>
                <a:rPr lang="fr-FR" sz="1600" i="1" baseline="-25000" dirty="0">
                  <a:solidFill>
                    <a:srgbClr val="800080"/>
                  </a:solidFill>
                  <a:sym typeface="Symbol" panose="05050102010706020507" pitchFamily="18" charset="2"/>
                </a:rPr>
                <a:t>c</a:t>
              </a:r>
              <a:r>
                <a:rPr lang="fr-FR" sz="1600" i="1" dirty="0">
                  <a:solidFill>
                    <a:srgbClr val="800080"/>
                  </a:solidFill>
                  <a:sym typeface="Symbol" panose="05050102010706020507" pitchFamily="18" charset="2"/>
                </a:rPr>
                <a:t>)</a:t>
              </a:r>
              <a:r>
                <a:rPr lang="fr-FR" sz="1600" baseline="-25000" dirty="0">
                  <a:solidFill>
                    <a:srgbClr val="800080"/>
                  </a:solidFill>
                  <a:sym typeface="Symbol" panose="05050102010706020507" pitchFamily="18" charset="2"/>
                </a:rPr>
                <a:t> </a:t>
              </a:r>
              <a:r>
                <a:rPr lang="fr-FR" sz="1600" i="1" dirty="0" smtClean="0">
                  <a:solidFill>
                    <a:srgbClr val="800080"/>
                  </a:solidFill>
                </a:rPr>
                <a:t>= </a:t>
              </a:r>
              <a:r>
                <a:rPr lang="fr-FR" sz="1600" b="1" i="1" dirty="0" smtClean="0">
                  <a:solidFill>
                    <a:srgbClr val="800080"/>
                  </a:solidFill>
                </a:rPr>
                <a:t>0.0151</a:t>
              </a:r>
              <a:endParaRPr lang="fr-FR" sz="1600" b="1" baseline="-25000" dirty="0">
                <a:solidFill>
                  <a:srgbClr val="800080"/>
                </a:solidFill>
              </a:endParaRPr>
            </a:p>
          </p:txBody>
        </p:sp>
        <p:sp>
          <p:nvSpPr>
            <p:cNvPr id="24" name="Rectangle 23"/>
            <p:cNvSpPr/>
            <p:nvPr/>
          </p:nvSpPr>
          <p:spPr>
            <a:xfrm>
              <a:off x="4772442" y="5458190"/>
              <a:ext cx="2641803" cy="338554"/>
            </a:xfrm>
            <a:prstGeom prst="rect">
              <a:avLst/>
            </a:prstGeom>
          </p:spPr>
          <p:txBody>
            <a:bodyPr wrap="square">
              <a:spAutoFit/>
            </a:bodyPr>
            <a:lstStyle/>
            <a:p>
              <a:pPr algn="ctr" fontAlgn="auto">
                <a:spcBef>
                  <a:spcPts val="0"/>
                </a:spcBef>
                <a:spcAft>
                  <a:spcPts val="0"/>
                </a:spcAft>
                <a:defRPr/>
              </a:pPr>
              <a:r>
                <a:rPr lang="fr-FR" sz="1600" i="1" dirty="0" smtClean="0">
                  <a:solidFill>
                    <a:srgbClr val="800080"/>
                  </a:solidFill>
                </a:rPr>
                <a:t>P(A=F) </a:t>
              </a:r>
              <a:r>
                <a:rPr lang="fr-FR" sz="1600" i="1" dirty="0" smtClean="0">
                  <a:solidFill>
                    <a:srgbClr val="800080"/>
                  </a:solidFill>
                  <a:sym typeface="Symbol" panose="05050102010706020507" pitchFamily="18" charset="2"/>
                </a:rPr>
                <a:t>=</a:t>
              </a:r>
              <a:r>
                <a:rPr lang="fr-FR" sz="1600" i="1" dirty="0">
                  <a:solidFill>
                    <a:srgbClr val="800080"/>
                  </a:solidFill>
                  <a:sym typeface="Symbol" panose="05050102010706020507" pitchFamily="18" charset="2"/>
                </a:rPr>
                <a:t> </a:t>
              </a:r>
              <a:r>
                <a:rPr lang="fr-FR" sz="1600" i="1" dirty="0" smtClean="0">
                  <a:solidFill>
                    <a:srgbClr val="800080"/>
                  </a:solidFill>
                </a:rPr>
                <a:t>(1-</a:t>
              </a:r>
              <a:r>
                <a:rPr lang="fr-FR" sz="1600" i="1" dirty="0" smtClean="0">
                  <a:solidFill>
                    <a:srgbClr val="800080"/>
                  </a:solidFill>
                  <a:sym typeface="Symbol" panose="05050102010706020507" pitchFamily="18" charset="2"/>
                </a:rPr>
                <a:t></a:t>
              </a:r>
              <a:r>
                <a:rPr lang="fr-FR" sz="1600" i="1" baseline="-25000" dirty="0" smtClean="0">
                  <a:solidFill>
                    <a:srgbClr val="800080"/>
                  </a:solidFill>
                  <a:sym typeface="Symbol" panose="05050102010706020507" pitchFamily="18" charset="2"/>
                </a:rPr>
                <a:t>a</a:t>
              </a:r>
              <a:r>
                <a:rPr lang="fr-FR" sz="1600" i="1" dirty="0" smtClean="0">
                  <a:solidFill>
                    <a:srgbClr val="800080"/>
                  </a:solidFill>
                </a:rPr>
                <a:t>) = </a:t>
              </a:r>
              <a:r>
                <a:rPr lang="fr-FR" sz="1600" b="1" i="1" dirty="0" smtClean="0">
                  <a:solidFill>
                    <a:srgbClr val="800080"/>
                  </a:solidFill>
                </a:rPr>
                <a:t>0.2051</a:t>
              </a:r>
              <a:endParaRPr lang="fr-FR" sz="1600" b="1" baseline="-25000" dirty="0">
                <a:solidFill>
                  <a:srgbClr val="800080"/>
                </a:solidFill>
              </a:endParaRPr>
            </a:p>
          </p:txBody>
        </p:sp>
        <mc:AlternateContent xmlns:mc="http://schemas.openxmlformats.org/markup-compatibility/2006" xmlns:a14="http://schemas.microsoft.com/office/drawing/2010/main">
          <mc:Choice Requires="a14">
            <p:sp>
              <p:nvSpPr>
                <p:cNvPr id="26" name="Rectangle 25"/>
                <p:cNvSpPr/>
                <p:nvPr/>
              </p:nvSpPr>
              <p:spPr>
                <a:xfrm>
                  <a:off x="715450" y="4642427"/>
                  <a:ext cx="3358015" cy="369332"/>
                </a:xfrm>
                <a:prstGeom prst="rect">
                  <a:avLst/>
                </a:prstGeom>
              </p:spPr>
              <p:txBody>
                <a:bodyPr wrap="square">
                  <a:spAutoFit/>
                </a:bodyPr>
                <a:lstStyle/>
                <a:p>
                  <a:pPr lvl="1" algn="just">
                    <a:spcAft>
                      <a:spcPts val="600"/>
                    </a:spcAft>
                    <a:buFont typeface="Wingdings" pitchFamily="2" charset="2"/>
                    <a:buChar char="§"/>
                  </a:pPr>
                  <a:r>
                    <a:rPr lang="fr-FR" i="1" dirty="0" smtClean="0">
                      <a:solidFill>
                        <a:srgbClr val="800080"/>
                      </a:solidFill>
                    </a:rPr>
                    <a:t> Les </a:t>
                  </a:r>
                  <a:r>
                    <a:rPr lang="fr-FR" i="1" dirty="0">
                      <a:solidFill>
                        <a:srgbClr val="800080"/>
                      </a:solidFill>
                    </a:rPr>
                    <a:t>événements de </a:t>
                  </a:r>
                  <a14:m>
                    <m:oMath xmlns:m="http://schemas.openxmlformats.org/officeDocument/2006/math">
                      <m:r>
                        <m:rPr>
                          <m:nor/>
                        </m:rPr>
                        <a:rPr lang="fr-FR" i="1" dirty="0">
                          <a:solidFill>
                            <a:srgbClr val="002060"/>
                          </a:solidFill>
                          <a:latin typeface="Brush Script MT" panose="03060802040406070304" pitchFamily="66" charset="0"/>
                        </a:rPr>
                        <m:t>D</m:t>
                      </m:r>
                    </m:oMath>
                  </a14:m>
                  <a:r>
                    <a:rPr lang="fr-FR" i="1" dirty="0">
                      <a:solidFill>
                        <a:srgbClr val="800080"/>
                      </a:solidFill>
                    </a:rPr>
                    <a:t> :</a:t>
                  </a:r>
                </a:p>
              </p:txBody>
            </p:sp>
          </mc:Choice>
          <mc:Fallback xmlns="">
            <p:sp>
              <p:nvSpPr>
                <p:cNvPr id="26" name="Rectangle 25"/>
                <p:cNvSpPr>
                  <a:spLocks noRot="1" noChangeAspect="1" noMove="1" noResize="1" noEditPoints="1" noAdjustHandles="1" noChangeArrowheads="1" noChangeShapeType="1" noTextEdit="1"/>
                </p:cNvSpPr>
                <p:nvPr/>
              </p:nvSpPr>
              <p:spPr>
                <a:xfrm>
                  <a:off x="715450" y="4642427"/>
                  <a:ext cx="3358015" cy="369332"/>
                </a:xfrm>
                <a:prstGeom prst="rect">
                  <a:avLst/>
                </a:prstGeom>
                <a:blipFill>
                  <a:blip r:embed="rId8"/>
                  <a:stretch>
                    <a:fillRect t="-10000" b="-26667"/>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3" name="Rectangle 2"/>
              <p:cNvSpPr/>
              <p:nvPr/>
            </p:nvSpPr>
            <p:spPr>
              <a:xfrm>
                <a:off x="639782" y="6004357"/>
                <a:ext cx="7623918" cy="646331"/>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Et le log-vraisemblance : </a:t>
                </a:r>
                <a14:m>
                  <m:oMath xmlns:m="http://schemas.openxmlformats.org/officeDocument/2006/math">
                    <m:r>
                      <a:rPr lang="fr-FR" i="1">
                        <a:solidFill>
                          <a:srgbClr val="002060"/>
                        </a:solidFill>
                        <a:latin typeface="Cambria Math" panose="02040503050406030204" pitchFamily="18" charset="0"/>
                      </a:rPr>
                      <m:t>𝑄</m:t>
                    </m:r>
                    <m:r>
                      <a:rPr lang="fr-FR" i="1">
                        <a:solidFill>
                          <a:srgbClr val="002060"/>
                        </a:solidFill>
                        <a:latin typeface="Cambria Math" panose="02040503050406030204" pitchFamily="18" charset="0"/>
                      </a:rPr>
                      <m:t>(</m:t>
                    </m:r>
                    <m:r>
                      <a:rPr lang="fr-FR" i="1" dirty="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i="1">
                        <a:solidFill>
                          <a:srgbClr val="002060"/>
                        </a:solidFill>
                        <a:latin typeface="Cambria Math" panose="02040503050406030204" pitchFamily="18" charset="0"/>
                      </a:rPr>
                      <m:t>)= </m:t>
                    </m:r>
                  </m:oMath>
                </a14:m>
                <a:r>
                  <a:rPr lang="fr-FR" i="1" dirty="0">
                    <a:solidFill>
                      <a:srgbClr val="800080"/>
                    </a:solidFill>
                  </a:rPr>
                  <a:t>52*ln(0.4970) + 8*ln(0.0970) + 17*ln(0.1858) + 2*ln(0.0151) + 21*ln(0.2051) = 	</a:t>
                </a:r>
                <a:r>
                  <a:rPr lang="fr-FR" b="1" i="1" dirty="0">
                    <a:solidFill>
                      <a:srgbClr val="800080"/>
                    </a:solidFill>
                  </a:rPr>
                  <a:t>-125.3</a:t>
                </a:r>
              </a:p>
            </p:txBody>
          </p:sp>
        </mc:Choice>
        <mc:Fallback xmlns="">
          <p:sp>
            <p:nvSpPr>
              <p:cNvPr id="3" name="Rectangle 2"/>
              <p:cNvSpPr>
                <a:spLocks noRot="1" noChangeAspect="1" noMove="1" noResize="1" noEditPoints="1" noAdjustHandles="1" noChangeArrowheads="1" noChangeShapeType="1" noTextEdit="1"/>
              </p:cNvSpPr>
              <p:nvPr/>
            </p:nvSpPr>
            <p:spPr>
              <a:xfrm>
                <a:off x="639782" y="6004357"/>
                <a:ext cx="7623918" cy="646331"/>
              </a:xfrm>
              <a:prstGeom prst="rect">
                <a:avLst/>
              </a:prstGeom>
              <a:blipFill>
                <a:blip r:embed="rId9"/>
                <a:stretch>
                  <a:fillRect t="-5660" r="-639" b="-14151"/>
                </a:stretch>
              </a:blipFill>
            </p:spPr>
            <p:txBody>
              <a:bodyPr/>
              <a:lstStyle/>
              <a:p>
                <a:r>
                  <a:rPr lang="fr-FR">
                    <a:noFill/>
                  </a:rPr>
                  <a:t> </a:t>
                </a:r>
              </a:p>
            </p:txBody>
          </p:sp>
        </mc:Fallback>
      </mc:AlternateContent>
    </p:spTree>
    <p:extLst>
      <p:ext uri="{BB962C8B-B14F-4D97-AF65-F5344CB8AC3E}">
        <p14:creationId xmlns:p14="http://schemas.microsoft.com/office/powerpoint/2010/main" val="238993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075389"/>
            <a:chOff x="0" y="998538"/>
            <a:chExt cx="9144000" cy="207538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Apprentissage automatique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46193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EM : Exemple - </a:t>
              </a:r>
              <a:r>
                <a:rPr lang="fr-FR" sz="2000" b="1" dirty="0" smtClean="0">
                  <a:solidFill>
                    <a:srgbClr val="800080"/>
                  </a:solidFill>
                  <a:sym typeface="Wingdings" pitchFamily="2" charset="2"/>
                </a:rPr>
                <a:t>itération</a:t>
              </a:r>
              <a:endParaRPr lang="fr-FR" sz="800" i="1" dirty="0">
                <a:solidFill>
                  <a:srgbClr val="800080"/>
                </a:solidFill>
              </a:endParaRPr>
            </a:p>
            <a:p>
              <a:pPr lvl="1" algn="just">
                <a:spcAft>
                  <a:spcPts val="600"/>
                </a:spcAft>
                <a:buFont typeface="Wingdings" pitchFamily="2" charset="2"/>
                <a:buChar char="§"/>
              </a:pPr>
              <a:r>
                <a:rPr lang="fr-FR" i="1" dirty="0" smtClean="0">
                  <a:solidFill>
                    <a:srgbClr val="800080"/>
                  </a:solidFill>
                </a:rPr>
                <a:t> Seconde itération</a:t>
              </a:r>
            </a:p>
            <a:p>
              <a:pPr lvl="1" algn="just">
                <a:spcAft>
                  <a:spcPts val="600"/>
                </a:spcAft>
                <a:buFont typeface="Wingdings" pitchFamily="2" charset="2"/>
                <a:buChar char="§"/>
              </a:pPr>
              <a:endParaRPr lang="fr-FR" i="1" dirty="0">
                <a:solidFill>
                  <a:srgbClr val="800080"/>
                </a:solidFill>
              </a:endParaRPr>
            </a:p>
            <a:p>
              <a:pPr lvl="1" algn="just">
                <a:spcAft>
                  <a:spcPts val="600"/>
                </a:spcAft>
              </a:pPr>
              <a:endParaRPr lang="fr-FR" i="1" dirty="0" smtClean="0">
                <a:solidFill>
                  <a:srgbClr val="800080"/>
                </a:solidFill>
              </a:endParaRPr>
            </a:p>
          </p:txBody>
        </p:sp>
      </p:grpSp>
      <mc:AlternateContent xmlns:mc="http://schemas.openxmlformats.org/markup-compatibility/2006" xmlns:a14="http://schemas.microsoft.com/office/drawing/2010/main">
        <mc:Choice Requires="a14">
          <p:graphicFrame>
            <p:nvGraphicFramePr>
              <p:cNvPr id="4" name="Tableau 3"/>
              <p:cNvGraphicFramePr>
                <a:graphicFrameLocks noGrp="1"/>
              </p:cNvGraphicFramePr>
              <p:nvPr>
                <p:extLst/>
              </p:nvPr>
            </p:nvGraphicFramePr>
            <p:xfrm>
              <a:off x="702232" y="2438969"/>
              <a:ext cx="3643626" cy="822873"/>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1485196153"/>
                        </a:ext>
                      </a:extLst>
                    </a:gridCol>
                    <a:gridCol w="727587">
                      <a:extLst>
                        <a:ext uri="{9D8B030D-6E8A-4147-A177-3AD203B41FA5}">
                          <a16:colId xmlns:a16="http://schemas.microsoft.com/office/drawing/2014/main" val="77250346"/>
                        </a:ext>
                      </a:extLst>
                    </a:gridCol>
                    <a:gridCol w="609600">
                      <a:extLst>
                        <a:ext uri="{9D8B030D-6E8A-4147-A177-3AD203B41FA5}">
                          <a16:colId xmlns:a16="http://schemas.microsoft.com/office/drawing/2014/main" val="383168392"/>
                        </a:ext>
                      </a:extLst>
                    </a:gridCol>
                    <a:gridCol w="993058">
                      <a:extLst>
                        <a:ext uri="{9D8B030D-6E8A-4147-A177-3AD203B41FA5}">
                          <a16:colId xmlns:a16="http://schemas.microsoft.com/office/drawing/2014/main" val="1852725930"/>
                        </a:ext>
                      </a:extLst>
                    </a:gridCol>
                    <a:gridCol w="707923">
                      <a:extLst>
                        <a:ext uri="{9D8B030D-6E8A-4147-A177-3AD203B41FA5}">
                          <a16:colId xmlns:a16="http://schemas.microsoft.com/office/drawing/2014/main" val="4161996698"/>
                        </a:ext>
                      </a:extLst>
                    </a:gridCol>
                  </a:tblGrid>
                  <a:tr h="28439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fr-FR" sz="1400" b="0" i="1" smtClean="0">
                                        <a:solidFill>
                                          <a:srgbClr val="800080"/>
                                        </a:solidFill>
                                        <a:latin typeface="Cambria Math" panose="02040503050406030204" pitchFamily="18" charset="0"/>
                                      </a:rPr>
                                    </m:ctrlPr>
                                  </m:sSubSupPr>
                                  <m:e>
                                    <m:r>
                                      <a:rPr lang="fr-FR" sz="1400" b="0" i="1" smtClean="0">
                                        <a:solidFill>
                                          <a:srgbClr val="800080"/>
                                        </a:solidFill>
                                        <a:latin typeface="Cambria Math" panose="02040503050406030204" pitchFamily="18" charset="0"/>
                                      </a:rPr>
                                      <m:t>𝑁</m:t>
                                    </m:r>
                                  </m:e>
                                  <m:sub>
                                    <m:r>
                                      <a:rPr lang="fr-FR" sz="1400" b="0" i="1" smtClean="0">
                                        <a:solidFill>
                                          <a:srgbClr val="800080"/>
                                        </a:solidFill>
                                        <a:latin typeface="Cambria Math" panose="02040503050406030204" pitchFamily="18" charset="0"/>
                                      </a:rPr>
                                      <m:t>𝑖</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𝑗</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𝑘</m:t>
                                    </m:r>
                                  </m:sub>
                                  <m:sup>
                                    <m:r>
                                      <a:rPr lang="fr-FR" sz="1400" b="0" i="1" smtClean="0">
                                        <a:solidFill>
                                          <a:srgbClr val="800080"/>
                                        </a:solidFill>
                                        <a:latin typeface="Cambria Math" panose="02040503050406030204" pitchFamily="18" charset="0"/>
                                      </a:rPr>
                                      <m:t>∗</m:t>
                                    </m:r>
                                  </m:sup>
                                </m:sSubSup>
                              </m:oMath>
                            </m:oMathPara>
                          </a14:m>
                          <a:endParaRPr lang="fr-FR" sz="1400" b="0" baseline="-25000" dirty="0" smtClean="0">
                            <a:solidFill>
                              <a:srgbClr val="800080"/>
                            </a:solidFill>
                          </a:endParaRPr>
                        </a:p>
                      </a:txBody>
                      <a:tcPr/>
                    </a:tc>
                    <a:extLst>
                      <a:ext uri="{0D108BD9-81ED-4DB2-BD59-A6C34878D82A}">
                        <a16:rowId xmlns:a16="http://schemas.microsoft.com/office/drawing/2014/main" val="1300101642"/>
                      </a:ext>
                    </a:extLst>
                  </a:tr>
                  <a:tr h="263378">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0.0732</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1.54</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3378">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0.1857</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3.90</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Choice>
        <mc:Fallback xmlns="">
          <p:graphicFrame>
            <p:nvGraphicFramePr>
              <p:cNvPr id="4" name="Tableau 3"/>
              <p:cNvGraphicFramePr>
                <a:graphicFrameLocks noGrp="1"/>
              </p:cNvGraphicFramePr>
              <p:nvPr>
                <p:extLst>
                  <p:ext uri="{D42A27DB-BD31-4B8C-83A1-F6EECF244321}">
                    <p14:modId xmlns:p14="http://schemas.microsoft.com/office/powerpoint/2010/main" val="2255869487"/>
                  </p:ext>
                </p:extLst>
              </p:nvPr>
            </p:nvGraphicFramePr>
            <p:xfrm>
              <a:off x="702232" y="2438969"/>
              <a:ext cx="3643626" cy="822873"/>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1485196153"/>
                        </a:ext>
                      </a:extLst>
                    </a:gridCol>
                    <a:gridCol w="727587">
                      <a:extLst>
                        <a:ext uri="{9D8B030D-6E8A-4147-A177-3AD203B41FA5}">
                          <a16:colId xmlns:a16="http://schemas.microsoft.com/office/drawing/2014/main" val="77250346"/>
                        </a:ext>
                      </a:extLst>
                    </a:gridCol>
                    <a:gridCol w="609600">
                      <a:extLst>
                        <a:ext uri="{9D8B030D-6E8A-4147-A177-3AD203B41FA5}">
                          <a16:colId xmlns:a16="http://schemas.microsoft.com/office/drawing/2014/main" val="383168392"/>
                        </a:ext>
                      </a:extLst>
                    </a:gridCol>
                    <a:gridCol w="993058">
                      <a:extLst>
                        <a:ext uri="{9D8B030D-6E8A-4147-A177-3AD203B41FA5}">
                          <a16:colId xmlns:a16="http://schemas.microsoft.com/office/drawing/2014/main" val="1852725930"/>
                        </a:ext>
                      </a:extLst>
                    </a:gridCol>
                    <a:gridCol w="707923">
                      <a:extLst>
                        <a:ext uri="{9D8B030D-6E8A-4147-A177-3AD203B41FA5}">
                          <a16:colId xmlns:a16="http://schemas.microsoft.com/office/drawing/2014/main" val="4161996698"/>
                        </a:ext>
                      </a:extLst>
                    </a:gridCol>
                  </a:tblGrid>
                  <a:tr h="28439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endParaRPr lang="fr-FR"/>
                        </a:p>
                      </a:txBody>
                      <a:tcPr>
                        <a:blipFill>
                          <a:blip r:embed="rId4"/>
                          <a:stretch>
                            <a:fillRect l="-416379" t="-17021" r="-4310" b="-210638"/>
                          </a:stretch>
                        </a:blipFill>
                      </a:tcPr>
                    </a:tc>
                    <a:extLst>
                      <a:ext uri="{0D108BD9-81ED-4DB2-BD59-A6C34878D82A}">
                        <a16:rowId xmlns:a16="http://schemas.microsoft.com/office/drawing/2014/main" val="1300101642"/>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0.0732</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1.54</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0.1857</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3.90</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au 25"/>
              <p:cNvGraphicFramePr>
                <a:graphicFrameLocks noGrp="1"/>
              </p:cNvGraphicFramePr>
              <p:nvPr>
                <p:extLst/>
              </p:nvPr>
            </p:nvGraphicFramePr>
            <p:xfrm>
              <a:off x="4736268" y="2438969"/>
              <a:ext cx="3643626" cy="822873"/>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1485196153"/>
                        </a:ext>
                      </a:extLst>
                    </a:gridCol>
                    <a:gridCol w="727587">
                      <a:extLst>
                        <a:ext uri="{9D8B030D-6E8A-4147-A177-3AD203B41FA5}">
                          <a16:colId xmlns:a16="http://schemas.microsoft.com/office/drawing/2014/main" val="77250346"/>
                        </a:ext>
                      </a:extLst>
                    </a:gridCol>
                    <a:gridCol w="609600">
                      <a:extLst>
                        <a:ext uri="{9D8B030D-6E8A-4147-A177-3AD203B41FA5}">
                          <a16:colId xmlns:a16="http://schemas.microsoft.com/office/drawing/2014/main" val="383168392"/>
                        </a:ext>
                      </a:extLst>
                    </a:gridCol>
                    <a:gridCol w="993058">
                      <a:extLst>
                        <a:ext uri="{9D8B030D-6E8A-4147-A177-3AD203B41FA5}">
                          <a16:colId xmlns:a16="http://schemas.microsoft.com/office/drawing/2014/main" val="1852725930"/>
                        </a:ext>
                      </a:extLst>
                    </a:gridCol>
                    <a:gridCol w="707923">
                      <a:extLst>
                        <a:ext uri="{9D8B030D-6E8A-4147-A177-3AD203B41FA5}">
                          <a16:colId xmlns:a16="http://schemas.microsoft.com/office/drawing/2014/main" val="4161996698"/>
                        </a:ext>
                      </a:extLst>
                    </a:gridCol>
                  </a:tblGrid>
                  <a:tr h="28439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fr-FR" sz="1400" b="0" i="1" smtClean="0">
                                        <a:solidFill>
                                          <a:srgbClr val="800080"/>
                                        </a:solidFill>
                                        <a:latin typeface="Cambria Math" panose="02040503050406030204" pitchFamily="18" charset="0"/>
                                      </a:rPr>
                                    </m:ctrlPr>
                                  </m:sSubSupPr>
                                  <m:e>
                                    <m:r>
                                      <a:rPr lang="fr-FR" sz="1400" b="0" i="1" smtClean="0">
                                        <a:solidFill>
                                          <a:srgbClr val="800080"/>
                                        </a:solidFill>
                                        <a:latin typeface="Cambria Math" panose="02040503050406030204" pitchFamily="18" charset="0"/>
                                      </a:rPr>
                                      <m:t>𝑁</m:t>
                                    </m:r>
                                  </m:e>
                                  <m:sub>
                                    <m:r>
                                      <a:rPr lang="fr-FR" sz="1400" b="0" i="1" smtClean="0">
                                        <a:solidFill>
                                          <a:srgbClr val="800080"/>
                                        </a:solidFill>
                                        <a:latin typeface="Cambria Math" panose="02040503050406030204" pitchFamily="18" charset="0"/>
                                      </a:rPr>
                                      <m:t>𝑖</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𝑗</m:t>
                                    </m:r>
                                    <m:r>
                                      <a:rPr lang="fr-FR" sz="1400" b="0" i="1" smtClean="0">
                                        <a:solidFill>
                                          <a:srgbClr val="800080"/>
                                        </a:solidFill>
                                        <a:latin typeface="Cambria Math" panose="02040503050406030204" pitchFamily="18" charset="0"/>
                                      </a:rPr>
                                      <m:t>,</m:t>
                                    </m:r>
                                    <m:r>
                                      <a:rPr lang="fr-FR" sz="1400" b="0" i="1" smtClean="0">
                                        <a:solidFill>
                                          <a:srgbClr val="800080"/>
                                        </a:solidFill>
                                        <a:latin typeface="Cambria Math" panose="02040503050406030204" pitchFamily="18" charset="0"/>
                                      </a:rPr>
                                      <m:t>𝑘</m:t>
                                    </m:r>
                                  </m:sub>
                                  <m:sup>
                                    <m:r>
                                      <a:rPr lang="fr-FR" sz="1400" b="0" i="1" smtClean="0">
                                        <a:solidFill>
                                          <a:srgbClr val="800080"/>
                                        </a:solidFill>
                                        <a:latin typeface="Cambria Math" panose="02040503050406030204" pitchFamily="18" charset="0"/>
                                      </a:rPr>
                                      <m:t>∗</m:t>
                                    </m:r>
                                  </m:sup>
                                </m:sSubSup>
                              </m:oMath>
                            </m:oMathPara>
                          </a14:m>
                          <a:endParaRPr lang="fr-FR" sz="1400" b="0" baseline="-25000" dirty="0" smtClean="0">
                            <a:solidFill>
                              <a:srgbClr val="800080"/>
                            </a:solidFill>
                          </a:endParaRPr>
                        </a:p>
                      </a:txBody>
                      <a:tcPr/>
                    </a:tc>
                    <a:extLst>
                      <a:ext uri="{0D108BD9-81ED-4DB2-BD59-A6C34878D82A}">
                        <a16:rowId xmlns:a16="http://schemas.microsoft.com/office/drawing/2014/main" val="1300101642"/>
                      </a:ext>
                    </a:extLst>
                  </a:tr>
                  <a:tr h="263378">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0.4556</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9.57</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3378">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0.2854</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5.99</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Choice>
        <mc:Fallback xmlns="">
          <p:graphicFrame>
            <p:nvGraphicFramePr>
              <p:cNvPr id="26" name="Tableau 25"/>
              <p:cNvGraphicFramePr>
                <a:graphicFrameLocks noGrp="1"/>
              </p:cNvGraphicFramePr>
              <p:nvPr>
                <p:extLst>
                  <p:ext uri="{D42A27DB-BD31-4B8C-83A1-F6EECF244321}">
                    <p14:modId xmlns:p14="http://schemas.microsoft.com/office/powerpoint/2010/main" val="1696824170"/>
                  </p:ext>
                </p:extLst>
              </p:nvPr>
            </p:nvGraphicFramePr>
            <p:xfrm>
              <a:off x="4736268" y="2438969"/>
              <a:ext cx="3643626" cy="822873"/>
            </p:xfrm>
            <a:graphic>
              <a:graphicData uri="http://schemas.openxmlformats.org/drawingml/2006/table">
                <a:tbl>
                  <a:tblPr firstRow="1" bandRow="1">
                    <a:tableStyleId>{5C22544A-7EE6-4342-B048-85BDC9FD1C3A}</a:tableStyleId>
                  </a:tblPr>
                  <a:tblGrid>
                    <a:gridCol w="605458">
                      <a:extLst>
                        <a:ext uri="{9D8B030D-6E8A-4147-A177-3AD203B41FA5}">
                          <a16:colId xmlns:a16="http://schemas.microsoft.com/office/drawing/2014/main" val="1485196153"/>
                        </a:ext>
                      </a:extLst>
                    </a:gridCol>
                    <a:gridCol w="727587">
                      <a:extLst>
                        <a:ext uri="{9D8B030D-6E8A-4147-A177-3AD203B41FA5}">
                          <a16:colId xmlns:a16="http://schemas.microsoft.com/office/drawing/2014/main" val="77250346"/>
                        </a:ext>
                      </a:extLst>
                    </a:gridCol>
                    <a:gridCol w="609600">
                      <a:extLst>
                        <a:ext uri="{9D8B030D-6E8A-4147-A177-3AD203B41FA5}">
                          <a16:colId xmlns:a16="http://schemas.microsoft.com/office/drawing/2014/main" val="383168392"/>
                        </a:ext>
                      </a:extLst>
                    </a:gridCol>
                    <a:gridCol w="993058">
                      <a:extLst>
                        <a:ext uri="{9D8B030D-6E8A-4147-A177-3AD203B41FA5}">
                          <a16:colId xmlns:a16="http://schemas.microsoft.com/office/drawing/2014/main" val="1852725930"/>
                        </a:ext>
                      </a:extLst>
                    </a:gridCol>
                    <a:gridCol w="707923">
                      <a:extLst>
                        <a:ext uri="{9D8B030D-6E8A-4147-A177-3AD203B41FA5}">
                          <a16:colId xmlns:a16="http://schemas.microsoft.com/office/drawing/2014/main" val="4161996698"/>
                        </a:ext>
                      </a:extLst>
                    </a:gridCol>
                  </a:tblGrid>
                  <a:tr h="28439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C</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A</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i="1" dirty="0" smtClean="0">
                              <a:solidFill>
                                <a:srgbClr val="800080"/>
                              </a:solidFill>
                              <a:sym typeface="Symbol" panose="05050102010706020507" pitchFamily="18" charset="2"/>
                            </a:rPr>
                            <a:t></a:t>
                          </a:r>
                          <a:endParaRPr lang="fr-FR" sz="1400" b="0" baseline="-25000" dirty="0" smtClean="0">
                            <a:solidFill>
                              <a:srgbClr val="800080"/>
                            </a:solidFill>
                          </a:endParaRPr>
                        </a:p>
                      </a:txBody>
                      <a:tcPr/>
                    </a:tc>
                    <a:tc>
                      <a:txBody>
                        <a:bodyPr/>
                        <a:lstStyle/>
                        <a:p>
                          <a:endParaRPr lang="fr-FR"/>
                        </a:p>
                      </a:txBody>
                      <a:tcPr>
                        <a:blipFill>
                          <a:blip r:embed="rId5"/>
                          <a:stretch>
                            <a:fillRect l="-417241" t="-17021" r="-3448" b="-210638"/>
                          </a:stretch>
                        </a:blipFill>
                      </a:tcPr>
                    </a:tc>
                    <a:extLst>
                      <a:ext uri="{0D108BD9-81ED-4DB2-BD59-A6C34878D82A}">
                        <a16:rowId xmlns:a16="http://schemas.microsoft.com/office/drawing/2014/main" val="1300101642"/>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V</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0.4556</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9.57</a:t>
                          </a:r>
                          <a:endParaRPr lang="fr-FR" sz="1400" b="0" baseline="-25000" dirty="0" smtClean="0">
                            <a:solidFill>
                              <a:srgbClr val="800080"/>
                            </a:solidFill>
                          </a:endParaRPr>
                        </a:p>
                      </a:txBody>
                      <a:tcPr/>
                    </a:tc>
                    <a:extLst>
                      <a:ext uri="{0D108BD9-81ED-4DB2-BD59-A6C34878D82A}">
                        <a16:rowId xmlns:a16="http://schemas.microsoft.com/office/drawing/2014/main" val="3278401098"/>
                      </a:ext>
                    </a:extLst>
                  </a:tr>
                  <a:tr h="2692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F</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0.2854</a:t>
                          </a:r>
                          <a:endParaRPr lang="fr-FR" sz="1400" b="0" baseline="-25000" dirty="0" smtClean="0">
                            <a:solidFill>
                              <a:srgbClr val="800080"/>
                            </a:solidFill>
                          </a:endParaRPr>
                        </a:p>
                      </a:txBody>
                      <a:tcP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lang="fr-FR" sz="1400" b="0" i="1" baseline="0" dirty="0" smtClean="0">
                              <a:solidFill>
                                <a:srgbClr val="800080"/>
                              </a:solidFill>
                            </a:rPr>
                            <a:t>5.99</a:t>
                          </a:r>
                          <a:endParaRPr lang="fr-FR" sz="1400" b="0" baseline="-25000" dirty="0" smtClean="0">
                            <a:solidFill>
                              <a:srgbClr val="800080"/>
                            </a:solidFill>
                          </a:endParaRPr>
                        </a:p>
                      </a:txBody>
                      <a:tcPr/>
                    </a:tc>
                    <a:extLst>
                      <a:ext uri="{0D108BD9-81ED-4DB2-BD59-A6C34878D82A}">
                        <a16:rowId xmlns:a16="http://schemas.microsoft.com/office/drawing/2014/main" val="770693008"/>
                      </a:ext>
                    </a:extLst>
                  </a:tr>
                </a:tbl>
              </a:graphicData>
            </a:graphic>
          </p:graphicFrame>
        </mc:Fallback>
      </mc:AlternateContent>
      <mc:AlternateContent xmlns:mc="http://schemas.openxmlformats.org/markup-compatibility/2006" xmlns:a14="http://schemas.microsoft.com/office/drawing/2010/main">
        <mc:Choice Requires="a14">
          <p:sp>
            <p:nvSpPr>
              <p:cNvPr id="13" name="Rectangle 12"/>
              <p:cNvSpPr/>
              <p:nvPr/>
            </p:nvSpPr>
            <p:spPr>
              <a:xfrm>
                <a:off x="702232" y="3469195"/>
                <a:ext cx="8003248" cy="1077218"/>
              </a:xfrm>
              <a:prstGeom prst="rect">
                <a:avLst/>
              </a:prstGeom>
            </p:spPr>
            <p:txBody>
              <a:bodyPr wrap="square">
                <a:spAutoFit/>
              </a:bodyPr>
              <a:lstStyle/>
              <a:p>
                <a:pPr lvl="1" algn="just">
                  <a:spcAft>
                    <a:spcPts val="600"/>
                  </a:spcAft>
                  <a:buFont typeface="Wingdings" pitchFamily="2" charset="2"/>
                  <a:buChar char="§"/>
                </a:pPr>
                <a:r>
                  <a:rPr lang="fr-FR" i="1" dirty="0" smtClean="0">
                    <a:solidFill>
                      <a:srgbClr val="800080"/>
                    </a:solidFill>
                  </a:rPr>
                  <a:t> </a:t>
                </a:r>
                <a:r>
                  <a:rPr lang="fr-FR" i="1" dirty="0">
                    <a:solidFill>
                      <a:srgbClr val="800080"/>
                    </a:solidFill>
                  </a:rPr>
                  <a:t>Les événements de </a:t>
                </a:r>
                <a14:m>
                  <m:oMath xmlns:m="http://schemas.openxmlformats.org/officeDocument/2006/math">
                    <m:r>
                      <m:rPr>
                        <m:nor/>
                      </m:rPr>
                      <a:rPr lang="fr-FR" i="1" dirty="0">
                        <a:solidFill>
                          <a:srgbClr val="002060"/>
                        </a:solidFill>
                        <a:latin typeface="Brush Script MT" panose="03060802040406070304" pitchFamily="66" charset="0"/>
                      </a:rPr>
                      <m:t>D</m:t>
                    </m:r>
                  </m:oMath>
                </a14:m>
                <a:r>
                  <a:rPr lang="fr-FR" i="1" dirty="0">
                    <a:solidFill>
                      <a:srgbClr val="800080"/>
                    </a:solidFill>
                  </a:rPr>
                  <a:t> : 	P(A=V, V=V,C=V) = </a:t>
                </a:r>
                <a:r>
                  <a:rPr lang="fr-FR" b="1" i="1" dirty="0">
                    <a:solidFill>
                      <a:srgbClr val="800080"/>
                    </a:solidFill>
                  </a:rPr>
                  <a:t>0.5091</a:t>
                </a:r>
              </a:p>
              <a:p>
                <a:pPr lvl="1" algn="just">
                  <a:spcAft>
                    <a:spcPts val="600"/>
                  </a:spcAft>
                </a:pPr>
                <a:r>
                  <a:rPr lang="fr-FR" i="1" dirty="0">
                    <a:solidFill>
                      <a:srgbClr val="800080"/>
                    </a:solidFill>
                  </a:rPr>
                  <a:t>P(A=V, V=V,C=F) = </a:t>
                </a:r>
                <a:r>
                  <a:rPr lang="fr-FR" b="1" i="1" dirty="0">
                    <a:solidFill>
                      <a:srgbClr val="800080"/>
                    </a:solidFill>
                  </a:rPr>
                  <a:t>0.0875   	</a:t>
                </a:r>
                <a:r>
                  <a:rPr lang="fr-FR" i="1" dirty="0">
                    <a:solidFill>
                      <a:srgbClr val="800080"/>
                    </a:solidFill>
                  </a:rPr>
                  <a:t>P(A=V, V=F,C=V) = </a:t>
                </a:r>
                <a:r>
                  <a:rPr lang="fr-FR" b="1" i="1" dirty="0">
                    <a:solidFill>
                      <a:srgbClr val="800080"/>
                    </a:solidFill>
                  </a:rPr>
                  <a:t>0.1772</a:t>
                </a:r>
                <a:endParaRPr lang="fr-FR" b="1" baseline="-25000" dirty="0">
                  <a:solidFill>
                    <a:srgbClr val="800080"/>
                  </a:solidFill>
                </a:endParaRPr>
              </a:p>
              <a:p>
                <a:pPr lvl="1" algn="just">
                  <a:spcAft>
                    <a:spcPts val="600"/>
                  </a:spcAft>
                </a:pPr>
                <a:r>
                  <a:rPr lang="fr-FR" i="1" dirty="0">
                    <a:solidFill>
                      <a:srgbClr val="800080"/>
                    </a:solidFill>
                  </a:rPr>
                  <a:t>P(A=V, V=V,C=F) = </a:t>
                </a:r>
                <a:r>
                  <a:rPr lang="fr-FR" b="1" i="1" dirty="0">
                    <a:solidFill>
                      <a:srgbClr val="800080"/>
                    </a:solidFill>
                  </a:rPr>
                  <a:t>0.0172  	</a:t>
                </a:r>
                <a:r>
                  <a:rPr lang="fr-FR" i="1" dirty="0">
                    <a:solidFill>
                      <a:srgbClr val="800080"/>
                    </a:solidFill>
                  </a:rPr>
                  <a:t>P(A=V, V=F,C=V) = </a:t>
                </a:r>
                <a:r>
                  <a:rPr lang="fr-FR" b="1" i="1" dirty="0">
                    <a:solidFill>
                      <a:srgbClr val="800080"/>
                    </a:solidFill>
                  </a:rPr>
                  <a:t>0.209</a:t>
                </a:r>
              </a:p>
            </p:txBody>
          </p:sp>
        </mc:Choice>
        <mc:Fallback xmlns="">
          <p:sp>
            <p:nvSpPr>
              <p:cNvPr id="13" name="Rectangle 12"/>
              <p:cNvSpPr>
                <a:spLocks noRot="1" noChangeAspect="1" noMove="1" noResize="1" noEditPoints="1" noAdjustHandles="1" noChangeArrowheads="1" noChangeShapeType="1" noTextEdit="1"/>
              </p:cNvSpPr>
              <p:nvPr/>
            </p:nvSpPr>
            <p:spPr>
              <a:xfrm>
                <a:off x="702232" y="3469195"/>
                <a:ext cx="8003248" cy="1077218"/>
              </a:xfrm>
              <a:prstGeom prst="rect">
                <a:avLst/>
              </a:prstGeom>
              <a:blipFill>
                <a:blip r:embed="rId6"/>
                <a:stretch>
                  <a:fillRect t="-2825" b="-791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63211" y="4676192"/>
                <a:ext cx="7365294" cy="1000274"/>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Log-vraisemblance</a:t>
                </a:r>
              </a:p>
              <a:p>
                <a:pPr lvl="1" algn="just">
                  <a:spcAft>
                    <a:spcPts val="600"/>
                  </a:spcAft>
                </a:pPr>
                <a14:m>
                  <m:oMath xmlns:m="http://schemas.openxmlformats.org/officeDocument/2006/math">
                    <m:r>
                      <a:rPr lang="fr-FR" i="1">
                        <a:solidFill>
                          <a:srgbClr val="002060"/>
                        </a:solidFill>
                        <a:latin typeface="Cambria Math" panose="02040503050406030204" pitchFamily="18" charset="0"/>
                      </a:rPr>
                      <m:t>𝑄</m:t>
                    </m:r>
                    <m:r>
                      <a:rPr lang="fr-FR" i="1">
                        <a:solidFill>
                          <a:srgbClr val="002060"/>
                        </a:solidFill>
                        <a:latin typeface="Cambria Math" panose="02040503050406030204" pitchFamily="18" charset="0"/>
                      </a:rPr>
                      <m:t>(</m:t>
                    </m:r>
                    <m:r>
                      <a:rPr lang="fr-FR" i="1" dirty="0">
                        <a:solidFill>
                          <a:srgbClr val="002060"/>
                        </a:solidFill>
                        <a:latin typeface="Cambria Math" panose="02040503050406030204" pitchFamily="18" charset="0"/>
                        <a:ea typeface="Cambria Math" panose="02040503050406030204" pitchFamily="18" charset="0"/>
                        <a:sym typeface="Symbol" panose="05050102010706020507" pitchFamily="18" charset="2"/>
                      </a:rPr>
                      <m:t>𝜃</m:t>
                    </m:r>
                    <m:r>
                      <a:rPr lang="fr-FR" i="1">
                        <a:solidFill>
                          <a:srgbClr val="002060"/>
                        </a:solidFill>
                        <a:latin typeface="Cambria Math" panose="02040503050406030204" pitchFamily="18" charset="0"/>
                      </a:rPr>
                      <m:t>)= </m:t>
                    </m:r>
                  </m:oMath>
                </a14:m>
                <a:r>
                  <a:rPr lang="fr-FR" i="1" dirty="0" smtClean="0">
                    <a:solidFill>
                      <a:srgbClr val="800080"/>
                    </a:solidFill>
                  </a:rPr>
                  <a:t>52*ln(0.5091</a:t>
                </a:r>
                <a:r>
                  <a:rPr lang="fr-FR" i="1" dirty="0">
                    <a:solidFill>
                      <a:srgbClr val="800080"/>
                    </a:solidFill>
                  </a:rPr>
                  <a:t>) + 8*ln(0.0875) + 17*ln(0.1772) + 2*ln(0.0172) + 21*ln(0.209) = 	</a:t>
                </a:r>
                <a:r>
                  <a:rPr lang="fr-FR" b="1" i="1" dirty="0">
                    <a:solidFill>
                      <a:srgbClr val="800080"/>
                    </a:solidFill>
                  </a:rPr>
                  <a:t>-125</a:t>
                </a:r>
              </a:p>
            </p:txBody>
          </p:sp>
        </mc:Choice>
        <mc:Fallback xmlns="">
          <p:sp>
            <p:nvSpPr>
              <p:cNvPr id="14" name="Rectangle 13"/>
              <p:cNvSpPr>
                <a:spLocks noRot="1" noChangeAspect="1" noMove="1" noResize="1" noEditPoints="1" noAdjustHandles="1" noChangeArrowheads="1" noChangeShapeType="1" noTextEdit="1"/>
              </p:cNvSpPr>
              <p:nvPr/>
            </p:nvSpPr>
            <p:spPr>
              <a:xfrm>
                <a:off x="663211" y="4676192"/>
                <a:ext cx="7365294" cy="1000274"/>
              </a:xfrm>
              <a:prstGeom prst="rect">
                <a:avLst/>
              </a:prstGeom>
              <a:blipFill>
                <a:blip r:embed="rId7"/>
                <a:stretch>
                  <a:fillRect t="-3049" r="-662" b="-9146"/>
                </a:stretch>
              </a:blipFill>
            </p:spPr>
            <p:txBody>
              <a:bodyPr/>
              <a:lstStyle/>
              <a:p>
                <a:r>
                  <a:rPr lang="fr-FR">
                    <a:noFill/>
                  </a:rPr>
                  <a:t> </a:t>
                </a:r>
              </a:p>
            </p:txBody>
          </p:sp>
        </mc:Fallback>
      </mc:AlternateContent>
      <p:sp>
        <p:nvSpPr>
          <p:cNvPr id="17" name="Rectangle 16"/>
          <p:cNvSpPr/>
          <p:nvPr/>
        </p:nvSpPr>
        <p:spPr>
          <a:xfrm>
            <a:off x="674463" y="5806245"/>
            <a:ext cx="7737191" cy="646331"/>
          </a:xfrm>
          <a:prstGeom prst="rect">
            <a:avLst/>
          </a:prstGeom>
        </p:spPr>
        <p:txBody>
          <a:bodyPr wrap="square">
            <a:spAutoFit/>
          </a:bodyPr>
          <a:lstStyle/>
          <a:p>
            <a:pPr lvl="1" algn="just">
              <a:spcAft>
                <a:spcPts val="600"/>
              </a:spcAft>
              <a:buFont typeface="Wingdings" pitchFamily="2" charset="2"/>
              <a:buChar char="§"/>
            </a:pPr>
            <a:r>
              <a:rPr lang="fr-FR" i="1" dirty="0">
                <a:solidFill>
                  <a:srgbClr val="800080"/>
                </a:solidFill>
              </a:rPr>
              <a:t> La variation du log-vraisemblance est minime on peut alors arrêter l’algorithme.</a:t>
            </a:r>
            <a:endParaRPr lang="fr-FR" b="1" i="1" dirty="0">
              <a:solidFill>
                <a:srgbClr val="800080"/>
              </a:solidFill>
            </a:endParaRPr>
          </a:p>
        </p:txBody>
      </p:sp>
    </p:spTree>
    <p:extLst>
      <p:ext uri="{BB962C8B-B14F-4D97-AF65-F5344CB8AC3E}">
        <p14:creationId xmlns:p14="http://schemas.microsoft.com/office/powerpoint/2010/main" val="1562738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30153"/>
            <a:chOff x="0" y="998538"/>
            <a:chExt cx="9144000" cy="54301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167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Data Mining</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Le Data Mining et le Machine Learning </a:t>
              </a:r>
              <a:r>
                <a:rPr lang="fr-FR" i="1" dirty="0">
                  <a:solidFill>
                    <a:srgbClr val="800080"/>
                  </a:solidFill>
                </a:rPr>
                <a:t>qui </a:t>
              </a:r>
              <a:r>
                <a:rPr lang="fr-FR" i="1" dirty="0" smtClean="0">
                  <a:solidFill>
                    <a:srgbClr val="800080"/>
                  </a:solidFill>
                </a:rPr>
                <a:t>exploitent les </a:t>
              </a:r>
              <a:r>
                <a:rPr lang="fr-FR" i="1" dirty="0">
                  <a:solidFill>
                    <a:srgbClr val="800080"/>
                  </a:solidFill>
                </a:rPr>
                <a:t>entrepôts de données (Data </a:t>
              </a:r>
              <a:r>
                <a:rPr lang="fr-FR" i="1" dirty="0" err="1">
                  <a:solidFill>
                    <a:srgbClr val="800080"/>
                  </a:solidFill>
                </a:rPr>
                <a:t>Warehouse</a:t>
              </a:r>
              <a:r>
                <a:rPr lang="fr-FR" i="1" dirty="0" smtClean="0">
                  <a:solidFill>
                    <a:srgbClr val="800080"/>
                  </a:solidFill>
                </a:rPr>
                <a:t>) sont des technologies nouvelles permettant d’exploiter l’intelligence artificielle.</a:t>
              </a:r>
            </a:p>
            <a:p>
              <a:pPr lvl="1" algn="just">
                <a:spcAft>
                  <a:spcPts val="600"/>
                </a:spcAft>
                <a:buFont typeface="Wingdings" pitchFamily="2" charset="2"/>
                <a:buChar char="§"/>
              </a:pPr>
              <a:r>
                <a:rPr lang="fr-FR" i="1" dirty="0" smtClean="0">
                  <a:solidFill>
                    <a:srgbClr val="800080"/>
                  </a:solidFill>
                </a:rPr>
                <a:t> Ces </a:t>
              </a:r>
              <a:r>
                <a:rPr lang="fr-FR" i="1" dirty="0">
                  <a:solidFill>
                    <a:srgbClr val="800080"/>
                  </a:solidFill>
                </a:rPr>
                <a:t>techniques basées sur des approches statistiques et probabilistes permettent une exploitation des données en vue </a:t>
              </a:r>
              <a:r>
                <a:rPr lang="fr-FR" i="1" dirty="0" smtClean="0">
                  <a:solidFill>
                    <a:srgbClr val="800080"/>
                  </a:solidFill>
                </a:rPr>
                <a:t>:</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d’un apprentissage automatique en intelligence artificielle, de reconnaissances de forme ou de machine </a:t>
              </a:r>
              <a:r>
                <a:rPr lang="fr-FR" i="1" dirty="0" err="1">
                  <a:solidFill>
                    <a:srgbClr val="800080"/>
                  </a:solidFill>
                </a:rPr>
                <a:t>learning</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d’une l'extraction de connaissances depuis le Data </a:t>
              </a:r>
              <a:r>
                <a:rPr lang="fr-FR" i="1" dirty="0" err="1">
                  <a:solidFill>
                    <a:srgbClr val="800080"/>
                  </a:solidFill>
                </a:rPr>
                <a:t>Warehouse</a:t>
              </a:r>
              <a:r>
                <a:rPr lang="fr-FR" i="1" dirty="0">
                  <a:solidFill>
                    <a:srgbClr val="800080"/>
                  </a:solidFill>
                </a:rPr>
                <a:t> et non plus à partir d’enquêtes ou de </a:t>
              </a:r>
              <a:r>
                <a:rPr lang="fr-FR" i="1" dirty="0" smtClean="0">
                  <a:solidFill>
                    <a:srgbClr val="800080"/>
                  </a:solidFill>
                </a:rPr>
                <a:t>sondages.</a:t>
              </a:r>
              <a:endParaRPr lang="fr-FR" i="1" dirty="0">
                <a:solidFill>
                  <a:srgbClr val="800080"/>
                </a:solidFill>
              </a:endParaRPr>
            </a:p>
            <a:p>
              <a:pPr lvl="2" algn="just">
                <a:spcAft>
                  <a:spcPts val="1200"/>
                </a:spcAft>
                <a:buFont typeface="Wingdings" pitchFamily="2" charset="2"/>
                <a:buChar char="§"/>
              </a:pPr>
              <a:r>
                <a:rPr lang="fr-FR" i="1" dirty="0">
                  <a:solidFill>
                    <a:srgbClr val="800080"/>
                  </a:solidFill>
                </a:rPr>
                <a:t> ou du traitement des données non structurées </a:t>
              </a:r>
              <a:r>
                <a:rPr lang="fr-FR" i="1" dirty="0" smtClean="0">
                  <a:solidFill>
                    <a:srgbClr val="800080"/>
                  </a:solidFill>
                </a:rPr>
                <a:t>et de fouille </a:t>
              </a:r>
              <a:r>
                <a:rPr lang="fr-FR" i="1" dirty="0">
                  <a:solidFill>
                    <a:srgbClr val="800080"/>
                  </a:solidFill>
                </a:rPr>
                <a:t>de données complexes (texte, images, vidéo).</a:t>
              </a:r>
            </a:p>
            <a:p>
              <a:pPr lvl="1" algn="just">
                <a:spcAft>
                  <a:spcPts val="600"/>
                </a:spcAft>
                <a:buFont typeface="Wingdings" pitchFamily="2" charset="2"/>
                <a:buChar char="§"/>
              </a:pPr>
              <a:r>
                <a:rPr lang="fr-FR" i="1" dirty="0">
                  <a:solidFill>
                    <a:srgbClr val="800080"/>
                  </a:solidFill>
                </a:rPr>
                <a:t> L’exploitation des données est un outil central de la stratégie commerciale de la plupart des entreprises, que ce soient du commerce, de l’assurance, de la finance ou de la grande distribution</a:t>
              </a:r>
              <a:r>
                <a:rPr lang="fr-FR" i="1" dirty="0" smtClean="0">
                  <a:solidFill>
                    <a:srgbClr val="800080"/>
                  </a:solidFill>
                </a:rPr>
                <a:t>.</a:t>
              </a:r>
              <a:endParaRPr lang="fr-FR" i="1" dirty="0">
                <a:solidFill>
                  <a:srgbClr val="800080"/>
                </a:solidFill>
              </a:endParaRPr>
            </a:p>
          </p:txBody>
        </p:sp>
      </p:grpSp>
    </p:spTree>
    <p:extLst>
      <p:ext uri="{BB962C8B-B14F-4D97-AF65-F5344CB8AC3E}">
        <p14:creationId xmlns:p14="http://schemas.microsoft.com/office/powerpoint/2010/main" val="4446207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24" name="Groupe 22"/>
          <p:cNvGrpSpPr/>
          <p:nvPr/>
        </p:nvGrpSpPr>
        <p:grpSpPr>
          <a:xfrm>
            <a:off x="645588" y="1611988"/>
            <a:ext cx="7868244" cy="633603"/>
            <a:chOff x="676275" y="2026676"/>
            <a:chExt cx="7772400" cy="1222345"/>
          </a:xfrm>
        </p:grpSpPr>
        <p:sp>
          <p:nvSpPr>
            <p:cNvPr id="25" name="Rectangle 24"/>
            <p:cNvSpPr/>
            <p:nvPr/>
          </p:nvSpPr>
          <p:spPr>
            <a:xfrm>
              <a:off x="676275" y="2026676"/>
              <a:ext cx="7772400"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p:cNvSpPr txBox="1"/>
            <p:nvPr/>
          </p:nvSpPr>
          <p:spPr>
            <a:xfrm>
              <a:off x="676275" y="2244629"/>
              <a:ext cx="1246513" cy="385769"/>
            </a:xfrm>
            <a:prstGeom prst="rect">
              <a:avLst/>
            </a:prstGeom>
            <a:noFill/>
          </p:spPr>
          <p:txBody>
            <a:bodyPr wrap="none" rtlCol="0">
              <a:spAutoFit/>
            </a:bodyPr>
            <a:lstStyle/>
            <a:p>
              <a:pPr algn="ctr"/>
              <a:r>
                <a:rPr lang="fr-FR" dirty="0" smtClean="0">
                  <a:solidFill>
                    <a:srgbClr val="800080"/>
                  </a:solidFill>
                </a:rPr>
                <a:t>Exercice 1</a:t>
              </a:r>
              <a:endParaRPr lang="fr-FR" baseline="-25000" dirty="0">
                <a:solidFill>
                  <a:srgbClr val="800080"/>
                </a:solidFill>
              </a:endParaRPr>
            </a:p>
          </p:txBody>
        </p:sp>
        <p:sp>
          <p:nvSpPr>
            <p:cNvPr id="28" name="Rectangle 27"/>
            <p:cNvSpPr/>
            <p:nvPr/>
          </p:nvSpPr>
          <p:spPr>
            <a:xfrm>
              <a:off x="1885950" y="2096185"/>
              <a:ext cx="6496050" cy="610800"/>
            </a:xfrm>
            <a:prstGeom prst="rect">
              <a:avLst/>
            </a:prstGeom>
          </p:spPr>
          <p:txBody>
            <a:bodyPr wrap="square">
              <a:spAutoFit/>
            </a:bodyPr>
            <a:lstStyle/>
            <a:p>
              <a:pPr algn="just"/>
              <a:r>
                <a:rPr lang="fr-FR" sz="1600" i="1" dirty="0" smtClean="0">
                  <a:solidFill>
                    <a:srgbClr val="800080"/>
                  </a:solidFill>
                </a:rPr>
                <a:t>La taille a-t-elle une influence sur les résultats d’un athlète de haut niveau lors d’un concours de saut en hauteur.</a:t>
              </a:r>
              <a:endParaRPr lang="fr-FR" sz="1600" i="1" dirty="0">
                <a:solidFill>
                  <a:srgbClr val="800080"/>
                </a:solidFill>
              </a:endParaRPr>
            </a:p>
          </p:txBody>
        </p:sp>
      </p:grpSp>
      <p:graphicFrame>
        <p:nvGraphicFramePr>
          <p:cNvPr id="5" name="Tableau 4"/>
          <p:cNvGraphicFramePr>
            <a:graphicFrameLocks noGrp="1"/>
          </p:cNvGraphicFramePr>
          <p:nvPr>
            <p:extLst>
              <p:ext uri="{D42A27DB-BD31-4B8C-83A1-F6EECF244321}">
                <p14:modId xmlns:p14="http://schemas.microsoft.com/office/powerpoint/2010/main" val="2949974301"/>
              </p:ext>
            </p:extLst>
          </p:nvPr>
        </p:nvGraphicFramePr>
        <p:xfrm>
          <a:off x="309282" y="2632713"/>
          <a:ext cx="2808821" cy="3972835"/>
        </p:xfrm>
        <a:graphic>
          <a:graphicData uri="http://schemas.openxmlformats.org/drawingml/2006/table">
            <a:tbl>
              <a:tblPr/>
              <a:tblGrid>
                <a:gridCol w="405682">
                  <a:extLst>
                    <a:ext uri="{9D8B030D-6E8A-4147-A177-3AD203B41FA5}">
                      <a16:colId xmlns:a16="http://schemas.microsoft.com/office/drawing/2014/main" val="19596923"/>
                    </a:ext>
                  </a:extLst>
                </a:gridCol>
                <a:gridCol w="1211679">
                  <a:extLst>
                    <a:ext uri="{9D8B030D-6E8A-4147-A177-3AD203B41FA5}">
                      <a16:colId xmlns:a16="http://schemas.microsoft.com/office/drawing/2014/main" val="1098258428"/>
                    </a:ext>
                  </a:extLst>
                </a:gridCol>
                <a:gridCol w="600421">
                  <a:extLst>
                    <a:ext uri="{9D8B030D-6E8A-4147-A177-3AD203B41FA5}">
                      <a16:colId xmlns:a16="http://schemas.microsoft.com/office/drawing/2014/main" val="2383607019"/>
                    </a:ext>
                  </a:extLst>
                </a:gridCol>
                <a:gridCol w="591039">
                  <a:extLst>
                    <a:ext uri="{9D8B030D-6E8A-4147-A177-3AD203B41FA5}">
                      <a16:colId xmlns:a16="http://schemas.microsoft.com/office/drawing/2014/main" val="2635179916"/>
                    </a:ext>
                  </a:extLst>
                </a:gridCol>
              </a:tblGrid>
              <a:tr h="354015">
                <a:tc>
                  <a:txBody>
                    <a:bodyPr/>
                    <a:lstStyle/>
                    <a:p>
                      <a:pPr algn="ctr" fontAlgn="b"/>
                      <a:endParaRPr lang="fr-FR"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fr-FR" sz="1100" b="0" i="0" u="none" strike="noStrike" dirty="0" err="1">
                          <a:solidFill>
                            <a:srgbClr val="000000"/>
                          </a:solidFill>
                          <a:effectLst/>
                          <a:latin typeface="Calibri" panose="020F0502020204030204" pitchFamily="34" charset="0"/>
                        </a:rPr>
                        <a:t>Ahtlète</a:t>
                      </a:r>
                      <a:endParaRPr lang="fr-FR"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Taille</a:t>
                      </a:r>
                    </a:p>
                  </a:txBody>
                  <a:tcPr marL="7620" marR="7620" marT="7620" marB="0" anchor="ctr">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Performance</a:t>
                      </a:r>
                    </a:p>
                  </a:txBody>
                  <a:tcPr marL="7620" marR="7620" marT="7620" marB="0" anchor="ctr">
                    <a:lnL>
                      <a:noFill/>
                    </a:lnL>
                    <a:lnR>
                      <a:noFill/>
                    </a:lnR>
                    <a:lnT>
                      <a:noFill/>
                    </a:lnT>
                    <a:lnB>
                      <a:noFill/>
                    </a:lnB>
                  </a:tcPr>
                </a:tc>
                <a:extLst>
                  <a:ext uri="{0D108BD9-81ED-4DB2-BD59-A6C34878D82A}">
                    <a16:rowId xmlns:a16="http://schemas.microsoft.com/office/drawing/2014/main" val="2445026168"/>
                  </a:ext>
                </a:extLst>
              </a:tr>
              <a:tr h="180941">
                <a:tc>
                  <a:txBody>
                    <a:bodyPr/>
                    <a:lstStyle/>
                    <a:p>
                      <a:pPr algn="ctr" fontAlgn="b"/>
                      <a:r>
                        <a:rPr lang="fr-FR" sz="1100" b="0" i="0" u="none" strike="noStrike" dirty="0">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fr-FR" sz="1100" b="0" i="0" u="none" strike="noStrike" dirty="0">
                          <a:solidFill>
                            <a:srgbClr val="000000"/>
                          </a:solidFill>
                          <a:effectLst/>
                          <a:latin typeface="Calibri" panose="020F0502020204030204" pitchFamily="34" charset="0"/>
                        </a:rPr>
                        <a:t>Jacobs (EU)</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1,73</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2,32</a:t>
                      </a:r>
                    </a:p>
                  </a:txBody>
                  <a:tcPr marL="7620" marR="7620" marT="7620" marB="0" anchor="b">
                    <a:lnL>
                      <a:noFill/>
                    </a:lnL>
                    <a:lnR>
                      <a:noFill/>
                    </a:lnR>
                    <a:lnT>
                      <a:noFill/>
                    </a:lnT>
                    <a:lnB>
                      <a:noFill/>
                    </a:lnB>
                  </a:tcPr>
                </a:tc>
                <a:extLst>
                  <a:ext uri="{0D108BD9-81ED-4DB2-BD59-A6C34878D82A}">
                    <a16:rowId xmlns:a16="http://schemas.microsoft.com/office/drawing/2014/main" val="2881015389"/>
                  </a:ext>
                </a:extLst>
              </a:tr>
              <a:tr h="180941">
                <a:tc>
                  <a:txBody>
                    <a:bodyPr/>
                    <a:lstStyle/>
                    <a:p>
                      <a:pPr algn="ctr" fontAlgn="b"/>
                      <a:r>
                        <a:rPr lang="fr-FR" sz="1100" b="0" i="0" u="none" strike="noStrike" dirty="0">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Noji</a:t>
                      </a:r>
                      <a:r>
                        <a:rPr lang="fr-FR" sz="1100" b="0" i="0" u="none" strike="noStrike" dirty="0">
                          <a:solidFill>
                            <a:srgbClr val="000000"/>
                          </a:solidFill>
                          <a:effectLst/>
                          <a:latin typeface="Calibri" panose="020F0502020204030204" pitchFamily="34" charset="0"/>
                        </a:rPr>
                        <a:t> (EU)</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1,73</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2,31</a:t>
                      </a:r>
                    </a:p>
                  </a:txBody>
                  <a:tcPr marL="7620" marR="7620" marT="7620" marB="0" anchor="b">
                    <a:lnL>
                      <a:noFill/>
                    </a:lnL>
                    <a:lnR>
                      <a:noFill/>
                    </a:lnR>
                    <a:lnT>
                      <a:noFill/>
                    </a:lnT>
                    <a:lnB>
                      <a:noFill/>
                    </a:lnB>
                  </a:tcPr>
                </a:tc>
                <a:extLst>
                  <a:ext uri="{0D108BD9-81ED-4DB2-BD59-A6C34878D82A}">
                    <a16:rowId xmlns:a16="http://schemas.microsoft.com/office/drawing/2014/main" val="2936404613"/>
                  </a:ext>
                </a:extLst>
              </a:tr>
              <a:tr h="180941">
                <a:tc>
                  <a:txBody>
                    <a:bodyPr/>
                    <a:lstStyle/>
                    <a:p>
                      <a:pPr algn="ctr" fontAlgn="b"/>
                      <a:r>
                        <a:rPr lang="fr-FR" sz="1100" b="0" i="0" u="none" strike="noStrike" dirty="0">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Conway (EU)</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1,83</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extLst>
                  <a:ext uri="{0D108BD9-81ED-4DB2-BD59-A6C34878D82A}">
                    <a16:rowId xmlns:a16="http://schemas.microsoft.com/office/drawing/2014/main" val="4092684834"/>
                  </a:ext>
                </a:extLst>
              </a:tr>
              <a:tr h="180941">
                <a:tc>
                  <a:txBody>
                    <a:bodyPr/>
                    <a:lstStyle/>
                    <a:p>
                      <a:pPr algn="ctr" fontAlgn="b"/>
                      <a:r>
                        <a:rPr lang="fr-FR" sz="1100" b="0" i="0" u="none" strike="noStrike" dirty="0">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Matei</a:t>
                      </a:r>
                      <a:r>
                        <a:rPr lang="fr-FR" sz="1100" b="0" i="0" u="none" strike="noStrike" dirty="0">
                          <a:solidFill>
                            <a:srgbClr val="000000"/>
                          </a:solidFill>
                          <a:effectLst/>
                          <a:latin typeface="Calibri" panose="020F0502020204030204" pitchFamily="34" charset="0"/>
                        </a:rPr>
                        <a:t> (Roumanie)</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1,84</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extLst>
                  <a:ext uri="{0D108BD9-81ED-4DB2-BD59-A6C34878D82A}">
                    <a16:rowId xmlns:a16="http://schemas.microsoft.com/office/drawing/2014/main" val="1718787415"/>
                  </a:ext>
                </a:extLst>
              </a:tr>
              <a:tr h="180941">
                <a:tc>
                  <a:txBody>
                    <a:bodyPr/>
                    <a:lstStyle/>
                    <a:p>
                      <a:pPr algn="ctr" fontAlgn="b"/>
                      <a:r>
                        <a:rPr lang="fr-FR" sz="1100" b="0" i="0" u="none" strike="noStrike" dirty="0">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l" fontAlgn="b"/>
                      <a:r>
                        <a:rPr lang="fr-FR" sz="1100" b="0" i="0" u="none" strike="noStrike" dirty="0">
                          <a:solidFill>
                            <a:srgbClr val="000000"/>
                          </a:solidFill>
                          <a:effectLst/>
                          <a:latin typeface="Calibri" panose="020F0502020204030204" pitchFamily="34" charset="0"/>
                        </a:rPr>
                        <a:t>Austin (EU)</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1,84</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extLst>
                  <a:ext uri="{0D108BD9-81ED-4DB2-BD59-A6C34878D82A}">
                    <a16:rowId xmlns:a16="http://schemas.microsoft.com/office/drawing/2014/main" val="2708900072"/>
                  </a:ext>
                </a:extLst>
              </a:tr>
              <a:tr h="180941">
                <a:tc>
                  <a:txBody>
                    <a:bodyPr/>
                    <a:lstStyle/>
                    <a:p>
                      <a:pPr algn="ctr" fontAlgn="b"/>
                      <a:r>
                        <a:rPr lang="fr-FR" sz="1100" b="0" i="0" u="none" strike="noStrike" dirty="0">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Ottey</a:t>
                      </a:r>
                      <a:r>
                        <a:rPr lang="fr-FR" sz="1100" b="0" i="0" u="none" strike="noStrike" dirty="0">
                          <a:solidFill>
                            <a:srgbClr val="000000"/>
                          </a:solidFill>
                          <a:effectLst/>
                          <a:latin typeface="Calibri" panose="020F0502020204030204" pitchFamily="34" charset="0"/>
                        </a:rPr>
                        <a:t> (</a:t>
                      </a:r>
                      <a:r>
                        <a:rPr lang="fr-FR" sz="1100" b="0" i="0" u="none" strike="noStrike" dirty="0" err="1">
                          <a:solidFill>
                            <a:srgbClr val="000000"/>
                          </a:solidFill>
                          <a:effectLst/>
                          <a:latin typeface="Calibri" panose="020F0502020204030204" pitchFamily="34" charset="0"/>
                        </a:rPr>
                        <a:t>Jamaique</a:t>
                      </a:r>
                      <a:r>
                        <a:rPr lang="fr-FR"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2,33</a:t>
                      </a:r>
                    </a:p>
                  </a:txBody>
                  <a:tcPr marL="7620" marR="7620" marT="7620" marB="0" anchor="b">
                    <a:lnL>
                      <a:noFill/>
                    </a:lnL>
                    <a:lnR>
                      <a:noFill/>
                    </a:lnR>
                    <a:lnT>
                      <a:noFill/>
                    </a:lnT>
                    <a:lnB>
                      <a:noFill/>
                    </a:lnB>
                  </a:tcPr>
                </a:tc>
                <a:extLst>
                  <a:ext uri="{0D108BD9-81ED-4DB2-BD59-A6C34878D82A}">
                    <a16:rowId xmlns:a16="http://schemas.microsoft.com/office/drawing/2014/main" val="1200652948"/>
                  </a:ext>
                </a:extLst>
              </a:tr>
              <a:tr h="180941">
                <a:tc>
                  <a:txBody>
                    <a:bodyPr/>
                    <a:lstStyle/>
                    <a:p>
                      <a:pPr algn="ctr" fontAlgn="b"/>
                      <a:r>
                        <a:rPr lang="fr-FR" sz="1100" b="0" i="0" u="none" strike="noStrike" dirty="0">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fr-FR" sz="1100" b="0" i="0" u="none" strike="noStrike" dirty="0">
                          <a:solidFill>
                            <a:srgbClr val="000000"/>
                          </a:solidFill>
                          <a:effectLst/>
                          <a:latin typeface="Calibri" panose="020F0502020204030204" pitchFamily="34" charset="0"/>
                        </a:rPr>
                        <a:t>Smith (GB)</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1,84</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2,37</a:t>
                      </a:r>
                    </a:p>
                  </a:txBody>
                  <a:tcPr marL="7620" marR="7620" marT="7620" marB="0" anchor="b">
                    <a:lnL>
                      <a:noFill/>
                    </a:lnL>
                    <a:lnR>
                      <a:noFill/>
                    </a:lnR>
                    <a:lnT>
                      <a:noFill/>
                    </a:lnT>
                    <a:lnB>
                      <a:noFill/>
                    </a:lnB>
                  </a:tcPr>
                </a:tc>
                <a:extLst>
                  <a:ext uri="{0D108BD9-81ED-4DB2-BD59-A6C34878D82A}">
                    <a16:rowId xmlns:a16="http://schemas.microsoft.com/office/drawing/2014/main" val="2237226963"/>
                  </a:ext>
                </a:extLst>
              </a:tr>
              <a:tr h="180941">
                <a:tc>
                  <a:txBody>
                    <a:bodyPr/>
                    <a:lstStyle/>
                    <a:p>
                      <a:pPr algn="ctr" fontAlgn="b"/>
                      <a:r>
                        <a:rPr lang="fr-FR" sz="1100" b="0" i="0" u="none" strike="noStrike" dirty="0">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l" fontAlgn="b"/>
                      <a:r>
                        <a:rPr lang="fr-FR" sz="1100" b="0" i="0" u="none" strike="noStrike" dirty="0">
                          <a:solidFill>
                            <a:srgbClr val="000000"/>
                          </a:solidFill>
                          <a:effectLst/>
                          <a:latin typeface="Calibri" panose="020F0502020204030204" pitchFamily="34" charset="0"/>
                        </a:rPr>
                        <a:t>Carter (EU)</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1,85</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2,37</a:t>
                      </a:r>
                    </a:p>
                  </a:txBody>
                  <a:tcPr marL="7620" marR="7620" marT="7620" marB="0" anchor="b">
                    <a:lnL>
                      <a:noFill/>
                    </a:lnL>
                    <a:lnR>
                      <a:noFill/>
                    </a:lnR>
                    <a:lnT>
                      <a:noFill/>
                    </a:lnT>
                    <a:lnB>
                      <a:noFill/>
                    </a:lnB>
                  </a:tcPr>
                </a:tc>
                <a:extLst>
                  <a:ext uri="{0D108BD9-81ED-4DB2-BD59-A6C34878D82A}">
                    <a16:rowId xmlns:a16="http://schemas.microsoft.com/office/drawing/2014/main" val="262591775"/>
                  </a:ext>
                </a:extLst>
              </a:tr>
              <a:tr h="180941">
                <a:tc>
                  <a:txBody>
                    <a:bodyPr/>
                    <a:lstStyle/>
                    <a:p>
                      <a:pPr algn="ctr" fontAlgn="b"/>
                      <a:r>
                        <a:rPr lang="fr-FR" sz="1100" b="0" i="0" u="none" strike="noStrike" dirty="0">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McCants</a:t>
                      </a:r>
                      <a:r>
                        <a:rPr lang="fr-FR" sz="1100" b="0" i="0" u="none" strike="noStrike" dirty="0">
                          <a:solidFill>
                            <a:srgbClr val="000000"/>
                          </a:solidFill>
                          <a:effectLst/>
                          <a:latin typeface="Calibri" panose="020F0502020204030204" pitchFamily="34" charset="0"/>
                        </a:rPr>
                        <a:t> (EU)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1,85</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2,37</a:t>
                      </a:r>
                    </a:p>
                  </a:txBody>
                  <a:tcPr marL="7620" marR="7620" marT="7620" marB="0" anchor="b">
                    <a:lnL>
                      <a:noFill/>
                    </a:lnL>
                    <a:lnR>
                      <a:noFill/>
                    </a:lnR>
                    <a:lnT>
                      <a:noFill/>
                    </a:lnT>
                    <a:lnB>
                      <a:noFill/>
                    </a:lnB>
                  </a:tcPr>
                </a:tc>
                <a:extLst>
                  <a:ext uri="{0D108BD9-81ED-4DB2-BD59-A6C34878D82A}">
                    <a16:rowId xmlns:a16="http://schemas.microsoft.com/office/drawing/2014/main" val="1893186482"/>
                  </a:ext>
                </a:extLst>
              </a:tr>
              <a:tr h="180941">
                <a:tc>
                  <a:txBody>
                    <a:bodyPr/>
                    <a:lstStyle/>
                    <a:p>
                      <a:pPr algn="ctr" fontAlgn="b"/>
                      <a:r>
                        <a:rPr lang="fr-FR" sz="1100" b="0" i="0" u="none" strike="noStrike" dirty="0">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Sereda</a:t>
                      </a:r>
                      <a:r>
                        <a:rPr lang="fr-FR" sz="1100" b="0" i="0" u="none" strike="noStrike" dirty="0">
                          <a:solidFill>
                            <a:srgbClr val="000000"/>
                          </a:solidFill>
                          <a:effectLst/>
                          <a:latin typeface="Calibri" panose="020F0502020204030204" pitchFamily="34" charset="0"/>
                        </a:rPr>
                        <a:t> (URSS)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1,86</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2,37</a:t>
                      </a:r>
                    </a:p>
                  </a:txBody>
                  <a:tcPr marL="7620" marR="7620" marT="7620" marB="0" anchor="b">
                    <a:lnL>
                      <a:noFill/>
                    </a:lnL>
                    <a:lnR>
                      <a:noFill/>
                    </a:lnR>
                    <a:lnT>
                      <a:noFill/>
                    </a:lnT>
                    <a:lnB>
                      <a:noFill/>
                    </a:lnB>
                  </a:tcPr>
                </a:tc>
                <a:extLst>
                  <a:ext uri="{0D108BD9-81ED-4DB2-BD59-A6C34878D82A}">
                    <a16:rowId xmlns:a16="http://schemas.microsoft.com/office/drawing/2014/main" val="3834417290"/>
                  </a:ext>
                </a:extLst>
              </a:tr>
              <a:tr h="180941">
                <a:tc>
                  <a:txBody>
                    <a:bodyPr/>
                    <a:lstStyle/>
                    <a:p>
                      <a:pPr algn="ctr" fontAlgn="b"/>
                      <a:r>
                        <a:rPr lang="fr-FR" sz="1100" b="0" i="0" u="none" strike="noStrike" dirty="0">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l" fontAlgn="b"/>
                      <a:r>
                        <a:rPr lang="fr-FR" sz="1100" b="0" i="0" u="none" strike="noStrike" dirty="0">
                          <a:solidFill>
                            <a:srgbClr val="000000"/>
                          </a:solidFill>
                          <a:effectLst/>
                          <a:latin typeface="Calibri" panose="020F0502020204030204" pitchFamily="34" charset="0"/>
                        </a:rPr>
                        <a:t>Grant (GB)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1,85</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2,36</a:t>
                      </a:r>
                    </a:p>
                  </a:txBody>
                  <a:tcPr marL="7620" marR="7620" marT="7620" marB="0" anchor="b">
                    <a:lnL>
                      <a:noFill/>
                    </a:lnL>
                    <a:lnR>
                      <a:noFill/>
                    </a:lnR>
                    <a:lnT>
                      <a:noFill/>
                    </a:lnT>
                    <a:lnB>
                      <a:noFill/>
                    </a:lnB>
                  </a:tcPr>
                </a:tc>
                <a:extLst>
                  <a:ext uri="{0D108BD9-81ED-4DB2-BD59-A6C34878D82A}">
                    <a16:rowId xmlns:a16="http://schemas.microsoft.com/office/drawing/2014/main" val="684125606"/>
                  </a:ext>
                </a:extLst>
              </a:tr>
              <a:tr h="180941">
                <a:tc>
                  <a:txBody>
                    <a:bodyPr/>
                    <a:lstStyle/>
                    <a:p>
                      <a:pPr algn="ctr" fontAlgn="b"/>
                      <a:r>
                        <a:rPr lang="fr-FR" sz="11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Paklin</a:t>
                      </a:r>
                      <a:r>
                        <a:rPr lang="fr-FR" sz="1100" b="0" i="0" u="none" strike="noStrike" dirty="0">
                          <a:solidFill>
                            <a:srgbClr val="000000"/>
                          </a:solidFill>
                          <a:effectLst/>
                          <a:latin typeface="Calibri" panose="020F0502020204030204" pitchFamily="34" charset="0"/>
                        </a:rPr>
                        <a:t> (URSS)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1,91</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2,41</a:t>
                      </a:r>
                    </a:p>
                  </a:txBody>
                  <a:tcPr marL="7620" marR="7620" marT="7620" marB="0" anchor="b">
                    <a:lnL>
                      <a:noFill/>
                    </a:lnL>
                    <a:lnR>
                      <a:noFill/>
                    </a:lnR>
                    <a:lnT>
                      <a:noFill/>
                    </a:lnT>
                    <a:lnB>
                      <a:noFill/>
                    </a:lnB>
                  </a:tcPr>
                </a:tc>
                <a:extLst>
                  <a:ext uri="{0D108BD9-81ED-4DB2-BD59-A6C34878D82A}">
                    <a16:rowId xmlns:a16="http://schemas.microsoft.com/office/drawing/2014/main" val="802878644"/>
                  </a:ext>
                </a:extLst>
              </a:tr>
              <a:tr h="180941">
                <a:tc>
                  <a:txBody>
                    <a:bodyPr/>
                    <a:lstStyle/>
                    <a:p>
                      <a:pPr algn="ctr" fontAlgn="b"/>
                      <a:r>
                        <a:rPr lang="fr-FR" sz="1100" b="0" i="0" u="none" strike="noStrike" dirty="0">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Annys</a:t>
                      </a:r>
                      <a:r>
                        <a:rPr lang="fr-FR" sz="1100" b="0" i="0" u="none" strike="noStrike" dirty="0">
                          <a:solidFill>
                            <a:srgbClr val="000000"/>
                          </a:solidFill>
                          <a:effectLst/>
                          <a:latin typeface="Calibri" panose="020F0502020204030204" pitchFamily="34" charset="0"/>
                        </a:rPr>
                        <a:t> (Belgique)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1,87</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2,36</a:t>
                      </a:r>
                    </a:p>
                  </a:txBody>
                  <a:tcPr marL="7620" marR="7620" marT="7620" marB="0" anchor="b">
                    <a:lnL>
                      <a:noFill/>
                    </a:lnL>
                    <a:lnR>
                      <a:noFill/>
                    </a:lnR>
                    <a:lnT>
                      <a:noFill/>
                    </a:lnT>
                    <a:lnB>
                      <a:noFill/>
                    </a:lnB>
                  </a:tcPr>
                </a:tc>
                <a:extLst>
                  <a:ext uri="{0D108BD9-81ED-4DB2-BD59-A6C34878D82A}">
                    <a16:rowId xmlns:a16="http://schemas.microsoft.com/office/drawing/2014/main" val="3410223733"/>
                  </a:ext>
                </a:extLst>
              </a:tr>
              <a:tr h="180941">
                <a:tc>
                  <a:txBody>
                    <a:bodyPr/>
                    <a:lstStyle/>
                    <a:p>
                      <a:pPr algn="ctr" fontAlgn="b"/>
                      <a:r>
                        <a:rPr lang="fr-FR" sz="1100" b="0" i="0" u="none" strike="noStrike" dirty="0">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Sotomayor</a:t>
                      </a:r>
                      <a:r>
                        <a:rPr lang="fr-FR" sz="1100" b="0" i="0" u="none" strike="noStrike" dirty="0">
                          <a:solidFill>
                            <a:srgbClr val="000000"/>
                          </a:solidFill>
                          <a:effectLst/>
                          <a:latin typeface="Calibri" panose="020F0502020204030204" pitchFamily="34" charset="0"/>
                        </a:rPr>
                        <a:t> (Cuba)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1,96</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2,45</a:t>
                      </a:r>
                    </a:p>
                  </a:txBody>
                  <a:tcPr marL="7620" marR="7620" marT="7620" marB="0" anchor="b">
                    <a:lnL>
                      <a:noFill/>
                    </a:lnL>
                    <a:lnR>
                      <a:noFill/>
                    </a:lnR>
                    <a:lnT>
                      <a:noFill/>
                    </a:lnT>
                    <a:lnB>
                      <a:noFill/>
                    </a:lnB>
                  </a:tcPr>
                </a:tc>
                <a:extLst>
                  <a:ext uri="{0D108BD9-81ED-4DB2-BD59-A6C34878D82A}">
                    <a16:rowId xmlns:a16="http://schemas.microsoft.com/office/drawing/2014/main" val="2177217923"/>
                  </a:ext>
                </a:extLst>
              </a:tr>
              <a:tr h="180941">
                <a:tc>
                  <a:txBody>
                    <a:bodyPr/>
                    <a:lstStyle/>
                    <a:p>
                      <a:pPr algn="ctr" fontAlgn="b"/>
                      <a:r>
                        <a:rPr lang="fr-FR" sz="1100" b="0" i="0" u="none" strike="noStrike" dirty="0">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Sassimovitch</a:t>
                      </a:r>
                      <a:r>
                        <a:rPr lang="fr-FR" sz="1100" b="0" i="0" u="none" strike="noStrike" dirty="0">
                          <a:solidFill>
                            <a:srgbClr val="000000"/>
                          </a:solidFill>
                          <a:effectLst/>
                          <a:latin typeface="Calibri" panose="020F0502020204030204" pitchFamily="34" charset="0"/>
                        </a:rPr>
                        <a:t> (URSS)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1,88</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2,36</a:t>
                      </a:r>
                    </a:p>
                  </a:txBody>
                  <a:tcPr marL="7620" marR="7620" marT="7620" marB="0" anchor="b">
                    <a:lnL>
                      <a:noFill/>
                    </a:lnL>
                    <a:lnR>
                      <a:noFill/>
                    </a:lnR>
                    <a:lnT>
                      <a:noFill/>
                    </a:lnT>
                    <a:lnB>
                      <a:noFill/>
                    </a:lnB>
                  </a:tcPr>
                </a:tc>
                <a:extLst>
                  <a:ext uri="{0D108BD9-81ED-4DB2-BD59-A6C34878D82A}">
                    <a16:rowId xmlns:a16="http://schemas.microsoft.com/office/drawing/2014/main" val="1735104904"/>
                  </a:ext>
                </a:extLst>
              </a:tr>
              <a:tr h="180941">
                <a:tc>
                  <a:txBody>
                    <a:bodyPr/>
                    <a:lstStyle/>
                    <a:p>
                      <a:pPr algn="ctr" fontAlgn="b"/>
                      <a:r>
                        <a:rPr lang="fr-FR" sz="1100" b="0" i="0" u="none" strike="noStrike" dirty="0">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fr-FR" sz="1100" b="0" i="0" u="none" strike="noStrike" dirty="0">
                          <a:solidFill>
                            <a:srgbClr val="000000"/>
                          </a:solidFill>
                          <a:effectLst/>
                          <a:latin typeface="Calibri" panose="020F0502020204030204" pitchFamily="34" charset="0"/>
                        </a:rPr>
                        <a:t>Zhu </a:t>
                      </a:r>
                      <a:r>
                        <a:rPr lang="fr-FR" sz="1100" b="0" i="0" u="none" strike="noStrike" dirty="0" err="1">
                          <a:solidFill>
                            <a:srgbClr val="000000"/>
                          </a:solidFill>
                          <a:effectLst/>
                          <a:latin typeface="Calibri" panose="020F0502020204030204" pitchFamily="34" charset="0"/>
                        </a:rPr>
                        <a:t>Jianhua</a:t>
                      </a:r>
                      <a:r>
                        <a:rPr lang="fr-FR" sz="1100" b="0" i="0" u="none" strike="noStrike" dirty="0">
                          <a:solidFill>
                            <a:srgbClr val="000000"/>
                          </a:solidFill>
                          <a:effectLst/>
                          <a:latin typeface="Calibri" panose="020F0502020204030204" pitchFamily="34" charset="0"/>
                        </a:rPr>
                        <a:t> (Chine)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1,94</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2,39</a:t>
                      </a:r>
                    </a:p>
                  </a:txBody>
                  <a:tcPr marL="7620" marR="7620" marT="7620" marB="0" anchor="b">
                    <a:lnL>
                      <a:noFill/>
                    </a:lnL>
                    <a:lnR>
                      <a:noFill/>
                    </a:lnR>
                    <a:lnT>
                      <a:noFill/>
                    </a:lnT>
                    <a:lnB>
                      <a:noFill/>
                    </a:lnB>
                  </a:tcPr>
                </a:tc>
                <a:extLst>
                  <a:ext uri="{0D108BD9-81ED-4DB2-BD59-A6C34878D82A}">
                    <a16:rowId xmlns:a16="http://schemas.microsoft.com/office/drawing/2014/main" val="194915974"/>
                  </a:ext>
                </a:extLst>
              </a:tr>
              <a:tr h="180941">
                <a:tc>
                  <a:txBody>
                    <a:bodyPr/>
                    <a:lstStyle/>
                    <a:p>
                      <a:pPr algn="ctr" fontAlgn="b"/>
                      <a:r>
                        <a:rPr lang="fr-FR" sz="1100" b="0" i="0" u="none" strike="noStrike" dirty="0">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Brumel</a:t>
                      </a:r>
                      <a:r>
                        <a:rPr lang="fr-FR" sz="1100" b="0" i="0" u="none" strike="noStrike" dirty="0">
                          <a:solidFill>
                            <a:srgbClr val="000000"/>
                          </a:solidFill>
                          <a:effectLst/>
                          <a:latin typeface="Calibri" panose="020F0502020204030204" pitchFamily="34" charset="0"/>
                        </a:rPr>
                        <a:t> (URSS)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1,85</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2,28</a:t>
                      </a:r>
                    </a:p>
                  </a:txBody>
                  <a:tcPr marL="7620" marR="7620" marT="7620" marB="0" anchor="b">
                    <a:lnL>
                      <a:noFill/>
                    </a:lnL>
                    <a:lnR>
                      <a:noFill/>
                    </a:lnR>
                    <a:lnT>
                      <a:noFill/>
                    </a:lnT>
                    <a:lnB>
                      <a:noFill/>
                    </a:lnB>
                  </a:tcPr>
                </a:tc>
                <a:extLst>
                  <a:ext uri="{0D108BD9-81ED-4DB2-BD59-A6C34878D82A}">
                    <a16:rowId xmlns:a16="http://schemas.microsoft.com/office/drawing/2014/main" val="3799010642"/>
                  </a:ext>
                </a:extLst>
              </a:tr>
              <a:tr h="180941">
                <a:tc>
                  <a:txBody>
                    <a:bodyPr/>
                    <a:lstStyle/>
                    <a:p>
                      <a:pPr algn="ctr" fontAlgn="b"/>
                      <a:r>
                        <a:rPr lang="fr-FR" sz="11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Sjoeberg</a:t>
                      </a:r>
                      <a:r>
                        <a:rPr lang="fr-FR" sz="1100" b="0" i="0" u="none" strike="noStrike" dirty="0">
                          <a:solidFill>
                            <a:srgbClr val="000000"/>
                          </a:solidFill>
                          <a:effectLst/>
                          <a:latin typeface="Calibri" panose="020F0502020204030204" pitchFamily="34" charset="0"/>
                        </a:rPr>
                        <a:t> (</a:t>
                      </a:r>
                      <a:r>
                        <a:rPr lang="fr-FR" sz="1100" b="0" i="0" u="none" strike="noStrike" dirty="0" err="1">
                          <a:solidFill>
                            <a:srgbClr val="000000"/>
                          </a:solidFill>
                          <a:effectLst/>
                          <a:latin typeface="Calibri" panose="020F0502020204030204" pitchFamily="34" charset="0"/>
                        </a:rPr>
                        <a:t>Su`ede</a:t>
                      </a:r>
                      <a:r>
                        <a:rPr lang="fr-FR"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2,42</a:t>
                      </a:r>
                    </a:p>
                  </a:txBody>
                  <a:tcPr marL="7620" marR="7620" marT="7620" marB="0" anchor="b">
                    <a:lnL>
                      <a:noFill/>
                    </a:lnL>
                    <a:lnR>
                      <a:noFill/>
                    </a:lnR>
                    <a:lnT>
                      <a:noFill/>
                    </a:lnT>
                    <a:lnB>
                      <a:noFill/>
                    </a:lnB>
                  </a:tcPr>
                </a:tc>
                <a:extLst>
                  <a:ext uri="{0D108BD9-81ED-4DB2-BD59-A6C34878D82A}">
                    <a16:rowId xmlns:a16="http://schemas.microsoft.com/office/drawing/2014/main" val="829479709"/>
                  </a:ext>
                </a:extLst>
              </a:tr>
              <a:tr h="180941">
                <a:tc>
                  <a:txBody>
                    <a:bodyPr/>
                    <a:lstStyle/>
                    <a:p>
                      <a:pPr algn="ctr" fontAlgn="b"/>
                      <a:r>
                        <a:rPr lang="fr-FR" sz="1100" b="0" i="0" u="none" strike="noStrike" dirty="0">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Yatchenko</a:t>
                      </a:r>
                      <a:r>
                        <a:rPr lang="fr-FR" sz="1100" b="0" i="0" u="none" strike="noStrike" dirty="0">
                          <a:solidFill>
                            <a:srgbClr val="000000"/>
                          </a:solidFill>
                          <a:effectLst/>
                          <a:latin typeface="Calibri" panose="020F0502020204030204" pitchFamily="34" charset="0"/>
                        </a:rPr>
                        <a:t> (URSS)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1,94</a:t>
                      </a:r>
                    </a:p>
                  </a:txBody>
                  <a:tcPr marL="7620" marR="7620" marT="7620"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2,35</a:t>
                      </a:r>
                    </a:p>
                  </a:txBody>
                  <a:tcPr marL="7620" marR="7620" marT="7620" marB="0" anchor="b">
                    <a:lnL>
                      <a:noFill/>
                    </a:lnL>
                    <a:lnR>
                      <a:noFill/>
                    </a:lnR>
                    <a:lnT>
                      <a:noFill/>
                    </a:lnT>
                    <a:lnB>
                      <a:noFill/>
                    </a:lnB>
                  </a:tcPr>
                </a:tc>
                <a:extLst>
                  <a:ext uri="{0D108BD9-81ED-4DB2-BD59-A6C34878D82A}">
                    <a16:rowId xmlns:a16="http://schemas.microsoft.com/office/drawing/2014/main" val="1729415998"/>
                  </a:ext>
                </a:extLst>
              </a:tr>
              <a:tr h="180941">
                <a:tc>
                  <a:txBody>
                    <a:bodyPr/>
                    <a:lstStyle/>
                    <a:p>
                      <a:pPr algn="ctr" fontAlgn="b"/>
                      <a:r>
                        <a:rPr lang="fr-FR" sz="1100" b="0" i="0" u="none" strike="noStrike" dirty="0">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Povarnitsine</a:t>
                      </a:r>
                      <a:r>
                        <a:rPr lang="fr-FR" sz="1100" b="0" i="0" u="none" strike="noStrike" dirty="0">
                          <a:solidFill>
                            <a:srgbClr val="000000"/>
                          </a:solidFill>
                          <a:effectLst/>
                          <a:latin typeface="Calibri" panose="020F0502020204030204" pitchFamily="34" charset="0"/>
                        </a:rPr>
                        <a:t> (URSS) </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2,01</a:t>
                      </a:r>
                    </a:p>
                  </a:txBody>
                  <a:tcPr marL="7620" marR="7620" marT="7620"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extLst>
                  <a:ext uri="{0D108BD9-81ED-4DB2-BD59-A6C34878D82A}">
                    <a16:rowId xmlns:a16="http://schemas.microsoft.com/office/drawing/2014/main" val="1212663212"/>
                  </a:ext>
                </a:extLst>
              </a:tr>
            </a:tbl>
          </a:graphicData>
        </a:graphic>
      </p:graphicFrame>
      <p:grpSp>
        <p:nvGrpSpPr>
          <p:cNvPr id="19" name="Groupe 22"/>
          <p:cNvGrpSpPr/>
          <p:nvPr/>
        </p:nvGrpSpPr>
        <p:grpSpPr>
          <a:xfrm>
            <a:off x="3477256" y="2438161"/>
            <a:ext cx="5234771" cy="420880"/>
            <a:chOff x="1885950" y="2026676"/>
            <a:chExt cx="6562725" cy="1222345"/>
          </a:xfrm>
        </p:grpSpPr>
        <p:sp>
          <p:nvSpPr>
            <p:cNvPr id="20" name="Rectangle 1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p:cNvSpPr/>
            <p:nvPr/>
          </p:nvSpPr>
          <p:spPr>
            <a:xfrm>
              <a:off x="1885950" y="2096185"/>
              <a:ext cx="6496051" cy="653137"/>
            </a:xfrm>
            <a:prstGeom prst="rect">
              <a:avLst/>
            </a:prstGeom>
          </p:spPr>
          <p:txBody>
            <a:bodyPr wrap="square">
              <a:spAutoFit/>
            </a:bodyPr>
            <a:lstStyle/>
            <a:p>
              <a:pPr algn="just"/>
              <a:r>
                <a:rPr lang="fr-FR" sz="1600" i="1" dirty="0" smtClean="0">
                  <a:solidFill>
                    <a:srgbClr val="800080"/>
                  </a:solidFill>
                </a:rPr>
                <a:t>1 Quel est le modèle de la régression linéaire</a:t>
              </a:r>
              <a:endParaRPr lang="fr-FR" sz="1600" i="1" dirty="0">
                <a:solidFill>
                  <a:srgbClr val="800080"/>
                </a:solidFill>
              </a:endParaRPr>
            </a:p>
          </p:txBody>
        </p:sp>
      </p:grpSp>
      <p:grpSp>
        <p:nvGrpSpPr>
          <p:cNvPr id="8" name="Groupe 7"/>
          <p:cNvGrpSpPr/>
          <p:nvPr/>
        </p:nvGrpSpPr>
        <p:grpSpPr>
          <a:xfrm>
            <a:off x="3836849" y="3003232"/>
            <a:ext cx="4515584" cy="1127037"/>
            <a:chOff x="3836849" y="3003232"/>
            <a:chExt cx="4515584" cy="1127037"/>
          </a:xfrm>
        </p:grpSpPr>
        <mc:AlternateContent xmlns:mc="http://schemas.openxmlformats.org/markup-compatibility/2006" xmlns:a14="http://schemas.microsoft.com/office/drawing/2010/main">
          <mc:Choice Requires="a14">
            <p:sp>
              <p:nvSpPr>
                <p:cNvPr id="22" name="Rectangle 1"/>
                <p:cNvSpPr>
                  <a:spLocks noChangeArrowheads="1"/>
                </p:cNvSpPr>
                <p:nvPr/>
              </p:nvSpPr>
              <p:spPr bwMode="auto">
                <a:xfrm>
                  <a:off x="3836849" y="3003232"/>
                  <a:ext cx="4515584"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Un seul degré de liberté associé à ce modèle.</a:t>
                  </a:r>
                </a:p>
                <a:p>
                  <a:pPr>
                    <a:tabLst>
                      <a:tab pos="1558925" algn="ctr"/>
                    </a:tabLst>
                  </a:pPr>
                  <a14:m>
                    <m:oMath xmlns:m="http://schemas.openxmlformats.org/officeDocument/2006/math">
                      <m:r>
                        <a:rPr lang="fr-FR" sz="1600" i="1">
                          <a:solidFill>
                            <a:srgbClr val="002060"/>
                          </a:solidFill>
                          <a:latin typeface="Cambria Math" panose="02040503050406030204" pitchFamily="18" charset="0"/>
                        </a:rPr>
                        <m:t>𝑥</m:t>
                      </m:r>
                    </m:oMath>
                  </a14:m>
                  <a:r>
                    <a:rPr lang="fr-FR" sz="1600" i="1" dirty="0" smtClean="0">
                      <a:solidFill>
                        <a:srgbClr val="800080"/>
                      </a:solidFill>
                    </a:rPr>
                    <a:t> est la taille et </a:t>
                  </a:r>
                  <a14:m>
                    <m:oMath xmlns:m="http://schemas.openxmlformats.org/officeDocument/2006/math">
                      <m:bar>
                        <m:barPr>
                          <m:pos m:val="top"/>
                          <m:ctrlPr>
                            <a:rPr lang="fr-FR" sz="1600" i="1">
                              <a:solidFill>
                                <a:srgbClr val="002060"/>
                              </a:solidFill>
                              <a:latin typeface="Cambria Math" panose="02040503050406030204" pitchFamily="18" charset="0"/>
                            </a:rPr>
                          </m:ctrlPr>
                        </m:barPr>
                        <m:e>
                          <m:r>
                            <a:rPr lang="fr-FR" sz="1600" i="1">
                              <a:solidFill>
                                <a:srgbClr val="002060"/>
                              </a:solidFill>
                              <a:latin typeface="Cambria Math" panose="02040503050406030204" pitchFamily="18" charset="0"/>
                              <a:ea typeface="Cambria Math" panose="02040503050406030204" pitchFamily="18" charset="0"/>
                            </a:rPr>
                            <m:t>𝑦</m:t>
                          </m:r>
                        </m:e>
                      </m:bar>
                    </m:oMath>
                  </a14:m>
                  <a:r>
                    <a:rPr lang="fr-FR" sz="1600" i="1" dirty="0" smtClean="0">
                      <a:solidFill>
                        <a:srgbClr val="800080"/>
                      </a:solidFill>
                    </a:rPr>
                    <a:t> la performance calculée.</a:t>
                  </a:r>
                </a:p>
              </p:txBody>
            </p:sp>
          </mc:Choice>
          <mc:Fallback xmlns="">
            <p:sp>
              <p:nvSpPr>
                <p:cNvPr id="22" name="Rectangle 1"/>
                <p:cNvSpPr>
                  <a:spLocks noRot="1" noChangeAspect="1" noMove="1" noResize="1" noEditPoints="1" noAdjustHandles="1" noChangeArrowheads="1" noChangeShapeType="1" noTextEdit="1"/>
                </p:cNvSpPr>
                <p:nvPr/>
              </p:nvSpPr>
              <p:spPr bwMode="auto">
                <a:xfrm>
                  <a:off x="3836849" y="3003232"/>
                  <a:ext cx="4515584" cy="584775"/>
                </a:xfrm>
                <a:prstGeom prst="rect">
                  <a:avLst/>
                </a:prstGeom>
                <a:blipFill>
                  <a:blip r:embed="rId3"/>
                  <a:stretch>
                    <a:fillRect l="-538" t="-2020" b="-10101"/>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266577" y="3760681"/>
                  <a:ext cx="3656129" cy="369588"/>
                </a:xfrm>
                <a:prstGeom prst="rect">
                  <a:avLst/>
                </a:prstGeom>
              </p:spPr>
              <p:txBody>
                <a:bodyPr wrap="none">
                  <a:spAutoFit/>
                </a:bodyPr>
                <a:lstStyle/>
                <a:p>
                  <a14:m>
                    <m:oMath xmlns:m="http://schemas.openxmlformats.org/officeDocument/2006/math">
                      <m:sSubSup>
                        <m:sSubSupPr>
                          <m:ctrlPr>
                            <a:rPr lang="fr-FR" i="1" smtClean="0">
                              <a:solidFill>
                                <a:srgbClr val="002060"/>
                              </a:solidFill>
                              <a:latin typeface="Cambria Math" panose="02040503050406030204" pitchFamily="18" charset="0"/>
                            </a:rPr>
                          </m:ctrlPr>
                        </m:sSubSupPr>
                        <m:e>
                          <m:r>
                            <a:rPr lang="fr-FR" b="0" i="1" smtClean="0">
                              <a:solidFill>
                                <a:srgbClr val="002060"/>
                              </a:solidFill>
                              <a:latin typeface="Cambria Math" panose="02040503050406030204" pitchFamily="18" charset="0"/>
                            </a:rPr>
                            <m:t>𝑦</m:t>
                          </m:r>
                        </m:e>
                        <m:sub>
                          <m:r>
                            <a:rPr lang="fr-FR" b="0" i="1" smtClean="0">
                              <a:solidFill>
                                <a:srgbClr val="002060"/>
                              </a:solidFill>
                              <a:latin typeface="Cambria Math" panose="02040503050406030204" pitchFamily="18" charset="0"/>
                            </a:rPr>
                            <m:t>𝑖</m:t>
                          </m:r>
                        </m:sub>
                        <m:sup>
                          <m:r>
                            <a:rPr lang="fr-FR" b="0" i="1" smtClean="0">
                              <a:solidFill>
                                <a:srgbClr val="002060"/>
                              </a:solidFill>
                              <a:latin typeface="Cambria Math" panose="02040503050406030204" pitchFamily="18" charset="0"/>
                            </a:rPr>
                            <m:t>′</m:t>
                          </m:r>
                        </m:sup>
                      </m:sSubSup>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rPr>
                            <m:t>0</m:t>
                          </m:r>
                        </m:sub>
                      </m:sSub>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
                        <m:sSubPr>
                          <m:ctrlPr>
                            <a:rPr lang="fr-FR" i="1">
                              <a:solidFill>
                                <a:srgbClr val="002060"/>
                              </a:solidFill>
                              <a:latin typeface="Cambria Math" panose="02040503050406030204" pitchFamily="18" charset="0"/>
                            </a:rPr>
                          </m:ctrlPr>
                        </m:sSubPr>
                        <m:e>
                          <m:r>
                            <a:rPr lang="fr-FR" i="1" smtClean="0">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Sub>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𝜀</m:t>
                          </m:r>
                        </m:e>
                        <m:sub>
                          <m:r>
                            <a:rPr lang="fr-FR" b="0" i="1" smtClean="0">
                              <a:solidFill>
                                <a:srgbClr val="002060"/>
                              </a:solidFill>
                              <a:latin typeface="Cambria Math" panose="02040503050406030204" pitchFamily="18" charset="0"/>
                              <a:ea typeface="Cambria Math" panose="02040503050406030204" pitchFamily="18" charset="0"/>
                            </a:rPr>
                            <m:t>𝑖</m:t>
                          </m:r>
                        </m:sub>
                      </m:sSub>
                    </m:oMath>
                  </a14:m>
                  <a:r>
                    <a:rPr lang="fr-FR" dirty="0">
                      <a:solidFill>
                        <a:srgbClr val="002060"/>
                      </a:solidFill>
                      <a:ea typeface="Cambria Math" panose="02040503050406030204" pitchFamily="18" charset="0"/>
                    </a:rPr>
                    <a:t> </a:t>
                  </a:r>
                  <a14:m>
                    <m:oMath xmlns:m="http://schemas.openxmlformats.org/officeDocument/2006/math">
                      <m:r>
                        <a:rPr lang="fr-FR" i="1">
                          <a:solidFill>
                            <a:srgbClr val="002060"/>
                          </a:solidFill>
                          <a:latin typeface="Cambria Math" panose="02040503050406030204" pitchFamily="18" charset="0"/>
                          <a:ea typeface="Cambria Math" panose="02040503050406030204" pitchFamily="18" charset="0"/>
                        </a:rPr>
                        <m:t>𝑎𝑣𝑒𝑐</m:t>
                      </m:r>
                      <m:r>
                        <a:rPr lang="fr-FR" i="1">
                          <a:solidFill>
                            <a:srgbClr val="002060"/>
                          </a:solidFill>
                          <a:latin typeface="Cambria Math" panose="02040503050406030204" pitchFamily="18" charset="0"/>
                          <a:ea typeface="Cambria Math" panose="02040503050406030204" pitchFamily="18" charset="0"/>
                        </a:rPr>
                        <m:t> </m:t>
                      </m:r>
                      <m:r>
                        <a:rPr lang="fr-FR" i="1">
                          <a:solidFill>
                            <a:srgbClr val="002060"/>
                          </a:solidFill>
                          <a:latin typeface="Cambria Math" panose="02040503050406030204" pitchFamily="18" charset="0"/>
                          <a:ea typeface="Cambria Math" panose="02040503050406030204" pitchFamily="18" charset="0"/>
                        </a:rPr>
                        <m:t>𝑖</m:t>
                      </m:r>
                      <m:r>
                        <a:rPr lang="fr-FR" i="1">
                          <a:solidFill>
                            <a:srgbClr val="002060"/>
                          </a:solidFill>
                          <a:latin typeface="Cambria Math" panose="02040503050406030204" pitchFamily="18" charset="0"/>
                          <a:ea typeface="Cambria Math" panose="02040503050406030204" pitchFamily="18" charset="0"/>
                        </a:rPr>
                        <m:t>=1 à 20</m:t>
                      </m:r>
                    </m:oMath>
                  </a14:m>
                  <a:endParaRPr lang="fr-FR" dirty="0">
                    <a:solidFill>
                      <a:srgbClr val="002060"/>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4266577" y="3760681"/>
                  <a:ext cx="3656129" cy="369588"/>
                </a:xfrm>
                <a:prstGeom prst="rect">
                  <a:avLst/>
                </a:prstGeom>
                <a:blipFill>
                  <a:blip r:embed="rId4"/>
                  <a:stretch>
                    <a:fillRect b="-13115"/>
                  </a:stretch>
                </a:blipFill>
              </p:spPr>
              <p:txBody>
                <a:bodyPr/>
                <a:lstStyle/>
                <a:p>
                  <a:r>
                    <a:rPr lang="fr-FR">
                      <a:noFill/>
                    </a:rPr>
                    <a:t> </a:t>
                  </a:r>
                </a:p>
              </p:txBody>
            </p:sp>
          </mc:Fallback>
        </mc:AlternateContent>
      </p:grpSp>
      <p:grpSp>
        <p:nvGrpSpPr>
          <p:cNvPr id="31" name="Groupe 22"/>
          <p:cNvGrpSpPr/>
          <p:nvPr/>
        </p:nvGrpSpPr>
        <p:grpSpPr>
          <a:xfrm>
            <a:off x="3482037" y="4243584"/>
            <a:ext cx="5225209" cy="378642"/>
            <a:chOff x="1885950" y="2026678"/>
            <a:chExt cx="6562725" cy="656529"/>
          </a:xfrm>
        </p:grpSpPr>
        <p:sp>
          <p:nvSpPr>
            <p:cNvPr id="32" name="Rectangle 31"/>
            <p:cNvSpPr/>
            <p:nvPr/>
          </p:nvSpPr>
          <p:spPr>
            <a:xfrm>
              <a:off x="1885950" y="2026678"/>
              <a:ext cx="6562725" cy="65652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p:cNvSpPr/>
            <p:nvPr/>
          </p:nvSpPr>
          <p:spPr>
            <a:xfrm>
              <a:off x="1885950" y="2096185"/>
              <a:ext cx="6496051" cy="587020"/>
            </a:xfrm>
            <a:prstGeom prst="rect">
              <a:avLst/>
            </a:prstGeom>
          </p:spPr>
          <p:txBody>
            <a:bodyPr wrap="square">
              <a:spAutoFit/>
            </a:bodyPr>
            <a:lstStyle/>
            <a:p>
              <a:pPr algn="just"/>
              <a:r>
                <a:rPr lang="fr-FR" sz="1600" i="1" dirty="0" smtClean="0">
                  <a:solidFill>
                    <a:srgbClr val="800080"/>
                  </a:solidFill>
                </a:rPr>
                <a:t>2 Donnez la forme de l’erreur quadratique</a:t>
              </a:r>
              <a:endParaRPr lang="fr-FR" sz="1600" i="1" dirty="0">
                <a:solidFill>
                  <a:srgbClr val="800080"/>
                </a:solidFill>
              </a:endParaRPr>
            </a:p>
          </p:txBody>
        </p:sp>
      </p:grpSp>
      <mc:AlternateContent xmlns:mc="http://schemas.openxmlformats.org/markup-compatibility/2006" xmlns:a14="http://schemas.microsoft.com/office/drawing/2010/main">
        <mc:Choice Requires="a14">
          <p:sp>
            <p:nvSpPr>
              <p:cNvPr id="6" name="Rectangle 5"/>
              <p:cNvSpPr/>
              <p:nvPr/>
            </p:nvSpPr>
            <p:spPr>
              <a:xfrm>
                <a:off x="3482037" y="4756501"/>
                <a:ext cx="5225209" cy="8711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fr-FR" i="1" smtClean="0">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20</m:t>
                          </m:r>
                        </m:sup>
                        <m:e>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a:solidFill>
                                        <a:srgbClr val="002060"/>
                                      </a:solidFill>
                                      <a:latin typeface="Cambria Math" panose="02040503050406030204" pitchFamily="18" charset="0"/>
                                    </a:rPr>
                                    <m:t>−</m:t>
                                  </m:r>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up>
                                      <m:r>
                                        <a:rPr lang="fr-FR" i="1">
                                          <a:solidFill>
                                            <a:srgbClr val="002060"/>
                                          </a:solidFill>
                                          <a:latin typeface="Cambria Math" panose="02040503050406030204" pitchFamily="18" charset="0"/>
                                        </a:rPr>
                                        <m:t>′</m:t>
                                      </m:r>
                                    </m:sup>
                                  </m:sSubSup>
                                </m:e>
                              </m:d>
                            </m:e>
                            <m:sup>
                              <m:r>
                                <a:rPr lang="fr-FR" i="1">
                                  <a:solidFill>
                                    <a:srgbClr val="002060"/>
                                  </a:solidFill>
                                  <a:latin typeface="Cambria Math" panose="02040503050406030204" pitchFamily="18" charset="0"/>
                                </a:rPr>
                                <m:t>2</m:t>
                              </m:r>
                            </m:sup>
                          </m:sSup>
                        </m:e>
                      </m:nary>
                      <m:r>
                        <a:rPr lang="fr-FR" i="1">
                          <a:solidFill>
                            <a:srgbClr val="002060"/>
                          </a:solidFill>
                          <a:latin typeface="Cambria Math" panose="02040503050406030204" pitchFamily="18" charset="0"/>
                        </a:rPr>
                        <m:t>= </m:t>
                      </m:r>
                      <m:sSup>
                        <m:sSupPr>
                          <m:ctrlPr>
                            <a:rPr lang="fr-FR" i="1">
                              <a:solidFill>
                                <a:srgbClr val="002060"/>
                              </a:solidFill>
                              <a:latin typeface="Cambria Math" panose="02040503050406030204" pitchFamily="18" charset="0"/>
                            </a:rPr>
                          </m:ctrlPr>
                        </m:sSupPr>
                        <m:e>
                          <m:d>
                            <m:dPr>
                              <m:begChr m:val="‖"/>
                              <m:endChr m:val="‖"/>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i="1">
                              <a:solidFill>
                                <a:srgbClr val="002060"/>
                              </a:solidFill>
                              <a:latin typeface="Cambria Math" panose="02040503050406030204" pitchFamily="18" charset="0"/>
                            </a:rPr>
                            <m:t>2</m:t>
                          </m:r>
                        </m:sup>
                      </m:sSup>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i="1">
                              <a:solidFill>
                                <a:srgbClr val="002060"/>
                              </a:solidFill>
                              <a:latin typeface="Cambria Math" panose="02040503050406030204" pitchFamily="18" charset="0"/>
                            </a:rPr>
                            <m:t>𝑡</m:t>
                          </m:r>
                        </m:sup>
                      </m:sSup>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r>
                        <a:rPr lang="fr-FR">
                          <a:solidFill>
                            <a:srgbClr val="002060"/>
                          </a:solidFill>
                          <a:latin typeface="Cambria Math" panose="02040503050406030204" pitchFamily="18" charset="0"/>
                          <a:ea typeface="Cambria Math" panose="02040503050406030204" pitchFamily="18" charset="0"/>
                        </a:rPr>
                        <m:t> </m:t>
                      </m:r>
                    </m:oMath>
                  </m:oMathPara>
                </a14:m>
                <a:endParaRPr lang="fr-FR" dirty="0">
                  <a:solidFill>
                    <a:srgbClr val="00206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482037" y="4756501"/>
                <a:ext cx="5225209" cy="871136"/>
              </a:xfrm>
              <a:prstGeom prst="rect">
                <a:avLst/>
              </a:prstGeom>
              <a:blipFill>
                <a:blip r:embed="rId5"/>
                <a:stretch>
                  <a:fillRect/>
                </a:stretch>
              </a:blipFill>
            </p:spPr>
            <p:txBody>
              <a:bodyPr/>
              <a:lstStyle/>
              <a:p>
                <a:r>
                  <a:rPr lang="fr-FR">
                    <a:noFill/>
                  </a:rPr>
                  <a:t> </a:t>
                </a:r>
              </a:p>
            </p:txBody>
          </p:sp>
        </mc:Fallback>
      </mc:AlternateContent>
      <p:grpSp>
        <p:nvGrpSpPr>
          <p:cNvPr id="36" name="Groupe 22"/>
          <p:cNvGrpSpPr/>
          <p:nvPr/>
        </p:nvGrpSpPr>
        <p:grpSpPr>
          <a:xfrm>
            <a:off x="3477255" y="5776474"/>
            <a:ext cx="5234772" cy="378642"/>
            <a:chOff x="1885950" y="2026678"/>
            <a:chExt cx="6562725" cy="656529"/>
          </a:xfrm>
        </p:grpSpPr>
        <p:sp>
          <p:nvSpPr>
            <p:cNvPr id="37" name="Rectangle 36"/>
            <p:cNvSpPr/>
            <p:nvPr/>
          </p:nvSpPr>
          <p:spPr>
            <a:xfrm>
              <a:off x="1885950" y="2026678"/>
              <a:ext cx="6562725" cy="65652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mc:AlternateContent xmlns:mc="http://schemas.openxmlformats.org/markup-compatibility/2006" xmlns:a14="http://schemas.microsoft.com/office/drawing/2010/main">
          <mc:Choice Requires="a14">
            <p:sp>
              <p:nvSpPr>
                <p:cNvPr id="38" name="Rectangle 37"/>
                <p:cNvSpPr/>
                <p:nvPr/>
              </p:nvSpPr>
              <p:spPr>
                <a:xfrm>
                  <a:off x="1885950" y="2096185"/>
                  <a:ext cx="6496051" cy="587020"/>
                </a:xfrm>
                <a:prstGeom prst="rect">
                  <a:avLst/>
                </a:prstGeom>
              </p:spPr>
              <p:txBody>
                <a:bodyPr wrap="square">
                  <a:spAutoFit/>
                </a:bodyPr>
                <a:lstStyle/>
                <a:p>
                  <a:pPr algn="just"/>
                  <a:r>
                    <a:rPr lang="fr-FR" sz="1600" i="1" dirty="0" smtClean="0">
                      <a:solidFill>
                        <a:srgbClr val="800080"/>
                      </a:solidFill>
                    </a:rPr>
                    <a:t>3 Quelles valeurs de </a:t>
                  </a:r>
                  <a14:m>
                    <m:oMath xmlns:m="http://schemas.openxmlformats.org/officeDocument/2006/math">
                      <m:r>
                        <a:rPr lang="fr-FR" sz="1600" i="1" dirty="0">
                          <a:solidFill>
                            <a:srgbClr val="002060"/>
                          </a:solidFill>
                          <a:latin typeface="Cambria Math" panose="02040503050406030204" pitchFamily="18" charset="0"/>
                          <a:ea typeface="Cambria Math" panose="02040503050406030204" pitchFamily="18" charset="0"/>
                        </a:rPr>
                        <m:t>𝛽</m:t>
                      </m:r>
                    </m:oMath>
                  </a14:m>
                  <a:r>
                    <a:rPr lang="fr-FR" sz="1600" i="1" dirty="0" smtClean="0">
                      <a:solidFill>
                        <a:srgbClr val="800080"/>
                      </a:solidFill>
                    </a:rPr>
                    <a:t> minimisent l’erreur quadratique</a:t>
                  </a:r>
                  <a:endParaRPr lang="fr-FR" sz="1600" i="1" dirty="0">
                    <a:solidFill>
                      <a:srgbClr val="80008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1885950" y="2096185"/>
                  <a:ext cx="6496051" cy="587020"/>
                </a:xfrm>
                <a:prstGeom prst="rect">
                  <a:avLst/>
                </a:prstGeom>
                <a:blipFill>
                  <a:blip r:embed="rId6"/>
                  <a:stretch>
                    <a:fillRect l="-588" t="-5357" b="-21429"/>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7" name="Rectangle 6"/>
              <p:cNvSpPr/>
              <p:nvPr/>
            </p:nvSpPr>
            <p:spPr>
              <a:xfrm>
                <a:off x="5114565" y="6303953"/>
                <a:ext cx="1960152" cy="384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fr-FR" i="1" dirty="0">
                              <a:solidFill>
                                <a:srgbClr val="002060"/>
                              </a:solidFill>
                              <a:latin typeface="Cambria Math" panose="02040503050406030204" pitchFamily="18" charset="0"/>
                            </a:rPr>
                          </m:ctrlPr>
                        </m:sSupPr>
                        <m:e>
                          <m:acc>
                            <m:accPr>
                              <m:chr m:val="̂"/>
                              <m:ctrlPr>
                                <a:rPr lang="fr-FR" i="1" dirty="0">
                                  <a:solidFill>
                                    <a:srgbClr val="002060"/>
                                  </a:solidFill>
                                  <a:latin typeface="Cambria Math" panose="02040503050406030204" pitchFamily="18" charset="0"/>
                                </a:rPr>
                              </m:ctrlPr>
                            </m:accPr>
                            <m:e>
                              <m:r>
                                <a:rPr lang="fr-FR" i="1" dirty="0">
                                  <a:solidFill>
                                    <a:srgbClr val="002060"/>
                                  </a:solidFill>
                                  <a:latin typeface="Cambria Math" panose="02040503050406030204" pitchFamily="18" charset="0"/>
                                  <a:ea typeface="Cambria Math" panose="02040503050406030204" pitchFamily="18" charset="0"/>
                                </a:rPr>
                                <m:t>𝛽</m:t>
                              </m:r>
                            </m:e>
                          </m:acc>
                          <m:r>
                            <a:rPr lang="fr-FR" i="1" dirty="0">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dirty="0">
                                          <a:solidFill>
                                            <a:srgbClr val="002060"/>
                                          </a:solidFill>
                                          <a:latin typeface="Cambria Math" panose="02040503050406030204" pitchFamily="18" charset="0"/>
                                        </a:rPr>
                                      </m:ctrlPr>
                                    </m:sSupPr>
                                    <m:e>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dirty="0">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r>
                            <a:rPr lang="fr-FR" i="1" dirty="0">
                              <a:solidFill>
                                <a:srgbClr val="002060"/>
                              </a:solidFill>
                              <a:latin typeface="Cambria Math" panose="02040503050406030204" pitchFamily="18" charset="0"/>
                            </a:rPr>
                            <m:t>𝑋</m:t>
                          </m:r>
                        </m:e>
                        <m:sup>
                          <m:r>
                            <a:rPr lang="fr-FR" i="1" dirty="0">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𝑦</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5114565" y="6303953"/>
                <a:ext cx="1960152" cy="384336"/>
              </a:xfrm>
              <a:prstGeom prst="rect">
                <a:avLst/>
              </a:prstGeom>
              <a:blipFill>
                <a:blip r:embed="rId7"/>
                <a:stretch>
                  <a:fillRect t="-6349" b="-15873"/>
                </a:stretch>
              </a:blipFill>
            </p:spPr>
            <p:txBody>
              <a:bodyPr/>
              <a:lstStyle/>
              <a:p>
                <a:r>
                  <a:rPr lang="fr-FR">
                    <a:noFill/>
                  </a:rPr>
                  <a:t> </a:t>
                </a:r>
              </a:p>
            </p:txBody>
          </p:sp>
        </mc:Fallback>
      </mc:AlternateContent>
    </p:spTree>
    <p:extLst>
      <p:ext uri="{BB962C8B-B14F-4D97-AF65-F5344CB8AC3E}">
        <p14:creationId xmlns:p14="http://schemas.microsoft.com/office/powerpoint/2010/main" val="30051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731962"/>
            <a:ext cx="7868244" cy="741528"/>
            <a:chOff x="676275" y="2026676"/>
            <a:chExt cx="7772400" cy="741528"/>
          </a:xfrm>
        </p:grpSpPr>
        <p:sp>
          <p:nvSpPr>
            <p:cNvPr id="10" name="Rectangle 9"/>
            <p:cNvSpPr/>
            <p:nvPr/>
          </p:nvSpPr>
          <p:spPr>
            <a:xfrm>
              <a:off x="676275" y="2026676"/>
              <a:ext cx="7772400" cy="7415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43459" y="2241999"/>
              <a:ext cx="1261885" cy="369332"/>
            </a:xfrm>
            <a:prstGeom prst="rect">
              <a:avLst/>
            </a:prstGeom>
            <a:noFill/>
          </p:spPr>
          <p:txBody>
            <a:bodyPr wrap="none" rtlCol="0">
              <a:spAutoFit/>
            </a:bodyPr>
            <a:lstStyle/>
            <a:p>
              <a:pPr algn="ctr"/>
              <a:r>
                <a:rPr lang="fr-FR" dirty="0" smtClean="0">
                  <a:solidFill>
                    <a:srgbClr val="800080"/>
                  </a:solidFill>
                </a:rPr>
                <a:t>Exercice 2</a:t>
              </a:r>
              <a:endParaRPr lang="fr-FR" baseline="-25000" dirty="0">
                <a:solidFill>
                  <a:srgbClr val="800080"/>
                </a:solidFill>
              </a:endParaRPr>
            </a:p>
          </p:txBody>
        </p:sp>
        <p:sp>
          <p:nvSpPr>
            <p:cNvPr id="14" name="Rectangle 13"/>
            <p:cNvSpPr/>
            <p:nvPr/>
          </p:nvSpPr>
          <p:spPr>
            <a:xfrm>
              <a:off x="1885950" y="2096185"/>
              <a:ext cx="6496050" cy="584775"/>
            </a:xfrm>
            <a:prstGeom prst="rect">
              <a:avLst/>
            </a:prstGeom>
          </p:spPr>
          <p:txBody>
            <a:bodyPr wrap="square">
              <a:spAutoFit/>
            </a:bodyPr>
            <a:lstStyle/>
            <a:p>
              <a:pPr algn="just"/>
              <a:r>
                <a:rPr lang="fr-FR" sz="1600" i="1" dirty="0" smtClean="0">
                  <a:solidFill>
                    <a:srgbClr val="800080"/>
                  </a:solidFill>
                </a:rPr>
                <a:t>Soit le jeux de donnés suivant, on souhaite évaluer le risque cardiaque d’une personne à partir de la table suivante.</a:t>
              </a:r>
            </a:p>
          </p:txBody>
        </p:sp>
      </p:grpSp>
      <p:grpSp>
        <p:nvGrpSpPr>
          <p:cNvPr id="19" name="Groupe 22"/>
          <p:cNvGrpSpPr/>
          <p:nvPr/>
        </p:nvGrpSpPr>
        <p:grpSpPr>
          <a:xfrm>
            <a:off x="625845" y="2786033"/>
            <a:ext cx="3780786" cy="420880"/>
            <a:chOff x="1885950" y="2026676"/>
            <a:chExt cx="6562725" cy="1222345"/>
          </a:xfrm>
        </p:grpSpPr>
        <p:sp>
          <p:nvSpPr>
            <p:cNvPr id="20" name="Rectangle 1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1 Quel est l’entropie de la variable cible </a:t>
              </a:r>
              <a:endParaRPr lang="fr-FR" sz="1600" i="1" dirty="0">
                <a:solidFill>
                  <a:srgbClr val="800080"/>
                </a:solidFill>
              </a:endParaRPr>
            </a:p>
          </p:txBody>
        </p:sp>
      </p:grpSp>
      <mc:AlternateContent xmlns:mc="http://schemas.openxmlformats.org/markup-compatibility/2006" xmlns:a14="http://schemas.microsoft.com/office/drawing/2010/main">
        <mc:Choice Requires="a14">
          <p:sp>
            <p:nvSpPr>
              <p:cNvPr id="24" name="ZoneTexte 23"/>
              <p:cNvSpPr txBox="1"/>
              <p:nvPr/>
            </p:nvSpPr>
            <p:spPr>
              <a:xfrm>
                <a:off x="4619064" y="2707321"/>
                <a:ext cx="4255267"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𝐻</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𝑅𝑖𝑠𝑞𝑢𝑒</m:t>
                      </m:r>
                      <m:r>
                        <a:rPr lang="fr-FR" b="0" i="1" smtClean="0">
                          <a:solidFill>
                            <a:srgbClr val="002060"/>
                          </a:solidFill>
                          <a:latin typeface="Cambria Math" panose="02040503050406030204" pitchFamily="18" charset="0"/>
                        </a:rPr>
                        <m:t>)=</m:t>
                      </m:r>
                      <m:nary>
                        <m:naryPr>
                          <m:chr m:val="∑"/>
                          <m:supHide m:val="on"/>
                          <m:ctrlPr>
                            <a:rPr lang="fr-FR" i="1">
                              <a:solidFill>
                                <a:srgbClr val="002060"/>
                              </a:solidFill>
                              <a:latin typeface="Cambria Math" panose="02040503050406030204" pitchFamily="18" charset="0"/>
                            </a:rPr>
                          </m:ctrlPr>
                        </m:naryPr>
                        <m:sub>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𝑅𝑖𝑠𝑞𝑢𝑒</m:t>
                          </m:r>
                        </m:sub>
                        <m:sup/>
                        <m:e>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𝑙𝑜𝑔</m:t>
                              </m:r>
                            </m:e>
                            <m:sub>
                              <m:r>
                                <a:rPr lang="fr-FR" b="0" i="1" smtClean="0">
                                  <a:solidFill>
                                    <a:srgbClr val="002060"/>
                                  </a:solidFill>
                                  <a:latin typeface="Cambria Math" panose="02040503050406030204" pitchFamily="18" charset="0"/>
                                </a:rPr>
                                <m:t>2</m:t>
                              </m:r>
                            </m:sub>
                          </m:sSub>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m:t>
                              </m:r>
                            </m:e>
                          </m:d>
                          <m:r>
                            <a:rPr lang="fr-FR" b="0" i="1" smtClean="0">
                              <a:solidFill>
                                <a:srgbClr val="002060"/>
                              </a:solidFill>
                              <a:latin typeface="Cambria Math" panose="02040503050406030204" pitchFamily="18" charset="0"/>
                            </a:rPr>
                            <m:t>  </m:t>
                          </m:r>
                        </m:e>
                      </m:nary>
                    </m:oMath>
                  </m:oMathPara>
                </a14:m>
                <a:endParaRPr lang="fr-FR" dirty="0">
                  <a:solidFill>
                    <a:srgbClr val="002060"/>
                  </a:solidFill>
                </a:endParaRPr>
              </a:p>
            </p:txBody>
          </p:sp>
        </mc:Choice>
        <mc:Fallback xmlns="">
          <p:sp>
            <p:nvSpPr>
              <p:cNvPr id="24" name="ZoneTexte 23"/>
              <p:cNvSpPr txBox="1">
                <a:spLocks noRot="1" noChangeAspect="1" noMove="1" noResize="1" noEditPoints="1" noAdjustHandles="1" noChangeArrowheads="1" noChangeShapeType="1" noTextEdit="1"/>
              </p:cNvSpPr>
              <p:nvPr/>
            </p:nvSpPr>
            <p:spPr>
              <a:xfrm>
                <a:off x="4619064" y="2707321"/>
                <a:ext cx="4255267" cy="702628"/>
              </a:xfrm>
              <a:prstGeom prst="rect">
                <a:avLst/>
              </a:prstGeom>
              <a:blipFill>
                <a:blip r:embed="rId3"/>
                <a:stretch>
                  <a:fillRect/>
                </a:stretch>
              </a:blipFill>
            </p:spPr>
            <p:txBody>
              <a:bodyPr/>
              <a:lstStyle/>
              <a:p>
                <a:r>
                  <a:rPr lang="fr-FR">
                    <a:noFill/>
                  </a:rPr>
                  <a:t> </a:t>
                </a:r>
              </a:p>
            </p:txBody>
          </p:sp>
        </mc:Fallback>
      </mc:AlternateContent>
      <p:sp>
        <p:nvSpPr>
          <p:cNvPr id="26" name="Rectangle 1"/>
          <p:cNvSpPr>
            <a:spLocks noChangeArrowheads="1"/>
          </p:cNvSpPr>
          <p:nvPr/>
        </p:nvSpPr>
        <p:spPr bwMode="auto">
          <a:xfrm>
            <a:off x="4368220" y="3510253"/>
            <a:ext cx="4382027"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Il y a deux classes dans la variable risque : </a:t>
            </a:r>
          </a:p>
          <a:p>
            <a:pPr>
              <a:tabLst>
                <a:tab pos="1558925" algn="ctr"/>
              </a:tabLst>
            </a:pPr>
            <a:r>
              <a:rPr lang="fr-FR" sz="1600" i="1" dirty="0" smtClean="0">
                <a:solidFill>
                  <a:srgbClr val="800080"/>
                </a:solidFill>
              </a:rPr>
              <a:t>6 sans risque (Non) et 8 présentent un risque</a:t>
            </a:r>
          </a:p>
        </p:txBody>
      </p:sp>
      <mc:AlternateContent xmlns:mc="http://schemas.openxmlformats.org/markup-compatibility/2006" xmlns:a14="http://schemas.microsoft.com/office/drawing/2010/main">
        <mc:Choice Requires="a14">
          <p:sp>
            <p:nvSpPr>
              <p:cNvPr id="27" name="ZoneTexte 26"/>
              <p:cNvSpPr txBox="1"/>
              <p:nvPr/>
            </p:nvSpPr>
            <p:spPr>
              <a:xfrm>
                <a:off x="4402424" y="4243676"/>
                <a:ext cx="4313617" cy="5532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𝑅𝑖𝑠𝑞𝑢𝑒</m:t>
                      </m:r>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8</m:t>
                          </m:r>
                        </m:num>
                        <m:den>
                          <m:r>
                            <a:rPr lang="fr-FR" sz="1600" i="1">
                              <a:solidFill>
                                <a:srgbClr val="002060"/>
                              </a:solidFill>
                              <a:latin typeface="Cambria Math" panose="02040503050406030204" pitchFamily="18" charset="0"/>
                            </a:rPr>
                            <m:t>1</m:t>
                          </m:r>
                          <m:r>
                            <a:rPr lang="fr-FR" sz="1600" b="0" i="1" smtClean="0">
                              <a:solidFill>
                                <a:srgbClr val="002060"/>
                              </a:solidFill>
                              <a:latin typeface="Cambria Math" panose="02040503050406030204" pitchFamily="18" charset="0"/>
                            </a:rPr>
                            <m:t>4</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8</m:t>
                              </m:r>
                            </m:num>
                            <m:den>
                              <m:r>
                                <a:rPr lang="fr-FR" sz="1600" i="1">
                                  <a:solidFill>
                                    <a:srgbClr val="002060"/>
                                  </a:solidFill>
                                  <a:latin typeface="Cambria Math" panose="02040503050406030204" pitchFamily="18" charset="0"/>
                                </a:rPr>
                                <m:t>14</m:t>
                              </m:r>
                            </m:den>
                          </m:f>
                        </m:e>
                      </m:d>
                      <m:r>
                        <a:rPr lang="fr-FR" sz="1600" i="1">
                          <a:solidFill>
                            <a:srgbClr val="002060"/>
                          </a:solidFill>
                          <a:latin typeface="Cambria Math" panose="02040503050406030204" pitchFamily="18" charset="0"/>
                        </a:rPr>
                        <m:t>−</m:t>
                      </m:r>
                      <m:f>
                        <m:fPr>
                          <m:ctrlPr>
                            <a:rPr lang="fr-FR" sz="1600" i="1" smtClean="0">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6</m:t>
                          </m:r>
                        </m:num>
                        <m:den>
                          <m:r>
                            <a:rPr lang="fr-FR" sz="1600" b="0" i="1" smtClean="0">
                              <a:solidFill>
                                <a:srgbClr val="002060"/>
                              </a:solidFill>
                              <a:latin typeface="Cambria Math" panose="02040503050406030204" pitchFamily="18" charset="0"/>
                            </a:rPr>
                            <m:t>14</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6</m:t>
                              </m:r>
                            </m:num>
                            <m:den>
                              <m:r>
                                <a:rPr lang="fr-FR" sz="1600" i="1">
                                  <a:solidFill>
                                    <a:srgbClr val="002060"/>
                                  </a:solidFill>
                                  <a:latin typeface="Cambria Math" panose="02040503050406030204" pitchFamily="18" charset="0"/>
                                </a:rPr>
                                <m:t>1</m:t>
                              </m:r>
                              <m:r>
                                <a:rPr lang="fr-FR" sz="1600" b="0" i="1" smtClean="0">
                                  <a:solidFill>
                                    <a:srgbClr val="002060"/>
                                  </a:solidFill>
                                  <a:latin typeface="Cambria Math" panose="02040503050406030204" pitchFamily="18" charset="0"/>
                                </a:rPr>
                                <m:t>4</m:t>
                              </m:r>
                            </m:den>
                          </m:f>
                        </m:e>
                      </m:d>
                    </m:oMath>
                  </m:oMathPara>
                </a14:m>
                <a:endParaRPr lang="fr-FR" sz="1600" dirty="0">
                  <a:solidFill>
                    <a:srgbClr val="002060"/>
                  </a:solidFill>
                </a:endParaRPr>
              </a:p>
            </p:txBody>
          </p:sp>
        </mc:Choice>
        <mc:Fallback xmlns="">
          <p:sp>
            <p:nvSpPr>
              <p:cNvPr id="27" name="ZoneTexte 26"/>
              <p:cNvSpPr txBox="1">
                <a:spLocks noRot="1" noChangeAspect="1" noMove="1" noResize="1" noEditPoints="1" noAdjustHandles="1" noChangeArrowheads="1" noChangeShapeType="1" noTextEdit="1"/>
              </p:cNvSpPr>
              <p:nvPr/>
            </p:nvSpPr>
            <p:spPr>
              <a:xfrm>
                <a:off x="4402424" y="4243676"/>
                <a:ext cx="4313617" cy="553228"/>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8" name="ZoneTexte 27"/>
              <p:cNvSpPr txBox="1"/>
              <p:nvPr/>
            </p:nvSpPr>
            <p:spPr>
              <a:xfrm>
                <a:off x="4368220" y="4885570"/>
                <a:ext cx="36226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𝑅𝑖𝑠𝑞𝑢𝑒</m:t>
                          </m:r>
                        </m:e>
                      </m:d>
                      <m:r>
                        <a:rPr lang="fr-FR" sz="1600" b="0" i="1" smtClean="0">
                          <a:solidFill>
                            <a:srgbClr val="002060"/>
                          </a:solidFill>
                          <a:latin typeface="Cambria Math" panose="02040503050406030204" pitchFamily="18" charset="0"/>
                        </a:rPr>
                        <m:t>=0,5239+</m:t>
                      </m:r>
                      <m:r>
                        <a:rPr lang="fr-FR" sz="1600" i="1" smtClean="0">
                          <a:solidFill>
                            <a:srgbClr val="002060"/>
                          </a:solidFill>
                          <a:latin typeface="Cambria Math" panose="02040503050406030204" pitchFamily="18" charset="0"/>
                        </a:rPr>
                        <m:t>0</m:t>
                      </m:r>
                      <m:r>
                        <a:rPr lang="fr-FR" sz="1600" b="0" i="1" smtClean="0">
                          <a:solidFill>
                            <a:srgbClr val="002060"/>
                          </a:solidFill>
                          <a:latin typeface="Cambria Math" panose="02040503050406030204" pitchFamily="18" charset="0"/>
                        </a:rPr>
                        <m:t>,4613=0.9852</m:t>
                      </m:r>
                    </m:oMath>
                  </m:oMathPara>
                </a14:m>
                <a:endParaRPr lang="fr-FR" sz="1600" dirty="0">
                  <a:solidFill>
                    <a:srgbClr val="002060"/>
                  </a:solidFill>
                </a:endParaRPr>
              </a:p>
            </p:txBody>
          </p:sp>
        </mc:Choice>
        <mc:Fallback xmlns="">
          <p:sp>
            <p:nvSpPr>
              <p:cNvPr id="28" name="ZoneTexte 27"/>
              <p:cNvSpPr txBox="1">
                <a:spLocks noRot="1" noChangeAspect="1" noMove="1" noResize="1" noEditPoints="1" noAdjustHandles="1" noChangeArrowheads="1" noChangeShapeType="1" noTextEdit="1"/>
              </p:cNvSpPr>
              <p:nvPr/>
            </p:nvSpPr>
            <p:spPr>
              <a:xfrm>
                <a:off x="4368220" y="4885570"/>
                <a:ext cx="3622658" cy="246221"/>
              </a:xfrm>
              <a:prstGeom prst="rect">
                <a:avLst/>
              </a:prstGeom>
              <a:blipFill>
                <a:blip r:embed="rId5"/>
                <a:stretch>
                  <a:fillRect l="-842" r="-673" b="-31707"/>
                </a:stretch>
              </a:blipFill>
            </p:spPr>
            <p:txBody>
              <a:bodyPr/>
              <a:lstStyle/>
              <a:p>
                <a:r>
                  <a:rPr lang="fr-FR">
                    <a:noFill/>
                  </a:rPr>
                  <a:t> </a:t>
                </a:r>
              </a:p>
            </p:txBody>
          </p:sp>
        </mc:Fallback>
      </mc:AlternateContent>
      <p:grpSp>
        <p:nvGrpSpPr>
          <p:cNvPr id="29" name="Groupe 22"/>
          <p:cNvGrpSpPr/>
          <p:nvPr/>
        </p:nvGrpSpPr>
        <p:grpSpPr>
          <a:xfrm>
            <a:off x="4657839" y="5377006"/>
            <a:ext cx="3780786" cy="420880"/>
            <a:chOff x="1885950" y="2026676"/>
            <a:chExt cx="6562725" cy="1222345"/>
          </a:xfrm>
        </p:grpSpPr>
        <p:sp>
          <p:nvSpPr>
            <p:cNvPr id="30" name="Rectangle 2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2 Quel est l’entropie de la variable sexe</a:t>
              </a:r>
              <a:endParaRPr lang="fr-FR" sz="1600" i="1" dirty="0">
                <a:solidFill>
                  <a:srgbClr val="800080"/>
                </a:solidFill>
              </a:endParaRPr>
            </a:p>
          </p:txBody>
        </p:sp>
      </p:grpSp>
      <p:sp>
        <p:nvSpPr>
          <p:cNvPr id="32" name="Rectangle 1"/>
          <p:cNvSpPr>
            <a:spLocks noChangeArrowheads="1"/>
          </p:cNvSpPr>
          <p:nvPr/>
        </p:nvSpPr>
        <p:spPr bwMode="auto">
          <a:xfrm>
            <a:off x="4402424" y="5998403"/>
            <a:ext cx="4382027"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Il y a deux classes dans la variable sexe : </a:t>
            </a:r>
          </a:p>
          <a:p>
            <a:pPr>
              <a:tabLst>
                <a:tab pos="1558925" algn="ctr"/>
              </a:tabLst>
            </a:pPr>
            <a:r>
              <a:rPr lang="fr-FR" sz="1600" i="1" dirty="0" smtClean="0">
                <a:solidFill>
                  <a:srgbClr val="800080"/>
                </a:solidFill>
              </a:rPr>
              <a:t>7 femmes et 7 hommes.</a:t>
            </a:r>
          </a:p>
        </p:txBody>
      </p:sp>
      <p:graphicFrame>
        <p:nvGraphicFramePr>
          <p:cNvPr id="5" name="Tableau 4"/>
          <p:cNvGraphicFramePr>
            <a:graphicFrameLocks noGrp="1"/>
          </p:cNvGraphicFramePr>
          <p:nvPr>
            <p:extLst>
              <p:ext uri="{D42A27DB-BD31-4B8C-83A1-F6EECF244321}">
                <p14:modId xmlns:p14="http://schemas.microsoft.com/office/powerpoint/2010/main" val="302433743"/>
              </p:ext>
            </p:extLst>
          </p:nvPr>
        </p:nvGraphicFramePr>
        <p:xfrm>
          <a:off x="220224" y="3558485"/>
          <a:ext cx="3937000" cy="319251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284446407"/>
                    </a:ext>
                  </a:extLst>
                </a:gridCol>
                <a:gridCol w="787400">
                  <a:extLst>
                    <a:ext uri="{9D8B030D-6E8A-4147-A177-3AD203B41FA5}">
                      <a16:colId xmlns:a16="http://schemas.microsoft.com/office/drawing/2014/main" val="3143544528"/>
                    </a:ext>
                  </a:extLst>
                </a:gridCol>
                <a:gridCol w="787400">
                  <a:extLst>
                    <a:ext uri="{9D8B030D-6E8A-4147-A177-3AD203B41FA5}">
                      <a16:colId xmlns:a16="http://schemas.microsoft.com/office/drawing/2014/main" val="3620162472"/>
                    </a:ext>
                  </a:extLst>
                </a:gridCol>
                <a:gridCol w="787400">
                  <a:extLst>
                    <a:ext uri="{9D8B030D-6E8A-4147-A177-3AD203B41FA5}">
                      <a16:colId xmlns:a16="http://schemas.microsoft.com/office/drawing/2014/main" val="222660448"/>
                    </a:ext>
                  </a:extLst>
                </a:gridCol>
                <a:gridCol w="787400">
                  <a:extLst>
                    <a:ext uri="{9D8B030D-6E8A-4147-A177-3AD203B41FA5}">
                      <a16:colId xmlns:a16="http://schemas.microsoft.com/office/drawing/2014/main" val="4253970908"/>
                    </a:ext>
                  </a:extLst>
                </a:gridCol>
              </a:tblGrid>
              <a:tr h="212834">
                <a:tc>
                  <a:txBody>
                    <a:bodyPr/>
                    <a:lstStyle/>
                    <a:p>
                      <a:pPr algn="ctr" fontAlgn="b"/>
                      <a:r>
                        <a:rPr lang="fr-FR" sz="1100" u="none" strike="noStrike">
                          <a:effectLst/>
                        </a:rPr>
                        <a:t>Age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Sex</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Fumeur</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Poids</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Risque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0733859"/>
                  </a:ext>
                </a:extLst>
              </a:tr>
              <a:tr h="212834">
                <a:tc>
                  <a:txBody>
                    <a:bodyPr/>
                    <a:lstStyle/>
                    <a:p>
                      <a:pPr algn="ctr" fontAlgn="b"/>
                      <a:r>
                        <a:rPr lang="fr-FR" sz="1100" u="none" strike="noStrike">
                          <a:effectLst/>
                        </a:rPr>
                        <a:t>15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Maigre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7460858"/>
                  </a:ext>
                </a:extLst>
              </a:tr>
              <a:tr h="212834">
                <a:tc>
                  <a:txBody>
                    <a:bodyPr/>
                    <a:lstStyle/>
                    <a:p>
                      <a:pPr algn="ctr" fontAlgn="b"/>
                      <a:r>
                        <a:rPr lang="fr-FR" sz="1100" u="none" strike="noStrike">
                          <a:effectLst/>
                        </a:rPr>
                        <a:t>16</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Normal</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8177806"/>
                  </a:ext>
                </a:extLst>
              </a:tr>
              <a:tr h="212834">
                <a:tc>
                  <a:txBody>
                    <a:bodyPr/>
                    <a:lstStyle/>
                    <a:p>
                      <a:pPr algn="ctr" fontAlgn="b"/>
                      <a:r>
                        <a:rPr lang="fr-FR" sz="1100" u="none" strike="noStrike">
                          <a:effectLst/>
                        </a:rPr>
                        <a:t>17</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Normal</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7262852"/>
                  </a:ext>
                </a:extLst>
              </a:tr>
              <a:tr h="212834">
                <a:tc>
                  <a:txBody>
                    <a:bodyPr/>
                    <a:lstStyle/>
                    <a:p>
                      <a:pPr algn="ctr" fontAlgn="b"/>
                      <a:r>
                        <a:rPr lang="fr-FR" sz="1100" u="none" strike="noStrike">
                          <a:effectLst/>
                        </a:rPr>
                        <a:t>19</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Corpulent</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5139044"/>
                  </a:ext>
                </a:extLst>
              </a:tr>
              <a:tr h="212834">
                <a:tc>
                  <a:txBody>
                    <a:bodyPr/>
                    <a:lstStyle/>
                    <a:p>
                      <a:pPr algn="ctr" fontAlgn="b"/>
                      <a:r>
                        <a:rPr lang="fr-FR" sz="1100" u="none" strike="noStrike">
                          <a:effectLst/>
                        </a:rPr>
                        <a:t>24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Maigre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2029149"/>
                  </a:ext>
                </a:extLst>
              </a:tr>
              <a:tr h="212834">
                <a:tc>
                  <a:txBody>
                    <a:bodyPr/>
                    <a:lstStyle/>
                    <a:p>
                      <a:pPr algn="ctr" fontAlgn="b"/>
                      <a:r>
                        <a:rPr lang="fr-FR" sz="1100" u="none" strike="noStrike">
                          <a:effectLst/>
                        </a:rPr>
                        <a:t>27</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Corpulent</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926693"/>
                  </a:ext>
                </a:extLst>
              </a:tr>
              <a:tr h="212834">
                <a:tc>
                  <a:txBody>
                    <a:bodyPr/>
                    <a:lstStyle/>
                    <a:p>
                      <a:pPr algn="ctr"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Maigre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2216021"/>
                  </a:ext>
                </a:extLst>
              </a:tr>
              <a:tr h="212834">
                <a:tc>
                  <a:txBody>
                    <a:bodyPr/>
                    <a:lstStyle/>
                    <a:p>
                      <a:pPr algn="ctr" fontAlgn="b"/>
                      <a:r>
                        <a:rPr lang="fr-FR" sz="1100" u="none" strike="noStrike">
                          <a:effectLst/>
                        </a:rPr>
                        <a:t>45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Corpulent</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3764246"/>
                  </a:ext>
                </a:extLst>
              </a:tr>
              <a:tr h="212834">
                <a:tc>
                  <a:txBody>
                    <a:bodyPr/>
                    <a:lstStyle/>
                    <a:p>
                      <a:pPr algn="ctr" fontAlgn="b"/>
                      <a:r>
                        <a:rPr lang="fr-FR" sz="1100" u="none" strike="noStrike">
                          <a:effectLst/>
                        </a:rPr>
                        <a:t>34</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Maigre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76984"/>
                  </a:ext>
                </a:extLst>
              </a:tr>
              <a:tr h="212834">
                <a:tc>
                  <a:txBody>
                    <a:bodyPr/>
                    <a:lstStyle/>
                    <a:p>
                      <a:pPr algn="ctr" fontAlgn="b"/>
                      <a:r>
                        <a:rPr lang="fr-FR" sz="1100" u="none" strike="noStrike">
                          <a:effectLst/>
                        </a:rPr>
                        <a:t>22</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Normal</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0328342"/>
                  </a:ext>
                </a:extLst>
              </a:tr>
              <a:tr h="212834">
                <a:tc>
                  <a:txBody>
                    <a:bodyPr/>
                    <a:lstStyle/>
                    <a:p>
                      <a:pPr algn="ctr" fontAlgn="b"/>
                      <a:r>
                        <a:rPr lang="fr-FR" sz="1100" u="none" strike="noStrike">
                          <a:effectLst/>
                        </a:rPr>
                        <a:t>45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Corpulent</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0002834"/>
                  </a:ext>
                </a:extLst>
              </a:tr>
              <a:tr h="212834">
                <a:tc>
                  <a:txBody>
                    <a:bodyPr/>
                    <a:lstStyle/>
                    <a:p>
                      <a:pPr algn="ctr" fontAlgn="b"/>
                      <a:r>
                        <a:rPr lang="fr-FR" sz="1100" u="none" strike="noStrike">
                          <a:effectLst/>
                        </a:rPr>
                        <a:t>65</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Normal</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2272806"/>
                  </a:ext>
                </a:extLst>
              </a:tr>
              <a:tr h="212834">
                <a:tc>
                  <a:txBody>
                    <a:bodyPr/>
                    <a:lstStyle/>
                    <a:p>
                      <a:pPr algn="ctr" fontAlgn="b"/>
                      <a:r>
                        <a:rPr lang="fr-FR" sz="1100" u="none" strike="noStrike">
                          <a:effectLst/>
                        </a:rPr>
                        <a:t>70</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H</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Corpulent</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7035533"/>
                  </a:ext>
                </a:extLst>
              </a:tr>
              <a:tr h="212834">
                <a:tc>
                  <a:txBody>
                    <a:bodyPr/>
                    <a:lstStyle/>
                    <a:p>
                      <a:pPr algn="ctr" fontAlgn="b"/>
                      <a:r>
                        <a:rPr lang="fr-FR" sz="1100" u="none" strike="noStrike">
                          <a:effectLst/>
                        </a:rPr>
                        <a:t>98</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F</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Normal</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0730172"/>
                  </a:ext>
                </a:extLst>
              </a:tr>
            </a:tbl>
          </a:graphicData>
        </a:graphic>
      </p:graphicFrame>
    </p:spTree>
    <p:extLst>
      <p:ext uri="{BB962C8B-B14F-4D97-AF65-F5344CB8AC3E}">
        <p14:creationId xmlns:p14="http://schemas.microsoft.com/office/powerpoint/2010/main" val="124577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7" grpId="0"/>
      <p:bldP spid="28" grpId="0"/>
      <p:bldP spid="3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19" name="Groupe 22"/>
          <p:cNvGrpSpPr/>
          <p:nvPr/>
        </p:nvGrpSpPr>
        <p:grpSpPr>
          <a:xfrm>
            <a:off x="587434" y="1755676"/>
            <a:ext cx="3780786" cy="420880"/>
            <a:chOff x="1885950" y="2026676"/>
            <a:chExt cx="6562725" cy="1222345"/>
          </a:xfrm>
        </p:grpSpPr>
        <p:sp>
          <p:nvSpPr>
            <p:cNvPr id="20" name="Rectangle 1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la variable sexe (suite)</a:t>
              </a:r>
              <a:endParaRPr lang="fr-FR" sz="1600" i="1" dirty="0">
                <a:solidFill>
                  <a:srgbClr val="800080"/>
                </a:solidFill>
              </a:endParaRPr>
            </a:p>
          </p:txBody>
        </p:sp>
      </p:grpSp>
      <p:sp>
        <p:nvSpPr>
          <p:cNvPr id="26" name="Rectangle 1"/>
          <p:cNvSpPr>
            <a:spLocks noChangeArrowheads="1"/>
          </p:cNvSpPr>
          <p:nvPr/>
        </p:nvSpPr>
        <p:spPr bwMode="auto">
          <a:xfrm>
            <a:off x="4546820" y="1827799"/>
            <a:ext cx="43820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V=Sexe </a:t>
            </a:r>
            <a:r>
              <a:rPr lang="fr-FR" sz="1600" i="1" dirty="0">
                <a:solidFill>
                  <a:srgbClr val="800080"/>
                </a:solidFill>
              </a:rPr>
              <a:t>; v=[H,F] </a:t>
            </a:r>
            <a:r>
              <a:rPr lang="fr-FR" sz="1600" i="1" dirty="0" smtClean="0">
                <a:solidFill>
                  <a:srgbClr val="800080"/>
                </a:solidFill>
              </a:rPr>
              <a:t>; S=Risque </a:t>
            </a:r>
            <a:r>
              <a:rPr lang="fr-FR" sz="1600" i="1" dirty="0">
                <a:solidFill>
                  <a:srgbClr val="800080"/>
                </a:solidFill>
              </a:rPr>
              <a:t>; </a:t>
            </a:r>
            <a:r>
              <a:rPr lang="fr-FR" sz="1600" i="1" dirty="0" smtClean="0">
                <a:solidFill>
                  <a:srgbClr val="800080"/>
                </a:solidFill>
              </a:rPr>
              <a:t>c=[Oui, Non]</a:t>
            </a:r>
          </a:p>
        </p:txBody>
      </p:sp>
      <mc:AlternateContent xmlns:mc="http://schemas.openxmlformats.org/markup-compatibility/2006" xmlns:a14="http://schemas.microsoft.com/office/drawing/2010/main">
        <mc:Choice Requires="a14">
          <p:sp>
            <p:nvSpPr>
              <p:cNvPr id="25" name="ZoneTexte 24"/>
              <p:cNvSpPr txBox="1"/>
              <p:nvPr/>
            </p:nvSpPr>
            <p:spPr>
              <a:xfrm>
                <a:off x="937684" y="2436463"/>
                <a:ext cx="4873962" cy="672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𝑉</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𝑆</m:t>
                          </m:r>
                        </m:e>
                      </m:d>
                      <m:r>
                        <a:rPr lang="fr-FR" sz="1600" b="0" i="1" smtClean="0">
                          <a:solidFill>
                            <a:srgbClr val="002060"/>
                          </a:solidFill>
                          <a:latin typeface="Cambria Math" panose="02040503050406030204" pitchFamily="18" charset="0"/>
                        </a:rPr>
                        <m:t>=</m:t>
                      </m:r>
                      <m:nary>
                        <m:naryPr>
                          <m:chr m:val="∑"/>
                          <m:ctrlPr>
                            <a:rPr lang="fr-FR" sz="1600" i="1" smtClean="0">
                              <a:solidFill>
                                <a:srgbClr val="002060"/>
                              </a:solidFill>
                              <a:latin typeface="Cambria Math" panose="02040503050406030204" pitchFamily="18" charset="0"/>
                            </a:rPr>
                          </m:ctrlPr>
                        </m:naryPr>
                        <m:sub>
                          <m:r>
                            <a:rPr lang="fr-FR" sz="1600" b="0" i="1" smtClean="0">
                              <a:solidFill>
                                <a:srgbClr val="002060"/>
                              </a:solidFill>
                              <a:latin typeface="Cambria Math" panose="02040503050406030204" pitchFamily="18" charset="0"/>
                            </a:rPr>
                            <m:t>𝑖</m:t>
                          </m:r>
                          <m:r>
                            <a:rPr lang="fr-FR" sz="1600" b="0" i="1" smtClean="0">
                              <a:solidFill>
                                <a:srgbClr val="002060"/>
                              </a:solidFill>
                              <a:latin typeface="Cambria Math" panose="02040503050406030204" pitchFamily="18" charset="0"/>
                            </a:rPr>
                            <m:t>=1</m:t>
                          </m:r>
                        </m:sub>
                        <m:sup>
                          <m:r>
                            <a:rPr lang="fr-FR" sz="1600" b="0" i="1" smtClean="0">
                              <a:solidFill>
                                <a:srgbClr val="002060"/>
                              </a:solidFill>
                              <a:latin typeface="Cambria Math" panose="02040503050406030204" pitchFamily="18" charset="0"/>
                              <a:ea typeface="Cambria Math" panose="02040503050406030204" pitchFamily="18" charset="0"/>
                            </a:rPr>
                            <m:t>𝑛</m:t>
                          </m:r>
                        </m:sup>
                        <m:e>
                          <m:f>
                            <m:fPr>
                              <m:ctrlPr>
                                <a:rPr lang="fr-FR" sz="1600" i="1" smtClean="0">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𝑐𝑎𝑟</m:t>
                              </m:r>
                              <m:r>
                                <a:rPr lang="fr-FR" sz="1600" b="0" i="1" smtClean="0">
                                  <a:solidFill>
                                    <a:srgbClr val="002060"/>
                                  </a:solidFill>
                                  <a:latin typeface="Cambria Math" panose="02040503050406030204" pitchFamily="18" charset="0"/>
                                  <a:ea typeface="Cambria Math" panose="02040503050406030204" pitchFamily="18" charset="0"/>
                                </a:rPr>
                                <m:t>(</m:t>
                              </m:r>
                              <m:sSub>
                                <m:sSubPr>
                                  <m:ctrlPr>
                                    <a:rPr lang="fr-FR" sz="1600" b="0" i="1" smtClean="0">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𝑣</m:t>
                                  </m:r>
                                </m:e>
                                <m:sub>
                                  <m:r>
                                    <a:rPr lang="fr-FR" sz="1600" b="0" i="1" smtClean="0">
                                      <a:solidFill>
                                        <a:srgbClr val="002060"/>
                                      </a:solidFill>
                                      <a:latin typeface="Cambria Math" panose="02040503050406030204" pitchFamily="18" charset="0"/>
                                      <a:ea typeface="Cambria Math" panose="02040503050406030204" pitchFamily="18" charset="0"/>
                                    </a:rPr>
                                    <m:t>𝑖</m:t>
                                  </m:r>
                                </m:sub>
                              </m:sSub>
                              <m:r>
                                <a:rPr lang="fr-FR" sz="1600" b="0" i="1" smtClean="0">
                                  <a:solidFill>
                                    <a:srgbClr val="002060"/>
                                  </a:solidFill>
                                  <a:latin typeface="Cambria Math" panose="02040503050406030204" pitchFamily="18" charset="0"/>
                                  <a:ea typeface="Cambria Math" panose="02040503050406030204" pitchFamily="18" charset="0"/>
                                </a:rPr>
                                <m:t>)</m:t>
                              </m:r>
                            </m:num>
                            <m:den>
                              <m:r>
                                <a:rPr lang="fr-FR" sz="1600" b="0" i="1" smtClean="0">
                                  <a:solidFill>
                                    <a:srgbClr val="002060"/>
                                  </a:solidFill>
                                  <a:latin typeface="Cambria Math" panose="02040503050406030204" pitchFamily="18" charset="0"/>
                                  <a:ea typeface="Cambria Math" panose="02040503050406030204" pitchFamily="18" charset="0"/>
                                </a:rPr>
                                <m:t>𝑐𝑎𝑟</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r>
                                <a:rPr lang="fr-FR" sz="1600" b="0" i="1" smtClean="0">
                                  <a:solidFill>
                                    <a:srgbClr val="002060"/>
                                  </a:solidFill>
                                  <a:latin typeface="Cambria Math" panose="02040503050406030204" pitchFamily="18" charset="0"/>
                                  <a:ea typeface="Cambria Math" panose="02040503050406030204" pitchFamily="18" charset="0"/>
                                </a:rPr>
                                <m:t>)</m:t>
                              </m:r>
                            </m:den>
                          </m:f>
                          <m:r>
                            <a:rPr lang="fr-FR" sz="1600" b="0" i="1" smtClean="0">
                              <a:solidFill>
                                <a:srgbClr val="002060"/>
                              </a:solidFill>
                              <a:latin typeface="Cambria Math" panose="02040503050406030204" pitchFamily="18" charset="0"/>
                            </a:rPr>
                            <m:t>∗</m:t>
                          </m:r>
                          <m:nary>
                            <m:naryPr>
                              <m:chr m:val="∑"/>
                              <m:supHide m:val="on"/>
                              <m:ctrlPr>
                                <a:rPr lang="fr-FR" sz="1600" i="1">
                                  <a:solidFill>
                                    <a:srgbClr val="002060"/>
                                  </a:solidFill>
                                  <a:latin typeface="Cambria Math" panose="02040503050406030204" pitchFamily="18" charset="0"/>
                                </a:rPr>
                              </m:ctrlPr>
                            </m:naryPr>
                            <m:sub>
                              <m:r>
                                <a:rPr lang="fr-FR" sz="1600" i="1">
                                  <a:solidFill>
                                    <a:srgbClr val="002060"/>
                                  </a:solidFill>
                                  <a:latin typeface="Cambria Math" panose="02040503050406030204" pitchFamily="18" charset="0"/>
                                </a:rPr>
                                <m:t>𝑐</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𝑆</m:t>
                              </m:r>
                            </m:sub>
                            <m:sup/>
                            <m:e>
                              <m:r>
                                <a:rPr lang="fr-FR" sz="1600" b="0" i="1" smtClean="0">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𝑐</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ea typeface="Cambria Math" panose="02040503050406030204" pitchFamily="18" charset="0"/>
                                        </a:rPr>
                                      </m:ctrlPr>
                                    </m:sSubPr>
                                    <m:e>
                                      <m:r>
                                        <a:rPr lang="fr-FR" sz="1600" i="1">
                                          <a:solidFill>
                                            <a:srgbClr val="002060"/>
                                          </a:solidFill>
                                          <a:latin typeface="Cambria Math" panose="02040503050406030204" pitchFamily="18" charset="0"/>
                                          <a:ea typeface="Cambria Math" panose="02040503050406030204" pitchFamily="18" charset="0"/>
                                        </a:rPr>
                                        <m:t>𝑣</m:t>
                                      </m:r>
                                    </m:e>
                                    <m:sub>
                                      <m:r>
                                        <a:rPr lang="fr-FR" sz="1600" i="1">
                                          <a:solidFill>
                                            <a:srgbClr val="002060"/>
                                          </a:solidFill>
                                          <a:latin typeface="Cambria Math" panose="02040503050406030204" pitchFamily="18" charset="0"/>
                                          <a:ea typeface="Cambria Math" panose="02040503050406030204" pitchFamily="18" charset="0"/>
                                        </a:rPr>
                                        <m:t>𝑖</m:t>
                                      </m:r>
                                    </m:sub>
                                  </m:sSub>
                                  <m:r>
                                    <a:rPr lang="fr-FR" sz="1600" i="1">
                                      <a:solidFill>
                                        <a:srgbClr val="002060"/>
                                      </a:solidFill>
                                      <a:latin typeface="Cambria Math" panose="02040503050406030204" pitchFamily="18" charset="0"/>
                                      <a:ea typeface="Cambria Math" panose="02040503050406030204" pitchFamily="18" charset="0"/>
                                    </a:rPr>
                                    <m:t>)</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𝑐</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ea typeface="Cambria Math" panose="02040503050406030204" pitchFamily="18" charset="0"/>
                                            </a:rPr>
                                          </m:ctrlPr>
                                        </m:sSubPr>
                                        <m:e>
                                          <m:r>
                                            <a:rPr lang="fr-FR" sz="1600" i="1">
                                              <a:solidFill>
                                                <a:srgbClr val="002060"/>
                                              </a:solidFill>
                                              <a:latin typeface="Cambria Math" panose="02040503050406030204" pitchFamily="18" charset="0"/>
                                              <a:ea typeface="Cambria Math" panose="02040503050406030204" pitchFamily="18" charset="0"/>
                                            </a:rPr>
                                            <m:t>𝑣</m:t>
                                          </m:r>
                                        </m:e>
                                        <m:sub>
                                          <m:r>
                                            <a:rPr lang="fr-FR" sz="1600" i="1">
                                              <a:solidFill>
                                                <a:srgbClr val="002060"/>
                                              </a:solidFill>
                                              <a:latin typeface="Cambria Math" panose="02040503050406030204" pitchFamily="18" charset="0"/>
                                              <a:ea typeface="Cambria Math" panose="02040503050406030204" pitchFamily="18" charset="0"/>
                                            </a:rPr>
                                            <m:t>𝑖</m:t>
                                          </m:r>
                                        </m:sub>
                                      </m:sSub>
                                      <m:r>
                                        <a:rPr lang="fr-FR" sz="1600" i="1">
                                          <a:solidFill>
                                            <a:srgbClr val="002060"/>
                                          </a:solidFill>
                                          <a:latin typeface="Cambria Math" panose="02040503050406030204" pitchFamily="18" charset="0"/>
                                          <a:ea typeface="Cambria Math" panose="02040503050406030204" pitchFamily="18" charset="0"/>
                                        </a:rPr>
                                        <m:t>)</m:t>
                                      </m:r>
                                    </m:den>
                                  </m:f>
                                </m:e>
                              </m:d>
                              <m:r>
                                <a:rPr lang="fr-FR" sz="1600" i="1">
                                  <a:solidFill>
                                    <a:srgbClr val="002060"/>
                                  </a:solidFill>
                                  <a:latin typeface="Cambria Math" panose="02040503050406030204" pitchFamily="18" charset="0"/>
                                </a:rPr>
                                <m:t>  </m:t>
                              </m:r>
                            </m:e>
                          </m:nary>
                        </m:e>
                      </m:nary>
                    </m:oMath>
                  </m:oMathPara>
                </a14:m>
                <a:endParaRPr lang="fr-FR" sz="1600" dirty="0">
                  <a:solidFill>
                    <a:srgbClr val="002060"/>
                  </a:solidFill>
                </a:endParaRPr>
              </a:p>
            </p:txBody>
          </p:sp>
        </mc:Choice>
        <mc:Fallback xmlns="">
          <p:sp>
            <p:nvSpPr>
              <p:cNvPr id="25" name="ZoneTexte 24"/>
              <p:cNvSpPr txBox="1">
                <a:spLocks noRot="1" noChangeAspect="1" noMove="1" noResize="1" noEditPoints="1" noAdjustHandles="1" noChangeArrowheads="1" noChangeShapeType="1" noTextEdit="1"/>
              </p:cNvSpPr>
              <p:nvPr/>
            </p:nvSpPr>
            <p:spPr>
              <a:xfrm>
                <a:off x="937684" y="2436463"/>
                <a:ext cx="4873962" cy="672492"/>
              </a:xfrm>
              <a:prstGeom prst="rect">
                <a:avLst/>
              </a:prstGeom>
              <a:blipFill>
                <a:blip r:embed="rId3"/>
                <a:stretch>
                  <a:fillRect/>
                </a:stretch>
              </a:blipFill>
            </p:spPr>
            <p:txBody>
              <a:bodyPr/>
              <a:lstStyle/>
              <a:p>
                <a:r>
                  <a:rPr lang="fr-FR">
                    <a:noFill/>
                  </a:rPr>
                  <a:t> </a:t>
                </a:r>
              </a:p>
            </p:txBody>
          </p:sp>
        </mc:Fallback>
      </mc:AlternateContent>
      <p:grpSp>
        <p:nvGrpSpPr>
          <p:cNvPr id="3" name="Groupe 2"/>
          <p:cNvGrpSpPr/>
          <p:nvPr/>
        </p:nvGrpSpPr>
        <p:grpSpPr>
          <a:xfrm>
            <a:off x="858171" y="3342102"/>
            <a:ext cx="7495257" cy="1414959"/>
            <a:chOff x="858171" y="3342102"/>
            <a:chExt cx="7495257" cy="1414959"/>
          </a:xfrm>
        </p:grpSpPr>
        <mc:AlternateContent xmlns:mc="http://schemas.openxmlformats.org/markup-compatibility/2006" xmlns:a14="http://schemas.microsoft.com/office/drawing/2010/main">
          <mc:Choice Requires="a14">
            <p:sp>
              <p:nvSpPr>
                <p:cNvPr id="33" name="ZoneTexte 32"/>
                <p:cNvSpPr txBox="1"/>
                <p:nvPr/>
              </p:nvSpPr>
              <p:spPr>
                <a:xfrm>
                  <a:off x="858171" y="3342102"/>
                  <a:ext cx="7495257"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𝑉</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𝑆</m:t>
                            </m:r>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𝐹</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𝑆</m:t>
                            </m:r>
                            <m:r>
                              <a:rPr lang="fr-FR" sz="1600" i="1">
                                <a:solidFill>
                                  <a:srgbClr val="002060"/>
                                </a:solidFill>
                                <a:latin typeface="Cambria Math" panose="02040503050406030204" pitchFamily="18" charset="0"/>
                                <a:ea typeface="Cambria Math" panose="02040503050406030204" pitchFamily="18" charset="0"/>
                              </a:rPr>
                              <m:t>)</m:t>
                            </m:r>
                          </m:den>
                        </m:f>
                        <m:r>
                          <a:rPr lang="fr-FR" sz="1600" b="0" i="1" smtClean="0">
                            <a:solidFill>
                              <a:srgbClr val="002060"/>
                            </a:solidFill>
                            <a:latin typeface="Cambria Math" panose="02040503050406030204" pitchFamily="18" charset="0"/>
                            <a:ea typeface="Cambria Math" panose="02040503050406030204" pitchFamily="18" charset="0"/>
                          </a:rPr>
                          <m:t>∗</m:t>
                        </m:r>
                        <m:d>
                          <m:dPr>
                            <m:ctrlPr>
                              <a:rPr lang="fr-FR" sz="1600" b="0" i="1" smtClean="0">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𝑁𝑜𝑛</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𝐹</m:t>
                                </m:r>
                                <m:r>
                                  <a:rPr lang="fr-FR" sz="1600" i="1">
                                    <a:solidFill>
                                      <a:srgbClr val="002060"/>
                                    </a:solidFill>
                                    <a:latin typeface="Cambria Math" panose="02040503050406030204" pitchFamily="18" charset="0"/>
                                    <a:ea typeface="Cambria Math" panose="02040503050406030204" pitchFamily="18" charset="0"/>
                                  </a:rPr>
                                  <m:t>)</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𝑁𝑜𝑛</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𝐹</m:t>
                                    </m:r>
                                    <m:r>
                                      <a:rPr lang="fr-FR" sz="1600" i="1">
                                        <a:solidFill>
                                          <a:srgbClr val="002060"/>
                                        </a:solidFill>
                                        <a:latin typeface="Cambria Math" panose="02040503050406030204" pitchFamily="18" charset="0"/>
                                        <a:ea typeface="Cambria Math" panose="02040503050406030204" pitchFamily="18" charset="0"/>
                                      </a:rPr>
                                      <m:t>)</m:t>
                                    </m:r>
                                  </m:den>
                                </m:f>
                              </m:e>
                            </m:d>
                            <m:r>
                              <a:rPr lang="fr-FR" sz="1600" b="0" i="1" smtClean="0">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𝑂𝑢𝑖</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𝐹</m:t>
                                </m:r>
                                <m:r>
                                  <a:rPr lang="fr-FR" sz="1600" i="1">
                                    <a:solidFill>
                                      <a:srgbClr val="002060"/>
                                    </a:solidFill>
                                    <a:latin typeface="Cambria Math" panose="02040503050406030204" pitchFamily="18" charset="0"/>
                                    <a:ea typeface="Cambria Math" panose="02040503050406030204" pitchFamily="18" charset="0"/>
                                  </a:rPr>
                                  <m:t>)</m:t>
                                </m:r>
                              </m:den>
                            </m:f>
                            <m:r>
                              <a:rPr lang="fr-FR" sz="1600" b="0" i="1" smtClean="0">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𝑂𝑢𝑖</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𝐹</m:t>
                                    </m:r>
                                    <m:r>
                                      <a:rPr lang="fr-FR" sz="1600" i="1">
                                        <a:solidFill>
                                          <a:srgbClr val="002060"/>
                                        </a:solidFill>
                                        <a:latin typeface="Cambria Math" panose="02040503050406030204" pitchFamily="18" charset="0"/>
                                        <a:ea typeface="Cambria Math" panose="02040503050406030204" pitchFamily="18" charset="0"/>
                                      </a:rPr>
                                      <m:t>)</m:t>
                                    </m:r>
                                  </m:den>
                                </m:f>
                              </m:e>
                            </m:d>
                          </m:e>
                        </m:d>
                      </m:oMath>
                    </m:oMathPara>
                  </a14:m>
                  <a:endParaRPr lang="fr-FR" sz="1600" dirty="0">
                    <a:solidFill>
                      <a:srgbClr val="002060"/>
                    </a:solidFill>
                  </a:endParaRPr>
                </a:p>
              </p:txBody>
            </p:sp>
          </mc:Choice>
          <mc:Fallback xmlns="">
            <p:sp>
              <p:nvSpPr>
                <p:cNvPr id="33" name="ZoneTexte 32"/>
                <p:cNvSpPr txBox="1">
                  <a:spLocks noRot="1" noChangeAspect="1" noMove="1" noResize="1" noEditPoints="1" noAdjustHandles="1" noChangeArrowheads="1" noChangeShapeType="1" noTextEdit="1"/>
                </p:cNvSpPr>
                <p:nvPr/>
              </p:nvSpPr>
              <p:spPr>
                <a:xfrm>
                  <a:off x="858171" y="3342102"/>
                  <a:ext cx="7495257" cy="63639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4" name="ZoneTexte 33"/>
                <p:cNvSpPr txBox="1"/>
                <p:nvPr/>
              </p:nvSpPr>
              <p:spPr>
                <a:xfrm>
                  <a:off x="1587088" y="4120668"/>
                  <a:ext cx="6645216"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 </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𝑆</m:t>
                            </m:r>
                            <m:r>
                              <a:rPr lang="fr-FR" sz="1600" i="1">
                                <a:solidFill>
                                  <a:srgbClr val="002060"/>
                                </a:solidFill>
                                <a:latin typeface="Cambria Math" panose="02040503050406030204" pitchFamily="18" charset="0"/>
                                <a:ea typeface="Cambria Math" panose="02040503050406030204" pitchFamily="18" charset="0"/>
                              </a:rPr>
                              <m:t>)</m:t>
                            </m:r>
                          </m:den>
                        </m:f>
                        <m:r>
                          <a:rPr lang="fr-FR" sz="1600" b="0" i="1" smtClean="0">
                            <a:solidFill>
                              <a:srgbClr val="002060"/>
                            </a:solidFill>
                            <a:latin typeface="Cambria Math" panose="02040503050406030204" pitchFamily="18" charset="0"/>
                            <a:ea typeface="Cambria Math" panose="02040503050406030204" pitchFamily="18" charset="0"/>
                          </a:rPr>
                          <m:t>∗</m:t>
                        </m:r>
                        <m:d>
                          <m:dPr>
                            <m:ctrlPr>
                              <a:rPr lang="fr-FR" sz="1600" b="0" i="1" smtClean="0">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𝑁𝑜𝑛</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r>
                                  <a:rPr lang="fr-FR" sz="1600" i="1">
                                    <a:solidFill>
                                      <a:srgbClr val="002060"/>
                                    </a:solidFill>
                                    <a:latin typeface="Cambria Math" panose="02040503050406030204" pitchFamily="18" charset="0"/>
                                    <a:ea typeface="Cambria Math" panose="02040503050406030204" pitchFamily="18" charset="0"/>
                                  </a:rPr>
                                  <m:t>)</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𝑁𝑜𝑛</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r>
                                      <a:rPr lang="fr-FR" sz="1600" i="1">
                                        <a:solidFill>
                                          <a:srgbClr val="002060"/>
                                        </a:solidFill>
                                        <a:latin typeface="Cambria Math" panose="02040503050406030204" pitchFamily="18" charset="0"/>
                                        <a:ea typeface="Cambria Math" panose="02040503050406030204" pitchFamily="18" charset="0"/>
                                      </a:rPr>
                                      <m:t>)</m:t>
                                    </m:r>
                                  </m:den>
                                </m:f>
                              </m:e>
                            </m:d>
                            <m:r>
                              <a:rPr lang="fr-FR" sz="1600" b="0" i="1" smtClean="0">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𝑂𝑢𝑖</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r>
                                  <a:rPr lang="fr-FR" sz="1600" i="1">
                                    <a:solidFill>
                                      <a:srgbClr val="002060"/>
                                    </a:solidFill>
                                    <a:latin typeface="Cambria Math" panose="02040503050406030204" pitchFamily="18" charset="0"/>
                                    <a:ea typeface="Cambria Math" panose="02040503050406030204" pitchFamily="18" charset="0"/>
                                  </a:rPr>
                                  <m:t>)</m:t>
                                </m:r>
                              </m:den>
                            </m:f>
                            <m:r>
                              <a:rPr lang="fr-FR" sz="1600" b="0" i="1" smtClean="0">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i="1">
                                        <a:solidFill>
                                          <a:srgbClr val="002060"/>
                                        </a:solidFill>
                                        <a:latin typeface="Cambria Math" panose="02040503050406030204" pitchFamily="18" charset="0"/>
                                        <a:ea typeface="Cambria Math" panose="02040503050406030204" pitchFamily="18" charset="0"/>
                                      </a:rPr>
                                      <m:t>𝑂𝑢𝑖</m:t>
                                    </m:r>
                                    <m:r>
                                      <a:rPr lang="fr-FR" sz="1600" i="1">
                                        <a:solidFill>
                                          <a:srgbClr val="002060"/>
                                        </a:solidFill>
                                        <a:latin typeface="Cambria Math" panose="02040503050406030204" pitchFamily="18" charset="0"/>
                                        <a:ea typeface="Cambria Math" panose="02040503050406030204" pitchFamily="18" charset="0"/>
                                      </a:rPr>
                                      <m:t>)</m:t>
                                    </m:r>
                                  </m:num>
                                  <m:den>
                                    <m:r>
                                      <a:rPr lang="fr-FR" sz="1600" i="1">
                                        <a:solidFill>
                                          <a:srgbClr val="002060"/>
                                        </a:solidFill>
                                        <a:latin typeface="Cambria Math" panose="02040503050406030204" pitchFamily="18" charset="0"/>
                                        <a:ea typeface="Cambria Math" panose="02040503050406030204" pitchFamily="18" charset="0"/>
                                      </a:rPr>
                                      <m:t>𝑐𝑎𝑟</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r>
                                      <a:rPr lang="fr-FR" sz="1600" i="1">
                                        <a:solidFill>
                                          <a:srgbClr val="002060"/>
                                        </a:solidFill>
                                        <a:latin typeface="Cambria Math" panose="02040503050406030204" pitchFamily="18" charset="0"/>
                                        <a:ea typeface="Cambria Math" panose="02040503050406030204" pitchFamily="18" charset="0"/>
                                      </a:rPr>
                                      <m:t>)</m:t>
                                    </m:r>
                                  </m:den>
                                </m:f>
                              </m:e>
                            </m:d>
                          </m:e>
                        </m:d>
                      </m:oMath>
                    </m:oMathPara>
                  </a14:m>
                  <a:endParaRPr lang="fr-FR" sz="1600" dirty="0">
                    <a:solidFill>
                      <a:srgbClr val="002060"/>
                    </a:solidFill>
                  </a:endParaRPr>
                </a:p>
              </p:txBody>
            </p:sp>
          </mc:Choice>
          <mc:Fallback xmlns="">
            <p:sp>
              <p:nvSpPr>
                <p:cNvPr id="34" name="ZoneTexte 33"/>
                <p:cNvSpPr txBox="1">
                  <a:spLocks noRot="1" noChangeAspect="1" noMove="1" noResize="1" noEditPoints="1" noAdjustHandles="1" noChangeArrowheads="1" noChangeShapeType="1" noTextEdit="1"/>
                </p:cNvSpPr>
                <p:nvPr/>
              </p:nvSpPr>
              <p:spPr>
                <a:xfrm>
                  <a:off x="1587088" y="4120668"/>
                  <a:ext cx="6645216" cy="636393"/>
                </a:xfrm>
                <a:prstGeom prst="rect">
                  <a:avLst/>
                </a:prstGeom>
                <a:blipFill>
                  <a:blip r:embed="rId5"/>
                  <a:stretch>
                    <a:fillRect b="-962"/>
                  </a:stretch>
                </a:blipFill>
              </p:spPr>
              <p:txBody>
                <a:bodyPr/>
                <a:lstStyle/>
                <a:p>
                  <a:r>
                    <a:rPr lang="fr-FR">
                      <a:noFill/>
                    </a:rPr>
                    <a:t> </a:t>
                  </a:r>
                </a:p>
              </p:txBody>
            </p:sp>
          </mc:Fallback>
        </mc:AlternateContent>
      </p:grpSp>
      <p:grpSp>
        <p:nvGrpSpPr>
          <p:cNvPr id="4" name="Groupe 3"/>
          <p:cNvGrpSpPr/>
          <p:nvPr/>
        </p:nvGrpSpPr>
        <p:grpSpPr>
          <a:xfrm>
            <a:off x="802739" y="5063270"/>
            <a:ext cx="7530780" cy="1065712"/>
            <a:chOff x="802739" y="5063270"/>
            <a:chExt cx="7530780" cy="1065712"/>
          </a:xfrm>
        </p:grpSpPr>
        <mc:AlternateContent xmlns:mc="http://schemas.openxmlformats.org/markup-compatibility/2006" xmlns:a14="http://schemas.microsoft.com/office/drawing/2010/main">
          <mc:Choice Requires="a14">
            <p:sp>
              <p:nvSpPr>
                <p:cNvPr id="35" name="ZoneTexte 34"/>
                <p:cNvSpPr txBox="1"/>
                <p:nvPr/>
              </p:nvSpPr>
              <p:spPr>
                <a:xfrm>
                  <a:off x="802739" y="5063270"/>
                  <a:ext cx="7530780"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𝑉</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𝑆</m:t>
                            </m:r>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7</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2</m:t>
                                </m:r>
                              </m:num>
                              <m:den>
                                <m:r>
                                  <a:rPr lang="fr-FR" sz="1600" i="1">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2</m:t>
                                    </m:r>
                                  </m:num>
                                  <m:den>
                                    <m:r>
                                      <a:rPr lang="fr-FR" sz="1600" i="1">
                                        <a:solidFill>
                                          <a:srgbClr val="002060"/>
                                        </a:solidFill>
                                        <a:latin typeface="Cambria Math" panose="02040503050406030204" pitchFamily="18" charset="0"/>
                                        <a:ea typeface="Cambria Math" panose="02040503050406030204" pitchFamily="18" charset="0"/>
                                      </a:rPr>
                                      <m:t>7</m:t>
                                    </m:r>
                                  </m:den>
                                </m:f>
                              </m:e>
                            </m:d>
                            <m:r>
                              <a:rPr lang="fr-FR" sz="1600" i="1">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5</m:t>
                                </m:r>
                              </m:num>
                              <m:den>
                                <m:r>
                                  <a:rPr lang="fr-FR" sz="1600" i="1">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5</m:t>
                                    </m:r>
                                  </m:num>
                                  <m:den>
                                    <m:r>
                                      <a:rPr lang="fr-FR" sz="1600" i="1">
                                        <a:solidFill>
                                          <a:srgbClr val="002060"/>
                                        </a:solidFill>
                                        <a:latin typeface="Cambria Math" panose="02040503050406030204" pitchFamily="18" charset="0"/>
                                        <a:ea typeface="Cambria Math" panose="02040503050406030204" pitchFamily="18" charset="0"/>
                                      </a:rPr>
                                      <m:t>7</m:t>
                                    </m:r>
                                  </m:den>
                                </m:f>
                              </m:e>
                            </m:d>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7</m:t>
                            </m:r>
                          </m:num>
                          <m:den>
                            <m:r>
                              <a:rPr lang="fr-FR" sz="1600" b="0" i="1" smtClean="0">
                                <a:solidFill>
                                  <a:srgbClr val="002060"/>
                                </a:solidFill>
                                <a:latin typeface="Cambria Math" panose="02040503050406030204" pitchFamily="18" charset="0"/>
                                <a:ea typeface="Cambria Math" panose="02040503050406030204" pitchFamily="18" charset="0"/>
                              </a:rPr>
                              <m:t>14</m:t>
                            </m:r>
                          </m:den>
                        </m:f>
                        <m:r>
                          <a:rPr lang="fr-FR" sz="1600" b="0" i="1" smtClean="0">
                            <a:solidFill>
                              <a:srgbClr val="002060"/>
                            </a:solidFill>
                            <a:latin typeface="Cambria Math" panose="02040503050406030204" pitchFamily="18" charset="0"/>
                            <a:ea typeface="Cambria Math" panose="02040503050406030204" pitchFamily="18" charset="0"/>
                          </a:rPr>
                          <m:t>∗</m:t>
                        </m:r>
                        <m:d>
                          <m:dPr>
                            <m:ctrlPr>
                              <a:rPr lang="fr-FR" sz="1600" b="0" i="1" smtClean="0">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b="0" i="1" smtClean="0">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i="1">
                                        <a:solidFill>
                                          <a:srgbClr val="002060"/>
                                        </a:solidFill>
                                        <a:latin typeface="Cambria Math" panose="02040503050406030204" pitchFamily="18" charset="0"/>
                                        <a:ea typeface="Cambria Math" panose="02040503050406030204" pitchFamily="18" charset="0"/>
                                      </a:rPr>
                                      <m:t>7</m:t>
                                    </m:r>
                                  </m:den>
                                </m:f>
                              </m:e>
                            </m:d>
                            <m:r>
                              <a:rPr lang="fr-FR" sz="1600" b="0" i="1" smtClean="0">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7</m:t>
                                </m:r>
                              </m:den>
                            </m:f>
                            <m:r>
                              <a:rPr lang="fr-FR" sz="1600" b="0" i="1" smtClean="0">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3</m:t>
                                    </m:r>
                                  </m:num>
                                  <m:den>
                                    <m:r>
                                      <a:rPr lang="fr-FR" sz="1600" i="1">
                                        <a:solidFill>
                                          <a:srgbClr val="002060"/>
                                        </a:solidFill>
                                        <a:latin typeface="Cambria Math" panose="02040503050406030204" pitchFamily="18" charset="0"/>
                                        <a:ea typeface="Cambria Math" panose="02040503050406030204" pitchFamily="18" charset="0"/>
                                      </a:rPr>
                                      <m:t>7</m:t>
                                    </m:r>
                                  </m:den>
                                </m:f>
                              </m:e>
                            </m:d>
                          </m:e>
                        </m:d>
                      </m:oMath>
                    </m:oMathPara>
                  </a14:m>
                  <a:endParaRPr lang="fr-FR" sz="1600" dirty="0">
                    <a:solidFill>
                      <a:srgbClr val="002060"/>
                    </a:solidFill>
                  </a:endParaRPr>
                </a:p>
              </p:txBody>
            </p:sp>
          </mc:Choice>
          <mc:Fallback xmlns="">
            <p:sp>
              <p:nvSpPr>
                <p:cNvPr id="35" name="ZoneTexte 34"/>
                <p:cNvSpPr txBox="1">
                  <a:spLocks noRot="1" noChangeAspect="1" noMove="1" noResize="1" noEditPoints="1" noAdjustHandles="1" noChangeArrowheads="1" noChangeShapeType="1" noTextEdit="1"/>
                </p:cNvSpPr>
                <p:nvPr/>
              </p:nvSpPr>
              <p:spPr>
                <a:xfrm>
                  <a:off x="802739" y="5063270"/>
                  <a:ext cx="7530780" cy="636393"/>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ZoneTexte 35"/>
                <p:cNvSpPr txBox="1"/>
                <p:nvPr/>
              </p:nvSpPr>
              <p:spPr>
                <a:xfrm>
                  <a:off x="858171" y="5882761"/>
                  <a:ext cx="6217921"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𝐻</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r>
                        <a:rPr lang="fr-FR" sz="1600" b="0" i="1" smtClean="0">
                          <a:solidFill>
                            <a:srgbClr val="002060"/>
                          </a:solidFill>
                          <a:latin typeface="Cambria Math" panose="02040503050406030204" pitchFamily="18" charset="0"/>
                          <a:ea typeface="Cambria Math" panose="02040503050406030204" pitchFamily="18" charset="0"/>
                        </a:rPr>
                        <m:t>=0.5</m:t>
                      </m:r>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0.3467</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0.5164</m:t>
                          </m:r>
                        </m:e>
                      </m:d>
                      <m:r>
                        <a:rPr lang="fr-FR" sz="1600" b="0" i="1" smtClean="0">
                          <a:solidFill>
                            <a:srgbClr val="002060"/>
                          </a:solidFill>
                          <a:latin typeface="Cambria Math" panose="02040503050406030204" pitchFamily="18" charset="0"/>
                          <a:ea typeface="Cambria Math" panose="02040503050406030204" pitchFamily="18" charset="0"/>
                        </a:rPr>
                        <m:t>+</m:t>
                      </m:r>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.5∗</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.5239+</m:t>
                          </m:r>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.4613</m:t>
                          </m:r>
                        </m:e>
                      </m:d>
                    </m:oMath>
                  </a14:m>
                  <a:r>
                    <a:rPr lang="fr-FR" sz="1600" dirty="0" smtClean="0">
                      <a:solidFill>
                        <a:srgbClr val="002060"/>
                      </a:solidFill>
                      <a:latin typeface="Cambria Math" panose="02040503050406030204" pitchFamily="18" charset="0"/>
                      <a:ea typeface="Cambria Math" panose="02040503050406030204" pitchFamily="18" charset="0"/>
                    </a:rPr>
                    <a:t> = 0.9242</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36" name="ZoneTexte 35"/>
                <p:cNvSpPr txBox="1">
                  <a:spLocks noRot="1" noChangeAspect="1" noMove="1" noResize="1" noEditPoints="1" noAdjustHandles="1" noChangeArrowheads="1" noChangeShapeType="1" noTextEdit="1"/>
                </p:cNvSpPr>
                <p:nvPr/>
              </p:nvSpPr>
              <p:spPr>
                <a:xfrm>
                  <a:off x="858171" y="5882761"/>
                  <a:ext cx="6217921" cy="246221"/>
                </a:xfrm>
                <a:prstGeom prst="rect">
                  <a:avLst/>
                </a:prstGeom>
                <a:blipFill>
                  <a:blip r:embed="rId7"/>
                  <a:stretch>
                    <a:fillRect l="-1176" t="-27500" r="-686" b="-50000"/>
                  </a:stretch>
                </a:blipFill>
              </p:spPr>
              <p:txBody>
                <a:bodyPr/>
                <a:lstStyle/>
                <a:p>
                  <a:r>
                    <a:rPr lang="fr-FR">
                      <a:noFill/>
                    </a:rPr>
                    <a:t> </a:t>
                  </a:r>
                </a:p>
              </p:txBody>
            </p:sp>
          </mc:Fallback>
        </mc:AlternateContent>
      </p:grpSp>
      <p:grpSp>
        <p:nvGrpSpPr>
          <p:cNvPr id="5" name="Groupe 4"/>
          <p:cNvGrpSpPr/>
          <p:nvPr/>
        </p:nvGrpSpPr>
        <p:grpSpPr>
          <a:xfrm>
            <a:off x="858171" y="6312080"/>
            <a:ext cx="6810048" cy="338554"/>
            <a:chOff x="858171" y="6312080"/>
            <a:chExt cx="6810048" cy="338554"/>
          </a:xfrm>
        </p:grpSpPr>
        <mc:AlternateContent xmlns:mc="http://schemas.openxmlformats.org/markup-compatibility/2006" xmlns:a14="http://schemas.microsoft.com/office/drawing/2010/main">
          <mc:Choice Requires="a14">
            <p:sp>
              <p:nvSpPr>
                <p:cNvPr id="37" name="ZoneTexte 36"/>
                <p:cNvSpPr txBox="1"/>
                <p:nvPr/>
              </p:nvSpPr>
              <p:spPr>
                <a:xfrm>
                  <a:off x="3013098" y="6349820"/>
                  <a:ext cx="4655121"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𝐺</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𝑆</m:t>
                          </m:r>
                        </m:e>
                      </m:d>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𝐻</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r>
                        <a:rPr lang="fr-FR" sz="1600" b="0" i="1" smtClean="0">
                          <a:solidFill>
                            <a:srgbClr val="002060"/>
                          </a:solidFill>
                          <a:latin typeface="Cambria Math" panose="02040503050406030204" pitchFamily="18" charset="0"/>
                          <a:ea typeface="Cambria Math" panose="02040503050406030204" pitchFamily="18" charset="0"/>
                        </a:rPr>
                        <m:t>)</m:t>
                      </m:r>
                    </m:oMath>
                  </a14:m>
                  <a:r>
                    <a:rPr lang="fr-FR" sz="1600" dirty="0" smtClean="0">
                      <a:solidFill>
                        <a:srgbClr val="002060"/>
                      </a:solidFill>
                      <a:latin typeface="Cambria Math" panose="02040503050406030204" pitchFamily="18" charset="0"/>
                      <a:ea typeface="Cambria Math" panose="02040503050406030204" pitchFamily="18" charset="0"/>
                    </a:rPr>
                    <a:t> = 0.9852 - 0.9242 = 0.061</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37" name="ZoneTexte 36"/>
                <p:cNvSpPr txBox="1">
                  <a:spLocks noRot="1" noChangeAspect="1" noMove="1" noResize="1" noEditPoints="1" noAdjustHandles="1" noChangeArrowheads="1" noChangeShapeType="1" noTextEdit="1"/>
                </p:cNvSpPr>
                <p:nvPr/>
              </p:nvSpPr>
              <p:spPr>
                <a:xfrm>
                  <a:off x="3013098" y="6349820"/>
                  <a:ext cx="4655121" cy="246221"/>
                </a:xfrm>
                <a:prstGeom prst="rect">
                  <a:avLst/>
                </a:prstGeom>
                <a:blipFill>
                  <a:blip r:embed="rId8"/>
                  <a:stretch>
                    <a:fillRect l="-1440" t="-30000" r="-262" b="-47500"/>
                  </a:stretch>
                </a:blipFill>
              </p:spPr>
              <p:txBody>
                <a:bodyPr/>
                <a:lstStyle/>
                <a:p>
                  <a:r>
                    <a:rPr lang="fr-FR">
                      <a:noFill/>
                    </a:rPr>
                    <a:t> </a:t>
                  </a:r>
                </a:p>
              </p:txBody>
            </p:sp>
          </mc:Fallback>
        </mc:AlternateContent>
        <p:sp>
          <p:nvSpPr>
            <p:cNvPr id="38" name="Rectangle 1"/>
            <p:cNvSpPr>
              <a:spLocks noChangeArrowheads="1"/>
            </p:cNvSpPr>
            <p:nvPr/>
          </p:nvSpPr>
          <p:spPr bwMode="auto">
            <a:xfrm>
              <a:off x="858171" y="6312080"/>
              <a:ext cx="192288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Gain d’information</a:t>
              </a:r>
            </a:p>
          </p:txBody>
        </p:sp>
      </p:grpSp>
    </p:spTree>
    <p:extLst>
      <p:ext uri="{BB962C8B-B14F-4D97-AF65-F5344CB8AC3E}">
        <p14:creationId xmlns:p14="http://schemas.microsoft.com/office/powerpoint/2010/main" val="4976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19" name="Groupe 22"/>
          <p:cNvGrpSpPr/>
          <p:nvPr/>
        </p:nvGrpSpPr>
        <p:grpSpPr>
          <a:xfrm>
            <a:off x="570391" y="1649893"/>
            <a:ext cx="3105859" cy="420880"/>
            <a:chOff x="1885950" y="2026676"/>
            <a:chExt cx="6562725" cy="1222345"/>
          </a:xfrm>
        </p:grpSpPr>
        <p:sp>
          <p:nvSpPr>
            <p:cNvPr id="20" name="Rectangle 1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la variable Fumeur</a:t>
              </a:r>
              <a:endParaRPr lang="fr-FR" sz="1600" i="1" dirty="0">
                <a:solidFill>
                  <a:srgbClr val="800080"/>
                </a:solidFill>
              </a:endParaRPr>
            </a:p>
          </p:txBody>
        </p:sp>
      </p:grpSp>
      <p:sp>
        <p:nvSpPr>
          <p:cNvPr id="26" name="Rectangle 1"/>
          <p:cNvSpPr>
            <a:spLocks noChangeArrowheads="1"/>
          </p:cNvSpPr>
          <p:nvPr/>
        </p:nvSpPr>
        <p:spPr bwMode="auto">
          <a:xfrm>
            <a:off x="3866810" y="1684007"/>
            <a:ext cx="4887866"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V=Fumeur </a:t>
            </a:r>
            <a:r>
              <a:rPr lang="fr-FR" sz="1600" i="1" dirty="0">
                <a:solidFill>
                  <a:srgbClr val="800080"/>
                </a:solidFill>
              </a:rPr>
              <a:t>; v</a:t>
            </a:r>
            <a:r>
              <a:rPr lang="fr-FR" sz="1600" i="1" dirty="0" smtClean="0">
                <a:solidFill>
                  <a:srgbClr val="800080"/>
                </a:solidFill>
              </a:rPr>
              <a:t>=[</a:t>
            </a:r>
            <a:r>
              <a:rPr lang="fr-FR" sz="1600" i="1" dirty="0">
                <a:solidFill>
                  <a:srgbClr val="800080"/>
                </a:solidFill>
              </a:rPr>
              <a:t>Oui, Non</a:t>
            </a:r>
            <a:r>
              <a:rPr lang="fr-FR" sz="1600" i="1" dirty="0" smtClean="0">
                <a:solidFill>
                  <a:srgbClr val="800080"/>
                </a:solidFill>
              </a:rPr>
              <a:t>] ; S=Risque </a:t>
            </a:r>
            <a:r>
              <a:rPr lang="fr-FR" sz="1600" i="1" dirty="0">
                <a:solidFill>
                  <a:srgbClr val="800080"/>
                </a:solidFill>
              </a:rPr>
              <a:t>; </a:t>
            </a:r>
            <a:r>
              <a:rPr lang="fr-FR" sz="1600" i="1" dirty="0" smtClean="0">
                <a:solidFill>
                  <a:srgbClr val="800080"/>
                </a:solidFill>
              </a:rPr>
              <a:t>c=[Oui, Non]</a:t>
            </a:r>
          </a:p>
        </p:txBody>
      </p:sp>
      <p:grpSp>
        <p:nvGrpSpPr>
          <p:cNvPr id="5" name="Groupe 4"/>
          <p:cNvGrpSpPr/>
          <p:nvPr/>
        </p:nvGrpSpPr>
        <p:grpSpPr>
          <a:xfrm>
            <a:off x="779724" y="2091466"/>
            <a:ext cx="7960496" cy="967377"/>
            <a:chOff x="779724" y="2091466"/>
            <a:chExt cx="7960496" cy="967377"/>
          </a:xfrm>
        </p:grpSpPr>
        <mc:AlternateContent xmlns:mc="http://schemas.openxmlformats.org/markup-compatibility/2006" xmlns:a14="http://schemas.microsoft.com/office/drawing/2010/main">
          <mc:Choice Requires="a14">
            <p:sp>
              <p:nvSpPr>
                <p:cNvPr id="35" name="ZoneTexte 34"/>
                <p:cNvSpPr txBox="1"/>
                <p:nvPr/>
              </p:nvSpPr>
              <p:spPr>
                <a:xfrm>
                  <a:off x="779724" y="2091466"/>
                  <a:ext cx="7644593"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𝑉</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𝑆</m:t>
                            </m:r>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7</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5</m:t>
                                </m:r>
                              </m:num>
                              <m:den>
                                <m:r>
                                  <a:rPr lang="fr-FR" sz="1600" b="0" i="1" smtClean="0">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5</m:t>
                                    </m:r>
                                  </m:num>
                                  <m:den>
                                    <m:r>
                                      <a:rPr lang="fr-FR" sz="1600" b="0" i="1" smtClean="0">
                                        <a:solidFill>
                                          <a:srgbClr val="002060"/>
                                        </a:solidFill>
                                        <a:latin typeface="Cambria Math" panose="02040503050406030204" pitchFamily="18" charset="0"/>
                                        <a:ea typeface="Cambria Math" panose="02040503050406030204" pitchFamily="18" charset="0"/>
                                      </a:rPr>
                                      <m:t>7</m:t>
                                    </m:r>
                                  </m:den>
                                </m:f>
                              </m:e>
                            </m:d>
                            <m:r>
                              <a:rPr lang="fr-FR" sz="1600" i="1">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2</m:t>
                                </m:r>
                              </m:num>
                              <m:den>
                                <m:r>
                                  <a:rPr lang="fr-FR" sz="1600" b="0" i="1" smtClean="0">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2</m:t>
                                    </m:r>
                                  </m:num>
                                  <m:den>
                                    <m:r>
                                      <a:rPr lang="fr-FR" sz="1600" b="0" i="1" smtClean="0">
                                        <a:solidFill>
                                          <a:srgbClr val="002060"/>
                                        </a:solidFill>
                                        <a:latin typeface="Cambria Math" panose="02040503050406030204" pitchFamily="18" charset="0"/>
                                        <a:ea typeface="Cambria Math" panose="02040503050406030204" pitchFamily="18" charset="0"/>
                                      </a:rPr>
                                      <m:t>7</m:t>
                                    </m:r>
                                  </m:den>
                                </m:f>
                              </m:e>
                            </m:d>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7</m:t>
                            </m:r>
                          </m:num>
                          <m:den>
                            <m:r>
                              <a:rPr lang="fr-FR" sz="1600" b="0" i="1" smtClean="0">
                                <a:solidFill>
                                  <a:srgbClr val="002060"/>
                                </a:solidFill>
                                <a:latin typeface="Cambria Math" panose="02040503050406030204" pitchFamily="18" charset="0"/>
                                <a:ea typeface="Cambria Math" panose="02040503050406030204" pitchFamily="18" charset="0"/>
                              </a:rPr>
                              <m:t>14</m:t>
                            </m:r>
                          </m:den>
                        </m:f>
                        <m:r>
                          <a:rPr lang="fr-FR" sz="1600" b="0" i="1" smtClean="0">
                            <a:solidFill>
                              <a:srgbClr val="002060"/>
                            </a:solidFill>
                            <a:latin typeface="Cambria Math" panose="02040503050406030204" pitchFamily="18" charset="0"/>
                            <a:ea typeface="Cambria Math" panose="02040503050406030204" pitchFamily="18" charset="0"/>
                          </a:rPr>
                          <m:t>∗</m:t>
                        </m:r>
                        <m:d>
                          <m:dPr>
                            <m:ctrlPr>
                              <a:rPr lang="fr-FR" sz="1600" b="0" i="1" smtClean="0">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7</m:t>
                                    </m:r>
                                  </m:den>
                                </m:f>
                              </m:e>
                            </m:d>
                            <m:r>
                              <a:rPr lang="fr-FR" sz="1600" b="0" i="1" smtClean="0">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b="0" i="1" smtClean="0">
                                    <a:solidFill>
                                      <a:srgbClr val="002060"/>
                                    </a:solidFill>
                                    <a:latin typeface="Cambria Math" panose="02040503050406030204" pitchFamily="18" charset="0"/>
                                    <a:ea typeface="Cambria Math" panose="02040503050406030204" pitchFamily="18" charset="0"/>
                                  </a:rPr>
                                  <m:t>7</m:t>
                                </m:r>
                              </m:den>
                            </m:f>
                            <m:r>
                              <a:rPr lang="fr-FR" sz="1600" b="0" i="1" smtClean="0">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b="0" i="1" smtClean="0">
                                        <a:solidFill>
                                          <a:srgbClr val="002060"/>
                                        </a:solidFill>
                                        <a:latin typeface="Cambria Math" panose="02040503050406030204" pitchFamily="18" charset="0"/>
                                        <a:ea typeface="Cambria Math" panose="02040503050406030204" pitchFamily="18" charset="0"/>
                                      </a:rPr>
                                      <m:t>7</m:t>
                                    </m:r>
                                  </m:den>
                                </m:f>
                              </m:e>
                            </m:d>
                          </m:e>
                        </m:d>
                      </m:oMath>
                    </m:oMathPara>
                  </a14:m>
                  <a:endParaRPr lang="fr-FR" sz="1600" dirty="0">
                    <a:solidFill>
                      <a:srgbClr val="002060"/>
                    </a:solidFill>
                  </a:endParaRPr>
                </a:p>
              </p:txBody>
            </p:sp>
          </mc:Choice>
          <mc:Fallback xmlns="">
            <p:sp>
              <p:nvSpPr>
                <p:cNvPr id="35" name="ZoneTexte 34"/>
                <p:cNvSpPr txBox="1">
                  <a:spLocks noRot="1" noChangeAspect="1" noMove="1" noResize="1" noEditPoints="1" noAdjustHandles="1" noChangeArrowheads="1" noChangeShapeType="1" noTextEdit="1"/>
                </p:cNvSpPr>
                <p:nvPr/>
              </p:nvSpPr>
              <p:spPr>
                <a:xfrm>
                  <a:off x="779724" y="2091466"/>
                  <a:ext cx="7644593" cy="636393"/>
                </a:xfrm>
                <a:prstGeom prst="rect">
                  <a:avLst/>
                </a:prstGeom>
                <a:blipFill>
                  <a:blip r:embed="rId3"/>
                  <a:stretch>
                    <a:fillRect b="-96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ZoneTexte 35"/>
                <p:cNvSpPr txBox="1"/>
                <p:nvPr/>
              </p:nvSpPr>
              <p:spPr>
                <a:xfrm>
                  <a:off x="898035" y="2812622"/>
                  <a:ext cx="6209905"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𝐻</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r>
                        <a:rPr lang="fr-FR" sz="1600" b="0" i="1" smtClean="0">
                          <a:solidFill>
                            <a:srgbClr val="002060"/>
                          </a:solidFill>
                          <a:latin typeface="Cambria Math" panose="02040503050406030204" pitchFamily="18" charset="0"/>
                          <a:ea typeface="Cambria Math" panose="02040503050406030204" pitchFamily="18" charset="0"/>
                        </a:rPr>
                        <m:t>=0.45</m:t>
                      </m:r>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0.3467</m:t>
                          </m:r>
                          <m:r>
                            <a:rPr lang="fr-FR" sz="1600" i="1">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0.5164</m:t>
                          </m:r>
                        </m:e>
                      </m:d>
                      <m:r>
                        <a:rPr lang="fr-FR" sz="1600" b="0" i="1" smtClean="0">
                          <a:solidFill>
                            <a:srgbClr val="002060"/>
                          </a:solidFill>
                          <a:latin typeface="Cambria Math" panose="02040503050406030204" pitchFamily="18" charset="0"/>
                          <a:ea typeface="Cambria Math" panose="02040503050406030204" pitchFamily="18" charset="0"/>
                        </a:rPr>
                        <m:t>+</m:t>
                      </m:r>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.5∗</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.5239+</m:t>
                          </m:r>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.4613</m:t>
                          </m:r>
                        </m:e>
                      </m:d>
                    </m:oMath>
                  </a14:m>
                  <a:r>
                    <a:rPr lang="fr-FR" sz="1600" dirty="0" smtClean="0">
                      <a:solidFill>
                        <a:srgbClr val="002060"/>
                      </a:solidFill>
                      <a:latin typeface="Cambria Math" panose="02040503050406030204" pitchFamily="18" charset="0"/>
                      <a:ea typeface="Cambria Math" panose="02040503050406030204" pitchFamily="18" charset="0"/>
                    </a:rPr>
                    <a:t> = 0.965</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36" name="ZoneTexte 35"/>
                <p:cNvSpPr txBox="1">
                  <a:spLocks noRot="1" noChangeAspect="1" noMove="1" noResize="1" noEditPoints="1" noAdjustHandles="1" noChangeArrowheads="1" noChangeShapeType="1" noTextEdit="1"/>
                </p:cNvSpPr>
                <p:nvPr/>
              </p:nvSpPr>
              <p:spPr>
                <a:xfrm>
                  <a:off x="898035" y="2812622"/>
                  <a:ext cx="6209905" cy="246221"/>
                </a:xfrm>
                <a:prstGeom prst="rect">
                  <a:avLst/>
                </a:prstGeom>
                <a:blipFill>
                  <a:blip r:embed="rId4"/>
                  <a:stretch>
                    <a:fillRect l="-1079" t="-26829" r="-981" b="-463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ZoneTexte 36"/>
                <p:cNvSpPr txBox="1"/>
                <p:nvPr/>
              </p:nvSpPr>
              <p:spPr>
                <a:xfrm>
                  <a:off x="7411651" y="2782859"/>
                  <a:ext cx="1328569"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𝐺</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oMath>
                  </a14:m>
                  <a:r>
                    <a:rPr lang="fr-FR" sz="1600" dirty="0" smtClean="0">
                      <a:solidFill>
                        <a:srgbClr val="002060"/>
                      </a:solidFill>
                      <a:latin typeface="Cambria Math" panose="02040503050406030204" pitchFamily="18" charset="0"/>
                      <a:ea typeface="Cambria Math" panose="02040503050406030204" pitchFamily="18" charset="0"/>
                    </a:rPr>
                    <a:t>= 0.061</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37" name="ZoneTexte 36"/>
                <p:cNvSpPr txBox="1">
                  <a:spLocks noRot="1" noChangeAspect="1" noMove="1" noResize="1" noEditPoints="1" noAdjustHandles="1" noChangeArrowheads="1" noChangeShapeType="1" noTextEdit="1"/>
                </p:cNvSpPr>
                <p:nvPr/>
              </p:nvSpPr>
              <p:spPr>
                <a:xfrm>
                  <a:off x="7411651" y="2782859"/>
                  <a:ext cx="1328569" cy="246221"/>
                </a:xfrm>
                <a:prstGeom prst="rect">
                  <a:avLst/>
                </a:prstGeom>
                <a:blipFill>
                  <a:blip r:embed="rId5"/>
                  <a:stretch>
                    <a:fillRect l="-5505" t="-30000" r="-7339" b="-47500"/>
                  </a:stretch>
                </a:blipFill>
              </p:spPr>
              <p:txBody>
                <a:bodyPr/>
                <a:lstStyle/>
                <a:p>
                  <a:r>
                    <a:rPr lang="fr-FR">
                      <a:noFill/>
                    </a:rPr>
                    <a:t> </a:t>
                  </a:r>
                </a:p>
              </p:txBody>
            </p:sp>
          </mc:Fallback>
        </mc:AlternateContent>
      </p:grpSp>
      <p:grpSp>
        <p:nvGrpSpPr>
          <p:cNvPr id="9" name="Groupe 8"/>
          <p:cNvGrpSpPr/>
          <p:nvPr/>
        </p:nvGrpSpPr>
        <p:grpSpPr>
          <a:xfrm>
            <a:off x="603136" y="3214542"/>
            <a:ext cx="8184285" cy="584775"/>
            <a:chOff x="603136" y="3214542"/>
            <a:chExt cx="8184285" cy="584775"/>
          </a:xfrm>
        </p:grpSpPr>
        <p:grpSp>
          <p:nvGrpSpPr>
            <p:cNvPr id="39" name="Groupe 22"/>
            <p:cNvGrpSpPr/>
            <p:nvPr/>
          </p:nvGrpSpPr>
          <p:grpSpPr>
            <a:xfrm>
              <a:off x="603136" y="3296490"/>
              <a:ext cx="3105859" cy="420880"/>
              <a:chOff x="1885950" y="2026676"/>
              <a:chExt cx="6562725" cy="1222345"/>
            </a:xfrm>
          </p:grpSpPr>
          <p:sp>
            <p:nvSpPr>
              <p:cNvPr id="40" name="Rectangle 3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la variable Poids</a:t>
                </a:r>
                <a:endParaRPr lang="fr-FR" sz="1600" i="1" dirty="0">
                  <a:solidFill>
                    <a:srgbClr val="800080"/>
                  </a:solidFill>
                </a:endParaRPr>
              </a:p>
            </p:txBody>
          </p:sp>
        </p:grpSp>
        <p:sp>
          <p:nvSpPr>
            <p:cNvPr id="42" name="Rectangle 1"/>
            <p:cNvSpPr>
              <a:spLocks noChangeArrowheads="1"/>
            </p:cNvSpPr>
            <p:nvPr/>
          </p:nvSpPr>
          <p:spPr bwMode="auto">
            <a:xfrm>
              <a:off x="3899555" y="3214542"/>
              <a:ext cx="4887866"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V=Poids </a:t>
              </a:r>
              <a:r>
                <a:rPr lang="fr-FR" sz="1600" i="1" dirty="0">
                  <a:solidFill>
                    <a:srgbClr val="800080"/>
                  </a:solidFill>
                </a:rPr>
                <a:t>; v</a:t>
              </a:r>
              <a:r>
                <a:rPr lang="fr-FR" sz="1600" i="1" dirty="0" smtClean="0">
                  <a:solidFill>
                    <a:srgbClr val="800080"/>
                  </a:solidFill>
                </a:rPr>
                <a:t>=[Maigre, Normal, Corpulent] ; S=Risque </a:t>
              </a:r>
              <a:r>
                <a:rPr lang="fr-FR" sz="1600" i="1" dirty="0">
                  <a:solidFill>
                    <a:srgbClr val="800080"/>
                  </a:solidFill>
                </a:rPr>
                <a:t>; </a:t>
              </a:r>
              <a:r>
                <a:rPr lang="fr-FR" sz="1600" i="1" dirty="0" smtClean="0">
                  <a:solidFill>
                    <a:srgbClr val="800080"/>
                  </a:solidFill>
                </a:rPr>
                <a:t>c=[Oui, Non]</a:t>
              </a:r>
            </a:p>
          </p:txBody>
        </p:sp>
      </p:grpSp>
      <p:grpSp>
        <p:nvGrpSpPr>
          <p:cNvPr id="6" name="Groupe 5"/>
          <p:cNvGrpSpPr/>
          <p:nvPr/>
        </p:nvGrpSpPr>
        <p:grpSpPr>
          <a:xfrm>
            <a:off x="190154" y="3807486"/>
            <a:ext cx="8474551" cy="1220060"/>
            <a:chOff x="190154" y="3807486"/>
            <a:chExt cx="8474551" cy="1220060"/>
          </a:xfrm>
        </p:grpSpPr>
        <mc:AlternateContent xmlns:mc="http://schemas.openxmlformats.org/markup-compatibility/2006" xmlns:a14="http://schemas.microsoft.com/office/drawing/2010/main">
          <mc:Choice Requires="a14">
            <p:sp>
              <p:nvSpPr>
                <p:cNvPr id="43" name="ZoneTexte 42"/>
                <p:cNvSpPr txBox="1"/>
                <p:nvPr/>
              </p:nvSpPr>
              <p:spPr>
                <a:xfrm>
                  <a:off x="190154" y="3807486"/>
                  <a:ext cx="8307852"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𝑉</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𝑆</m:t>
                            </m:r>
                          </m:e>
                        </m:d>
                        <m:r>
                          <a:rPr lang="fr-FR" sz="1600" b="0" i="1" smtClean="0">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5</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5</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5</m:t>
                                    </m:r>
                                  </m:den>
                                </m:f>
                              </m:e>
                            </m:d>
                            <m:r>
                              <a:rPr lang="fr-FR" sz="1600" b="0" i="1" smtClean="0">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2</m:t>
                                </m:r>
                              </m:num>
                              <m:den>
                                <m:r>
                                  <a:rPr lang="fr-FR" sz="1600" i="1">
                                    <a:solidFill>
                                      <a:srgbClr val="002060"/>
                                    </a:solidFill>
                                    <a:latin typeface="Cambria Math" panose="02040503050406030204" pitchFamily="18" charset="0"/>
                                    <a:ea typeface="Cambria Math" panose="02040503050406030204" pitchFamily="18" charset="0"/>
                                  </a:rPr>
                                  <m:t>5</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2</m:t>
                                    </m:r>
                                  </m:num>
                                  <m:den>
                                    <m:r>
                                      <a:rPr lang="fr-FR" sz="1600" i="1">
                                        <a:solidFill>
                                          <a:srgbClr val="002060"/>
                                        </a:solidFill>
                                        <a:latin typeface="Cambria Math" panose="02040503050406030204" pitchFamily="18" charset="0"/>
                                        <a:ea typeface="Cambria Math" panose="02040503050406030204" pitchFamily="18" charset="0"/>
                                      </a:rPr>
                                      <m:t>5</m:t>
                                    </m:r>
                                  </m:den>
                                </m:f>
                              </m:e>
                            </m:d>
                          </m:e>
                        </m:d>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5</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b="0" i="1" smtClean="0">
                                    <a:solidFill>
                                      <a:srgbClr val="002060"/>
                                    </a:solidFill>
                                    <a:latin typeface="Cambria Math" panose="02040503050406030204" pitchFamily="18" charset="0"/>
                                    <a:ea typeface="Cambria Math" panose="02040503050406030204" pitchFamily="18" charset="0"/>
                                  </a:rPr>
                                  <m:t>5</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b="0" i="1" smtClean="0">
                                        <a:solidFill>
                                          <a:srgbClr val="002060"/>
                                        </a:solidFill>
                                        <a:latin typeface="Cambria Math" panose="02040503050406030204" pitchFamily="18" charset="0"/>
                                        <a:ea typeface="Cambria Math" panose="02040503050406030204" pitchFamily="18" charset="0"/>
                                      </a:rPr>
                                      <m:t>5</m:t>
                                    </m:r>
                                  </m:den>
                                </m:f>
                              </m:e>
                            </m:d>
                            <m:r>
                              <a:rPr lang="fr-FR" sz="1600" i="1">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1</m:t>
                                </m:r>
                              </m:num>
                              <m:den>
                                <m:r>
                                  <a:rPr lang="fr-FR" sz="1600" b="0" i="1" smtClean="0">
                                    <a:solidFill>
                                      <a:srgbClr val="002060"/>
                                    </a:solidFill>
                                    <a:latin typeface="Cambria Math" panose="02040503050406030204" pitchFamily="18" charset="0"/>
                                    <a:ea typeface="Cambria Math" panose="02040503050406030204" pitchFamily="18" charset="0"/>
                                  </a:rPr>
                                  <m:t>5</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1</m:t>
                                    </m:r>
                                  </m:num>
                                  <m:den>
                                    <m:r>
                                      <a:rPr lang="fr-FR" sz="1600" b="0" i="1" smtClean="0">
                                        <a:solidFill>
                                          <a:srgbClr val="002060"/>
                                        </a:solidFill>
                                        <a:latin typeface="Cambria Math" panose="02040503050406030204" pitchFamily="18" charset="0"/>
                                        <a:ea typeface="Cambria Math" panose="02040503050406030204" pitchFamily="18" charset="0"/>
                                      </a:rPr>
                                      <m:t>5</m:t>
                                    </m:r>
                                  </m:den>
                                </m:f>
                              </m:e>
                            </m:d>
                          </m:e>
                        </m:d>
                      </m:oMath>
                    </m:oMathPara>
                  </a14:m>
                  <a:endParaRPr lang="fr-FR" sz="1600" dirty="0">
                    <a:solidFill>
                      <a:srgbClr val="002060"/>
                    </a:solidFill>
                  </a:endParaRPr>
                </a:p>
              </p:txBody>
            </p:sp>
          </mc:Choice>
          <mc:Fallback xmlns="">
            <p:sp>
              <p:nvSpPr>
                <p:cNvPr id="43" name="ZoneTexte 42"/>
                <p:cNvSpPr txBox="1">
                  <a:spLocks noRot="1" noChangeAspect="1" noMove="1" noResize="1" noEditPoints="1" noAdjustHandles="1" noChangeArrowheads="1" noChangeShapeType="1" noTextEdit="1"/>
                </p:cNvSpPr>
                <p:nvPr/>
              </p:nvSpPr>
              <p:spPr>
                <a:xfrm>
                  <a:off x="190154" y="3807486"/>
                  <a:ext cx="8307852" cy="636393"/>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p:cNvSpPr txBox="1"/>
                <p:nvPr/>
              </p:nvSpPr>
              <p:spPr>
                <a:xfrm>
                  <a:off x="333124" y="4497478"/>
                  <a:ext cx="7587398"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𝐻</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r>
                        <a:rPr lang="fr-FR" sz="1600" b="0" i="1" smtClean="0">
                          <a:solidFill>
                            <a:srgbClr val="002060"/>
                          </a:solidFill>
                          <a:latin typeface="Cambria Math" panose="02040503050406030204" pitchFamily="18" charset="0"/>
                          <a:ea typeface="Cambria Math" panose="02040503050406030204" pitchFamily="18" charset="0"/>
                        </a:rPr>
                        <m:t>=0.2857+</m:t>
                      </m:r>
                      <m:r>
                        <a:rPr lang="fr-FR" sz="1600" i="1" smtClean="0">
                          <a:solidFill>
                            <a:srgbClr val="002060"/>
                          </a:solidFill>
                          <a:latin typeface="Cambria Math" panose="02040503050406030204" pitchFamily="18" charset="0"/>
                          <a:ea typeface="Cambria Math" panose="02040503050406030204" pitchFamily="18" charset="0"/>
                        </a:rPr>
                        <m:t>0</m:t>
                      </m:r>
                      <m:r>
                        <a:rPr lang="fr-FR" sz="1600" b="0" i="1" smtClean="0">
                          <a:solidFill>
                            <a:srgbClr val="002060"/>
                          </a:solidFill>
                          <a:latin typeface="Cambria Math" panose="02040503050406030204" pitchFamily="18" charset="0"/>
                          <a:ea typeface="Cambria Math" panose="02040503050406030204" pitchFamily="18" charset="0"/>
                        </a:rPr>
                        <m:t>.3571∗</m:t>
                      </m:r>
                      <m:r>
                        <m:rPr>
                          <m:nor/>
                        </m:rPr>
                        <a:rPr lang="fr-FR" sz="1600" dirty="0">
                          <a:solidFill>
                            <a:srgbClr val="002060"/>
                          </a:solidFill>
                          <a:latin typeface="Cambria Math" panose="02040503050406030204" pitchFamily="18" charset="0"/>
                          <a:ea typeface="Cambria Math" panose="02040503050406030204" pitchFamily="18" charset="0"/>
                        </a:rPr>
                        <m:t>(0.2</m:t>
                      </m:r>
                      <m:r>
                        <m:rPr>
                          <m:nor/>
                        </m:rPr>
                        <a:rPr lang="fr-FR" sz="1600" b="0" i="0" dirty="0" smtClean="0">
                          <a:solidFill>
                            <a:srgbClr val="002060"/>
                          </a:solidFill>
                          <a:latin typeface="Cambria Math" panose="02040503050406030204" pitchFamily="18" charset="0"/>
                          <a:ea typeface="Cambria Math" panose="02040503050406030204" pitchFamily="18" charset="0"/>
                        </a:rPr>
                        <m:t>5288</m:t>
                      </m:r>
                      <m:r>
                        <m:rPr>
                          <m:nor/>
                        </m:rPr>
                        <a:rPr lang="fr-FR" sz="1600" dirty="0">
                          <a:solidFill>
                            <a:srgbClr val="002060"/>
                          </a:solidFill>
                          <a:latin typeface="Cambria Math" panose="02040503050406030204" pitchFamily="18" charset="0"/>
                          <a:ea typeface="Cambria Math" panose="02040503050406030204" pitchFamily="18" charset="0"/>
                        </a:rPr>
                        <m:t>+0.44</m:t>
                      </m:r>
                      <m:r>
                        <m:rPr>
                          <m:nor/>
                        </m:rPr>
                        <a:rPr lang="fr-FR" sz="1600" b="0" i="0" dirty="0" smtClean="0">
                          <a:solidFill>
                            <a:srgbClr val="002060"/>
                          </a:solidFill>
                          <a:latin typeface="Cambria Math" panose="02040503050406030204" pitchFamily="18" charset="0"/>
                          <a:ea typeface="Cambria Math" panose="02040503050406030204" pitchFamily="18" charset="0"/>
                        </a:rPr>
                        <m:t>22</m:t>
                      </m:r>
                      <m:r>
                        <m:rPr>
                          <m:nor/>
                        </m:rPr>
                        <a:rPr lang="fr-FR" sz="1600" dirty="0">
                          <a:solidFill>
                            <a:srgbClr val="002060"/>
                          </a:solidFill>
                          <a:latin typeface="Cambria Math" panose="02040503050406030204" pitchFamily="18" charset="0"/>
                          <a:ea typeface="Cambria Math" panose="02040503050406030204" pitchFamily="18" charset="0"/>
                        </a:rPr>
                        <m:t>)</m:t>
                      </m:r>
                    </m:oMath>
                  </a14:m>
                  <a:r>
                    <a:rPr lang="fr-FR" sz="1600" dirty="0" smtClean="0">
                      <a:solidFill>
                        <a:srgbClr val="002060"/>
                      </a:solidFill>
                      <a:latin typeface="Cambria Math" panose="02040503050406030204" pitchFamily="18" charset="0"/>
                      <a:ea typeface="Cambria Math" panose="02040503050406030204" pitchFamily="18" charset="0"/>
                    </a:rPr>
                    <a:t>+ </a:t>
                  </a:r>
                  <a14:m>
                    <m:oMath xmlns:m="http://schemas.openxmlformats.org/officeDocument/2006/math">
                      <m:r>
                        <a:rPr lang="fr-FR" sz="1600" i="1">
                          <a:solidFill>
                            <a:srgbClr val="002060"/>
                          </a:solidFill>
                          <a:latin typeface="Cambria Math" panose="02040503050406030204" pitchFamily="18" charset="0"/>
                          <a:ea typeface="Cambria Math" panose="02040503050406030204" pitchFamily="18" charset="0"/>
                        </a:rPr>
                        <m:t>0.3571∗</m:t>
                      </m:r>
                    </m:oMath>
                  </a14:m>
                  <a:r>
                    <a:rPr lang="fr-FR" sz="1600" dirty="0" smtClean="0">
                      <a:solidFill>
                        <a:srgbClr val="002060"/>
                      </a:solidFill>
                      <a:latin typeface="Cambria Math" panose="02040503050406030204" pitchFamily="18" charset="0"/>
                      <a:ea typeface="Cambria Math" panose="02040503050406030204" pitchFamily="18" charset="0"/>
                    </a:rPr>
                    <a:t> (0.2575+0.4644)= 0.9803</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44" name="ZoneTexte 43"/>
                <p:cNvSpPr txBox="1">
                  <a:spLocks noRot="1" noChangeAspect="1" noMove="1" noResize="1" noEditPoints="1" noAdjustHandles="1" noChangeArrowheads="1" noChangeShapeType="1" noTextEdit="1"/>
                </p:cNvSpPr>
                <p:nvPr/>
              </p:nvSpPr>
              <p:spPr>
                <a:xfrm>
                  <a:off x="333124" y="4497478"/>
                  <a:ext cx="7587398" cy="246221"/>
                </a:xfrm>
                <a:prstGeom prst="rect">
                  <a:avLst/>
                </a:prstGeom>
                <a:blipFill>
                  <a:blip r:embed="rId7"/>
                  <a:stretch>
                    <a:fillRect l="-965" t="-30000" r="-563" b="-47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5" name="ZoneTexte 44"/>
                <p:cNvSpPr txBox="1"/>
                <p:nvPr/>
              </p:nvSpPr>
              <p:spPr>
                <a:xfrm>
                  <a:off x="7336136" y="4781325"/>
                  <a:ext cx="1328569"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𝐺</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oMath>
                  </a14:m>
                  <a:r>
                    <a:rPr lang="fr-FR" sz="1600" dirty="0" smtClean="0">
                      <a:solidFill>
                        <a:srgbClr val="002060"/>
                      </a:solidFill>
                      <a:latin typeface="Cambria Math" panose="02040503050406030204" pitchFamily="18" charset="0"/>
                      <a:ea typeface="Cambria Math" panose="02040503050406030204" pitchFamily="18" charset="0"/>
                    </a:rPr>
                    <a:t>= 0.094</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45" name="ZoneTexte 44"/>
                <p:cNvSpPr txBox="1">
                  <a:spLocks noRot="1" noChangeAspect="1" noMove="1" noResize="1" noEditPoints="1" noAdjustHandles="1" noChangeArrowheads="1" noChangeShapeType="1" noTextEdit="1"/>
                </p:cNvSpPr>
                <p:nvPr/>
              </p:nvSpPr>
              <p:spPr>
                <a:xfrm>
                  <a:off x="7336136" y="4781325"/>
                  <a:ext cx="1328569" cy="246221"/>
                </a:xfrm>
                <a:prstGeom prst="rect">
                  <a:avLst/>
                </a:prstGeom>
                <a:blipFill>
                  <a:blip r:embed="rId8"/>
                  <a:stretch>
                    <a:fillRect l="-5046" t="-26829" r="-7798" b="-46341"/>
                  </a:stretch>
                </a:blipFill>
              </p:spPr>
              <p:txBody>
                <a:bodyPr/>
                <a:lstStyle/>
                <a:p>
                  <a:r>
                    <a:rPr lang="fr-FR">
                      <a:noFill/>
                    </a:rPr>
                    <a:t> </a:t>
                  </a:r>
                </a:p>
              </p:txBody>
            </p:sp>
          </mc:Fallback>
        </mc:AlternateContent>
      </p:grpSp>
      <p:grpSp>
        <p:nvGrpSpPr>
          <p:cNvPr id="8" name="Groupe 7"/>
          <p:cNvGrpSpPr/>
          <p:nvPr/>
        </p:nvGrpSpPr>
        <p:grpSpPr>
          <a:xfrm>
            <a:off x="590877" y="5065172"/>
            <a:ext cx="8184285" cy="584775"/>
            <a:chOff x="590877" y="5065172"/>
            <a:chExt cx="8184285" cy="584775"/>
          </a:xfrm>
        </p:grpSpPr>
        <p:grpSp>
          <p:nvGrpSpPr>
            <p:cNvPr id="53" name="Groupe 22"/>
            <p:cNvGrpSpPr/>
            <p:nvPr/>
          </p:nvGrpSpPr>
          <p:grpSpPr>
            <a:xfrm>
              <a:off x="590877" y="5147120"/>
              <a:ext cx="3105859" cy="420880"/>
              <a:chOff x="1885950" y="2026676"/>
              <a:chExt cx="6562725" cy="1222345"/>
            </a:xfrm>
          </p:grpSpPr>
          <p:sp>
            <p:nvSpPr>
              <p:cNvPr id="54" name="Rectangle 53"/>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Rectangle 54"/>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la variable Age</a:t>
                </a:r>
                <a:endParaRPr lang="fr-FR" sz="1600" i="1" dirty="0">
                  <a:solidFill>
                    <a:srgbClr val="800080"/>
                  </a:solidFill>
                </a:endParaRPr>
              </a:p>
            </p:txBody>
          </p:sp>
        </p:grpSp>
        <p:sp>
          <p:nvSpPr>
            <p:cNvPr id="56" name="Rectangle 1"/>
            <p:cNvSpPr>
              <a:spLocks noChangeArrowheads="1"/>
            </p:cNvSpPr>
            <p:nvPr/>
          </p:nvSpPr>
          <p:spPr bwMode="auto">
            <a:xfrm>
              <a:off x="3887296" y="5065172"/>
              <a:ext cx="4887866"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V=</a:t>
              </a:r>
              <a:r>
                <a:rPr lang="fr-FR" sz="1600" i="1" dirty="0" err="1" smtClean="0">
                  <a:solidFill>
                    <a:srgbClr val="800080"/>
                  </a:solidFill>
                </a:rPr>
                <a:t>age</a:t>
              </a:r>
              <a:r>
                <a:rPr lang="fr-FR" sz="1600" i="1" dirty="0" smtClean="0">
                  <a:solidFill>
                    <a:srgbClr val="800080"/>
                  </a:solidFill>
                </a:rPr>
                <a:t> </a:t>
              </a:r>
              <a:r>
                <a:rPr lang="fr-FR" sz="1600" i="1" dirty="0">
                  <a:solidFill>
                    <a:srgbClr val="800080"/>
                  </a:solidFill>
                </a:rPr>
                <a:t>; v</a:t>
              </a:r>
              <a:r>
                <a:rPr lang="fr-FR" sz="1600" i="1" dirty="0" smtClean="0">
                  <a:solidFill>
                    <a:srgbClr val="800080"/>
                  </a:solidFill>
                </a:rPr>
                <a:t>=[&lt;30, [30..60], &gt;60] ; S=Risque </a:t>
              </a:r>
              <a:r>
                <a:rPr lang="fr-FR" sz="1600" i="1" dirty="0">
                  <a:solidFill>
                    <a:srgbClr val="800080"/>
                  </a:solidFill>
                </a:rPr>
                <a:t>; </a:t>
              </a:r>
              <a:r>
                <a:rPr lang="fr-FR" sz="1600" i="1" dirty="0" smtClean="0">
                  <a:solidFill>
                    <a:srgbClr val="800080"/>
                  </a:solidFill>
                </a:rPr>
                <a:t>c=[Oui, Non]</a:t>
              </a:r>
            </a:p>
          </p:txBody>
        </p:sp>
      </p:grpSp>
      <p:grpSp>
        <p:nvGrpSpPr>
          <p:cNvPr id="7" name="Groupe 6"/>
          <p:cNvGrpSpPr/>
          <p:nvPr/>
        </p:nvGrpSpPr>
        <p:grpSpPr>
          <a:xfrm>
            <a:off x="290673" y="5746111"/>
            <a:ext cx="8374032" cy="1030156"/>
            <a:chOff x="290673" y="5746111"/>
            <a:chExt cx="8374032" cy="1030156"/>
          </a:xfrm>
        </p:grpSpPr>
        <mc:AlternateContent xmlns:mc="http://schemas.openxmlformats.org/markup-compatibility/2006" xmlns:a14="http://schemas.microsoft.com/office/drawing/2010/main">
          <mc:Choice Requires="a14">
            <p:sp>
              <p:nvSpPr>
                <p:cNvPr id="57" name="ZoneTexte 56"/>
                <p:cNvSpPr txBox="1"/>
                <p:nvPr/>
              </p:nvSpPr>
              <p:spPr>
                <a:xfrm>
                  <a:off x="290673" y="5746111"/>
                  <a:ext cx="7889660"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𝑉</m:t>
                            </m:r>
                            <m:r>
                              <a:rPr lang="fr-FR" sz="1600" b="0" i="1" smtClean="0">
                                <a:solidFill>
                                  <a:srgbClr val="002060"/>
                                </a:solidFill>
                                <a:latin typeface="Cambria Math" panose="02040503050406030204" pitchFamily="18" charset="0"/>
                              </a:rPr>
                              <m:t>,</m:t>
                            </m:r>
                            <m:r>
                              <a:rPr lang="fr-FR" sz="1600" b="0" i="1" smtClean="0">
                                <a:solidFill>
                                  <a:srgbClr val="002060"/>
                                </a:solidFill>
                                <a:latin typeface="Cambria Math" panose="02040503050406030204" pitchFamily="18" charset="0"/>
                              </a:rPr>
                              <m:t>𝑆</m:t>
                            </m:r>
                          </m:e>
                        </m:d>
                        <m:r>
                          <a:rPr lang="fr-FR" sz="1600" b="0" i="1" smtClean="0">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7</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2</m:t>
                                </m:r>
                              </m:num>
                              <m:den>
                                <m:r>
                                  <a:rPr lang="fr-FR" sz="1600" i="1">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2</m:t>
                                    </m:r>
                                  </m:num>
                                  <m:den>
                                    <m:r>
                                      <a:rPr lang="fr-FR" sz="1600" i="1">
                                        <a:solidFill>
                                          <a:srgbClr val="002060"/>
                                        </a:solidFill>
                                        <a:latin typeface="Cambria Math" panose="02040503050406030204" pitchFamily="18" charset="0"/>
                                        <a:ea typeface="Cambria Math" panose="02040503050406030204" pitchFamily="18" charset="0"/>
                                      </a:rPr>
                                      <m:t>7</m:t>
                                    </m:r>
                                  </m:den>
                                </m:f>
                              </m:e>
                            </m:d>
                            <m:r>
                              <a:rPr lang="fr-FR" sz="1600" i="1">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5</m:t>
                                </m:r>
                              </m:num>
                              <m:den>
                                <m:r>
                                  <a:rPr lang="fr-FR" sz="1600" i="1">
                                    <a:solidFill>
                                      <a:srgbClr val="002060"/>
                                    </a:solidFill>
                                    <a:latin typeface="Cambria Math" panose="02040503050406030204" pitchFamily="18" charset="0"/>
                                    <a:ea typeface="Cambria Math" panose="02040503050406030204" pitchFamily="18" charset="0"/>
                                  </a:rPr>
                                  <m:t>7</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i="1">
                                        <a:solidFill>
                                          <a:srgbClr val="002060"/>
                                        </a:solidFill>
                                        <a:latin typeface="Cambria Math" panose="02040503050406030204" pitchFamily="18" charset="0"/>
                                        <a:ea typeface="Cambria Math" panose="02040503050406030204" pitchFamily="18" charset="0"/>
                                      </a:rPr>
                                      <m:t>5</m:t>
                                    </m:r>
                                  </m:num>
                                  <m:den>
                                    <m:r>
                                      <a:rPr lang="fr-FR" sz="1600" i="1">
                                        <a:solidFill>
                                          <a:srgbClr val="002060"/>
                                        </a:solidFill>
                                        <a:latin typeface="Cambria Math" panose="02040503050406030204" pitchFamily="18" charset="0"/>
                                        <a:ea typeface="Cambria Math" panose="02040503050406030204" pitchFamily="18" charset="0"/>
                                      </a:rPr>
                                      <m:t>7</m:t>
                                    </m:r>
                                  </m:den>
                                </m:f>
                              </m:e>
                            </m:d>
                          </m:e>
                        </m:d>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4</m:t>
                            </m:r>
                          </m:num>
                          <m:den>
                            <m:r>
                              <a:rPr lang="fr-FR" sz="1600" i="1">
                                <a:solidFill>
                                  <a:srgbClr val="002060"/>
                                </a:solidFill>
                                <a:latin typeface="Cambria Math" panose="02040503050406030204" pitchFamily="18" charset="0"/>
                                <a:ea typeface="Cambria Math" panose="02040503050406030204" pitchFamily="18" charset="0"/>
                              </a:rPr>
                              <m:t>14</m:t>
                            </m:r>
                          </m:den>
                        </m:f>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4</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3</m:t>
                                    </m:r>
                                  </m:num>
                                  <m:den>
                                    <m:r>
                                      <a:rPr lang="fr-FR" sz="1600" b="0" i="1" smtClean="0">
                                        <a:solidFill>
                                          <a:srgbClr val="002060"/>
                                        </a:solidFill>
                                        <a:latin typeface="Cambria Math" panose="02040503050406030204" pitchFamily="18" charset="0"/>
                                        <a:ea typeface="Cambria Math" panose="02040503050406030204" pitchFamily="18" charset="0"/>
                                      </a:rPr>
                                      <m:t>4</m:t>
                                    </m:r>
                                  </m:den>
                                </m:f>
                              </m:e>
                            </m:d>
                            <m:r>
                              <a:rPr lang="fr-FR" sz="1600" i="1">
                                <a:solidFill>
                                  <a:srgbClr val="002060"/>
                                </a:solidFill>
                                <a:latin typeface="Cambria Math" panose="02040503050406030204" pitchFamily="18" charset="0"/>
                                <a:ea typeface="Cambria Math" panose="02040503050406030204" pitchFamily="18" charset="0"/>
                              </a:rPr>
                              <m:t>+</m:t>
                            </m:r>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1</m:t>
                                </m:r>
                              </m:num>
                              <m:den>
                                <m:r>
                                  <a:rPr lang="fr-FR" sz="1600" b="0" i="1" smtClean="0">
                                    <a:solidFill>
                                      <a:srgbClr val="002060"/>
                                    </a:solidFill>
                                    <a:latin typeface="Cambria Math" panose="02040503050406030204" pitchFamily="18" charset="0"/>
                                    <a:ea typeface="Cambria Math" panose="02040503050406030204" pitchFamily="18" charset="0"/>
                                  </a:rPr>
                                  <m:t>4</m:t>
                                </m:r>
                              </m:den>
                            </m:f>
                            <m:r>
                              <a:rPr lang="fr-FR" sz="1600" i="1">
                                <a:solidFill>
                                  <a:srgbClr val="002060"/>
                                </a:solidFill>
                                <a:latin typeface="Cambria Math" panose="02040503050406030204" pitchFamily="18" charset="0"/>
                                <a:ea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ea typeface="Cambria Math" panose="02040503050406030204" pitchFamily="18" charset="0"/>
                                      </a:rPr>
                                    </m:ctrlPr>
                                  </m:fPr>
                                  <m:num>
                                    <m:r>
                                      <a:rPr lang="fr-FR" sz="1600" b="0" i="1" smtClean="0">
                                        <a:solidFill>
                                          <a:srgbClr val="002060"/>
                                        </a:solidFill>
                                        <a:latin typeface="Cambria Math" panose="02040503050406030204" pitchFamily="18" charset="0"/>
                                        <a:ea typeface="Cambria Math" panose="02040503050406030204" pitchFamily="18" charset="0"/>
                                      </a:rPr>
                                      <m:t>1</m:t>
                                    </m:r>
                                  </m:num>
                                  <m:den>
                                    <m:r>
                                      <a:rPr lang="fr-FR" sz="1600" b="0" i="1" smtClean="0">
                                        <a:solidFill>
                                          <a:srgbClr val="002060"/>
                                        </a:solidFill>
                                        <a:latin typeface="Cambria Math" panose="02040503050406030204" pitchFamily="18" charset="0"/>
                                        <a:ea typeface="Cambria Math" panose="02040503050406030204" pitchFamily="18" charset="0"/>
                                      </a:rPr>
                                      <m:t>4</m:t>
                                    </m:r>
                                  </m:den>
                                </m:f>
                              </m:e>
                            </m:d>
                          </m:e>
                        </m:d>
                        <m:r>
                          <a:rPr lang="fr-FR" sz="1600" i="1">
                            <a:solidFill>
                              <a:srgbClr val="002060"/>
                            </a:solidFill>
                            <a:latin typeface="Cambria Math" panose="02040503050406030204" pitchFamily="18" charset="0"/>
                          </a:rPr>
                          <m:t>−</m:t>
                        </m:r>
                        <m:r>
                          <a:rPr lang="fr-FR" sz="1600" i="1" smtClean="0">
                            <a:solidFill>
                              <a:srgbClr val="002060"/>
                            </a:solidFill>
                            <a:latin typeface="Cambria Math" panose="02040503050406030204" pitchFamily="18" charset="0"/>
                            <a:ea typeface="Cambria Math" panose="02040503050406030204" pitchFamily="18" charset="0"/>
                          </a:rPr>
                          <m:t>0</m:t>
                        </m:r>
                      </m:oMath>
                    </m:oMathPara>
                  </a14:m>
                  <a:endParaRPr lang="fr-FR" sz="1600" dirty="0">
                    <a:solidFill>
                      <a:srgbClr val="002060"/>
                    </a:solidFill>
                  </a:endParaRPr>
                </a:p>
              </p:txBody>
            </p:sp>
          </mc:Choice>
          <mc:Fallback xmlns="">
            <p:sp>
              <p:nvSpPr>
                <p:cNvPr id="57" name="ZoneTexte 56"/>
                <p:cNvSpPr txBox="1">
                  <a:spLocks noRot="1" noChangeAspect="1" noMove="1" noResize="1" noEditPoints="1" noAdjustHandles="1" noChangeArrowheads="1" noChangeShapeType="1" noTextEdit="1"/>
                </p:cNvSpPr>
                <p:nvPr/>
              </p:nvSpPr>
              <p:spPr>
                <a:xfrm>
                  <a:off x="290673" y="5746111"/>
                  <a:ext cx="7889660" cy="636393"/>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ZoneTexte 57"/>
                <p:cNvSpPr txBox="1"/>
                <p:nvPr/>
              </p:nvSpPr>
              <p:spPr>
                <a:xfrm>
                  <a:off x="333124" y="6530046"/>
                  <a:ext cx="6004016"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𝐻</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r>
                        <a:rPr lang="fr-FR" sz="1600" b="0" i="1" smtClean="0">
                          <a:solidFill>
                            <a:srgbClr val="002060"/>
                          </a:solidFill>
                          <a:latin typeface="Cambria Math" panose="02040503050406030204" pitchFamily="18" charset="0"/>
                          <a:ea typeface="Cambria Math" panose="02040503050406030204" pitchFamily="18" charset="0"/>
                        </a:rPr>
                        <m:t>=</m:t>
                      </m:r>
                    </m:oMath>
                  </a14:m>
                  <a:r>
                    <a:rPr lang="fr-FR" sz="1600" dirty="0">
                      <a:solidFill>
                        <a:srgbClr val="002060"/>
                      </a:solidFill>
                      <a:ea typeface="Cambria Math" panose="02040503050406030204" pitchFamily="18" charset="0"/>
                    </a:rPr>
                    <a:t> </a:t>
                  </a:r>
                  <a:r>
                    <a:rPr lang="fr-FR" sz="1600" dirty="0" smtClean="0">
                      <a:solidFill>
                        <a:srgbClr val="002060"/>
                      </a:solidFill>
                      <a:latin typeface="Cambria Math" panose="02040503050406030204" pitchFamily="18" charset="0"/>
                      <a:ea typeface="Cambria Math" panose="02040503050406030204" pitchFamily="18" charset="0"/>
                    </a:rPr>
                    <a:t>0.5</a:t>
                  </a:r>
                  <a:r>
                    <a:rPr lang="fr-FR" sz="1600" dirty="0" smtClean="0">
                      <a:solidFill>
                        <a:srgbClr val="002060"/>
                      </a:solidFill>
                      <a:ea typeface="Cambria Math" panose="02040503050406030204" pitchFamily="18" charset="0"/>
                    </a:rPr>
                    <a:t> </a:t>
                  </a:r>
                  <a14:m>
                    <m:oMath xmlns:m="http://schemas.openxmlformats.org/officeDocument/2006/math">
                      <m:r>
                        <a:rPr lang="fr-FR" sz="1600" i="1">
                          <a:solidFill>
                            <a:srgbClr val="002060"/>
                          </a:solidFill>
                          <a:latin typeface="Cambria Math" panose="02040503050406030204" pitchFamily="18" charset="0"/>
                          <a:ea typeface="Cambria Math" panose="02040503050406030204" pitchFamily="18" charset="0"/>
                        </a:rPr>
                        <m:t>∗</m:t>
                      </m:r>
                    </m:oMath>
                  </a14:m>
                  <a:r>
                    <a:rPr lang="fr-FR" sz="1600" dirty="0">
                      <a:solidFill>
                        <a:srgbClr val="002060"/>
                      </a:solidFill>
                      <a:latin typeface="Cambria Math" panose="02040503050406030204" pitchFamily="18" charset="0"/>
                      <a:ea typeface="Cambria Math" panose="02040503050406030204" pitchFamily="18" charset="0"/>
                    </a:rPr>
                    <a:t> (</a:t>
                  </a:r>
                  <a:r>
                    <a:rPr lang="fr-FR" sz="1600" dirty="0" smtClean="0">
                      <a:solidFill>
                        <a:srgbClr val="002060"/>
                      </a:solidFill>
                      <a:latin typeface="Cambria Math" panose="02040503050406030204" pitchFamily="18" charset="0"/>
                      <a:ea typeface="Cambria Math" panose="02040503050406030204" pitchFamily="18" charset="0"/>
                    </a:rPr>
                    <a:t>0.5164+0.3467) + 0.2857</a:t>
                  </a:r>
                  <a:r>
                    <a:rPr lang="fr-FR" sz="1600" dirty="0" smtClean="0">
                      <a:solidFill>
                        <a:srgbClr val="002060"/>
                      </a:solidFill>
                      <a:ea typeface="Cambria Math" panose="02040503050406030204" pitchFamily="18" charset="0"/>
                    </a:rPr>
                    <a:t> </a:t>
                  </a:r>
                  <a14:m>
                    <m:oMath xmlns:m="http://schemas.openxmlformats.org/officeDocument/2006/math">
                      <m:r>
                        <a:rPr lang="fr-FR" sz="1600" i="1">
                          <a:solidFill>
                            <a:srgbClr val="002060"/>
                          </a:solidFill>
                          <a:latin typeface="Cambria Math" panose="02040503050406030204" pitchFamily="18" charset="0"/>
                          <a:ea typeface="Cambria Math" panose="02040503050406030204" pitchFamily="18" charset="0"/>
                        </a:rPr>
                        <m:t>∗</m:t>
                      </m:r>
                    </m:oMath>
                  </a14:m>
                  <a:r>
                    <a:rPr lang="fr-FR" sz="1600" dirty="0" smtClean="0">
                      <a:solidFill>
                        <a:srgbClr val="002060"/>
                      </a:solidFill>
                      <a:latin typeface="Cambria Math" panose="02040503050406030204" pitchFamily="18" charset="0"/>
                      <a:ea typeface="Cambria Math" panose="02040503050406030204" pitchFamily="18" charset="0"/>
                    </a:rPr>
                    <a:t> (0.5+0.3113)= 0.6634</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58" name="ZoneTexte 57"/>
                <p:cNvSpPr txBox="1">
                  <a:spLocks noRot="1" noChangeAspect="1" noMove="1" noResize="1" noEditPoints="1" noAdjustHandles="1" noChangeArrowheads="1" noChangeShapeType="1" noTextEdit="1"/>
                </p:cNvSpPr>
                <p:nvPr/>
              </p:nvSpPr>
              <p:spPr>
                <a:xfrm>
                  <a:off x="333124" y="6530046"/>
                  <a:ext cx="6004016" cy="246221"/>
                </a:xfrm>
                <a:prstGeom prst="rect">
                  <a:avLst/>
                </a:prstGeom>
                <a:blipFill>
                  <a:blip r:embed="rId10"/>
                  <a:stretch>
                    <a:fillRect l="-1218" t="-26829" r="-812" b="-463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9" name="ZoneTexte 58"/>
                <p:cNvSpPr txBox="1"/>
                <p:nvPr/>
              </p:nvSpPr>
              <p:spPr>
                <a:xfrm>
                  <a:off x="7449949" y="6496808"/>
                  <a:ext cx="1214756" cy="246221"/>
                </a:xfrm>
                <a:prstGeom prst="rect">
                  <a:avLst/>
                </a:prstGeom>
                <a:noFill/>
              </p:spPr>
              <p:txBody>
                <a:bodyPr wrap="none" lIns="0" tIns="0" rIns="0" bIns="0" rtlCol="0">
                  <a:spAutoFit/>
                </a:bodyPr>
                <a:lstStyle/>
                <a:p>
                  <a14:m>
                    <m:oMath xmlns:m="http://schemas.openxmlformats.org/officeDocument/2006/math">
                      <m:r>
                        <a:rPr lang="fr-FR" sz="1600" b="0" i="1" smtClean="0">
                          <a:solidFill>
                            <a:srgbClr val="002060"/>
                          </a:solidFill>
                          <a:latin typeface="Cambria Math" panose="02040503050406030204" pitchFamily="18" charset="0"/>
                          <a:ea typeface="Cambria Math" panose="02040503050406030204" pitchFamily="18" charset="0"/>
                        </a:rPr>
                        <m:t>𝐺</m:t>
                      </m:r>
                      <m:d>
                        <m:dPr>
                          <m:ctrlPr>
                            <a:rPr lang="fr-FR" sz="1600" b="0" i="1" smtClean="0">
                              <a:solidFill>
                                <a:srgbClr val="002060"/>
                              </a:solidFill>
                              <a:latin typeface="Cambria Math" panose="02040503050406030204" pitchFamily="18" charset="0"/>
                              <a:ea typeface="Cambria Math" panose="02040503050406030204" pitchFamily="18" charset="0"/>
                            </a:rPr>
                          </m:ctrlPr>
                        </m:dPr>
                        <m:e>
                          <m:r>
                            <a:rPr lang="fr-FR" sz="1600" b="0" i="1" smtClean="0">
                              <a:solidFill>
                                <a:srgbClr val="002060"/>
                              </a:solidFill>
                              <a:latin typeface="Cambria Math" panose="02040503050406030204" pitchFamily="18" charset="0"/>
                              <a:ea typeface="Cambria Math" panose="02040503050406030204" pitchFamily="18" charset="0"/>
                            </a:rPr>
                            <m:t>𝑉</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𝑆</m:t>
                          </m:r>
                        </m:e>
                      </m:d>
                    </m:oMath>
                  </a14:m>
                  <a:r>
                    <a:rPr lang="fr-FR" sz="1600" dirty="0" smtClean="0">
                      <a:solidFill>
                        <a:srgbClr val="002060"/>
                      </a:solidFill>
                      <a:latin typeface="Cambria Math" panose="02040503050406030204" pitchFamily="18" charset="0"/>
                      <a:ea typeface="Cambria Math" panose="02040503050406030204" pitchFamily="18" charset="0"/>
                    </a:rPr>
                    <a:t>= 0.32</a:t>
                  </a:r>
                  <a:endParaRPr lang="fr-FR" sz="1600" dirty="0">
                    <a:solidFill>
                      <a:srgbClr val="002060"/>
                    </a:solidFill>
                    <a:latin typeface="Cambria Math" panose="02040503050406030204" pitchFamily="18" charset="0"/>
                    <a:ea typeface="Cambria Math" panose="02040503050406030204" pitchFamily="18" charset="0"/>
                  </a:endParaRPr>
                </a:p>
              </p:txBody>
            </p:sp>
          </mc:Choice>
          <mc:Fallback xmlns="">
            <p:sp>
              <p:nvSpPr>
                <p:cNvPr id="59" name="ZoneTexte 58"/>
                <p:cNvSpPr txBox="1">
                  <a:spLocks noRot="1" noChangeAspect="1" noMove="1" noResize="1" noEditPoints="1" noAdjustHandles="1" noChangeArrowheads="1" noChangeShapeType="1" noTextEdit="1"/>
                </p:cNvSpPr>
                <p:nvPr/>
              </p:nvSpPr>
              <p:spPr>
                <a:xfrm>
                  <a:off x="7449949" y="6496808"/>
                  <a:ext cx="1214756" cy="246221"/>
                </a:xfrm>
                <a:prstGeom prst="rect">
                  <a:avLst/>
                </a:prstGeom>
                <a:blipFill>
                  <a:blip r:embed="rId11"/>
                  <a:stretch>
                    <a:fillRect l="-5528" t="-30000" r="-9045" b="-47500"/>
                  </a:stretch>
                </a:blipFill>
              </p:spPr>
              <p:txBody>
                <a:bodyPr/>
                <a:lstStyle/>
                <a:p>
                  <a:r>
                    <a:rPr lang="fr-FR">
                      <a:noFill/>
                    </a:rPr>
                    <a:t> </a:t>
                  </a:r>
                </a:p>
              </p:txBody>
            </p:sp>
          </mc:Fallback>
        </mc:AlternateContent>
      </p:grpSp>
    </p:spTree>
    <p:extLst>
      <p:ext uri="{BB962C8B-B14F-4D97-AF65-F5344CB8AC3E}">
        <p14:creationId xmlns:p14="http://schemas.microsoft.com/office/powerpoint/2010/main" val="377421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0" name="Groupe 22"/>
          <p:cNvGrpSpPr/>
          <p:nvPr/>
        </p:nvGrpSpPr>
        <p:grpSpPr>
          <a:xfrm>
            <a:off x="499700" y="1327656"/>
            <a:ext cx="5472899" cy="384411"/>
            <a:chOff x="1885950" y="2026674"/>
            <a:chExt cx="6562725" cy="1767849"/>
          </a:xfrm>
        </p:grpSpPr>
        <p:sp>
          <p:nvSpPr>
            <p:cNvPr id="31" name="Rectangle 30"/>
            <p:cNvSpPr/>
            <p:nvPr/>
          </p:nvSpPr>
          <p:spPr>
            <a:xfrm>
              <a:off x="1885950" y="2026674"/>
              <a:ext cx="6562725" cy="176784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p:cNvSpPr/>
            <p:nvPr/>
          </p:nvSpPr>
          <p:spPr>
            <a:xfrm>
              <a:off x="1885950" y="2096184"/>
              <a:ext cx="6496051" cy="1698339"/>
            </a:xfrm>
            <a:prstGeom prst="rect">
              <a:avLst/>
            </a:prstGeom>
          </p:spPr>
          <p:txBody>
            <a:bodyPr wrap="square">
              <a:spAutoFit/>
            </a:bodyPr>
            <a:lstStyle/>
            <a:p>
              <a:pPr algn="just"/>
              <a:r>
                <a:rPr lang="fr-FR" sz="1600" i="1" dirty="0" smtClean="0">
                  <a:solidFill>
                    <a:srgbClr val="800080"/>
                  </a:solidFill>
                </a:rPr>
                <a:t>La </a:t>
              </a:r>
              <a:r>
                <a:rPr lang="fr-FR" sz="1600" i="1" dirty="0">
                  <a:solidFill>
                    <a:srgbClr val="800080"/>
                  </a:solidFill>
                </a:rPr>
                <a:t>variable Statut qui a le gain le plus élevé, est choisie</a:t>
              </a:r>
            </a:p>
          </p:txBody>
        </p:sp>
      </p:grpSp>
      <p:grpSp>
        <p:nvGrpSpPr>
          <p:cNvPr id="67" name="Groupe 66"/>
          <p:cNvGrpSpPr/>
          <p:nvPr/>
        </p:nvGrpSpPr>
        <p:grpSpPr>
          <a:xfrm>
            <a:off x="1477706" y="3142439"/>
            <a:ext cx="1775493" cy="545181"/>
            <a:chOff x="5222685" y="3076673"/>
            <a:chExt cx="1775493" cy="545181"/>
          </a:xfrm>
        </p:grpSpPr>
        <p:sp>
          <p:nvSpPr>
            <p:cNvPr id="68" name="Rectangle à coins arrondis 67"/>
            <p:cNvSpPr/>
            <p:nvPr/>
          </p:nvSpPr>
          <p:spPr>
            <a:xfrm>
              <a:off x="5222686" y="3076673"/>
              <a:ext cx="1691272" cy="545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5222685" y="3098634"/>
              <a:ext cx="1775493" cy="523220"/>
            </a:xfrm>
            <a:prstGeom prst="rect">
              <a:avLst/>
            </a:prstGeom>
          </p:spPr>
          <p:txBody>
            <a:bodyPr wrap="square">
              <a:spAutoFit/>
            </a:bodyPr>
            <a:lstStyle/>
            <a:p>
              <a:r>
                <a:rPr lang="fr-FR" sz="1400" i="1" dirty="0" smtClean="0">
                  <a:solidFill>
                    <a:srgbClr val="800080"/>
                  </a:solidFill>
                </a:rPr>
                <a:t>2 Risques et 5 non : partie non terminale</a:t>
              </a:r>
            </a:p>
          </p:txBody>
        </p:sp>
      </p:grpSp>
      <p:grpSp>
        <p:nvGrpSpPr>
          <p:cNvPr id="70" name="Groupe 69"/>
          <p:cNvGrpSpPr/>
          <p:nvPr/>
        </p:nvGrpSpPr>
        <p:grpSpPr>
          <a:xfrm>
            <a:off x="378974" y="1887784"/>
            <a:ext cx="3936565" cy="1839440"/>
            <a:chOff x="465648" y="3171895"/>
            <a:chExt cx="3936565" cy="1839440"/>
          </a:xfrm>
        </p:grpSpPr>
        <p:sp>
          <p:nvSpPr>
            <p:cNvPr id="71" name="Rectangle 70"/>
            <p:cNvSpPr/>
            <p:nvPr/>
          </p:nvSpPr>
          <p:spPr>
            <a:xfrm>
              <a:off x="521940" y="3768553"/>
              <a:ext cx="487634" cy="307777"/>
            </a:xfrm>
            <a:prstGeom prst="rect">
              <a:avLst/>
            </a:prstGeom>
          </p:spPr>
          <p:txBody>
            <a:bodyPr wrap="none">
              <a:spAutoFit/>
            </a:bodyPr>
            <a:lstStyle/>
            <a:p>
              <a:r>
                <a:rPr lang="fr-FR" sz="1400" i="1" dirty="0" smtClean="0">
                  <a:solidFill>
                    <a:srgbClr val="800080"/>
                  </a:solidFill>
                </a:rPr>
                <a:t>&gt;60</a:t>
              </a:r>
              <a:endParaRPr lang="fr-FR" sz="1400" dirty="0"/>
            </a:p>
          </p:txBody>
        </p:sp>
        <p:grpSp>
          <p:nvGrpSpPr>
            <p:cNvPr id="72" name="Groupe 71"/>
            <p:cNvGrpSpPr/>
            <p:nvPr/>
          </p:nvGrpSpPr>
          <p:grpSpPr>
            <a:xfrm>
              <a:off x="465648" y="3171895"/>
              <a:ext cx="3936565" cy="1839440"/>
              <a:chOff x="465648" y="3171895"/>
              <a:chExt cx="3936565" cy="1839440"/>
            </a:xfrm>
          </p:grpSpPr>
          <p:cxnSp>
            <p:nvCxnSpPr>
              <p:cNvPr id="73" name="Connecteur droit avec flèche 72"/>
              <p:cNvCxnSpPr/>
              <p:nvPr/>
            </p:nvCxnSpPr>
            <p:spPr>
              <a:xfrm flipH="1">
                <a:off x="950494" y="3491935"/>
                <a:ext cx="1530769" cy="78585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p:nvPr/>
            </p:nvCxnSpPr>
            <p:spPr>
              <a:xfrm flipH="1">
                <a:off x="2481262" y="3499010"/>
                <a:ext cx="1" cy="90791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a:xfrm>
                <a:off x="2481263" y="3510340"/>
                <a:ext cx="1920950" cy="8380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e 75"/>
              <p:cNvGrpSpPr/>
              <p:nvPr/>
            </p:nvGrpSpPr>
            <p:grpSpPr>
              <a:xfrm>
                <a:off x="1893094" y="3171895"/>
                <a:ext cx="1176337" cy="640080"/>
                <a:chOff x="2096343" y="3169887"/>
                <a:chExt cx="1176337" cy="640080"/>
              </a:xfrm>
            </p:grpSpPr>
            <p:sp>
              <p:nvSpPr>
                <p:cNvPr id="87" name="Ellipse 86"/>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p:cNvSpPr/>
                <p:nvPr/>
              </p:nvSpPr>
              <p:spPr>
                <a:xfrm>
                  <a:off x="2386995" y="3305261"/>
                  <a:ext cx="595036" cy="369332"/>
                </a:xfrm>
                <a:prstGeom prst="rect">
                  <a:avLst/>
                </a:prstGeom>
              </p:spPr>
              <p:txBody>
                <a:bodyPr wrap="none">
                  <a:spAutoFit/>
                </a:bodyPr>
                <a:lstStyle/>
                <a:p>
                  <a:pPr algn="ctr"/>
                  <a:r>
                    <a:rPr lang="fr-FR" i="1" dirty="0" smtClean="0">
                      <a:solidFill>
                        <a:srgbClr val="800080"/>
                      </a:solidFill>
                    </a:rPr>
                    <a:t>Age</a:t>
                  </a:r>
                  <a:endParaRPr lang="fr-FR" dirty="0"/>
                </a:p>
              </p:txBody>
            </p:sp>
          </p:grpSp>
          <p:sp>
            <p:nvSpPr>
              <p:cNvPr id="77" name="Rectangle 76"/>
              <p:cNvSpPr/>
              <p:nvPr/>
            </p:nvSpPr>
            <p:spPr>
              <a:xfrm>
                <a:off x="3499198" y="3658086"/>
                <a:ext cx="780983" cy="307777"/>
              </a:xfrm>
              <a:prstGeom prst="rect">
                <a:avLst/>
              </a:prstGeom>
            </p:spPr>
            <p:txBody>
              <a:bodyPr wrap="none">
                <a:spAutoFit/>
              </a:bodyPr>
              <a:lstStyle/>
              <a:p>
                <a:r>
                  <a:rPr lang="fr-FR" sz="1400" i="1" dirty="0" smtClean="0">
                    <a:solidFill>
                      <a:srgbClr val="800080"/>
                    </a:solidFill>
                  </a:rPr>
                  <a:t>[30..60]</a:t>
                </a:r>
                <a:endParaRPr lang="fr-FR" sz="1400" dirty="0"/>
              </a:p>
            </p:txBody>
          </p:sp>
          <p:sp>
            <p:nvSpPr>
              <p:cNvPr id="78" name="Rectangle 77"/>
              <p:cNvSpPr/>
              <p:nvPr/>
            </p:nvSpPr>
            <p:spPr>
              <a:xfrm>
                <a:off x="1983058" y="3996641"/>
                <a:ext cx="487634" cy="307777"/>
              </a:xfrm>
              <a:prstGeom prst="rect">
                <a:avLst/>
              </a:prstGeom>
            </p:spPr>
            <p:txBody>
              <a:bodyPr wrap="none">
                <a:spAutoFit/>
              </a:bodyPr>
              <a:lstStyle/>
              <a:p>
                <a:r>
                  <a:rPr lang="fr-FR" sz="1400" i="1" dirty="0" smtClean="0">
                    <a:solidFill>
                      <a:srgbClr val="800080"/>
                    </a:solidFill>
                  </a:rPr>
                  <a:t>&lt;30</a:t>
                </a:r>
                <a:endParaRPr lang="fr-FR" sz="1400" dirty="0"/>
              </a:p>
            </p:txBody>
          </p:sp>
          <p:grpSp>
            <p:nvGrpSpPr>
              <p:cNvPr id="79" name="Groupe 78"/>
              <p:cNvGrpSpPr/>
              <p:nvPr/>
            </p:nvGrpSpPr>
            <p:grpSpPr>
              <a:xfrm>
                <a:off x="465648" y="4290304"/>
                <a:ext cx="927603" cy="413254"/>
                <a:chOff x="5222686" y="3076673"/>
                <a:chExt cx="927603" cy="413254"/>
              </a:xfrm>
            </p:grpSpPr>
            <p:sp>
              <p:nvSpPr>
                <p:cNvPr id="85" name="Rectangle à coins arrondis 84"/>
                <p:cNvSpPr/>
                <p:nvPr/>
              </p:nvSpPr>
              <p:spPr>
                <a:xfrm>
                  <a:off x="5222686" y="3076673"/>
                  <a:ext cx="886206"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p:cNvSpPr/>
                <p:nvPr/>
              </p:nvSpPr>
              <p:spPr>
                <a:xfrm>
                  <a:off x="5222686" y="3098634"/>
                  <a:ext cx="927603" cy="369332"/>
                </a:xfrm>
                <a:prstGeom prst="rect">
                  <a:avLst/>
                </a:prstGeom>
              </p:spPr>
              <p:txBody>
                <a:bodyPr wrap="square">
                  <a:spAutoFit/>
                </a:bodyPr>
                <a:lstStyle/>
                <a:p>
                  <a:r>
                    <a:rPr lang="fr-FR" i="1" dirty="0" smtClean="0">
                      <a:solidFill>
                        <a:srgbClr val="800080"/>
                      </a:solidFill>
                    </a:rPr>
                    <a:t>Risque</a:t>
                  </a:r>
                  <a:endParaRPr lang="fr-FR" dirty="0"/>
                </a:p>
              </p:txBody>
            </p:sp>
          </p:grpSp>
          <p:sp>
            <p:nvSpPr>
              <p:cNvPr id="80" name="Rectangle 79"/>
              <p:cNvSpPr/>
              <p:nvPr/>
            </p:nvSpPr>
            <p:spPr>
              <a:xfrm>
                <a:off x="531370" y="4703558"/>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grpSp>
      <p:grpSp>
        <p:nvGrpSpPr>
          <p:cNvPr id="89" name="Groupe 88"/>
          <p:cNvGrpSpPr/>
          <p:nvPr/>
        </p:nvGrpSpPr>
        <p:grpSpPr>
          <a:xfrm>
            <a:off x="3579555" y="3082673"/>
            <a:ext cx="1775493" cy="545181"/>
            <a:chOff x="5222685" y="3076673"/>
            <a:chExt cx="1775493" cy="545181"/>
          </a:xfrm>
        </p:grpSpPr>
        <p:sp>
          <p:nvSpPr>
            <p:cNvPr id="90" name="Rectangle à coins arrondis 89"/>
            <p:cNvSpPr/>
            <p:nvPr/>
          </p:nvSpPr>
          <p:spPr>
            <a:xfrm>
              <a:off x="5222686" y="3076673"/>
              <a:ext cx="1691272" cy="545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90"/>
            <p:cNvSpPr/>
            <p:nvPr/>
          </p:nvSpPr>
          <p:spPr>
            <a:xfrm>
              <a:off x="5222685" y="3098634"/>
              <a:ext cx="1775493" cy="523220"/>
            </a:xfrm>
            <a:prstGeom prst="rect">
              <a:avLst/>
            </a:prstGeom>
          </p:spPr>
          <p:txBody>
            <a:bodyPr wrap="square">
              <a:spAutoFit/>
            </a:bodyPr>
            <a:lstStyle/>
            <a:p>
              <a:r>
                <a:rPr lang="fr-FR" sz="1400" i="1" dirty="0" smtClean="0">
                  <a:solidFill>
                    <a:srgbClr val="800080"/>
                  </a:solidFill>
                </a:rPr>
                <a:t>3 Risques et 1 non : partie non terminale</a:t>
              </a:r>
            </a:p>
          </p:txBody>
        </p:sp>
      </p:grpSp>
      <p:sp>
        <p:nvSpPr>
          <p:cNvPr id="92" name="Rectangle 1"/>
          <p:cNvSpPr>
            <a:spLocks noChangeArrowheads="1"/>
          </p:cNvSpPr>
          <p:nvPr/>
        </p:nvSpPr>
        <p:spPr bwMode="auto">
          <a:xfrm>
            <a:off x="4619064" y="2119981"/>
            <a:ext cx="4382027"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La branche supérieure à 60 est une branche terminale. Toutes les personnes sont à risque</a:t>
            </a:r>
          </a:p>
        </p:txBody>
      </p:sp>
      <p:sp>
        <p:nvSpPr>
          <p:cNvPr id="93" name="Rectangle 1"/>
          <p:cNvSpPr>
            <a:spLocks noChangeArrowheads="1"/>
          </p:cNvSpPr>
          <p:nvPr/>
        </p:nvSpPr>
        <p:spPr bwMode="auto">
          <a:xfrm>
            <a:off x="134477" y="4976131"/>
            <a:ext cx="4011447" cy="156966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Il </a:t>
            </a:r>
            <a:r>
              <a:rPr lang="fr-FR" sz="1600" i="1" dirty="0">
                <a:solidFill>
                  <a:srgbClr val="800080"/>
                </a:solidFill>
              </a:rPr>
              <a:t>reste 7 personnes la </a:t>
            </a:r>
            <a:r>
              <a:rPr lang="fr-FR" sz="1600" i="1" dirty="0" smtClean="0">
                <a:solidFill>
                  <a:srgbClr val="800080"/>
                </a:solidFill>
              </a:rPr>
              <a:t>tranche &lt; 30 ans.</a:t>
            </a:r>
          </a:p>
          <a:p>
            <a:pPr>
              <a:tabLst>
                <a:tab pos="1558925" algn="ctr"/>
              </a:tabLst>
            </a:pPr>
            <a:r>
              <a:rPr lang="fr-FR" sz="1600" i="1" dirty="0" smtClean="0">
                <a:solidFill>
                  <a:srgbClr val="800080"/>
                </a:solidFill>
              </a:rPr>
              <a:t>Une sélection par le poids donne100% des personnes à risque pour corpulent, et à un risque nul pour les autres.</a:t>
            </a:r>
          </a:p>
          <a:p>
            <a:pPr>
              <a:tabLst>
                <a:tab pos="1558925" algn="ctr"/>
              </a:tabLst>
            </a:pPr>
            <a:r>
              <a:rPr lang="fr-FR" sz="1600" i="1" dirty="0" smtClean="0">
                <a:solidFill>
                  <a:srgbClr val="800080"/>
                </a:solidFill>
              </a:rPr>
              <a:t>Le poids est alors la variable qui à le plus fort gain d’information</a:t>
            </a:r>
          </a:p>
        </p:txBody>
      </p:sp>
      <p:sp>
        <p:nvSpPr>
          <p:cNvPr id="95" name="Rectangle 1"/>
          <p:cNvSpPr>
            <a:spLocks noChangeArrowheads="1"/>
          </p:cNvSpPr>
          <p:nvPr/>
        </p:nvSpPr>
        <p:spPr bwMode="auto">
          <a:xfrm>
            <a:off x="4441262" y="4854220"/>
            <a:ext cx="4011447"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Il reste 7 personnes </a:t>
            </a:r>
            <a:r>
              <a:rPr lang="fr-FR" sz="1600" i="1" dirty="0" smtClean="0">
                <a:solidFill>
                  <a:srgbClr val="800080"/>
                </a:solidFill>
              </a:rPr>
              <a:t>entre 30 et 60 ans. Tous les fumeurs sont des personnes à risque. Dans ce cas c’est cette variable qui doit être sélectionnée.</a:t>
            </a:r>
            <a:endParaRPr lang="fr-FR" sz="1600" i="1" dirty="0">
              <a:solidFill>
                <a:srgbClr val="800080"/>
              </a:solidFill>
            </a:endParaRPr>
          </a:p>
        </p:txBody>
      </p:sp>
      <p:sp>
        <p:nvSpPr>
          <p:cNvPr id="96" name="Rectangle 1"/>
          <p:cNvSpPr>
            <a:spLocks noChangeArrowheads="1"/>
          </p:cNvSpPr>
          <p:nvPr/>
        </p:nvSpPr>
        <p:spPr bwMode="auto">
          <a:xfrm>
            <a:off x="4464104" y="6084346"/>
            <a:ext cx="4011447"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Le sexe n’a donc aucune influence sur le risque cardiaque.</a:t>
            </a:r>
            <a:endParaRPr lang="fr-FR" sz="1600" i="1" dirty="0">
              <a:solidFill>
                <a:srgbClr val="800080"/>
              </a:solidFill>
            </a:endParaRPr>
          </a:p>
        </p:txBody>
      </p:sp>
      <p:grpSp>
        <p:nvGrpSpPr>
          <p:cNvPr id="97" name="Groupe 96"/>
          <p:cNvGrpSpPr/>
          <p:nvPr/>
        </p:nvGrpSpPr>
        <p:grpSpPr>
          <a:xfrm>
            <a:off x="808690" y="3127166"/>
            <a:ext cx="2840003" cy="1757950"/>
            <a:chOff x="859972" y="5010644"/>
            <a:chExt cx="2840003" cy="1757950"/>
          </a:xfrm>
        </p:grpSpPr>
        <p:cxnSp>
          <p:nvCxnSpPr>
            <p:cNvPr id="98" name="Connecteur droit avec flèche 97"/>
            <p:cNvCxnSpPr/>
            <p:nvPr/>
          </p:nvCxnSpPr>
          <p:spPr>
            <a:xfrm flipH="1">
              <a:off x="1363837" y="5333252"/>
              <a:ext cx="1037923" cy="5776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96272" y="5450963"/>
              <a:ext cx="960519" cy="307777"/>
            </a:xfrm>
            <a:prstGeom prst="rect">
              <a:avLst/>
            </a:prstGeom>
          </p:spPr>
          <p:txBody>
            <a:bodyPr wrap="none">
              <a:spAutoFit/>
            </a:bodyPr>
            <a:lstStyle/>
            <a:p>
              <a:r>
                <a:rPr lang="fr-FR" sz="1400" i="1" dirty="0" smtClean="0">
                  <a:solidFill>
                    <a:srgbClr val="800080"/>
                  </a:solidFill>
                </a:rPr>
                <a:t>Corpulent</a:t>
              </a:r>
              <a:endParaRPr lang="fr-FR" sz="1400" dirty="0"/>
            </a:p>
          </p:txBody>
        </p:sp>
        <p:grpSp>
          <p:nvGrpSpPr>
            <p:cNvPr id="100" name="Groupe 99"/>
            <p:cNvGrpSpPr/>
            <p:nvPr/>
          </p:nvGrpSpPr>
          <p:grpSpPr>
            <a:xfrm>
              <a:off x="859972" y="5914313"/>
              <a:ext cx="1033120" cy="413254"/>
              <a:chOff x="5142138" y="3076673"/>
              <a:chExt cx="1033120" cy="413254"/>
            </a:xfrm>
          </p:grpSpPr>
          <p:sp>
            <p:nvSpPr>
              <p:cNvPr id="111" name="Rectangle à coins arrondis 110"/>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Rectangle 111"/>
              <p:cNvSpPr/>
              <p:nvPr/>
            </p:nvSpPr>
            <p:spPr>
              <a:xfrm>
                <a:off x="5142138" y="3098634"/>
                <a:ext cx="1033120" cy="369332"/>
              </a:xfrm>
              <a:prstGeom prst="rect">
                <a:avLst/>
              </a:prstGeom>
            </p:spPr>
            <p:txBody>
              <a:bodyPr wrap="square">
                <a:spAutoFit/>
              </a:bodyPr>
              <a:lstStyle/>
              <a:p>
                <a:pPr algn="ctr"/>
                <a:r>
                  <a:rPr lang="fr-FR" i="1" dirty="0" smtClean="0">
                    <a:solidFill>
                      <a:srgbClr val="800080"/>
                    </a:solidFill>
                  </a:rPr>
                  <a:t>Risque</a:t>
                </a:r>
                <a:endParaRPr lang="fr-FR" dirty="0"/>
              </a:p>
            </p:txBody>
          </p:sp>
        </p:grpSp>
        <p:sp>
          <p:nvSpPr>
            <p:cNvPr id="101" name="Rectangle 100"/>
            <p:cNvSpPr/>
            <p:nvPr/>
          </p:nvSpPr>
          <p:spPr>
            <a:xfrm>
              <a:off x="1023049" y="6349528"/>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cxnSp>
          <p:nvCxnSpPr>
            <p:cNvPr id="102" name="Connecteur droit avec flèche 101"/>
            <p:cNvCxnSpPr/>
            <p:nvPr/>
          </p:nvCxnSpPr>
          <p:spPr>
            <a:xfrm>
              <a:off x="2521054" y="5333252"/>
              <a:ext cx="140894" cy="770937"/>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0144" y="5571125"/>
              <a:ext cx="1019831" cy="523220"/>
            </a:xfrm>
            <a:prstGeom prst="rect">
              <a:avLst/>
            </a:prstGeom>
          </p:spPr>
          <p:txBody>
            <a:bodyPr wrap="none">
              <a:spAutoFit/>
            </a:bodyPr>
            <a:lstStyle/>
            <a:p>
              <a:r>
                <a:rPr lang="fr-FR" sz="1400" i="1" dirty="0" smtClean="0">
                  <a:solidFill>
                    <a:srgbClr val="800080"/>
                  </a:solidFill>
                </a:rPr>
                <a:t>Maigre</a:t>
              </a:r>
            </a:p>
            <a:p>
              <a:r>
                <a:rPr lang="fr-FR" sz="1400" i="1" dirty="0" smtClean="0">
                  <a:solidFill>
                    <a:srgbClr val="800080"/>
                  </a:solidFill>
                </a:rPr>
                <a:t>Ou normal</a:t>
              </a:r>
              <a:endParaRPr lang="fr-FR" sz="1400" dirty="0"/>
            </a:p>
          </p:txBody>
        </p:sp>
        <p:grpSp>
          <p:nvGrpSpPr>
            <p:cNvPr id="104" name="Groupe 103"/>
            <p:cNvGrpSpPr/>
            <p:nvPr/>
          </p:nvGrpSpPr>
          <p:grpSpPr>
            <a:xfrm>
              <a:off x="2288317" y="6049220"/>
              <a:ext cx="857293" cy="369332"/>
              <a:chOff x="5222684" y="3077159"/>
              <a:chExt cx="857293" cy="369332"/>
            </a:xfrm>
          </p:grpSpPr>
          <p:sp>
            <p:nvSpPr>
              <p:cNvPr id="109" name="Rectangle à coins arrondis 108"/>
              <p:cNvSpPr/>
              <p:nvPr/>
            </p:nvSpPr>
            <p:spPr>
              <a:xfrm>
                <a:off x="5222684" y="3134601"/>
                <a:ext cx="808185" cy="30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5354323" y="3077159"/>
                <a:ext cx="725654" cy="369332"/>
              </a:xfrm>
              <a:prstGeom prst="rect">
                <a:avLst/>
              </a:prstGeom>
            </p:spPr>
            <p:txBody>
              <a:bodyPr wrap="square">
                <a:spAutoFit/>
              </a:bodyPr>
              <a:lstStyle/>
              <a:p>
                <a:r>
                  <a:rPr lang="fr-FR" i="1" dirty="0" smtClean="0">
                    <a:solidFill>
                      <a:srgbClr val="800080"/>
                    </a:solidFill>
                  </a:rPr>
                  <a:t>Non</a:t>
                </a:r>
                <a:endParaRPr lang="fr-FR" dirty="0"/>
              </a:p>
            </p:txBody>
          </p:sp>
        </p:grpSp>
        <p:sp>
          <p:nvSpPr>
            <p:cNvPr id="105" name="Rectangle 104"/>
            <p:cNvSpPr/>
            <p:nvPr/>
          </p:nvSpPr>
          <p:spPr>
            <a:xfrm>
              <a:off x="2370848" y="6460817"/>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nvGrpSpPr>
            <p:cNvPr id="106" name="Groupe 105"/>
            <p:cNvGrpSpPr/>
            <p:nvPr/>
          </p:nvGrpSpPr>
          <p:grpSpPr>
            <a:xfrm>
              <a:off x="1893092" y="5010644"/>
              <a:ext cx="1176337" cy="640080"/>
              <a:chOff x="2096343" y="3169887"/>
              <a:chExt cx="1176337" cy="640080"/>
            </a:xfrm>
          </p:grpSpPr>
          <p:sp>
            <p:nvSpPr>
              <p:cNvPr id="107" name="Ellipse 106"/>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107"/>
              <p:cNvSpPr/>
              <p:nvPr/>
            </p:nvSpPr>
            <p:spPr>
              <a:xfrm>
                <a:off x="2303641" y="3305261"/>
                <a:ext cx="761747" cy="369332"/>
              </a:xfrm>
              <a:prstGeom prst="rect">
                <a:avLst/>
              </a:prstGeom>
            </p:spPr>
            <p:txBody>
              <a:bodyPr wrap="none">
                <a:spAutoFit/>
              </a:bodyPr>
              <a:lstStyle/>
              <a:p>
                <a:pPr algn="ctr"/>
                <a:r>
                  <a:rPr lang="fr-FR" i="1" dirty="0" smtClean="0">
                    <a:solidFill>
                      <a:srgbClr val="800080"/>
                    </a:solidFill>
                  </a:rPr>
                  <a:t>Poids</a:t>
                </a:r>
                <a:endParaRPr lang="fr-FR" dirty="0"/>
              </a:p>
            </p:txBody>
          </p:sp>
        </p:grpSp>
      </p:grpSp>
      <p:grpSp>
        <p:nvGrpSpPr>
          <p:cNvPr id="113" name="Groupe 112"/>
          <p:cNvGrpSpPr/>
          <p:nvPr/>
        </p:nvGrpSpPr>
        <p:grpSpPr>
          <a:xfrm>
            <a:off x="3771929" y="2962778"/>
            <a:ext cx="2232943" cy="1746159"/>
            <a:chOff x="1510776" y="5010644"/>
            <a:chExt cx="2232943" cy="1746159"/>
          </a:xfrm>
        </p:grpSpPr>
        <p:cxnSp>
          <p:nvCxnSpPr>
            <p:cNvPr id="114" name="Connecteur droit avec flèche 113"/>
            <p:cNvCxnSpPr>
              <a:endCxn id="127" idx="0"/>
            </p:cNvCxnSpPr>
            <p:nvPr/>
          </p:nvCxnSpPr>
          <p:spPr>
            <a:xfrm flipH="1">
              <a:off x="2027336" y="5333252"/>
              <a:ext cx="374425" cy="6387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709390" y="5598415"/>
              <a:ext cx="423514" cy="307777"/>
            </a:xfrm>
            <a:prstGeom prst="rect">
              <a:avLst/>
            </a:prstGeom>
          </p:spPr>
          <p:txBody>
            <a:bodyPr wrap="none">
              <a:spAutoFit/>
            </a:bodyPr>
            <a:lstStyle/>
            <a:p>
              <a:r>
                <a:rPr lang="fr-FR" sz="1400" i="1" dirty="0" smtClean="0">
                  <a:solidFill>
                    <a:srgbClr val="800080"/>
                  </a:solidFill>
                </a:rPr>
                <a:t>oui</a:t>
              </a:r>
              <a:endParaRPr lang="fr-FR" sz="1400" dirty="0"/>
            </a:p>
          </p:txBody>
        </p:sp>
        <p:grpSp>
          <p:nvGrpSpPr>
            <p:cNvPr id="116" name="Groupe 115"/>
            <p:cNvGrpSpPr/>
            <p:nvPr/>
          </p:nvGrpSpPr>
          <p:grpSpPr>
            <a:xfrm>
              <a:off x="1510776" y="5971991"/>
              <a:ext cx="1033120" cy="413254"/>
              <a:chOff x="5792942" y="3134351"/>
              <a:chExt cx="1033120" cy="413254"/>
            </a:xfrm>
          </p:grpSpPr>
          <p:sp>
            <p:nvSpPr>
              <p:cNvPr id="127" name="Rectangle à coins arrondis 126"/>
              <p:cNvSpPr/>
              <p:nvPr/>
            </p:nvSpPr>
            <p:spPr>
              <a:xfrm>
                <a:off x="5792942" y="3134351"/>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ctangle 127"/>
              <p:cNvSpPr/>
              <p:nvPr/>
            </p:nvSpPr>
            <p:spPr>
              <a:xfrm>
                <a:off x="5792942" y="3174837"/>
                <a:ext cx="1033120" cy="369332"/>
              </a:xfrm>
              <a:prstGeom prst="rect">
                <a:avLst/>
              </a:prstGeom>
            </p:spPr>
            <p:txBody>
              <a:bodyPr wrap="square">
                <a:spAutoFit/>
              </a:bodyPr>
              <a:lstStyle/>
              <a:p>
                <a:pPr algn="ctr"/>
                <a:r>
                  <a:rPr lang="fr-FR" i="1" dirty="0" smtClean="0">
                    <a:solidFill>
                      <a:srgbClr val="800080"/>
                    </a:solidFill>
                  </a:rPr>
                  <a:t>Risque</a:t>
                </a:r>
                <a:endParaRPr lang="fr-FR" dirty="0"/>
              </a:p>
            </p:txBody>
          </p:sp>
        </p:grpSp>
        <p:sp>
          <p:nvSpPr>
            <p:cNvPr id="117" name="Rectangle 116"/>
            <p:cNvSpPr/>
            <p:nvPr/>
          </p:nvSpPr>
          <p:spPr>
            <a:xfrm>
              <a:off x="1690388" y="6417350"/>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cxnSp>
          <p:nvCxnSpPr>
            <p:cNvPr id="118" name="Connecteur droit avec flèche 117"/>
            <p:cNvCxnSpPr>
              <a:endCxn id="126" idx="0"/>
            </p:cNvCxnSpPr>
            <p:nvPr/>
          </p:nvCxnSpPr>
          <p:spPr>
            <a:xfrm>
              <a:off x="2521054" y="5333252"/>
              <a:ext cx="828460" cy="72440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2672258" y="5699178"/>
              <a:ext cx="482824" cy="307777"/>
            </a:xfrm>
            <a:prstGeom prst="rect">
              <a:avLst/>
            </a:prstGeom>
          </p:spPr>
          <p:txBody>
            <a:bodyPr wrap="none">
              <a:spAutoFit/>
            </a:bodyPr>
            <a:lstStyle/>
            <a:p>
              <a:r>
                <a:rPr lang="fr-FR" sz="1400" i="1" dirty="0" smtClean="0">
                  <a:solidFill>
                    <a:srgbClr val="800080"/>
                  </a:solidFill>
                </a:rPr>
                <a:t>non</a:t>
              </a:r>
              <a:endParaRPr lang="fr-FR" sz="1400" dirty="0"/>
            </a:p>
          </p:txBody>
        </p:sp>
        <p:grpSp>
          <p:nvGrpSpPr>
            <p:cNvPr id="120" name="Groupe 119"/>
            <p:cNvGrpSpPr/>
            <p:nvPr/>
          </p:nvGrpSpPr>
          <p:grpSpPr>
            <a:xfrm>
              <a:off x="2912018" y="6057657"/>
              <a:ext cx="808185" cy="403160"/>
              <a:chOff x="5846385" y="3085596"/>
              <a:chExt cx="808185" cy="403160"/>
            </a:xfrm>
          </p:grpSpPr>
          <p:sp>
            <p:nvSpPr>
              <p:cNvPr id="125" name="Rectangle à coins arrondis 124"/>
              <p:cNvSpPr/>
              <p:nvPr/>
            </p:nvSpPr>
            <p:spPr>
              <a:xfrm>
                <a:off x="5846385" y="3134601"/>
                <a:ext cx="808185" cy="354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125"/>
              <p:cNvSpPr/>
              <p:nvPr/>
            </p:nvSpPr>
            <p:spPr>
              <a:xfrm>
                <a:off x="5921054" y="3085596"/>
                <a:ext cx="725654" cy="369332"/>
              </a:xfrm>
              <a:prstGeom prst="rect">
                <a:avLst/>
              </a:prstGeom>
            </p:spPr>
            <p:txBody>
              <a:bodyPr wrap="square">
                <a:spAutoFit/>
              </a:bodyPr>
              <a:lstStyle/>
              <a:p>
                <a:r>
                  <a:rPr lang="fr-FR" i="1" dirty="0" smtClean="0">
                    <a:solidFill>
                      <a:srgbClr val="800080"/>
                    </a:solidFill>
                  </a:rPr>
                  <a:t>Non</a:t>
                </a:r>
                <a:endParaRPr lang="fr-FR" dirty="0"/>
              </a:p>
            </p:txBody>
          </p:sp>
        </p:grpSp>
        <p:sp>
          <p:nvSpPr>
            <p:cNvPr id="121" name="Rectangle 120"/>
            <p:cNvSpPr/>
            <p:nvPr/>
          </p:nvSpPr>
          <p:spPr>
            <a:xfrm>
              <a:off x="3100594" y="6449026"/>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nvGrpSpPr>
            <p:cNvPr id="122" name="Groupe 121"/>
            <p:cNvGrpSpPr/>
            <p:nvPr/>
          </p:nvGrpSpPr>
          <p:grpSpPr>
            <a:xfrm>
              <a:off x="1893092" y="5010644"/>
              <a:ext cx="1176337" cy="640080"/>
              <a:chOff x="2096343" y="3169887"/>
              <a:chExt cx="1176337" cy="640080"/>
            </a:xfrm>
          </p:grpSpPr>
          <p:sp>
            <p:nvSpPr>
              <p:cNvPr id="123" name="Ellipse 122"/>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123"/>
              <p:cNvSpPr/>
              <p:nvPr/>
            </p:nvSpPr>
            <p:spPr>
              <a:xfrm>
                <a:off x="2194638" y="3305261"/>
                <a:ext cx="979756" cy="369332"/>
              </a:xfrm>
              <a:prstGeom prst="rect">
                <a:avLst/>
              </a:prstGeom>
            </p:spPr>
            <p:txBody>
              <a:bodyPr wrap="none">
                <a:spAutoFit/>
              </a:bodyPr>
              <a:lstStyle/>
              <a:p>
                <a:pPr algn="ctr"/>
                <a:r>
                  <a:rPr lang="fr-FR" i="1" dirty="0" smtClean="0">
                    <a:solidFill>
                      <a:srgbClr val="800080"/>
                    </a:solidFill>
                  </a:rPr>
                  <a:t>Fumeur</a:t>
                </a:r>
                <a:endParaRPr lang="fr-FR" dirty="0"/>
              </a:p>
            </p:txBody>
          </p:sp>
        </p:grpSp>
      </p:grpSp>
    </p:spTree>
    <p:extLst>
      <p:ext uri="{BB962C8B-B14F-4D97-AF65-F5344CB8AC3E}">
        <p14:creationId xmlns:p14="http://schemas.microsoft.com/office/powerpoint/2010/main" val="250392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5" grpId="0" animBg="1"/>
      <p:bldP spid="9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731962"/>
            <a:ext cx="7868244" cy="741528"/>
            <a:chOff x="676275" y="2026676"/>
            <a:chExt cx="7772400" cy="741528"/>
          </a:xfrm>
        </p:grpSpPr>
        <p:sp>
          <p:nvSpPr>
            <p:cNvPr id="10" name="Rectangle 9"/>
            <p:cNvSpPr/>
            <p:nvPr/>
          </p:nvSpPr>
          <p:spPr>
            <a:xfrm>
              <a:off x="676275" y="2026676"/>
              <a:ext cx="7772400" cy="7415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43459" y="2241999"/>
              <a:ext cx="1261885" cy="369332"/>
            </a:xfrm>
            <a:prstGeom prst="rect">
              <a:avLst/>
            </a:prstGeom>
            <a:noFill/>
          </p:spPr>
          <p:txBody>
            <a:bodyPr wrap="none" rtlCol="0">
              <a:spAutoFit/>
            </a:bodyPr>
            <a:lstStyle/>
            <a:p>
              <a:pPr algn="ctr"/>
              <a:r>
                <a:rPr lang="fr-FR" dirty="0" smtClean="0">
                  <a:solidFill>
                    <a:srgbClr val="800080"/>
                  </a:solidFill>
                </a:rPr>
                <a:t>Exercice 3</a:t>
              </a:r>
              <a:endParaRPr lang="fr-FR" baseline="-25000" dirty="0">
                <a:solidFill>
                  <a:srgbClr val="800080"/>
                </a:solidFill>
              </a:endParaRPr>
            </a:p>
          </p:txBody>
        </p:sp>
        <p:sp>
          <p:nvSpPr>
            <p:cNvPr id="14" name="Rectangle 13"/>
            <p:cNvSpPr/>
            <p:nvPr/>
          </p:nvSpPr>
          <p:spPr>
            <a:xfrm>
              <a:off x="1885950" y="2096185"/>
              <a:ext cx="6496050" cy="584775"/>
            </a:xfrm>
            <a:prstGeom prst="rect">
              <a:avLst/>
            </a:prstGeom>
          </p:spPr>
          <p:txBody>
            <a:bodyPr wrap="square">
              <a:spAutoFit/>
            </a:bodyPr>
            <a:lstStyle/>
            <a:p>
              <a:pPr algn="just"/>
              <a:r>
                <a:rPr lang="fr-FR" sz="1600" i="1" dirty="0" smtClean="0">
                  <a:solidFill>
                    <a:srgbClr val="800080"/>
                  </a:solidFill>
                </a:rPr>
                <a:t>Soit le jeux de donné suivant, on souhaite diagnostiquer l’état d’un patient a partir des symptômes suivants.</a:t>
              </a:r>
            </a:p>
          </p:txBody>
        </p:sp>
      </p:grpSp>
      <p:grpSp>
        <p:nvGrpSpPr>
          <p:cNvPr id="19" name="Groupe 22"/>
          <p:cNvGrpSpPr/>
          <p:nvPr/>
        </p:nvGrpSpPr>
        <p:grpSpPr>
          <a:xfrm>
            <a:off x="4861719" y="2577811"/>
            <a:ext cx="3644403" cy="420880"/>
            <a:chOff x="1885950" y="2026676"/>
            <a:chExt cx="6562725" cy="1222345"/>
          </a:xfrm>
        </p:grpSpPr>
        <p:sp>
          <p:nvSpPr>
            <p:cNvPr id="20" name="Rectangle 19"/>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la variable cible : Maladie </a:t>
              </a:r>
              <a:endParaRPr lang="fr-FR" sz="1600" i="1" dirty="0">
                <a:solidFill>
                  <a:srgbClr val="800080"/>
                </a:solidFill>
              </a:endParaRPr>
            </a:p>
          </p:txBody>
        </p:sp>
      </p:grpSp>
      <p:graphicFrame>
        <p:nvGraphicFramePr>
          <p:cNvPr id="4" name="Tableau 3"/>
          <p:cNvGraphicFramePr>
            <a:graphicFrameLocks noGrp="1"/>
          </p:cNvGraphicFramePr>
          <p:nvPr>
            <p:extLst>
              <p:ext uri="{D42A27DB-BD31-4B8C-83A1-F6EECF244321}">
                <p14:modId xmlns:p14="http://schemas.microsoft.com/office/powerpoint/2010/main" val="2476698154"/>
              </p:ext>
            </p:extLst>
          </p:nvPr>
        </p:nvGraphicFramePr>
        <p:xfrm>
          <a:off x="521661" y="2719606"/>
          <a:ext cx="3716205" cy="1958860"/>
        </p:xfrm>
        <a:graphic>
          <a:graphicData uri="http://schemas.openxmlformats.org/drawingml/2006/table">
            <a:tbl>
              <a:tblPr>
                <a:tableStyleId>{5C22544A-7EE6-4342-B048-85BDC9FD1C3A}</a:tableStyleId>
              </a:tblPr>
              <a:tblGrid>
                <a:gridCol w="358426">
                  <a:extLst>
                    <a:ext uri="{9D8B030D-6E8A-4147-A177-3AD203B41FA5}">
                      <a16:colId xmlns:a16="http://schemas.microsoft.com/office/drawing/2014/main" val="4144477507"/>
                    </a:ext>
                  </a:extLst>
                </a:gridCol>
                <a:gridCol w="633299">
                  <a:extLst>
                    <a:ext uri="{9D8B030D-6E8A-4147-A177-3AD203B41FA5}">
                      <a16:colId xmlns:a16="http://schemas.microsoft.com/office/drawing/2014/main" val="1016896816"/>
                    </a:ext>
                  </a:extLst>
                </a:gridCol>
                <a:gridCol w="795486">
                  <a:extLst>
                    <a:ext uri="{9D8B030D-6E8A-4147-A177-3AD203B41FA5}">
                      <a16:colId xmlns:a16="http://schemas.microsoft.com/office/drawing/2014/main" val="1398302055"/>
                    </a:ext>
                  </a:extLst>
                </a:gridCol>
                <a:gridCol w="494282">
                  <a:extLst>
                    <a:ext uri="{9D8B030D-6E8A-4147-A177-3AD203B41FA5}">
                      <a16:colId xmlns:a16="http://schemas.microsoft.com/office/drawing/2014/main" val="1592729464"/>
                    </a:ext>
                  </a:extLst>
                </a:gridCol>
                <a:gridCol w="1434712">
                  <a:extLst>
                    <a:ext uri="{9D8B030D-6E8A-4147-A177-3AD203B41FA5}">
                      <a16:colId xmlns:a16="http://schemas.microsoft.com/office/drawing/2014/main" val="3641911741"/>
                    </a:ext>
                  </a:extLst>
                </a:gridCol>
              </a:tblGrid>
              <a:tr h="195886">
                <a:tc>
                  <a:txBody>
                    <a:bodyPr/>
                    <a:lstStyle/>
                    <a:p>
                      <a:pPr algn="ctr" fontAlgn="b"/>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smtClean="0">
                          <a:effectLst/>
                        </a:rPr>
                        <a:t>Fièvre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Douleur</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Toux</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Maladie</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2629133"/>
                  </a:ext>
                </a:extLst>
              </a:tr>
              <a:tr h="195886">
                <a:tc>
                  <a:txBody>
                    <a:bodyPr/>
                    <a:lstStyle/>
                    <a:p>
                      <a:pPr algn="ctr" fontAlgn="b"/>
                      <a:r>
                        <a:rPr lang="fr-FR" sz="1100" u="none" strike="noStrike" dirty="0">
                          <a:effectLst/>
                        </a:rPr>
                        <a:t>1</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Abdomen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Appendicite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717382"/>
                  </a:ext>
                </a:extLst>
              </a:tr>
              <a:tr h="195886">
                <a:tc>
                  <a:txBody>
                    <a:bodyPr/>
                    <a:lstStyle/>
                    <a:p>
                      <a:pPr algn="ctr" fontAlgn="b"/>
                      <a:r>
                        <a:rPr lang="fr-FR" sz="1100" u="none" strike="noStrike" dirty="0">
                          <a:effectLst/>
                        </a:rPr>
                        <a:t>2</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Abdomen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Appendicite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215142"/>
                  </a:ext>
                </a:extLst>
              </a:tr>
              <a:tr h="195886">
                <a:tc>
                  <a:txBody>
                    <a:bodyPr/>
                    <a:lstStyle/>
                    <a:p>
                      <a:pPr algn="ctr" fontAlgn="b"/>
                      <a:r>
                        <a:rPr lang="fr-FR" sz="1100" u="none" strike="noStrike" dirty="0">
                          <a:effectLst/>
                        </a:rPr>
                        <a:t>3</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gorge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rhume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4153170"/>
                  </a:ext>
                </a:extLst>
              </a:tr>
              <a:tr h="195886">
                <a:tc>
                  <a:txBody>
                    <a:bodyPr/>
                    <a:lstStyle/>
                    <a:p>
                      <a:pPr algn="ctr" fontAlgn="b"/>
                      <a:r>
                        <a:rPr lang="fr-FR" sz="1100" u="none" strike="noStrike" dirty="0">
                          <a:effectLst/>
                        </a:rPr>
                        <a:t>4</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gorge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rhume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7612763"/>
                  </a:ext>
                </a:extLst>
              </a:tr>
              <a:tr h="195886">
                <a:tc>
                  <a:txBody>
                    <a:bodyPr/>
                    <a:lstStyle/>
                    <a:p>
                      <a:pPr algn="ctr" fontAlgn="b"/>
                      <a:r>
                        <a:rPr lang="fr-FR" sz="1100" u="none" strike="noStrike" dirty="0">
                          <a:effectLst/>
                        </a:rPr>
                        <a:t>5</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gorge</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mal de gorge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62097"/>
                  </a:ext>
                </a:extLst>
              </a:tr>
              <a:tr h="195886">
                <a:tc>
                  <a:txBody>
                    <a:bodyPr/>
                    <a:lstStyle/>
                    <a:p>
                      <a:pPr algn="ctr" fontAlgn="b"/>
                      <a:r>
                        <a:rPr lang="fr-FR" sz="1100" u="none" strike="noStrike" dirty="0">
                          <a:effectLst/>
                        </a:rPr>
                        <a:t>6</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aucune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5373995"/>
                  </a:ext>
                </a:extLst>
              </a:tr>
              <a:tr h="195886">
                <a:tc>
                  <a:txBody>
                    <a:bodyPr/>
                    <a:lstStyle/>
                    <a:p>
                      <a:pPr algn="ctr" fontAlgn="b"/>
                      <a:r>
                        <a:rPr lang="fr-FR" sz="1100" u="none" strike="noStrike" dirty="0">
                          <a:effectLst/>
                        </a:rPr>
                        <a:t>7</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rhume</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7102910"/>
                  </a:ext>
                </a:extLst>
              </a:tr>
              <a:tr h="195886">
                <a:tc>
                  <a:txBody>
                    <a:bodyPr/>
                    <a:lstStyle/>
                    <a:p>
                      <a:pPr algn="ctr" fontAlgn="b"/>
                      <a:r>
                        <a:rPr lang="fr-FR" sz="1100" u="none" strike="noStrike" dirty="0">
                          <a:effectLst/>
                        </a:rPr>
                        <a:t>8</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oui</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a:effectLst/>
                        </a:rPr>
                        <a:t>refroidissement</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4362240"/>
                  </a:ext>
                </a:extLst>
              </a:tr>
              <a:tr h="195886">
                <a:tc>
                  <a:txBody>
                    <a:bodyPr/>
                    <a:lstStyle/>
                    <a:p>
                      <a:pPr algn="ctr" fontAlgn="b"/>
                      <a:r>
                        <a:rPr lang="fr-FR" sz="1100" u="none" strike="noStrike" dirty="0">
                          <a:effectLst/>
                        </a:rPr>
                        <a:t>9</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fr-FR" sz="1100" u="none" strike="noStrike" dirty="0">
                          <a:effectLst/>
                        </a:rPr>
                        <a:t>aucune</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9176978"/>
                  </a:ext>
                </a:extLst>
              </a:tr>
            </a:tbl>
          </a:graphicData>
        </a:graphic>
      </p:graphicFrame>
      <p:sp>
        <p:nvSpPr>
          <p:cNvPr id="33" name="Rectangle 1"/>
          <p:cNvSpPr>
            <a:spLocks noChangeArrowheads="1"/>
          </p:cNvSpPr>
          <p:nvPr/>
        </p:nvSpPr>
        <p:spPr bwMode="auto">
          <a:xfrm>
            <a:off x="4861720" y="3019890"/>
            <a:ext cx="3644402"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c=[Appendicite, rhume, mal de gorge, refroidissement, aucune]</a:t>
            </a:r>
          </a:p>
        </p:txBody>
      </p:sp>
      <p:grpSp>
        <p:nvGrpSpPr>
          <p:cNvPr id="35" name="Groupe 22"/>
          <p:cNvGrpSpPr/>
          <p:nvPr/>
        </p:nvGrpSpPr>
        <p:grpSpPr>
          <a:xfrm>
            <a:off x="198642" y="4994220"/>
            <a:ext cx="2059014" cy="420880"/>
            <a:chOff x="1885950" y="2026676"/>
            <a:chExt cx="6562725" cy="1222345"/>
          </a:xfrm>
        </p:grpSpPr>
        <p:sp>
          <p:nvSpPr>
            <p:cNvPr id="36" name="Rectangle 35"/>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Fièvre</a:t>
              </a:r>
              <a:endParaRPr lang="fr-FR" sz="1600" i="1" dirty="0">
                <a:solidFill>
                  <a:srgbClr val="800080"/>
                </a:solidFill>
              </a:endParaRPr>
            </a:p>
          </p:txBody>
        </p:sp>
      </p:grpSp>
      <mc:AlternateContent xmlns:mc="http://schemas.openxmlformats.org/markup-compatibility/2006" xmlns:a14="http://schemas.microsoft.com/office/drawing/2010/main">
        <mc:Choice Requires="a14">
          <p:sp>
            <p:nvSpPr>
              <p:cNvPr id="38" name="ZoneTexte 37"/>
              <p:cNvSpPr txBox="1"/>
              <p:nvPr/>
            </p:nvSpPr>
            <p:spPr>
              <a:xfrm>
                <a:off x="2550591" y="4878590"/>
                <a:ext cx="6341679" cy="6363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𝐹</m:t>
                          </m:r>
                        </m:e>
                      </m:d>
                      <m:r>
                        <a:rPr lang="fr-FR" sz="1600" b="0" i="1" smtClean="0">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5</m:t>
                          </m:r>
                        </m:num>
                        <m:den>
                          <m:r>
                            <a:rPr lang="fr-FR" sz="1600" b="0" i="1" smtClean="0">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d>
                        <m:dPr>
                          <m:ctrlPr>
                            <a:rPr lang="fr-FR" sz="1600" i="1" smtClean="0">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2</m:t>
                              </m:r>
                            </m:num>
                            <m:den>
                              <m:r>
                                <a:rPr lang="fr-FR" sz="1600" b="0" i="1" smtClean="0">
                                  <a:solidFill>
                                    <a:srgbClr val="002060"/>
                                  </a:solidFill>
                                  <a:latin typeface="Cambria Math" panose="02040503050406030204" pitchFamily="18" charset="0"/>
                                </a:rPr>
                                <m:t>5</m:t>
                              </m:r>
                            </m:den>
                          </m:f>
                          <m:r>
                            <a:rPr lang="fr-FR" sz="1600" b="0" i="1" smtClean="0">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1</m:t>
                                  </m:r>
                                </m:num>
                                <m:den>
                                  <m:r>
                                    <a:rPr lang="fr-FR" sz="1600" b="0" i="1" smtClean="0">
                                      <a:solidFill>
                                        <a:srgbClr val="002060"/>
                                      </a:solidFill>
                                      <a:latin typeface="Cambria Math" panose="02040503050406030204" pitchFamily="18" charset="0"/>
                                    </a:rPr>
                                    <m:t>5</m:t>
                                  </m:r>
                                </m:den>
                              </m:f>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3</m:t>
                              </m:r>
                            </m:num>
                            <m:den>
                              <m:r>
                                <a:rPr lang="fr-FR" sz="1600" b="0" i="1" smtClean="0">
                                  <a:solidFill>
                                    <a:srgbClr val="002060"/>
                                  </a:solidFill>
                                  <a:latin typeface="Cambria Math" panose="02040503050406030204" pitchFamily="18" charset="0"/>
                                </a:rPr>
                                <m:t>5</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3</m:t>
                                  </m:r>
                                </m:num>
                                <m:den>
                                  <m:r>
                                    <a:rPr lang="fr-FR" sz="1600" b="0" i="1" smtClean="0">
                                      <a:solidFill>
                                        <a:srgbClr val="002060"/>
                                      </a:solidFill>
                                      <a:latin typeface="Cambria Math" panose="02040503050406030204" pitchFamily="18" charset="0"/>
                                    </a:rPr>
                                    <m:t>5</m:t>
                                  </m:r>
                                </m:den>
                              </m:f>
                            </m:e>
                          </m:d>
                        </m:e>
                      </m:d>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4</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4</m:t>
                              </m:r>
                            </m:den>
                          </m:f>
                        </m:e>
                      </m:d>
                      <m:r>
                        <a:rPr lang="fr-FR" sz="1600" b="0" i="1" smtClean="0">
                          <a:solidFill>
                            <a:srgbClr val="002060"/>
                          </a:solidFill>
                          <a:latin typeface="Cambria Math" panose="02040503050406030204" pitchFamily="18" charset="0"/>
                        </a:rPr>
                        <m:t>=1.65</m:t>
                      </m:r>
                    </m:oMath>
                  </m:oMathPara>
                </a14:m>
                <a:endParaRPr lang="fr-FR" sz="1600" dirty="0" smtClean="0">
                  <a:solidFill>
                    <a:srgbClr val="002060"/>
                  </a:solidFill>
                </a:endParaRPr>
              </a:p>
            </p:txBody>
          </p:sp>
        </mc:Choice>
        <mc:Fallback xmlns="">
          <p:sp>
            <p:nvSpPr>
              <p:cNvPr id="38" name="ZoneTexte 37"/>
              <p:cNvSpPr txBox="1">
                <a:spLocks noRot="1" noChangeAspect="1" noMove="1" noResize="1" noEditPoints="1" noAdjustHandles="1" noChangeArrowheads="1" noChangeShapeType="1" noTextEdit="1"/>
              </p:cNvSpPr>
              <p:nvPr/>
            </p:nvSpPr>
            <p:spPr>
              <a:xfrm>
                <a:off x="2550591" y="4878590"/>
                <a:ext cx="6341679" cy="636393"/>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9" name="ZoneTexte 38"/>
              <p:cNvSpPr txBox="1"/>
              <p:nvPr/>
            </p:nvSpPr>
            <p:spPr>
              <a:xfrm>
                <a:off x="4320503" y="3706986"/>
                <a:ext cx="4608344" cy="1106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𝑀𝑎𝑙𝑎𝑑𝑖𝑒</m:t>
                          </m:r>
                        </m:e>
                      </m:d>
                      <m:r>
                        <a:rPr lang="fr-FR" sz="1600" b="0" i="1" smtClean="0">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4</m:t>
                          </m:r>
                        </m:num>
                        <m:den>
                          <m:r>
                            <a:rPr lang="fr-FR" sz="1600" b="0" i="1" smtClean="0">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2</m:t>
                              </m:r>
                            </m:num>
                            <m:den>
                              <m:r>
                                <a:rPr lang="fr-FR" sz="1600" b="0" i="1" smtClean="0">
                                  <a:solidFill>
                                    <a:srgbClr val="002060"/>
                                  </a:solidFill>
                                  <a:latin typeface="Cambria Math" panose="02040503050406030204" pitchFamily="18" charset="0"/>
                                </a:rPr>
                                <m:t>9</m:t>
                              </m:r>
                            </m:den>
                          </m:f>
                        </m:e>
                      </m:d>
                      <m:r>
                        <a:rPr lang="fr-FR" sz="1600" i="1">
                          <a:solidFill>
                            <a:srgbClr val="002060"/>
                          </a:solidFill>
                          <a:latin typeface="Cambria Math" panose="02040503050406030204" pitchFamily="18" charset="0"/>
                        </a:rPr>
                        <m:t>−</m:t>
                      </m:r>
                      <m:f>
                        <m:fPr>
                          <m:ctrlPr>
                            <a:rPr lang="fr-FR" sz="1600" i="1" smtClean="0">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3</m:t>
                          </m:r>
                        </m:num>
                        <m:den>
                          <m:r>
                            <a:rPr lang="fr-FR" sz="1600" b="0" i="1" smtClean="0">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3</m:t>
                              </m:r>
                            </m:num>
                            <m:den>
                              <m:r>
                                <a:rPr lang="fr-FR" sz="1600" i="1" smtClean="0">
                                  <a:solidFill>
                                    <a:srgbClr val="002060"/>
                                  </a:solidFill>
                                  <a:latin typeface="Cambria Math" panose="02040503050406030204" pitchFamily="18" charset="0"/>
                                </a:rPr>
                                <m:t>9</m:t>
                              </m:r>
                            </m:den>
                          </m:f>
                        </m:e>
                      </m:d>
                    </m:oMath>
                  </m:oMathPara>
                </a14:m>
                <a:endParaRPr lang="fr-FR" sz="1600" b="0" i="1" dirty="0" smtClean="0">
                  <a:solidFill>
                    <a:srgbClr val="00206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9</m:t>
                              </m:r>
                            </m:den>
                          </m:f>
                        </m:e>
                      </m:d>
                      <m:r>
                        <a:rPr lang="fr-FR" sz="1600" b="0" i="1" smtClean="0">
                          <a:solidFill>
                            <a:srgbClr val="002060"/>
                          </a:solidFill>
                          <a:latin typeface="Cambria Math" panose="02040503050406030204" pitchFamily="18" charset="0"/>
                        </a:rPr>
                        <m:t>=2.20</m:t>
                      </m:r>
                    </m:oMath>
                  </m:oMathPara>
                </a14:m>
                <a:endParaRPr lang="fr-FR" sz="1600" dirty="0" smtClean="0">
                  <a:solidFill>
                    <a:srgbClr val="002060"/>
                  </a:solidFill>
                  <a:latin typeface="Cambria" panose="02040503050406030204" pitchFamily="18" charset="0"/>
                  <a:ea typeface="Cambria" panose="02040503050406030204" pitchFamily="18" charset="0"/>
                </a:endParaRPr>
              </a:p>
            </p:txBody>
          </p:sp>
        </mc:Choice>
        <mc:Fallback xmlns="">
          <p:sp>
            <p:nvSpPr>
              <p:cNvPr id="39" name="ZoneTexte 38"/>
              <p:cNvSpPr txBox="1">
                <a:spLocks noRot="1" noChangeAspect="1" noMove="1" noResize="1" noEditPoints="1" noAdjustHandles="1" noChangeArrowheads="1" noChangeShapeType="1" noTextEdit="1"/>
              </p:cNvSpPr>
              <p:nvPr/>
            </p:nvSpPr>
            <p:spPr>
              <a:xfrm>
                <a:off x="4320503" y="3706986"/>
                <a:ext cx="4608344" cy="1106457"/>
              </a:xfrm>
              <a:prstGeom prst="rect">
                <a:avLst/>
              </a:prstGeom>
              <a:blipFill>
                <a:blip r:embed="rId4"/>
                <a:stretch>
                  <a:fillRect/>
                </a:stretch>
              </a:blipFill>
            </p:spPr>
            <p:txBody>
              <a:bodyPr/>
              <a:lstStyle/>
              <a:p>
                <a:r>
                  <a:rPr lang="fr-FR">
                    <a:noFill/>
                  </a:rPr>
                  <a:t> </a:t>
                </a:r>
              </a:p>
            </p:txBody>
          </p:sp>
        </mc:Fallback>
      </mc:AlternateContent>
      <p:grpSp>
        <p:nvGrpSpPr>
          <p:cNvPr id="28" name="Groupe 22"/>
          <p:cNvGrpSpPr/>
          <p:nvPr/>
        </p:nvGrpSpPr>
        <p:grpSpPr>
          <a:xfrm>
            <a:off x="187090" y="5603820"/>
            <a:ext cx="2059014" cy="420880"/>
            <a:chOff x="1885950" y="2026676"/>
            <a:chExt cx="6562725" cy="1222345"/>
          </a:xfrm>
        </p:grpSpPr>
        <p:sp>
          <p:nvSpPr>
            <p:cNvPr id="29" name="Rectangle 28"/>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Douleur</a:t>
              </a:r>
              <a:endParaRPr lang="fr-FR" sz="1600" i="1" dirty="0">
                <a:solidFill>
                  <a:srgbClr val="800080"/>
                </a:solidFill>
              </a:endParaRPr>
            </a:p>
          </p:txBody>
        </p:sp>
      </p:grpSp>
      <mc:AlternateContent xmlns:mc="http://schemas.openxmlformats.org/markup-compatibility/2006" xmlns:a14="http://schemas.microsoft.com/office/drawing/2010/main">
        <mc:Choice Requires="a14">
          <p:sp>
            <p:nvSpPr>
              <p:cNvPr id="31" name="ZoneTexte 30"/>
              <p:cNvSpPr txBox="1"/>
              <p:nvPr/>
            </p:nvSpPr>
            <p:spPr>
              <a:xfrm>
                <a:off x="2412690" y="5504643"/>
                <a:ext cx="6617480"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𝐷</m:t>
                          </m:r>
                        </m:e>
                      </m:d>
                      <m:r>
                        <a:rPr lang="fr-FR" sz="1600" b="0" i="1" smtClean="0">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3</m:t>
                              </m:r>
                            </m:den>
                          </m:f>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3</m:t>
                              </m:r>
                            </m:den>
                          </m:f>
                        </m:e>
                      </m:d>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4</m:t>
                              </m:r>
                            </m:den>
                          </m:f>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4</m:t>
                              </m:r>
                            </m:den>
                          </m:f>
                        </m:e>
                      </m:d>
                      <m:r>
                        <a:rPr lang="fr-FR" sz="1600" b="0" i="1" smtClean="0">
                          <a:solidFill>
                            <a:srgbClr val="002060"/>
                          </a:solidFill>
                          <a:latin typeface="Cambria Math" panose="02040503050406030204" pitchFamily="18" charset="0"/>
                        </a:rPr>
                        <m:t>=0.97</m:t>
                      </m:r>
                    </m:oMath>
                  </m:oMathPara>
                </a14:m>
                <a:endParaRPr lang="fr-FR" sz="1600" dirty="0" smtClean="0">
                  <a:solidFill>
                    <a:srgbClr val="002060"/>
                  </a:solidFill>
                </a:endParaRPr>
              </a:p>
            </p:txBody>
          </p:sp>
        </mc:Choice>
        <mc:Fallback xmlns="">
          <p:sp>
            <p:nvSpPr>
              <p:cNvPr id="31" name="ZoneTexte 30"/>
              <p:cNvSpPr txBox="1">
                <a:spLocks noRot="1" noChangeAspect="1" noMove="1" noResize="1" noEditPoints="1" noAdjustHandles="1" noChangeArrowheads="1" noChangeShapeType="1" noTextEdit="1"/>
              </p:cNvSpPr>
              <p:nvPr/>
            </p:nvSpPr>
            <p:spPr>
              <a:xfrm>
                <a:off x="2412690" y="5504643"/>
                <a:ext cx="6617480" cy="553228"/>
              </a:xfrm>
              <a:prstGeom prst="rect">
                <a:avLst/>
              </a:prstGeom>
              <a:blipFill>
                <a:blip r:embed="rId5"/>
                <a:stretch>
                  <a:fillRect/>
                </a:stretch>
              </a:blipFill>
            </p:spPr>
            <p:txBody>
              <a:bodyPr/>
              <a:lstStyle/>
              <a:p>
                <a:r>
                  <a:rPr lang="fr-FR">
                    <a:noFill/>
                  </a:rPr>
                  <a:t> </a:t>
                </a:r>
              </a:p>
            </p:txBody>
          </p:sp>
        </mc:Fallback>
      </mc:AlternateContent>
      <p:grpSp>
        <p:nvGrpSpPr>
          <p:cNvPr id="32" name="Groupe 22"/>
          <p:cNvGrpSpPr/>
          <p:nvPr/>
        </p:nvGrpSpPr>
        <p:grpSpPr>
          <a:xfrm>
            <a:off x="184042" y="6222564"/>
            <a:ext cx="2059014" cy="420880"/>
            <a:chOff x="1885950" y="2026676"/>
            <a:chExt cx="6562725" cy="1222345"/>
          </a:xfrm>
        </p:grpSpPr>
        <p:sp>
          <p:nvSpPr>
            <p:cNvPr id="34" name="Rectangle 33"/>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p:cNvSpPr/>
            <p:nvPr/>
          </p:nvSpPr>
          <p:spPr>
            <a:xfrm>
              <a:off x="1885950" y="2096184"/>
              <a:ext cx="6496051" cy="983249"/>
            </a:xfrm>
            <a:prstGeom prst="rect">
              <a:avLst/>
            </a:prstGeom>
          </p:spPr>
          <p:txBody>
            <a:bodyPr wrap="square">
              <a:spAutoFit/>
            </a:bodyPr>
            <a:lstStyle/>
            <a:p>
              <a:pPr algn="just"/>
              <a:r>
                <a:rPr lang="fr-FR" sz="1600" i="1" dirty="0" smtClean="0">
                  <a:solidFill>
                    <a:srgbClr val="800080"/>
                  </a:solidFill>
                </a:rPr>
                <a:t>Entropie de Toux</a:t>
              </a:r>
              <a:endParaRPr lang="fr-FR" sz="1600" i="1" dirty="0">
                <a:solidFill>
                  <a:srgbClr val="800080"/>
                </a:solidFill>
              </a:endParaRPr>
            </a:p>
          </p:txBody>
        </p:sp>
      </p:grpSp>
      <mc:AlternateContent xmlns:mc="http://schemas.openxmlformats.org/markup-compatibility/2006" xmlns:a14="http://schemas.microsoft.com/office/drawing/2010/main">
        <mc:Choice Requires="a14">
          <p:sp>
            <p:nvSpPr>
              <p:cNvPr id="41" name="ZoneTexte 40"/>
              <p:cNvSpPr txBox="1"/>
              <p:nvPr/>
            </p:nvSpPr>
            <p:spPr>
              <a:xfrm>
                <a:off x="2409642" y="6123387"/>
                <a:ext cx="6617480"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solidFill>
                            <a:srgbClr val="002060"/>
                          </a:solidFill>
                          <a:latin typeface="Cambria Math" panose="02040503050406030204" pitchFamily="18" charset="0"/>
                        </a:rPr>
                        <m:t>𝐻</m:t>
                      </m:r>
                      <m:d>
                        <m:dPr>
                          <m:ctrlPr>
                            <a:rPr lang="fr-FR" sz="1600" b="0" i="1" smtClean="0">
                              <a:solidFill>
                                <a:srgbClr val="002060"/>
                              </a:solidFill>
                              <a:latin typeface="Cambria Math" panose="02040503050406030204" pitchFamily="18" charset="0"/>
                            </a:rPr>
                          </m:ctrlPr>
                        </m:dPr>
                        <m:e>
                          <m:r>
                            <a:rPr lang="fr-FR" sz="1600" b="0" i="1" smtClean="0">
                              <a:solidFill>
                                <a:srgbClr val="002060"/>
                              </a:solidFill>
                              <a:latin typeface="Cambria Math" panose="02040503050406030204" pitchFamily="18" charset="0"/>
                            </a:rPr>
                            <m:t>𝑇</m:t>
                          </m:r>
                        </m:e>
                      </m:d>
                      <m:r>
                        <a:rPr lang="fr-FR" sz="1600" b="0" i="1" smtClean="0">
                          <a:solidFill>
                            <a:srgbClr val="002060"/>
                          </a:solidFill>
                          <a:latin typeface="Cambria Math" panose="02040503050406030204" pitchFamily="18" charset="0"/>
                        </a:rPr>
                        <m:t>=</m:t>
                      </m:r>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5</m:t>
                              </m:r>
                            </m:den>
                          </m:f>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3</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5</m:t>
                              </m:r>
                            </m:den>
                          </m:f>
                        </m:e>
                      </m:d>
                      <m:r>
                        <a:rPr lang="fr-FR" sz="1600" i="1">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4</m:t>
                              </m:r>
                            </m:den>
                          </m:f>
                        </m:e>
                      </m:d>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2</m:t>
                          </m:r>
                        </m:num>
                        <m:den>
                          <m:r>
                            <a:rPr lang="fr-FR" sz="1600" i="1">
                              <a:solidFill>
                                <a:srgbClr val="002060"/>
                              </a:solidFill>
                              <a:latin typeface="Cambria Math" panose="02040503050406030204" pitchFamily="18" charset="0"/>
                            </a:rPr>
                            <m:t>9</m:t>
                          </m:r>
                        </m:den>
                      </m:f>
                      <m:r>
                        <a:rPr lang="fr-FR" sz="1600" i="1">
                          <a:solidFill>
                            <a:srgbClr val="002060"/>
                          </a:solidFill>
                          <a:latin typeface="Cambria Math" panose="02040503050406030204" pitchFamily="18" charset="0"/>
                        </a:rPr>
                        <m:t>∗</m:t>
                      </m:r>
                      <m:sSub>
                        <m:sSubPr>
                          <m:ctrlPr>
                            <a:rPr lang="fr-FR" sz="1600" i="1">
                              <a:solidFill>
                                <a:srgbClr val="002060"/>
                              </a:solidFill>
                              <a:latin typeface="Cambria Math" panose="02040503050406030204" pitchFamily="18" charset="0"/>
                            </a:rPr>
                          </m:ctrlPr>
                        </m:sSubPr>
                        <m:e>
                          <m:r>
                            <a:rPr lang="fr-FR" sz="1600" i="1">
                              <a:solidFill>
                                <a:srgbClr val="002060"/>
                              </a:solidFill>
                              <a:latin typeface="Cambria Math" panose="02040503050406030204" pitchFamily="18" charset="0"/>
                            </a:rPr>
                            <m:t>𝑙𝑜𝑔</m:t>
                          </m:r>
                        </m:e>
                        <m:sub>
                          <m:r>
                            <a:rPr lang="fr-FR" sz="1600" i="1">
                              <a:solidFill>
                                <a:srgbClr val="002060"/>
                              </a:solidFill>
                              <a:latin typeface="Cambria Math" panose="02040503050406030204" pitchFamily="18" charset="0"/>
                            </a:rPr>
                            <m:t>2</m:t>
                          </m:r>
                        </m:sub>
                      </m:sSub>
                      <m:d>
                        <m:dPr>
                          <m:ctrlPr>
                            <a:rPr lang="fr-FR" sz="1600" i="1">
                              <a:solidFill>
                                <a:srgbClr val="002060"/>
                              </a:solidFill>
                              <a:latin typeface="Cambria Math" panose="02040503050406030204" pitchFamily="18" charset="0"/>
                            </a:rPr>
                          </m:ctrlPr>
                        </m:dPr>
                        <m:e>
                          <m:f>
                            <m:fPr>
                              <m:ctrlPr>
                                <a:rPr lang="fr-FR" sz="1600" i="1">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1</m:t>
                              </m:r>
                            </m:num>
                            <m:den>
                              <m:r>
                                <a:rPr lang="fr-FR" sz="1600" i="1">
                                  <a:solidFill>
                                    <a:srgbClr val="002060"/>
                                  </a:solidFill>
                                  <a:latin typeface="Cambria Math" panose="02040503050406030204" pitchFamily="18" charset="0"/>
                                </a:rPr>
                                <m:t>4</m:t>
                              </m:r>
                            </m:den>
                          </m:f>
                        </m:e>
                      </m:d>
                      <m:r>
                        <a:rPr lang="fr-FR" sz="1600" i="1">
                          <a:solidFill>
                            <a:srgbClr val="002060"/>
                          </a:solidFill>
                          <a:latin typeface="Cambria Math" panose="02040503050406030204" pitchFamily="18" charset="0"/>
                        </a:rPr>
                        <m:t>=1.</m:t>
                      </m:r>
                      <m:r>
                        <a:rPr lang="fr-FR" sz="1600" b="0" i="1" smtClean="0">
                          <a:solidFill>
                            <a:srgbClr val="002060"/>
                          </a:solidFill>
                          <a:latin typeface="Cambria Math" panose="02040503050406030204" pitchFamily="18" charset="0"/>
                        </a:rPr>
                        <m:t>73</m:t>
                      </m:r>
                    </m:oMath>
                  </m:oMathPara>
                </a14:m>
                <a:endParaRPr lang="fr-FR" sz="1600" dirty="0">
                  <a:solidFill>
                    <a:srgbClr val="002060"/>
                  </a:solidFill>
                </a:endParaRPr>
              </a:p>
            </p:txBody>
          </p:sp>
        </mc:Choice>
        <mc:Fallback xmlns="">
          <p:sp>
            <p:nvSpPr>
              <p:cNvPr id="41" name="ZoneTexte 40"/>
              <p:cNvSpPr txBox="1">
                <a:spLocks noRot="1" noChangeAspect="1" noMove="1" noResize="1" noEditPoints="1" noAdjustHandles="1" noChangeArrowheads="1" noChangeShapeType="1" noTextEdit="1"/>
              </p:cNvSpPr>
              <p:nvPr/>
            </p:nvSpPr>
            <p:spPr>
              <a:xfrm>
                <a:off x="2409642" y="6123387"/>
                <a:ext cx="6617480" cy="553228"/>
              </a:xfrm>
              <a:prstGeom prst="rect">
                <a:avLst/>
              </a:prstGeom>
              <a:blipFill>
                <a:blip r:embed="rId6"/>
                <a:stretch>
                  <a:fillRect b="-1099"/>
                </a:stretch>
              </a:blipFill>
            </p:spPr>
            <p:txBody>
              <a:bodyPr/>
              <a:lstStyle/>
              <a:p>
                <a:r>
                  <a:rPr lang="fr-FR">
                    <a:noFill/>
                  </a:rPr>
                  <a:t> </a:t>
                </a:r>
              </a:p>
            </p:txBody>
          </p:sp>
        </mc:Fallback>
      </mc:AlternateContent>
    </p:spTree>
    <p:extLst>
      <p:ext uri="{BB962C8B-B14F-4D97-AF65-F5344CB8AC3E}">
        <p14:creationId xmlns:p14="http://schemas.microsoft.com/office/powerpoint/2010/main" val="272680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31" grpId="0"/>
      <p:bldP spid="4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0" name="Groupe 22"/>
          <p:cNvGrpSpPr/>
          <p:nvPr/>
        </p:nvGrpSpPr>
        <p:grpSpPr>
          <a:xfrm>
            <a:off x="499700" y="1327656"/>
            <a:ext cx="5472899" cy="384411"/>
            <a:chOff x="1885950" y="2026674"/>
            <a:chExt cx="6562725" cy="1767847"/>
          </a:xfrm>
        </p:grpSpPr>
        <p:sp>
          <p:nvSpPr>
            <p:cNvPr id="31" name="Rectangle 30"/>
            <p:cNvSpPr/>
            <p:nvPr/>
          </p:nvSpPr>
          <p:spPr>
            <a:xfrm>
              <a:off x="1885950" y="2026674"/>
              <a:ext cx="6562725" cy="176784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p:cNvSpPr/>
            <p:nvPr/>
          </p:nvSpPr>
          <p:spPr>
            <a:xfrm>
              <a:off x="1885950" y="2096186"/>
              <a:ext cx="6496051" cy="1556959"/>
            </a:xfrm>
            <a:prstGeom prst="rect">
              <a:avLst/>
            </a:prstGeom>
          </p:spPr>
          <p:txBody>
            <a:bodyPr wrap="square">
              <a:spAutoFit/>
            </a:bodyPr>
            <a:lstStyle/>
            <a:p>
              <a:pPr algn="just"/>
              <a:r>
                <a:rPr lang="fr-FR" sz="1600" i="1" dirty="0" smtClean="0">
                  <a:solidFill>
                    <a:srgbClr val="800080"/>
                  </a:solidFill>
                </a:rPr>
                <a:t>La </a:t>
              </a:r>
              <a:r>
                <a:rPr lang="fr-FR" sz="1600" i="1" dirty="0">
                  <a:solidFill>
                    <a:srgbClr val="800080"/>
                  </a:solidFill>
                </a:rPr>
                <a:t>variable </a:t>
              </a:r>
              <a:r>
                <a:rPr lang="fr-FR" sz="1600" i="1" dirty="0" smtClean="0">
                  <a:solidFill>
                    <a:srgbClr val="800080"/>
                  </a:solidFill>
                </a:rPr>
                <a:t>douleur </a:t>
              </a:r>
              <a:r>
                <a:rPr lang="fr-FR" sz="1600" i="1" dirty="0">
                  <a:solidFill>
                    <a:srgbClr val="800080"/>
                  </a:solidFill>
                </a:rPr>
                <a:t>qui a le gain le plus élevé, est choisie</a:t>
              </a:r>
            </a:p>
          </p:txBody>
        </p:sp>
      </p:grpSp>
      <p:grpSp>
        <p:nvGrpSpPr>
          <p:cNvPr id="10" name="Groupe 9"/>
          <p:cNvGrpSpPr/>
          <p:nvPr/>
        </p:nvGrpSpPr>
        <p:grpSpPr>
          <a:xfrm>
            <a:off x="255962" y="1884525"/>
            <a:ext cx="4885357" cy="1862805"/>
            <a:chOff x="255962" y="1884525"/>
            <a:chExt cx="4885357" cy="1862805"/>
          </a:xfrm>
        </p:grpSpPr>
        <p:sp>
          <p:nvSpPr>
            <p:cNvPr id="71" name="Rectangle 70"/>
            <p:cNvSpPr/>
            <p:nvPr/>
          </p:nvSpPr>
          <p:spPr>
            <a:xfrm>
              <a:off x="838850" y="2379831"/>
              <a:ext cx="950901" cy="307777"/>
            </a:xfrm>
            <a:prstGeom prst="rect">
              <a:avLst/>
            </a:prstGeom>
          </p:spPr>
          <p:txBody>
            <a:bodyPr wrap="none">
              <a:spAutoFit/>
            </a:bodyPr>
            <a:lstStyle/>
            <a:p>
              <a:r>
                <a:rPr lang="fr-FR" sz="1400" i="1" dirty="0" smtClean="0">
                  <a:solidFill>
                    <a:srgbClr val="800080"/>
                  </a:solidFill>
                </a:rPr>
                <a:t>Abdomen</a:t>
              </a:r>
              <a:endParaRPr lang="fr-FR" sz="1400" dirty="0"/>
            </a:p>
          </p:txBody>
        </p:sp>
        <p:cxnSp>
          <p:nvCxnSpPr>
            <p:cNvPr id="73" name="Connecteur droit avec flèche 72"/>
            <p:cNvCxnSpPr>
              <a:endCxn id="85" idx="0"/>
            </p:cNvCxnSpPr>
            <p:nvPr/>
          </p:nvCxnSpPr>
          <p:spPr>
            <a:xfrm flipH="1">
              <a:off x="963220" y="2204565"/>
              <a:ext cx="1806805" cy="79977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p:nvPr/>
          </p:nvCxnSpPr>
          <p:spPr>
            <a:xfrm flipH="1">
              <a:off x="2770023" y="2211640"/>
              <a:ext cx="1" cy="90791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endCxn id="90" idx="0"/>
            </p:cNvCxnSpPr>
            <p:nvPr/>
          </p:nvCxnSpPr>
          <p:spPr>
            <a:xfrm>
              <a:off x="2770024" y="2222970"/>
              <a:ext cx="2371295" cy="85644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e 75"/>
            <p:cNvGrpSpPr/>
            <p:nvPr/>
          </p:nvGrpSpPr>
          <p:grpSpPr>
            <a:xfrm>
              <a:off x="2181855" y="1884525"/>
              <a:ext cx="1176337" cy="640080"/>
              <a:chOff x="2096343" y="3169887"/>
              <a:chExt cx="1176337" cy="640080"/>
            </a:xfrm>
          </p:grpSpPr>
          <p:sp>
            <p:nvSpPr>
              <p:cNvPr id="87" name="Ellipse 86"/>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p:cNvSpPr/>
              <p:nvPr/>
            </p:nvSpPr>
            <p:spPr>
              <a:xfrm>
                <a:off x="2188225" y="3305261"/>
                <a:ext cx="992580" cy="369332"/>
              </a:xfrm>
              <a:prstGeom prst="rect">
                <a:avLst/>
              </a:prstGeom>
            </p:spPr>
            <p:txBody>
              <a:bodyPr wrap="none">
                <a:spAutoFit/>
              </a:bodyPr>
              <a:lstStyle/>
              <a:p>
                <a:pPr algn="ctr"/>
                <a:r>
                  <a:rPr lang="fr-FR" i="1" dirty="0" smtClean="0">
                    <a:solidFill>
                      <a:srgbClr val="800080"/>
                    </a:solidFill>
                  </a:rPr>
                  <a:t>Douleur</a:t>
                </a:r>
                <a:endParaRPr lang="fr-FR" dirty="0"/>
              </a:p>
            </p:txBody>
          </p:sp>
        </p:grpSp>
        <p:sp>
          <p:nvSpPr>
            <p:cNvPr id="77" name="Rectangle 76"/>
            <p:cNvSpPr/>
            <p:nvPr/>
          </p:nvSpPr>
          <p:spPr>
            <a:xfrm>
              <a:off x="4007468" y="2417229"/>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sp>
          <p:nvSpPr>
            <p:cNvPr id="78" name="Rectangle 77"/>
            <p:cNvSpPr/>
            <p:nvPr/>
          </p:nvSpPr>
          <p:spPr>
            <a:xfrm>
              <a:off x="1944930" y="2690756"/>
              <a:ext cx="681597" cy="307777"/>
            </a:xfrm>
            <a:prstGeom prst="rect">
              <a:avLst/>
            </a:prstGeom>
          </p:spPr>
          <p:txBody>
            <a:bodyPr wrap="none">
              <a:spAutoFit/>
            </a:bodyPr>
            <a:lstStyle/>
            <a:p>
              <a:r>
                <a:rPr lang="fr-FR" sz="1400" i="1" dirty="0" smtClean="0">
                  <a:solidFill>
                    <a:srgbClr val="800080"/>
                  </a:solidFill>
                </a:rPr>
                <a:t>Gorge</a:t>
              </a:r>
              <a:endParaRPr lang="fr-FR" sz="1400" dirty="0"/>
            </a:p>
          </p:txBody>
        </p:sp>
        <p:grpSp>
          <p:nvGrpSpPr>
            <p:cNvPr id="79" name="Groupe 78"/>
            <p:cNvGrpSpPr/>
            <p:nvPr/>
          </p:nvGrpSpPr>
          <p:grpSpPr>
            <a:xfrm>
              <a:off x="255962" y="3004338"/>
              <a:ext cx="1414515" cy="413254"/>
              <a:chOff x="5222685" y="3076673"/>
              <a:chExt cx="1414515" cy="413254"/>
            </a:xfrm>
          </p:grpSpPr>
          <p:sp>
            <p:nvSpPr>
              <p:cNvPr id="85" name="Rectangle à coins arrondis 84"/>
              <p:cNvSpPr/>
              <p:nvPr/>
            </p:nvSpPr>
            <p:spPr>
              <a:xfrm>
                <a:off x="5222685" y="3076673"/>
                <a:ext cx="1414515"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p:cNvSpPr/>
              <p:nvPr/>
            </p:nvSpPr>
            <p:spPr>
              <a:xfrm>
                <a:off x="5233712" y="3098634"/>
                <a:ext cx="1392056" cy="369332"/>
              </a:xfrm>
              <a:prstGeom prst="rect">
                <a:avLst/>
              </a:prstGeom>
            </p:spPr>
            <p:txBody>
              <a:bodyPr wrap="square">
                <a:spAutoFit/>
              </a:bodyPr>
              <a:lstStyle/>
              <a:p>
                <a:r>
                  <a:rPr lang="fr-FR" i="1" dirty="0" smtClean="0">
                    <a:solidFill>
                      <a:srgbClr val="800080"/>
                    </a:solidFill>
                  </a:rPr>
                  <a:t>Appendicite</a:t>
                </a:r>
                <a:endParaRPr lang="fr-FR" dirty="0"/>
              </a:p>
            </p:txBody>
          </p:sp>
        </p:grpSp>
        <p:sp>
          <p:nvSpPr>
            <p:cNvPr id="80" name="Rectangle 79"/>
            <p:cNvSpPr/>
            <p:nvPr/>
          </p:nvSpPr>
          <p:spPr>
            <a:xfrm>
              <a:off x="638267" y="3439553"/>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grpSp>
      <p:grpSp>
        <p:nvGrpSpPr>
          <p:cNvPr id="11" name="Groupe 10"/>
          <p:cNvGrpSpPr/>
          <p:nvPr/>
        </p:nvGrpSpPr>
        <p:grpSpPr>
          <a:xfrm>
            <a:off x="1824850" y="3079414"/>
            <a:ext cx="4502797" cy="820725"/>
            <a:chOff x="1824850" y="3079414"/>
            <a:chExt cx="4502797" cy="820725"/>
          </a:xfrm>
        </p:grpSpPr>
        <p:grpSp>
          <p:nvGrpSpPr>
            <p:cNvPr id="67" name="Groupe 66"/>
            <p:cNvGrpSpPr/>
            <p:nvPr/>
          </p:nvGrpSpPr>
          <p:grpSpPr>
            <a:xfrm>
              <a:off x="1824850" y="3139514"/>
              <a:ext cx="1890345" cy="760625"/>
              <a:chOff x="5222685" y="3076673"/>
              <a:chExt cx="1775493" cy="760625"/>
            </a:xfrm>
          </p:grpSpPr>
          <p:sp>
            <p:nvSpPr>
              <p:cNvPr id="68" name="Rectangle à coins arrondis 67"/>
              <p:cNvSpPr/>
              <p:nvPr/>
            </p:nvSpPr>
            <p:spPr>
              <a:xfrm>
                <a:off x="5222686" y="3076673"/>
                <a:ext cx="1775492" cy="737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5222685" y="3098634"/>
                <a:ext cx="1775493" cy="738664"/>
              </a:xfrm>
              <a:prstGeom prst="rect">
                <a:avLst/>
              </a:prstGeom>
            </p:spPr>
            <p:txBody>
              <a:bodyPr wrap="square">
                <a:spAutoFit/>
              </a:bodyPr>
              <a:lstStyle/>
              <a:p>
                <a:r>
                  <a:rPr lang="fr-FR" sz="1400" i="1" dirty="0" smtClean="0">
                    <a:solidFill>
                      <a:srgbClr val="800080"/>
                    </a:solidFill>
                  </a:rPr>
                  <a:t>2 rhume et 1 mal de gorge : partie non terminale</a:t>
                </a:r>
              </a:p>
            </p:txBody>
          </p:sp>
        </p:grpSp>
        <p:sp>
          <p:nvSpPr>
            <p:cNvPr id="90" name="Rectangle à coins arrondis 89"/>
            <p:cNvSpPr/>
            <p:nvPr/>
          </p:nvSpPr>
          <p:spPr>
            <a:xfrm>
              <a:off x="3954990" y="3079414"/>
              <a:ext cx="2372657" cy="76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90"/>
            <p:cNvSpPr/>
            <p:nvPr/>
          </p:nvSpPr>
          <p:spPr>
            <a:xfrm>
              <a:off x="3954990" y="3104166"/>
              <a:ext cx="2299506" cy="738664"/>
            </a:xfrm>
            <a:prstGeom prst="rect">
              <a:avLst/>
            </a:prstGeom>
          </p:spPr>
          <p:txBody>
            <a:bodyPr wrap="square">
              <a:spAutoFit/>
            </a:bodyPr>
            <a:lstStyle/>
            <a:p>
              <a:r>
                <a:rPr lang="fr-FR" sz="1400" i="1" dirty="0" smtClean="0">
                  <a:solidFill>
                    <a:srgbClr val="800080"/>
                  </a:solidFill>
                </a:rPr>
                <a:t>1 rhume, 1 refroidissement  et 2 aucune : partie non terminale</a:t>
              </a:r>
            </a:p>
          </p:txBody>
        </p:sp>
      </p:grpSp>
      <p:sp>
        <p:nvSpPr>
          <p:cNvPr id="92" name="Rectangle 1"/>
          <p:cNvSpPr>
            <a:spLocks noChangeArrowheads="1"/>
          </p:cNvSpPr>
          <p:nvPr/>
        </p:nvSpPr>
        <p:spPr bwMode="auto">
          <a:xfrm>
            <a:off x="5692453" y="2019582"/>
            <a:ext cx="2686992"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La branche abdomen est une branche terminale.</a:t>
            </a:r>
          </a:p>
        </p:txBody>
      </p:sp>
      <p:sp>
        <p:nvSpPr>
          <p:cNvPr id="93" name="Rectangle 1"/>
          <p:cNvSpPr>
            <a:spLocks noChangeArrowheads="1"/>
          </p:cNvSpPr>
          <p:nvPr/>
        </p:nvSpPr>
        <p:spPr bwMode="auto">
          <a:xfrm>
            <a:off x="127067" y="5239011"/>
            <a:ext cx="4011447"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Avec un mal de gorge les personnes qui ont la fièvre ont un rhume alors que les autres ont un mal de gorge. Une séparation par la variable fièvre est donc meilleur que par le toux.</a:t>
            </a:r>
          </a:p>
        </p:txBody>
      </p:sp>
      <p:sp>
        <p:nvSpPr>
          <p:cNvPr id="95" name="Rectangle 1"/>
          <p:cNvSpPr>
            <a:spLocks noChangeArrowheads="1"/>
          </p:cNvSpPr>
          <p:nvPr/>
        </p:nvSpPr>
        <p:spPr bwMode="auto">
          <a:xfrm>
            <a:off x="4543211" y="5731453"/>
            <a:ext cx="4137606" cy="83099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La branche toux identifie les personnes qui n’ont rien. Celles qui ont une toux doit être séparée par la fièvre.</a:t>
            </a:r>
            <a:endParaRPr lang="fr-FR" sz="1600" i="1" dirty="0">
              <a:solidFill>
                <a:srgbClr val="800080"/>
              </a:solidFill>
            </a:endParaRPr>
          </a:p>
        </p:txBody>
      </p:sp>
      <p:grpSp>
        <p:nvGrpSpPr>
          <p:cNvPr id="8" name="Groupe 7"/>
          <p:cNvGrpSpPr/>
          <p:nvPr/>
        </p:nvGrpSpPr>
        <p:grpSpPr>
          <a:xfrm>
            <a:off x="1135890" y="3126625"/>
            <a:ext cx="2819100" cy="2031774"/>
            <a:chOff x="6282868" y="2842530"/>
            <a:chExt cx="2819100" cy="2031774"/>
          </a:xfrm>
        </p:grpSpPr>
        <p:cxnSp>
          <p:nvCxnSpPr>
            <p:cNvPr id="82" name="Connecteur droit avec flèche 81"/>
            <p:cNvCxnSpPr/>
            <p:nvPr/>
          </p:nvCxnSpPr>
          <p:spPr>
            <a:xfrm flipH="1">
              <a:off x="6786733" y="3165138"/>
              <a:ext cx="1037923" cy="5776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649640" y="3302527"/>
              <a:ext cx="463588" cy="307777"/>
            </a:xfrm>
            <a:prstGeom prst="rect">
              <a:avLst/>
            </a:prstGeom>
          </p:spPr>
          <p:txBody>
            <a:bodyPr wrap="none">
              <a:spAutoFit/>
            </a:bodyPr>
            <a:lstStyle/>
            <a:p>
              <a:r>
                <a:rPr lang="fr-FR" sz="1400" i="1" smtClean="0">
                  <a:solidFill>
                    <a:srgbClr val="800080"/>
                  </a:solidFill>
                </a:rPr>
                <a:t>Oui</a:t>
              </a:r>
              <a:endParaRPr lang="fr-FR" sz="1400" dirty="0"/>
            </a:p>
          </p:txBody>
        </p:sp>
        <p:grpSp>
          <p:nvGrpSpPr>
            <p:cNvPr id="84" name="Groupe 83"/>
            <p:cNvGrpSpPr/>
            <p:nvPr/>
          </p:nvGrpSpPr>
          <p:grpSpPr>
            <a:xfrm>
              <a:off x="6282868" y="3746199"/>
              <a:ext cx="1033120" cy="413254"/>
              <a:chOff x="5142138" y="3076673"/>
              <a:chExt cx="1033120" cy="413254"/>
            </a:xfrm>
          </p:grpSpPr>
          <p:sp>
            <p:nvSpPr>
              <p:cNvPr id="138" name="Rectangle à coins arrondis 137"/>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Rectangle 138"/>
              <p:cNvSpPr/>
              <p:nvPr/>
            </p:nvSpPr>
            <p:spPr>
              <a:xfrm>
                <a:off x="5142138" y="3098634"/>
                <a:ext cx="1033120" cy="369332"/>
              </a:xfrm>
              <a:prstGeom prst="rect">
                <a:avLst/>
              </a:prstGeom>
            </p:spPr>
            <p:txBody>
              <a:bodyPr wrap="square">
                <a:spAutoFit/>
              </a:bodyPr>
              <a:lstStyle/>
              <a:p>
                <a:pPr algn="ctr"/>
                <a:r>
                  <a:rPr lang="fr-FR" i="1" dirty="0" smtClean="0">
                    <a:solidFill>
                      <a:srgbClr val="800080"/>
                    </a:solidFill>
                  </a:rPr>
                  <a:t>Rhume</a:t>
                </a:r>
                <a:endParaRPr lang="fr-FR" dirty="0"/>
              </a:p>
            </p:txBody>
          </p:sp>
        </p:grpSp>
        <p:sp>
          <p:nvSpPr>
            <p:cNvPr id="94" name="Rectangle 93"/>
            <p:cNvSpPr/>
            <p:nvPr/>
          </p:nvSpPr>
          <p:spPr>
            <a:xfrm>
              <a:off x="6445945" y="4181414"/>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cxnSp>
          <p:nvCxnSpPr>
            <p:cNvPr id="129" name="Connecteur droit avec flèche 128"/>
            <p:cNvCxnSpPr>
              <a:stCxn id="134" idx="4"/>
              <a:endCxn id="136" idx="0"/>
            </p:cNvCxnSpPr>
            <p:nvPr/>
          </p:nvCxnSpPr>
          <p:spPr>
            <a:xfrm>
              <a:off x="7904157" y="3482610"/>
              <a:ext cx="351468" cy="60960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8156184" y="3579963"/>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grpSp>
          <p:nvGrpSpPr>
            <p:cNvPr id="131" name="Groupe 130"/>
            <p:cNvGrpSpPr/>
            <p:nvPr/>
          </p:nvGrpSpPr>
          <p:grpSpPr>
            <a:xfrm>
              <a:off x="7449195" y="4092215"/>
              <a:ext cx="1652773" cy="486173"/>
              <a:chOff x="5002697" y="3134601"/>
              <a:chExt cx="1652773" cy="374432"/>
            </a:xfrm>
          </p:grpSpPr>
          <p:sp>
            <p:nvSpPr>
              <p:cNvPr id="136" name="Rectangle à coins arrondis 135"/>
              <p:cNvSpPr/>
              <p:nvPr/>
            </p:nvSpPr>
            <p:spPr>
              <a:xfrm>
                <a:off x="5002697" y="3134601"/>
                <a:ext cx="1612859" cy="30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Rectangle 136"/>
              <p:cNvSpPr/>
              <p:nvPr/>
            </p:nvSpPr>
            <p:spPr>
              <a:xfrm>
                <a:off x="5002697" y="3139701"/>
                <a:ext cx="1652773" cy="369332"/>
              </a:xfrm>
              <a:prstGeom prst="rect">
                <a:avLst/>
              </a:prstGeom>
            </p:spPr>
            <p:txBody>
              <a:bodyPr wrap="square">
                <a:spAutoFit/>
              </a:bodyPr>
              <a:lstStyle/>
              <a:p>
                <a:r>
                  <a:rPr lang="fr-FR" i="1" dirty="0" smtClean="0">
                    <a:solidFill>
                      <a:srgbClr val="800080"/>
                    </a:solidFill>
                  </a:rPr>
                  <a:t>Mal de gorge</a:t>
                </a:r>
                <a:endParaRPr lang="fr-FR" dirty="0"/>
              </a:p>
            </p:txBody>
          </p:sp>
        </p:grpSp>
        <p:sp>
          <p:nvSpPr>
            <p:cNvPr id="132" name="Rectangle 131"/>
            <p:cNvSpPr/>
            <p:nvPr/>
          </p:nvSpPr>
          <p:spPr>
            <a:xfrm>
              <a:off x="7918148" y="4566527"/>
              <a:ext cx="714866" cy="307777"/>
            </a:xfrm>
            <a:prstGeom prst="rect">
              <a:avLst/>
            </a:prstGeom>
          </p:spPr>
          <p:txBody>
            <a:bodyPr wrap="square">
              <a:spAutoFit/>
            </a:bodyPr>
            <a:lstStyle/>
            <a:p>
              <a:r>
                <a:rPr lang="fr-FR" sz="1400" i="1" dirty="0" smtClean="0">
                  <a:solidFill>
                    <a:srgbClr val="800080"/>
                  </a:solidFill>
                </a:rPr>
                <a:t>100%</a:t>
              </a:r>
              <a:endParaRPr lang="fr-FR" sz="1400" dirty="0"/>
            </a:p>
          </p:txBody>
        </p:sp>
        <p:grpSp>
          <p:nvGrpSpPr>
            <p:cNvPr id="133" name="Groupe 132"/>
            <p:cNvGrpSpPr/>
            <p:nvPr/>
          </p:nvGrpSpPr>
          <p:grpSpPr>
            <a:xfrm>
              <a:off x="7315988" y="2842530"/>
              <a:ext cx="1176337" cy="640080"/>
              <a:chOff x="2096343" y="3169887"/>
              <a:chExt cx="1176337" cy="640080"/>
            </a:xfrm>
          </p:grpSpPr>
          <p:sp>
            <p:nvSpPr>
              <p:cNvPr id="134" name="Ellipse 133"/>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134"/>
              <p:cNvSpPr/>
              <p:nvPr/>
            </p:nvSpPr>
            <p:spPr>
              <a:xfrm>
                <a:off x="2271582" y="3305261"/>
                <a:ext cx="825867" cy="369332"/>
              </a:xfrm>
              <a:prstGeom prst="rect">
                <a:avLst/>
              </a:prstGeom>
            </p:spPr>
            <p:txBody>
              <a:bodyPr wrap="none">
                <a:spAutoFit/>
              </a:bodyPr>
              <a:lstStyle/>
              <a:p>
                <a:pPr algn="ctr"/>
                <a:r>
                  <a:rPr lang="fr-FR" i="1" dirty="0" smtClean="0">
                    <a:solidFill>
                      <a:srgbClr val="800080"/>
                    </a:solidFill>
                  </a:rPr>
                  <a:t>Fièvre</a:t>
                </a:r>
                <a:endParaRPr lang="fr-FR" dirty="0"/>
              </a:p>
            </p:txBody>
          </p:sp>
        </p:grpSp>
      </p:grpSp>
      <p:grpSp>
        <p:nvGrpSpPr>
          <p:cNvPr id="147" name="Groupe 146"/>
          <p:cNvGrpSpPr/>
          <p:nvPr/>
        </p:nvGrpSpPr>
        <p:grpSpPr>
          <a:xfrm>
            <a:off x="5583602" y="4001855"/>
            <a:ext cx="2342307" cy="617542"/>
            <a:chOff x="4700583" y="3025546"/>
            <a:chExt cx="1597835" cy="794471"/>
          </a:xfrm>
        </p:grpSpPr>
        <p:sp>
          <p:nvSpPr>
            <p:cNvPr id="152" name="Rectangle à coins arrondis 151"/>
            <p:cNvSpPr/>
            <p:nvPr/>
          </p:nvSpPr>
          <p:spPr>
            <a:xfrm>
              <a:off x="4733184" y="3025546"/>
              <a:ext cx="1532634" cy="79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Rectangle 152"/>
            <p:cNvSpPr/>
            <p:nvPr/>
          </p:nvSpPr>
          <p:spPr>
            <a:xfrm>
              <a:off x="4700583" y="3092482"/>
              <a:ext cx="1597835" cy="673126"/>
            </a:xfrm>
            <a:prstGeom prst="rect">
              <a:avLst/>
            </a:prstGeom>
          </p:spPr>
          <p:txBody>
            <a:bodyPr wrap="square">
              <a:spAutoFit/>
            </a:bodyPr>
            <a:lstStyle/>
            <a:p>
              <a:r>
                <a:rPr lang="fr-FR" sz="1400" i="1" dirty="0" smtClean="0">
                  <a:solidFill>
                    <a:srgbClr val="800080"/>
                  </a:solidFill>
                </a:rPr>
                <a:t>1 </a:t>
              </a:r>
              <a:r>
                <a:rPr lang="fr-FR" sz="1400" i="1" dirty="0">
                  <a:solidFill>
                    <a:srgbClr val="800080"/>
                  </a:solidFill>
                </a:rPr>
                <a:t>rhume, 1 refroidissement  </a:t>
              </a:r>
              <a:r>
                <a:rPr lang="fr-FR" sz="1400" i="1" dirty="0" smtClean="0">
                  <a:solidFill>
                    <a:srgbClr val="800080"/>
                  </a:solidFill>
                </a:rPr>
                <a:t>: </a:t>
              </a:r>
              <a:r>
                <a:rPr lang="fr-FR" sz="1400" i="1" dirty="0">
                  <a:solidFill>
                    <a:srgbClr val="800080"/>
                  </a:solidFill>
                </a:rPr>
                <a:t>partie non </a:t>
              </a:r>
              <a:r>
                <a:rPr lang="fr-FR" sz="1400" i="1" dirty="0" smtClean="0">
                  <a:solidFill>
                    <a:srgbClr val="800080"/>
                  </a:solidFill>
                </a:rPr>
                <a:t>terminale</a:t>
              </a:r>
              <a:endParaRPr lang="fr-FR" sz="1400" i="1" dirty="0">
                <a:solidFill>
                  <a:srgbClr val="800080"/>
                </a:solidFill>
              </a:endParaRPr>
            </a:p>
          </p:txBody>
        </p:sp>
      </p:grpSp>
      <p:grpSp>
        <p:nvGrpSpPr>
          <p:cNvPr id="29" name="Groupe 28"/>
          <p:cNvGrpSpPr/>
          <p:nvPr/>
        </p:nvGrpSpPr>
        <p:grpSpPr>
          <a:xfrm>
            <a:off x="4058572" y="3087371"/>
            <a:ext cx="2791806" cy="1780426"/>
            <a:chOff x="6909547" y="2913549"/>
            <a:chExt cx="2791806" cy="1780426"/>
          </a:xfrm>
        </p:grpSpPr>
        <p:cxnSp>
          <p:nvCxnSpPr>
            <p:cNvPr id="141" name="Connecteur droit avec flèche 140"/>
            <p:cNvCxnSpPr>
              <a:endCxn id="154" idx="0"/>
            </p:cNvCxnSpPr>
            <p:nvPr/>
          </p:nvCxnSpPr>
          <p:spPr>
            <a:xfrm flipH="1">
              <a:off x="7426107" y="3246974"/>
              <a:ext cx="524697" cy="7040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050222" y="3500298"/>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grpSp>
          <p:nvGrpSpPr>
            <p:cNvPr id="143" name="Groupe 142"/>
            <p:cNvGrpSpPr/>
            <p:nvPr/>
          </p:nvGrpSpPr>
          <p:grpSpPr>
            <a:xfrm>
              <a:off x="6909547" y="3950983"/>
              <a:ext cx="1033120" cy="413254"/>
              <a:chOff x="5142138" y="3076673"/>
              <a:chExt cx="1033120" cy="413254"/>
            </a:xfrm>
          </p:grpSpPr>
          <p:sp>
            <p:nvSpPr>
              <p:cNvPr id="154" name="Rectangle à coins arrondis 153"/>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Rectangle 154"/>
              <p:cNvSpPr/>
              <p:nvPr/>
            </p:nvSpPr>
            <p:spPr>
              <a:xfrm>
                <a:off x="5142138" y="3098634"/>
                <a:ext cx="1033120" cy="369332"/>
              </a:xfrm>
              <a:prstGeom prst="rect">
                <a:avLst/>
              </a:prstGeom>
            </p:spPr>
            <p:txBody>
              <a:bodyPr wrap="square">
                <a:spAutoFit/>
              </a:bodyPr>
              <a:lstStyle/>
              <a:p>
                <a:pPr algn="ctr"/>
                <a:r>
                  <a:rPr lang="fr-FR" i="1" dirty="0" smtClean="0">
                    <a:solidFill>
                      <a:srgbClr val="800080"/>
                    </a:solidFill>
                  </a:rPr>
                  <a:t>Aucune</a:t>
                </a:r>
                <a:endParaRPr lang="fr-FR" dirty="0"/>
              </a:p>
            </p:txBody>
          </p:sp>
        </p:grpSp>
        <p:sp>
          <p:nvSpPr>
            <p:cNvPr id="144" name="Rectangle 143"/>
            <p:cNvSpPr/>
            <p:nvPr/>
          </p:nvSpPr>
          <p:spPr>
            <a:xfrm>
              <a:off x="7072624" y="4386198"/>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cxnSp>
          <p:nvCxnSpPr>
            <p:cNvPr id="145" name="Connecteur droit avec flèche 144"/>
            <p:cNvCxnSpPr>
              <a:endCxn id="172" idx="0"/>
            </p:cNvCxnSpPr>
            <p:nvPr/>
          </p:nvCxnSpPr>
          <p:spPr>
            <a:xfrm>
              <a:off x="7893851" y="3207994"/>
              <a:ext cx="1807502" cy="60008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8981859" y="3290414"/>
              <a:ext cx="463588" cy="307777"/>
            </a:xfrm>
            <a:prstGeom prst="rect">
              <a:avLst/>
            </a:prstGeom>
          </p:spPr>
          <p:txBody>
            <a:bodyPr wrap="none">
              <a:spAutoFit/>
            </a:bodyPr>
            <a:lstStyle/>
            <a:p>
              <a:r>
                <a:rPr lang="fr-FR" sz="1400" i="1" dirty="0" smtClean="0">
                  <a:solidFill>
                    <a:srgbClr val="800080"/>
                  </a:solidFill>
                </a:rPr>
                <a:t>Oui</a:t>
              </a:r>
              <a:endParaRPr lang="fr-FR" sz="1400" dirty="0"/>
            </a:p>
          </p:txBody>
        </p:sp>
        <p:grpSp>
          <p:nvGrpSpPr>
            <p:cNvPr id="149" name="Groupe 148"/>
            <p:cNvGrpSpPr/>
            <p:nvPr/>
          </p:nvGrpSpPr>
          <p:grpSpPr>
            <a:xfrm>
              <a:off x="7380014" y="2913549"/>
              <a:ext cx="1176337" cy="640080"/>
              <a:chOff x="2096343" y="3169887"/>
              <a:chExt cx="1176337" cy="640080"/>
            </a:xfrm>
          </p:grpSpPr>
          <p:sp>
            <p:nvSpPr>
              <p:cNvPr id="150" name="Ellipse 149"/>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p:cNvSpPr/>
              <p:nvPr/>
            </p:nvSpPr>
            <p:spPr>
              <a:xfrm>
                <a:off x="2346282" y="3305261"/>
                <a:ext cx="676467" cy="369332"/>
              </a:xfrm>
              <a:prstGeom prst="rect">
                <a:avLst/>
              </a:prstGeom>
            </p:spPr>
            <p:txBody>
              <a:bodyPr wrap="none">
                <a:spAutoFit/>
              </a:bodyPr>
              <a:lstStyle/>
              <a:p>
                <a:pPr algn="ctr"/>
                <a:r>
                  <a:rPr lang="fr-FR" i="1" dirty="0" smtClean="0">
                    <a:solidFill>
                      <a:srgbClr val="800080"/>
                    </a:solidFill>
                  </a:rPr>
                  <a:t>Toux</a:t>
                </a:r>
                <a:endParaRPr lang="fr-FR" dirty="0"/>
              </a:p>
            </p:txBody>
          </p:sp>
        </p:grpSp>
      </p:grpSp>
      <p:grpSp>
        <p:nvGrpSpPr>
          <p:cNvPr id="36" name="Groupe 35"/>
          <p:cNvGrpSpPr/>
          <p:nvPr/>
        </p:nvGrpSpPr>
        <p:grpSpPr>
          <a:xfrm>
            <a:off x="5229089" y="3981897"/>
            <a:ext cx="3207594" cy="1646661"/>
            <a:chOff x="6275360" y="1586072"/>
            <a:chExt cx="3207594" cy="1646661"/>
          </a:xfrm>
        </p:grpSpPr>
        <p:cxnSp>
          <p:nvCxnSpPr>
            <p:cNvPr id="163" name="Connecteur droit avec flèche 162"/>
            <p:cNvCxnSpPr/>
            <p:nvPr/>
          </p:nvCxnSpPr>
          <p:spPr>
            <a:xfrm flipH="1">
              <a:off x="6779225" y="1908680"/>
              <a:ext cx="1037923" cy="5776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642132" y="2046069"/>
              <a:ext cx="463588" cy="307777"/>
            </a:xfrm>
            <a:prstGeom prst="rect">
              <a:avLst/>
            </a:prstGeom>
          </p:spPr>
          <p:txBody>
            <a:bodyPr wrap="none">
              <a:spAutoFit/>
            </a:bodyPr>
            <a:lstStyle/>
            <a:p>
              <a:r>
                <a:rPr lang="fr-FR" sz="1400" i="1" smtClean="0">
                  <a:solidFill>
                    <a:srgbClr val="800080"/>
                  </a:solidFill>
                </a:rPr>
                <a:t>Oui</a:t>
              </a:r>
              <a:endParaRPr lang="fr-FR" sz="1400" dirty="0"/>
            </a:p>
          </p:txBody>
        </p:sp>
        <p:grpSp>
          <p:nvGrpSpPr>
            <p:cNvPr id="165" name="Groupe 164"/>
            <p:cNvGrpSpPr/>
            <p:nvPr/>
          </p:nvGrpSpPr>
          <p:grpSpPr>
            <a:xfrm>
              <a:off x="6275360" y="2489741"/>
              <a:ext cx="1033120" cy="413254"/>
              <a:chOff x="5142138" y="3076673"/>
              <a:chExt cx="1033120" cy="413254"/>
            </a:xfrm>
          </p:grpSpPr>
          <p:sp>
            <p:nvSpPr>
              <p:cNvPr id="176" name="Rectangle à coins arrondis 175"/>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Rectangle 176"/>
              <p:cNvSpPr/>
              <p:nvPr/>
            </p:nvSpPr>
            <p:spPr>
              <a:xfrm>
                <a:off x="5142138" y="3098634"/>
                <a:ext cx="1033120" cy="369332"/>
              </a:xfrm>
              <a:prstGeom prst="rect">
                <a:avLst/>
              </a:prstGeom>
            </p:spPr>
            <p:txBody>
              <a:bodyPr wrap="square">
                <a:spAutoFit/>
              </a:bodyPr>
              <a:lstStyle/>
              <a:p>
                <a:pPr algn="ctr"/>
                <a:r>
                  <a:rPr lang="fr-FR" i="1" dirty="0" smtClean="0">
                    <a:solidFill>
                      <a:srgbClr val="800080"/>
                    </a:solidFill>
                  </a:rPr>
                  <a:t>Rhume</a:t>
                </a:r>
                <a:endParaRPr lang="fr-FR" dirty="0"/>
              </a:p>
            </p:txBody>
          </p:sp>
        </p:grpSp>
        <p:sp>
          <p:nvSpPr>
            <p:cNvPr id="166" name="Rectangle 165"/>
            <p:cNvSpPr/>
            <p:nvPr/>
          </p:nvSpPr>
          <p:spPr>
            <a:xfrm>
              <a:off x="6438437" y="2924956"/>
              <a:ext cx="643125" cy="307777"/>
            </a:xfrm>
            <a:prstGeom prst="rect">
              <a:avLst/>
            </a:prstGeom>
          </p:spPr>
          <p:txBody>
            <a:bodyPr wrap="none">
              <a:spAutoFit/>
            </a:bodyPr>
            <a:lstStyle/>
            <a:p>
              <a:r>
                <a:rPr lang="fr-FR" sz="1400" i="1" dirty="0" smtClean="0">
                  <a:solidFill>
                    <a:srgbClr val="800080"/>
                  </a:solidFill>
                </a:rPr>
                <a:t>100%</a:t>
              </a:r>
              <a:endParaRPr lang="fr-FR" sz="1400" dirty="0"/>
            </a:p>
          </p:txBody>
        </p:sp>
        <p:cxnSp>
          <p:nvCxnSpPr>
            <p:cNvPr id="167" name="Connecteur droit avec flèche 166"/>
            <p:cNvCxnSpPr>
              <a:stCxn id="172" idx="4"/>
              <a:endCxn id="174" idx="0"/>
            </p:cNvCxnSpPr>
            <p:nvPr/>
          </p:nvCxnSpPr>
          <p:spPr>
            <a:xfrm>
              <a:off x="7896649" y="2226152"/>
              <a:ext cx="588170" cy="26359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8307677" y="2088039"/>
              <a:ext cx="513282" cy="307777"/>
            </a:xfrm>
            <a:prstGeom prst="rect">
              <a:avLst/>
            </a:prstGeom>
          </p:spPr>
          <p:txBody>
            <a:bodyPr wrap="none">
              <a:spAutoFit/>
            </a:bodyPr>
            <a:lstStyle/>
            <a:p>
              <a:r>
                <a:rPr lang="fr-FR" sz="1400" i="1" dirty="0" smtClean="0">
                  <a:solidFill>
                    <a:srgbClr val="800080"/>
                  </a:solidFill>
                </a:rPr>
                <a:t>Non</a:t>
              </a:r>
              <a:endParaRPr lang="fr-FR" sz="1400" dirty="0"/>
            </a:p>
          </p:txBody>
        </p:sp>
        <p:grpSp>
          <p:nvGrpSpPr>
            <p:cNvPr id="169" name="Groupe 168"/>
            <p:cNvGrpSpPr/>
            <p:nvPr/>
          </p:nvGrpSpPr>
          <p:grpSpPr>
            <a:xfrm>
              <a:off x="7533753" y="2489746"/>
              <a:ext cx="1949201" cy="401638"/>
              <a:chOff x="5080762" y="2868113"/>
              <a:chExt cx="1652773" cy="309326"/>
            </a:xfrm>
          </p:grpSpPr>
          <p:sp>
            <p:nvSpPr>
              <p:cNvPr id="174" name="Rectangle à coins arrondis 173"/>
              <p:cNvSpPr/>
              <p:nvPr/>
            </p:nvSpPr>
            <p:spPr>
              <a:xfrm>
                <a:off x="5080762" y="2868113"/>
                <a:ext cx="1612859" cy="30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p:cNvSpPr/>
              <p:nvPr/>
            </p:nvSpPr>
            <p:spPr>
              <a:xfrm>
                <a:off x="5080762" y="2877977"/>
                <a:ext cx="1652773" cy="284445"/>
              </a:xfrm>
              <a:prstGeom prst="rect">
                <a:avLst/>
              </a:prstGeom>
            </p:spPr>
            <p:txBody>
              <a:bodyPr wrap="square">
                <a:spAutoFit/>
              </a:bodyPr>
              <a:lstStyle/>
              <a:p>
                <a:r>
                  <a:rPr lang="fr-FR" i="1" dirty="0" smtClean="0">
                    <a:solidFill>
                      <a:srgbClr val="800080"/>
                    </a:solidFill>
                  </a:rPr>
                  <a:t>Refroidissement</a:t>
                </a:r>
                <a:endParaRPr lang="fr-FR" dirty="0"/>
              </a:p>
            </p:txBody>
          </p:sp>
        </p:grpSp>
        <p:sp>
          <p:nvSpPr>
            <p:cNvPr id="170" name="Rectangle 169"/>
            <p:cNvSpPr/>
            <p:nvPr/>
          </p:nvSpPr>
          <p:spPr>
            <a:xfrm>
              <a:off x="8150920" y="2923179"/>
              <a:ext cx="714866" cy="307777"/>
            </a:xfrm>
            <a:prstGeom prst="rect">
              <a:avLst/>
            </a:prstGeom>
          </p:spPr>
          <p:txBody>
            <a:bodyPr wrap="square">
              <a:spAutoFit/>
            </a:bodyPr>
            <a:lstStyle/>
            <a:p>
              <a:r>
                <a:rPr lang="fr-FR" sz="1400" i="1" dirty="0" smtClean="0">
                  <a:solidFill>
                    <a:srgbClr val="800080"/>
                  </a:solidFill>
                </a:rPr>
                <a:t>100%</a:t>
              </a:r>
              <a:endParaRPr lang="fr-FR" sz="1400" dirty="0"/>
            </a:p>
          </p:txBody>
        </p:sp>
        <p:grpSp>
          <p:nvGrpSpPr>
            <p:cNvPr id="171" name="Groupe 170"/>
            <p:cNvGrpSpPr/>
            <p:nvPr/>
          </p:nvGrpSpPr>
          <p:grpSpPr>
            <a:xfrm>
              <a:off x="7308480" y="1586072"/>
              <a:ext cx="1176337" cy="640080"/>
              <a:chOff x="2096343" y="3169887"/>
              <a:chExt cx="1176337" cy="640080"/>
            </a:xfrm>
          </p:grpSpPr>
          <p:sp>
            <p:nvSpPr>
              <p:cNvPr id="172" name="Ellipse 171"/>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Rectangle 172"/>
              <p:cNvSpPr/>
              <p:nvPr/>
            </p:nvSpPr>
            <p:spPr>
              <a:xfrm>
                <a:off x="2271582" y="3305261"/>
                <a:ext cx="825867" cy="369332"/>
              </a:xfrm>
              <a:prstGeom prst="rect">
                <a:avLst/>
              </a:prstGeom>
            </p:spPr>
            <p:txBody>
              <a:bodyPr wrap="none">
                <a:spAutoFit/>
              </a:bodyPr>
              <a:lstStyle/>
              <a:p>
                <a:pPr algn="ctr"/>
                <a:r>
                  <a:rPr lang="fr-FR" i="1" dirty="0" smtClean="0">
                    <a:solidFill>
                      <a:srgbClr val="800080"/>
                    </a:solidFill>
                  </a:rPr>
                  <a:t>Fièvre</a:t>
                </a:r>
                <a:endParaRPr lang="fr-FR" dirty="0"/>
              </a:p>
            </p:txBody>
          </p:sp>
        </p:grpSp>
      </p:grpSp>
    </p:spTree>
    <p:extLst>
      <p:ext uri="{BB962C8B-B14F-4D97-AF65-F5344CB8AC3E}">
        <p14:creationId xmlns:p14="http://schemas.microsoft.com/office/powerpoint/2010/main" val="271233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731960"/>
            <a:ext cx="7868244" cy="2162595"/>
            <a:chOff x="676275" y="2026675"/>
            <a:chExt cx="7772400" cy="1495863"/>
          </a:xfrm>
        </p:grpSpPr>
        <p:sp>
          <p:nvSpPr>
            <p:cNvPr id="10" name="Rectangle 9"/>
            <p:cNvSpPr/>
            <p:nvPr/>
          </p:nvSpPr>
          <p:spPr>
            <a:xfrm>
              <a:off x="676275" y="2026675"/>
              <a:ext cx="7772400" cy="14958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83961" y="2573238"/>
              <a:ext cx="1246514" cy="255466"/>
            </a:xfrm>
            <a:prstGeom prst="rect">
              <a:avLst/>
            </a:prstGeom>
            <a:noFill/>
          </p:spPr>
          <p:txBody>
            <a:bodyPr wrap="none" rtlCol="0">
              <a:spAutoFit/>
            </a:bodyPr>
            <a:lstStyle/>
            <a:p>
              <a:pPr algn="ctr"/>
              <a:r>
                <a:rPr lang="fr-FR" dirty="0" smtClean="0">
                  <a:solidFill>
                    <a:srgbClr val="800080"/>
                  </a:solidFill>
                </a:rPr>
                <a:t>Exercice 4</a:t>
              </a:r>
              <a:endParaRPr lang="fr-FR" baseline="-25000" dirty="0">
                <a:solidFill>
                  <a:srgbClr val="800080"/>
                </a:solidFill>
              </a:endParaRPr>
            </a:p>
          </p:txBody>
        </p:sp>
        <p:sp>
          <p:nvSpPr>
            <p:cNvPr id="14" name="Rectangle 13"/>
            <p:cNvSpPr/>
            <p:nvPr/>
          </p:nvSpPr>
          <p:spPr>
            <a:xfrm>
              <a:off x="1885950" y="2096185"/>
              <a:ext cx="6496050" cy="1426353"/>
            </a:xfrm>
            <a:prstGeom prst="rect">
              <a:avLst/>
            </a:prstGeom>
          </p:spPr>
          <p:txBody>
            <a:bodyPr wrap="square">
              <a:spAutoFit/>
            </a:bodyPr>
            <a:lstStyle/>
            <a:p>
              <a:pPr algn="just"/>
              <a:r>
                <a:rPr lang="fr-FR" sz="1600" i="1" dirty="0" smtClean="0">
                  <a:solidFill>
                    <a:srgbClr val="800080"/>
                  </a:solidFill>
                </a:rPr>
                <a:t>Problème de Monty </a:t>
              </a:r>
              <a:r>
                <a:rPr lang="fr-FR" sz="1600" i="1" dirty="0">
                  <a:solidFill>
                    <a:srgbClr val="800080"/>
                  </a:solidFill>
                </a:rPr>
                <a:t>hall </a:t>
              </a:r>
              <a:r>
                <a:rPr lang="fr-FR" sz="1600" i="1" dirty="0" smtClean="0">
                  <a:solidFill>
                    <a:srgbClr val="800080"/>
                  </a:solidFill>
                </a:rPr>
                <a:t>est un </a:t>
              </a:r>
              <a:r>
                <a:rPr lang="fr-FR" sz="1600" i="1" dirty="0">
                  <a:solidFill>
                    <a:srgbClr val="800080"/>
                  </a:solidFill>
                </a:rPr>
                <a:t>problème </a:t>
              </a:r>
              <a:r>
                <a:rPr lang="fr-FR" sz="1600" i="1" dirty="0" smtClean="0">
                  <a:solidFill>
                    <a:srgbClr val="800080"/>
                  </a:solidFill>
                </a:rPr>
                <a:t>inspiré </a:t>
              </a:r>
              <a:r>
                <a:rPr lang="fr-FR" sz="1600" i="1" dirty="0">
                  <a:solidFill>
                    <a:srgbClr val="800080"/>
                  </a:solidFill>
                </a:rPr>
                <a:t>du jeu télévisé américain </a:t>
              </a:r>
              <a:r>
                <a:rPr lang="fr-FR" sz="1600" i="1" dirty="0" err="1">
                  <a:solidFill>
                    <a:srgbClr val="800080"/>
                  </a:solidFill>
                </a:rPr>
                <a:t>Let's</a:t>
              </a:r>
              <a:r>
                <a:rPr lang="fr-FR" sz="1600" i="1" dirty="0">
                  <a:solidFill>
                    <a:srgbClr val="800080"/>
                  </a:solidFill>
                </a:rPr>
                <a:t> </a:t>
              </a:r>
              <a:r>
                <a:rPr lang="fr-FR" sz="1600" i="1" dirty="0" err="1">
                  <a:solidFill>
                    <a:srgbClr val="800080"/>
                  </a:solidFill>
                </a:rPr>
                <a:t>Make</a:t>
              </a:r>
              <a:r>
                <a:rPr lang="fr-FR" sz="1600" i="1" dirty="0">
                  <a:solidFill>
                    <a:srgbClr val="800080"/>
                  </a:solidFill>
                </a:rPr>
                <a:t> a Deal. </a:t>
              </a:r>
              <a:r>
                <a:rPr lang="fr-FR" sz="1600" i="1" dirty="0" smtClean="0">
                  <a:solidFill>
                    <a:srgbClr val="800080"/>
                  </a:solidFill>
                </a:rPr>
                <a:t>Un </a:t>
              </a:r>
              <a:r>
                <a:rPr lang="fr-FR" sz="1600" i="1" dirty="0">
                  <a:solidFill>
                    <a:srgbClr val="800080"/>
                  </a:solidFill>
                </a:rPr>
                <a:t>joueur est placé devant trois </a:t>
              </a:r>
              <a:r>
                <a:rPr lang="fr-FR" sz="1600" i="1" dirty="0" smtClean="0">
                  <a:solidFill>
                    <a:srgbClr val="800080"/>
                  </a:solidFill>
                </a:rPr>
                <a:t>boites, une seule contient un cadeau. Le joueur choisi une porte au hasard, car il n’a aucune information. Une fois ce choix fait</a:t>
              </a:r>
              <a:r>
                <a:rPr lang="fr-FR" sz="1600" i="1" dirty="0">
                  <a:solidFill>
                    <a:srgbClr val="800080"/>
                  </a:solidFill>
                </a:rPr>
                <a:t>, le présentateur </a:t>
              </a:r>
              <a:r>
                <a:rPr lang="fr-FR" sz="1600" i="1" dirty="0" smtClean="0">
                  <a:solidFill>
                    <a:srgbClr val="800080"/>
                  </a:solidFill>
                </a:rPr>
                <a:t>ouvre, </a:t>
              </a:r>
              <a:r>
                <a:rPr lang="fr-FR" sz="1600" i="1" dirty="0">
                  <a:solidFill>
                    <a:srgbClr val="800080"/>
                  </a:solidFill>
                </a:rPr>
                <a:t>parmi les deux </a:t>
              </a:r>
              <a:r>
                <a:rPr lang="fr-FR" sz="1600" i="1" dirty="0" smtClean="0">
                  <a:solidFill>
                    <a:srgbClr val="800080"/>
                  </a:solidFill>
                </a:rPr>
                <a:t>boites </a:t>
              </a:r>
              <a:r>
                <a:rPr lang="fr-FR" sz="1600" i="1" dirty="0">
                  <a:solidFill>
                    <a:srgbClr val="800080"/>
                  </a:solidFill>
                </a:rPr>
                <a:t>non choisies, une </a:t>
              </a:r>
              <a:r>
                <a:rPr lang="fr-FR" sz="1600" i="1" dirty="0" smtClean="0">
                  <a:solidFill>
                    <a:srgbClr val="800080"/>
                  </a:solidFill>
                </a:rPr>
                <a:t>boite </a:t>
              </a:r>
              <a:r>
                <a:rPr lang="fr-FR" sz="1600" i="1" dirty="0">
                  <a:solidFill>
                    <a:srgbClr val="800080"/>
                  </a:solidFill>
                </a:rPr>
                <a:t>qui ne contient pas </a:t>
              </a:r>
              <a:r>
                <a:rPr lang="fr-FR" sz="1600" i="1" dirty="0" smtClean="0">
                  <a:solidFill>
                    <a:srgbClr val="800080"/>
                  </a:solidFill>
                </a:rPr>
                <a:t>le cadeau. </a:t>
              </a:r>
            </a:p>
            <a:p>
              <a:pPr algn="just"/>
              <a:r>
                <a:rPr lang="fr-FR" sz="1600" i="1" dirty="0">
                  <a:solidFill>
                    <a:srgbClr val="800080"/>
                  </a:solidFill>
                </a:rPr>
                <a:t>Le joueur </a:t>
              </a:r>
              <a:r>
                <a:rPr lang="fr-FR" sz="1600" i="1" dirty="0" smtClean="0">
                  <a:solidFill>
                    <a:srgbClr val="800080"/>
                  </a:solidFill>
                </a:rPr>
                <a:t>a alors la possibilité de conserver ou de modifier son choix. Quel est l’intérêt son intérêt ?</a:t>
              </a:r>
            </a:p>
          </p:txBody>
        </p:sp>
      </p:grpSp>
      <p:grpSp>
        <p:nvGrpSpPr>
          <p:cNvPr id="79" name="Groupe 78"/>
          <p:cNvGrpSpPr/>
          <p:nvPr/>
        </p:nvGrpSpPr>
        <p:grpSpPr>
          <a:xfrm>
            <a:off x="334467" y="5472689"/>
            <a:ext cx="1825817" cy="951559"/>
            <a:chOff x="334467" y="5472689"/>
            <a:chExt cx="1825817" cy="951559"/>
          </a:xfrm>
        </p:grpSpPr>
        <p:sp>
          <p:nvSpPr>
            <p:cNvPr id="5" name="Organigramme : Processus 4"/>
            <p:cNvSpPr/>
            <p:nvPr/>
          </p:nvSpPr>
          <p:spPr>
            <a:xfrm>
              <a:off x="516087" y="5472689"/>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rganigramme : Processus 23"/>
            <p:cNvSpPr/>
            <p:nvPr/>
          </p:nvSpPr>
          <p:spPr>
            <a:xfrm>
              <a:off x="1120471" y="5472689"/>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Organigramme : Processus 24"/>
            <p:cNvSpPr/>
            <p:nvPr/>
          </p:nvSpPr>
          <p:spPr>
            <a:xfrm>
              <a:off x="1724855" y="5472689"/>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avec flèche 39"/>
            <p:cNvCxnSpPr>
              <a:endCxn id="5" idx="2"/>
            </p:cNvCxnSpPr>
            <p:nvPr/>
          </p:nvCxnSpPr>
          <p:spPr>
            <a:xfrm flipV="1">
              <a:off x="733801" y="5803615"/>
              <a:ext cx="1" cy="30820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10"/>
            <p:cNvSpPr txBox="1">
              <a:spLocks noChangeArrowheads="1"/>
            </p:cNvSpPr>
            <p:nvPr/>
          </p:nvSpPr>
          <p:spPr bwMode="auto">
            <a:xfrm>
              <a:off x="334467" y="6085694"/>
              <a:ext cx="860345"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Choix</a:t>
              </a:r>
              <a:endParaRPr lang="fr-FR" sz="1600" i="1" dirty="0">
                <a:solidFill>
                  <a:srgbClr val="800080"/>
                </a:solidFill>
              </a:endParaRPr>
            </a:p>
          </p:txBody>
        </p:sp>
      </p:grpSp>
      <p:grpSp>
        <p:nvGrpSpPr>
          <p:cNvPr id="78" name="Groupe 77"/>
          <p:cNvGrpSpPr/>
          <p:nvPr/>
        </p:nvGrpSpPr>
        <p:grpSpPr>
          <a:xfrm>
            <a:off x="2160284" y="4775892"/>
            <a:ext cx="2572822" cy="1955912"/>
            <a:chOff x="2160284" y="4775892"/>
            <a:chExt cx="2572822" cy="1955912"/>
          </a:xfrm>
        </p:grpSpPr>
        <p:cxnSp>
          <p:nvCxnSpPr>
            <p:cNvPr id="26" name="Connecteur droit avec flèche 25"/>
            <p:cNvCxnSpPr>
              <a:stCxn id="25" idx="3"/>
              <a:endCxn id="42" idx="1"/>
            </p:cNvCxnSpPr>
            <p:nvPr/>
          </p:nvCxnSpPr>
          <p:spPr>
            <a:xfrm flipV="1">
              <a:off x="2160284" y="4941355"/>
              <a:ext cx="928625" cy="696797"/>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25" idx="3"/>
              <a:endCxn id="46" idx="1"/>
            </p:cNvCxnSpPr>
            <p:nvPr/>
          </p:nvCxnSpPr>
          <p:spPr>
            <a:xfrm>
              <a:off x="2160284" y="5638152"/>
              <a:ext cx="928625"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25" idx="3"/>
              <a:endCxn id="53" idx="1"/>
            </p:cNvCxnSpPr>
            <p:nvPr/>
          </p:nvCxnSpPr>
          <p:spPr>
            <a:xfrm>
              <a:off x="2160284" y="5638152"/>
              <a:ext cx="928625" cy="68634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Organigramme : Processus 41"/>
            <p:cNvSpPr/>
            <p:nvPr/>
          </p:nvSpPr>
          <p:spPr>
            <a:xfrm>
              <a:off x="3088909" y="4775892"/>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rganigramme : Processus 42"/>
            <p:cNvSpPr/>
            <p:nvPr/>
          </p:nvSpPr>
          <p:spPr>
            <a:xfrm>
              <a:off x="3693293" y="4775892"/>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rganigramme : Processus 43"/>
            <p:cNvSpPr/>
            <p:nvPr/>
          </p:nvSpPr>
          <p:spPr>
            <a:xfrm>
              <a:off x="4297677" y="4775892"/>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necteur droit avec flèche 44"/>
            <p:cNvCxnSpPr/>
            <p:nvPr/>
          </p:nvCxnSpPr>
          <p:spPr>
            <a:xfrm flipV="1">
              <a:off x="3306623" y="5115528"/>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Organigramme : Processus 45"/>
            <p:cNvSpPr/>
            <p:nvPr/>
          </p:nvSpPr>
          <p:spPr>
            <a:xfrm>
              <a:off x="3088909" y="5472689"/>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rganigramme : Processus 46"/>
            <p:cNvSpPr/>
            <p:nvPr/>
          </p:nvSpPr>
          <p:spPr>
            <a:xfrm>
              <a:off x="3693293" y="5472689"/>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rganigramme : Processus 47"/>
            <p:cNvSpPr/>
            <p:nvPr/>
          </p:nvSpPr>
          <p:spPr>
            <a:xfrm>
              <a:off x="4297677" y="5472689"/>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rganigramme : Processus 52"/>
            <p:cNvSpPr/>
            <p:nvPr/>
          </p:nvSpPr>
          <p:spPr>
            <a:xfrm>
              <a:off x="3088909" y="6159032"/>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rganigramme : Processus 53"/>
            <p:cNvSpPr/>
            <p:nvPr/>
          </p:nvSpPr>
          <p:spPr>
            <a:xfrm>
              <a:off x="3693293" y="6159032"/>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rganigramme : Processus 54"/>
            <p:cNvSpPr/>
            <p:nvPr/>
          </p:nvSpPr>
          <p:spPr>
            <a:xfrm>
              <a:off x="4297677" y="6159032"/>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Text Box 10"/>
            <p:cNvSpPr txBox="1">
              <a:spLocks noChangeArrowheads="1"/>
            </p:cNvSpPr>
            <p:nvPr/>
          </p:nvSpPr>
          <p:spPr bwMode="auto">
            <a:xfrm>
              <a:off x="2242993" y="4941355"/>
              <a:ext cx="513432"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1/3</a:t>
              </a:r>
              <a:endParaRPr lang="fr-FR" sz="1600" i="1" dirty="0">
                <a:solidFill>
                  <a:srgbClr val="800080"/>
                </a:solidFill>
              </a:endParaRPr>
            </a:p>
          </p:txBody>
        </p:sp>
        <p:sp>
          <p:nvSpPr>
            <p:cNvPr id="66" name="Text Box 10"/>
            <p:cNvSpPr txBox="1">
              <a:spLocks noChangeArrowheads="1"/>
            </p:cNvSpPr>
            <p:nvPr/>
          </p:nvSpPr>
          <p:spPr bwMode="auto">
            <a:xfrm>
              <a:off x="2433467" y="5255613"/>
              <a:ext cx="513432"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1/3</a:t>
              </a:r>
              <a:endParaRPr lang="fr-FR" sz="1600" i="1" dirty="0">
                <a:solidFill>
                  <a:srgbClr val="800080"/>
                </a:solidFill>
              </a:endParaRPr>
            </a:p>
          </p:txBody>
        </p:sp>
        <p:sp>
          <p:nvSpPr>
            <p:cNvPr id="67" name="Text Box 10"/>
            <p:cNvSpPr txBox="1">
              <a:spLocks noChangeArrowheads="1"/>
            </p:cNvSpPr>
            <p:nvPr/>
          </p:nvSpPr>
          <p:spPr bwMode="auto">
            <a:xfrm>
              <a:off x="2234284" y="5937504"/>
              <a:ext cx="513432"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1/3</a:t>
              </a:r>
              <a:endParaRPr lang="fr-FR" sz="1600" i="1" dirty="0">
                <a:solidFill>
                  <a:srgbClr val="800080"/>
                </a:solidFill>
              </a:endParaRPr>
            </a:p>
          </p:txBody>
        </p:sp>
        <p:cxnSp>
          <p:nvCxnSpPr>
            <p:cNvPr id="70" name="Connecteur droit avec flèche 69"/>
            <p:cNvCxnSpPr/>
            <p:nvPr/>
          </p:nvCxnSpPr>
          <p:spPr>
            <a:xfrm flipV="1">
              <a:off x="3306623" y="5788179"/>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V="1">
              <a:off x="3314692" y="6489958"/>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e 80"/>
          <p:cNvGrpSpPr/>
          <p:nvPr/>
        </p:nvGrpSpPr>
        <p:grpSpPr>
          <a:xfrm>
            <a:off x="5857671" y="4439778"/>
            <a:ext cx="8069" cy="2299966"/>
            <a:chOff x="5857671" y="4439778"/>
            <a:chExt cx="8069" cy="2299966"/>
          </a:xfrm>
        </p:grpSpPr>
        <p:cxnSp>
          <p:nvCxnSpPr>
            <p:cNvPr id="87" name="Connecteur droit avec flèche 86"/>
            <p:cNvCxnSpPr/>
            <p:nvPr/>
          </p:nvCxnSpPr>
          <p:spPr>
            <a:xfrm flipV="1">
              <a:off x="5857671" y="5118043"/>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p:cNvCxnSpPr/>
            <p:nvPr/>
          </p:nvCxnSpPr>
          <p:spPr>
            <a:xfrm flipV="1">
              <a:off x="5857671" y="4439778"/>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p:cNvCxnSpPr/>
            <p:nvPr/>
          </p:nvCxnSpPr>
          <p:spPr>
            <a:xfrm flipV="1">
              <a:off x="5857671" y="5810935"/>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flipV="1">
              <a:off x="5865740" y="6497898"/>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e 81"/>
          <p:cNvGrpSpPr/>
          <p:nvPr/>
        </p:nvGrpSpPr>
        <p:grpSpPr>
          <a:xfrm>
            <a:off x="4733106" y="4110652"/>
            <a:ext cx="2551048" cy="2562157"/>
            <a:chOff x="4733106" y="4110652"/>
            <a:chExt cx="2551048" cy="2562157"/>
          </a:xfrm>
        </p:grpSpPr>
        <p:cxnSp>
          <p:nvCxnSpPr>
            <p:cNvPr id="74" name="Connecteur droit avec flèche 73"/>
            <p:cNvCxnSpPr/>
            <p:nvPr/>
          </p:nvCxnSpPr>
          <p:spPr>
            <a:xfrm>
              <a:off x="4733106" y="6324495"/>
              <a:ext cx="928625"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a:xfrm>
              <a:off x="4733106" y="5638152"/>
              <a:ext cx="928625"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p:nvPr/>
          </p:nvCxnSpPr>
          <p:spPr>
            <a:xfrm>
              <a:off x="4733106" y="4939832"/>
              <a:ext cx="928625"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a:stCxn id="44" idx="3"/>
              <a:endCxn id="88" idx="1"/>
            </p:cNvCxnSpPr>
            <p:nvPr/>
          </p:nvCxnSpPr>
          <p:spPr>
            <a:xfrm flipV="1">
              <a:off x="4733106" y="4276115"/>
              <a:ext cx="906851" cy="66524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4" name="Organigramme : Processus 83"/>
            <p:cNvSpPr/>
            <p:nvPr/>
          </p:nvSpPr>
          <p:spPr>
            <a:xfrm>
              <a:off x="5639957" y="4778407"/>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Organigramme : Processus 84"/>
            <p:cNvSpPr/>
            <p:nvPr/>
          </p:nvSpPr>
          <p:spPr>
            <a:xfrm>
              <a:off x="6244341" y="4778407"/>
              <a:ext cx="435429" cy="33092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Organigramme : Processus 85"/>
            <p:cNvSpPr/>
            <p:nvPr/>
          </p:nvSpPr>
          <p:spPr>
            <a:xfrm>
              <a:off x="6848725" y="4778407"/>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Organigramme : Processus 87"/>
            <p:cNvSpPr/>
            <p:nvPr/>
          </p:nvSpPr>
          <p:spPr>
            <a:xfrm>
              <a:off x="5639957" y="4110652"/>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Organigramme : Processus 88"/>
            <p:cNvSpPr/>
            <p:nvPr/>
          </p:nvSpPr>
          <p:spPr>
            <a:xfrm>
              <a:off x="6244341" y="4110652"/>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Organigramme : Processus 89"/>
            <p:cNvSpPr/>
            <p:nvPr/>
          </p:nvSpPr>
          <p:spPr>
            <a:xfrm>
              <a:off x="6848725" y="4119362"/>
              <a:ext cx="435429" cy="33092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rganigramme : Processus 92"/>
            <p:cNvSpPr/>
            <p:nvPr/>
          </p:nvSpPr>
          <p:spPr>
            <a:xfrm>
              <a:off x="5639957" y="5484935"/>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rganigramme : Processus 93"/>
            <p:cNvSpPr/>
            <p:nvPr/>
          </p:nvSpPr>
          <p:spPr>
            <a:xfrm>
              <a:off x="6244341" y="5484935"/>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Organigramme : Processus 94"/>
            <p:cNvSpPr/>
            <p:nvPr/>
          </p:nvSpPr>
          <p:spPr>
            <a:xfrm>
              <a:off x="6848725" y="5484935"/>
              <a:ext cx="435429" cy="33092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Organigramme : Processus 96"/>
            <p:cNvSpPr/>
            <p:nvPr/>
          </p:nvSpPr>
          <p:spPr>
            <a:xfrm>
              <a:off x="5639957" y="6166972"/>
              <a:ext cx="435429" cy="3309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Organigramme : Processus 97"/>
            <p:cNvSpPr/>
            <p:nvPr/>
          </p:nvSpPr>
          <p:spPr>
            <a:xfrm>
              <a:off x="6244341" y="6166972"/>
              <a:ext cx="435429" cy="33092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Organigramme : Processus 98"/>
            <p:cNvSpPr/>
            <p:nvPr/>
          </p:nvSpPr>
          <p:spPr>
            <a:xfrm>
              <a:off x="6848725" y="6166972"/>
              <a:ext cx="435429" cy="3309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Text Box 10"/>
            <p:cNvSpPr txBox="1">
              <a:spLocks noChangeArrowheads="1"/>
            </p:cNvSpPr>
            <p:nvPr/>
          </p:nvSpPr>
          <p:spPr bwMode="auto">
            <a:xfrm>
              <a:off x="5082467" y="6334255"/>
              <a:ext cx="28880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a:t>
              </a:r>
              <a:endParaRPr lang="fr-FR" sz="1600" i="1" dirty="0">
                <a:solidFill>
                  <a:srgbClr val="800080"/>
                </a:solidFill>
              </a:endParaRPr>
            </a:p>
          </p:txBody>
        </p:sp>
        <p:sp>
          <p:nvSpPr>
            <p:cNvPr id="102" name="Text Box 10"/>
            <p:cNvSpPr txBox="1">
              <a:spLocks noChangeArrowheads="1"/>
            </p:cNvSpPr>
            <p:nvPr/>
          </p:nvSpPr>
          <p:spPr bwMode="auto">
            <a:xfrm>
              <a:off x="5082467" y="5638152"/>
              <a:ext cx="28880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a:t>
              </a:r>
              <a:endParaRPr lang="fr-FR" sz="1600" i="1" dirty="0">
                <a:solidFill>
                  <a:srgbClr val="800080"/>
                </a:solidFill>
              </a:endParaRPr>
            </a:p>
          </p:txBody>
        </p:sp>
        <p:sp>
          <p:nvSpPr>
            <p:cNvPr id="103" name="Text Box 10"/>
            <p:cNvSpPr txBox="1">
              <a:spLocks noChangeArrowheads="1"/>
            </p:cNvSpPr>
            <p:nvPr/>
          </p:nvSpPr>
          <p:spPr bwMode="auto">
            <a:xfrm>
              <a:off x="4990947" y="4925295"/>
              <a:ext cx="47184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1/2</a:t>
              </a:r>
              <a:endParaRPr lang="fr-FR" sz="1600" i="1" dirty="0">
                <a:solidFill>
                  <a:srgbClr val="800080"/>
                </a:solidFill>
              </a:endParaRPr>
            </a:p>
          </p:txBody>
        </p:sp>
        <p:sp>
          <p:nvSpPr>
            <p:cNvPr id="104" name="Text Box 10"/>
            <p:cNvSpPr txBox="1">
              <a:spLocks noChangeArrowheads="1"/>
            </p:cNvSpPr>
            <p:nvPr/>
          </p:nvSpPr>
          <p:spPr bwMode="auto">
            <a:xfrm>
              <a:off x="4990947" y="4128488"/>
              <a:ext cx="47184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1/2</a:t>
              </a:r>
              <a:endParaRPr lang="fr-FR" sz="1600" i="1" dirty="0">
                <a:solidFill>
                  <a:srgbClr val="800080"/>
                </a:solidFill>
              </a:endParaRPr>
            </a:p>
          </p:txBody>
        </p:sp>
      </p:grpSp>
      <p:grpSp>
        <p:nvGrpSpPr>
          <p:cNvPr id="83" name="Groupe 82"/>
          <p:cNvGrpSpPr/>
          <p:nvPr/>
        </p:nvGrpSpPr>
        <p:grpSpPr>
          <a:xfrm>
            <a:off x="7790638" y="4128488"/>
            <a:ext cx="471848" cy="2393818"/>
            <a:chOff x="7790638" y="4128488"/>
            <a:chExt cx="471848" cy="2393818"/>
          </a:xfrm>
        </p:grpSpPr>
        <p:sp>
          <p:nvSpPr>
            <p:cNvPr id="105" name="Text Box 10"/>
            <p:cNvSpPr txBox="1">
              <a:spLocks noChangeArrowheads="1"/>
            </p:cNvSpPr>
            <p:nvPr/>
          </p:nvSpPr>
          <p:spPr bwMode="auto">
            <a:xfrm>
              <a:off x="7790638" y="4128488"/>
              <a:ext cx="47184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1/6</a:t>
              </a:r>
              <a:endParaRPr lang="fr-FR" sz="1600" i="1" dirty="0">
                <a:solidFill>
                  <a:srgbClr val="800080"/>
                </a:solidFill>
              </a:endParaRPr>
            </a:p>
          </p:txBody>
        </p:sp>
        <p:sp>
          <p:nvSpPr>
            <p:cNvPr id="106" name="Text Box 10"/>
            <p:cNvSpPr txBox="1">
              <a:spLocks noChangeArrowheads="1"/>
            </p:cNvSpPr>
            <p:nvPr/>
          </p:nvSpPr>
          <p:spPr bwMode="auto">
            <a:xfrm>
              <a:off x="7790638" y="4777133"/>
              <a:ext cx="47184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1/6</a:t>
              </a:r>
              <a:endParaRPr lang="fr-FR" sz="1600" i="1" dirty="0">
                <a:solidFill>
                  <a:srgbClr val="800080"/>
                </a:solidFill>
              </a:endParaRPr>
            </a:p>
          </p:txBody>
        </p:sp>
        <p:sp>
          <p:nvSpPr>
            <p:cNvPr id="107" name="Text Box 10"/>
            <p:cNvSpPr txBox="1">
              <a:spLocks noChangeArrowheads="1"/>
            </p:cNvSpPr>
            <p:nvPr/>
          </p:nvSpPr>
          <p:spPr bwMode="auto">
            <a:xfrm>
              <a:off x="7790638" y="5484935"/>
              <a:ext cx="47184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1/3</a:t>
              </a:r>
              <a:endParaRPr lang="fr-FR" sz="1600" i="1" dirty="0">
                <a:solidFill>
                  <a:srgbClr val="800080"/>
                </a:solidFill>
              </a:endParaRPr>
            </a:p>
          </p:txBody>
        </p:sp>
        <p:sp>
          <p:nvSpPr>
            <p:cNvPr id="108" name="Text Box 10"/>
            <p:cNvSpPr txBox="1">
              <a:spLocks noChangeArrowheads="1"/>
            </p:cNvSpPr>
            <p:nvPr/>
          </p:nvSpPr>
          <p:spPr bwMode="auto">
            <a:xfrm>
              <a:off x="7790638" y="6183752"/>
              <a:ext cx="471848" cy="338554"/>
            </a:xfrm>
            <a:prstGeom prst="rect">
              <a:avLst/>
            </a:prstGeom>
            <a:noFill/>
            <a:ln w="9525">
              <a:noFill/>
              <a:miter lim="800000"/>
              <a:headEnd/>
              <a:tailEnd/>
            </a:ln>
            <a:effectLst/>
          </p:spPr>
          <p:txBody>
            <a:bodyPr wrap="square">
              <a:spAutoFit/>
            </a:bodyPr>
            <a:lstStyle/>
            <a:p>
              <a:pPr algn="just">
                <a:spcAft>
                  <a:spcPts val="600"/>
                </a:spcAft>
              </a:pPr>
              <a:r>
                <a:rPr lang="fr-FR" sz="1600" i="1" dirty="0" smtClean="0">
                  <a:solidFill>
                    <a:srgbClr val="800080"/>
                  </a:solidFill>
                </a:rPr>
                <a:t>1/3</a:t>
              </a:r>
              <a:endParaRPr lang="fr-FR" sz="1600" i="1" dirty="0">
                <a:solidFill>
                  <a:srgbClr val="800080"/>
                </a:solidFill>
              </a:endParaRPr>
            </a:p>
          </p:txBody>
        </p:sp>
      </p:grpSp>
      <p:grpSp>
        <p:nvGrpSpPr>
          <p:cNvPr id="114" name="Groupe 113"/>
          <p:cNvGrpSpPr/>
          <p:nvPr/>
        </p:nvGrpSpPr>
        <p:grpSpPr>
          <a:xfrm>
            <a:off x="6461301" y="4446022"/>
            <a:ext cx="609597" cy="2289456"/>
            <a:chOff x="5857671" y="4450288"/>
            <a:chExt cx="609597" cy="2289456"/>
          </a:xfrm>
        </p:grpSpPr>
        <p:cxnSp>
          <p:nvCxnSpPr>
            <p:cNvPr id="115" name="Connecteur droit avec flèche 114"/>
            <p:cNvCxnSpPr/>
            <p:nvPr/>
          </p:nvCxnSpPr>
          <p:spPr>
            <a:xfrm flipV="1">
              <a:off x="6467268" y="5118043"/>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p:nvPr/>
          </p:nvCxnSpPr>
          <p:spPr>
            <a:xfrm flipV="1">
              <a:off x="5857671" y="4450288"/>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flipV="1">
              <a:off x="5857671" y="5810935"/>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p:cNvCxnSpPr/>
            <p:nvPr/>
          </p:nvCxnSpPr>
          <p:spPr>
            <a:xfrm flipV="1">
              <a:off x="6454312" y="6497898"/>
              <a:ext cx="0" cy="24184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946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613439"/>
            <a:ext cx="7868244" cy="741528"/>
            <a:chOff x="676275" y="2026676"/>
            <a:chExt cx="7772400" cy="741528"/>
          </a:xfrm>
        </p:grpSpPr>
        <p:sp>
          <p:nvSpPr>
            <p:cNvPr id="10" name="Rectangle 9"/>
            <p:cNvSpPr/>
            <p:nvPr/>
          </p:nvSpPr>
          <p:spPr>
            <a:xfrm>
              <a:off x="676275" y="2026676"/>
              <a:ext cx="7772400" cy="7415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43459" y="2241999"/>
              <a:ext cx="1261885" cy="369332"/>
            </a:xfrm>
            <a:prstGeom prst="rect">
              <a:avLst/>
            </a:prstGeom>
            <a:noFill/>
          </p:spPr>
          <p:txBody>
            <a:bodyPr wrap="none" rtlCol="0">
              <a:spAutoFit/>
            </a:bodyPr>
            <a:lstStyle/>
            <a:p>
              <a:pPr algn="ctr"/>
              <a:r>
                <a:rPr lang="fr-FR" dirty="0" smtClean="0">
                  <a:solidFill>
                    <a:srgbClr val="800080"/>
                  </a:solidFill>
                </a:rPr>
                <a:t>Exercice 3</a:t>
              </a:r>
              <a:endParaRPr lang="fr-FR" baseline="-25000" dirty="0">
                <a:solidFill>
                  <a:srgbClr val="800080"/>
                </a:solidFill>
              </a:endParaRPr>
            </a:p>
          </p:txBody>
        </p:sp>
        <p:sp>
          <p:nvSpPr>
            <p:cNvPr id="14" name="Rectangle 13"/>
            <p:cNvSpPr/>
            <p:nvPr/>
          </p:nvSpPr>
          <p:spPr>
            <a:xfrm>
              <a:off x="1885950" y="2096185"/>
              <a:ext cx="6496050" cy="584775"/>
            </a:xfrm>
            <a:prstGeom prst="rect">
              <a:avLst/>
            </a:prstGeom>
          </p:spPr>
          <p:txBody>
            <a:bodyPr wrap="square">
              <a:spAutoFit/>
            </a:bodyPr>
            <a:lstStyle/>
            <a:p>
              <a:pPr algn="just"/>
              <a:r>
                <a:rPr lang="fr-FR" sz="1600" i="1" dirty="0" smtClean="0">
                  <a:solidFill>
                    <a:srgbClr val="800080"/>
                  </a:solidFill>
                </a:rPr>
                <a:t>Soit les six variables booléennes (A, B, C, D, E, F) liées par les tables de probabilités suivantes :</a:t>
              </a:r>
            </a:p>
          </p:txBody>
        </p:sp>
      </p:grpSp>
      <p:graphicFrame>
        <p:nvGraphicFramePr>
          <p:cNvPr id="25" name="Tableau 24"/>
          <p:cNvGraphicFramePr>
            <a:graphicFrameLocks noGrp="1"/>
          </p:cNvGraphicFramePr>
          <p:nvPr>
            <p:extLst>
              <p:ext uri="{D42A27DB-BD31-4B8C-83A1-F6EECF244321}">
                <p14:modId xmlns:p14="http://schemas.microsoft.com/office/powerpoint/2010/main" val="3064955881"/>
              </p:ext>
            </p:extLst>
          </p:nvPr>
        </p:nvGraphicFramePr>
        <p:xfrm>
          <a:off x="2972397" y="2885041"/>
          <a:ext cx="1841403" cy="1524000"/>
        </p:xfrm>
        <a:graphic>
          <a:graphicData uri="http://schemas.openxmlformats.org/drawingml/2006/table">
            <a:tbl>
              <a:tblPr firstRow="1" bandRow="1">
                <a:tableStyleId>{5C22544A-7EE6-4342-B048-85BDC9FD1C3A}</a:tableStyleId>
              </a:tblPr>
              <a:tblGrid>
                <a:gridCol w="613801">
                  <a:extLst>
                    <a:ext uri="{9D8B030D-6E8A-4147-A177-3AD203B41FA5}">
                      <a16:colId xmlns:a16="http://schemas.microsoft.com/office/drawing/2014/main" val="1154475710"/>
                    </a:ext>
                  </a:extLst>
                </a:gridCol>
                <a:gridCol w="613801">
                  <a:extLst>
                    <a:ext uri="{9D8B030D-6E8A-4147-A177-3AD203B41FA5}">
                      <a16:colId xmlns:a16="http://schemas.microsoft.com/office/drawing/2014/main" val="939634083"/>
                    </a:ext>
                  </a:extLst>
                </a:gridCol>
                <a:gridCol w="613801">
                  <a:extLst>
                    <a:ext uri="{9D8B030D-6E8A-4147-A177-3AD203B41FA5}">
                      <a16:colId xmlns:a16="http://schemas.microsoft.com/office/drawing/2014/main" val="654293041"/>
                    </a:ext>
                  </a:extLst>
                </a:gridCol>
              </a:tblGrid>
              <a:tr h="289583">
                <a:tc>
                  <a:txBody>
                    <a:bodyPr/>
                    <a:lstStyle/>
                    <a:p>
                      <a:pPr algn="ctr"/>
                      <a:r>
                        <a:rPr lang="fr-FR" sz="1400" b="0" dirty="0" smtClean="0">
                          <a:solidFill>
                            <a:srgbClr val="800080"/>
                          </a:solidFill>
                          <a:sym typeface="Wingdings" pitchFamily="2" charset="2"/>
                        </a:rPr>
                        <a:t>D</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E</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P(F)</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0.8</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0.7</a:t>
                      </a:r>
                      <a:endParaRPr lang="fr-FR" sz="1400" b="0" dirty="0" smtClean="0"/>
                    </a:p>
                  </a:txBody>
                  <a:tcPr/>
                </a:tc>
                <a:extLst>
                  <a:ext uri="{0D108BD9-81ED-4DB2-BD59-A6C34878D82A}">
                    <a16:rowId xmlns:a16="http://schemas.microsoft.com/office/drawing/2014/main" val="3911073689"/>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0.2</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89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0.1</a:t>
                      </a:r>
                      <a:endParaRPr lang="fr-FR" sz="1400" b="0" dirty="0" smtClean="0"/>
                    </a:p>
                  </a:txBody>
                  <a:tcPr/>
                </a:tc>
                <a:extLst>
                  <a:ext uri="{0D108BD9-81ED-4DB2-BD59-A6C34878D82A}">
                    <a16:rowId xmlns:a16="http://schemas.microsoft.com/office/drawing/2014/main" val="4284970052"/>
                  </a:ext>
                </a:extLst>
              </a:tr>
            </a:tbl>
          </a:graphicData>
        </a:graphic>
      </p:graphicFrame>
      <p:graphicFrame>
        <p:nvGraphicFramePr>
          <p:cNvPr id="33" name="Tableau 32"/>
          <p:cNvGraphicFramePr>
            <a:graphicFrameLocks noGrp="1"/>
          </p:cNvGraphicFramePr>
          <p:nvPr>
            <p:extLst>
              <p:ext uri="{D42A27DB-BD31-4B8C-83A1-F6EECF244321}">
                <p14:modId xmlns:p14="http://schemas.microsoft.com/office/powerpoint/2010/main" val="1001767544"/>
              </p:ext>
            </p:extLst>
          </p:nvPr>
        </p:nvGraphicFramePr>
        <p:xfrm>
          <a:off x="236297" y="2859359"/>
          <a:ext cx="2472339" cy="2762918"/>
        </p:xfrm>
        <a:graphic>
          <a:graphicData uri="http://schemas.openxmlformats.org/drawingml/2006/table">
            <a:tbl>
              <a:tblPr firstRow="1" bandRow="1">
                <a:tableStyleId>{5C22544A-7EE6-4342-B048-85BDC9FD1C3A}</a:tableStyleId>
              </a:tblPr>
              <a:tblGrid>
                <a:gridCol w="636793">
                  <a:extLst>
                    <a:ext uri="{9D8B030D-6E8A-4147-A177-3AD203B41FA5}">
                      <a16:colId xmlns:a16="http://schemas.microsoft.com/office/drawing/2014/main" val="1154475710"/>
                    </a:ext>
                  </a:extLst>
                </a:gridCol>
                <a:gridCol w="585216">
                  <a:extLst>
                    <a:ext uri="{9D8B030D-6E8A-4147-A177-3AD203B41FA5}">
                      <a16:colId xmlns:a16="http://schemas.microsoft.com/office/drawing/2014/main" val="939634083"/>
                    </a:ext>
                  </a:extLst>
                </a:gridCol>
                <a:gridCol w="640080">
                  <a:extLst>
                    <a:ext uri="{9D8B030D-6E8A-4147-A177-3AD203B41FA5}">
                      <a16:colId xmlns:a16="http://schemas.microsoft.com/office/drawing/2014/main" val="654293041"/>
                    </a:ext>
                  </a:extLst>
                </a:gridCol>
                <a:gridCol w="610250">
                  <a:extLst>
                    <a:ext uri="{9D8B030D-6E8A-4147-A177-3AD203B41FA5}">
                      <a16:colId xmlns:a16="http://schemas.microsoft.com/office/drawing/2014/main" val="3070465522"/>
                    </a:ext>
                  </a:extLst>
                </a:gridCol>
              </a:tblGrid>
              <a:tr h="324518">
                <a:tc>
                  <a:txBody>
                    <a:bodyPr/>
                    <a:lstStyle/>
                    <a:p>
                      <a:pPr algn="ctr"/>
                      <a:r>
                        <a:rPr lang="fr-FR" sz="1400" b="0" dirty="0" smtClean="0">
                          <a:solidFill>
                            <a:srgbClr val="800080"/>
                          </a:solidFill>
                          <a:sym typeface="Wingdings" pitchFamily="2" charset="2"/>
                        </a:rPr>
                        <a:t>A</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B</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C</a:t>
                      </a:r>
                      <a:endParaRPr lang="fr-FR" sz="1400" b="0" dirty="0" smtClean="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P(D)</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0.6</a:t>
                      </a:r>
                      <a:endParaRPr lang="fr-FR" sz="1400" b="0" dirty="0" smtClean="0"/>
                    </a:p>
                  </a:txBody>
                  <a:tcPr>
                    <a:solidFill>
                      <a:schemeClr val="bg1">
                        <a:lumMod val="95000"/>
                      </a:schemeClr>
                    </a:solidFill>
                  </a:tcPr>
                </a:tc>
                <a:extLst>
                  <a:ext uri="{0D108BD9-81ED-4DB2-BD59-A6C34878D82A}">
                    <a16:rowId xmlns:a16="http://schemas.microsoft.com/office/drawing/2014/main" val="3433492729"/>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0.8</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911073689"/>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0.1</a:t>
                      </a:r>
                      <a:endParaRPr lang="fr-FR" sz="1400" b="0" dirty="0" smtClean="0"/>
                    </a:p>
                  </a:txBody>
                  <a:tcPr>
                    <a:solidFill>
                      <a:schemeClr val="bg1">
                        <a:lumMod val="95000"/>
                      </a:schemeClr>
                    </a:solidFill>
                  </a:tcPr>
                </a:tc>
                <a:extLst>
                  <a:ext uri="{0D108BD9-81ED-4DB2-BD59-A6C34878D82A}">
                    <a16:rowId xmlns:a16="http://schemas.microsoft.com/office/drawing/2014/main" val="1441233589"/>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0.2</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0.5</a:t>
                      </a:r>
                      <a:endParaRPr lang="fr-FR" sz="1400" b="0" dirty="0" smtClean="0"/>
                    </a:p>
                  </a:txBody>
                  <a:tcPr>
                    <a:solidFill>
                      <a:schemeClr val="bg1">
                        <a:lumMod val="95000"/>
                      </a:schemeClr>
                    </a:solidFill>
                  </a:tcPr>
                </a:tc>
                <a:extLst>
                  <a:ext uri="{0D108BD9-81ED-4DB2-BD59-A6C34878D82A}">
                    <a16:rowId xmlns:a16="http://schemas.microsoft.com/office/drawing/2014/main" val="1767399786"/>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0.3</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4284970052"/>
                  </a:ext>
                </a:extLst>
              </a:tr>
              <a:tr h="152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0.8</a:t>
                      </a:r>
                      <a:endParaRPr lang="fr-FR" sz="1400" b="0" dirty="0" smtClean="0"/>
                    </a:p>
                  </a:txBody>
                  <a:tcPr>
                    <a:solidFill>
                      <a:schemeClr val="bg1">
                        <a:lumMod val="95000"/>
                      </a:schemeClr>
                    </a:solidFill>
                  </a:tcPr>
                </a:tc>
                <a:extLst>
                  <a:ext uri="{0D108BD9-81ED-4DB2-BD59-A6C34878D82A}">
                    <a16:rowId xmlns:a16="http://schemas.microsoft.com/office/drawing/2014/main" val="900516734"/>
                  </a:ext>
                </a:extLst>
              </a:tr>
            </a:tbl>
          </a:graphicData>
        </a:graphic>
      </p:graphicFrame>
      <p:graphicFrame>
        <p:nvGraphicFramePr>
          <p:cNvPr id="34" name="Tableau 33"/>
          <p:cNvGraphicFramePr>
            <a:graphicFrameLocks noGrp="1"/>
          </p:cNvGraphicFramePr>
          <p:nvPr>
            <p:extLst>
              <p:ext uri="{D42A27DB-BD31-4B8C-83A1-F6EECF244321}">
                <p14:modId xmlns:p14="http://schemas.microsoft.com/office/powerpoint/2010/main" val="1610883136"/>
              </p:ext>
            </p:extLst>
          </p:nvPr>
        </p:nvGraphicFramePr>
        <p:xfrm>
          <a:off x="236046" y="5990106"/>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0322">
                <a:tc>
                  <a:txBody>
                    <a:bodyPr/>
                    <a:lstStyle/>
                    <a:p>
                      <a:pPr algn="ctr"/>
                      <a:r>
                        <a:rPr lang="fr-FR" sz="1400" b="0" dirty="0" smtClean="0">
                          <a:solidFill>
                            <a:srgbClr val="800080"/>
                          </a:solidFill>
                          <a:sym typeface="Wingdings" pitchFamily="2" charset="2"/>
                        </a:rPr>
                        <a:t>P(A)</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0.2</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aphicFrame>
        <p:nvGraphicFramePr>
          <p:cNvPr id="35" name="Tableau 34"/>
          <p:cNvGraphicFramePr>
            <a:graphicFrameLocks noGrp="1"/>
          </p:cNvGraphicFramePr>
          <p:nvPr>
            <p:extLst>
              <p:ext uri="{D42A27DB-BD31-4B8C-83A1-F6EECF244321}">
                <p14:modId xmlns:p14="http://schemas.microsoft.com/office/powerpoint/2010/main" val="4099448260"/>
              </p:ext>
            </p:extLst>
          </p:nvPr>
        </p:nvGraphicFramePr>
        <p:xfrm>
          <a:off x="3289144" y="4707877"/>
          <a:ext cx="1207908" cy="914400"/>
        </p:xfrm>
        <a:graphic>
          <a:graphicData uri="http://schemas.openxmlformats.org/drawingml/2006/table">
            <a:tbl>
              <a:tblPr firstRow="1" bandRow="1">
                <a:tableStyleId>{5C22544A-7EE6-4342-B048-85BDC9FD1C3A}</a:tableStyleId>
              </a:tblPr>
              <a:tblGrid>
                <a:gridCol w="603954">
                  <a:extLst>
                    <a:ext uri="{9D8B030D-6E8A-4147-A177-3AD203B41FA5}">
                      <a16:colId xmlns:a16="http://schemas.microsoft.com/office/drawing/2014/main" val="3193925218"/>
                    </a:ext>
                  </a:extLst>
                </a:gridCol>
                <a:gridCol w="603954">
                  <a:extLst>
                    <a:ext uri="{9D8B030D-6E8A-4147-A177-3AD203B41FA5}">
                      <a16:colId xmlns:a16="http://schemas.microsoft.com/office/drawing/2014/main" val="3898494598"/>
                    </a:ext>
                  </a:extLst>
                </a:gridCol>
              </a:tblGrid>
              <a:tr h="263380">
                <a:tc>
                  <a:txBody>
                    <a:bodyPr/>
                    <a:lstStyle/>
                    <a:p>
                      <a:pPr algn="ctr"/>
                      <a:r>
                        <a:rPr lang="fr-FR" sz="1400" b="0" dirty="0" smtClean="0">
                          <a:solidFill>
                            <a:srgbClr val="800080"/>
                          </a:solidFill>
                          <a:sym typeface="Wingdings" pitchFamily="2" charset="2"/>
                        </a:rPr>
                        <a:t>C</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P(E)</a:t>
                      </a:r>
                      <a:endParaRPr lang="fr-FR" sz="1400" b="0" dirty="0" smtClean="0"/>
                    </a:p>
                  </a:txBody>
                  <a:tcPr>
                    <a:solidFill>
                      <a:schemeClr val="bg1">
                        <a:lumMod val="65000"/>
                      </a:schemeClr>
                    </a:solidFill>
                  </a:tcPr>
                </a:tc>
                <a:extLst>
                  <a:ext uri="{0D108BD9-81ED-4DB2-BD59-A6C34878D82A}">
                    <a16:rowId xmlns:a16="http://schemas.microsoft.com/office/drawing/2014/main" val="3330858183"/>
                  </a:ext>
                </a:extLst>
              </a:tr>
              <a:tr h="287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V</a:t>
                      </a:r>
                      <a:endParaRPr lang="fr-FR" sz="14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0.5</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3128157851"/>
                  </a:ext>
                </a:extLst>
              </a:tr>
              <a:tr h="287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F</a:t>
                      </a:r>
                      <a:endParaRPr lang="fr-FR"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0.2</a:t>
                      </a:r>
                      <a:endParaRPr lang="fr-FR" sz="1400" b="0" dirty="0" smtClean="0"/>
                    </a:p>
                  </a:txBody>
                  <a:tcPr/>
                </a:tc>
                <a:extLst>
                  <a:ext uri="{0D108BD9-81ED-4DB2-BD59-A6C34878D82A}">
                    <a16:rowId xmlns:a16="http://schemas.microsoft.com/office/drawing/2014/main" val="2758739739"/>
                  </a:ext>
                </a:extLst>
              </a:tr>
            </a:tbl>
          </a:graphicData>
        </a:graphic>
      </p:graphicFrame>
      <p:graphicFrame>
        <p:nvGraphicFramePr>
          <p:cNvPr id="36" name="Tableau 35"/>
          <p:cNvGraphicFramePr>
            <a:graphicFrameLocks noGrp="1"/>
          </p:cNvGraphicFramePr>
          <p:nvPr>
            <p:extLst>
              <p:ext uri="{D42A27DB-BD31-4B8C-83A1-F6EECF244321}">
                <p14:modId xmlns:p14="http://schemas.microsoft.com/office/powerpoint/2010/main" val="1374715995"/>
              </p:ext>
            </p:extLst>
          </p:nvPr>
        </p:nvGraphicFramePr>
        <p:xfrm>
          <a:off x="1628732" y="5984796"/>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0322">
                <a:tc>
                  <a:txBody>
                    <a:bodyPr/>
                    <a:lstStyle/>
                    <a:p>
                      <a:pPr algn="ctr"/>
                      <a:r>
                        <a:rPr lang="fr-FR" sz="1400" b="0" dirty="0" smtClean="0">
                          <a:solidFill>
                            <a:srgbClr val="800080"/>
                          </a:solidFill>
                          <a:sym typeface="Wingdings" pitchFamily="2" charset="2"/>
                        </a:rPr>
                        <a:t>P(B)</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0.4</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aphicFrame>
        <p:nvGraphicFramePr>
          <p:cNvPr id="37" name="Tableau 36"/>
          <p:cNvGraphicFramePr>
            <a:graphicFrameLocks noGrp="1"/>
          </p:cNvGraphicFramePr>
          <p:nvPr>
            <p:extLst>
              <p:ext uri="{D42A27DB-BD31-4B8C-83A1-F6EECF244321}">
                <p14:modId xmlns:p14="http://schemas.microsoft.com/office/powerpoint/2010/main" val="832450444"/>
              </p:ext>
            </p:extLst>
          </p:nvPr>
        </p:nvGraphicFramePr>
        <p:xfrm>
          <a:off x="3021418" y="5984796"/>
          <a:ext cx="1213876" cy="304800"/>
        </p:xfrm>
        <a:graphic>
          <a:graphicData uri="http://schemas.openxmlformats.org/drawingml/2006/table">
            <a:tbl>
              <a:tblPr firstRow="1" bandRow="1">
                <a:tableStyleId>{5C22544A-7EE6-4342-B048-85BDC9FD1C3A}</a:tableStyleId>
              </a:tblPr>
              <a:tblGrid>
                <a:gridCol w="606938">
                  <a:extLst>
                    <a:ext uri="{9D8B030D-6E8A-4147-A177-3AD203B41FA5}">
                      <a16:colId xmlns:a16="http://schemas.microsoft.com/office/drawing/2014/main" val="437669104"/>
                    </a:ext>
                  </a:extLst>
                </a:gridCol>
                <a:gridCol w="606938">
                  <a:extLst>
                    <a:ext uri="{9D8B030D-6E8A-4147-A177-3AD203B41FA5}">
                      <a16:colId xmlns:a16="http://schemas.microsoft.com/office/drawing/2014/main" val="3316142917"/>
                    </a:ext>
                  </a:extLst>
                </a:gridCol>
              </a:tblGrid>
              <a:tr h="300322">
                <a:tc>
                  <a:txBody>
                    <a:bodyPr/>
                    <a:lstStyle/>
                    <a:p>
                      <a:pPr algn="ctr"/>
                      <a:r>
                        <a:rPr lang="fr-FR" sz="1400" b="0" dirty="0" smtClean="0">
                          <a:solidFill>
                            <a:srgbClr val="800080"/>
                          </a:solidFill>
                          <a:sym typeface="Wingdings" pitchFamily="2" charset="2"/>
                        </a:rPr>
                        <a:t>P(C)</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0.8</a:t>
                      </a:r>
                      <a:endParaRPr lang="fr-FR" sz="1400" b="0" dirty="0" smtClean="0"/>
                    </a:p>
                  </a:txBody>
                  <a:tcPr>
                    <a:solidFill>
                      <a:schemeClr val="bg2">
                        <a:lumMod val="20000"/>
                        <a:lumOff val="80000"/>
                      </a:schemeClr>
                    </a:solidFill>
                  </a:tcPr>
                </a:tc>
                <a:extLst>
                  <a:ext uri="{0D108BD9-81ED-4DB2-BD59-A6C34878D82A}">
                    <a16:rowId xmlns:a16="http://schemas.microsoft.com/office/drawing/2014/main" val="2386506311"/>
                  </a:ext>
                </a:extLst>
              </a:tr>
            </a:tbl>
          </a:graphicData>
        </a:graphic>
      </p:graphicFrame>
      <p:grpSp>
        <p:nvGrpSpPr>
          <p:cNvPr id="109" name="Groupe 108"/>
          <p:cNvGrpSpPr/>
          <p:nvPr/>
        </p:nvGrpSpPr>
        <p:grpSpPr>
          <a:xfrm>
            <a:off x="5604740" y="3528305"/>
            <a:ext cx="2551906" cy="2093972"/>
            <a:chOff x="5604740" y="2976875"/>
            <a:chExt cx="2551906" cy="2093972"/>
          </a:xfrm>
        </p:grpSpPr>
        <p:cxnSp>
          <p:nvCxnSpPr>
            <p:cNvPr id="47" name="Connecteur droit avec flèche 46"/>
            <p:cNvCxnSpPr>
              <a:stCxn id="71" idx="3"/>
              <a:endCxn id="74" idx="7"/>
            </p:cNvCxnSpPr>
            <p:nvPr/>
          </p:nvCxnSpPr>
          <p:spPr>
            <a:xfrm flipH="1">
              <a:off x="6927352" y="3494672"/>
              <a:ext cx="716993" cy="339968"/>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63" idx="2"/>
              <a:endCxn id="74" idx="1"/>
            </p:cNvCxnSpPr>
            <p:nvPr/>
          </p:nvCxnSpPr>
          <p:spPr>
            <a:xfrm>
              <a:off x="5904839" y="3629731"/>
              <a:ext cx="598109" cy="2049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68" idx="4"/>
              <a:endCxn id="74" idx="0"/>
            </p:cNvCxnSpPr>
            <p:nvPr/>
          </p:nvCxnSpPr>
          <p:spPr>
            <a:xfrm flipH="1">
              <a:off x="6715150" y="3426851"/>
              <a:ext cx="135763" cy="34189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71" idx="4"/>
              <a:endCxn id="87" idx="0"/>
            </p:cNvCxnSpPr>
            <p:nvPr/>
          </p:nvCxnSpPr>
          <p:spPr>
            <a:xfrm flipH="1">
              <a:off x="7674446" y="3560569"/>
              <a:ext cx="182101" cy="3653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87" idx="4"/>
              <a:endCxn id="92" idx="7"/>
            </p:cNvCxnSpPr>
            <p:nvPr/>
          </p:nvCxnSpPr>
          <p:spPr>
            <a:xfrm flipH="1">
              <a:off x="7338210" y="4375867"/>
              <a:ext cx="336236" cy="33778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74" idx="4"/>
              <a:endCxn id="92" idx="1"/>
            </p:cNvCxnSpPr>
            <p:nvPr/>
          </p:nvCxnSpPr>
          <p:spPr>
            <a:xfrm>
              <a:off x="6715150" y="4218719"/>
              <a:ext cx="198656" cy="49493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e 17"/>
            <p:cNvGrpSpPr/>
            <p:nvPr/>
          </p:nvGrpSpPr>
          <p:grpSpPr>
            <a:xfrm>
              <a:off x="5604740" y="3220077"/>
              <a:ext cx="600198" cy="449976"/>
              <a:chOff x="6197264" y="2941129"/>
              <a:chExt cx="600198" cy="449976"/>
            </a:xfrm>
          </p:grpSpPr>
          <p:sp>
            <p:nvSpPr>
              <p:cNvPr id="60" name="Ellipse 59"/>
              <p:cNvSpPr/>
              <p:nvPr/>
            </p:nvSpPr>
            <p:spPr>
              <a:xfrm>
                <a:off x="6197264" y="2941129"/>
                <a:ext cx="600198" cy="449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p:cNvSpPr/>
              <p:nvPr/>
            </p:nvSpPr>
            <p:spPr>
              <a:xfrm>
                <a:off x="6328086" y="2981451"/>
                <a:ext cx="338554" cy="369332"/>
              </a:xfrm>
              <a:prstGeom prst="rect">
                <a:avLst/>
              </a:prstGeom>
            </p:spPr>
            <p:txBody>
              <a:bodyPr wrap="none">
                <a:spAutoFit/>
              </a:bodyPr>
              <a:lstStyle/>
              <a:p>
                <a:r>
                  <a:rPr lang="fr-FR" i="1" dirty="0" smtClean="0">
                    <a:solidFill>
                      <a:srgbClr val="800080"/>
                    </a:solidFill>
                  </a:rPr>
                  <a:t>A</a:t>
                </a:r>
                <a:endParaRPr lang="fr-FR" dirty="0"/>
              </a:p>
            </p:txBody>
          </p:sp>
        </p:grpSp>
        <p:grpSp>
          <p:nvGrpSpPr>
            <p:cNvPr id="67" name="Groupe 66"/>
            <p:cNvGrpSpPr/>
            <p:nvPr/>
          </p:nvGrpSpPr>
          <p:grpSpPr>
            <a:xfrm>
              <a:off x="6550814" y="2976875"/>
              <a:ext cx="600198" cy="449976"/>
              <a:chOff x="6197264" y="2941129"/>
              <a:chExt cx="600198" cy="449976"/>
            </a:xfrm>
          </p:grpSpPr>
          <p:sp>
            <p:nvSpPr>
              <p:cNvPr id="68" name="Ellipse 67"/>
              <p:cNvSpPr/>
              <p:nvPr/>
            </p:nvSpPr>
            <p:spPr>
              <a:xfrm>
                <a:off x="6197264" y="2941129"/>
                <a:ext cx="600198" cy="449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6328086" y="2981451"/>
                <a:ext cx="338554" cy="369332"/>
              </a:xfrm>
              <a:prstGeom prst="rect">
                <a:avLst/>
              </a:prstGeom>
            </p:spPr>
            <p:txBody>
              <a:bodyPr wrap="none">
                <a:spAutoFit/>
              </a:bodyPr>
              <a:lstStyle/>
              <a:p>
                <a:r>
                  <a:rPr lang="fr-FR" i="1" dirty="0" smtClean="0">
                    <a:solidFill>
                      <a:srgbClr val="800080"/>
                    </a:solidFill>
                  </a:rPr>
                  <a:t>B</a:t>
                </a:r>
                <a:endParaRPr lang="fr-FR" dirty="0"/>
              </a:p>
            </p:txBody>
          </p:sp>
        </p:grpSp>
        <p:grpSp>
          <p:nvGrpSpPr>
            <p:cNvPr id="70" name="Groupe 69"/>
            <p:cNvGrpSpPr/>
            <p:nvPr/>
          </p:nvGrpSpPr>
          <p:grpSpPr>
            <a:xfrm>
              <a:off x="7556448" y="3110593"/>
              <a:ext cx="600198" cy="449976"/>
              <a:chOff x="6197264" y="2941129"/>
              <a:chExt cx="600198" cy="449976"/>
            </a:xfrm>
          </p:grpSpPr>
          <p:sp>
            <p:nvSpPr>
              <p:cNvPr id="71" name="Ellipse 70"/>
              <p:cNvSpPr/>
              <p:nvPr/>
            </p:nvSpPr>
            <p:spPr>
              <a:xfrm>
                <a:off x="6197264" y="2941129"/>
                <a:ext cx="600198" cy="449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6328086" y="2981451"/>
                <a:ext cx="351378" cy="369332"/>
              </a:xfrm>
              <a:prstGeom prst="rect">
                <a:avLst/>
              </a:prstGeom>
            </p:spPr>
            <p:txBody>
              <a:bodyPr wrap="none">
                <a:spAutoFit/>
              </a:bodyPr>
              <a:lstStyle/>
              <a:p>
                <a:r>
                  <a:rPr lang="fr-FR" i="1" dirty="0" smtClean="0">
                    <a:solidFill>
                      <a:srgbClr val="800080"/>
                    </a:solidFill>
                  </a:rPr>
                  <a:t>C</a:t>
                </a:r>
                <a:endParaRPr lang="fr-FR" dirty="0"/>
              </a:p>
            </p:txBody>
          </p:sp>
        </p:grpSp>
        <p:grpSp>
          <p:nvGrpSpPr>
            <p:cNvPr id="73" name="Groupe 72"/>
            <p:cNvGrpSpPr/>
            <p:nvPr/>
          </p:nvGrpSpPr>
          <p:grpSpPr>
            <a:xfrm>
              <a:off x="6415051" y="3768743"/>
              <a:ext cx="600198" cy="449976"/>
              <a:chOff x="6197264" y="2941129"/>
              <a:chExt cx="600198" cy="449976"/>
            </a:xfrm>
          </p:grpSpPr>
          <p:sp>
            <p:nvSpPr>
              <p:cNvPr id="74" name="Ellipse 73"/>
              <p:cNvSpPr/>
              <p:nvPr/>
            </p:nvSpPr>
            <p:spPr>
              <a:xfrm>
                <a:off x="6197264" y="2941129"/>
                <a:ext cx="600198" cy="449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74"/>
              <p:cNvSpPr/>
              <p:nvPr/>
            </p:nvSpPr>
            <p:spPr>
              <a:xfrm>
                <a:off x="6328086" y="2981451"/>
                <a:ext cx="351378" cy="369332"/>
              </a:xfrm>
              <a:prstGeom prst="rect">
                <a:avLst/>
              </a:prstGeom>
            </p:spPr>
            <p:txBody>
              <a:bodyPr wrap="none">
                <a:spAutoFit/>
              </a:bodyPr>
              <a:lstStyle/>
              <a:p>
                <a:r>
                  <a:rPr lang="fr-FR" i="1" dirty="0" smtClean="0">
                    <a:solidFill>
                      <a:srgbClr val="800080"/>
                    </a:solidFill>
                  </a:rPr>
                  <a:t>D</a:t>
                </a:r>
                <a:endParaRPr lang="fr-FR" dirty="0"/>
              </a:p>
            </p:txBody>
          </p:sp>
        </p:grpSp>
        <p:grpSp>
          <p:nvGrpSpPr>
            <p:cNvPr id="86" name="Groupe 85"/>
            <p:cNvGrpSpPr/>
            <p:nvPr/>
          </p:nvGrpSpPr>
          <p:grpSpPr>
            <a:xfrm>
              <a:off x="7374347" y="3925891"/>
              <a:ext cx="600198" cy="449976"/>
              <a:chOff x="6197264" y="2941129"/>
              <a:chExt cx="600198" cy="449976"/>
            </a:xfrm>
          </p:grpSpPr>
          <p:sp>
            <p:nvSpPr>
              <p:cNvPr id="87" name="Ellipse 86"/>
              <p:cNvSpPr/>
              <p:nvPr/>
            </p:nvSpPr>
            <p:spPr>
              <a:xfrm>
                <a:off x="6197264" y="2941129"/>
                <a:ext cx="600198" cy="449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p:cNvSpPr/>
              <p:nvPr/>
            </p:nvSpPr>
            <p:spPr>
              <a:xfrm>
                <a:off x="6328086" y="2981451"/>
                <a:ext cx="351378" cy="369332"/>
              </a:xfrm>
              <a:prstGeom prst="rect">
                <a:avLst/>
              </a:prstGeom>
            </p:spPr>
            <p:txBody>
              <a:bodyPr wrap="none">
                <a:spAutoFit/>
              </a:bodyPr>
              <a:lstStyle/>
              <a:p>
                <a:r>
                  <a:rPr lang="fr-FR" i="1" dirty="0" smtClean="0">
                    <a:solidFill>
                      <a:srgbClr val="800080"/>
                    </a:solidFill>
                  </a:rPr>
                  <a:t>E</a:t>
                </a:r>
                <a:endParaRPr lang="fr-FR" dirty="0"/>
              </a:p>
            </p:txBody>
          </p:sp>
        </p:grpSp>
        <p:grpSp>
          <p:nvGrpSpPr>
            <p:cNvPr id="91" name="Groupe 90"/>
            <p:cNvGrpSpPr/>
            <p:nvPr/>
          </p:nvGrpSpPr>
          <p:grpSpPr>
            <a:xfrm>
              <a:off x="6825909" y="4652367"/>
              <a:ext cx="600198" cy="418480"/>
              <a:chOff x="6197264" y="2941129"/>
              <a:chExt cx="600198" cy="449976"/>
            </a:xfrm>
          </p:grpSpPr>
          <p:sp>
            <p:nvSpPr>
              <p:cNvPr id="92" name="Ellipse 91"/>
              <p:cNvSpPr/>
              <p:nvPr/>
            </p:nvSpPr>
            <p:spPr>
              <a:xfrm>
                <a:off x="6197264" y="2941129"/>
                <a:ext cx="600198" cy="449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p:cNvSpPr/>
              <p:nvPr/>
            </p:nvSpPr>
            <p:spPr>
              <a:xfrm>
                <a:off x="6328086" y="2981451"/>
                <a:ext cx="325730" cy="369332"/>
              </a:xfrm>
              <a:prstGeom prst="rect">
                <a:avLst/>
              </a:prstGeom>
            </p:spPr>
            <p:txBody>
              <a:bodyPr wrap="none">
                <a:spAutoFit/>
              </a:bodyPr>
              <a:lstStyle/>
              <a:p>
                <a:r>
                  <a:rPr lang="fr-FR" i="1" dirty="0" smtClean="0">
                    <a:solidFill>
                      <a:srgbClr val="800080"/>
                    </a:solidFill>
                  </a:rPr>
                  <a:t>F</a:t>
                </a:r>
                <a:endParaRPr lang="fr-FR" dirty="0"/>
              </a:p>
            </p:txBody>
          </p:sp>
        </p:grpSp>
      </p:grpSp>
      <p:grpSp>
        <p:nvGrpSpPr>
          <p:cNvPr id="110" name="Groupe 22"/>
          <p:cNvGrpSpPr/>
          <p:nvPr/>
        </p:nvGrpSpPr>
        <p:grpSpPr>
          <a:xfrm>
            <a:off x="5394308" y="3069131"/>
            <a:ext cx="2790690" cy="367340"/>
            <a:chOff x="1885950" y="2026676"/>
            <a:chExt cx="6562725" cy="1222345"/>
          </a:xfrm>
        </p:grpSpPr>
        <p:sp>
          <p:nvSpPr>
            <p:cNvPr id="111" name="Rectangle 110"/>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Rectangle 111"/>
            <p:cNvSpPr/>
            <p:nvPr/>
          </p:nvSpPr>
          <p:spPr>
            <a:xfrm>
              <a:off x="1885950" y="2096185"/>
              <a:ext cx="6496051" cy="1126558"/>
            </a:xfrm>
            <a:prstGeom prst="rect">
              <a:avLst/>
            </a:prstGeom>
          </p:spPr>
          <p:txBody>
            <a:bodyPr wrap="square">
              <a:spAutoFit/>
            </a:bodyPr>
            <a:lstStyle/>
            <a:p>
              <a:pPr algn="just"/>
              <a:r>
                <a:rPr lang="fr-FR" sz="1600" i="1" dirty="0" smtClean="0">
                  <a:solidFill>
                    <a:srgbClr val="800080"/>
                  </a:solidFill>
                </a:rPr>
                <a:t>1 Quelle la forme du réseau</a:t>
              </a:r>
              <a:endParaRPr lang="fr-FR" sz="1600" i="1" dirty="0">
                <a:solidFill>
                  <a:srgbClr val="800080"/>
                </a:solidFill>
              </a:endParaRPr>
            </a:p>
          </p:txBody>
        </p:sp>
      </p:grpSp>
    </p:spTree>
    <p:extLst>
      <p:ext uri="{BB962C8B-B14F-4D97-AF65-F5344CB8AC3E}">
        <p14:creationId xmlns:p14="http://schemas.microsoft.com/office/powerpoint/2010/main" val="26996369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114" name="Groupe 22"/>
          <p:cNvGrpSpPr/>
          <p:nvPr/>
        </p:nvGrpSpPr>
        <p:grpSpPr>
          <a:xfrm>
            <a:off x="512704" y="1327719"/>
            <a:ext cx="3984348" cy="367340"/>
            <a:chOff x="1885950" y="2026676"/>
            <a:chExt cx="6562725" cy="1222345"/>
          </a:xfrm>
        </p:grpSpPr>
        <p:sp>
          <p:nvSpPr>
            <p:cNvPr id="115" name="Rectangle 114"/>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 name="Rectangle 115"/>
            <p:cNvSpPr/>
            <p:nvPr/>
          </p:nvSpPr>
          <p:spPr>
            <a:xfrm>
              <a:off x="1885950" y="2096185"/>
              <a:ext cx="6496050" cy="1126557"/>
            </a:xfrm>
            <a:prstGeom prst="rect">
              <a:avLst/>
            </a:prstGeom>
          </p:spPr>
          <p:txBody>
            <a:bodyPr wrap="square">
              <a:spAutoFit/>
            </a:bodyPr>
            <a:lstStyle/>
            <a:p>
              <a:pPr algn="just"/>
              <a:r>
                <a:rPr lang="fr-FR" sz="1600" i="1" dirty="0" smtClean="0">
                  <a:solidFill>
                    <a:srgbClr val="800080"/>
                  </a:solidFill>
                </a:rPr>
                <a:t>2 Quelle est la table de probabilité ABCD</a:t>
              </a:r>
              <a:endParaRPr lang="fr-FR" sz="1600" i="1" dirty="0">
                <a:solidFill>
                  <a:srgbClr val="800080"/>
                </a:solidFill>
              </a:endParaRPr>
            </a:p>
          </p:txBody>
        </p:sp>
      </p:grpSp>
      <p:sp>
        <p:nvSpPr>
          <p:cNvPr id="117" name="Text Box 10"/>
          <p:cNvSpPr txBox="1">
            <a:spLocks noChangeArrowheads="1"/>
          </p:cNvSpPr>
          <p:nvPr/>
        </p:nvSpPr>
        <p:spPr bwMode="auto">
          <a:xfrm>
            <a:off x="3233498" y="1850263"/>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0.5 * 0.2 * 0.4 * 0.8</a:t>
            </a:r>
          </a:p>
        </p:txBody>
      </p:sp>
      <p:graphicFrame>
        <p:nvGraphicFramePr>
          <p:cNvPr id="52" name="Tableau 51"/>
          <p:cNvGraphicFramePr>
            <a:graphicFrameLocks noGrp="1"/>
          </p:cNvGraphicFramePr>
          <p:nvPr>
            <p:extLst>
              <p:ext uri="{D42A27DB-BD31-4B8C-83A1-F6EECF244321}">
                <p14:modId xmlns:p14="http://schemas.microsoft.com/office/powerpoint/2010/main" val="1831619571"/>
              </p:ext>
            </p:extLst>
          </p:nvPr>
        </p:nvGraphicFramePr>
        <p:xfrm>
          <a:off x="421264" y="1825410"/>
          <a:ext cx="2655103" cy="4631584"/>
        </p:xfrm>
        <a:graphic>
          <a:graphicData uri="http://schemas.openxmlformats.org/drawingml/2006/table">
            <a:tbl>
              <a:tblPr firstRow="1" bandRow="1">
                <a:tableStyleId>{5C22544A-7EE6-4342-B048-85BDC9FD1C3A}</a:tableStyleId>
              </a:tblPr>
              <a:tblGrid>
                <a:gridCol w="482626">
                  <a:extLst>
                    <a:ext uri="{9D8B030D-6E8A-4147-A177-3AD203B41FA5}">
                      <a16:colId xmlns:a16="http://schemas.microsoft.com/office/drawing/2014/main" val="1154475710"/>
                    </a:ext>
                  </a:extLst>
                </a:gridCol>
                <a:gridCol w="472965">
                  <a:extLst>
                    <a:ext uri="{9D8B030D-6E8A-4147-A177-3AD203B41FA5}">
                      <a16:colId xmlns:a16="http://schemas.microsoft.com/office/drawing/2014/main" val="939634083"/>
                    </a:ext>
                  </a:extLst>
                </a:gridCol>
                <a:gridCol w="399393">
                  <a:extLst>
                    <a:ext uri="{9D8B030D-6E8A-4147-A177-3AD203B41FA5}">
                      <a16:colId xmlns:a16="http://schemas.microsoft.com/office/drawing/2014/main" val="654293041"/>
                    </a:ext>
                  </a:extLst>
                </a:gridCol>
                <a:gridCol w="472966">
                  <a:extLst>
                    <a:ext uri="{9D8B030D-6E8A-4147-A177-3AD203B41FA5}">
                      <a16:colId xmlns:a16="http://schemas.microsoft.com/office/drawing/2014/main" val="3070465522"/>
                    </a:ext>
                  </a:extLst>
                </a:gridCol>
                <a:gridCol w="827153">
                  <a:extLst>
                    <a:ext uri="{9D8B030D-6E8A-4147-A177-3AD203B41FA5}">
                      <a16:colId xmlns:a16="http://schemas.microsoft.com/office/drawing/2014/main" val="4093812005"/>
                    </a:ext>
                  </a:extLst>
                </a:gridCol>
              </a:tblGrid>
              <a:tr h="290646">
                <a:tc>
                  <a:txBody>
                    <a:bodyPr/>
                    <a:lstStyle/>
                    <a:p>
                      <a:pPr algn="ctr"/>
                      <a:r>
                        <a:rPr lang="fr-FR" sz="1400" b="0" dirty="0" smtClean="0">
                          <a:solidFill>
                            <a:srgbClr val="800080"/>
                          </a:solidFill>
                          <a:sym typeface="Wingdings" pitchFamily="2" charset="2"/>
                        </a:rPr>
                        <a:t>A</a:t>
                      </a:r>
                      <a:endParaRPr lang="fr-FR" sz="1400" b="0" dirty="0"/>
                    </a:p>
                  </a:txBody>
                  <a:tcPr>
                    <a:solidFill>
                      <a:schemeClr val="bg1">
                        <a:lumMod val="65000"/>
                      </a:schemeClr>
                    </a:solidFill>
                  </a:tcPr>
                </a:tc>
                <a:tc>
                  <a:txBody>
                    <a:bodyPr/>
                    <a:lstStyle/>
                    <a:p>
                      <a:pPr algn="ctr"/>
                      <a:r>
                        <a:rPr lang="fr-FR" sz="1400" b="0" dirty="0" smtClean="0">
                          <a:solidFill>
                            <a:srgbClr val="800080"/>
                          </a:solidFill>
                          <a:sym typeface="Wingdings" pitchFamily="2" charset="2"/>
                        </a:rPr>
                        <a:t>B</a:t>
                      </a:r>
                      <a:endParaRPr lang="fr-FR" sz="1400" b="0" dirty="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C</a:t>
                      </a:r>
                      <a:endParaRPr lang="fr-FR" sz="1400" b="0" dirty="0" smtClean="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D</a:t>
                      </a:r>
                      <a:endParaRPr lang="fr-FR" sz="1400" b="0" dirty="0" smtClean="0"/>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sym typeface="Wingdings" pitchFamily="2" charset="2"/>
                        </a:rPr>
                        <a:t>Pro</a:t>
                      </a:r>
                      <a:endParaRPr lang="fr-FR" sz="1400" b="0" dirty="0" smtClean="0"/>
                    </a:p>
                  </a:txBody>
                  <a:tcPr>
                    <a:solidFill>
                      <a:schemeClr val="bg1">
                        <a:lumMod val="65000"/>
                      </a:schemeClr>
                    </a:solidFill>
                  </a:tcPr>
                </a:tc>
                <a:extLst>
                  <a:ext uri="{0D108BD9-81ED-4DB2-BD59-A6C34878D82A}">
                    <a16:rowId xmlns:a16="http://schemas.microsoft.com/office/drawing/2014/main" val="3101734436"/>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Arial"/>
                          <a:ea typeface="+mn-ea"/>
                          <a:cs typeface="Arial"/>
                          <a:sym typeface="Wingdings" pitchFamily="2" charset="2"/>
                        </a:rPr>
                        <a:t>0.032</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2913324443"/>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V</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0.032</a:t>
                      </a:r>
                      <a:endParaRPr lang="fr-FR" sz="1100" b="0" dirty="0" smtClean="0"/>
                    </a:p>
                  </a:txBody>
                  <a:tcPr>
                    <a:solidFill>
                      <a:schemeClr val="bg1">
                        <a:lumMod val="95000"/>
                      </a:schemeClr>
                    </a:solidFill>
                  </a:tcPr>
                </a:tc>
                <a:extLst>
                  <a:ext uri="{0D108BD9-81ED-4DB2-BD59-A6C34878D82A}">
                    <a16:rowId xmlns:a16="http://schemas.microsoft.com/office/drawing/2014/main" val="4237862112"/>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0.0096</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3433492729"/>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0.0064</a:t>
                      </a:r>
                      <a:endParaRPr lang="fr-FR" sz="1100" b="0" dirty="0" smtClean="0"/>
                    </a:p>
                  </a:txBody>
                  <a:tcPr>
                    <a:solidFill>
                      <a:schemeClr val="bg1">
                        <a:lumMod val="95000"/>
                      </a:schemeClr>
                    </a:solidFill>
                  </a:tcPr>
                </a:tc>
                <a:extLst>
                  <a:ext uri="{0D108BD9-81ED-4DB2-BD59-A6C34878D82A}">
                    <a16:rowId xmlns:a16="http://schemas.microsoft.com/office/drawing/2014/main" val="113209526"/>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0.0768</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3911073689"/>
                  </a:ext>
                </a:extLst>
              </a:tr>
              <a:tr h="2768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V</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0.0192</a:t>
                      </a:r>
                      <a:endParaRPr lang="fr-FR" sz="1100" b="0" dirty="0" smtClean="0"/>
                    </a:p>
                  </a:txBody>
                  <a:tcPr>
                    <a:solidFill>
                      <a:schemeClr val="bg1">
                        <a:lumMod val="95000"/>
                      </a:schemeClr>
                    </a:solidFill>
                  </a:tcPr>
                </a:tc>
                <a:extLst>
                  <a:ext uri="{0D108BD9-81ED-4DB2-BD59-A6C34878D82A}">
                    <a16:rowId xmlns:a16="http://schemas.microsoft.com/office/drawing/2014/main" val="1425257107"/>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0.0024</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1441233589"/>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0.0216</a:t>
                      </a:r>
                      <a:endParaRPr lang="fr-FR" sz="1100" b="0" dirty="0" smtClean="0"/>
                    </a:p>
                  </a:txBody>
                  <a:tcPr>
                    <a:solidFill>
                      <a:schemeClr val="bg1">
                        <a:lumMod val="95000"/>
                      </a:schemeClr>
                    </a:solidFill>
                  </a:tcPr>
                </a:tc>
                <a:extLst>
                  <a:ext uri="{0D108BD9-81ED-4DB2-BD59-A6C34878D82A}">
                    <a16:rowId xmlns:a16="http://schemas.microsoft.com/office/drawing/2014/main" val="127249071"/>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0.0512</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3733394094"/>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V</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0.2048</a:t>
                      </a:r>
                      <a:endParaRPr lang="fr-FR" sz="1100" b="0" dirty="0" smtClean="0"/>
                    </a:p>
                  </a:txBody>
                  <a:tcPr>
                    <a:solidFill>
                      <a:schemeClr val="bg1">
                        <a:lumMod val="95000"/>
                      </a:schemeClr>
                    </a:solidFill>
                  </a:tcPr>
                </a:tc>
                <a:extLst>
                  <a:ext uri="{0D108BD9-81ED-4DB2-BD59-A6C34878D82A}">
                    <a16:rowId xmlns:a16="http://schemas.microsoft.com/office/drawing/2014/main" val="2017285564"/>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0.032</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1767399786"/>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0.032</a:t>
                      </a:r>
                      <a:endParaRPr lang="fr-FR" sz="1100" b="0" dirty="0" smtClean="0"/>
                    </a:p>
                  </a:txBody>
                  <a:tcPr>
                    <a:solidFill>
                      <a:schemeClr val="bg1">
                        <a:lumMod val="95000"/>
                      </a:schemeClr>
                    </a:solidFill>
                  </a:tcPr>
                </a:tc>
                <a:extLst>
                  <a:ext uri="{0D108BD9-81ED-4DB2-BD59-A6C34878D82A}">
                    <a16:rowId xmlns:a16="http://schemas.microsoft.com/office/drawing/2014/main" val="1309854704"/>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0.1152</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4284970052"/>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V</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0.2688</a:t>
                      </a:r>
                      <a:endParaRPr lang="fr-FR" sz="1100" b="0" dirty="0" smtClean="0"/>
                    </a:p>
                  </a:txBody>
                  <a:tcPr>
                    <a:solidFill>
                      <a:schemeClr val="bg1">
                        <a:lumMod val="95000"/>
                      </a:schemeClr>
                    </a:solidFill>
                  </a:tcPr>
                </a:tc>
                <a:extLst>
                  <a:ext uri="{0D108BD9-81ED-4DB2-BD59-A6C34878D82A}">
                    <a16:rowId xmlns:a16="http://schemas.microsoft.com/office/drawing/2014/main" val="2604783169"/>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V</a:t>
                      </a:r>
                      <a:endParaRPr lang="fr-FR" sz="1100" b="0" dirty="0" smtClean="0"/>
                    </a:p>
                  </a:txBody>
                  <a:tcP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0.0768</a:t>
                      </a:r>
                      <a:endParaRPr lang="fr-FR" sz="1100" b="0" dirty="0" smtClean="0"/>
                    </a:p>
                  </a:txBody>
                  <a:tcPr>
                    <a:solidFill>
                      <a:schemeClr val="bg2">
                        <a:lumMod val="20000"/>
                        <a:lumOff val="80000"/>
                      </a:schemeClr>
                    </a:solidFill>
                  </a:tcPr>
                </a:tc>
                <a:extLst>
                  <a:ext uri="{0D108BD9-81ED-4DB2-BD59-A6C34878D82A}">
                    <a16:rowId xmlns:a16="http://schemas.microsoft.com/office/drawing/2014/main" val="900516734"/>
                  </a:ext>
                </a:extLst>
              </a:tr>
              <a:tr h="2699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solidFill>
                            <a:srgbClr val="800080"/>
                          </a:solidFill>
                          <a:sym typeface="Wingdings" pitchFamily="2" charset="2"/>
                        </a:rPr>
                        <a:t>F</a:t>
                      </a:r>
                      <a:endParaRPr lang="fr-FR" sz="1100" b="0" dirty="0" smtClean="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0" dirty="0" smtClean="0"/>
                        <a:t>F</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rgbClr val="800080"/>
                          </a:solidFill>
                          <a:effectLst/>
                          <a:uLnTx/>
                          <a:uFillTx/>
                          <a:latin typeface="+mn-lt"/>
                          <a:ea typeface="+mn-ea"/>
                          <a:cs typeface="+mn-cs"/>
                          <a:sym typeface="Wingdings" pitchFamily="2" charset="2"/>
                        </a:rPr>
                        <a:t>0.0192</a:t>
                      </a:r>
                      <a:endParaRPr lang="fr-FR" sz="1100" b="0" dirty="0" smtClean="0"/>
                    </a:p>
                  </a:txBody>
                  <a:tcPr>
                    <a:solidFill>
                      <a:schemeClr val="bg1">
                        <a:lumMod val="95000"/>
                      </a:schemeClr>
                    </a:solidFill>
                  </a:tcPr>
                </a:tc>
                <a:extLst>
                  <a:ext uri="{0D108BD9-81ED-4DB2-BD59-A6C34878D82A}">
                    <a16:rowId xmlns:a16="http://schemas.microsoft.com/office/drawing/2014/main" val="1828547928"/>
                  </a:ext>
                </a:extLst>
              </a:tr>
            </a:tbl>
          </a:graphicData>
        </a:graphic>
      </p:graphicFrame>
      <p:grpSp>
        <p:nvGrpSpPr>
          <p:cNvPr id="7" name="Groupe 6"/>
          <p:cNvGrpSpPr/>
          <p:nvPr/>
        </p:nvGrpSpPr>
        <p:grpSpPr>
          <a:xfrm>
            <a:off x="3233497" y="1943161"/>
            <a:ext cx="5695349" cy="508475"/>
            <a:chOff x="3233498" y="2481606"/>
            <a:chExt cx="5695349" cy="508475"/>
          </a:xfrm>
        </p:grpSpPr>
        <p:sp>
          <p:nvSpPr>
            <p:cNvPr id="54"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0.5 * 0.2 * 0.4 * 0.8</a:t>
              </a:r>
            </a:p>
          </p:txBody>
        </p:sp>
        <p:sp>
          <p:nvSpPr>
            <p:cNvPr id="56" name="Text Box 10"/>
            <p:cNvSpPr txBox="1">
              <a:spLocks noChangeArrowheads="1"/>
            </p:cNvSpPr>
            <p:nvPr/>
          </p:nvSpPr>
          <p:spPr bwMode="auto">
            <a:xfrm>
              <a:off x="3430535" y="249145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57" name="Text Box 10"/>
            <p:cNvSpPr txBox="1">
              <a:spLocks noChangeArrowheads="1"/>
            </p:cNvSpPr>
            <p:nvPr/>
          </p:nvSpPr>
          <p:spPr bwMode="auto">
            <a:xfrm>
              <a:off x="4522746" y="248160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8" name="Groupe 7"/>
          <p:cNvGrpSpPr/>
          <p:nvPr/>
        </p:nvGrpSpPr>
        <p:grpSpPr>
          <a:xfrm>
            <a:off x="3233497" y="2239606"/>
            <a:ext cx="5695349" cy="524238"/>
            <a:chOff x="3076369" y="2692745"/>
            <a:chExt cx="5695349" cy="524238"/>
          </a:xfrm>
        </p:grpSpPr>
        <p:grpSp>
          <p:nvGrpSpPr>
            <p:cNvPr id="59" name="Groupe 58"/>
            <p:cNvGrpSpPr/>
            <p:nvPr/>
          </p:nvGrpSpPr>
          <p:grpSpPr>
            <a:xfrm>
              <a:off x="3076369" y="2697998"/>
              <a:ext cx="5695349" cy="518985"/>
              <a:chOff x="3233498" y="2471096"/>
              <a:chExt cx="5695349" cy="518985"/>
            </a:xfrm>
          </p:grpSpPr>
          <p:sp>
            <p:nvSpPr>
              <p:cNvPr id="61"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0.6 * 0.2 * 0.4 * 0.2</a:t>
                </a:r>
              </a:p>
            </p:txBody>
          </p:sp>
          <p:sp>
            <p:nvSpPr>
              <p:cNvPr id="62" name="Text Box 10"/>
              <p:cNvSpPr txBox="1">
                <a:spLocks noChangeArrowheads="1"/>
              </p:cNvSpPr>
              <p:nvPr/>
            </p:nvSpPr>
            <p:spPr bwMode="auto">
              <a:xfrm>
                <a:off x="3956048"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64" name="Text Box 10"/>
              <p:cNvSpPr txBox="1">
                <a:spLocks noChangeArrowheads="1"/>
              </p:cNvSpPr>
              <p:nvPr/>
            </p:nvSpPr>
            <p:spPr bwMode="auto">
              <a:xfrm>
                <a:off x="512183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65" name="Text Box 10"/>
            <p:cNvSpPr txBox="1">
              <a:spLocks noChangeArrowheads="1"/>
            </p:cNvSpPr>
            <p:nvPr/>
          </p:nvSpPr>
          <p:spPr bwMode="auto">
            <a:xfrm>
              <a:off x="6546507"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66" name="Groupe 65"/>
          <p:cNvGrpSpPr/>
          <p:nvPr/>
        </p:nvGrpSpPr>
        <p:grpSpPr>
          <a:xfrm>
            <a:off x="3233497" y="2560489"/>
            <a:ext cx="5695349" cy="524238"/>
            <a:chOff x="3076369" y="2692745"/>
            <a:chExt cx="5695349" cy="524238"/>
          </a:xfrm>
        </p:grpSpPr>
        <p:grpSp>
          <p:nvGrpSpPr>
            <p:cNvPr id="76" name="Groupe 75"/>
            <p:cNvGrpSpPr/>
            <p:nvPr/>
          </p:nvGrpSpPr>
          <p:grpSpPr>
            <a:xfrm>
              <a:off x="3076369" y="2697998"/>
              <a:ext cx="5695349" cy="518985"/>
              <a:chOff x="3233498" y="2471096"/>
              <a:chExt cx="5695349" cy="518985"/>
            </a:xfrm>
          </p:grpSpPr>
          <p:sp>
            <p:nvSpPr>
              <p:cNvPr id="78"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0.4 * 0.2 * 0.4 * 0.2</a:t>
                </a:r>
              </a:p>
            </p:txBody>
          </p:sp>
          <p:sp>
            <p:nvSpPr>
              <p:cNvPr id="79" name="Text Box 10"/>
              <p:cNvSpPr txBox="1">
                <a:spLocks noChangeArrowheads="1"/>
              </p:cNvSpPr>
              <p:nvPr/>
            </p:nvSpPr>
            <p:spPr bwMode="auto">
              <a:xfrm>
                <a:off x="3956048"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80" name="Text Box 10"/>
              <p:cNvSpPr txBox="1">
                <a:spLocks noChangeArrowheads="1"/>
              </p:cNvSpPr>
              <p:nvPr/>
            </p:nvSpPr>
            <p:spPr bwMode="auto">
              <a:xfrm>
                <a:off x="512183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77" name="Text Box 10"/>
            <p:cNvSpPr txBox="1">
              <a:spLocks noChangeArrowheads="1"/>
            </p:cNvSpPr>
            <p:nvPr/>
          </p:nvSpPr>
          <p:spPr bwMode="auto">
            <a:xfrm>
              <a:off x="6546507"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81" name="Text Box 10"/>
          <p:cNvSpPr txBox="1">
            <a:spLocks noChangeArrowheads="1"/>
          </p:cNvSpPr>
          <p:nvPr/>
        </p:nvSpPr>
        <p:spPr bwMode="auto">
          <a:xfrm>
            <a:off x="3458370" y="2554384"/>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82" name="Text Box 10"/>
          <p:cNvSpPr txBox="1">
            <a:spLocks noChangeArrowheads="1"/>
          </p:cNvSpPr>
          <p:nvPr/>
        </p:nvSpPr>
        <p:spPr bwMode="auto">
          <a:xfrm>
            <a:off x="4522745" y="256587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nvGrpSpPr>
          <p:cNvPr id="83" name="Groupe 82"/>
          <p:cNvGrpSpPr/>
          <p:nvPr/>
        </p:nvGrpSpPr>
        <p:grpSpPr>
          <a:xfrm>
            <a:off x="3233495" y="2849332"/>
            <a:ext cx="5695349" cy="524238"/>
            <a:chOff x="3076369" y="2692745"/>
            <a:chExt cx="5695349" cy="524238"/>
          </a:xfrm>
        </p:grpSpPr>
        <p:grpSp>
          <p:nvGrpSpPr>
            <p:cNvPr id="84" name="Groupe 83"/>
            <p:cNvGrpSpPr/>
            <p:nvPr/>
          </p:nvGrpSpPr>
          <p:grpSpPr>
            <a:xfrm>
              <a:off x="3076369" y="2697998"/>
              <a:ext cx="5695349" cy="518985"/>
              <a:chOff x="3233498" y="2471096"/>
              <a:chExt cx="5695349" cy="518985"/>
            </a:xfrm>
          </p:grpSpPr>
          <p:sp>
            <p:nvSpPr>
              <p:cNvPr id="89"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0.8 * 0.2 * 0.6 * 0.8</a:t>
                </a:r>
              </a:p>
            </p:txBody>
          </p:sp>
          <p:sp>
            <p:nvSpPr>
              <p:cNvPr id="90"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94"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85"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9" name="Groupe 8"/>
          <p:cNvGrpSpPr/>
          <p:nvPr/>
        </p:nvGrpSpPr>
        <p:grpSpPr>
          <a:xfrm>
            <a:off x="3233495" y="3149734"/>
            <a:ext cx="5695349" cy="524238"/>
            <a:chOff x="3076367" y="3296547"/>
            <a:chExt cx="5695349" cy="524238"/>
          </a:xfrm>
        </p:grpSpPr>
        <p:grpSp>
          <p:nvGrpSpPr>
            <p:cNvPr id="95" name="Groupe 94"/>
            <p:cNvGrpSpPr/>
            <p:nvPr/>
          </p:nvGrpSpPr>
          <p:grpSpPr>
            <a:xfrm>
              <a:off x="3076367" y="3296547"/>
              <a:ext cx="5695349" cy="524238"/>
              <a:chOff x="3076369" y="2692745"/>
              <a:chExt cx="5695349" cy="524238"/>
            </a:xfrm>
          </p:grpSpPr>
          <p:grpSp>
            <p:nvGrpSpPr>
              <p:cNvPr id="96" name="Groupe 95"/>
              <p:cNvGrpSpPr/>
              <p:nvPr/>
            </p:nvGrpSpPr>
            <p:grpSpPr>
              <a:xfrm>
                <a:off x="3076369" y="2697998"/>
                <a:ext cx="5695349" cy="518985"/>
                <a:chOff x="3233498" y="2471096"/>
                <a:chExt cx="5695349" cy="518985"/>
              </a:xfrm>
            </p:grpSpPr>
            <p:sp>
              <p:nvSpPr>
                <p:cNvPr id="98"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0.2 * 0.2 * 0.6 * 0.8</a:t>
                  </a:r>
                </a:p>
              </p:txBody>
            </p:sp>
            <p:sp>
              <p:nvSpPr>
                <p:cNvPr id="99"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00"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97"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01" name="Text Box 10"/>
            <p:cNvSpPr txBox="1">
              <a:spLocks noChangeArrowheads="1"/>
            </p:cNvSpPr>
            <p:nvPr/>
          </p:nvSpPr>
          <p:spPr bwMode="auto">
            <a:xfrm>
              <a:off x="3285058" y="3306167"/>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02" name="Text Box 10"/>
            <p:cNvSpPr txBox="1">
              <a:spLocks noChangeArrowheads="1"/>
            </p:cNvSpPr>
            <p:nvPr/>
          </p:nvSpPr>
          <p:spPr bwMode="auto">
            <a:xfrm>
              <a:off x="4341349" y="3306167"/>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2" name="Groupe 11"/>
          <p:cNvGrpSpPr/>
          <p:nvPr/>
        </p:nvGrpSpPr>
        <p:grpSpPr>
          <a:xfrm>
            <a:off x="3233494" y="3448745"/>
            <a:ext cx="5695349" cy="524238"/>
            <a:chOff x="3076366" y="3595558"/>
            <a:chExt cx="5695349" cy="524238"/>
          </a:xfrm>
        </p:grpSpPr>
        <p:grpSp>
          <p:nvGrpSpPr>
            <p:cNvPr id="118" name="Groupe 117"/>
            <p:cNvGrpSpPr/>
            <p:nvPr/>
          </p:nvGrpSpPr>
          <p:grpSpPr>
            <a:xfrm>
              <a:off x="3076366" y="3595558"/>
              <a:ext cx="5695349" cy="524238"/>
              <a:chOff x="3076369" y="2692745"/>
              <a:chExt cx="5695349" cy="524238"/>
            </a:xfrm>
          </p:grpSpPr>
          <p:grpSp>
            <p:nvGrpSpPr>
              <p:cNvPr id="121" name="Groupe 120"/>
              <p:cNvGrpSpPr/>
              <p:nvPr/>
            </p:nvGrpSpPr>
            <p:grpSpPr>
              <a:xfrm>
                <a:off x="3076369" y="2697998"/>
                <a:ext cx="5695349" cy="518985"/>
                <a:chOff x="3233498" y="2471096"/>
                <a:chExt cx="5695349" cy="518985"/>
              </a:xfrm>
            </p:grpSpPr>
            <p:sp>
              <p:nvSpPr>
                <p:cNvPr id="123"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0.1 * 0.2 * 0.6 * 0.2</a:t>
                  </a:r>
                </a:p>
              </p:txBody>
            </p:sp>
            <p:sp>
              <p:nvSpPr>
                <p:cNvPr id="124"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25"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22"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26" name="Text Box 10"/>
            <p:cNvSpPr txBox="1">
              <a:spLocks noChangeArrowheads="1"/>
            </p:cNvSpPr>
            <p:nvPr/>
          </p:nvSpPr>
          <p:spPr bwMode="auto">
            <a:xfrm>
              <a:off x="3810382" y="3598904"/>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27" name="Text Box 10"/>
            <p:cNvSpPr txBox="1">
              <a:spLocks noChangeArrowheads="1"/>
            </p:cNvSpPr>
            <p:nvPr/>
          </p:nvSpPr>
          <p:spPr bwMode="auto">
            <a:xfrm>
              <a:off x="4952759" y="3602202"/>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28" name="Text Box 10"/>
            <p:cNvSpPr txBox="1">
              <a:spLocks noChangeArrowheads="1"/>
            </p:cNvSpPr>
            <p:nvPr/>
          </p:nvSpPr>
          <p:spPr bwMode="auto">
            <a:xfrm>
              <a:off x="6546507" y="3598018"/>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29" name="Groupe 128"/>
          <p:cNvGrpSpPr/>
          <p:nvPr/>
        </p:nvGrpSpPr>
        <p:grpSpPr>
          <a:xfrm>
            <a:off x="3233494" y="3727114"/>
            <a:ext cx="5695349" cy="524238"/>
            <a:chOff x="3076366" y="3595558"/>
            <a:chExt cx="5695349" cy="524238"/>
          </a:xfrm>
        </p:grpSpPr>
        <p:grpSp>
          <p:nvGrpSpPr>
            <p:cNvPr id="130" name="Groupe 129"/>
            <p:cNvGrpSpPr/>
            <p:nvPr/>
          </p:nvGrpSpPr>
          <p:grpSpPr>
            <a:xfrm>
              <a:off x="3076366" y="3595558"/>
              <a:ext cx="5695349" cy="524238"/>
              <a:chOff x="3076367" y="3296547"/>
              <a:chExt cx="5695349" cy="524238"/>
            </a:xfrm>
          </p:grpSpPr>
          <p:grpSp>
            <p:nvGrpSpPr>
              <p:cNvPr id="134" name="Groupe 133"/>
              <p:cNvGrpSpPr/>
              <p:nvPr/>
            </p:nvGrpSpPr>
            <p:grpSpPr>
              <a:xfrm>
                <a:off x="3076367" y="3296547"/>
                <a:ext cx="5695349" cy="524238"/>
                <a:chOff x="3076369" y="2692745"/>
                <a:chExt cx="5695349" cy="524238"/>
              </a:xfrm>
            </p:grpSpPr>
            <p:grpSp>
              <p:nvGrpSpPr>
                <p:cNvPr id="137" name="Groupe 136"/>
                <p:cNvGrpSpPr/>
                <p:nvPr/>
              </p:nvGrpSpPr>
              <p:grpSpPr>
                <a:xfrm>
                  <a:off x="3076369" y="2697998"/>
                  <a:ext cx="5695349" cy="518985"/>
                  <a:chOff x="3233498" y="2471096"/>
                  <a:chExt cx="5695349" cy="518985"/>
                </a:xfrm>
              </p:grpSpPr>
              <p:sp>
                <p:nvSpPr>
                  <p:cNvPr id="139"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0.9 * 0.2 * 0.6 * 0.2</a:t>
                    </a:r>
                  </a:p>
                </p:txBody>
              </p:sp>
              <p:sp>
                <p:nvSpPr>
                  <p:cNvPr id="140"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41"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38"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35" name="Text Box 10"/>
              <p:cNvSpPr txBox="1">
                <a:spLocks noChangeArrowheads="1"/>
              </p:cNvSpPr>
              <p:nvPr/>
            </p:nvSpPr>
            <p:spPr bwMode="auto">
              <a:xfrm>
                <a:off x="3285058" y="3306167"/>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36" name="Text Box 10"/>
              <p:cNvSpPr txBox="1">
                <a:spLocks noChangeArrowheads="1"/>
              </p:cNvSpPr>
              <p:nvPr/>
            </p:nvSpPr>
            <p:spPr bwMode="auto">
              <a:xfrm>
                <a:off x="4341349" y="3306167"/>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31" name="Text Box 10"/>
            <p:cNvSpPr txBox="1">
              <a:spLocks noChangeArrowheads="1"/>
            </p:cNvSpPr>
            <p:nvPr/>
          </p:nvSpPr>
          <p:spPr bwMode="auto">
            <a:xfrm>
              <a:off x="3810382" y="3598904"/>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32" name="Text Box 10"/>
            <p:cNvSpPr txBox="1">
              <a:spLocks noChangeArrowheads="1"/>
            </p:cNvSpPr>
            <p:nvPr/>
          </p:nvSpPr>
          <p:spPr bwMode="auto">
            <a:xfrm>
              <a:off x="4952759" y="3602202"/>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33" name="Text Box 10"/>
            <p:cNvSpPr txBox="1">
              <a:spLocks noChangeArrowheads="1"/>
            </p:cNvSpPr>
            <p:nvPr/>
          </p:nvSpPr>
          <p:spPr bwMode="auto">
            <a:xfrm>
              <a:off x="6546507" y="3598018"/>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42" name="Text Box 10"/>
          <p:cNvSpPr txBox="1">
            <a:spLocks noChangeArrowheads="1"/>
          </p:cNvSpPr>
          <p:nvPr/>
        </p:nvSpPr>
        <p:spPr bwMode="auto">
          <a:xfrm>
            <a:off x="3233498" y="4270565"/>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0.2 * 0.8 * 0.4 * 0.8</a:t>
            </a:r>
          </a:p>
        </p:txBody>
      </p:sp>
      <p:grpSp>
        <p:nvGrpSpPr>
          <p:cNvPr id="143" name="Groupe 142"/>
          <p:cNvGrpSpPr/>
          <p:nvPr/>
        </p:nvGrpSpPr>
        <p:grpSpPr>
          <a:xfrm>
            <a:off x="3233497" y="4363463"/>
            <a:ext cx="5695349" cy="508475"/>
            <a:chOff x="3233498" y="2481606"/>
            <a:chExt cx="5695349" cy="508475"/>
          </a:xfrm>
        </p:grpSpPr>
        <p:sp>
          <p:nvSpPr>
            <p:cNvPr id="144"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0.8 * 0.8 * 0.4 * 0.8</a:t>
              </a:r>
            </a:p>
          </p:txBody>
        </p:sp>
        <p:sp>
          <p:nvSpPr>
            <p:cNvPr id="145" name="Text Box 10"/>
            <p:cNvSpPr txBox="1">
              <a:spLocks noChangeArrowheads="1"/>
            </p:cNvSpPr>
            <p:nvPr/>
          </p:nvSpPr>
          <p:spPr bwMode="auto">
            <a:xfrm>
              <a:off x="3430535" y="249145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46" name="Text Box 10"/>
            <p:cNvSpPr txBox="1">
              <a:spLocks noChangeArrowheads="1"/>
            </p:cNvSpPr>
            <p:nvPr/>
          </p:nvSpPr>
          <p:spPr bwMode="auto">
            <a:xfrm>
              <a:off x="4522746" y="248160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47" name="Groupe 146"/>
          <p:cNvGrpSpPr/>
          <p:nvPr/>
        </p:nvGrpSpPr>
        <p:grpSpPr>
          <a:xfrm>
            <a:off x="3233497" y="4659908"/>
            <a:ext cx="5695349" cy="524238"/>
            <a:chOff x="3076369" y="2692745"/>
            <a:chExt cx="5695349" cy="524238"/>
          </a:xfrm>
        </p:grpSpPr>
        <p:grpSp>
          <p:nvGrpSpPr>
            <p:cNvPr id="148" name="Groupe 147"/>
            <p:cNvGrpSpPr/>
            <p:nvPr/>
          </p:nvGrpSpPr>
          <p:grpSpPr>
            <a:xfrm>
              <a:off x="3076369" y="2697998"/>
              <a:ext cx="5695349" cy="518985"/>
              <a:chOff x="3233498" y="2471096"/>
              <a:chExt cx="5695349" cy="518985"/>
            </a:xfrm>
          </p:grpSpPr>
          <p:sp>
            <p:nvSpPr>
              <p:cNvPr id="150"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0.5 * 0.8 * 0.4 * 0.2</a:t>
                </a:r>
              </a:p>
            </p:txBody>
          </p:sp>
          <p:sp>
            <p:nvSpPr>
              <p:cNvPr id="151" name="Text Box 10"/>
              <p:cNvSpPr txBox="1">
                <a:spLocks noChangeArrowheads="1"/>
              </p:cNvSpPr>
              <p:nvPr/>
            </p:nvSpPr>
            <p:spPr bwMode="auto">
              <a:xfrm>
                <a:off x="3956048"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52" name="Text Box 10"/>
              <p:cNvSpPr txBox="1">
                <a:spLocks noChangeArrowheads="1"/>
              </p:cNvSpPr>
              <p:nvPr/>
            </p:nvSpPr>
            <p:spPr bwMode="auto">
              <a:xfrm>
                <a:off x="512183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49" name="Text Box 10"/>
            <p:cNvSpPr txBox="1">
              <a:spLocks noChangeArrowheads="1"/>
            </p:cNvSpPr>
            <p:nvPr/>
          </p:nvSpPr>
          <p:spPr bwMode="auto">
            <a:xfrm>
              <a:off x="6546507"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53" name="Groupe 152"/>
          <p:cNvGrpSpPr/>
          <p:nvPr/>
        </p:nvGrpSpPr>
        <p:grpSpPr>
          <a:xfrm>
            <a:off x="3233497" y="4980791"/>
            <a:ext cx="5695349" cy="524238"/>
            <a:chOff x="3076369" y="2692745"/>
            <a:chExt cx="5695349" cy="524238"/>
          </a:xfrm>
        </p:grpSpPr>
        <p:grpSp>
          <p:nvGrpSpPr>
            <p:cNvPr id="154" name="Groupe 153"/>
            <p:cNvGrpSpPr/>
            <p:nvPr/>
          </p:nvGrpSpPr>
          <p:grpSpPr>
            <a:xfrm>
              <a:off x="3076369" y="2697998"/>
              <a:ext cx="5695349" cy="518985"/>
              <a:chOff x="3233498" y="2471096"/>
              <a:chExt cx="5695349" cy="518985"/>
            </a:xfrm>
          </p:grpSpPr>
          <p:sp>
            <p:nvSpPr>
              <p:cNvPr id="156"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0.5 * 0.8 * 0.4 * 0.2</a:t>
                </a:r>
              </a:p>
            </p:txBody>
          </p:sp>
          <p:sp>
            <p:nvSpPr>
              <p:cNvPr id="157" name="Text Box 10"/>
              <p:cNvSpPr txBox="1">
                <a:spLocks noChangeArrowheads="1"/>
              </p:cNvSpPr>
              <p:nvPr/>
            </p:nvSpPr>
            <p:spPr bwMode="auto">
              <a:xfrm>
                <a:off x="3956048"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58" name="Text Box 10"/>
              <p:cNvSpPr txBox="1">
                <a:spLocks noChangeArrowheads="1"/>
              </p:cNvSpPr>
              <p:nvPr/>
            </p:nvSpPr>
            <p:spPr bwMode="auto">
              <a:xfrm>
                <a:off x="512183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55" name="Text Box 10"/>
            <p:cNvSpPr txBox="1">
              <a:spLocks noChangeArrowheads="1"/>
            </p:cNvSpPr>
            <p:nvPr/>
          </p:nvSpPr>
          <p:spPr bwMode="auto">
            <a:xfrm>
              <a:off x="6546507"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60" name="Text Box 10"/>
          <p:cNvSpPr txBox="1">
            <a:spLocks noChangeArrowheads="1"/>
          </p:cNvSpPr>
          <p:nvPr/>
        </p:nvSpPr>
        <p:spPr bwMode="auto">
          <a:xfrm>
            <a:off x="4522745" y="4986177"/>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nvGrpSpPr>
          <p:cNvPr id="161" name="Groupe 160"/>
          <p:cNvGrpSpPr/>
          <p:nvPr/>
        </p:nvGrpSpPr>
        <p:grpSpPr>
          <a:xfrm>
            <a:off x="3233495" y="5269634"/>
            <a:ext cx="5695349" cy="524238"/>
            <a:chOff x="3076369" y="2692745"/>
            <a:chExt cx="5695349" cy="524238"/>
          </a:xfrm>
        </p:grpSpPr>
        <p:grpSp>
          <p:nvGrpSpPr>
            <p:cNvPr id="162" name="Groupe 161"/>
            <p:cNvGrpSpPr/>
            <p:nvPr/>
          </p:nvGrpSpPr>
          <p:grpSpPr>
            <a:xfrm>
              <a:off x="3076369" y="2697998"/>
              <a:ext cx="5695349" cy="518985"/>
              <a:chOff x="3233498" y="2471096"/>
              <a:chExt cx="5695349" cy="518985"/>
            </a:xfrm>
          </p:grpSpPr>
          <p:sp>
            <p:nvSpPr>
              <p:cNvPr id="164"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0.3 * 0.8 * 0.6 * 0.8</a:t>
                </a:r>
              </a:p>
            </p:txBody>
          </p:sp>
          <p:sp>
            <p:nvSpPr>
              <p:cNvPr id="165"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66"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63"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67" name="Groupe 166"/>
          <p:cNvGrpSpPr/>
          <p:nvPr/>
        </p:nvGrpSpPr>
        <p:grpSpPr>
          <a:xfrm>
            <a:off x="3233495" y="5570036"/>
            <a:ext cx="5695349" cy="524238"/>
            <a:chOff x="3076367" y="3296547"/>
            <a:chExt cx="5695349" cy="524238"/>
          </a:xfrm>
        </p:grpSpPr>
        <p:grpSp>
          <p:nvGrpSpPr>
            <p:cNvPr id="168" name="Groupe 167"/>
            <p:cNvGrpSpPr/>
            <p:nvPr/>
          </p:nvGrpSpPr>
          <p:grpSpPr>
            <a:xfrm>
              <a:off x="3076367" y="3296547"/>
              <a:ext cx="5695349" cy="524238"/>
              <a:chOff x="3076369" y="2692745"/>
              <a:chExt cx="5695349" cy="524238"/>
            </a:xfrm>
          </p:grpSpPr>
          <p:grpSp>
            <p:nvGrpSpPr>
              <p:cNvPr id="171" name="Groupe 170"/>
              <p:cNvGrpSpPr/>
              <p:nvPr/>
            </p:nvGrpSpPr>
            <p:grpSpPr>
              <a:xfrm>
                <a:off x="3076369" y="2697998"/>
                <a:ext cx="5695349" cy="518985"/>
                <a:chOff x="3233498" y="2471096"/>
                <a:chExt cx="5695349" cy="518985"/>
              </a:xfrm>
            </p:grpSpPr>
            <p:sp>
              <p:nvSpPr>
                <p:cNvPr id="173"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0.7 * 0.8 * 0.6 * 0.8</a:t>
                  </a:r>
                </a:p>
              </p:txBody>
            </p:sp>
            <p:sp>
              <p:nvSpPr>
                <p:cNvPr id="174"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75"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72"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69" name="Text Box 10"/>
            <p:cNvSpPr txBox="1">
              <a:spLocks noChangeArrowheads="1"/>
            </p:cNvSpPr>
            <p:nvPr/>
          </p:nvSpPr>
          <p:spPr bwMode="auto">
            <a:xfrm>
              <a:off x="3285058" y="3306167"/>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70" name="Text Box 10"/>
            <p:cNvSpPr txBox="1">
              <a:spLocks noChangeArrowheads="1"/>
            </p:cNvSpPr>
            <p:nvPr/>
          </p:nvSpPr>
          <p:spPr bwMode="auto">
            <a:xfrm>
              <a:off x="4341349" y="3306167"/>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76" name="Groupe 175"/>
          <p:cNvGrpSpPr/>
          <p:nvPr/>
        </p:nvGrpSpPr>
        <p:grpSpPr>
          <a:xfrm>
            <a:off x="3233494" y="5869047"/>
            <a:ext cx="5695349" cy="524238"/>
            <a:chOff x="3076366" y="3595558"/>
            <a:chExt cx="5695349" cy="524238"/>
          </a:xfrm>
        </p:grpSpPr>
        <p:grpSp>
          <p:nvGrpSpPr>
            <p:cNvPr id="177" name="Groupe 176"/>
            <p:cNvGrpSpPr/>
            <p:nvPr/>
          </p:nvGrpSpPr>
          <p:grpSpPr>
            <a:xfrm>
              <a:off x="3076366" y="3595558"/>
              <a:ext cx="5695349" cy="524238"/>
              <a:chOff x="3076369" y="2692745"/>
              <a:chExt cx="5695349" cy="524238"/>
            </a:xfrm>
          </p:grpSpPr>
          <p:grpSp>
            <p:nvGrpSpPr>
              <p:cNvPr id="181" name="Groupe 180"/>
              <p:cNvGrpSpPr/>
              <p:nvPr/>
            </p:nvGrpSpPr>
            <p:grpSpPr>
              <a:xfrm>
                <a:off x="3076369" y="2697998"/>
                <a:ext cx="5695349" cy="518985"/>
                <a:chOff x="3233498" y="2471096"/>
                <a:chExt cx="5695349" cy="518985"/>
              </a:xfrm>
            </p:grpSpPr>
            <p:sp>
              <p:nvSpPr>
                <p:cNvPr id="183"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0.8 * 0.8 * 0.6 * 0.2</a:t>
                  </a:r>
                </a:p>
              </p:txBody>
            </p:sp>
            <p:sp>
              <p:nvSpPr>
                <p:cNvPr id="184"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85"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82"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78" name="Text Box 10"/>
            <p:cNvSpPr txBox="1">
              <a:spLocks noChangeArrowheads="1"/>
            </p:cNvSpPr>
            <p:nvPr/>
          </p:nvSpPr>
          <p:spPr bwMode="auto">
            <a:xfrm>
              <a:off x="3810382" y="3598904"/>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79" name="Text Box 10"/>
            <p:cNvSpPr txBox="1">
              <a:spLocks noChangeArrowheads="1"/>
            </p:cNvSpPr>
            <p:nvPr/>
          </p:nvSpPr>
          <p:spPr bwMode="auto">
            <a:xfrm>
              <a:off x="4952759" y="3602202"/>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80" name="Text Box 10"/>
            <p:cNvSpPr txBox="1">
              <a:spLocks noChangeArrowheads="1"/>
            </p:cNvSpPr>
            <p:nvPr/>
          </p:nvSpPr>
          <p:spPr bwMode="auto">
            <a:xfrm>
              <a:off x="6546507" y="3598018"/>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186" name="Groupe 185"/>
          <p:cNvGrpSpPr/>
          <p:nvPr/>
        </p:nvGrpSpPr>
        <p:grpSpPr>
          <a:xfrm>
            <a:off x="3233494" y="6147416"/>
            <a:ext cx="5695349" cy="524238"/>
            <a:chOff x="3076366" y="3595558"/>
            <a:chExt cx="5695349" cy="524238"/>
          </a:xfrm>
        </p:grpSpPr>
        <p:grpSp>
          <p:nvGrpSpPr>
            <p:cNvPr id="187" name="Groupe 186"/>
            <p:cNvGrpSpPr/>
            <p:nvPr/>
          </p:nvGrpSpPr>
          <p:grpSpPr>
            <a:xfrm>
              <a:off x="3076366" y="3595558"/>
              <a:ext cx="5695349" cy="524238"/>
              <a:chOff x="3076367" y="3296547"/>
              <a:chExt cx="5695349" cy="524238"/>
            </a:xfrm>
          </p:grpSpPr>
          <p:grpSp>
            <p:nvGrpSpPr>
              <p:cNvPr id="191" name="Groupe 190"/>
              <p:cNvGrpSpPr/>
              <p:nvPr/>
            </p:nvGrpSpPr>
            <p:grpSpPr>
              <a:xfrm>
                <a:off x="3076367" y="3296547"/>
                <a:ext cx="5695349" cy="524238"/>
                <a:chOff x="3076369" y="2692745"/>
                <a:chExt cx="5695349" cy="524238"/>
              </a:xfrm>
            </p:grpSpPr>
            <p:grpSp>
              <p:nvGrpSpPr>
                <p:cNvPr id="194" name="Groupe 193"/>
                <p:cNvGrpSpPr/>
                <p:nvPr/>
              </p:nvGrpSpPr>
              <p:grpSpPr>
                <a:xfrm>
                  <a:off x="3076369" y="2697998"/>
                  <a:ext cx="5695349" cy="518985"/>
                  <a:chOff x="3233498" y="2471096"/>
                  <a:chExt cx="5695349" cy="518985"/>
                </a:xfrm>
              </p:grpSpPr>
              <p:sp>
                <p:nvSpPr>
                  <p:cNvPr id="196" name="Text Box 10"/>
                  <p:cNvSpPr txBox="1">
                    <a:spLocks noChangeArrowheads="1"/>
                  </p:cNvSpPr>
                  <p:nvPr/>
                </p:nvSpPr>
                <p:spPr bwMode="auto">
                  <a:xfrm>
                    <a:off x="3233498" y="2682304"/>
                    <a:ext cx="5695349"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P(D,A,B,C) = P(D | A,B,C) * P(A) * P(B) * P(C)= 0.2 * 0.8 * 0.6 * 0.2</a:t>
                    </a:r>
                  </a:p>
                </p:txBody>
              </p:sp>
              <p:sp>
                <p:nvSpPr>
                  <p:cNvPr id="197" name="Text Box 10"/>
                  <p:cNvSpPr txBox="1">
                    <a:spLocks noChangeArrowheads="1"/>
                  </p:cNvSpPr>
                  <p:nvPr/>
                </p:nvSpPr>
                <p:spPr bwMode="auto">
                  <a:xfrm>
                    <a:off x="3777373" y="248094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98" name="Text Box 10"/>
                  <p:cNvSpPr txBox="1">
                    <a:spLocks noChangeArrowheads="1"/>
                  </p:cNvSpPr>
                  <p:nvPr/>
                </p:nvSpPr>
                <p:spPr bwMode="auto">
                  <a:xfrm>
                    <a:off x="4953671" y="247109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95" name="Text Box 10"/>
                <p:cNvSpPr txBox="1">
                  <a:spLocks noChangeArrowheads="1"/>
                </p:cNvSpPr>
                <p:nvPr/>
              </p:nvSpPr>
              <p:spPr bwMode="auto">
                <a:xfrm>
                  <a:off x="6020995" y="269274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92" name="Text Box 10"/>
              <p:cNvSpPr txBox="1">
                <a:spLocks noChangeArrowheads="1"/>
              </p:cNvSpPr>
              <p:nvPr/>
            </p:nvSpPr>
            <p:spPr bwMode="auto">
              <a:xfrm>
                <a:off x="3285058" y="3306167"/>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93" name="Text Box 10"/>
              <p:cNvSpPr txBox="1">
                <a:spLocks noChangeArrowheads="1"/>
              </p:cNvSpPr>
              <p:nvPr/>
            </p:nvSpPr>
            <p:spPr bwMode="auto">
              <a:xfrm>
                <a:off x="4341349" y="3306167"/>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88" name="Text Box 10"/>
            <p:cNvSpPr txBox="1">
              <a:spLocks noChangeArrowheads="1"/>
            </p:cNvSpPr>
            <p:nvPr/>
          </p:nvSpPr>
          <p:spPr bwMode="auto">
            <a:xfrm>
              <a:off x="3810382" y="3598904"/>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89" name="Text Box 10"/>
            <p:cNvSpPr txBox="1">
              <a:spLocks noChangeArrowheads="1"/>
            </p:cNvSpPr>
            <p:nvPr/>
          </p:nvSpPr>
          <p:spPr bwMode="auto">
            <a:xfrm>
              <a:off x="4952759" y="3602202"/>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190" name="Text Box 10"/>
            <p:cNvSpPr txBox="1">
              <a:spLocks noChangeArrowheads="1"/>
            </p:cNvSpPr>
            <p:nvPr/>
          </p:nvSpPr>
          <p:spPr bwMode="auto">
            <a:xfrm>
              <a:off x="6546507" y="3598018"/>
              <a:ext cx="298970"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
        <p:nvSpPr>
          <p:cNvPr id="159" name="Text Box 10"/>
          <p:cNvSpPr txBox="1">
            <a:spLocks noChangeArrowheads="1"/>
          </p:cNvSpPr>
          <p:nvPr/>
        </p:nvSpPr>
        <p:spPr bwMode="auto">
          <a:xfrm>
            <a:off x="3458370" y="497468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nvGrpSpPr>
          <p:cNvPr id="16" name="Groupe 15"/>
          <p:cNvGrpSpPr/>
          <p:nvPr/>
        </p:nvGrpSpPr>
        <p:grpSpPr>
          <a:xfrm>
            <a:off x="3600042" y="4063152"/>
            <a:ext cx="393362" cy="2401888"/>
            <a:chOff x="3442914" y="4209965"/>
            <a:chExt cx="393362" cy="2401888"/>
          </a:xfrm>
        </p:grpSpPr>
        <p:sp>
          <p:nvSpPr>
            <p:cNvPr id="200" name="Text Box 10"/>
            <p:cNvSpPr txBox="1">
              <a:spLocks noChangeArrowheads="1"/>
            </p:cNvSpPr>
            <p:nvPr/>
          </p:nvSpPr>
          <p:spPr bwMode="auto">
            <a:xfrm>
              <a:off x="3465160" y="420996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2" name="Text Box 10"/>
            <p:cNvSpPr txBox="1">
              <a:spLocks noChangeArrowheads="1"/>
            </p:cNvSpPr>
            <p:nvPr/>
          </p:nvSpPr>
          <p:spPr bwMode="auto">
            <a:xfrm>
              <a:off x="3457337" y="4512802"/>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3" name="Text Box 10"/>
            <p:cNvSpPr txBox="1">
              <a:spLocks noChangeArrowheads="1"/>
            </p:cNvSpPr>
            <p:nvPr/>
          </p:nvSpPr>
          <p:spPr bwMode="auto">
            <a:xfrm>
              <a:off x="3468414" y="5123620"/>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4" name="Text Box 10"/>
            <p:cNvSpPr txBox="1">
              <a:spLocks noChangeArrowheads="1"/>
            </p:cNvSpPr>
            <p:nvPr/>
          </p:nvSpPr>
          <p:spPr bwMode="auto">
            <a:xfrm>
              <a:off x="3448529" y="4831340"/>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5" name="Text Box 10"/>
            <p:cNvSpPr txBox="1">
              <a:spLocks noChangeArrowheads="1"/>
            </p:cNvSpPr>
            <p:nvPr/>
          </p:nvSpPr>
          <p:spPr bwMode="auto">
            <a:xfrm>
              <a:off x="3450737" y="5421951"/>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6" name="Text Box 10"/>
            <p:cNvSpPr txBox="1">
              <a:spLocks noChangeArrowheads="1"/>
            </p:cNvSpPr>
            <p:nvPr/>
          </p:nvSpPr>
          <p:spPr bwMode="auto">
            <a:xfrm>
              <a:off x="3442914" y="5724788"/>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7" name="Text Box 10"/>
            <p:cNvSpPr txBox="1">
              <a:spLocks noChangeArrowheads="1"/>
            </p:cNvSpPr>
            <p:nvPr/>
          </p:nvSpPr>
          <p:spPr bwMode="auto">
            <a:xfrm>
              <a:off x="3453991" y="630407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08" name="Text Box 10"/>
            <p:cNvSpPr txBox="1">
              <a:spLocks noChangeArrowheads="1"/>
            </p:cNvSpPr>
            <p:nvPr/>
          </p:nvSpPr>
          <p:spPr bwMode="auto">
            <a:xfrm>
              <a:off x="3444616" y="603281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223" name="Groupe 222"/>
          <p:cNvGrpSpPr/>
          <p:nvPr/>
        </p:nvGrpSpPr>
        <p:grpSpPr>
          <a:xfrm>
            <a:off x="4780248" y="4059023"/>
            <a:ext cx="393362" cy="2401888"/>
            <a:chOff x="3442914" y="4209965"/>
            <a:chExt cx="393362" cy="2401888"/>
          </a:xfrm>
        </p:grpSpPr>
        <p:sp>
          <p:nvSpPr>
            <p:cNvPr id="224" name="Text Box 10"/>
            <p:cNvSpPr txBox="1">
              <a:spLocks noChangeArrowheads="1"/>
            </p:cNvSpPr>
            <p:nvPr/>
          </p:nvSpPr>
          <p:spPr bwMode="auto">
            <a:xfrm>
              <a:off x="3465160" y="420996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25" name="Text Box 10"/>
            <p:cNvSpPr txBox="1">
              <a:spLocks noChangeArrowheads="1"/>
            </p:cNvSpPr>
            <p:nvPr/>
          </p:nvSpPr>
          <p:spPr bwMode="auto">
            <a:xfrm>
              <a:off x="3457337" y="4512802"/>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26" name="Text Box 10"/>
            <p:cNvSpPr txBox="1">
              <a:spLocks noChangeArrowheads="1"/>
            </p:cNvSpPr>
            <p:nvPr/>
          </p:nvSpPr>
          <p:spPr bwMode="auto">
            <a:xfrm>
              <a:off x="3468414" y="5123620"/>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27" name="Text Box 10"/>
            <p:cNvSpPr txBox="1">
              <a:spLocks noChangeArrowheads="1"/>
            </p:cNvSpPr>
            <p:nvPr/>
          </p:nvSpPr>
          <p:spPr bwMode="auto">
            <a:xfrm>
              <a:off x="3448529" y="4831340"/>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28" name="Text Box 10"/>
            <p:cNvSpPr txBox="1">
              <a:spLocks noChangeArrowheads="1"/>
            </p:cNvSpPr>
            <p:nvPr/>
          </p:nvSpPr>
          <p:spPr bwMode="auto">
            <a:xfrm>
              <a:off x="3450737" y="5421951"/>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29" name="Text Box 10"/>
            <p:cNvSpPr txBox="1">
              <a:spLocks noChangeArrowheads="1"/>
            </p:cNvSpPr>
            <p:nvPr/>
          </p:nvSpPr>
          <p:spPr bwMode="auto">
            <a:xfrm>
              <a:off x="3442914" y="5724788"/>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0" name="Text Box 10"/>
            <p:cNvSpPr txBox="1">
              <a:spLocks noChangeArrowheads="1"/>
            </p:cNvSpPr>
            <p:nvPr/>
          </p:nvSpPr>
          <p:spPr bwMode="auto">
            <a:xfrm>
              <a:off x="3453991" y="630407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1" name="Text Box 10"/>
            <p:cNvSpPr txBox="1">
              <a:spLocks noChangeArrowheads="1"/>
            </p:cNvSpPr>
            <p:nvPr/>
          </p:nvSpPr>
          <p:spPr bwMode="auto">
            <a:xfrm>
              <a:off x="3444616" y="603281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grpSp>
        <p:nvGrpSpPr>
          <p:cNvPr id="232" name="Groupe 231"/>
          <p:cNvGrpSpPr/>
          <p:nvPr/>
        </p:nvGrpSpPr>
        <p:grpSpPr>
          <a:xfrm>
            <a:off x="5645473" y="4049994"/>
            <a:ext cx="393362" cy="2401888"/>
            <a:chOff x="3442914" y="4209965"/>
            <a:chExt cx="393362" cy="2401888"/>
          </a:xfrm>
        </p:grpSpPr>
        <p:sp>
          <p:nvSpPr>
            <p:cNvPr id="233" name="Text Box 10"/>
            <p:cNvSpPr txBox="1">
              <a:spLocks noChangeArrowheads="1"/>
            </p:cNvSpPr>
            <p:nvPr/>
          </p:nvSpPr>
          <p:spPr bwMode="auto">
            <a:xfrm>
              <a:off x="3465160" y="4209965"/>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4" name="Text Box 10"/>
            <p:cNvSpPr txBox="1">
              <a:spLocks noChangeArrowheads="1"/>
            </p:cNvSpPr>
            <p:nvPr/>
          </p:nvSpPr>
          <p:spPr bwMode="auto">
            <a:xfrm>
              <a:off x="3457337" y="4512802"/>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5" name="Text Box 10"/>
            <p:cNvSpPr txBox="1">
              <a:spLocks noChangeArrowheads="1"/>
            </p:cNvSpPr>
            <p:nvPr/>
          </p:nvSpPr>
          <p:spPr bwMode="auto">
            <a:xfrm>
              <a:off x="3468414" y="5123620"/>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6" name="Text Box 10"/>
            <p:cNvSpPr txBox="1">
              <a:spLocks noChangeArrowheads="1"/>
            </p:cNvSpPr>
            <p:nvPr/>
          </p:nvSpPr>
          <p:spPr bwMode="auto">
            <a:xfrm>
              <a:off x="3448529" y="4831340"/>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7" name="Text Box 10"/>
            <p:cNvSpPr txBox="1">
              <a:spLocks noChangeArrowheads="1"/>
            </p:cNvSpPr>
            <p:nvPr/>
          </p:nvSpPr>
          <p:spPr bwMode="auto">
            <a:xfrm>
              <a:off x="3450737" y="5421951"/>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8" name="Text Box 10"/>
            <p:cNvSpPr txBox="1">
              <a:spLocks noChangeArrowheads="1"/>
            </p:cNvSpPr>
            <p:nvPr/>
          </p:nvSpPr>
          <p:spPr bwMode="auto">
            <a:xfrm>
              <a:off x="3442914" y="5724788"/>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39" name="Text Box 10"/>
            <p:cNvSpPr txBox="1">
              <a:spLocks noChangeArrowheads="1"/>
            </p:cNvSpPr>
            <p:nvPr/>
          </p:nvSpPr>
          <p:spPr bwMode="auto">
            <a:xfrm>
              <a:off x="3453991" y="630407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sp>
          <p:nvSpPr>
            <p:cNvPr id="240" name="Text Box 10"/>
            <p:cNvSpPr txBox="1">
              <a:spLocks noChangeArrowheads="1"/>
            </p:cNvSpPr>
            <p:nvPr/>
          </p:nvSpPr>
          <p:spPr bwMode="auto">
            <a:xfrm>
              <a:off x="3444616" y="6032816"/>
              <a:ext cx="367862" cy="3077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1400" i="1" dirty="0" smtClean="0">
                  <a:solidFill>
                    <a:srgbClr val="800080"/>
                  </a:solidFill>
                </a:rPr>
                <a:t>_</a:t>
              </a:r>
            </a:p>
          </p:txBody>
        </p:sp>
      </p:grpSp>
    </p:spTree>
    <p:extLst>
      <p:ext uri="{BB962C8B-B14F-4D97-AF65-F5344CB8AC3E}">
        <p14:creationId xmlns:p14="http://schemas.microsoft.com/office/powerpoint/2010/main" val="1500699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Processus ECD</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 processus ECD (Extraction de </a:t>
              </a:r>
              <a:r>
                <a:rPr lang="fr-FR" i="1" dirty="0" smtClean="0">
                  <a:solidFill>
                    <a:srgbClr val="800080"/>
                  </a:solidFill>
                </a:rPr>
                <a:t>Connaissances </a:t>
              </a:r>
              <a:r>
                <a:rPr lang="fr-FR" i="1" dirty="0">
                  <a:solidFill>
                    <a:srgbClr val="800080"/>
                  </a:solidFill>
                </a:rPr>
                <a:t>à partir de </a:t>
              </a:r>
              <a:r>
                <a:rPr lang="fr-FR" i="1" dirty="0" smtClean="0">
                  <a:solidFill>
                    <a:srgbClr val="800080"/>
                  </a:solidFill>
                </a:rPr>
                <a:t>Données</a:t>
              </a:r>
              <a:r>
                <a:rPr lang="fr-FR" i="1" dirty="0">
                  <a:solidFill>
                    <a:srgbClr val="800080"/>
                  </a:solidFill>
                </a:rPr>
                <a:t>) KDD –</a:t>
              </a:r>
              <a:r>
                <a:rPr lang="fr-FR" i="1" dirty="0" err="1">
                  <a:solidFill>
                    <a:srgbClr val="800080"/>
                  </a:solidFill>
                </a:rPr>
                <a:t>Knowledge</a:t>
              </a:r>
              <a:r>
                <a:rPr lang="fr-FR" i="1" dirty="0">
                  <a:solidFill>
                    <a:srgbClr val="800080"/>
                  </a:solidFill>
                </a:rPr>
                <a:t> </a:t>
              </a:r>
              <a:r>
                <a:rPr lang="fr-FR" i="1" dirty="0" err="1">
                  <a:solidFill>
                    <a:srgbClr val="800080"/>
                  </a:solidFill>
                </a:rPr>
                <a:t>discovery</a:t>
              </a:r>
              <a:r>
                <a:rPr lang="fr-FR" i="1" dirty="0">
                  <a:solidFill>
                    <a:srgbClr val="800080"/>
                  </a:solidFill>
                </a:rPr>
                <a:t> in </a:t>
              </a:r>
              <a:r>
                <a:rPr lang="fr-FR" i="1" dirty="0" err="1">
                  <a:solidFill>
                    <a:srgbClr val="800080"/>
                  </a:solidFill>
                </a:rPr>
                <a:t>Databases</a:t>
              </a:r>
              <a:endParaRPr lang="fr-FR" i="1" dirty="0">
                <a:solidFill>
                  <a:srgbClr val="800080"/>
                </a:solidFill>
              </a:endParaRPr>
            </a:p>
          </p:txBody>
        </p:sp>
      </p:grpSp>
      <p:grpSp>
        <p:nvGrpSpPr>
          <p:cNvPr id="11" name="Groupe 10"/>
          <p:cNvGrpSpPr/>
          <p:nvPr/>
        </p:nvGrpSpPr>
        <p:grpSpPr>
          <a:xfrm>
            <a:off x="395476" y="3352133"/>
            <a:ext cx="2981430" cy="1056268"/>
            <a:chOff x="963553" y="3333762"/>
            <a:chExt cx="2981430" cy="1056268"/>
          </a:xfrm>
        </p:grpSpPr>
        <p:sp>
          <p:nvSpPr>
            <p:cNvPr id="12" name="Rectangle à coins arrondis 11"/>
            <p:cNvSpPr/>
            <p:nvPr/>
          </p:nvSpPr>
          <p:spPr>
            <a:xfrm>
              <a:off x="963553" y="3333762"/>
              <a:ext cx="2981430" cy="1056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Text Box 10"/>
            <p:cNvSpPr txBox="1">
              <a:spLocks noChangeArrowheads="1"/>
            </p:cNvSpPr>
            <p:nvPr/>
          </p:nvSpPr>
          <p:spPr bwMode="auto">
            <a:xfrm>
              <a:off x="1151548" y="3369454"/>
              <a:ext cx="2605441" cy="984885"/>
            </a:xfrm>
            <a:prstGeom prst="rect">
              <a:avLst/>
            </a:prstGeom>
            <a:noFill/>
            <a:ln w="9525">
              <a:noFill/>
              <a:miter lim="800000"/>
              <a:headEnd/>
              <a:tailEnd/>
            </a:ln>
            <a:effectLst/>
          </p:spPr>
          <p:txBody>
            <a:bodyPr wrap="square">
              <a:spAutoFit/>
            </a:bodyPr>
            <a:lstStyle/>
            <a:p>
              <a:pPr algn="just">
                <a:spcAft>
                  <a:spcPts val="600"/>
                </a:spcAft>
              </a:pPr>
              <a:r>
                <a:rPr lang="fr-FR" sz="1600" i="1" dirty="0">
                  <a:solidFill>
                    <a:srgbClr val="800080"/>
                  </a:solidFill>
                </a:rPr>
                <a:t>Echantillonnage </a:t>
              </a:r>
              <a:endParaRPr lang="fr-FR" sz="1600" i="1" dirty="0" smtClean="0">
                <a:solidFill>
                  <a:srgbClr val="800080"/>
                </a:solidFill>
              </a:endParaRPr>
            </a:p>
            <a:p>
              <a:pPr algn="just">
                <a:spcAft>
                  <a:spcPts val="600"/>
                </a:spcAft>
              </a:pPr>
              <a:r>
                <a:rPr lang="fr-FR" sz="1600" i="1" dirty="0" smtClean="0">
                  <a:solidFill>
                    <a:srgbClr val="800080"/>
                  </a:solidFill>
                </a:rPr>
                <a:t>Préparation </a:t>
              </a:r>
              <a:r>
                <a:rPr lang="fr-FR" sz="1600" i="1" dirty="0">
                  <a:solidFill>
                    <a:srgbClr val="800080"/>
                  </a:solidFill>
                </a:rPr>
                <a:t>des données </a:t>
              </a:r>
              <a:endParaRPr lang="fr-FR" sz="1600" i="1" dirty="0" smtClean="0">
                <a:solidFill>
                  <a:srgbClr val="800080"/>
                </a:solidFill>
              </a:endParaRPr>
            </a:p>
            <a:p>
              <a:pPr algn="just">
                <a:spcAft>
                  <a:spcPts val="600"/>
                </a:spcAft>
              </a:pPr>
              <a:r>
                <a:rPr lang="fr-FR" sz="1600" i="1" dirty="0" smtClean="0">
                  <a:solidFill>
                    <a:srgbClr val="800080"/>
                  </a:solidFill>
                </a:rPr>
                <a:t>Visualisation </a:t>
              </a:r>
              <a:r>
                <a:rPr lang="fr-FR" sz="1600" i="1" dirty="0">
                  <a:solidFill>
                    <a:srgbClr val="800080"/>
                  </a:solidFill>
                </a:rPr>
                <a:t>des données</a:t>
              </a:r>
            </a:p>
          </p:txBody>
        </p:sp>
      </p:grpSp>
      <p:cxnSp>
        <p:nvCxnSpPr>
          <p:cNvPr id="14" name="Connecteur droit avec flèche 13"/>
          <p:cNvCxnSpPr/>
          <p:nvPr/>
        </p:nvCxnSpPr>
        <p:spPr>
          <a:xfrm>
            <a:off x="1588227" y="4408401"/>
            <a:ext cx="3372" cy="30432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e 14"/>
          <p:cNvGrpSpPr/>
          <p:nvPr/>
        </p:nvGrpSpPr>
        <p:grpSpPr>
          <a:xfrm>
            <a:off x="3749240" y="3979953"/>
            <a:ext cx="2466288" cy="1465540"/>
            <a:chOff x="3754155" y="3707353"/>
            <a:chExt cx="2981430" cy="1465540"/>
          </a:xfrm>
        </p:grpSpPr>
        <p:sp>
          <p:nvSpPr>
            <p:cNvPr id="17" name="Rectangle à coins arrondis 16"/>
            <p:cNvSpPr/>
            <p:nvPr/>
          </p:nvSpPr>
          <p:spPr>
            <a:xfrm>
              <a:off x="3754155" y="3707353"/>
              <a:ext cx="2981430" cy="1465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Text Box 10"/>
            <p:cNvSpPr txBox="1">
              <a:spLocks noChangeArrowheads="1"/>
            </p:cNvSpPr>
            <p:nvPr/>
          </p:nvSpPr>
          <p:spPr bwMode="auto">
            <a:xfrm>
              <a:off x="3933546" y="3765935"/>
              <a:ext cx="2705971" cy="1308050"/>
            </a:xfrm>
            <a:prstGeom prst="rect">
              <a:avLst/>
            </a:prstGeom>
            <a:noFill/>
            <a:ln w="9525">
              <a:noFill/>
              <a:miter lim="800000"/>
              <a:headEnd/>
              <a:tailEnd/>
            </a:ln>
            <a:effectLst/>
          </p:spPr>
          <p:txBody>
            <a:bodyPr wrap="square">
              <a:spAutoFit/>
            </a:bodyPr>
            <a:lstStyle/>
            <a:p>
              <a:pPr>
                <a:spcAft>
                  <a:spcPts val="600"/>
                </a:spcAft>
              </a:pPr>
              <a:r>
                <a:rPr lang="fr-FR" sz="1600" i="1" dirty="0" smtClean="0">
                  <a:solidFill>
                    <a:srgbClr val="800080"/>
                  </a:solidFill>
                </a:rPr>
                <a:t>Graphes </a:t>
              </a:r>
              <a:r>
                <a:rPr lang="fr-FR" sz="1600" i="1" dirty="0">
                  <a:solidFill>
                    <a:srgbClr val="800080"/>
                  </a:solidFill>
                </a:rPr>
                <a:t>d'Induction </a:t>
              </a:r>
              <a:endParaRPr lang="fr-FR" sz="1600" i="1" dirty="0" smtClean="0">
                <a:solidFill>
                  <a:srgbClr val="800080"/>
                </a:solidFill>
              </a:endParaRPr>
            </a:p>
            <a:p>
              <a:pPr>
                <a:spcAft>
                  <a:spcPts val="600"/>
                </a:spcAft>
              </a:pPr>
              <a:r>
                <a:rPr lang="fr-FR" sz="1600" i="1" dirty="0" smtClean="0">
                  <a:solidFill>
                    <a:srgbClr val="800080"/>
                  </a:solidFill>
                </a:rPr>
                <a:t>Réseaux </a:t>
              </a:r>
              <a:r>
                <a:rPr lang="fr-FR" sz="1600" i="1" dirty="0">
                  <a:solidFill>
                    <a:srgbClr val="800080"/>
                  </a:solidFill>
                </a:rPr>
                <a:t>de neurones </a:t>
              </a:r>
              <a:endParaRPr lang="fr-FR" sz="1600" i="1" dirty="0" smtClean="0">
                <a:solidFill>
                  <a:srgbClr val="800080"/>
                </a:solidFill>
              </a:endParaRPr>
            </a:p>
            <a:p>
              <a:pPr>
                <a:spcAft>
                  <a:spcPts val="600"/>
                </a:spcAft>
              </a:pPr>
              <a:r>
                <a:rPr lang="fr-FR" sz="1600" i="1" dirty="0" smtClean="0">
                  <a:solidFill>
                    <a:srgbClr val="800080"/>
                  </a:solidFill>
                </a:rPr>
                <a:t>Analyse </a:t>
              </a:r>
              <a:r>
                <a:rPr lang="fr-FR" sz="1600" i="1" dirty="0">
                  <a:solidFill>
                    <a:srgbClr val="800080"/>
                  </a:solidFill>
                </a:rPr>
                <a:t>discriminante </a:t>
              </a:r>
              <a:endParaRPr lang="fr-FR" sz="1600" i="1" dirty="0" smtClean="0">
                <a:solidFill>
                  <a:srgbClr val="800080"/>
                </a:solidFill>
              </a:endParaRPr>
            </a:p>
            <a:p>
              <a:pPr>
                <a:spcAft>
                  <a:spcPts val="600"/>
                </a:spcAft>
              </a:pPr>
              <a:r>
                <a:rPr lang="fr-FR" sz="1600" i="1" dirty="0" smtClean="0">
                  <a:solidFill>
                    <a:srgbClr val="800080"/>
                  </a:solidFill>
                </a:rPr>
                <a:t>Régression logistique</a:t>
              </a:r>
              <a:endParaRPr lang="fr-FR" sz="1600" i="1" dirty="0">
                <a:solidFill>
                  <a:srgbClr val="800080"/>
                </a:solidFill>
              </a:endParaRPr>
            </a:p>
          </p:txBody>
        </p:sp>
      </p:grpSp>
      <p:grpSp>
        <p:nvGrpSpPr>
          <p:cNvPr id="19" name="Groupe 18"/>
          <p:cNvGrpSpPr/>
          <p:nvPr/>
        </p:nvGrpSpPr>
        <p:grpSpPr>
          <a:xfrm>
            <a:off x="6515569" y="5809816"/>
            <a:ext cx="2413278" cy="793388"/>
            <a:chOff x="5920294" y="5389315"/>
            <a:chExt cx="2981430" cy="793388"/>
          </a:xfrm>
        </p:grpSpPr>
        <p:sp>
          <p:nvSpPr>
            <p:cNvPr id="20" name="Rectangle à coins arrondis 19"/>
            <p:cNvSpPr/>
            <p:nvPr/>
          </p:nvSpPr>
          <p:spPr>
            <a:xfrm>
              <a:off x="5920294" y="5389315"/>
              <a:ext cx="2981430" cy="79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Text Box 10"/>
            <p:cNvSpPr txBox="1">
              <a:spLocks noChangeArrowheads="1"/>
            </p:cNvSpPr>
            <p:nvPr/>
          </p:nvSpPr>
          <p:spPr bwMode="auto">
            <a:xfrm>
              <a:off x="6131095" y="5455149"/>
              <a:ext cx="2682996" cy="661720"/>
            </a:xfrm>
            <a:prstGeom prst="rect">
              <a:avLst/>
            </a:prstGeom>
            <a:noFill/>
            <a:ln w="9525">
              <a:noFill/>
              <a:miter lim="800000"/>
              <a:headEnd/>
              <a:tailEnd/>
            </a:ln>
            <a:effectLst/>
          </p:spPr>
          <p:txBody>
            <a:bodyPr wrap="square">
              <a:spAutoFit/>
            </a:bodyPr>
            <a:lstStyle/>
            <a:p>
              <a:pPr algn="just">
                <a:spcAft>
                  <a:spcPts val="600"/>
                </a:spcAft>
              </a:pPr>
              <a:r>
                <a:rPr lang="fr-FR" sz="1600" i="1" dirty="0">
                  <a:solidFill>
                    <a:srgbClr val="800080"/>
                  </a:solidFill>
                </a:rPr>
                <a:t>Tests statistiques </a:t>
              </a:r>
              <a:endParaRPr lang="fr-FR" sz="1600" i="1" dirty="0" smtClean="0">
                <a:solidFill>
                  <a:srgbClr val="800080"/>
                </a:solidFill>
              </a:endParaRPr>
            </a:p>
            <a:p>
              <a:pPr algn="just">
                <a:spcAft>
                  <a:spcPts val="600"/>
                </a:spcAft>
              </a:pPr>
              <a:r>
                <a:rPr lang="fr-FR" sz="1600" i="1" dirty="0" err="1" smtClean="0">
                  <a:solidFill>
                    <a:srgbClr val="800080"/>
                  </a:solidFill>
                </a:rPr>
                <a:t>Re</a:t>
              </a:r>
              <a:r>
                <a:rPr lang="fr-FR" sz="1600" i="1" dirty="0" smtClean="0">
                  <a:solidFill>
                    <a:srgbClr val="800080"/>
                  </a:solidFill>
                </a:rPr>
                <a:t>-échantillonnage</a:t>
              </a:r>
              <a:endParaRPr lang="fr-FR" sz="1600" i="1" dirty="0">
                <a:solidFill>
                  <a:srgbClr val="800080"/>
                </a:solidFill>
              </a:endParaRPr>
            </a:p>
          </p:txBody>
        </p:sp>
      </p:grpSp>
      <p:sp>
        <p:nvSpPr>
          <p:cNvPr id="22" name="Rectangle 21"/>
          <p:cNvSpPr/>
          <p:nvPr/>
        </p:nvSpPr>
        <p:spPr>
          <a:xfrm>
            <a:off x="749454" y="2935175"/>
            <a:ext cx="2273473" cy="369332"/>
          </a:xfrm>
          <a:prstGeom prst="rect">
            <a:avLst/>
          </a:prstGeom>
        </p:spPr>
        <p:txBody>
          <a:bodyPr wrap="square">
            <a:spAutoFit/>
          </a:bodyPr>
          <a:lstStyle/>
          <a:p>
            <a:pPr algn="just">
              <a:spcAft>
                <a:spcPts val="600"/>
              </a:spcAft>
              <a:buClr>
                <a:schemeClr val="accent2"/>
              </a:buClr>
            </a:pPr>
            <a:r>
              <a:rPr lang="fr-FR" b="1" dirty="0" smtClean="0">
                <a:solidFill>
                  <a:srgbClr val="800080"/>
                </a:solidFill>
                <a:sym typeface="Wingdings" pitchFamily="2" charset="2"/>
              </a:rPr>
              <a:t>Bases de données</a:t>
            </a:r>
            <a:endParaRPr lang="fr-FR" i="1" dirty="0">
              <a:solidFill>
                <a:srgbClr val="800080"/>
              </a:solidFill>
            </a:endParaRPr>
          </a:p>
        </p:txBody>
      </p:sp>
      <p:sp>
        <p:nvSpPr>
          <p:cNvPr id="23" name="Rectangle 22"/>
          <p:cNvSpPr/>
          <p:nvPr/>
        </p:nvSpPr>
        <p:spPr>
          <a:xfrm>
            <a:off x="1296222" y="4810443"/>
            <a:ext cx="898516" cy="369332"/>
          </a:xfrm>
          <a:prstGeom prst="rect">
            <a:avLst/>
          </a:prstGeom>
        </p:spPr>
        <p:txBody>
          <a:bodyPr wrap="none">
            <a:spAutoFit/>
          </a:bodyPr>
          <a:lstStyle/>
          <a:p>
            <a:pPr algn="just">
              <a:spcAft>
                <a:spcPts val="600"/>
              </a:spcAft>
              <a:buClr>
                <a:schemeClr val="accent2"/>
              </a:buClr>
            </a:pPr>
            <a:r>
              <a:rPr lang="fr-FR" b="1" dirty="0" smtClean="0">
                <a:solidFill>
                  <a:srgbClr val="800080"/>
                </a:solidFill>
                <a:sym typeface="Wingdings" pitchFamily="2" charset="2"/>
              </a:rPr>
              <a:t>Tables</a:t>
            </a:r>
            <a:endParaRPr lang="fr-FR" i="1" dirty="0">
              <a:solidFill>
                <a:srgbClr val="800080"/>
              </a:solidFill>
            </a:endParaRPr>
          </a:p>
        </p:txBody>
      </p:sp>
      <p:sp>
        <p:nvSpPr>
          <p:cNvPr id="24" name="Rectangle 23"/>
          <p:cNvSpPr/>
          <p:nvPr/>
        </p:nvSpPr>
        <p:spPr>
          <a:xfrm>
            <a:off x="3923648" y="3151852"/>
            <a:ext cx="2403222" cy="723275"/>
          </a:xfrm>
          <a:prstGeom prst="rect">
            <a:avLst/>
          </a:prstGeom>
        </p:spPr>
        <p:txBody>
          <a:bodyPr wrap="none">
            <a:spAutoFit/>
          </a:bodyPr>
          <a:lstStyle/>
          <a:p>
            <a:pPr algn="ctr">
              <a:spcAft>
                <a:spcPts val="600"/>
              </a:spcAft>
              <a:buClr>
                <a:schemeClr val="accent2"/>
              </a:buClr>
            </a:pPr>
            <a:r>
              <a:rPr lang="fr-FR" b="1" dirty="0" smtClean="0">
                <a:solidFill>
                  <a:srgbClr val="800080"/>
                </a:solidFill>
                <a:sym typeface="Wingdings" pitchFamily="2" charset="2"/>
              </a:rPr>
              <a:t>Fouilles de données</a:t>
            </a:r>
          </a:p>
          <a:p>
            <a:pPr algn="ctr">
              <a:spcAft>
                <a:spcPts val="600"/>
              </a:spcAft>
              <a:buClr>
                <a:schemeClr val="accent2"/>
              </a:buClr>
            </a:pPr>
            <a:r>
              <a:rPr lang="fr-FR" b="1" i="1" dirty="0" smtClean="0">
                <a:solidFill>
                  <a:srgbClr val="800080"/>
                </a:solidFill>
                <a:sym typeface="Wingdings" pitchFamily="2" charset="2"/>
              </a:rPr>
              <a:t>Data Mining</a:t>
            </a:r>
            <a:endParaRPr lang="fr-FR" i="1" dirty="0">
              <a:solidFill>
                <a:srgbClr val="800080"/>
              </a:solidFill>
            </a:endParaRPr>
          </a:p>
        </p:txBody>
      </p:sp>
      <p:cxnSp>
        <p:nvCxnSpPr>
          <p:cNvPr id="25" name="Connecteur droit avec flèche 24"/>
          <p:cNvCxnSpPr>
            <a:endCxn id="17" idx="1"/>
          </p:cNvCxnSpPr>
          <p:nvPr/>
        </p:nvCxnSpPr>
        <p:spPr>
          <a:xfrm>
            <a:off x="2010240" y="4712723"/>
            <a:ext cx="1739000"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96728" y="5214856"/>
            <a:ext cx="1877438" cy="369332"/>
          </a:xfrm>
          <a:prstGeom prst="rect">
            <a:avLst/>
          </a:prstGeom>
        </p:spPr>
        <p:txBody>
          <a:bodyPr wrap="none">
            <a:spAutoFit/>
          </a:bodyPr>
          <a:lstStyle/>
          <a:p>
            <a:pPr algn="ctr">
              <a:spcAft>
                <a:spcPts val="600"/>
              </a:spcAft>
              <a:buClr>
                <a:schemeClr val="accent2"/>
              </a:buClr>
            </a:pPr>
            <a:r>
              <a:rPr lang="fr-FR" b="1" dirty="0" smtClean="0">
                <a:solidFill>
                  <a:srgbClr val="800080"/>
                </a:solidFill>
                <a:sym typeface="Wingdings" pitchFamily="2" charset="2"/>
              </a:rPr>
              <a:t>Connaissances</a:t>
            </a:r>
            <a:endParaRPr lang="fr-FR" b="1" dirty="0">
              <a:solidFill>
                <a:srgbClr val="800080"/>
              </a:solidFill>
              <a:sym typeface="Wingdings" pitchFamily="2" charset="2"/>
            </a:endParaRPr>
          </a:p>
        </p:txBody>
      </p:sp>
      <p:sp>
        <p:nvSpPr>
          <p:cNvPr id="27" name="Rectangle 26"/>
          <p:cNvSpPr/>
          <p:nvPr/>
        </p:nvSpPr>
        <p:spPr>
          <a:xfrm>
            <a:off x="4880784" y="6234259"/>
            <a:ext cx="1107996" cy="369332"/>
          </a:xfrm>
          <a:prstGeom prst="rect">
            <a:avLst/>
          </a:prstGeom>
        </p:spPr>
        <p:txBody>
          <a:bodyPr wrap="none">
            <a:spAutoFit/>
          </a:bodyPr>
          <a:lstStyle/>
          <a:p>
            <a:pPr algn="just">
              <a:spcAft>
                <a:spcPts val="600"/>
              </a:spcAft>
              <a:buClr>
                <a:schemeClr val="accent2"/>
              </a:buClr>
            </a:pPr>
            <a:r>
              <a:rPr lang="fr-FR" b="1" dirty="0" smtClean="0">
                <a:solidFill>
                  <a:srgbClr val="800080"/>
                </a:solidFill>
                <a:sym typeface="Wingdings" pitchFamily="2" charset="2"/>
              </a:rPr>
              <a:t>Modèles</a:t>
            </a:r>
            <a:endParaRPr lang="fr-FR" i="1" dirty="0">
              <a:solidFill>
                <a:srgbClr val="800080"/>
              </a:solidFill>
            </a:endParaRPr>
          </a:p>
        </p:txBody>
      </p:sp>
      <p:cxnSp>
        <p:nvCxnSpPr>
          <p:cNvPr id="28" name="Connecteur droit avec flèche 27"/>
          <p:cNvCxnSpPr/>
          <p:nvPr/>
        </p:nvCxnSpPr>
        <p:spPr>
          <a:xfrm>
            <a:off x="5461991" y="6206510"/>
            <a:ext cx="1053578" cy="121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17" idx="2"/>
          </p:cNvCxnSpPr>
          <p:nvPr/>
        </p:nvCxnSpPr>
        <p:spPr>
          <a:xfrm>
            <a:off x="4982384" y="5445493"/>
            <a:ext cx="0" cy="761017"/>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5821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114" name="Groupe 22"/>
          <p:cNvGrpSpPr/>
          <p:nvPr/>
        </p:nvGrpSpPr>
        <p:grpSpPr>
          <a:xfrm>
            <a:off x="512704" y="1327719"/>
            <a:ext cx="3984348" cy="367340"/>
            <a:chOff x="1885950" y="2026676"/>
            <a:chExt cx="6562725" cy="1222345"/>
          </a:xfrm>
        </p:grpSpPr>
        <p:sp>
          <p:nvSpPr>
            <p:cNvPr id="115" name="Rectangle 114"/>
            <p:cNvSpPr/>
            <p:nvPr/>
          </p:nvSpPr>
          <p:spPr>
            <a:xfrm>
              <a:off x="1885950" y="2026676"/>
              <a:ext cx="6562725"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 name="Rectangle 115"/>
            <p:cNvSpPr/>
            <p:nvPr/>
          </p:nvSpPr>
          <p:spPr>
            <a:xfrm>
              <a:off x="1885950" y="2096185"/>
              <a:ext cx="6496050" cy="1126557"/>
            </a:xfrm>
            <a:prstGeom prst="rect">
              <a:avLst/>
            </a:prstGeom>
          </p:spPr>
          <p:txBody>
            <a:bodyPr wrap="square">
              <a:spAutoFit/>
            </a:bodyPr>
            <a:lstStyle/>
            <a:p>
              <a:pPr algn="just"/>
              <a:r>
                <a:rPr lang="fr-FR" sz="1600" i="1" dirty="0" smtClean="0">
                  <a:solidFill>
                    <a:srgbClr val="800080"/>
                  </a:solidFill>
                </a:rPr>
                <a:t>3 Quelle est </a:t>
              </a:r>
              <a:r>
                <a:rPr lang="fr-FR" sz="1600" i="1" dirty="0">
                  <a:solidFill>
                    <a:srgbClr val="800080"/>
                  </a:solidFill>
                </a:rPr>
                <a:t>la P(D=F | C=V)</a:t>
              </a:r>
            </a:p>
          </p:txBody>
        </p:sp>
      </p:grpSp>
      <p:grpSp>
        <p:nvGrpSpPr>
          <p:cNvPr id="5" name="Groupe 4"/>
          <p:cNvGrpSpPr/>
          <p:nvPr/>
        </p:nvGrpSpPr>
        <p:grpSpPr>
          <a:xfrm>
            <a:off x="512704" y="3139678"/>
            <a:ext cx="4250284" cy="367340"/>
            <a:chOff x="470558" y="4398302"/>
            <a:chExt cx="4250284" cy="367340"/>
          </a:xfrm>
        </p:grpSpPr>
        <p:sp>
          <p:nvSpPr>
            <p:cNvPr id="212" name="Rectangle 211"/>
            <p:cNvSpPr/>
            <p:nvPr/>
          </p:nvSpPr>
          <p:spPr>
            <a:xfrm>
              <a:off x="470558" y="4398302"/>
              <a:ext cx="4250284" cy="36734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3" name="Rectangle 212"/>
            <p:cNvSpPr/>
            <p:nvPr/>
          </p:nvSpPr>
          <p:spPr>
            <a:xfrm>
              <a:off x="513740" y="4427088"/>
              <a:ext cx="4207102" cy="338554"/>
            </a:xfrm>
            <a:prstGeom prst="rect">
              <a:avLst/>
            </a:prstGeom>
          </p:spPr>
          <p:txBody>
            <a:bodyPr wrap="square">
              <a:spAutoFit/>
            </a:bodyPr>
            <a:lstStyle/>
            <a:p>
              <a:pPr algn="just"/>
              <a:r>
                <a:rPr lang="fr-FR" sz="1600" i="1" dirty="0" smtClean="0">
                  <a:solidFill>
                    <a:srgbClr val="800080"/>
                  </a:solidFill>
                </a:rPr>
                <a:t>4 Quelle est </a:t>
              </a:r>
              <a:r>
                <a:rPr lang="fr-FR" sz="1600" i="1" dirty="0">
                  <a:solidFill>
                    <a:srgbClr val="800080"/>
                  </a:solidFill>
                </a:rPr>
                <a:t>la </a:t>
              </a:r>
              <a:r>
                <a:rPr lang="fr-FR" sz="1600" i="1" dirty="0" smtClean="0">
                  <a:solidFill>
                    <a:srgbClr val="800080"/>
                  </a:solidFill>
                </a:rPr>
                <a:t>P(B=V </a:t>
              </a:r>
              <a:r>
                <a:rPr lang="fr-FR" sz="1600" i="1" dirty="0">
                  <a:solidFill>
                    <a:srgbClr val="800080"/>
                  </a:solidFill>
                </a:rPr>
                <a:t>| </a:t>
              </a:r>
              <a:r>
                <a:rPr lang="fr-FR" sz="1600" i="1" dirty="0" smtClean="0">
                  <a:solidFill>
                    <a:srgbClr val="800080"/>
                  </a:solidFill>
                </a:rPr>
                <a:t>D=V, A=V, E=F, F=V)</a:t>
              </a:r>
              <a:endParaRPr lang="fr-FR" sz="1600" i="1" dirty="0">
                <a:solidFill>
                  <a:srgbClr val="800080"/>
                </a:solidFill>
              </a:endParaRPr>
            </a:p>
          </p:txBody>
        </p:sp>
      </p:grpSp>
      <p:grpSp>
        <p:nvGrpSpPr>
          <p:cNvPr id="14" name="Groupe 13"/>
          <p:cNvGrpSpPr/>
          <p:nvPr/>
        </p:nvGrpSpPr>
        <p:grpSpPr>
          <a:xfrm>
            <a:off x="421249" y="3740939"/>
            <a:ext cx="8107874" cy="584775"/>
            <a:chOff x="421249" y="3740939"/>
            <a:chExt cx="8107874" cy="584775"/>
          </a:xfrm>
        </p:grpSpPr>
        <p:sp>
          <p:nvSpPr>
            <p:cNvPr id="217" name="Rectangle 1"/>
            <p:cNvSpPr>
              <a:spLocks noChangeArrowheads="1"/>
            </p:cNvSpPr>
            <p:nvPr/>
          </p:nvSpPr>
          <p:spPr bwMode="auto">
            <a:xfrm>
              <a:off x="421249" y="3740939"/>
              <a:ext cx="5186449"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Pour </a:t>
              </a:r>
              <a:r>
                <a:rPr lang="fr-FR" sz="1600" i="1" dirty="0" smtClean="0">
                  <a:solidFill>
                    <a:srgbClr val="800080"/>
                  </a:solidFill>
                </a:rPr>
                <a:t>une </a:t>
              </a:r>
              <a:r>
                <a:rPr lang="fr-FR" sz="1600" i="1" dirty="0">
                  <a:solidFill>
                    <a:srgbClr val="800080"/>
                  </a:solidFill>
                </a:rPr>
                <a:t>probabilité conditionnelle </a:t>
              </a:r>
              <a:r>
                <a:rPr lang="fr-FR" sz="1600" i="1" dirty="0" smtClean="0">
                  <a:solidFill>
                    <a:srgbClr val="800080"/>
                  </a:solidFill>
                </a:rPr>
                <a:t>qui n’est pas dans </a:t>
              </a:r>
              <a:r>
                <a:rPr lang="fr-FR" sz="1600" i="1" dirty="0">
                  <a:solidFill>
                    <a:srgbClr val="800080"/>
                  </a:solidFill>
                </a:rPr>
                <a:t>le </a:t>
              </a:r>
              <a:r>
                <a:rPr lang="fr-FR" sz="1600" i="1" dirty="0" smtClean="0">
                  <a:solidFill>
                    <a:srgbClr val="800080"/>
                  </a:solidFill>
                </a:rPr>
                <a:t>réseau, </a:t>
              </a:r>
              <a:r>
                <a:rPr lang="fr-FR" sz="1600" i="1" dirty="0">
                  <a:solidFill>
                    <a:srgbClr val="800080"/>
                  </a:solidFill>
                </a:rPr>
                <a:t>on se ramène à des probabilités </a:t>
              </a:r>
              <a:r>
                <a:rPr lang="fr-FR" sz="1600" i="1" dirty="0" smtClean="0">
                  <a:solidFill>
                    <a:srgbClr val="800080"/>
                  </a:solidFill>
                </a:rPr>
                <a:t>jointes.</a:t>
              </a:r>
              <a:endParaRPr lang="fr-FR" sz="1600" i="1" dirty="0">
                <a:solidFill>
                  <a:srgbClr val="800080"/>
                </a:solidFill>
              </a:endParaRPr>
            </a:p>
          </p:txBody>
        </p:sp>
        <mc:AlternateContent xmlns:mc="http://schemas.openxmlformats.org/markup-compatibility/2006" xmlns:a14="http://schemas.microsoft.com/office/drawing/2010/main">
          <mc:Choice Requires="a14">
            <p:sp>
              <p:nvSpPr>
                <p:cNvPr id="218" name="ZoneTexte 217"/>
                <p:cNvSpPr txBox="1"/>
                <p:nvPr/>
              </p:nvSpPr>
              <p:spPr>
                <a:xfrm>
                  <a:off x="6058511" y="3805571"/>
                  <a:ext cx="2470612" cy="4555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 | </m:t>
                            </m:r>
                            <m:r>
                              <a:rPr lang="fr-FR" sz="1400" b="0" i="1" smtClean="0">
                                <a:solidFill>
                                  <a:srgbClr val="002060"/>
                                </a:solidFill>
                                <a:latin typeface="Cambria Math" panose="02040503050406030204" pitchFamily="18" charset="0"/>
                              </a:rPr>
                              <m:t>𝐵</m:t>
                            </m:r>
                          </m:e>
                        </m:d>
                        <m:r>
                          <a:rPr lang="fr-FR" sz="1400" b="0" i="1" smtClean="0">
                            <a:solidFill>
                              <a:srgbClr val="002060"/>
                            </a:solidFill>
                            <a:latin typeface="Cambria Math" panose="02040503050406030204" pitchFamily="18" charset="0"/>
                          </a:rPr>
                          <m:t>=</m:t>
                        </m:r>
                        <m:f>
                          <m:fPr>
                            <m:ctrlPr>
                              <a:rPr lang="fr-FR" sz="1400" b="0" i="1" smtClean="0">
                                <a:solidFill>
                                  <a:srgbClr val="002060"/>
                                </a:solidFill>
                                <a:latin typeface="Cambria Math" panose="02040503050406030204" pitchFamily="18" charset="0"/>
                              </a:rPr>
                            </m:ctrlPr>
                          </m:fPr>
                          <m:num>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smtClean="0">
                                    <a:solidFill>
                                      <a:srgbClr val="002060"/>
                                    </a:solidFill>
                                    <a:latin typeface="Cambria Math" panose="02040503050406030204" pitchFamily="18" charset="0"/>
                                  </a:rPr>
                                  <m:t>𝐴</m:t>
                                </m:r>
                                <m:r>
                                  <a:rPr lang="fr-FR" sz="1400" b="0" i="1" smtClean="0">
                                    <a:solidFill>
                                      <a:srgbClr val="002060"/>
                                    </a:solidFill>
                                    <a:latin typeface="Cambria Math" panose="02040503050406030204" pitchFamily="18" charset="0"/>
                                  </a:rPr>
                                  <m:t> </m:t>
                                </m:r>
                                <m:r>
                                  <a:rPr lang="fr-FR" sz="1400" b="0" i="1" smtClean="0">
                                    <a:solidFill>
                                      <a:srgbClr val="002060"/>
                                    </a:solidFill>
                                    <a:latin typeface="Cambria Math" panose="02040503050406030204" pitchFamily="18" charset="0"/>
                                    <a:ea typeface="Cambria Math" panose="02040503050406030204" pitchFamily="18" charset="0"/>
                                  </a:rPr>
                                  <m:t>∩</m:t>
                                </m:r>
                                <m:r>
                                  <a:rPr lang="fr-FR" sz="1400" b="0" i="1" smtClean="0">
                                    <a:solidFill>
                                      <a:srgbClr val="002060"/>
                                    </a:solidFill>
                                    <a:latin typeface="Cambria Math" panose="02040503050406030204" pitchFamily="18" charset="0"/>
                                  </a:rPr>
                                  <m:t>𝐵</m:t>
                                </m:r>
                              </m:e>
                            </m:d>
                            <m:r>
                              <a:rPr lang="fr-FR" sz="1400" b="0" i="1" smtClean="0">
                                <a:solidFill>
                                  <a:srgbClr val="002060"/>
                                </a:solidFill>
                                <a:latin typeface="Cambria Math" panose="02040503050406030204" pitchFamily="18" charset="0"/>
                              </a:rPr>
                              <m:t>=</m:t>
                            </m:r>
                            <m:r>
                              <a:rPr lang="fr-FR" sz="1400" b="0" i="1" smtClean="0">
                                <a:solidFill>
                                  <a:srgbClr val="002060"/>
                                </a:solidFill>
                                <a:latin typeface="Cambria Math" panose="02040503050406030204" pitchFamily="18" charset="0"/>
                              </a:rPr>
                              <m:t>𝑃</m:t>
                            </m:r>
                            <m:r>
                              <a:rPr lang="fr-FR" sz="1400" b="0" i="1" smtClean="0">
                                <a:solidFill>
                                  <a:srgbClr val="002060"/>
                                </a:solidFill>
                                <a:latin typeface="Cambria Math" panose="02040503050406030204" pitchFamily="18" charset="0"/>
                              </a:rPr>
                              <m:t>(</m:t>
                            </m:r>
                            <m:r>
                              <a:rPr lang="fr-FR" sz="1400" b="0" i="1" smtClean="0">
                                <a:solidFill>
                                  <a:srgbClr val="002060"/>
                                </a:solidFill>
                                <a:latin typeface="Cambria Math" panose="02040503050406030204" pitchFamily="18" charset="0"/>
                              </a:rPr>
                              <m:t>𝐴</m:t>
                            </m:r>
                            <m:r>
                              <a:rPr lang="fr-FR" sz="1400" b="0" i="1" smtClean="0">
                                <a:solidFill>
                                  <a:srgbClr val="002060"/>
                                </a:solidFill>
                                <a:latin typeface="Cambria Math" panose="02040503050406030204" pitchFamily="18" charset="0"/>
                              </a:rPr>
                              <m:t>,</m:t>
                            </m:r>
                            <m:r>
                              <a:rPr lang="fr-FR" sz="1400" b="0" i="1" smtClean="0">
                                <a:solidFill>
                                  <a:srgbClr val="002060"/>
                                </a:solidFill>
                                <a:latin typeface="Cambria Math" panose="02040503050406030204" pitchFamily="18" charset="0"/>
                              </a:rPr>
                              <m:t>𝐵</m:t>
                            </m:r>
                            <m:r>
                              <a:rPr lang="fr-FR" sz="1400" b="0" i="1" smtClean="0">
                                <a:solidFill>
                                  <a:srgbClr val="002060"/>
                                </a:solidFill>
                                <a:latin typeface="Cambria Math" panose="02040503050406030204" pitchFamily="18" charset="0"/>
                              </a:rPr>
                              <m:t>)</m:t>
                            </m:r>
                          </m:num>
                          <m:den>
                            <m:r>
                              <a:rPr lang="fr-FR" sz="1400" i="1">
                                <a:solidFill>
                                  <a:srgbClr val="002060"/>
                                </a:solidFill>
                                <a:latin typeface="Cambria Math" panose="02040503050406030204" pitchFamily="18" charset="0"/>
                              </a:rPr>
                              <m:t>𝑃</m:t>
                            </m:r>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e>
                            </m:d>
                            <m:r>
                              <a:rPr lang="fr-FR" sz="1400" b="0" i="1" smtClean="0">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smtClean="0">
                                        <a:solidFill>
                                          <a:srgbClr val="002060"/>
                                        </a:solidFill>
                                        <a:latin typeface="Cambria Math" panose="02040503050406030204" pitchFamily="18" charset="0"/>
                                      </a:rPr>
                                    </m:ctrlPr>
                                  </m:accPr>
                                  <m:e>
                                    <m:r>
                                      <a:rPr lang="fr-FR" sz="1400" b="0" i="1" smtClean="0">
                                        <a:solidFill>
                                          <a:srgbClr val="002060"/>
                                        </a:solidFill>
                                        <a:latin typeface="Cambria Math" panose="02040503050406030204" pitchFamily="18" charset="0"/>
                                      </a:rPr>
                                      <m:t>𝐴</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e>
                            </m:d>
                          </m:den>
                        </m:f>
                      </m:oMath>
                    </m:oMathPara>
                  </a14:m>
                  <a:endParaRPr lang="fr-FR" sz="1400" dirty="0"/>
                </a:p>
              </p:txBody>
            </p:sp>
          </mc:Choice>
          <mc:Fallback xmlns="">
            <p:sp>
              <p:nvSpPr>
                <p:cNvPr id="218" name="ZoneTexte 217"/>
                <p:cNvSpPr txBox="1">
                  <a:spLocks noRot="1" noChangeAspect="1" noMove="1" noResize="1" noEditPoints="1" noAdjustHandles="1" noChangeArrowheads="1" noChangeShapeType="1" noTextEdit="1"/>
                </p:cNvSpPr>
                <p:nvPr/>
              </p:nvSpPr>
              <p:spPr>
                <a:xfrm>
                  <a:off x="6058511" y="3805571"/>
                  <a:ext cx="2470612" cy="455509"/>
                </a:xfrm>
                <a:prstGeom prst="rect">
                  <a:avLst/>
                </a:prstGeom>
                <a:blipFill>
                  <a:blip r:embed="rId3"/>
                  <a:stretch>
                    <a:fillRect l="-988" t="-1333" r="-1728" b="-6667"/>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16" name="ZoneTexte 215"/>
              <p:cNvSpPr txBox="1"/>
              <p:nvPr/>
            </p:nvSpPr>
            <p:spPr>
              <a:xfrm>
                <a:off x="331486" y="4490560"/>
                <a:ext cx="3975063" cy="467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b="0" i="1" smtClean="0">
                          <a:solidFill>
                            <a:srgbClr val="002060"/>
                          </a:solidFill>
                          <a:latin typeface="Cambria Math" panose="02040503050406030204" pitchFamily="18" charset="0"/>
                        </a:rPr>
                        <m:t>=</m:t>
                      </m:r>
                      <m:f>
                        <m:fPr>
                          <m:ctrlPr>
                            <a:rPr lang="fr-FR" sz="1400" b="0" i="1" smtClean="0">
                              <a:solidFill>
                                <a:srgbClr val="002060"/>
                              </a:solidFill>
                              <a:latin typeface="Cambria Math" panose="02040503050406030204" pitchFamily="18" charset="0"/>
                            </a:rPr>
                          </m:ctrlPr>
                        </m:fPr>
                        <m:num>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b="0" i="1" smtClean="0">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num>
                        <m:den>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b="0" i="1" smtClean="0">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smtClean="0">
                                      <a:solidFill>
                                        <a:srgbClr val="002060"/>
                                      </a:solidFill>
                                      <a:latin typeface="Cambria Math" panose="02040503050406030204" pitchFamily="18" charset="0"/>
                                    </a:rPr>
                                  </m:ctrlPr>
                                </m:accPr>
                                <m:e>
                                  <m:r>
                                    <a:rPr lang="fr-FR" sz="1400" b="0" i="1" smtClean="0">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den>
                      </m:f>
                    </m:oMath>
                  </m:oMathPara>
                </a14:m>
                <a:endParaRPr lang="fr-FR" sz="1400" dirty="0"/>
              </a:p>
            </p:txBody>
          </p:sp>
        </mc:Choice>
        <mc:Fallback xmlns="">
          <p:sp>
            <p:nvSpPr>
              <p:cNvPr id="216" name="ZoneTexte 215"/>
              <p:cNvSpPr txBox="1">
                <a:spLocks noRot="1" noChangeAspect="1" noMove="1" noResize="1" noEditPoints="1" noAdjustHandles="1" noChangeArrowheads="1" noChangeShapeType="1" noTextEdit="1"/>
              </p:cNvSpPr>
              <p:nvPr/>
            </p:nvSpPr>
            <p:spPr>
              <a:xfrm>
                <a:off x="331486" y="4490560"/>
                <a:ext cx="3975063" cy="467949"/>
              </a:xfrm>
              <a:prstGeom prst="rect">
                <a:avLst/>
              </a:prstGeom>
              <a:blipFill>
                <a:blip r:embed="rId4"/>
                <a:stretch>
                  <a:fillRect b="-1316"/>
                </a:stretch>
              </a:blipFill>
            </p:spPr>
            <p:txBody>
              <a:bodyPr/>
              <a:lstStyle/>
              <a:p>
                <a:r>
                  <a:rPr lang="fr-FR">
                    <a:noFill/>
                  </a:rPr>
                  <a:t> </a:t>
                </a:r>
              </a:p>
            </p:txBody>
          </p:sp>
        </mc:Fallback>
      </mc:AlternateContent>
      <p:grpSp>
        <p:nvGrpSpPr>
          <p:cNvPr id="13" name="Groupe 12"/>
          <p:cNvGrpSpPr/>
          <p:nvPr/>
        </p:nvGrpSpPr>
        <p:grpSpPr>
          <a:xfrm>
            <a:off x="622265" y="1865955"/>
            <a:ext cx="8173799" cy="1159006"/>
            <a:chOff x="622265" y="1865955"/>
            <a:chExt cx="8173799" cy="1159006"/>
          </a:xfrm>
        </p:grpSpPr>
        <mc:AlternateContent xmlns:mc="http://schemas.openxmlformats.org/markup-compatibility/2006" xmlns:a14="http://schemas.microsoft.com/office/drawing/2010/main">
          <mc:Choice Requires="a14">
            <p:sp>
              <p:nvSpPr>
                <p:cNvPr id="220" name="ZoneTexte 219"/>
                <p:cNvSpPr txBox="1"/>
                <p:nvPr/>
              </p:nvSpPr>
              <p:spPr>
                <a:xfrm>
                  <a:off x="622265" y="1865955"/>
                  <a:ext cx="6067880" cy="215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smtClean="0">
                                    <a:solidFill>
                                      <a:srgbClr val="002060"/>
                                    </a:solidFill>
                                    <a:latin typeface="Cambria Math" panose="02040503050406030204" pitchFamily="18" charset="0"/>
                                  </a:rPr>
                                </m:ctrlPr>
                              </m:accPr>
                              <m:e>
                                <m:r>
                                  <a:rPr lang="fr-FR" sz="1400" b="0" i="1" smtClean="0">
                                    <a:solidFill>
                                      <a:srgbClr val="002060"/>
                                    </a:solidFill>
                                    <a:latin typeface="Cambria Math" panose="02040503050406030204" pitchFamily="18" charset="0"/>
                                  </a:rPr>
                                  <m:t>𝐷</m:t>
                                </m:r>
                              </m:e>
                            </m:acc>
                            <m:r>
                              <a:rPr lang="fr-FR" sz="1400" b="0" i="1" smtClean="0">
                                <a:solidFill>
                                  <a:srgbClr val="002060"/>
                                </a:solidFill>
                                <a:latin typeface="Cambria Math" panose="02040503050406030204" pitchFamily="18" charset="0"/>
                              </a:rPr>
                              <m:t>, </m:t>
                            </m:r>
                            <m:r>
                              <a:rPr lang="fr-FR" sz="1400" b="0" i="1" smtClean="0">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𝐴</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b="0" i="1" smtClean="0">
                            <a:solidFill>
                              <a:srgbClr val="002060"/>
                            </a:solidFill>
                            <a:latin typeface="Cambria Math" panose="02040503050406030204" pitchFamily="18" charset="0"/>
                          </a:rPr>
                          <m:t>=0.5248</m:t>
                        </m:r>
                      </m:oMath>
                    </m:oMathPara>
                  </a14:m>
                  <a:endParaRPr lang="fr-FR" sz="1400" dirty="0"/>
                </a:p>
              </p:txBody>
            </p:sp>
          </mc:Choice>
          <mc:Fallback xmlns="">
            <p:sp>
              <p:nvSpPr>
                <p:cNvPr id="220" name="ZoneTexte 219"/>
                <p:cNvSpPr txBox="1">
                  <a:spLocks noRot="1" noChangeAspect="1" noMove="1" noResize="1" noEditPoints="1" noAdjustHandles="1" noChangeArrowheads="1" noChangeShapeType="1" noTextEdit="1"/>
                </p:cNvSpPr>
                <p:nvPr/>
              </p:nvSpPr>
              <p:spPr>
                <a:xfrm>
                  <a:off x="622265" y="1865955"/>
                  <a:ext cx="6067880" cy="215893"/>
                </a:xfrm>
                <a:prstGeom prst="rect">
                  <a:avLst/>
                </a:prstGeom>
                <a:blipFill>
                  <a:blip r:embed="rId5"/>
                  <a:stretch>
                    <a:fillRect l="-101" r="-201" b="-8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1" name="ZoneTexte 220"/>
                <p:cNvSpPr txBox="1"/>
                <p:nvPr/>
              </p:nvSpPr>
              <p:spPr>
                <a:xfrm>
                  <a:off x="957035" y="2162737"/>
                  <a:ext cx="4538695" cy="86222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b="0" i="1" smtClean="0">
                            <a:solidFill>
                              <a:srgbClr val="002060"/>
                            </a:solidFill>
                            <a:latin typeface="Cambria Math" panose="02040503050406030204" pitchFamily="18" charset="0"/>
                          </a:rPr>
                          <m:t>=0.5∗0.2∗0.4∗0.8=0.032</m:t>
                        </m:r>
                      </m:oMath>
                    </m:oMathPara>
                  </a14:m>
                  <a:endParaRPr lang="fr-FR" sz="1400" b="0" i="1" dirty="0" smtClean="0">
                    <a:solidFill>
                      <a:srgbClr val="002060"/>
                    </a:solidFill>
                    <a:latin typeface="Cambria Math" panose="02040503050406030204" pitchFamily="18" charset="0"/>
                  </a:endParaRPr>
                </a:p>
                <a:p>
                  <a14:m>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oMath>
                  </a14:m>
                  <a:r>
                    <a:rPr lang="fr-FR" sz="1400" dirty="0" smtClean="0"/>
                    <a:t> = </a:t>
                  </a:r>
                  <a14:m>
                    <m:oMath xmlns:m="http://schemas.openxmlformats.org/officeDocument/2006/math">
                      <m:r>
                        <a:rPr lang="fr-FR" sz="1400" i="1">
                          <a:solidFill>
                            <a:srgbClr val="002060"/>
                          </a:solidFill>
                          <a:latin typeface="Cambria Math" panose="02040503050406030204" pitchFamily="18" charset="0"/>
                        </a:rPr>
                        <m:t>0.</m:t>
                      </m:r>
                      <m:r>
                        <a:rPr lang="fr-FR" sz="1400" i="1" smtClean="0">
                          <a:solidFill>
                            <a:srgbClr val="002060"/>
                          </a:solidFill>
                          <a:latin typeface="Cambria Math" panose="02040503050406030204" pitchFamily="18" charset="0"/>
                        </a:rPr>
                        <m:t> </m:t>
                      </m:r>
                      <m:r>
                        <a:rPr lang="fr-FR" sz="1400" b="0" i="1" smtClean="0">
                          <a:solidFill>
                            <a:srgbClr val="002060"/>
                          </a:solidFill>
                          <a:latin typeface="Cambria Math" panose="02040503050406030204" pitchFamily="18" charset="0"/>
                        </a:rPr>
                        <m:t>2</m:t>
                      </m:r>
                      <m:r>
                        <a:rPr lang="fr-FR" sz="1400" i="1">
                          <a:solidFill>
                            <a:srgbClr val="002060"/>
                          </a:solidFill>
                          <a:latin typeface="Cambria Math" panose="02040503050406030204" pitchFamily="18" charset="0"/>
                        </a:rPr>
                        <m:t>∗0.2∗0.</m:t>
                      </m:r>
                      <m:r>
                        <a:rPr lang="fr-FR" sz="1400" b="0" i="1" smtClean="0">
                          <a:solidFill>
                            <a:srgbClr val="002060"/>
                          </a:solidFill>
                          <a:latin typeface="Cambria Math" panose="02040503050406030204" pitchFamily="18" charset="0"/>
                        </a:rPr>
                        <m:t>6</m:t>
                      </m:r>
                      <m:r>
                        <a:rPr lang="fr-FR" sz="1400" i="1">
                          <a:solidFill>
                            <a:srgbClr val="002060"/>
                          </a:solidFill>
                          <a:latin typeface="Cambria Math" panose="02040503050406030204" pitchFamily="18" charset="0"/>
                        </a:rPr>
                        <m:t>∗0.8=0.0</m:t>
                      </m:r>
                      <m:r>
                        <a:rPr lang="fr-FR" sz="1400" b="0" i="1" smtClean="0">
                          <a:solidFill>
                            <a:srgbClr val="002060"/>
                          </a:solidFill>
                          <a:latin typeface="Cambria Math" panose="02040503050406030204" pitchFamily="18" charset="0"/>
                        </a:rPr>
                        <m:t>192</m:t>
                      </m:r>
                    </m:oMath>
                  </a14:m>
                  <a:endParaRPr lang="fr-FR" sz="1400" dirty="0" smtClean="0"/>
                </a:p>
                <a:p>
                  <a14:m>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𝐴</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oMath>
                  </a14:m>
                  <a:r>
                    <a:rPr lang="fr-FR" sz="1400" dirty="0" smtClean="0"/>
                    <a:t> =</a:t>
                  </a:r>
                  <a14:m>
                    <m:oMath xmlns:m="http://schemas.openxmlformats.org/officeDocument/2006/math">
                      <m:r>
                        <a:rPr lang="fr-FR" sz="1400" b="0" i="0" smtClean="0">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8</m:t>
                      </m:r>
                      <m:r>
                        <a:rPr lang="fr-FR" sz="1400" i="1">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8</m:t>
                      </m:r>
                      <m:r>
                        <a:rPr lang="fr-FR" sz="1400" i="1">
                          <a:solidFill>
                            <a:srgbClr val="002060"/>
                          </a:solidFill>
                          <a:latin typeface="Cambria Math" panose="02040503050406030204" pitchFamily="18" charset="0"/>
                        </a:rPr>
                        <m:t>∗0.4∗0.8=0.</m:t>
                      </m:r>
                      <m:r>
                        <a:rPr lang="fr-FR" sz="1400" b="0" i="1" smtClean="0">
                          <a:solidFill>
                            <a:srgbClr val="002060"/>
                          </a:solidFill>
                          <a:latin typeface="Cambria Math" panose="02040503050406030204" pitchFamily="18" charset="0"/>
                        </a:rPr>
                        <m:t>2048</m:t>
                      </m:r>
                    </m:oMath>
                  </a14:m>
                  <a:endParaRPr lang="fr-FR" sz="1400" dirty="0" smtClean="0">
                    <a:solidFill>
                      <a:srgbClr val="002060"/>
                    </a:solidFill>
                  </a:endParaRPr>
                </a:p>
                <a:p>
                  <a:pPr/>
                  <a14:m>
                    <m:oMathPara xmlns:m="http://schemas.openxmlformats.org/officeDocument/2006/math">
                      <m:oMathParaPr>
                        <m:jc m:val="left"/>
                      </m:oMathParaPr>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𝐷</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7</m:t>
                        </m:r>
                        <m:r>
                          <a:rPr lang="fr-FR" sz="1400" i="1">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8</m:t>
                        </m:r>
                        <m:r>
                          <a:rPr lang="fr-FR" sz="1400" i="1">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6</m:t>
                        </m:r>
                        <m:r>
                          <a:rPr lang="fr-FR" sz="1400" i="1">
                            <a:solidFill>
                              <a:srgbClr val="002060"/>
                            </a:solidFill>
                            <a:latin typeface="Cambria Math" panose="02040503050406030204" pitchFamily="18" charset="0"/>
                          </a:rPr>
                          <m:t>∗0.8=0.</m:t>
                        </m:r>
                        <m:r>
                          <a:rPr lang="fr-FR" sz="1400" b="0" i="1" smtClean="0">
                            <a:solidFill>
                              <a:srgbClr val="002060"/>
                            </a:solidFill>
                            <a:latin typeface="Cambria Math" panose="02040503050406030204" pitchFamily="18" charset="0"/>
                          </a:rPr>
                          <m:t>2688</m:t>
                        </m:r>
                      </m:oMath>
                    </m:oMathPara>
                  </a14:m>
                  <a:endParaRPr lang="fr-FR" sz="1400" dirty="0">
                    <a:solidFill>
                      <a:srgbClr val="002060"/>
                    </a:solidFill>
                  </a:endParaRPr>
                </a:p>
              </p:txBody>
            </p:sp>
          </mc:Choice>
          <mc:Fallback xmlns="">
            <p:sp>
              <p:nvSpPr>
                <p:cNvPr id="221" name="ZoneTexte 220"/>
                <p:cNvSpPr txBox="1">
                  <a:spLocks noRot="1" noChangeAspect="1" noMove="1" noResize="1" noEditPoints="1" noAdjustHandles="1" noChangeArrowheads="1" noChangeShapeType="1" noTextEdit="1"/>
                </p:cNvSpPr>
                <p:nvPr/>
              </p:nvSpPr>
              <p:spPr>
                <a:xfrm>
                  <a:off x="957035" y="2162737"/>
                  <a:ext cx="4538695" cy="862224"/>
                </a:xfrm>
                <a:prstGeom prst="rect">
                  <a:avLst/>
                </a:prstGeom>
                <a:blipFill>
                  <a:blip r:embed="rId6"/>
                  <a:stretch>
                    <a:fillRect l="-1342" b="-141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2" name="ZoneTexte 221"/>
                <p:cNvSpPr txBox="1"/>
                <p:nvPr/>
              </p:nvSpPr>
              <p:spPr>
                <a:xfrm>
                  <a:off x="5398467" y="2242043"/>
                  <a:ext cx="3397597" cy="528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i="1" smtClean="0">
                            <a:solidFill>
                              <a:srgbClr val="002060"/>
                            </a:solidFill>
                            <a:latin typeface="Cambria Math" panose="02040503050406030204" pitchFamily="18" charset="0"/>
                          </a:rPr>
                          <m:t>𝑃</m:t>
                        </m:r>
                        <m:d>
                          <m:dPr>
                            <m:ctrlPr>
                              <a:rPr lang="fr-FR" sz="1600" i="1">
                                <a:solidFill>
                                  <a:srgbClr val="002060"/>
                                </a:solidFill>
                                <a:latin typeface="Cambria Math" panose="02040503050406030204" pitchFamily="18" charset="0"/>
                              </a:rPr>
                            </m:ctrlPr>
                          </m:dPr>
                          <m:e>
                            <m:acc>
                              <m:accPr>
                                <m:chr m:val="̅"/>
                                <m:ctrlPr>
                                  <a:rPr lang="fr-FR" sz="1600" i="1" smtClean="0">
                                    <a:solidFill>
                                      <a:srgbClr val="002060"/>
                                    </a:solidFill>
                                    <a:latin typeface="Cambria Math" panose="02040503050406030204" pitchFamily="18" charset="0"/>
                                  </a:rPr>
                                </m:ctrlPr>
                              </m:accPr>
                              <m:e>
                                <m:r>
                                  <a:rPr lang="fr-FR" sz="1600" b="0" i="1" smtClean="0">
                                    <a:solidFill>
                                      <a:srgbClr val="002060"/>
                                    </a:solidFill>
                                    <a:latin typeface="Cambria Math" panose="02040503050406030204" pitchFamily="18" charset="0"/>
                                  </a:rPr>
                                  <m:t>𝐷</m:t>
                                </m:r>
                              </m:e>
                            </m:acc>
                            <m:r>
                              <a:rPr lang="fr-FR" sz="1600" b="0" i="1" smtClean="0">
                                <a:solidFill>
                                  <a:srgbClr val="002060"/>
                                </a:solidFill>
                                <a:latin typeface="Cambria Math" panose="02040503050406030204" pitchFamily="18" charset="0"/>
                              </a:rPr>
                              <m:t> | </m:t>
                            </m:r>
                            <m:r>
                              <a:rPr lang="fr-FR" sz="1600" b="0" i="1" smtClean="0">
                                <a:solidFill>
                                  <a:srgbClr val="002060"/>
                                </a:solidFill>
                                <a:latin typeface="Cambria Math" panose="02040503050406030204" pitchFamily="18" charset="0"/>
                              </a:rPr>
                              <m:t>𝐶</m:t>
                            </m:r>
                          </m:e>
                        </m:d>
                        <m:r>
                          <a:rPr lang="fr-FR" sz="1600" i="1">
                            <a:solidFill>
                              <a:srgbClr val="002060"/>
                            </a:solidFill>
                            <a:latin typeface="Cambria Math" panose="02040503050406030204" pitchFamily="18" charset="0"/>
                          </a:rPr>
                          <m:t>=</m:t>
                        </m:r>
                        <m:f>
                          <m:fPr>
                            <m:ctrlPr>
                              <a:rPr lang="fr-FR" sz="1600" b="0" i="1" smtClean="0">
                                <a:solidFill>
                                  <a:srgbClr val="002060"/>
                                </a:solidFill>
                                <a:latin typeface="Cambria Math" panose="02040503050406030204" pitchFamily="18" charset="0"/>
                              </a:rPr>
                            </m:ctrlPr>
                          </m:fPr>
                          <m:num>
                            <m:r>
                              <a:rPr lang="fr-FR" sz="1600" i="1">
                                <a:solidFill>
                                  <a:srgbClr val="002060"/>
                                </a:solidFill>
                                <a:latin typeface="Cambria Math" panose="02040503050406030204" pitchFamily="18" charset="0"/>
                              </a:rPr>
                              <m:t>𝑃</m:t>
                            </m:r>
                            <m:d>
                              <m:dPr>
                                <m:ctrlPr>
                                  <a:rPr lang="fr-FR" sz="1600" i="1">
                                    <a:solidFill>
                                      <a:srgbClr val="002060"/>
                                    </a:solidFill>
                                    <a:latin typeface="Cambria Math" panose="02040503050406030204" pitchFamily="18" charset="0"/>
                                  </a:rPr>
                                </m:ctrlPr>
                              </m:dPr>
                              <m:e>
                                <m:acc>
                                  <m:accPr>
                                    <m:chr m:val="̅"/>
                                    <m:ctrlPr>
                                      <a:rPr lang="fr-FR" sz="1600" i="1">
                                        <a:solidFill>
                                          <a:srgbClr val="002060"/>
                                        </a:solidFill>
                                        <a:latin typeface="Cambria Math" panose="02040503050406030204" pitchFamily="18" charset="0"/>
                                      </a:rPr>
                                    </m:ctrlPr>
                                  </m:accPr>
                                  <m:e>
                                    <m:r>
                                      <a:rPr lang="fr-FR" sz="1600" i="1">
                                        <a:solidFill>
                                          <a:srgbClr val="002060"/>
                                        </a:solidFill>
                                        <a:latin typeface="Cambria Math" panose="02040503050406030204" pitchFamily="18" charset="0"/>
                                      </a:rPr>
                                      <m:t>𝐷</m:t>
                                    </m:r>
                                  </m:e>
                                </m:acc>
                                <m:r>
                                  <a:rPr lang="fr-FR" sz="1600" i="1">
                                    <a:solidFill>
                                      <a:srgbClr val="002060"/>
                                    </a:solidFill>
                                    <a:latin typeface="Cambria Math" panose="02040503050406030204" pitchFamily="18" charset="0"/>
                                  </a:rPr>
                                  <m:t>, </m:t>
                                </m:r>
                                <m:r>
                                  <a:rPr lang="fr-FR" sz="1600" i="1">
                                    <a:solidFill>
                                      <a:srgbClr val="002060"/>
                                    </a:solidFill>
                                    <a:latin typeface="Cambria Math" panose="02040503050406030204" pitchFamily="18" charset="0"/>
                                  </a:rPr>
                                  <m:t>𝐶</m:t>
                                </m:r>
                              </m:e>
                            </m:d>
                          </m:num>
                          <m:den>
                            <m:r>
                              <a:rPr lang="fr-FR" sz="1600" i="1">
                                <a:solidFill>
                                  <a:srgbClr val="002060"/>
                                </a:solidFill>
                                <a:latin typeface="Cambria Math" panose="02040503050406030204" pitchFamily="18" charset="0"/>
                              </a:rPr>
                              <m:t>𝑃</m:t>
                            </m:r>
                            <m:d>
                              <m:dPr>
                                <m:ctrlPr>
                                  <a:rPr lang="fr-FR" sz="1600" i="1">
                                    <a:solidFill>
                                      <a:srgbClr val="002060"/>
                                    </a:solidFill>
                                    <a:latin typeface="Cambria Math" panose="02040503050406030204" pitchFamily="18" charset="0"/>
                                  </a:rPr>
                                </m:ctrlPr>
                              </m:dPr>
                              <m:e>
                                <m:r>
                                  <a:rPr lang="fr-FR" sz="1600" i="1">
                                    <a:solidFill>
                                      <a:srgbClr val="002060"/>
                                    </a:solidFill>
                                    <a:latin typeface="Cambria Math" panose="02040503050406030204" pitchFamily="18" charset="0"/>
                                  </a:rPr>
                                  <m:t>𝐶</m:t>
                                </m:r>
                              </m:e>
                            </m:d>
                          </m:den>
                        </m:f>
                        <m:r>
                          <a:rPr lang="fr-FR" sz="1600" b="0" i="1" smtClean="0">
                            <a:solidFill>
                              <a:srgbClr val="002060"/>
                            </a:solidFill>
                            <a:latin typeface="Cambria Math" panose="02040503050406030204" pitchFamily="18" charset="0"/>
                          </a:rPr>
                          <m:t>=</m:t>
                        </m:r>
                        <m:f>
                          <m:fPr>
                            <m:ctrlPr>
                              <a:rPr lang="fr-FR" sz="1600" i="1">
                                <a:solidFill>
                                  <a:srgbClr val="002060"/>
                                </a:solidFill>
                                <a:latin typeface="Cambria Math" panose="02040503050406030204" pitchFamily="18" charset="0"/>
                              </a:rPr>
                            </m:ctrlPr>
                          </m:fPr>
                          <m:num>
                            <m:r>
                              <a:rPr lang="fr-FR" sz="1600" b="0" i="1" smtClean="0">
                                <a:solidFill>
                                  <a:srgbClr val="002060"/>
                                </a:solidFill>
                                <a:latin typeface="Cambria Math" panose="02040503050406030204" pitchFamily="18" charset="0"/>
                              </a:rPr>
                              <m:t>0.5248</m:t>
                            </m:r>
                          </m:num>
                          <m:den>
                            <m:r>
                              <a:rPr lang="fr-FR" sz="1600" b="0" i="1" smtClean="0">
                                <a:solidFill>
                                  <a:srgbClr val="002060"/>
                                </a:solidFill>
                                <a:latin typeface="Cambria Math" panose="02040503050406030204" pitchFamily="18" charset="0"/>
                              </a:rPr>
                              <m:t>0.8</m:t>
                            </m:r>
                          </m:den>
                        </m:f>
                        <m:r>
                          <a:rPr lang="fr-FR" sz="1600" b="0" i="1" smtClean="0">
                            <a:solidFill>
                              <a:srgbClr val="002060"/>
                            </a:solidFill>
                            <a:latin typeface="Cambria Math" panose="02040503050406030204" pitchFamily="18" charset="0"/>
                          </a:rPr>
                          <m:t>=0. 656</m:t>
                        </m:r>
                      </m:oMath>
                    </m:oMathPara>
                  </a14:m>
                  <a:endParaRPr lang="fr-FR" sz="1600" dirty="0"/>
                </a:p>
              </p:txBody>
            </p:sp>
          </mc:Choice>
          <mc:Fallback xmlns="">
            <p:sp>
              <p:nvSpPr>
                <p:cNvPr id="222" name="ZoneTexte 221"/>
                <p:cNvSpPr txBox="1">
                  <a:spLocks noRot="1" noChangeAspect="1" noMove="1" noResize="1" noEditPoints="1" noAdjustHandles="1" noChangeArrowheads="1" noChangeShapeType="1" noTextEdit="1"/>
                </p:cNvSpPr>
                <p:nvPr/>
              </p:nvSpPr>
              <p:spPr>
                <a:xfrm>
                  <a:off x="5398467" y="2242043"/>
                  <a:ext cx="3397597" cy="528606"/>
                </a:xfrm>
                <a:prstGeom prst="rect">
                  <a:avLst/>
                </a:prstGeom>
                <a:blipFill>
                  <a:blip r:embed="rId7"/>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41" name="ZoneTexte 240"/>
              <p:cNvSpPr txBox="1"/>
              <p:nvPr/>
            </p:nvSpPr>
            <p:spPr>
              <a:xfrm>
                <a:off x="213867" y="5216593"/>
                <a:ext cx="8732199" cy="646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𝐶</m:t>
                          </m:r>
                        </m:e>
                      </m:d>
                      <m:r>
                        <a:rPr lang="fr-FR" sz="1400" b="0" i="1" smtClean="0">
                          <a:solidFill>
                            <a:srgbClr val="002060"/>
                          </a:solidFill>
                          <a:latin typeface="Cambria Math" panose="02040503050406030204" pitchFamily="18" charset="0"/>
                        </a:rPr>
                        <m:t>=</m:t>
                      </m:r>
                      <m:r>
                        <a:rPr lang="fr-FR" sz="1400" i="1" smtClean="0">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.7∗</m:t>
                      </m:r>
                      <m:r>
                        <a:rPr lang="fr-FR" sz="1400" i="1" smtClean="0">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.5∗</m:t>
                      </m:r>
                      <m:r>
                        <a:rPr lang="fr-FR" sz="1400" i="1" smtClean="0">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.5∗0.2∗0.4∗0.8</m:t>
                      </m:r>
                    </m:oMath>
                  </m:oMathPara>
                </a14:m>
                <a:endParaRPr lang="fr-FR" sz="1400" b="0" dirty="0" smtClean="0">
                  <a:solidFill>
                    <a:srgbClr val="002060"/>
                  </a:solidFill>
                </a:endParaRPr>
              </a:p>
              <a:p>
                <a:pPr/>
                <a14:m>
                  <m:oMathPara xmlns:m="http://schemas.openxmlformats.org/officeDocument/2006/math">
                    <m:oMathParaPr>
                      <m:jc m:val="centerGroup"/>
                    </m:oMathParaPr>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=0.7∗0.6∗0.8∗0.2∗0.4∗0.2</m:t>
                      </m:r>
                    </m:oMath>
                  </m:oMathPara>
                </a14:m>
                <a:endParaRPr lang="fr-FR" sz="1400" dirty="0" smtClean="0">
                  <a:solidFill>
                    <a:srgbClr val="002060"/>
                  </a:solidFill>
                </a:endParaRPr>
              </a:p>
              <a:p>
                <a:pPr/>
                <a14:m>
                  <m:oMathPara xmlns:m="http://schemas.openxmlformats.org/officeDocument/2006/math">
                    <m:oMathParaPr>
                      <m:jc m:val="centerGroup"/>
                    </m:oMathParaPr>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=0.0112+0.0</m:t>
                      </m:r>
                      <m:r>
                        <a:rPr lang="fr-FR" sz="1400" b="0" i="1" smtClean="0">
                          <a:solidFill>
                            <a:srgbClr val="002060"/>
                          </a:solidFill>
                          <a:latin typeface="Cambria Math" panose="02040503050406030204" pitchFamily="18" charset="0"/>
                        </a:rPr>
                        <m:t>05</m:t>
                      </m:r>
                      <m:r>
                        <a:rPr lang="fr-FR" sz="1400" i="1">
                          <a:solidFill>
                            <a:srgbClr val="002060"/>
                          </a:solidFill>
                          <a:latin typeface="Cambria Math" panose="02040503050406030204" pitchFamily="18" charset="0"/>
                        </a:rPr>
                        <m:t>376=</m:t>
                      </m:r>
                      <m:r>
                        <a:rPr lang="fr-FR" sz="1400" b="0" i="1" smtClean="0">
                          <a:solidFill>
                            <a:srgbClr val="002060"/>
                          </a:solidFill>
                          <a:latin typeface="Cambria Math" panose="02040503050406030204" pitchFamily="18" charset="0"/>
                        </a:rPr>
                        <m:t>0.016576</m:t>
                      </m:r>
                    </m:oMath>
                  </m:oMathPara>
                </a14:m>
                <a:endParaRPr lang="fr-FR" sz="1400" b="0" dirty="0" smtClean="0">
                  <a:solidFill>
                    <a:srgbClr val="002060"/>
                  </a:solidFill>
                </a:endParaRPr>
              </a:p>
            </p:txBody>
          </p:sp>
        </mc:Choice>
        <mc:Fallback xmlns="">
          <p:sp>
            <p:nvSpPr>
              <p:cNvPr id="241" name="ZoneTexte 240"/>
              <p:cNvSpPr txBox="1">
                <a:spLocks noRot="1" noChangeAspect="1" noMove="1" noResize="1" noEditPoints="1" noAdjustHandles="1" noChangeArrowheads="1" noChangeShapeType="1" noTextEdit="1"/>
              </p:cNvSpPr>
              <p:nvPr/>
            </p:nvSpPr>
            <p:spPr>
              <a:xfrm>
                <a:off x="213867" y="5216593"/>
                <a:ext cx="8732199" cy="646780"/>
              </a:xfrm>
              <a:prstGeom prst="rect">
                <a:avLst/>
              </a:prstGeom>
              <a:blipFill>
                <a:blip r:embed="rId8"/>
                <a:stretch>
                  <a:fillRect b="-28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3" name="ZoneTexte 242"/>
              <p:cNvSpPr txBox="1"/>
              <p:nvPr/>
            </p:nvSpPr>
            <p:spPr>
              <a:xfrm>
                <a:off x="213867" y="5997869"/>
                <a:ext cx="8732199" cy="646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smtClean="0">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b="0" i="1" smtClean="0">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𝐶</m:t>
                          </m:r>
                        </m:e>
                      </m:d>
                      <m:r>
                        <a:rPr lang="fr-FR" sz="1400" b="0" i="1" smtClean="0">
                          <a:solidFill>
                            <a:srgbClr val="002060"/>
                          </a:solidFill>
                          <a:latin typeface="Cambria Math" panose="02040503050406030204" pitchFamily="18" charset="0"/>
                        </a:rPr>
                        <m:t>=</m:t>
                      </m:r>
                      <m:r>
                        <a:rPr lang="fr-FR" sz="1400" i="1" smtClean="0">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.7∗</m:t>
                      </m:r>
                      <m:r>
                        <a:rPr lang="fr-FR" sz="1400" i="1" smtClean="0">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.8∗</m:t>
                      </m:r>
                      <m:r>
                        <a:rPr lang="fr-FR" sz="1400" i="1" smtClean="0">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.5∗0.2∗0.6∗0.8</m:t>
                      </m:r>
                    </m:oMath>
                  </m:oMathPara>
                </a14:m>
                <a:endParaRPr lang="fr-FR" sz="1400" b="0" dirty="0" smtClean="0">
                  <a:solidFill>
                    <a:srgbClr val="002060"/>
                  </a:solidFill>
                </a:endParaRPr>
              </a:p>
              <a:p>
                <a:pPr/>
                <a14:m>
                  <m:oMathPara xmlns:m="http://schemas.openxmlformats.org/officeDocument/2006/math">
                    <m:oMathParaPr>
                      <m:jc m:val="centerGroup"/>
                    </m:oMathParaPr>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 |</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 </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=0.</m:t>
                      </m:r>
                      <m:r>
                        <a:rPr lang="fr-FR" sz="1400" b="0" i="1" smtClean="0">
                          <a:solidFill>
                            <a:srgbClr val="002060"/>
                          </a:solidFill>
                          <a:latin typeface="Cambria Math" panose="02040503050406030204" pitchFamily="18" charset="0"/>
                        </a:rPr>
                        <m:t>1</m:t>
                      </m:r>
                      <m:r>
                        <a:rPr lang="fr-FR" sz="1400" i="1">
                          <a:solidFill>
                            <a:srgbClr val="002060"/>
                          </a:solidFill>
                          <a:latin typeface="Cambria Math" panose="02040503050406030204" pitchFamily="18" charset="0"/>
                        </a:rPr>
                        <m:t>∗0.6∗0.8∗0.2∗0.</m:t>
                      </m:r>
                      <m:r>
                        <a:rPr lang="fr-FR" sz="1400" b="0" i="1" smtClean="0">
                          <a:solidFill>
                            <a:srgbClr val="002060"/>
                          </a:solidFill>
                          <a:latin typeface="Cambria Math" panose="02040503050406030204" pitchFamily="18" charset="0"/>
                        </a:rPr>
                        <m:t>6</m:t>
                      </m:r>
                      <m:r>
                        <a:rPr lang="fr-FR" sz="1400" i="1">
                          <a:solidFill>
                            <a:srgbClr val="002060"/>
                          </a:solidFill>
                          <a:latin typeface="Cambria Math" panose="02040503050406030204" pitchFamily="18" charset="0"/>
                        </a:rPr>
                        <m:t>∗0.2</m:t>
                      </m:r>
                    </m:oMath>
                  </m:oMathPara>
                </a14:m>
                <a:endParaRPr lang="fr-FR" sz="1400" dirty="0" smtClean="0">
                  <a:solidFill>
                    <a:srgbClr val="002060"/>
                  </a:solidFill>
                </a:endParaRPr>
              </a:p>
              <a:p>
                <a:pPr/>
                <a14:m>
                  <m:oMathPara xmlns:m="http://schemas.openxmlformats.org/officeDocument/2006/math">
                    <m:oMathParaPr>
                      <m:jc m:val="centerGroup"/>
                    </m:oMathParaPr>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smtClean="0">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𝐶</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𝐶</m:t>
                              </m:r>
                            </m:e>
                          </m:acc>
                        </m:e>
                      </m:d>
                      <m:r>
                        <a:rPr lang="fr-FR" sz="1400" i="1">
                          <a:solidFill>
                            <a:srgbClr val="002060"/>
                          </a:solidFill>
                          <a:latin typeface="Cambria Math" panose="02040503050406030204" pitchFamily="18" charset="0"/>
                        </a:rPr>
                        <m:t>=0.0</m:t>
                      </m:r>
                      <m:r>
                        <a:rPr lang="fr-FR" sz="1400" b="0" i="1" smtClean="0">
                          <a:solidFill>
                            <a:srgbClr val="002060"/>
                          </a:solidFill>
                          <a:latin typeface="Cambria Math" panose="02040503050406030204" pitchFamily="18" charset="0"/>
                        </a:rPr>
                        <m:t>2688</m:t>
                      </m:r>
                      <m:r>
                        <a:rPr lang="fr-FR" sz="1400" i="1">
                          <a:solidFill>
                            <a:srgbClr val="002060"/>
                          </a:solidFill>
                          <a:latin typeface="Cambria Math" panose="02040503050406030204" pitchFamily="18" charset="0"/>
                        </a:rPr>
                        <m:t>+0.0</m:t>
                      </m:r>
                      <m:r>
                        <a:rPr lang="fr-FR" sz="1400" b="0" i="1" smtClean="0">
                          <a:solidFill>
                            <a:srgbClr val="002060"/>
                          </a:solidFill>
                          <a:latin typeface="Cambria Math" panose="02040503050406030204" pitchFamily="18" charset="0"/>
                        </a:rPr>
                        <m:t>01152</m:t>
                      </m:r>
                      <m:r>
                        <a:rPr lang="fr-FR" sz="1400" i="1">
                          <a:solidFill>
                            <a:srgbClr val="002060"/>
                          </a:solidFill>
                          <a:latin typeface="Cambria Math" panose="02040503050406030204" pitchFamily="18" charset="0"/>
                        </a:rPr>
                        <m:t>=</m:t>
                      </m:r>
                      <m:r>
                        <a:rPr lang="fr-FR" sz="1400" b="0" i="1" smtClean="0">
                          <a:solidFill>
                            <a:srgbClr val="002060"/>
                          </a:solidFill>
                          <a:latin typeface="Cambria Math" panose="02040503050406030204" pitchFamily="18" charset="0"/>
                        </a:rPr>
                        <m:t>0.028032</m:t>
                      </m:r>
                    </m:oMath>
                  </m:oMathPara>
                </a14:m>
                <a:endParaRPr lang="fr-FR" sz="1400" b="0" dirty="0" smtClean="0">
                  <a:solidFill>
                    <a:srgbClr val="002060"/>
                  </a:solidFill>
                </a:endParaRPr>
              </a:p>
            </p:txBody>
          </p:sp>
        </mc:Choice>
        <mc:Fallback xmlns="">
          <p:sp>
            <p:nvSpPr>
              <p:cNvPr id="243" name="ZoneTexte 242"/>
              <p:cNvSpPr txBox="1">
                <a:spLocks noRot="1" noChangeAspect="1" noMove="1" noResize="1" noEditPoints="1" noAdjustHandles="1" noChangeArrowheads="1" noChangeShapeType="1" noTextEdit="1"/>
              </p:cNvSpPr>
              <p:nvPr/>
            </p:nvSpPr>
            <p:spPr>
              <a:xfrm>
                <a:off x="213867" y="5997869"/>
                <a:ext cx="8732199" cy="646780"/>
              </a:xfrm>
              <a:prstGeom prst="rect">
                <a:avLst/>
              </a:prstGeom>
              <a:blipFill>
                <a:blip r:embed="rId9"/>
                <a:stretch>
                  <a:fillRect b="-28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313794" y="4458066"/>
                <a:ext cx="2319189"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i="1">
                          <a:solidFill>
                            <a:srgbClr val="002060"/>
                          </a:solidFill>
                          <a:latin typeface="Cambria Math" panose="02040503050406030204" pitchFamily="18" charset="0"/>
                        </a:rPr>
                        <m:t>=0.016</m:t>
                      </m:r>
                      <m:r>
                        <a:rPr lang="fr-FR" sz="1400" b="0" i="1" smtClean="0">
                          <a:solidFill>
                            <a:srgbClr val="002060"/>
                          </a:solidFill>
                          <a:latin typeface="Cambria Math" panose="02040503050406030204" pitchFamily="18" charset="0"/>
                        </a:rPr>
                        <m:t>6</m:t>
                      </m:r>
                    </m:oMath>
                  </m:oMathPara>
                </a14:m>
                <a:endParaRPr lang="fr-FR" sz="1400" dirty="0">
                  <a:solidFill>
                    <a:srgbClr val="00206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313794" y="4458066"/>
                <a:ext cx="2319189" cy="307777"/>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5" name="Rectangle 244"/>
              <p:cNvSpPr/>
              <p:nvPr/>
            </p:nvSpPr>
            <p:spPr>
              <a:xfrm>
                <a:off x="5211158" y="4799213"/>
                <a:ext cx="2319189"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i="1">
                          <a:solidFill>
                            <a:srgbClr val="002060"/>
                          </a:solidFill>
                          <a:latin typeface="Cambria Math" panose="02040503050406030204" pitchFamily="18" charset="0"/>
                        </a:rPr>
                        <m:t>=0.0280</m:t>
                      </m:r>
                    </m:oMath>
                  </m:oMathPara>
                </a14:m>
                <a:endParaRPr lang="fr-FR" sz="1400" dirty="0">
                  <a:solidFill>
                    <a:srgbClr val="002060"/>
                  </a:solidFill>
                </a:endParaRPr>
              </a:p>
            </p:txBody>
          </p:sp>
        </mc:Choice>
        <mc:Fallback xmlns="">
          <p:sp>
            <p:nvSpPr>
              <p:cNvPr id="245" name="Rectangle 244"/>
              <p:cNvSpPr>
                <a:spLocks noRot="1" noChangeAspect="1" noMove="1" noResize="1" noEditPoints="1" noAdjustHandles="1" noChangeArrowheads="1" noChangeShapeType="1" noTextEdit="1"/>
              </p:cNvSpPr>
              <p:nvPr/>
            </p:nvSpPr>
            <p:spPr>
              <a:xfrm>
                <a:off x="5211158" y="4799213"/>
                <a:ext cx="2319189" cy="307777"/>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6" name="ZoneTexte 245"/>
              <p:cNvSpPr txBox="1"/>
              <p:nvPr/>
            </p:nvSpPr>
            <p:spPr>
              <a:xfrm>
                <a:off x="1732511" y="5650229"/>
                <a:ext cx="6060954" cy="467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 | </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num>
                        <m:den>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𝐵</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𝑃</m:t>
                          </m:r>
                          <m:d>
                            <m:dPr>
                              <m:ctrlPr>
                                <a:rPr lang="fr-FR" sz="1400" i="1">
                                  <a:solidFill>
                                    <a:srgbClr val="002060"/>
                                  </a:solidFill>
                                  <a:latin typeface="Cambria Math" panose="02040503050406030204" pitchFamily="18" charset="0"/>
                                </a:rPr>
                              </m:ctrlPr>
                            </m:dPr>
                            <m:e>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𝐵</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𝐴</m:t>
                              </m:r>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𝐷</m:t>
                              </m:r>
                              <m:r>
                                <a:rPr lang="fr-FR" sz="1400" i="1">
                                  <a:solidFill>
                                    <a:srgbClr val="002060"/>
                                  </a:solidFill>
                                  <a:latin typeface="Cambria Math" panose="02040503050406030204" pitchFamily="18" charset="0"/>
                                </a:rPr>
                                <m:t>,</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rPr>
                                    <m:t>𝐸</m:t>
                                  </m:r>
                                </m:e>
                              </m:acc>
                              <m:r>
                                <a:rPr lang="fr-FR" sz="1400" i="1">
                                  <a:solidFill>
                                    <a:srgbClr val="002060"/>
                                  </a:solidFill>
                                  <a:latin typeface="Cambria Math" panose="02040503050406030204" pitchFamily="18" charset="0"/>
                                </a:rPr>
                                <m:t>,</m:t>
                              </m:r>
                              <m:r>
                                <a:rPr lang="fr-FR" sz="1400" i="1">
                                  <a:solidFill>
                                    <a:srgbClr val="002060"/>
                                  </a:solidFill>
                                  <a:latin typeface="Cambria Math" panose="02040503050406030204" pitchFamily="18" charset="0"/>
                                </a:rPr>
                                <m:t>𝐹</m:t>
                              </m:r>
                            </m:e>
                          </m:d>
                        </m:den>
                      </m:f>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i="1">
                              <a:solidFill>
                                <a:srgbClr val="002060"/>
                              </a:solidFill>
                              <a:latin typeface="Cambria Math" panose="02040503050406030204" pitchFamily="18" charset="0"/>
                            </a:rPr>
                            <m:t>0.016</m:t>
                          </m:r>
                          <m:r>
                            <a:rPr lang="fr-FR" sz="1400" b="0" i="1" smtClean="0">
                              <a:solidFill>
                                <a:srgbClr val="002060"/>
                              </a:solidFill>
                              <a:latin typeface="Cambria Math" panose="02040503050406030204" pitchFamily="18" charset="0"/>
                            </a:rPr>
                            <m:t>6</m:t>
                          </m:r>
                        </m:num>
                        <m:den>
                          <m:r>
                            <a:rPr lang="fr-FR" sz="1400" i="1">
                              <a:solidFill>
                                <a:srgbClr val="002060"/>
                              </a:solidFill>
                              <a:latin typeface="Cambria Math" panose="02040503050406030204" pitchFamily="18" charset="0"/>
                            </a:rPr>
                            <m:t>0.0166+0.0280</m:t>
                          </m:r>
                        </m:den>
                      </m:f>
                      <m:r>
                        <a:rPr lang="fr-FR" sz="1400" b="0" i="1" smtClean="0">
                          <a:solidFill>
                            <a:srgbClr val="002060"/>
                          </a:solidFill>
                          <a:latin typeface="Cambria Math" panose="02040503050406030204" pitchFamily="18" charset="0"/>
                        </a:rPr>
                        <m:t>=0,37</m:t>
                      </m:r>
                    </m:oMath>
                  </m:oMathPara>
                </a14:m>
                <a:endParaRPr lang="fr-FR" sz="1400" dirty="0"/>
              </a:p>
            </p:txBody>
          </p:sp>
        </mc:Choice>
        <mc:Fallback xmlns="">
          <p:sp>
            <p:nvSpPr>
              <p:cNvPr id="246" name="ZoneTexte 245"/>
              <p:cNvSpPr txBox="1">
                <a:spLocks noRot="1" noChangeAspect="1" noMove="1" noResize="1" noEditPoints="1" noAdjustHandles="1" noChangeArrowheads="1" noChangeShapeType="1" noTextEdit="1"/>
              </p:cNvSpPr>
              <p:nvPr/>
            </p:nvSpPr>
            <p:spPr>
              <a:xfrm>
                <a:off x="1732511" y="5650229"/>
                <a:ext cx="6060954" cy="467949"/>
              </a:xfrm>
              <a:prstGeom prst="rect">
                <a:avLst/>
              </a:prstGeom>
              <a:blipFill>
                <a:blip r:embed="rId1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4784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1"/>
                                        </p:tgtEl>
                                        <p:attrNameLst>
                                          <p:attrName>style.visibility</p:attrName>
                                        </p:attrNameLst>
                                      </p:cBhvr>
                                      <p:to>
                                        <p:strVal val="visible"/>
                                      </p:to>
                                    </p:set>
                                  </p:childTnLst>
                                  <p:subTnLst>
                                    <p:set>
                                      <p:cBhvr override="childStyle">
                                        <p:cTn dur="1" fill="hold" display="0" masterRel="nextClick" afterEffect="1"/>
                                        <p:tgtEl>
                                          <p:spTgt spid="2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
                                        </p:tgtEl>
                                        <p:attrNameLst>
                                          <p:attrName>style.visibility</p:attrName>
                                        </p:attrNameLst>
                                      </p:cBhvr>
                                      <p:to>
                                        <p:strVal val="visible"/>
                                      </p:to>
                                    </p:set>
                                  </p:childTnLst>
                                  <p:subTnLst>
                                    <p:set>
                                      <p:cBhvr override="childStyle">
                                        <p:cTn dur="1" fill="hold" display="0" masterRel="nextClick" afterEffect="1"/>
                                        <p:tgtEl>
                                          <p:spTgt spid="24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41" grpId="0"/>
      <p:bldP spid="243" grpId="0"/>
      <p:bldP spid="17" grpId="0"/>
      <p:bldP spid="245" grpId="0"/>
      <p:bldP spid="2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3" y="182563"/>
            <a:ext cx="530465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UEINF12 : Statistiques et Probabilités</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367503"/>
            <a:chOff x="0" y="998538"/>
            <a:chExt cx="9144000" cy="1367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Intelligence Artificielle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75405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Flux d’informations</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Organisation dans l’entreprise</a:t>
              </a:r>
            </a:p>
          </p:txBody>
        </p:sp>
      </p:grpSp>
      <p:sp>
        <p:nvSpPr>
          <p:cNvPr id="30" name="Triangle isocèle 29"/>
          <p:cNvSpPr/>
          <p:nvPr/>
        </p:nvSpPr>
        <p:spPr>
          <a:xfrm>
            <a:off x="1091773" y="2786814"/>
            <a:ext cx="5286925" cy="37051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V="1">
            <a:off x="1430969" y="5996996"/>
            <a:ext cx="457604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30969" y="6090612"/>
            <a:ext cx="4645742" cy="307777"/>
          </a:xfrm>
          <a:prstGeom prst="rect">
            <a:avLst/>
          </a:prstGeom>
        </p:spPr>
        <p:txBody>
          <a:bodyPr wrap="square">
            <a:spAutoFit/>
          </a:bodyPr>
          <a:lstStyle/>
          <a:p>
            <a:pPr algn="ctr">
              <a:spcAft>
                <a:spcPts val="600"/>
              </a:spcAft>
            </a:pPr>
            <a:r>
              <a:rPr lang="fr-FR" sz="1400" i="1" dirty="0">
                <a:solidFill>
                  <a:srgbClr val="800080"/>
                </a:solidFill>
              </a:rPr>
              <a:t>Sources des données : Papier, Fichiers, vidéo, SGBD …</a:t>
            </a:r>
          </a:p>
        </p:txBody>
      </p:sp>
      <p:cxnSp>
        <p:nvCxnSpPr>
          <p:cNvPr id="33" name="Connecteur droit 32"/>
          <p:cNvCxnSpPr/>
          <p:nvPr/>
        </p:nvCxnSpPr>
        <p:spPr>
          <a:xfrm>
            <a:off x="1829192" y="5470632"/>
            <a:ext cx="3823844" cy="723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2233229" y="4899237"/>
            <a:ext cx="3037035" cy="29577"/>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2601853" y="4362327"/>
            <a:ext cx="2290173" cy="21066"/>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V="1">
            <a:off x="2986563" y="3820509"/>
            <a:ext cx="1495133" cy="323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904537" y="5569793"/>
            <a:ext cx="1698606" cy="307777"/>
          </a:xfrm>
          <a:prstGeom prst="rect">
            <a:avLst/>
          </a:prstGeom>
        </p:spPr>
        <p:txBody>
          <a:bodyPr wrap="square">
            <a:spAutoFit/>
          </a:bodyPr>
          <a:lstStyle/>
          <a:p>
            <a:pPr algn="ctr">
              <a:spcAft>
                <a:spcPts val="600"/>
              </a:spcAft>
            </a:pPr>
            <a:r>
              <a:rPr lang="fr-FR" sz="1400" i="1" dirty="0" smtClean="0">
                <a:solidFill>
                  <a:srgbClr val="800080"/>
                </a:solidFill>
              </a:rPr>
              <a:t>Data </a:t>
            </a:r>
            <a:r>
              <a:rPr lang="fr-FR" sz="1400" i="1" dirty="0" err="1" smtClean="0">
                <a:solidFill>
                  <a:srgbClr val="800080"/>
                </a:solidFill>
              </a:rPr>
              <a:t>Warehouse</a:t>
            </a:r>
            <a:endParaRPr lang="fr-FR" sz="1400" i="1" dirty="0">
              <a:solidFill>
                <a:srgbClr val="800080"/>
              </a:solidFill>
            </a:endParaRPr>
          </a:p>
        </p:txBody>
      </p:sp>
      <p:sp>
        <p:nvSpPr>
          <p:cNvPr id="38" name="Rectangle 37"/>
          <p:cNvSpPr/>
          <p:nvPr/>
        </p:nvSpPr>
        <p:spPr>
          <a:xfrm>
            <a:off x="2118365" y="5027633"/>
            <a:ext cx="3270951" cy="307777"/>
          </a:xfrm>
          <a:prstGeom prst="rect">
            <a:avLst/>
          </a:prstGeom>
        </p:spPr>
        <p:txBody>
          <a:bodyPr wrap="square">
            <a:spAutoFit/>
          </a:bodyPr>
          <a:lstStyle/>
          <a:p>
            <a:pPr algn="ctr">
              <a:spcAft>
                <a:spcPts val="600"/>
              </a:spcAft>
            </a:pPr>
            <a:r>
              <a:rPr lang="fr-FR" sz="1400" i="1" dirty="0" smtClean="0">
                <a:solidFill>
                  <a:srgbClr val="800080"/>
                </a:solidFill>
              </a:rPr>
              <a:t>Exploitation des données : statistiques</a:t>
            </a:r>
            <a:endParaRPr lang="fr-FR" sz="1400" i="1" dirty="0">
              <a:solidFill>
                <a:srgbClr val="800080"/>
              </a:solidFill>
            </a:endParaRPr>
          </a:p>
        </p:txBody>
      </p:sp>
      <p:sp>
        <p:nvSpPr>
          <p:cNvPr id="39" name="Rectangle 38"/>
          <p:cNvSpPr/>
          <p:nvPr/>
        </p:nvSpPr>
        <p:spPr>
          <a:xfrm>
            <a:off x="2484869" y="4485473"/>
            <a:ext cx="2537943" cy="307777"/>
          </a:xfrm>
          <a:prstGeom prst="rect">
            <a:avLst/>
          </a:prstGeom>
        </p:spPr>
        <p:txBody>
          <a:bodyPr wrap="square">
            <a:spAutoFit/>
          </a:bodyPr>
          <a:lstStyle/>
          <a:p>
            <a:pPr algn="just">
              <a:spcAft>
                <a:spcPts val="600"/>
              </a:spcAft>
            </a:pPr>
            <a:r>
              <a:rPr lang="fr-FR" sz="1400" i="1" dirty="0" smtClean="0">
                <a:solidFill>
                  <a:srgbClr val="800080"/>
                </a:solidFill>
              </a:rPr>
              <a:t>Data Mining : Connaissances</a:t>
            </a:r>
            <a:endParaRPr lang="fr-FR" sz="1400" i="1" dirty="0">
              <a:solidFill>
                <a:srgbClr val="800080"/>
              </a:solidFill>
            </a:endParaRPr>
          </a:p>
        </p:txBody>
      </p:sp>
      <p:sp>
        <p:nvSpPr>
          <p:cNvPr id="40" name="Rectangle 39"/>
          <p:cNvSpPr/>
          <p:nvPr/>
        </p:nvSpPr>
        <p:spPr>
          <a:xfrm>
            <a:off x="3122103" y="3969629"/>
            <a:ext cx="1263474" cy="307777"/>
          </a:xfrm>
          <a:prstGeom prst="rect">
            <a:avLst/>
          </a:prstGeom>
        </p:spPr>
        <p:txBody>
          <a:bodyPr wrap="square">
            <a:spAutoFit/>
          </a:bodyPr>
          <a:lstStyle/>
          <a:p>
            <a:pPr algn="ctr">
              <a:spcAft>
                <a:spcPts val="600"/>
              </a:spcAft>
            </a:pPr>
            <a:r>
              <a:rPr lang="fr-FR" sz="1400" i="1" dirty="0" smtClean="0">
                <a:solidFill>
                  <a:srgbClr val="800080"/>
                </a:solidFill>
              </a:rPr>
              <a:t>Présentation</a:t>
            </a:r>
            <a:endParaRPr lang="fr-FR" sz="1400" i="1" dirty="0">
              <a:solidFill>
                <a:srgbClr val="800080"/>
              </a:solidFill>
            </a:endParaRPr>
          </a:p>
        </p:txBody>
      </p:sp>
      <p:sp>
        <p:nvSpPr>
          <p:cNvPr id="41" name="Rectangle 40"/>
          <p:cNvSpPr/>
          <p:nvPr/>
        </p:nvSpPr>
        <p:spPr>
          <a:xfrm>
            <a:off x="3122103" y="3397331"/>
            <a:ext cx="1263474" cy="307777"/>
          </a:xfrm>
          <a:prstGeom prst="rect">
            <a:avLst/>
          </a:prstGeom>
        </p:spPr>
        <p:txBody>
          <a:bodyPr wrap="square">
            <a:spAutoFit/>
          </a:bodyPr>
          <a:lstStyle/>
          <a:p>
            <a:pPr algn="ctr">
              <a:spcAft>
                <a:spcPts val="600"/>
              </a:spcAft>
            </a:pPr>
            <a:r>
              <a:rPr lang="fr-FR" sz="1400" i="1" dirty="0" smtClean="0">
                <a:solidFill>
                  <a:srgbClr val="800080"/>
                </a:solidFill>
              </a:rPr>
              <a:t>Exploitation</a:t>
            </a:r>
            <a:endParaRPr lang="fr-FR" sz="1400" i="1" dirty="0">
              <a:solidFill>
                <a:srgbClr val="800080"/>
              </a:solidFill>
            </a:endParaRPr>
          </a:p>
        </p:txBody>
      </p:sp>
      <p:cxnSp>
        <p:nvCxnSpPr>
          <p:cNvPr id="42" name="Connecteur droit 41"/>
          <p:cNvCxnSpPr/>
          <p:nvPr/>
        </p:nvCxnSpPr>
        <p:spPr>
          <a:xfrm flipV="1">
            <a:off x="7743208" y="2637344"/>
            <a:ext cx="28586" cy="3854661"/>
          </a:xfrm>
          <a:prstGeom prst="line">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04351" y="5629761"/>
            <a:ext cx="1667443" cy="523220"/>
          </a:xfrm>
          <a:prstGeom prst="rect">
            <a:avLst/>
          </a:prstGeom>
        </p:spPr>
        <p:txBody>
          <a:bodyPr wrap="none">
            <a:spAutoFit/>
          </a:bodyPr>
          <a:lstStyle/>
          <a:p>
            <a:pPr algn="ctr">
              <a:spcAft>
                <a:spcPts val="0"/>
              </a:spcAft>
            </a:pPr>
            <a:r>
              <a:rPr lang="fr-FR" sz="1400" i="1" dirty="0" smtClean="0">
                <a:solidFill>
                  <a:srgbClr val="800080"/>
                </a:solidFill>
              </a:rPr>
              <a:t>Administrateurs</a:t>
            </a:r>
          </a:p>
          <a:p>
            <a:pPr algn="ctr">
              <a:spcAft>
                <a:spcPts val="0"/>
              </a:spcAft>
            </a:pPr>
            <a:r>
              <a:rPr lang="fr-FR" sz="1400" i="1" dirty="0" smtClean="0">
                <a:solidFill>
                  <a:srgbClr val="800080"/>
                </a:solidFill>
              </a:rPr>
              <a:t>Bases de données</a:t>
            </a:r>
            <a:endParaRPr lang="fr-FR" sz="1400" i="1" dirty="0">
              <a:solidFill>
                <a:srgbClr val="800080"/>
              </a:solidFill>
            </a:endParaRPr>
          </a:p>
        </p:txBody>
      </p:sp>
      <p:sp>
        <p:nvSpPr>
          <p:cNvPr id="44" name="Rectangle 43"/>
          <p:cNvSpPr/>
          <p:nvPr/>
        </p:nvSpPr>
        <p:spPr>
          <a:xfrm>
            <a:off x="6314766" y="4549143"/>
            <a:ext cx="1260280" cy="523220"/>
          </a:xfrm>
          <a:prstGeom prst="rect">
            <a:avLst/>
          </a:prstGeom>
        </p:spPr>
        <p:txBody>
          <a:bodyPr wrap="none">
            <a:spAutoFit/>
          </a:bodyPr>
          <a:lstStyle/>
          <a:p>
            <a:pPr algn="ctr">
              <a:spcAft>
                <a:spcPts val="0"/>
              </a:spcAft>
            </a:pPr>
            <a:r>
              <a:rPr lang="fr-FR" sz="1400" i="1" dirty="0" smtClean="0">
                <a:solidFill>
                  <a:srgbClr val="800080"/>
                </a:solidFill>
              </a:rPr>
              <a:t>Analystes de </a:t>
            </a:r>
          </a:p>
          <a:p>
            <a:pPr algn="ctr">
              <a:spcAft>
                <a:spcPts val="0"/>
              </a:spcAft>
            </a:pPr>
            <a:r>
              <a:rPr lang="fr-FR" sz="1400" i="1" dirty="0" smtClean="0">
                <a:solidFill>
                  <a:srgbClr val="800080"/>
                </a:solidFill>
              </a:rPr>
              <a:t>données</a:t>
            </a:r>
            <a:endParaRPr lang="fr-FR" sz="1400" i="1" dirty="0">
              <a:solidFill>
                <a:srgbClr val="800080"/>
              </a:solidFill>
            </a:endParaRPr>
          </a:p>
        </p:txBody>
      </p:sp>
      <p:sp>
        <p:nvSpPr>
          <p:cNvPr id="45" name="Rectangle 44"/>
          <p:cNvSpPr/>
          <p:nvPr/>
        </p:nvSpPr>
        <p:spPr>
          <a:xfrm>
            <a:off x="6415907" y="3303410"/>
            <a:ext cx="990977" cy="307777"/>
          </a:xfrm>
          <a:prstGeom prst="rect">
            <a:avLst/>
          </a:prstGeom>
        </p:spPr>
        <p:txBody>
          <a:bodyPr wrap="none">
            <a:spAutoFit/>
          </a:bodyPr>
          <a:lstStyle/>
          <a:p>
            <a:pPr algn="ctr">
              <a:spcAft>
                <a:spcPts val="0"/>
              </a:spcAft>
            </a:pPr>
            <a:r>
              <a:rPr lang="fr-FR" sz="1400" i="1" dirty="0" smtClean="0">
                <a:solidFill>
                  <a:srgbClr val="800080"/>
                </a:solidFill>
              </a:rPr>
              <a:t>Décideurs</a:t>
            </a:r>
            <a:endParaRPr lang="fr-FR" sz="1400" i="1" dirty="0">
              <a:solidFill>
                <a:srgbClr val="800080"/>
              </a:solidFill>
            </a:endParaRPr>
          </a:p>
        </p:txBody>
      </p:sp>
    </p:spTree>
    <p:extLst>
      <p:ext uri="{BB962C8B-B14F-4D97-AF65-F5344CB8AC3E}">
        <p14:creationId xmlns:p14="http://schemas.microsoft.com/office/powerpoint/2010/main" val="1023899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141462</TotalTime>
  <Words>11263</Words>
  <Application>Microsoft Office PowerPoint</Application>
  <PresentationFormat>Affichage à l'écran (4:3)</PresentationFormat>
  <Paragraphs>2899</Paragraphs>
  <Slides>80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80</vt:i4>
      </vt:variant>
    </vt:vector>
  </HeadingPairs>
  <TitlesOfParts>
    <vt:vector size="89" baseType="lpstr">
      <vt:lpstr>Arial</vt:lpstr>
      <vt:lpstr>Brush Script MT</vt:lpstr>
      <vt:lpstr>Calibri</vt:lpstr>
      <vt:lpstr>Cambria</vt:lpstr>
      <vt:lpstr>Cambria Math</vt:lpstr>
      <vt:lpstr>Symbol</vt:lpstr>
      <vt:lpstr>Times New Roman</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agostini_s</dc:creator>
  <cp:lastModifiedBy>Paul BISGAMBIGLIA</cp:lastModifiedBy>
  <cp:revision>2445</cp:revision>
  <dcterms:created xsi:type="dcterms:W3CDTF">2009-01-28T14:31:44Z</dcterms:created>
  <dcterms:modified xsi:type="dcterms:W3CDTF">2020-04-30T17:46:55Z</dcterms:modified>
</cp:coreProperties>
</file>