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9" r:id="rId10"/>
    <p:sldId id="261" r:id="rId11"/>
    <p:sldId id="268" r:id="rId12"/>
    <p:sldId id="270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67C"/>
    <a:srgbClr val="D6E3CA"/>
    <a:srgbClr val="B5DED8"/>
    <a:srgbClr val="4AA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4789B-ED55-4D9F-9DBE-7EC823192E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83297B-4CF2-4B54-86CF-DD8458B08F2B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7D594CFB-2341-48F3-8C35-3B6504B2C6D8}" type="parTrans" cxnId="{3A68F586-A5F9-4527-99F5-D09867114828}">
      <dgm:prSet/>
      <dgm:spPr/>
      <dgm:t>
        <a:bodyPr/>
        <a:lstStyle/>
        <a:p>
          <a:endParaRPr lang="en-US"/>
        </a:p>
      </dgm:t>
    </dgm:pt>
    <dgm:pt modelId="{9DC113D5-F140-4EE1-BEB0-00E26DD475A3}" type="sibTrans" cxnId="{3A68F586-A5F9-4527-99F5-D09867114828}">
      <dgm:prSet/>
      <dgm:spPr/>
      <dgm:t>
        <a:bodyPr/>
        <a:lstStyle/>
        <a:p>
          <a:endParaRPr lang="en-US"/>
        </a:p>
      </dgm:t>
    </dgm:pt>
    <dgm:pt modelId="{B434C539-B313-436B-967C-DA4715AD4859}">
      <dgm:prSet/>
      <dgm:spPr/>
      <dgm:t>
        <a:bodyPr/>
        <a:lstStyle/>
        <a:p>
          <a:r>
            <a:rPr lang="fr-FR"/>
            <a:t>Histoire</a:t>
          </a:r>
          <a:endParaRPr lang="en-US"/>
        </a:p>
      </dgm:t>
    </dgm:pt>
    <dgm:pt modelId="{C3FAC813-02DF-4F51-BB70-D2D2FFB8B7E3}" type="parTrans" cxnId="{6C730C1B-0762-4AB7-B238-D08384C383A3}">
      <dgm:prSet/>
      <dgm:spPr/>
      <dgm:t>
        <a:bodyPr/>
        <a:lstStyle/>
        <a:p>
          <a:endParaRPr lang="en-US"/>
        </a:p>
      </dgm:t>
    </dgm:pt>
    <dgm:pt modelId="{67B5DCEB-12D4-4C3C-85EF-E0940BE805B1}" type="sibTrans" cxnId="{6C730C1B-0762-4AB7-B238-D08384C383A3}">
      <dgm:prSet/>
      <dgm:spPr/>
      <dgm:t>
        <a:bodyPr/>
        <a:lstStyle/>
        <a:p>
          <a:endParaRPr lang="en-US"/>
        </a:p>
      </dgm:t>
    </dgm:pt>
    <dgm:pt modelId="{121AC5EA-A3E1-44E2-B765-B7F44E36564B}">
      <dgm:prSet/>
      <dgm:spPr/>
      <dgm:t>
        <a:bodyPr/>
        <a:lstStyle/>
        <a:p>
          <a:r>
            <a:rPr lang="fr-FR"/>
            <a:t>Fonctionnement</a:t>
          </a:r>
          <a:endParaRPr lang="en-US"/>
        </a:p>
      </dgm:t>
    </dgm:pt>
    <dgm:pt modelId="{747B0A9C-3A1C-4B20-984D-FF7F53F8D832}" type="parTrans" cxnId="{8956E338-9CA1-4BE5-8A6D-73D341AFDB00}">
      <dgm:prSet/>
      <dgm:spPr/>
      <dgm:t>
        <a:bodyPr/>
        <a:lstStyle/>
        <a:p>
          <a:endParaRPr lang="en-US"/>
        </a:p>
      </dgm:t>
    </dgm:pt>
    <dgm:pt modelId="{2551C490-8781-4945-A4E2-954F7E525D2C}" type="sibTrans" cxnId="{8956E338-9CA1-4BE5-8A6D-73D341AFDB00}">
      <dgm:prSet/>
      <dgm:spPr/>
      <dgm:t>
        <a:bodyPr/>
        <a:lstStyle/>
        <a:p>
          <a:endParaRPr lang="en-US"/>
        </a:p>
      </dgm:t>
    </dgm:pt>
    <dgm:pt modelId="{2E0EB0FA-3BEB-44E1-B0A2-FFB3DA0979CD}">
      <dgm:prSet/>
      <dgm:spPr/>
      <dgm:t>
        <a:bodyPr/>
        <a:lstStyle/>
        <a:p>
          <a:r>
            <a:rPr lang="fr-FR"/>
            <a:t>Les versions de HTTP</a:t>
          </a:r>
          <a:endParaRPr lang="en-US"/>
        </a:p>
      </dgm:t>
    </dgm:pt>
    <dgm:pt modelId="{284858C5-F1E8-4C41-9FA9-D2DCB5990C1E}" type="parTrans" cxnId="{14D6C299-C0A4-42AE-B2C1-8368847D606C}">
      <dgm:prSet/>
      <dgm:spPr/>
      <dgm:t>
        <a:bodyPr/>
        <a:lstStyle/>
        <a:p>
          <a:endParaRPr lang="en-US"/>
        </a:p>
      </dgm:t>
    </dgm:pt>
    <dgm:pt modelId="{337DD9E2-4867-4086-BA4F-45CD8FBE2682}" type="sibTrans" cxnId="{14D6C299-C0A4-42AE-B2C1-8368847D606C}">
      <dgm:prSet/>
      <dgm:spPr/>
      <dgm:t>
        <a:bodyPr/>
        <a:lstStyle/>
        <a:p>
          <a:endParaRPr lang="en-US"/>
        </a:p>
      </dgm:t>
    </dgm:pt>
    <dgm:pt modelId="{B16D8D55-8945-441F-A901-501DCDA03FB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2C877944-CABD-476D-BBF0-B401358C0030}" type="parTrans" cxnId="{B723192E-6CF7-458F-9DD3-A74D6947553D}">
      <dgm:prSet/>
      <dgm:spPr/>
      <dgm:t>
        <a:bodyPr/>
        <a:lstStyle/>
        <a:p>
          <a:endParaRPr lang="en-US"/>
        </a:p>
      </dgm:t>
    </dgm:pt>
    <dgm:pt modelId="{7E018F27-591E-44A9-BA27-CD7EF2068D9A}" type="sibTrans" cxnId="{B723192E-6CF7-458F-9DD3-A74D6947553D}">
      <dgm:prSet/>
      <dgm:spPr/>
      <dgm:t>
        <a:bodyPr/>
        <a:lstStyle/>
        <a:p>
          <a:endParaRPr lang="en-US"/>
        </a:p>
      </dgm:t>
    </dgm:pt>
    <dgm:pt modelId="{EB9A8AE2-F0D0-43ED-85B9-479DFFB9C87B}" type="pres">
      <dgm:prSet presAssocID="{3D14789B-ED55-4D9F-9DBE-7EC823192E41}" presName="linear" presStyleCnt="0">
        <dgm:presLayoutVars>
          <dgm:animLvl val="lvl"/>
          <dgm:resizeHandles val="exact"/>
        </dgm:presLayoutVars>
      </dgm:prSet>
      <dgm:spPr/>
    </dgm:pt>
    <dgm:pt modelId="{6AD5DF6F-4910-40C9-98C4-88DF388E425D}" type="pres">
      <dgm:prSet presAssocID="{9583297B-4CF2-4B54-86CF-DD8458B08F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C4B450-E3C5-4CC1-B670-69E69EC14F4B}" type="pres">
      <dgm:prSet presAssocID="{9DC113D5-F140-4EE1-BEB0-00E26DD475A3}" presName="spacer" presStyleCnt="0"/>
      <dgm:spPr/>
    </dgm:pt>
    <dgm:pt modelId="{CCBF4329-2A32-45E0-A475-07668F921CB6}" type="pres">
      <dgm:prSet presAssocID="{B434C539-B313-436B-967C-DA4715AD48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C1665-FEB9-4F2E-B75E-01E1BAC7D5DF}" type="pres">
      <dgm:prSet presAssocID="{67B5DCEB-12D4-4C3C-85EF-E0940BE805B1}" presName="spacer" presStyleCnt="0"/>
      <dgm:spPr/>
    </dgm:pt>
    <dgm:pt modelId="{BD6E3404-365B-4F47-9C58-CAF4F230017B}" type="pres">
      <dgm:prSet presAssocID="{121AC5EA-A3E1-44E2-B765-B7F44E3656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DA05C4-766D-4F9C-A438-8D8EE86E5F99}" type="pres">
      <dgm:prSet presAssocID="{2551C490-8781-4945-A4E2-954F7E525D2C}" presName="spacer" presStyleCnt="0"/>
      <dgm:spPr/>
    </dgm:pt>
    <dgm:pt modelId="{31A2875D-9666-4F85-BAAC-C449C3A44F18}" type="pres">
      <dgm:prSet presAssocID="{2E0EB0FA-3BEB-44E1-B0A2-FFB3DA0979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FADF68-B098-487D-A946-E1177F9F738D}" type="pres">
      <dgm:prSet presAssocID="{337DD9E2-4867-4086-BA4F-45CD8FBE2682}" presName="spacer" presStyleCnt="0"/>
      <dgm:spPr/>
    </dgm:pt>
    <dgm:pt modelId="{9C1AFF4B-447F-4F72-A43B-11813EDF6BAF}" type="pres">
      <dgm:prSet presAssocID="{B16D8D55-8945-441F-A901-501DCDA03FB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730C1B-0762-4AB7-B238-D08384C383A3}" srcId="{3D14789B-ED55-4D9F-9DBE-7EC823192E41}" destId="{B434C539-B313-436B-967C-DA4715AD4859}" srcOrd="1" destOrd="0" parTransId="{C3FAC813-02DF-4F51-BB70-D2D2FFB8B7E3}" sibTransId="{67B5DCEB-12D4-4C3C-85EF-E0940BE805B1}"/>
    <dgm:cxn modelId="{1D284620-F4A2-4275-AE55-75E9B52F9D2A}" type="presOf" srcId="{B16D8D55-8945-441F-A901-501DCDA03FBC}" destId="{9C1AFF4B-447F-4F72-A43B-11813EDF6BAF}" srcOrd="0" destOrd="0" presId="urn:microsoft.com/office/officeart/2005/8/layout/vList2"/>
    <dgm:cxn modelId="{B723192E-6CF7-458F-9DD3-A74D6947553D}" srcId="{3D14789B-ED55-4D9F-9DBE-7EC823192E41}" destId="{B16D8D55-8945-441F-A901-501DCDA03FBC}" srcOrd="4" destOrd="0" parTransId="{2C877944-CABD-476D-BBF0-B401358C0030}" sibTransId="{7E018F27-591E-44A9-BA27-CD7EF2068D9A}"/>
    <dgm:cxn modelId="{8956E338-9CA1-4BE5-8A6D-73D341AFDB00}" srcId="{3D14789B-ED55-4D9F-9DBE-7EC823192E41}" destId="{121AC5EA-A3E1-44E2-B765-B7F44E36564B}" srcOrd="2" destOrd="0" parTransId="{747B0A9C-3A1C-4B20-984D-FF7F53F8D832}" sibTransId="{2551C490-8781-4945-A4E2-954F7E525D2C}"/>
    <dgm:cxn modelId="{3A68F586-A5F9-4527-99F5-D09867114828}" srcId="{3D14789B-ED55-4D9F-9DBE-7EC823192E41}" destId="{9583297B-4CF2-4B54-86CF-DD8458B08F2B}" srcOrd="0" destOrd="0" parTransId="{7D594CFB-2341-48F3-8C35-3B6504B2C6D8}" sibTransId="{9DC113D5-F140-4EE1-BEB0-00E26DD475A3}"/>
    <dgm:cxn modelId="{4EA1398A-3892-4843-925C-434EC8B1890E}" type="presOf" srcId="{9583297B-4CF2-4B54-86CF-DD8458B08F2B}" destId="{6AD5DF6F-4910-40C9-98C4-88DF388E425D}" srcOrd="0" destOrd="0" presId="urn:microsoft.com/office/officeart/2005/8/layout/vList2"/>
    <dgm:cxn modelId="{24B6E097-26BE-422C-B6C8-A1895FAFA95F}" type="presOf" srcId="{121AC5EA-A3E1-44E2-B765-B7F44E36564B}" destId="{BD6E3404-365B-4F47-9C58-CAF4F230017B}" srcOrd="0" destOrd="0" presId="urn:microsoft.com/office/officeart/2005/8/layout/vList2"/>
    <dgm:cxn modelId="{14D6C299-C0A4-42AE-B2C1-8368847D606C}" srcId="{3D14789B-ED55-4D9F-9DBE-7EC823192E41}" destId="{2E0EB0FA-3BEB-44E1-B0A2-FFB3DA0979CD}" srcOrd="3" destOrd="0" parTransId="{284858C5-F1E8-4C41-9FA9-D2DCB5990C1E}" sibTransId="{337DD9E2-4867-4086-BA4F-45CD8FBE2682}"/>
    <dgm:cxn modelId="{35D464BB-EA76-4C27-899F-AE1D13D7E271}" type="presOf" srcId="{3D14789B-ED55-4D9F-9DBE-7EC823192E41}" destId="{EB9A8AE2-F0D0-43ED-85B9-479DFFB9C87B}" srcOrd="0" destOrd="0" presId="urn:microsoft.com/office/officeart/2005/8/layout/vList2"/>
    <dgm:cxn modelId="{BA9162D5-852A-46C8-916C-CCA207CFCCE9}" type="presOf" srcId="{B434C539-B313-436B-967C-DA4715AD4859}" destId="{CCBF4329-2A32-45E0-A475-07668F921CB6}" srcOrd="0" destOrd="0" presId="urn:microsoft.com/office/officeart/2005/8/layout/vList2"/>
    <dgm:cxn modelId="{641862E5-AE1C-49E8-A50B-38F4E3D116EC}" type="presOf" srcId="{2E0EB0FA-3BEB-44E1-B0A2-FFB3DA0979CD}" destId="{31A2875D-9666-4F85-BAAC-C449C3A44F18}" srcOrd="0" destOrd="0" presId="urn:microsoft.com/office/officeart/2005/8/layout/vList2"/>
    <dgm:cxn modelId="{6B643D66-B6F3-4267-9767-E630D42B5EC7}" type="presParOf" srcId="{EB9A8AE2-F0D0-43ED-85B9-479DFFB9C87B}" destId="{6AD5DF6F-4910-40C9-98C4-88DF388E425D}" srcOrd="0" destOrd="0" presId="urn:microsoft.com/office/officeart/2005/8/layout/vList2"/>
    <dgm:cxn modelId="{1C722D94-7342-4F47-B5E7-C659EB5FCF14}" type="presParOf" srcId="{EB9A8AE2-F0D0-43ED-85B9-479DFFB9C87B}" destId="{8FC4B450-E3C5-4CC1-B670-69E69EC14F4B}" srcOrd="1" destOrd="0" presId="urn:microsoft.com/office/officeart/2005/8/layout/vList2"/>
    <dgm:cxn modelId="{234BAAB3-49B6-4CD3-8513-081F161DCBFA}" type="presParOf" srcId="{EB9A8AE2-F0D0-43ED-85B9-479DFFB9C87B}" destId="{CCBF4329-2A32-45E0-A475-07668F921CB6}" srcOrd="2" destOrd="0" presId="urn:microsoft.com/office/officeart/2005/8/layout/vList2"/>
    <dgm:cxn modelId="{32621DEA-E7C7-4330-B583-9B54AA2C56DF}" type="presParOf" srcId="{EB9A8AE2-F0D0-43ED-85B9-479DFFB9C87B}" destId="{0BAC1665-FEB9-4F2E-B75E-01E1BAC7D5DF}" srcOrd="3" destOrd="0" presId="urn:microsoft.com/office/officeart/2005/8/layout/vList2"/>
    <dgm:cxn modelId="{F24E5095-93C0-4F68-AF9C-71BF1218B321}" type="presParOf" srcId="{EB9A8AE2-F0D0-43ED-85B9-479DFFB9C87B}" destId="{BD6E3404-365B-4F47-9C58-CAF4F230017B}" srcOrd="4" destOrd="0" presId="urn:microsoft.com/office/officeart/2005/8/layout/vList2"/>
    <dgm:cxn modelId="{20B6FED3-BF4C-489E-8BD6-A1E0EA5B808E}" type="presParOf" srcId="{EB9A8AE2-F0D0-43ED-85B9-479DFFB9C87B}" destId="{8CDA05C4-766D-4F9C-A438-8D8EE86E5F99}" srcOrd="5" destOrd="0" presId="urn:microsoft.com/office/officeart/2005/8/layout/vList2"/>
    <dgm:cxn modelId="{2FB96816-3AA8-4996-A665-9F834CA901D7}" type="presParOf" srcId="{EB9A8AE2-F0D0-43ED-85B9-479DFFB9C87B}" destId="{31A2875D-9666-4F85-BAAC-C449C3A44F18}" srcOrd="6" destOrd="0" presId="urn:microsoft.com/office/officeart/2005/8/layout/vList2"/>
    <dgm:cxn modelId="{6A00BA56-7D39-4BD3-B104-D960F1A67E53}" type="presParOf" srcId="{EB9A8AE2-F0D0-43ED-85B9-479DFFB9C87B}" destId="{F0FADF68-B098-487D-A946-E1177F9F738D}" srcOrd="7" destOrd="0" presId="urn:microsoft.com/office/officeart/2005/8/layout/vList2"/>
    <dgm:cxn modelId="{4C786F27-A3B8-4FDB-9C55-1C138D74E818}" type="presParOf" srcId="{EB9A8AE2-F0D0-43ED-85B9-479DFFB9C87B}" destId="{9C1AFF4B-447F-4F72-A43B-11813EDF6B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5DF6F-4910-40C9-98C4-88DF388E425D}">
      <dsp:nvSpPr>
        <dsp:cNvPr id="0" name=""/>
        <dsp:cNvSpPr/>
      </dsp:nvSpPr>
      <dsp:spPr>
        <a:xfrm>
          <a:off x="0" y="27661"/>
          <a:ext cx="615183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Introduction</a:t>
          </a:r>
          <a:endParaRPr lang="en-US" sz="4300" kern="1200"/>
        </a:p>
      </dsp:txBody>
      <dsp:txXfrm>
        <a:off x="50347" y="78008"/>
        <a:ext cx="6051136" cy="930660"/>
      </dsp:txXfrm>
    </dsp:sp>
    <dsp:sp modelId="{CCBF4329-2A32-45E0-A475-07668F921CB6}">
      <dsp:nvSpPr>
        <dsp:cNvPr id="0" name=""/>
        <dsp:cNvSpPr/>
      </dsp:nvSpPr>
      <dsp:spPr>
        <a:xfrm>
          <a:off x="0" y="1182856"/>
          <a:ext cx="6151830" cy="1031354"/>
        </a:xfrm>
        <a:prstGeom prst="roundRect">
          <a:avLst/>
        </a:prstGeom>
        <a:solidFill>
          <a:schemeClr val="accent2">
            <a:hueOff val="-373364"/>
            <a:satOff val="-1643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Histoire</a:t>
          </a:r>
          <a:endParaRPr lang="en-US" sz="4300" kern="1200"/>
        </a:p>
      </dsp:txBody>
      <dsp:txXfrm>
        <a:off x="50347" y="1233203"/>
        <a:ext cx="6051136" cy="930660"/>
      </dsp:txXfrm>
    </dsp:sp>
    <dsp:sp modelId="{BD6E3404-365B-4F47-9C58-CAF4F230017B}">
      <dsp:nvSpPr>
        <dsp:cNvPr id="0" name=""/>
        <dsp:cNvSpPr/>
      </dsp:nvSpPr>
      <dsp:spPr>
        <a:xfrm>
          <a:off x="0" y="2338051"/>
          <a:ext cx="6151830" cy="1031354"/>
        </a:xfrm>
        <a:prstGeom prst="roundRect">
          <a:avLst/>
        </a:prstGeom>
        <a:solidFill>
          <a:schemeClr val="accent2">
            <a:hueOff val="-746729"/>
            <a:satOff val="-328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Fonctionnement</a:t>
          </a:r>
          <a:endParaRPr lang="en-US" sz="4300" kern="1200"/>
        </a:p>
      </dsp:txBody>
      <dsp:txXfrm>
        <a:off x="50347" y="2388398"/>
        <a:ext cx="6051136" cy="930660"/>
      </dsp:txXfrm>
    </dsp:sp>
    <dsp:sp modelId="{31A2875D-9666-4F85-BAAC-C449C3A44F18}">
      <dsp:nvSpPr>
        <dsp:cNvPr id="0" name=""/>
        <dsp:cNvSpPr/>
      </dsp:nvSpPr>
      <dsp:spPr>
        <a:xfrm>
          <a:off x="0" y="3493246"/>
          <a:ext cx="6151830" cy="1031354"/>
        </a:xfrm>
        <a:prstGeom prst="roundRect">
          <a:avLst/>
        </a:prstGeom>
        <a:solidFill>
          <a:schemeClr val="accent2">
            <a:hueOff val="-1120093"/>
            <a:satOff val="-4930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Les versions de HTTP</a:t>
          </a:r>
          <a:endParaRPr lang="en-US" sz="4300" kern="1200"/>
        </a:p>
      </dsp:txBody>
      <dsp:txXfrm>
        <a:off x="50347" y="3543593"/>
        <a:ext cx="6051136" cy="930660"/>
      </dsp:txXfrm>
    </dsp:sp>
    <dsp:sp modelId="{9C1AFF4B-447F-4F72-A43B-11813EDF6BAF}">
      <dsp:nvSpPr>
        <dsp:cNvPr id="0" name=""/>
        <dsp:cNvSpPr/>
      </dsp:nvSpPr>
      <dsp:spPr>
        <a:xfrm>
          <a:off x="0" y="4648441"/>
          <a:ext cx="6151830" cy="1031354"/>
        </a:xfrm>
        <a:prstGeom prst="roundRect">
          <a:avLst/>
        </a:prstGeom>
        <a:solidFill>
          <a:schemeClr val="accent2">
            <a:hueOff val="-1493458"/>
            <a:satOff val="-6574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Conclusion</a:t>
          </a:r>
          <a:endParaRPr lang="en-US" sz="4300" kern="1200"/>
        </a:p>
      </dsp:txBody>
      <dsp:txXfrm>
        <a:off x="50347" y="4698788"/>
        <a:ext cx="6051136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E7D2F-2E69-4658-BD25-0C934E83B09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9D87E-D40B-4F3A-BEBB-8FEEBC2B5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4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F29029F5-3034-4AA7-9484-DD63EC82F11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04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F963-3E61-4B75-8140-273B39B70C03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1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C98-7A75-4859-89E1-12A32EA4392C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6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BB6ABA19-92D6-412D-9FC4-F6306AB4182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7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5A03-CBA9-4142-94FE-5E8BBC590163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6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4A6-1365-46B0-A3C5-A245AE406E41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5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B1E-E958-4317-A9E4-F98242258C28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1FC-C8B3-4F42-A2BB-2F996489330D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672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6FFB-81A5-4B0F-B226-89A8270DEDEC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290A-53AC-4189-8009-41653B854BD4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7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E71-B6BB-4779-9E1E-FBB6F5FFB64B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32233C-BA6F-43B4-B3C0-A3AD8C1EA4E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contents/520-le-protocole-http" TargetMode="External"/><Relationship Id="rId7" Type="http://schemas.openxmlformats.org/officeDocument/2006/relationships/hyperlink" Target="https://fr.wikipedia.org/wiki/World_Wide_Web#Histoire" TargetMode="External"/><Relationship Id="rId2" Type="http://schemas.openxmlformats.org/officeDocument/2006/relationships/hyperlink" Target="https://fr.wikipedia.org/wiki/Hypertext_Transfer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lekal.com/le-protocole-http-hypertext-transfer-protocol-versions-et-fonctionnement/" TargetMode="External"/><Relationship Id="rId5" Type="http://schemas.openxmlformats.org/officeDocument/2006/relationships/hyperlink" Target="https://developer.mozilla.org/fr/docs/Web/HTTP/Basics_of_HTTP/Evolution_of_HTTP" TargetMode="External"/><Relationship Id="rId4" Type="http://schemas.openxmlformats.org/officeDocument/2006/relationships/hyperlink" Target="https://www.ionos.fr/digitalguide/hebergement/aspects-techniques/definition-protocole-http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9BE590-539A-4177-A142-2D8DD881E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fr-FR"/>
              <a:t>Hypertext Transfer Protocol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C69D52-43CF-4B55-A164-155EAB9C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Le protocole indispensable des sites web</a:t>
            </a:r>
          </a:p>
        </p:txBody>
      </p:sp>
      <p:sp>
        <p:nvSpPr>
          <p:cNvPr id="57" name="Freeform: Shape 34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E883C-AC72-474C-A5A8-4E12231E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3"/>
          <a:stretch/>
        </p:blipFill>
        <p:spPr>
          <a:xfrm>
            <a:off x="5334000" y="-19446"/>
            <a:ext cx="6858000" cy="6855654"/>
          </a:xfrm>
          <a:prstGeom prst="rect">
            <a:avLst/>
          </a:prstGeom>
        </p:spPr>
      </p:pic>
      <p:sp>
        <p:nvSpPr>
          <p:cNvPr id="58" name="Freeform: Shape 36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59" name="Freeform: Shape 39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40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92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A5827-4F6A-4FDD-AED0-4332B78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versions de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30274-5F44-4D0C-8825-A6E77154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 0.9 (1991): </a:t>
            </a:r>
          </a:p>
          <a:p>
            <a:r>
              <a:rPr lang="fr-FR" dirty="0"/>
              <a:t>« the </a:t>
            </a:r>
            <a:r>
              <a:rPr lang="fr-FR" dirty="0" err="1"/>
              <a:t>one-line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 »</a:t>
            </a:r>
          </a:p>
          <a:p>
            <a:r>
              <a:rPr lang="fr-FR" dirty="0"/>
              <a:t>GET /index.html</a:t>
            </a:r>
          </a:p>
          <a:p>
            <a:endParaRPr lang="fr-FR" dirty="0"/>
          </a:p>
          <a:p>
            <a:r>
              <a:rPr lang="fr-FR" dirty="0"/>
              <a:t>HTTP 1.0 (1991-1995):</a:t>
            </a:r>
          </a:p>
          <a:p>
            <a:r>
              <a:rPr lang="fr-FR" dirty="0"/>
              <a:t>Ajout dans la requête : Version, en-tête.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8720287-CDB0-47FB-96CF-6156092FEEF2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624283-1D6F-456C-90B7-AA22AD0031AA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5C9E47-7453-4A8C-865A-AD992A9E8DF8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8D2175-F335-4368-AA6E-6B876674194B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F27A73-51C0-4CB1-85E9-DEE08AD1A731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EB9D47-8A79-4F67-92A6-4FB22DA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A5827-4F6A-4FDD-AED0-4332B78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versions de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30274-5F44-4D0C-8825-A6E77154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 1.1 (1997): </a:t>
            </a:r>
          </a:p>
          <a:p>
            <a:r>
              <a:rPr lang="fr-FR" dirty="0"/>
              <a:t>Connection ré-utilisée</a:t>
            </a:r>
          </a:p>
          <a:p>
            <a:r>
              <a:rPr lang="fr-FR" dirty="0"/>
              <a:t>Ajout du pipelining</a:t>
            </a:r>
          </a:p>
          <a:p>
            <a:r>
              <a:rPr lang="fr-FR" dirty="0"/>
              <a:t>Ajout de l’en-tête Host</a:t>
            </a:r>
          </a:p>
          <a:p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8720287-CDB0-47FB-96CF-6156092FEEF2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624283-1D6F-456C-90B7-AA22AD0031AA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5C9E47-7453-4A8C-865A-AD992A9E8DF8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8D2175-F335-4368-AA6E-6B876674194B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F27A73-51C0-4CB1-85E9-DEE08AD1A731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EB9D47-8A79-4F67-92A6-4FB22DA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6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A5827-4F6A-4FDD-AED0-4332B78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versions de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30274-5F44-4D0C-8825-A6E77154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 2.0 (2015):</a:t>
            </a:r>
          </a:p>
          <a:p>
            <a:r>
              <a:rPr lang="fr-FR" dirty="0"/>
              <a:t>Google </a:t>
            </a:r>
            <a:r>
              <a:rPr lang="fr-FR" dirty="0">
                <a:sym typeface="Wingdings" panose="05000000000000000000" pitchFamily="2" charset="2"/>
              </a:rPr>
              <a:t> SPDY</a:t>
            </a:r>
            <a:endParaRPr lang="fr-FR" dirty="0"/>
          </a:p>
          <a:p>
            <a:r>
              <a:rPr lang="fr-FR" dirty="0"/>
              <a:t>Encodé en binaire</a:t>
            </a:r>
          </a:p>
          <a:p>
            <a:r>
              <a:rPr lang="fr-FR" dirty="0"/>
              <a:t>Protocole multiplexé</a:t>
            </a:r>
          </a:p>
          <a:p>
            <a:r>
              <a:rPr lang="fr-FR" dirty="0"/>
              <a:t>Compresse les en-têtes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8720287-CDB0-47FB-96CF-6156092FEEF2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624283-1D6F-456C-90B7-AA22AD0031AA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5C9E47-7453-4A8C-865A-AD992A9E8DF8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8D2175-F335-4368-AA6E-6B876674194B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F27A73-51C0-4CB1-85E9-DEE08AD1A731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EB9D47-8A79-4F67-92A6-4FB22DA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A237C9BD-C8C6-492D-933D-6E879E4A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53760AD-D79E-4885-91CE-1BB097C2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D9EE60B-65D0-4C2C-AF41-9234A799ADD5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92AB1F13-9EB9-47D3-9916-BABC69DCAE21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A406D510-0BCC-43C2-9435-86109F433373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A87E6C3-9692-489A-A965-33DDC0261BCC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2E90FA5-E032-4164-853C-04F3E25B0960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3D9B1-2C0B-43D6-B292-FB442C5B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B105F-FC5C-4C0D-A8C1-B34822A6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E5F5-4E33-4F0C-9A2E-BA6EAED8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323258" cy="35490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1800" i="1" dirty="0"/>
              <a:t>• Wikipédia</a:t>
            </a:r>
            <a:r>
              <a:rPr lang="fr-FR" sz="1800" i="1" u="none" strike="noStrike" baseline="0" dirty="0"/>
              <a:t> </a:t>
            </a:r>
            <a:r>
              <a:rPr lang="fr-FR" sz="1800" i="0" u="none" strike="noStrike" baseline="0" dirty="0"/>
              <a:t>[en ligne], consulté le 28/12/2021, </a:t>
            </a:r>
            <a:r>
              <a:rPr lang="fr-FR" sz="1800" i="0" u="none" strike="noStrike" baseline="0" dirty="0">
                <a:hlinkClick r:id="rId2"/>
              </a:rPr>
              <a:t>https://fr.wikipedia.org/wiki/Hypertext_Transfer_Protocol</a:t>
            </a:r>
            <a:endParaRPr lang="fr-FR" sz="1800" i="0" u="none" strike="noStrike" baseline="0" dirty="0"/>
          </a:p>
          <a:p>
            <a:pPr algn="l"/>
            <a:r>
              <a:rPr lang="fr-FR" sz="1800" i="1" u="none" strike="noStrike" baseline="0" dirty="0"/>
              <a:t>• </a:t>
            </a:r>
            <a:r>
              <a:rPr lang="fr-FR" sz="1800" i="1" u="none" strike="noStrike" baseline="0" dirty="0" err="1"/>
              <a:t>Commentcamarche</a:t>
            </a:r>
            <a:r>
              <a:rPr lang="fr-FR" sz="1800" i="0" u="none" strike="noStrike" baseline="0" dirty="0"/>
              <a:t> [en l</a:t>
            </a:r>
            <a:r>
              <a:rPr lang="fr-FR" sz="1800" dirty="0"/>
              <a:t>igne], consulté le 28/12/2021, </a:t>
            </a:r>
            <a:r>
              <a:rPr lang="fr-FR" sz="1800" dirty="0">
                <a:hlinkClick r:id="rId3"/>
              </a:rPr>
              <a:t>https://www.commentcamarche.net/contents/520-le-protocole-http</a:t>
            </a:r>
            <a:endParaRPr lang="fr-FR" sz="1800" dirty="0"/>
          </a:p>
          <a:p>
            <a:pPr algn="l"/>
            <a:r>
              <a:rPr lang="fr-FR" sz="1800" i="1" u="none" strike="noStrike" baseline="0" dirty="0"/>
              <a:t>• Ionos</a:t>
            </a:r>
            <a:r>
              <a:rPr lang="fr-FR" sz="1800" i="0" u="none" strike="noStrike" baseline="0" dirty="0"/>
              <a:t> [en ligne], consulté le 28/12/2021, </a:t>
            </a:r>
            <a:r>
              <a:rPr lang="fr-FR" sz="1800" i="0" u="none" strike="noStrike" baseline="0" dirty="0">
                <a:hlinkClick r:id="rId4"/>
              </a:rPr>
              <a:t>https://www.ionos.fr/digitalguide/hebergement/aspects-techniques/definition-protocole-http/</a:t>
            </a:r>
            <a:endParaRPr lang="fr-FR" sz="1800" i="0" u="none" strike="noStrike" baseline="0" dirty="0"/>
          </a:p>
          <a:p>
            <a:pPr algn="l"/>
            <a:r>
              <a:rPr lang="fr-FR" sz="1800" i="1" dirty="0"/>
              <a:t>• MDN </a:t>
            </a:r>
            <a:r>
              <a:rPr lang="fr-FR" sz="1800" dirty="0"/>
              <a:t>[en ligne], consulté le 28/12/2021, </a:t>
            </a:r>
            <a:r>
              <a:rPr lang="fr-FR" sz="1800" dirty="0">
                <a:hlinkClick r:id="rId5"/>
              </a:rPr>
              <a:t>https://developer.mozilla.org/fr/docs/Web/HTTP/Basics_of_HTTP/Evolution_of_HTTP</a:t>
            </a:r>
            <a:endParaRPr lang="fr-FR" sz="1800" dirty="0"/>
          </a:p>
          <a:p>
            <a:pPr algn="l"/>
            <a:r>
              <a:rPr lang="fr-FR" sz="1800" i="1" u="none" strike="noStrike" baseline="0" dirty="0"/>
              <a:t>• </a:t>
            </a:r>
            <a:r>
              <a:rPr lang="fr-FR" sz="1800" i="1" u="none" strike="noStrike" baseline="0" dirty="0" err="1"/>
              <a:t>Malekal</a:t>
            </a:r>
            <a:r>
              <a:rPr lang="fr-FR" sz="1800" i="1" u="none" strike="noStrike" baseline="0" dirty="0"/>
              <a:t> </a:t>
            </a:r>
            <a:r>
              <a:rPr lang="fr-FR" sz="1800" u="none" strike="noStrike" baseline="0" dirty="0"/>
              <a:t>[en ligne], consulté le 28/12/2021, </a:t>
            </a:r>
            <a:r>
              <a:rPr lang="fr-FR" sz="1800" u="none" strike="noStrike" baseline="0" dirty="0">
                <a:hlinkClick r:id="rId6"/>
              </a:rPr>
              <a:t>https://www.malekal.com/le-protocole-http-hypertext-transfer-protocol-versions-et-fonctionnement/</a:t>
            </a:r>
            <a:endParaRPr lang="fr-FR" sz="1800" u="none" strike="noStrike" baseline="0" dirty="0"/>
          </a:p>
          <a:p>
            <a:pPr algn="l"/>
            <a:r>
              <a:rPr lang="fr-FR" sz="1800" i="1" dirty="0"/>
              <a:t>• Wikipédia </a:t>
            </a:r>
            <a:r>
              <a:rPr lang="fr-FR" sz="1800" dirty="0"/>
              <a:t>[en ligne], consulté le 02/12/2021, </a:t>
            </a:r>
            <a:r>
              <a:rPr lang="fr-FR" sz="1800" dirty="0">
                <a:hlinkClick r:id="rId7"/>
              </a:rPr>
              <a:t>https://fr.wikipedia.org/wiki/World_Wide_Web#Histoire</a:t>
            </a:r>
            <a:endParaRPr lang="fr-FR" sz="1800" dirty="0"/>
          </a:p>
          <a:p>
            <a:pPr algn="l"/>
            <a:endParaRPr lang="fr-FR" sz="1800" i="1" u="none" strike="noStrike" baseline="0" dirty="0"/>
          </a:p>
          <a:p>
            <a:pPr algn="l"/>
            <a:endParaRPr lang="fr-FR" sz="1800" i="1" u="none" strike="noStrike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E77DB5-A734-4D0A-84FA-87AC7378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62C23-8B67-4327-BF0B-E9301DD82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t="29670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5DBBE6-B46A-485A-88D5-A0A16BEA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Merci pour votre attention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CDD8C0-7BB8-4EAC-884C-20F19D7C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030C55-D221-4983-A7E3-73438165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3E0212B-E498-4119-83FA-A7776E8D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82451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D9B2E-CD14-4423-9471-053CE861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2B801-1DFF-48C6-85B0-910A3065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68479-D744-46C1-9A52-5881BA5D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>
                <a:sym typeface="Wingdings" panose="05000000000000000000" pitchFamily="2" charset="2"/>
              </a:rPr>
              <a:t> 1989-1991 par </a:t>
            </a:r>
            <a:r>
              <a:rPr lang="fr-FR" dirty="0"/>
              <a:t>Tim Berners-Lee </a:t>
            </a:r>
          </a:p>
          <a:p>
            <a:endParaRPr lang="fr-FR" dirty="0"/>
          </a:p>
          <a:p>
            <a:r>
              <a:rPr lang="fr-FR" dirty="0"/>
              <a:t>Protocole de communication client-serveur</a:t>
            </a:r>
          </a:p>
          <a:p>
            <a:r>
              <a:rPr lang="fr-FR" dirty="0"/>
              <a:t>Utilisateur =======&gt; Client/</a:t>
            </a:r>
            <a:r>
              <a:rPr lang="fr-FR" dirty="0" err="1"/>
              <a:t>Naviguateur</a:t>
            </a:r>
            <a:r>
              <a:rPr lang="fr-FR" dirty="0"/>
              <a:t> =======&gt; Serveur Web</a:t>
            </a:r>
          </a:p>
          <a:p>
            <a:r>
              <a:rPr lang="fr-FR" dirty="0"/>
              <a:t>Utilisateur &lt;======= Client/</a:t>
            </a:r>
            <a:r>
              <a:rPr lang="fr-FR" dirty="0" err="1"/>
              <a:t>Naviguateur</a:t>
            </a:r>
            <a:r>
              <a:rPr lang="fr-FR" dirty="0"/>
              <a:t> &lt;======= Serveur Web</a:t>
            </a:r>
          </a:p>
          <a:p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1E65376-9D9B-4702-9D65-AE182B0F4A37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760D432-E5F5-4F26-806E-ADAD7837A91A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714B30-5E6D-49AD-BDBB-110A32B35477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E230262-B01B-4F62-966A-80DEA2F8ECF0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61C2956-6BCD-47AB-9A88-DF75F34A9980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F82109-B2FD-4488-93F5-265B31A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2B801-1DFF-48C6-85B0-910A3065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1E65376-9D9B-4702-9D65-AE182B0F4A37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760D432-E5F5-4F26-806E-ADAD7837A91A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714B30-5E6D-49AD-BDBB-110A32B35477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E230262-B01B-4F62-966A-80DEA2F8ECF0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61C2956-6BCD-47AB-9A88-DF75F34A9980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F82109-B2FD-4488-93F5-265B31A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E2E28E25-32FF-41F0-AC96-2966221DA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068702"/>
              </p:ext>
            </p:extLst>
          </p:nvPr>
        </p:nvGraphicFramePr>
        <p:xfrm>
          <a:off x="5748048" y="3029948"/>
          <a:ext cx="5712167" cy="17830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004960">
                  <a:extLst>
                    <a:ext uri="{9D8B030D-6E8A-4147-A177-3AD203B41FA5}">
                      <a16:colId xmlns:a16="http://schemas.microsoft.com/office/drawing/2014/main" val="1368173858"/>
                    </a:ext>
                  </a:extLst>
                </a:gridCol>
                <a:gridCol w="1539115">
                  <a:extLst>
                    <a:ext uri="{9D8B030D-6E8A-4147-A177-3AD203B41FA5}">
                      <a16:colId xmlns:a16="http://schemas.microsoft.com/office/drawing/2014/main" val="423421256"/>
                    </a:ext>
                  </a:extLst>
                </a:gridCol>
                <a:gridCol w="3168092">
                  <a:extLst>
                    <a:ext uri="{9D8B030D-6E8A-4147-A177-3AD203B41FA5}">
                      <a16:colId xmlns:a16="http://schemas.microsoft.com/office/drawing/2014/main" val="3244676041"/>
                    </a:ext>
                  </a:extLst>
                </a:gridCol>
              </a:tblGrid>
              <a:tr h="356332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Couche n°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Nom de la couche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Exemple de protocoles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3287030583"/>
                  </a:ext>
                </a:extLst>
              </a:tr>
              <a:tr h="178166">
                <a:tc rowSpan="3"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4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106891" marR="106891" marT="53445" marB="53445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Application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106891" marR="106891" marT="53445" marB="534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FTP, </a:t>
                      </a:r>
                      <a:r>
                        <a:rPr lang="fr-FR" sz="1300" b="1" dirty="0">
                          <a:effectLst/>
                        </a:rPr>
                        <a:t>HTTP</a:t>
                      </a:r>
                      <a:r>
                        <a:rPr lang="fr-FR" sz="1300" dirty="0">
                          <a:effectLst/>
                        </a:rPr>
                        <a:t>, DNS, Telnet 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99406249"/>
                  </a:ext>
                </a:extLst>
              </a:tr>
              <a:tr h="1781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ASCII, GIF, MPEG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3826879554"/>
                  </a:ext>
                </a:extLst>
              </a:tr>
              <a:tr h="1781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SSH, L2TP, PPTP, NetBIOS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3352782571"/>
                  </a:ext>
                </a:extLst>
              </a:tr>
              <a:tr h="178166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Transport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TCP, UDP, SPX 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656194341"/>
                  </a:ext>
                </a:extLst>
              </a:tr>
              <a:tr h="178166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Internet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IP, ICMP, ARP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499500553"/>
                  </a:ext>
                </a:extLst>
              </a:tr>
              <a:tr h="178166">
                <a:tc rowSpan="2"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106891" marR="106891" marT="53445" marB="53445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Accès réseau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106891" marR="106891" marT="53445" marB="534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802.3 (ethernet), Switches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3606980764"/>
                  </a:ext>
                </a:extLst>
              </a:tr>
              <a:tr h="1781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010101, Hubs, </a:t>
                      </a:r>
                      <a:r>
                        <a:rPr lang="fr-FR" sz="1300" dirty="0" err="1">
                          <a:effectLst/>
                        </a:rPr>
                        <a:t>Repeaters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2183" marR="82183" marT="0" marB="0"/>
                </a:tc>
                <a:extLst>
                  <a:ext uri="{0D108BD9-81ED-4DB2-BD59-A6C34878D82A}">
                    <a16:rowId xmlns:a16="http://schemas.microsoft.com/office/drawing/2014/main" val="87154467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9E2AFA6-B12C-4FD8-8528-4D6043847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8465"/>
              </p:ext>
            </p:extLst>
          </p:nvPr>
        </p:nvGraphicFramePr>
        <p:xfrm>
          <a:off x="442822" y="3119740"/>
          <a:ext cx="5162012" cy="160349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072793">
                  <a:extLst>
                    <a:ext uri="{9D8B030D-6E8A-4147-A177-3AD203B41FA5}">
                      <a16:colId xmlns:a16="http://schemas.microsoft.com/office/drawing/2014/main" val="2005103916"/>
                    </a:ext>
                  </a:extLst>
                </a:gridCol>
                <a:gridCol w="1829747">
                  <a:extLst>
                    <a:ext uri="{9D8B030D-6E8A-4147-A177-3AD203B41FA5}">
                      <a16:colId xmlns:a16="http://schemas.microsoft.com/office/drawing/2014/main" val="917603571"/>
                    </a:ext>
                  </a:extLst>
                </a:gridCol>
                <a:gridCol w="2259472">
                  <a:extLst>
                    <a:ext uri="{9D8B030D-6E8A-4147-A177-3AD203B41FA5}">
                      <a16:colId xmlns:a16="http://schemas.microsoft.com/office/drawing/2014/main" val="501683840"/>
                    </a:ext>
                  </a:extLst>
                </a:gridCol>
              </a:tblGrid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Couche n°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Nom de la couche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Exemple de protocoles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527320375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Application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FTP, </a:t>
                      </a:r>
                      <a:r>
                        <a:rPr lang="fr-FR" sz="1300" b="1" dirty="0">
                          <a:effectLst/>
                        </a:rPr>
                        <a:t>HTTP</a:t>
                      </a:r>
                      <a:r>
                        <a:rPr lang="fr-FR" sz="1300" dirty="0">
                          <a:effectLst/>
                        </a:rPr>
                        <a:t>, DNS, Telnet 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2237560098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Présentation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ASCII, GIF, MPEG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995854179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Session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SSH, L2TP, PPTP, NetBIOS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89310009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Transport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TCP, UDP, SPX 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1119833178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Réseau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IP, ICMP, ARP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2179793214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Liaison de données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802.3 (ethernet), Switches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4072449361"/>
                  </a:ext>
                </a:extLst>
              </a:tr>
              <a:tr h="200437"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>
                          <a:effectLst/>
                        </a:rPr>
                        <a:t>Physique</a:t>
                      </a:r>
                      <a:endParaRPr lang="en-GB" sz="130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"/>
                        </a:spcAft>
                      </a:pPr>
                      <a:r>
                        <a:rPr lang="fr-FR" sz="1300" dirty="0">
                          <a:effectLst/>
                        </a:rPr>
                        <a:t>010101, Hubs, </a:t>
                      </a:r>
                      <a:r>
                        <a:rPr lang="fr-FR" sz="1300" dirty="0" err="1">
                          <a:effectLst/>
                        </a:rPr>
                        <a:t>Repeaters</a:t>
                      </a:r>
                      <a:endParaRPr lang="en-GB" sz="1300" dirty="0">
                        <a:effectLst/>
                        <a:latin typeface="Avenir Next LT Pro" panose="020B0504020202020204" pitchFamily="34" charset="0"/>
                        <a:ea typeface="Batang" panose="020B0503020000020004" pitchFamily="18" charset="-127"/>
                        <a:cs typeface="Arial" panose="020B0604020202020204" pitchFamily="34" charset="0"/>
                      </a:endParaRPr>
                    </a:p>
                  </a:txBody>
                  <a:tcPr marL="81997" marR="81997" marT="0" marB="0"/>
                </a:tc>
                <a:extLst>
                  <a:ext uri="{0D108BD9-81ED-4DB2-BD59-A6C34878D82A}">
                    <a16:rowId xmlns:a16="http://schemas.microsoft.com/office/drawing/2014/main" val="2766777086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91C3FEC-05E3-4BBA-8E0D-D2896095C9A8}"/>
              </a:ext>
            </a:extLst>
          </p:cNvPr>
          <p:cNvSpPr txBox="1"/>
          <p:nvPr/>
        </p:nvSpPr>
        <p:spPr>
          <a:xfrm>
            <a:off x="5748048" y="5010526"/>
            <a:ext cx="57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 sur le modèle TCP/IP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8F82B5-46C0-46E8-B292-731476FEC479}"/>
              </a:ext>
            </a:extLst>
          </p:cNvPr>
          <p:cNvSpPr txBox="1"/>
          <p:nvPr/>
        </p:nvSpPr>
        <p:spPr>
          <a:xfrm>
            <a:off x="442822" y="5010526"/>
            <a:ext cx="51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 sur le modèle OSI</a:t>
            </a:r>
          </a:p>
        </p:txBody>
      </p:sp>
    </p:spTree>
    <p:extLst>
      <p:ext uri="{BB962C8B-B14F-4D97-AF65-F5344CB8AC3E}">
        <p14:creationId xmlns:p14="http://schemas.microsoft.com/office/powerpoint/2010/main" val="33292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CF308-0C44-416D-AB2C-287C1C4B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BAA93-208E-47BC-BB60-C43FD470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CERN en 1989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sz="1800" dirty="0">
                <a:effectLst/>
                <a:latin typeface="Avenir Next LT Pro" panose="020B0504020202020204" pitchFamily="34" charset="0"/>
                <a:ea typeface="Batang" panose="020B0503020000020004" pitchFamily="18" charset="-127"/>
                <a:cs typeface="Arial" panose="020B0604020202020204" pitchFamily="34" charset="0"/>
              </a:rPr>
              <a:t>Tim Berners-Lee </a:t>
            </a:r>
            <a:r>
              <a:rPr lang="fr-FR" sz="1800" dirty="0">
                <a:effectLst/>
                <a:latin typeface="Avenir Next LT Pro" panose="020B0504020202020204" pitchFamily="34" charset="0"/>
                <a:ea typeface="Batang" panose="020B0503020000020004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 World Wide Web</a:t>
            </a:r>
          </a:p>
          <a:p>
            <a:endParaRPr lang="fr-FR" sz="1800" dirty="0">
              <a:latin typeface="Avenir Next LT Pro" panose="020B0504020202020204" pitchFamily="34" charset="0"/>
              <a:ea typeface="Batang" panose="020B0503020000020004" pitchFamily="18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1800" dirty="0" err="1">
                <a:latin typeface="Avenir Next LT Pro" panose="020B0504020202020204" pitchFamily="34" charset="0"/>
                <a:ea typeface="Batang" panose="020B0503020000020004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Mesh</a:t>
            </a:r>
            <a:r>
              <a:rPr lang="fr-FR" sz="1800" dirty="0">
                <a:latin typeface="Avenir Next LT Pro" panose="020B0504020202020204" pitchFamily="34" charset="0"/>
                <a:ea typeface="Batang" panose="020B0503020000020004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  World Wide Web : 1990</a:t>
            </a:r>
          </a:p>
          <a:p>
            <a:endParaRPr lang="fr-FR" sz="1800" dirty="0">
              <a:latin typeface="Avenir Next LT Pro" panose="020B0504020202020204" pitchFamily="34" charset="0"/>
              <a:ea typeface="Batang" panose="020B0503020000020004" pitchFamily="18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1800" dirty="0">
                <a:latin typeface="Avenir Next LT Pro" panose="020B0504020202020204" pitchFamily="34" charset="0"/>
                <a:ea typeface="Batang" panose="020B0503020000020004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Protocole TCP/IP 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257AE5E-E053-47AD-847F-B8D1757427A7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D16A3D-ACBA-4FF2-B78D-64DF7A0F0A44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DB95A94-7483-4A3A-AE5F-DAE77DCEE851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368176A-39E9-4ACE-8E6E-14FCEB5522B2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1376571-27F1-493C-8F6C-1FECFF69DE2E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45209-B7C1-48B3-8271-FCD655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CF308-0C44-416D-AB2C-287C1C4B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BAA93-208E-47BC-BB60-C43FD470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4 points: 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Hypertext</a:t>
            </a:r>
            <a:r>
              <a:rPr lang="fr-FR" dirty="0"/>
              <a:t> Markup </a:t>
            </a:r>
            <a:r>
              <a:rPr lang="fr-FR" dirty="0" err="1"/>
              <a:t>Language</a:t>
            </a:r>
            <a:r>
              <a:rPr lang="fr-FR" dirty="0"/>
              <a:t> (HTML)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Hypertext</a:t>
            </a:r>
            <a:r>
              <a:rPr lang="fr-FR" dirty="0"/>
              <a:t> Transfer Protocol (HTTP)</a:t>
            </a:r>
          </a:p>
          <a:p>
            <a:pPr marL="342900" indent="-342900">
              <a:buFontTx/>
              <a:buChar char="-"/>
            </a:pPr>
            <a:r>
              <a:rPr lang="fr-FR" dirty="0"/>
              <a:t>Un client / navigateur web</a:t>
            </a:r>
          </a:p>
          <a:p>
            <a:pPr marL="342900" indent="-342900">
              <a:buFontTx/>
              <a:buChar char="-"/>
            </a:pPr>
            <a:r>
              <a:rPr lang="fr-FR" dirty="0"/>
              <a:t>Un serveur web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r>
              <a:rPr lang="fr-FR" dirty="0"/>
              <a:t>Mise en place </a:t>
            </a:r>
            <a:r>
              <a:rPr lang="fr-FR" dirty="0">
                <a:sym typeface="Wingdings" panose="05000000000000000000" pitchFamily="2" charset="2"/>
              </a:rPr>
              <a:t> Fin 1990 – Début 1991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257AE5E-E053-47AD-847F-B8D1757427A7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D16A3D-ACBA-4FF2-B78D-64DF7A0F0A44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DB95A94-7483-4A3A-AE5F-DAE77DCEE851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368176A-39E9-4ACE-8E6E-14FCEB5522B2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1376571-27F1-493C-8F6C-1FECFF69DE2E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45209-B7C1-48B3-8271-FCD655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6C42C3A3-31EC-4E20-8797-72B6C9EAACA5}"/>
              </a:ext>
            </a:extLst>
          </p:cNvPr>
          <p:cNvSpPr txBox="1"/>
          <p:nvPr/>
        </p:nvSpPr>
        <p:spPr>
          <a:xfrm>
            <a:off x="2030289" y="4274963"/>
            <a:ext cx="2323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Webpage</a:t>
            </a: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r>
              <a:rPr lang="fr-FR" sz="1400" i="1" dirty="0"/>
              <a:t>Affiche la page web index.html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28944B-7A17-4E6C-9CDD-9DB90A68D011}"/>
              </a:ext>
            </a:extLst>
          </p:cNvPr>
          <p:cNvSpPr txBox="1"/>
          <p:nvPr/>
        </p:nvSpPr>
        <p:spPr>
          <a:xfrm>
            <a:off x="6459198" y="4292044"/>
            <a:ext cx="2315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Réponse HTTP</a:t>
            </a:r>
          </a:p>
          <a:p>
            <a:pPr marL="342900" indent="-342900">
              <a:buAutoNum type="arabicPeriod"/>
            </a:pPr>
            <a:endParaRPr lang="fr-FR" dirty="0"/>
          </a:p>
          <a:p>
            <a:r>
              <a:rPr lang="fr-FR" sz="1400" i="1" dirty="0"/>
              <a:t>Code de statut + données de la page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355FF-34A4-4102-983D-4235633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E04C2-440C-4FB7-87FB-224F1559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Processus de communication du protocole HTTP: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72EE45E-CE9A-45A2-A6B8-05D5F0D4FEEF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241337-183D-4DA0-B564-CDE0D72F4957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EAE07E4-209E-4DD1-8848-7CD994260673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63BBBFC-A61C-4F52-A068-05F91DA0F450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C53681-B1AA-49CB-82AB-873FC0DE25F7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937951-2404-4FE0-87E4-DE594652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9ADB50-6AFA-43F5-B4BD-224C106EEA29}"/>
              </a:ext>
            </a:extLst>
          </p:cNvPr>
          <p:cNvSpPr txBox="1"/>
          <p:nvPr/>
        </p:nvSpPr>
        <p:spPr>
          <a:xfrm>
            <a:off x="2030289" y="3144520"/>
            <a:ext cx="3108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URL</a:t>
            </a:r>
          </a:p>
          <a:p>
            <a:pPr marL="342900" indent="-342900">
              <a:buAutoNum type="arabicPeriod"/>
            </a:pPr>
            <a:endParaRPr lang="fr-FR" dirty="0"/>
          </a:p>
          <a:p>
            <a:r>
              <a:rPr lang="fr-FR" sz="1400" i="1" dirty="0"/>
              <a:t>http://www.ex.fr/index.html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98BB171-CC12-44DE-8417-79CAE11B3CCF}"/>
              </a:ext>
            </a:extLst>
          </p:cNvPr>
          <p:cNvSpPr/>
          <p:nvPr/>
        </p:nvSpPr>
        <p:spPr>
          <a:xfrm>
            <a:off x="470033" y="3144520"/>
            <a:ext cx="1560258" cy="2076770"/>
          </a:xfrm>
          <a:prstGeom prst="roundRect">
            <a:avLst/>
          </a:prstGeom>
          <a:solidFill>
            <a:srgbClr val="B5DED8"/>
          </a:solidFill>
          <a:ln>
            <a:solidFill>
              <a:srgbClr val="4A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Entrée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u="sng" dirty="0"/>
              <a:t>User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Ecran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0F674C5-A508-4DEC-A7AD-D3E8D997AF59}"/>
              </a:ext>
            </a:extLst>
          </p:cNvPr>
          <p:cNvSpPr/>
          <p:nvPr/>
        </p:nvSpPr>
        <p:spPr>
          <a:xfrm>
            <a:off x="2030291" y="3430270"/>
            <a:ext cx="2315517" cy="190500"/>
          </a:xfrm>
          <a:prstGeom prst="rightArrow">
            <a:avLst/>
          </a:prstGeom>
          <a:solidFill>
            <a:srgbClr val="B5DED8"/>
          </a:solidFill>
          <a:ln>
            <a:solidFill>
              <a:srgbClr val="4A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07E3D14-1236-42C3-B620-8EE171BAFB3B}"/>
              </a:ext>
            </a:extLst>
          </p:cNvPr>
          <p:cNvSpPr/>
          <p:nvPr/>
        </p:nvSpPr>
        <p:spPr>
          <a:xfrm rot="10800000">
            <a:off x="2030289" y="4610600"/>
            <a:ext cx="2315519" cy="190500"/>
          </a:xfrm>
          <a:prstGeom prst="rightArrow">
            <a:avLst/>
          </a:prstGeom>
          <a:solidFill>
            <a:srgbClr val="D6E3CA"/>
          </a:solidFill>
          <a:ln>
            <a:solidFill>
              <a:srgbClr val="C4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D10C741-BBDA-486A-9167-3CBF4EC37773}"/>
              </a:ext>
            </a:extLst>
          </p:cNvPr>
          <p:cNvSpPr/>
          <p:nvPr/>
        </p:nvSpPr>
        <p:spPr>
          <a:xfrm>
            <a:off x="4354401" y="2910840"/>
            <a:ext cx="2097163" cy="2544130"/>
          </a:xfrm>
          <a:prstGeom prst="roundRect">
            <a:avLst/>
          </a:prstGeom>
          <a:solidFill>
            <a:srgbClr val="B5DED8"/>
          </a:solidFill>
          <a:ln>
            <a:solidFill>
              <a:srgbClr val="4A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Traduit l’url en requête http</a:t>
            </a:r>
          </a:p>
          <a:p>
            <a:pPr algn="ctr"/>
            <a:endParaRPr lang="fr-FR" dirty="0"/>
          </a:p>
          <a:p>
            <a:pPr algn="ctr"/>
            <a:r>
              <a:rPr lang="fr-FR" b="1" u="sng" dirty="0"/>
              <a:t>Navigateur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Adapte les données à la page web finale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A5BFD9-1215-4B32-9CD4-5CACEF4A67E3}"/>
              </a:ext>
            </a:extLst>
          </p:cNvPr>
          <p:cNvSpPr txBox="1"/>
          <p:nvPr/>
        </p:nvSpPr>
        <p:spPr>
          <a:xfrm>
            <a:off x="6451564" y="3144520"/>
            <a:ext cx="3108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Requête HTTP</a:t>
            </a:r>
          </a:p>
          <a:p>
            <a:pPr marL="342900" indent="-342900">
              <a:buAutoNum type="arabicPeriod"/>
            </a:pPr>
            <a:endParaRPr lang="fr-FR" dirty="0"/>
          </a:p>
          <a:p>
            <a:r>
              <a:rPr lang="fr-FR" sz="1400" i="1" dirty="0"/>
              <a:t>GET /index.html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AB7F320-8B06-463D-86A3-6DDE70F66E12}"/>
              </a:ext>
            </a:extLst>
          </p:cNvPr>
          <p:cNvSpPr/>
          <p:nvPr/>
        </p:nvSpPr>
        <p:spPr>
          <a:xfrm>
            <a:off x="6451566" y="3430270"/>
            <a:ext cx="2315517" cy="190500"/>
          </a:xfrm>
          <a:prstGeom prst="rightArrow">
            <a:avLst/>
          </a:prstGeom>
          <a:solidFill>
            <a:srgbClr val="B5DED8"/>
          </a:solidFill>
          <a:ln>
            <a:solidFill>
              <a:srgbClr val="4A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72E0691-F002-4C26-8C6E-2488800812AB}"/>
              </a:ext>
            </a:extLst>
          </p:cNvPr>
          <p:cNvSpPr/>
          <p:nvPr/>
        </p:nvSpPr>
        <p:spPr>
          <a:xfrm rot="10800000">
            <a:off x="6451564" y="4610600"/>
            <a:ext cx="2315519" cy="190500"/>
          </a:xfrm>
          <a:prstGeom prst="rightArrow">
            <a:avLst/>
          </a:prstGeom>
          <a:solidFill>
            <a:srgbClr val="D6E3CA"/>
          </a:solidFill>
          <a:ln>
            <a:solidFill>
              <a:srgbClr val="C4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764BDD-8B9C-4A3B-AA42-1F308CB8B739}"/>
              </a:ext>
            </a:extLst>
          </p:cNvPr>
          <p:cNvSpPr/>
          <p:nvPr/>
        </p:nvSpPr>
        <p:spPr>
          <a:xfrm>
            <a:off x="8775676" y="2910840"/>
            <a:ext cx="2946292" cy="2544130"/>
          </a:xfrm>
          <a:prstGeom prst="roundRect">
            <a:avLst/>
          </a:prstGeom>
          <a:solidFill>
            <a:srgbClr val="B5DED8"/>
          </a:solidFill>
          <a:ln>
            <a:solidFill>
              <a:srgbClr val="4A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Interprète la requête, récupère les fichiers de données requis</a:t>
            </a:r>
          </a:p>
          <a:p>
            <a:pPr algn="ctr"/>
            <a:endParaRPr lang="fr-FR" dirty="0"/>
          </a:p>
          <a:p>
            <a:pPr algn="ctr"/>
            <a:r>
              <a:rPr lang="fr-FR" b="1" u="sng" dirty="0"/>
              <a:t>Serveur Web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Envoie le statuts de la requête et des données à la page web</a:t>
            </a:r>
          </a:p>
        </p:txBody>
      </p:sp>
    </p:spTree>
    <p:extLst>
      <p:ext uri="{BB962C8B-B14F-4D97-AF65-F5344CB8AC3E}">
        <p14:creationId xmlns:p14="http://schemas.microsoft.com/office/powerpoint/2010/main" val="19477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13" grpId="0"/>
      <p:bldP spid="10" grpId="0" uiExpand="1" build="p" animBg="1"/>
      <p:bldP spid="11" grpId="0" animBg="1"/>
      <p:bldP spid="12" grpId="0" animBg="1"/>
      <p:bldP spid="14" grpId="0" uiExpand="1" build="p" animBg="1"/>
      <p:bldP spid="15" grpId="0"/>
      <p:bldP spid="16" grpId="0" animBg="1"/>
      <p:bldP spid="17" grpId="0" animBg="1"/>
      <p:bldP spid="1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355FF-34A4-4102-983D-4235633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E04C2-440C-4FB7-87FB-224F1559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d’une requête HTTP: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72EE45E-CE9A-45A2-A6B8-05D5F0D4FEEF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241337-183D-4DA0-B564-CDE0D72F4957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EAE07E4-209E-4DD1-8848-7CD994260673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63BBBFC-A61C-4F52-A068-05F91DA0F450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C53681-B1AA-49CB-82AB-873FC0DE25F7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937951-2404-4FE0-87E4-DE594652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6D81A7-15E7-4A03-90B3-C915EA89F7BC}"/>
              </a:ext>
            </a:extLst>
          </p:cNvPr>
          <p:cNvSpPr txBox="1"/>
          <p:nvPr/>
        </p:nvSpPr>
        <p:spPr>
          <a:xfrm>
            <a:off x="3970020" y="3834742"/>
            <a:ext cx="291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B5DED8"/>
                </a:highlight>
              </a:rPr>
              <a:t>GET</a:t>
            </a:r>
            <a:r>
              <a:rPr lang="fr-FR" dirty="0"/>
              <a:t> </a:t>
            </a:r>
            <a:r>
              <a:rPr lang="fr-FR" dirty="0">
                <a:highlight>
                  <a:srgbClr val="D6E3CA"/>
                </a:highlight>
              </a:rPr>
              <a:t>/index.html </a:t>
            </a:r>
            <a:r>
              <a:rPr lang="fr-FR" dirty="0">
                <a:highlight>
                  <a:srgbClr val="C4D67C"/>
                </a:highlight>
              </a:rPr>
              <a:t>HTTP/1.1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www.google.com</a:t>
            </a:r>
            <a:endParaRPr lang="fr-FR" dirty="0"/>
          </a:p>
          <a:p>
            <a:r>
              <a:rPr lang="fr-FR" dirty="0" err="1"/>
              <a:t>Accept-language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79D2227-DF98-4412-8475-9D7D145AB24B}"/>
              </a:ext>
            </a:extLst>
          </p:cNvPr>
          <p:cNvCxnSpPr/>
          <p:nvPr/>
        </p:nvCxnSpPr>
        <p:spPr>
          <a:xfrm flipH="1" flipV="1">
            <a:off x="3649980" y="3680460"/>
            <a:ext cx="388620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9A032EF-5AD4-4A2F-8E5F-58130050C803}"/>
              </a:ext>
            </a:extLst>
          </p:cNvPr>
          <p:cNvCxnSpPr>
            <a:cxnSpLocks/>
          </p:cNvCxnSpPr>
          <p:nvPr/>
        </p:nvCxnSpPr>
        <p:spPr>
          <a:xfrm flipV="1">
            <a:off x="5109866" y="3425487"/>
            <a:ext cx="0" cy="44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0E5CF57-F481-4EB0-B3C2-0DCDE861D124}"/>
              </a:ext>
            </a:extLst>
          </p:cNvPr>
          <p:cNvCxnSpPr>
            <a:cxnSpLocks/>
          </p:cNvCxnSpPr>
          <p:nvPr/>
        </p:nvCxnSpPr>
        <p:spPr>
          <a:xfrm flipV="1">
            <a:off x="6798927" y="3717369"/>
            <a:ext cx="513694" cy="1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6AC079F-32C3-4120-8095-08B1D35B2692}"/>
              </a:ext>
            </a:extLst>
          </p:cNvPr>
          <p:cNvSpPr txBox="1"/>
          <p:nvPr/>
        </p:nvSpPr>
        <p:spPr>
          <a:xfrm>
            <a:off x="4251649" y="3052148"/>
            <a:ext cx="18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Chemin d’accès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4901A4C-204C-42FA-B9EA-6A89359AFD86}"/>
              </a:ext>
            </a:extLst>
          </p:cNvPr>
          <p:cNvSpPr txBox="1"/>
          <p:nvPr/>
        </p:nvSpPr>
        <p:spPr>
          <a:xfrm>
            <a:off x="6998352" y="3269583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du protocole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6021D0-D5F8-469C-95B4-A085553B3DAA}"/>
              </a:ext>
            </a:extLst>
          </p:cNvPr>
          <p:cNvSpPr txBox="1"/>
          <p:nvPr/>
        </p:nvSpPr>
        <p:spPr>
          <a:xfrm>
            <a:off x="2412936" y="3429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</a:t>
            </a:r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D553F6F1-723A-4636-A03F-5B4D9422B702}"/>
              </a:ext>
            </a:extLst>
          </p:cNvPr>
          <p:cNvSpPr/>
          <p:nvPr/>
        </p:nvSpPr>
        <p:spPr>
          <a:xfrm>
            <a:off x="6798927" y="4166124"/>
            <a:ext cx="85224" cy="59194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F6D6CDA-057E-4283-82B8-67ACCFC754CE}"/>
              </a:ext>
            </a:extLst>
          </p:cNvPr>
          <p:cNvSpPr txBox="1"/>
          <p:nvPr/>
        </p:nvSpPr>
        <p:spPr>
          <a:xfrm>
            <a:off x="6998352" y="4277432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4415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355FF-34A4-4102-983D-4235633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E04C2-440C-4FB7-87FB-224F1559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Méthodes: DELETE, GET, HEAD, PUT, OPTIONS, POST </a:t>
            </a:r>
          </a:p>
          <a:p>
            <a:endParaRPr lang="fr-FR" dirty="0"/>
          </a:p>
          <a:p>
            <a:r>
              <a:rPr lang="fr-FR" dirty="0"/>
              <a:t>Exemple: </a:t>
            </a:r>
          </a:p>
          <a:p>
            <a:r>
              <a:rPr lang="fr-FR" dirty="0"/>
              <a:t>GET /</a:t>
            </a:r>
            <a:r>
              <a:rPr lang="fr-FR" dirty="0" err="1"/>
              <a:t>getUser?id</a:t>
            </a:r>
            <a:r>
              <a:rPr lang="fr-FR" dirty="0"/>
              <a:t>=x </a:t>
            </a:r>
            <a:r>
              <a:rPr lang="fr-FR" dirty="0">
                <a:sym typeface="Wingdings" panose="05000000000000000000" pitchFamily="2" charset="2"/>
              </a:rPr>
              <a:t> Détails de l’utilisateur </a:t>
            </a:r>
          </a:p>
          <a:p>
            <a:r>
              <a:rPr lang="fr-FR" dirty="0">
                <a:sym typeface="Wingdings" panose="05000000000000000000" pitchFamily="2" charset="2"/>
              </a:rPr>
              <a:t>POST /</a:t>
            </a:r>
            <a:r>
              <a:rPr lang="fr-FR" dirty="0" err="1">
                <a:sym typeface="Wingdings" panose="05000000000000000000" pitchFamily="2" charset="2"/>
              </a:rPr>
              <a:t>createUser.php</a:t>
            </a:r>
            <a:r>
              <a:rPr lang="fr-FR" dirty="0">
                <a:sym typeface="Wingdings" panose="05000000000000000000" pitchFamily="2" charset="2"/>
              </a:rPr>
              <a:t> HTTP1.1</a:t>
            </a:r>
          </a:p>
          <a:p>
            <a:r>
              <a:rPr lang="fr-FR" dirty="0">
                <a:sym typeface="Wingdings" panose="05000000000000000000" pitchFamily="2" charset="2"/>
              </a:rPr>
              <a:t>Host: </a:t>
            </a:r>
            <a:r>
              <a:rPr lang="fr-FR" dirty="0">
                <a:sym typeface="Wingdings" panose="05000000000000000000" pitchFamily="2" charset="2"/>
                <a:hlinkClick r:id="rId2"/>
              </a:rPr>
              <a:t>www.google.com</a:t>
            </a:r>
            <a:r>
              <a:rPr lang="fr-FR" dirty="0">
                <a:sym typeface="Wingdings" panose="05000000000000000000" pitchFamily="2" charset="2"/>
              </a:rPr>
              <a:t>		 </a:t>
            </a:r>
            <a:r>
              <a:rPr lang="fr-FR" dirty="0" err="1">
                <a:sym typeface="Wingdings" panose="05000000000000000000" pitchFamily="2" charset="2"/>
              </a:rPr>
              <a:t>Success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prenom</a:t>
            </a:r>
            <a:r>
              <a:rPr lang="fr-FR" dirty="0">
                <a:sym typeface="Wingdings" panose="05000000000000000000" pitchFamily="2" charset="2"/>
              </a:rPr>
              <a:t>=</a:t>
            </a:r>
            <a:r>
              <a:rPr lang="fr-FR" dirty="0" err="1">
                <a:sym typeface="Wingdings" panose="05000000000000000000" pitchFamily="2" charset="2"/>
              </a:rPr>
              <a:t>mael&amp;nom</a:t>
            </a:r>
            <a:r>
              <a:rPr lang="fr-FR" dirty="0">
                <a:sym typeface="Wingdings" panose="05000000000000000000" pitchFamily="2" charset="2"/>
              </a:rPr>
              <a:t>=</a:t>
            </a:r>
            <a:r>
              <a:rPr lang="fr-FR" dirty="0" err="1">
                <a:sym typeface="Wingdings" panose="05000000000000000000" pitchFamily="2" charset="2"/>
              </a:rPr>
              <a:t>belliard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72EE45E-CE9A-45A2-A6B8-05D5F0D4FEEF}"/>
              </a:ext>
            </a:extLst>
          </p:cNvPr>
          <p:cNvSpPr/>
          <p:nvPr/>
        </p:nvSpPr>
        <p:spPr>
          <a:xfrm>
            <a:off x="731785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241337-183D-4DA0-B564-CDE0D72F4957}"/>
              </a:ext>
            </a:extLst>
          </p:cNvPr>
          <p:cNvSpPr/>
          <p:nvPr/>
        </p:nvSpPr>
        <p:spPr>
          <a:xfrm>
            <a:off x="3023828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EAE07E4-209E-4DD1-8848-7CD994260673}"/>
              </a:ext>
            </a:extLst>
          </p:cNvPr>
          <p:cNvSpPr/>
          <p:nvPr/>
        </p:nvSpPr>
        <p:spPr>
          <a:xfrm>
            <a:off x="5105400" y="5915024"/>
            <a:ext cx="1981200" cy="685801"/>
          </a:xfrm>
          <a:prstGeom prst="roundRect">
            <a:avLst/>
          </a:prstGeom>
          <a:solidFill>
            <a:srgbClr val="B5DED8"/>
          </a:solidFill>
          <a:ln w="12700" cap="flat" cmpd="sng" algn="ctr">
            <a:solidFill>
              <a:srgbClr val="4AA2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63BBBFC-A61C-4F52-A068-05F91DA0F450}"/>
              </a:ext>
            </a:extLst>
          </p:cNvPr>
          <p:cNvSpPr/>
          <p:nvPr/>
        </p:nvSpPr>
        <p:spPr>
          <a:xfrm>
            <a:off x="7607914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versions de HTTP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C53681-B1AA-49CB-82AB-873FC0DE25F7}"/>
              </a:ext>
            </a:extLst>
          </p:cNvPr>
          <p:cNvSpPr/>
          <p:nvPr/>
        </p:nvSpPr>
        <p:spPr>
          <a:xfrm>
            <a:off x="9899957" y="5915024"/>
            <a:ext cx="1560258" cy="685801"/>
          </a:xfrm>
          <a:prstGeom prst="roundRect">
            <a:avLst/>
          </a:prstGeom>
          <a:solidFill>
            <a:srgbClr val="D6E3CA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937951-2404-4FE0-87E4-DE594652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608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746</Words>
  <Application>Microsoft Office PowerPoint</Application>
  <PresentationFormat>Grand écran</PresentationFormat>
  <Paragraphs>217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Hypertext Transfer Protocol</vt:lpstr>
      <vt:lpstr>Sommaire</vt:lpstr>
      <vt:lpstr>Introduction</vt:lpstr>
      <vt:lpstr>Introduction</vt:lpstr>
      <vt:lpstr>Histoire</vt:lpstr>
      <vt:lpstr>Histoire</vt:lpstr>
      <vt:lpstr>Fonctionnement</vt:lpstr>
      <vt:lpstr>Fonctionnement</vt:lpstr>
      <vt:lpstr>Fonctionnement</vt:lpstr>
      <vt:lpstr>Les versions de HTTP</vt:lpstr>
      <vt:lpstr>Les versions de HTTP</vt:lpstr>
      <vt:lpstr>Les versions de HTTP</vt:lpstr>
      <vt:lpstr>Conclusion</vt:lpstr>
      <vt:lpstr>Sources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BELLIARD MAEL</dc:creator>
  <cp:lastModifiedBy>BELLIARD MAEL</cp:lastModifiedBy>
  <cp:revision>74</cp:revision>
  <dcterms:created xsi:type="dcterms:W3CDTF">2021-12-27T15:09:43Z</dcterms:created>
  <dcterms:modified xsi:type="dcterms:W3CDTF">2022-01-03T10:20:04Z</dcterms:modified>
</cp:coreProperties>
</file>