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748" r:id="rId2"/>
    <p:sldId id="691" r:id="rId3"/>
    <p:sldId id="692" r:id="rId4"/>
    <p:sldId id="693" r:id="rId5"/>
    <p:sldId id="694" r:id="rId6"/>
    <p:sldId id="695" r:id="rId7"/>
    <p:sldId id="696" r:id="rId8"/>
    <p:sldId id="738" r:id="rId9"/>
    <p:sldId id="740" r:id="rId10"/>
    <p:sldId id="741" r:id="rId11"/>
    <p:sldId id="712" r:id="rId12"/>
    <p:sldId id="744" r:id="rId13"/>
    <p:sldId id="697" r:id="rId14"/>
    <p:sldId id="742" r:id="rId15"/>
    <p:sldId id="707" r:id="rId16"/>
    <p:sldId id="709" r:id="rId17"/>
    <p:sldId id="710" r:id="rId18"/>
    <p:sldId id="711" r:id="rId19"/>
    <p:sldId id="743" r:id="rId20"/>
    <p:sldId id="763" r:id="rId21"/>
    <p:sldId id="758" r:id="rId22"/>
    <p:sldId id="760" r:id="rId23"/>
    <p:sldId id="761" r:id="rId24"/>
    <p:sldId id="762" r:id="rId25"/>
    <p:sldId id="764" r:id="rId26"/>
    <p:sldId id="765" r:id="rId27"/>
    <p:sldId id="766" r:id="rId28"/>
    <p:sldId id="767" r:id="rId29"/>
    <p:sldId id="659" r:id="rId30"/>
    <p:sldId id="590" r:id="rId31"/>
    <p:sldId id="591" r:id="rId32"/>
    <p:sldId id="592" r:id="rId33"/>
    <p:sldId id="593" r:id="rId34"/>
    <p:sldId id="768" r:id="rId35"/>
    <p:sldId id="769" r:id="rId36"/>
    <p:sldId id="770" r:id="rId37"/>
    <p:sldId id="771" r:id="rId38"/>
    <p:sldId id="772" r:id="rId39"/>
    <p:sldId id="774" r:id="rId40"/>
    <p:sldId id="775" r:id="rId41"/>
    <p:sldId id="776" r:id="rId42"/>
    <p:sldId id="777" r:id="rId43"/>
    <p:sldId id="778" r:id="rId44"/>
    <p:sldId id="779" r:id="rId45"/>
    <p:sldId id="780" r:id="rId46"/>
    <p:sldId id="787" r:id="rId47"/>
    <p:sldId id="782" r:id="rId48"/>
    <p:sldId id="784" r:id="rId49"/>
    <p:sldId id="785" r:id="rId50"/>
    <p:sldId id="786" r:id="rId51"/>
    <p:sldId id="746" r:id="rId52"/>
    <p:sldId id="747" r:id="rId53"/>
    <p:sldId id="745" r:id="rId54"/>
    <p:sldId id="749" r:id="rId55"/>
    <p:sldId id="750" r:id="rId56"/>
    <p:sldId id="751" r:id="rId57"/>
    <p:sldId id="752" r:id="rId58"/>
    <p:sldId id="753" r:id="rId59"/>
    <p:sldId id="754" r:id="rId60"/>
    <p:sldId id="755" r:id="rId61"/>
    <p:sldId id="756" r:id="rId62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7CA800"/>
    <a:srgbClr val="419BDF"/>
    <a:srgbClr val="FFDF79"/>
    <a:srgbClr val="C42500"/>
    <a:srgbClr val="5B9BD5"/>
    <a:srgbClr val="FF9F5D"/>
    <a:srgbClr val="FF9981"/>
    <a:srgbClr val="FF9BCD"/>
    <a:srgbClr val="29A7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16" autoAdjust="0"/>
    <p:restoredTop sz="99490" autoAdjust="0"/>
  </p:normalViewPr>
  <p:slideViewPr>
    <p:cSldViewPr snapToGrid="0">
      <p:cViewPr varScale="1">
        <p:scale>
          <a:sx n="116" d="100"/>
          <a:sy n="116" d="100"/>
        </p:scale>
        <p:origin x="4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4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650" tIns="47325" rIns="94650" bIns="47325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4650" tIns="47325" rIns="94650" bIns="47325" rtlCol="0"/>
          <a:lstStyle>
            <a:lvl1pPr algn="r">
              <a:defRPr sz="1200"/>
            </a:lvl1pPr>
          </a:lstStyle>
          <a:p>
            <a:fld id="{730F2581-F2F2-4F41-B99F-5383477BDCC4}" type="datetimeFigureOut">
              <a:rPr lang="fr-FR" smtClean="0"/>
              <a:pPr/>
              <a:t>17/11/2021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650" tIns="47325" rIns="94650" bIns="47325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4650" tIns="47325" rIns="94650" bIns="47325" rtlCol="0" anchor="b"/>
          <a:lstStyle>
            <a:lvl1pPr algn="r">
              <a:defRPr sz="1200"/>
            </a:lvl1pPr>
          </a:lstStyle>
          <a:p>
            <a:fld id="{BC0313AA-6B2C-408F-828A-37EBF62B79A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654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334E3-1F9F-4E98-9F5A-DAA22F426B44}" type="datetimeFigureOut">
              <a:rPr lang="fr-FR" smtClean="0"/>
              <a:pPr/>
              <a:t>17/11/2021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AA49C-45C1-4A9A-80E4-85F6F1E9D5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62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5467CF-FBE6-45FF-B8F9-46E7496BE7C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19AEA-9E54-4852-A41B-61355B97E62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EB819-0D95-41F4-978E-6CDA2B0E25F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A54E06-BA62-4900-9BF8-D062D9099F7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4F00F3-4A95-499C-B34B-0041A7A971B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DBFA5-EEFA-4DC6-9B72-F1F388E05AB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54AD3-B7B9-4C02-9D67-0F1C88DDFF8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C290B2-3B9C-4717-86B8-FB7DAB19309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89A00-950F-4E01-9FD8-4952D425CADB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4006C-1FB9-464A-8DD5-803A8692973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44010-CB23-473D-A601-6FB9FB86B04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CAB7AD9-1BA9-45C0-ADE3-59411D55ED60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6" y="182563"/>
            <a:ext cx="495520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860614" y="544513"/>
            <a:ext cx="31309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Licence 3 - Informatique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0" y="998538"/>
            <a:ext cx="9144000" cy="2822772"/>
            <a:chOff x="0" y="998538"/>
            <a:chExt cx="9144000" cy="2822772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8" y="1166813"/>
              <a:ext cx="40735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it-IT" sz="2000" b="1" i="1">
                  <a:solidFill>
                    <a:schemeClr val="folHlink"/>
                  </a:solidFill>
                </a:rPr>
                <a:t>Sommaire</a:t>
              </a:r>
              <a:endParaRPr lang="fr-FR" sz="2000" b="1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931691" y="1666874"/>
              <a:ext cx="7856049" cy="2154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buClr>
                  <a:schemeClr val="accent2"/>
                </a:buClr>
                <a:buFont typeface="Wingdings" pitchFamily="2" charset="2"/>
                <a:buNone/>
              </a:pPr>
              <a:endParaRPr lang="fr-FR" b="1">
                <a:solidFill>
                  <a:srgbClr val="800080"/>
                </a:solidFill>
                <a:sym typeface="Wingdings" pitchFamily="2" charset="2"/>
              </a:endParaRPr>
            </a:p>
            <a:p>
              <a:pPr algn="just">
                <a:buClr>
                  <a:schemeClr val="accent2"/>
                </a:buClr>
              </a:pPr>
              <a:endParaRPr lang="fr-FR" sz="2000" b="1">
                <a:solidFill>
                  <a:srgbClr val="800080"/>
                </a:solidFill>
                <a:sym typeface="Wingdings" pitchFamily="2" charset="2"/>
              </a:endParaRPr>
            </a:p>
            <a:p>
              <a:pPr algn="just">
                <a:buClr>
                  <a:schemeClr val="accent2"/>
                </a:buClr>
              </a:pPr>
              <a:endParaRPr lang="fr-FR" sz="2000" b="1">
                <a:solidFill>
                  <a:srgbClr val="800080"/>
                </a:solidFill>
                <a:sym typeface="Wingdings" pitchFamily="2" charset="2"/>
              </a:endParaRPr>
            </a:p>
            <a:p>
              <a:pPr algn="just">
                <a:buClr>
                  <a:schemeClr val="accent2"/>
                </a:buClr>
              </a:pPr>
              <a:endParaRPr lang="fr-FR" sz="2000" b="1">
                <a:solidFill>
                  <a:srgbClr val="800080"/>
                </a:solidFill>
                <a:sym typeface="Wingdings" pitchFamily="2" charset="2"/>
              </a:endParaRPr>
            </a:p>
            <a:p>
              <a:pPr algn="ctr">
                <a:buClr>
                  <a:schemeClr val="accent2"/>
                </a:buClr>
              </a:pPr>
              <a:r>
                <a:rPr lang="fr-FR" sz="2800" b="1">
                  <a:solidFill>
                    <a:srgbClr val="800080"/>
                  </a:solidFill>
                  <a:sym typeface="Wingdings" pitchFamily="2" charset="2"/>
                </a:rPr>
                <a:t>Analyse des algorithmes </a:t>
              </a:r>
            </a:p>
            <a:p>
              <a:pPr algn="ctr">
                <a:buClr>
                  <a:schemeClr val="accent2"/>
                </a:buClr>
              </a:pPr>
              <a:r>
                <a:rPr lang="fr-FR" sz="2800" b="1">
                  <a:solidFill>
                    <a:srgbClr val="800080"/>
                  </a:solidFill>
                  <a:sym typeface="Wingdings" pitchFamily="2" charset="2"/>
                </a:rPr>
                <a:t>récursifs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063467" y="4714493"/>
            <a:ext cx="49138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2000" b="1" dirty="0">
                <a:solidFill>
                  <a:srgbClr val="800080"/>
                </a:solidFill>
                <a:sym typeface="Wingdings" pitchFamily="2" charset="2"/>
              </a:rPr>
              <a:t>	Algorithmes et récursivité</a:t>
            </a:r>
          </a:p>
          <a:p>
            <a:pPr marL="540000"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2000" b="1" dirty="0">
                <a:solidFill>
                  <a:srgbClr val="800080"/>
                </a:solidFill>
                <a:sym typeface="Wingdings" pitchFamily="2" charset="2"/>
              </a:rPr>
              <a:t>    Satisfaction de contraintes</a:t>
            </a:r>
          </a:p>
          <a:p>
            <a:pPr marL="540000"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2000" b="1" dirty="0">
                <a:solidFill>
                  <a:srgbClr val="800080"/>
                </a:solidFill>
                <a:sym typeface="Wingdings" pitchFamily="2" charset="2"/>
              </a:rPr>
              <a:t>    Recherches heuristiques</a:t>
            </a:r>
          </a:p>
          <a:p>
            <a:pPr marL="540000"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2000" b="1" dirty="0">
                <a:solidFill>
                  <a:srgbClr val="800080"/>
                </a:solidFill>
                <a:sym typeface="Wingdings" pitchFamily="2" charset="2"/>
              </a:rPr>
              <a:t>    Stratégie de jeux</a:t>
            </a:r>
          </a:p>
          <a:p>
            <a:pPr marL="540000"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2000" b="1" dirty="0">
                <a:solidFill>
                  <a:srgbClr val="800080"/>
                </a:solidFill>
                <a:sym typeface="Wingdings" pitchFamily="2" charset="2"/>
              </a:rPr>
              <a:t>	Programmation dynamique</a:t>
            </a:r>
          </a:p>
          <a:p>
            <a:pPr marL="540000">
              <a:buClr>
                <a:schemeClr val="accent2"/>
              </a:buClr>
            </a:pPr>
            <a:endParaRPr lang="fr-FR" sz="2000" b="1" dirty="0">
              <a:solidFill>
                <a:srgbClr val="80008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2823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645342"/>
            <a:chOff x="0" y="998538"/>
            <a:chExt cx="9144000" cy="645342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8" y="1166813"/>
              <a:ext cx="40735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err="1">
                  <a:solidFill>
                    <a:schemeClr val="folHlink"/>
                  </a:solidFill>
                </a:rPr>
                <a:t>Backtracking</a:t>
              </a:r>
              <a:endParaRPr lang="fr-FR" sz="2000" b="1" i="1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41610" y="1243770"/>
              <a:ext cx="86357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 i="1" dirty="0">
                  <a:solidFill>
                    <a:srgbClr val="800080"/>
                  </a:solidFill>
                  <a:sym typeface="Wingdings" pitchFamily="2" charset="2"/>
                </a:rPr>
                <a:t>Algorithmes récursifs</a:t>
              </a:r>
              <a:endParaRPr lang="fr-FR" sz="2000" i="1" dirty="0">
                <a:solidFill>
                  <a:srgbClr val="800080"/>
                </a:solidFill>
              </a:endParaRPr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E9A70E3-1F48-1841-8F3E-614BAC68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895" y="1761831"/>
            <a:ext cx="6971506" cy="230832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# Chercher une solution</a:t>
            </a:r>
          </a:p>
          <a:p>
            <a:pPr>
              <a:tabLst>
                <a:tab pos="1558925" algn="ctr"/>
              </a:tabLst>
            </a:pPr>
            <a:r>
              <a:rPr lang="fr-FR" sz="1600" i="1" err="1">
                <a:solidFill>
                  <a:srgbClr val="800080"/>
                </a:solidFill>
              </a:rPr>
              <a:t>def</a:t>
            </a:r>
            <a:r>
              <a:rPr lang="fr-FR" sz="1600" i="1">
                <a:solidFill>
                  <a:srgbClr val="800080"/>
                </a:solidFill>
              </a:rPr>
              <a:t> </a:t>
            </a:r>
            <a:r>
              <a:rPr lang="fr-FR" sz="1600" i="1" err="1">
                <a:solidFill>
                  <a:srgbClr val="800080"/>
                </a:solidFill>
              </a:rPr>
              <a:t>fonction_récursive</a:t>
            </a:r>
            <a:r>
              <a:rPr lang="fr-FR" sz="1600" i="1">
                <a:solidFill>
                  <a:srgbClr val="800080"/>
                </a:solidFill>
              </a:rPr>
              <a:t> (Paramètres du problème, </a:t>
            </a:r>
            <a:r>
              <a:rPr lang="fr-FR" sz="1600" i="1" err="1">
                <a:solidFill>
                  <a:srgbClr val="800080"/>
                </a:solidFill>
              </a:rPr>
              <a:t>e</a:t>
            </a:r>
            <a:r>
              <a:rPr lang="fr-FR" sz="1600" i="1" baseline="-25000" err="1">
                <a:solidFill>
                  <a:srgbClr val="800080"/>
                </a:solidFill>
              </a:rPr>
              <a:t>i</a:t>
            </a:r>
            <a:r>
              <a:rPr lang="fr-FR" sz="1600" i="1">
                <a:solidFill>
                  <a:srgbClr val="800080"/>
                </a:solidFill>
              </a:rPr>
              <a:t> ) 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if ( solution trouvé ) : trouvé = </a:t>
            </a:r>
            <a:r>
              <a:rPr lang="fr-FR" sz="1600" i="1" err="1">
                <a:solidFill>
                  <a:srgbClr val="800080"/>
                </a:solidFill>
              </a:rPr>
              <a:t>True</a:t>
            </a:r>
            <a:r>
              <a:rPr lang="fr-FR" sz="1600" i="1">
                <a:solidFill>
                  <a:srgbClr val="800080"/>
                </a:solidFill>
              </a:rPr>
              <a:t> ; return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for e in </a:t>
            </a:r>
            <a:r>
              <a:rPr lang="fr-FR" sz="1600" i="1" err="1">
                <a:solidFill>
                  <a:srgbClr val="800080"/>
                </a:solidFill>
              </a:rPr>
              <a:t>etapeSuivante</a:t>
            </a:r>
            <a:r>
              <a:rPr lang="fr-FR" sz="1600" i="1">
                <a:solidFill>
                  <a:srgbClr val="800080"/>
                </a:solidFill>
              </a:rPr>
              <a:t> de </a:t>
            </a:r>
            <a:r>
              <a:rPr lang="fr-FR" sz="1600" i="1" err="1">
                <a:solidFill>
                  <a:srgbClr val="800080"/>
                </a:solidFill>
              </a:rPr>
              <a:t>e</a:t>
            </a:r>
            <a:r>
              <a:rPr lang="fr-FR" sz="1600" i="1" baseline="-25000" err="1">
                <a:solidFill>
                  <a:srgbClr val="800080"/>
                </a:solidFill>
              </a:rPr>
              <a:t>i</a:t>
            </a:r>
            <a:r>
              <a:rPr lang="fr-FR" sz="1600" i="1" baseline="-25000">
                <a:solidFill>
                  <a:srgbClr val="800080"/>
                </a:solidFill>
              </a:rPr>
              <a:t> </a:t>
            </a:r>
            <a:r>
              <a:rPr lang="fr-FR" sz="1600" i="1">
                <a:solidFill>
                  <a:srgbClr val="800080"/>
                </a:solidFill>
              </a:rPr>
              <a:t>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if e est acceptable 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modifier les paramètres du problème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</a:t>
            </a:r>
            <a:r>
              <a:rPr lang="fr-FR" sz="1600" i="1" err="1">
                <a:solidFill>
                  <a:srgbClr val="800080"/>
                </a:solidFill>
              </a:rPr>
              <a:t>fonction_récursive</a:t>
            </a:r>
            <a:r>
              <a:rPr lang="fr-FR" sz="1600" i="1">
                <a:solidFill>
                  <a:srgbClr val="800080"/>
                </a:solidFill>
              </a:rPr>
              <a:t> (Paramètres du problème, e)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if trouvé : return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retour sur trace 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2A79C0EF-B6AB-2B46-BF68-1EF50C298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895" y="4387902"/>
            <a:ext cx="6971506" cy="230832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# Cherche la meilleur solution</a:t>
            </a:r>
          </a:p>
          <a:p>
            <a:pPr>
              <a:tabLst>
                <a:tab pos="1558925" algn="ctr"/>
              </a:tabLst>
            </a:pPr>
            <a:r>
              <a:rPr lang="fr-FR" sz="1600" i="1" err="1">
                <a:solidFill>
                  <a:srgbClr val="800080"/>
                </a:solidFill>
              </a:rPr>
              <a:t>def</a:t>
            </a:r>
            <a:r>
              <a:rPr lang="fr-FR" sz="1600" i="1">
                <a:solidFill>
                  <a:srgbClr val="800080"/>
                </a:solidFill>
              </a:rPr>
              <a:t> </a:t>
            </a:r>
            <a:r>
              <a:rPr lang="fr-FR" sz="1600" i="1" err="1">
                <a:solidFill>
                  <a:srgbClr val="800080"/>
                </a:solidFill>
              </a:rPr>
              <a:t>fonction_récursive</a:t>
            </a:r>
            <a:r>
              <a:rPr lang="fr-FR" sz="1600" i="1">
                <a:solidFill>
                  <a:srgbClr val="800080"/>
                </a:solidFill>
              </a:rPr>
              <a:t> (Paramètres du problème, </a:t>
            </a:r>
            <a:r>
              <a:rPr lang="fr-FR" sz="1600" i="1" err="1">
                <a:solidFill>
                  <a:srgbClr val="800080"/>
                </a:solidFill>
              </a:rPr>
              <a:t>e</a:t>
            </a:r>
            <a:r>
              <a:rPr lang="fr-FR" sz="1600" i="1" baseline="-25000" err="1">
                <a:solidFill>
                  <a:srgbClr val="800080"/>
                </a:solidFill>
              </a:rPr>
              <a:t>i</a:t>
            </a:r>
            <a:r>
              <a:rPr lang="fr-FR" sz="1600" i="1">
                <a:solidFill>
                  <a:srgbClr val="800080"/>
                </a:solidFill>
              </a:rPr>
              <a:t> ) 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if ( solution trouvé ) : 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if solution meilleur </a:t>
            </a:r>
            <a:r>
              <a:rPr lang="fr-FR" sz="1600" i="1" err="1">
                <a:solidFill>
                  <a:srgbClr val="800080"/>
                </a:solidFill>
              </a:rPr>
              <a:t>solutionMax</a:t>
            </a:r>
            <a:r>
              <a:rPr lang="fr-FR" sz="1600" i="1">
                <a:solidFill>
                  <a:srgbClr val="800080"/>
                </a:solidFill>
              </a:rPr>
              <a:t> : </a:t>
            </a:r>
            <a:r>
              <a:rPr lang="fr-FR" sz="1600" i="1" err="1">
                <a:solidFill>
                  <a:srgbClr val="800080"/>
                </a:solidFill>
              </a:rPr>
              <a:t>solutionMax</a:t>
            </a:r>
            <a:r>
              <a:rPr lang="fr-FR" sz="1600" i="1">
                <a:solidFill>
                  <a:srgbClr val="800080"/>
                </a:solidFill>
              </a:rPr>
              <a:t> = solution ; return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for e in </a:t>
            </a:r>
            <a:r>
              <a:rPr lang="fr-FR" sz="1600" i="1" err="1">
                <a:solidFill>
                  <a:srgbClr val="800080"/>
                </a:solidFill>
              </a:rPr>
              <a:t>etapeSuivante</a:t>
            </a:r>
            <a:r>
              <a:rPr lang="fr-FR" sz="1600" i="1">
                <a:solidFill>
                  <a:srgbClr val="800080"/>
                </a:solidFill>
              </a:rPr>
              <a:t> </a:t>
            </a:r>
            <a:r>
              <a:rPr lang="fr-FR" sz="1600" i="1" err="1">
                <a:solidFill>
                  <a:srgbClr val="800080"/>
                </a:solidFill>
              </a:rPr>
              <a:t>e</a:t>
            </a:r>
            <a:r>
              <a:rPr lang="fr-FR" sz="1600" i="1" baseline="-25000" err="1">
                <a:solidFill>
                  <a:srgbClr val="800080"/>
                </a:solidFill>
              </a:rPr>
              <a:t>i</a:t>
            </a:r>
            <a:r>
              <a:rPr lang="fr-FR" sz="1600" i="1" baseline="-25000">
                <a:solidFill>
                  <a:srgbClr val="800080"/>
                </a:solidFill>
              </a:rPr>
              <a:t>  </a:t>
            </a:r>
            <a:r>
              <a:rPr lang="fr-FR" sz="1600" i="1">
                <a:solidFill>
                  <a:srgbClr val="800080"/>
                </a:solidFill>
              </a:rPr>
              <a:t>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if e est acceptable 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modifier les paramètres du problème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</a:t>
            </a:r>
            <a:r>
              <a:rPr lang="fr-FR" sz="1600" i="1" err="1">
                <a:solidFill>
                  <a:srgbClr val="800080"/>
                </a:solidFill>
              </a:rPr>
              <a:t>fonction_récursive</a:t>
            </a:r>
            <a:r>
              <a:rPr lang="fr-FR" sz="1600" i="1">
                <a:solidFill>
                  <a:srgbClr val="800080"/>
                </a:solidFill>
              </a:rPr>
              <a:t> (Paramètres du problème, e)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retour sur trace </a:t>
            </a:r>
          </a:p>
        </p:txBody>
      </p:sp>
    </p:spTree>
    <p:extLst>
      <p:ext uri="{BB962C8B-B14F-4D97-AF65-F5344CB8AC3E}">
        <p14:creationId xmlns:p14="http://schemas.microsoft.com/office/powerpoint/2010/main" val="292895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3749741"/>
            <a:chOff x="0" y="998538"/>
            <a:chExt cx="9144000" cy="3749741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8" y="1166813"/>
              <a:ext cx="40735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 err="1">
                  <a:solidFill>
                    <a:schemeClr val="folHlink"/>
                  </a:solidFill>
                </a:rPr>
                <a:t>Backtracking</a:t>
              </a:r>
              <a:r>
                <a:rPr lang="fr-FR" sz="2000" b="1" i="1" dirty="0">
                  <a:solidFill>
                    <a:schemeClr val="folHlink"/>
                  </a:solidFill>
                </a:rPr>
                <a:t> – exemple 1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3200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Exemple : Placement des reines</a:t>
              </a:r>
              <a:endParaRPr lang="fr-FR" sz="2000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L’exercice consiste à placer 8 reines sur un échiquier (8x8) de telle sorte qu’aucune des reines ne puisse se menacer mutuellement. </a:t>
              </a:r>
            </a:p>
            <a:p>
              <a:pPr lvl="1" algn="just">
                <a:spcAft>
                  <a:spcPts val="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Avec un tableau dans lequel les indices repère une ligne et la valeur une colonne. A s’assure qu’une reine n’est pas menacée par une autre :</a:t>
              </a:r>
            </a:p>
            <a:p>
              <a:pPr marL="1257300" lvl="2" indent="-342900" algn="just"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fr-FR" i="1">
                  <a:solidFill>
                    <a:srgbClr val="800080"/>
                  </a:solidFill>
                </a:rPr>
                <a:t>Par construction du tableau aucune reine n’est sur la même ligne.</a:t>
              </a:r>
            </a:p>
            <a:p>
              <a:pPr marL="1257300" lvl="2" indent="-342900" algn="just"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fr-FR" i="1">
                  <a:solidFill>
                    <a:srgbClr val="800080"/>
                  </a:solidFill>
                </a:rPr>
                <a:t>Deux reines seront sur la même colonne si leur valeur dans le tableau sont identiques.</a:t>
              </a:r>
            </a:p>
            <a:p>
              <a:pPr marL="1257300" lvl="2" indent="-342900" algn="just">
                <a:spcAft>
                  <a:spcPts val="1200"/>
                </a:spcAft>
                <a:buFont typeface="Arial" pitchFamily="34" charset="0"/>
                <a:buChar char="•"/>
              </a:pPr>
              <a:r>
                <a:rPr lang="fr-FR" i="1">
                  <a:solidFill>
                    <a:srgbClr val="800080"/>
                  </a:solidFill>
                </a:rPr>
                <a:t>Deux reines sont sur la même diagonale si leur différences de ligne est égal à leur différence de colonne.</a:t>
              </a:r>
            </a:p>
          </p:txBody>
        </p:sp>
      </p:grpSp>
      <p:grpSp>
        <p:nvGrpSpPr>
          <p:cNvPr id="23583" name="Grouper 23582"/>
          <p:cNvGrpSpPr/>
          <p:nvPr/>
        </p:nvGrpSpPr>
        <p:grpSpPr>
          <a:xfrm>
            <a:off x="684831" y="4767076"/>
            <a:ext cx="1987995" cy="1984654"/>
            <a:chOff x="684831" y="4767076"/>
            <a:chExt cx="1987995" cy="1984654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831" y="4767076"/>
              <a:ext cx="1987995" cy="1984654"/>
            </a:xfrm>
            <a:prstGeom prst="rect">
              <a:avLst/>
            </a:prstGeom>
          </p:spPr>
        </p:pic>
        <p:grpSp>
          <p:nvGrpSpPr>
            <p:cNvPr id="83" name="Grouper 82"/>
            <p:cNvGrpSpPr/>
            <p:nvPr/>
          </p:nvGrpSpPr>
          <p:grpSpPr>
            <a:xfrm>
              <a:off x="986541" y="6262076"/>
              <a:ext cx="175997" cy="175847"/>
              <a:chOff x="4986061" y="5073185"/>
              <a:chExt cx="601430" cy="661710"/>
            </a:xfrm>
            <a:pattFill prst="pct5">
              <a:fgClr>
                <a:schemeClr val="bg1">
                  <a:lumMod val="95000"/>
                </a:schemeClr>
              </a:fgClr>
              <a:bgClr>
                <a:prstClr val="white"/>
              </a:bgClr>
            </a:pattFill>
          </p:grpSpPr>
          <p:sp>
            <p:nvSpPr>
              <p:cNvPr id="84" name="Opération manuelle 83"/>
              <p:cNvSpPr/>
              <p:nvPr/>
            </p:nvSpPr>
            <p:spPr>
              <a:xfrm>
                <a:off x="5045138" y="5324903"/>
                <a:ext cx="470013" cy="409992"/>
              </a:xfrm>
              <a:prstGeom prst="flowChartManualOperati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5" name="Connecteur droit 84"/>
              <p:cNvCxnSpPr>
                <a:endCxn id="84" idx="2"/>
              </p:cNvCxnSpPr>
              <p:nvPr/>
            </p:nvCxnSpPr>
            <p:spPr>
              <a:xfrm>
                <a:off x="5025137" y="5169906"/>
                <a:ext cx="255008" cy="564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>
                <a:endCxn id="84" idx="2"/>
              </p:cNvCxnSpPr>
              <p:nvPr/>
            </p:nvCxnSpPr>
            <p:spPr>
              <a:xfrm flipH="1">
                <a:off x="5280145" y="5134906"/>
                <a:ext cx="15000" cy="599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>
                <a:endCxn id="84" idx="2"/>
              </p:cNvCxnSpPr>
              <p:nvPr/>
            </p:nvCxnSpPr>
            <p:spPr>
              <a:xfrm flipH="1">
                <a:off x="5280145" y="5159906"/>
                <a:ext cx="270008" cy="574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Heptagone 87"/>
              <p:cNvSpPr/>
              <p:nvPr/>
            </p:nvSpPr>
            <p:spPr>
              <a:xfrm>
                <a:off x="5253394" y="5073185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Heptagone 88"/>
              <p:cNvSpPr/>
              <p:nvPr/>
            </p:nvSpPr>
            <p:spPr>
              <a:xfrm>
                <a:off x="5508037" y="5117956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Heptagone 89"/>
              <p:cNvSpPr/>
              <p:nvPr/>
            </p:nvSpPr>
            <p:spPr>
              <a:xfrm>
                <a:off x="4986061" y="5112574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1" name="Grouper 90"/>
            <p:cNvGrpSpPr/>
            <p:nvPr/>
          </p:nvGrpSpPr>
          <p:grpSpPr>
            <a:xfrm>
              <a:off x="1236785" y="4812324"/>
              <a:ext cx="166078" cy="195385"/>
              <a:chOff x="4986061" y="5073185"/>
              <a:chExt cx="601430" cy="661710"/>
            </a:xfrm>
          </p:grpSpPr>
          <p:sp>
            <p:nvSpPr>
              <p:cNvPr id="92" name="Opération manuelle 91"/>
              <p:cNvSpPr/>
              <p:nvPr/>
            </p:nvSpPr>
            <p:spPr>
              <a:xfrm>
                <a:off x="5045138" y="5324903"/>
                <a:ext cx="470013" cy="409992"/>
              </a:xfrm>
              <a:prstGeom prst="flowChartManualOperati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3" name="Connecteur droit 92"/>
              <p:cNvCxnSpPr>
                <a:endCxn id="92" idx="2"/>
              </p:cNvCxnSpPr>
              <p:nvPr/>
            </p:nvCxnSpPr>
            <p:spPr>
              <a:xfrm>
                <a:off x="5025137" y="5169906"/>
                <a:ext cx="255008" cy="564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93"/>
              <p:cNvCxnSpPr>
                <a:endCxn id="92" idx="2"/>
              </p:cNvCxnSpPr>
              <p:nvPr/>
            </p:nvCxnSpPr>
            <p:spPr>
              <a:xfrm flipH="1">
                <a:off x="5280145" y="5134906"/>
                <a:ext cx="15000" cy="599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94"/>
              <p:cNvCxnSpPr>
                <a:endCxn id="92" idx="2"/>
              </p:cNvCxnSpPr>
              <p:nvPr/>
            </p:nvCxnSpPr>
            <p:spPr>
              <a:xfrm flipH="1">
                <a:off x="5280145" y="5159906"/>
                <a:ext cx="270008" cy="574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Heptagone 95"/>
              <p:cNvSpPr/>
              <p:nvPr/>
            </p:nvSpPr>
            <p:spPr>
              <a:xfrm>
                <a:off x="5253394" y="5073185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7" name="Heptagone 96"/>
              <p:cNvSpPr/>
              <p:nvPr/>
            </p:nvSpPr>
            <p:spPr>
              <a:xfrm>
                <a:off x="5508037" y="5117956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Heptagone 97"/>
              <p:cNvSpPr/>
              <p:nvPr/>
            </p:nvSpPr>
            <p:spPr>
              <a:xfrm>
                <a:off x="4986061" y="5112574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9" name="Grouper 98"/>
            <p:cNvGrpSpPr/>
            <p:nvPr/>
          </p:nvGrpSpPr>
          <p:grpSpPr>
            <a:xfrm>
              <a:off x="2438248" y="5330092"/>
              <a:ext cx="175997" cy="175847"/>
              <a:chOff x="4986061" y="5073185"/>
              <a:chExt cx="601430" cy="661710"/>
            </a:xfrm>
            <a:pattFill prst="pct5">
              <a:fgClr>
                <a:schemeClr val="bg1">
                  <a:lumMod val="95000"/>
                </a:schemeClr>
              </a:fgClr>
              <a:bgClr>
                <a:prstClr val="white"/>
              </a:bgClr>
            </a:pattFill>
          </p:grpSpPr>
          <p:sp>
            <p:nvSpPr>
              <p:cNvPr id="100" name="Opération manuelle 99"/>
              <p:cNvSpPr/>
              <p:nvPr/>
            </p:nvSpPr>
            <p:spPr>
              <a:xfrm>
                <a:off x="5045138" y="5324903"/>
                <a:ext cx="470013" cy="409992"/>
              </a:xfrm>
              <a:prstGeom prst="flowChartManualOperati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1" name="Connecteur droit 100"/>
              <p:cNvCxnSpPr>
                <a:endCxn id="100" idx="2"/>
              </p:cNvCxnSpPr>
              <p:nvPr/>
            </p:nvCxnSpPr>
            <p:spPr>
              <a:xfrm>
                <a:off x="5025137" y="5169906"/>
                <a:ext cx="255008" cy="564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/>
              <p:cNvCxnSpPr>
                <a:endCxn id="100" idx="2"/>
              </p:cNvCxnSpPr>
              <p:nvPr/>
            </p:nvCxnSpPr>
            <p:spPr>
              <a:xfrm flipH="1">
                <a:off x="5280145" y="5134906"/>
                <a:ext cx="15000" cy="599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/>
              <p:cNvCxnSpPr>
                <a:endCxn id="100" idx="2"/>
              </p:cNvCxnSpPr>
              <p:nvPr/>
            </p:nvCxnSpPr>
            <p:spPr>
              <a:xfrm flipH="1">
                <a:off x="5280145" y="5159906"/>
                <a:ext cx="270008" cy="574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Heptagone 103"/>
              <p:cNvSpPr/>
              <p:nvPr/>
            </p:nvSpPr>
            <p:spPr>
              <a:xfrm>
                <a:off x="5253394" y="5073185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Heptagone 104"/>
              <p:cNvSpPr/>
              <p:nvPr/>
            </p:nvSpPr>
            <p:spPr>
              <a:xfrm>
                <a:off x="5508037" y="5117956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Heptagone 105"/>
              <p:cNvSpPr/>
              <p:nvPr/>
            </p:nvSpPr>
            <p:spPr>
              <a:xfrm>
                <a:off x="4986061" y="5112574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07" name="Grouper 106"/>
            <p:cNvGrpSpPr/>
            <p:nvPr/>
          </p:nvGrpSpPr>
          <p:grpSpPr>
            <a:xfrm>
              <a:off x="1695786" y="5545013"/>
              <a:ext cx="175997" cy="175847"/>
              <a:chOff x="4986061" y="5073185"/>
              <a:chExt cx="601430" cy="661710"/>
            </a:xfrm>
            <a:pattFill prst="pct5">
              <a:fgClr>
                <a:schemeClr val="bg1">
                  <a:lumMod val="95000"/>
                </a:schemeClr>
              </a:fgClr>
              <a:bgClr>
                <a:prstClr val="white"/>
              </a:bgClr>
            </a:pattFill>
          </p:grpSpPr>
          <p:sp>
            <p:nvSpPr>
              <p:cNvPr id="108" name="Opération manuelle 107"/>
              <p:cNvSpPr/>
              <p:nvPr/>
            </p:nvSpPr>
            <p:spPr>
              <a:xfrm>
                <a:off x="5045138" y="5324903"/>
                <a:ext cx="470013" cy="409992"/>
              </a:xfrm>
              <a:prstGeom prst="flowChartManualOperati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9" name="Connecteur droit 108"/>
              <p:cNvCxnSpPr>
                <a:endCxn id="108" idx="2"/>
              </p:cNvCxnSpPr>
              <p:nvPr/>
            </p:nvCxnSpPr>
            <p:spPr>
              <a:xfrm>
                <a:off x="5025137" y="5169906"/>
                <a:ext cx="255008" cy="564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/>
              <p:cNvCxnSpPr>
                <a:endCxn id="108" idx="2"/>
              </p:cNvCxnSpPr>
              <p:nvPr/>
            </p:nvCxnSpPr>
            <p:spPr>
              <a:xfrm flipH="1">
                <a:off x="5280145" y="5134906"/>
                <a:ext cx="15000" cy="599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110"/>
              <p:cNvCxnSpPr>
                <a:endCxn id="108" idx="2"/>
              </p:cNvCxnSpPr>
              <p:nvPr/>
            </p:nvCxnSpPr>
            <p:spPr>
              <a:xfrm flipH="1">
                <a:off x="5280145" y="5159906"/>
                <a:ext cx="270008" cy="574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Heptagone 111"/>
              <p:cNvSpPr/>
              <p:nvPr/>
            </p:nvSpPr>
            <p:spPr>
              <a:xfrm>
                <a:off x="5253394" y="5073185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Heptagone 112"/>
              <p:cNvSpPr/>
              <p:nvPr/>
            </p:nvSpPr>
            <p:spPr>
              <a:xfrm>
                <a:off x="5508037" y="5117956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4" name="Heptagone 113"/>
              <p:cNvSpPr/>
              <p:nvPr/>
            </p:nvSpPr>
            <p:spPr>
              <a:xfrm>
                <a:off x="4986061" y="5112574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15" name="Grouper 114"/>
            <p:cNvGrpSpPr/>
            <p:nvPr/>
          </p:nvGrpSpPr>
          <p:grpSpPr>
            <a:xfrm>
              <a:off x="1949937" y="5046784"/>
              <a:ext cx="166078" cy="195385"/>
              <a:chOff x="4986061" y="5073185"/>
              <a:chExt cx="601430" cy="661710"/>
            </a:xfrm>
          </p:grpSpPr>
          <p:sp>
            <p:nvSpPr>
              <p:cNvPr id="116" name="Opération manuelle 115"/>
              <p:cNvSpPr/>
              <p:nvPr/>
            </p:nvSpPr>
            <p:spPr>
              <a:xfrm>
                <a:off x="5045138" y="5324903"/>
                <a:ext cx="470013" cy="409992"/>
              </a:xfrm>
              <a:prstGeom prst="flowChartManualOperati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7" name="Connecteur droit 116"/>
              <p:cNvCxnSpPr>
                <a:endCxn id="116" idx="2"/>
              </p:cNvCxnSpPr>
              <p:nvPr/>
            </p:nvCxnSpPr>
            <p:spPr>
              <a:xfrm>
                <a:off x="5025137" y="5169906"/>
                <a:ext cx="255008" cy="564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>
                <a:endCxn id="116" idx="2"/>
              </p:cNvCxnSpPr>
              <p:nvPr/>
            </p:nvCxnSpPr>
            <p:spPr>
              <a:xfrm flipH="1">
                <a:off x="5280145" y="5134906"/>
                <a:ext cx="15000" cy="599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>
                <a:endCxn id="116" idx="2"/>
              </p:cNvCxnSpPr>
              <p:nvPr/>
            </p:nvCxnSpPr>
            <p:spPr>
              <a:xfrm flipH="1">
                <a:off x="5280145" y="5159906"/>
                <a:ext cx="270008" cy="574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Heptagone 119"/>
              <p:cNvSpPr/>
              <p:nvPr/>
            </p:nvSpPr>
            <p:spPr>
              <a:xfrm>
                <a:off x="5253394" y="5073185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Heptagone 120"/>
              <p:cNvSpPr/>
              <p:nvPr/>
            </p:nvSpPr>
            <p:spPr>
              <a:xfrm>
                <a:off x="5508037" y="5117956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Heptagone 121"/>
              <p:cNvSpPr/>
              <p:nvPr/>
            </p:nvSpPr>
            <p:spPr>
              <a:xfrm>
                <a:off x="4986061" y="5112574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3" name="Grouper 122"/>
            <p:cNvGrpSpPr/>
            <p:nvPr/>
          </p:nvGrpSpPr>
          <p:grpSpPr>
            <a:xfrm>
              <a:off x="748322" y="5779477"/>
              <a:ext cx="166078" cy="195385"/>
              <a:chOff x="4986061" y="5073185"/>
              <a:chExt cx="601430" cy="661710"/>
            </a:xfrm>
          </p:grpSpPr>
          <p:sp>
            <p:nvSpPr>
              <p:cNvPr id="124" name="Opération manuelle 123"/>
              <p:cNvSpPr/>
              <p:nvPr/>
            </p:nvSpPr>
            <p:spPr>
              <a:xfrm>
                <a:off x="5045138" y="5324903"/>
                <a:ext cx="470013" cy="409992"/>
              </a:xfrm>
              <a:prstGeom prst="flowChartManualOperati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5" name="Connecteur droit 124"/>
              <p:cNvCxnSpPr>
                <a:endCxn id="124" idx="2"/>
              </p:cNvCxnSpPr>
              <p:nvPr/>
            </p:nvCxnSpPr>
            <p:spPr>
              <a:xfrm>
                <a:off x="5025137" y="5169906"/>
                <a:ext cx="255008" cy="564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>
                <a:endCxn id="124" idx="2"/>
              </p:cNvCxnSpPr>
              <p:nvPr/>
            </p:nvCxnSpPr>
            <p:spPr>
              <a:xfrm flipH="1">
                <a:off x="5280145" y="5134906"/>
                <a:ext cx="15000" cy="599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126"/>
              <p:cNvCxnSpPr>
                <a:endCxn id="124" idx="2"/>
              </p:cNvCxnSpPr>
              <p:nvPr/>
            </p:nvCxnSpPr>
            <p:spPr>
              <a:xfrm flipH="1">
                <a:off x="5280145" y="5159906"/>
                <a:ext cx="270008" cy="574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Heptagone 127"/>
              <p:cNvSpPr/>
              <p:nvPr/>
            </p:nvSpPr>
            <p:spPr>
              <a:xfrm>
                <a:off x="5253394" y="5073185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9" name="Heptagone 128"/>
              <p:cNvSpPr/>
              <p:nvPr/>
            </p:nvSpPr>
            <p:spPr>
              <a:xfrm>
                <a:off x="5508037" y="5117956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0" name="Heptagone 129"/>
              <p:cNvSpPr/>
              <p:nvPr/>
            </p:nvSpPr>
            <p:spPr>
              <a:xfrm>
                <a:off x="4986061" y="5112574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1" name="Grouper 130"/>
            <p:cNvGrpSpPr/>
            <p:nvPr/>
          </p:nvGrpSpPr>
          <p:grpSpPr>
            <a:xfrm>
              <a:off x="1451709" y="6492631"/>
              <a:ext cx="166078" cy="195385"/>
              <a:chOff x="4986061" y="5073185"/>
              <a:chExt cx="601430" cy="661710"/>
            </a:xfrm>
          </p:grpSpPr>
          <p:sp>
            <p:nvSpPr>
              <p:cNvPr id="132" name="Opération manuelle 131"/>
              <p:cNvSpPr/>
              <p:nvPr/>
            </p:nvSpPr>
            <p:spPr>
              <a:xfrm>
                <a:off x="5045138" y="5324903"/>
                <a:ext cx="470013" cy="409992"/>
              </a:xfrm>
              <a:prstGeom prst="flowChartManualOperati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3" name="Connecteur droit 132"/>
              <p:cNvCxnSpPr>
                <a:endCxn id="132" idx="2"/>
              </p:cNvCxnSpPr>
              <p:nvPr/>
            </p:nvCxnSpPr>
            <p:spPr>
              <a:xfrm>
                <a:off x="5025137" y="5169906"/>
                <a:ext cx="255008" cy="564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>
                <a:endCxn id="132" idx="2"/>
              </p:cNvCxnSpPr>
              <p:nvPr/>
            </p:nvCxnSpPr>
            <p:spPr>
              <a:xfrm flipH="1">
                <a:off x="5280145" y="5134906"/>
                <a:ext cx="15000" cy="599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>
                <a:endCxn id="132" idx="2"/>
              </p:cNvCxnSpPr>
              <p:nvPr/>
            </p:nvCxnSpPr>
            <p:spPr>
              <a:xfrm flipH="1">
                <a:off x="5280145" y="5159906"/>
                <a:ext cx="270008" cy="574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Heptagone 135"/>
              <p:cNvSpPr/>
              <p:nvPr/>
            </p:nvSpPr>
            <p:spPr>
              <a:xfrm>
                <a:off x="5253394" y="5073185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7" name="Heptagone 136"/>
              <p:cNvSpPr/>
              <p:nvPr/>
            </p:nvSpPr>
            <p:spPr>
              <a:xfrm>
                <a:off x="5508037" y="5117956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8" name="Heptagone 137"/>
              <p:cNvSpPr/>
              <p:nvPr/>
            </p:nvSpPr>
            <p:spPr>
              <a:xfrm>
                <a:off x="4986061" y="5112574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9" name="Grouper 138"/>
            <p:cNvGrpSpPr/>
            <p:nvPr/>
          </p:nvGrpSpPr>
          <p:grpSpPr>
            <a:xfrm>
              <a:off x="2184249" y="6023707"/>
              <a:ext cx="175997" cy="175847"/>
              <a:chOff x="4986061" y="5073185"/>
              <a:chExt cx="601430" cy="661710"/>
            </a:xfrm>
            <a:pattFill prst="pct5">
              <a:fgClr>
                <a:schemeClr val="bg1">
                  <a:lumMod val="95000"/>
                </a:schemeClr>
              </a:fgClr>
              <a:bgClr>
                <a:prstClr val="white"/>
              </a:bgClr>
            </a:pattFill>
          </p:grpSpPr>
          <p:sp>
            <p:nvSpPr>
              <p:cNvPr id="140" name="Opération manuelle 139"/>
              <p:cNvSpPr/>
              <p:nvPr/>
            </p:nvSpPr>
            <p:spPr>
              <a:xfrm>
                <a:off x="5045138" y="5324903"/>
                <a:ext cx="470013" cy="409992"/>
              </a:xfrm>
              <a:prstGeom prst="flowChartManualOperati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1" name="Connecteur droit 140"/>
              <p:cNvCxnSpPr>
                <a:endCxn id="140" idx="2"/>
              </p:cNvCxnSpPr>
              <p:nvPr/>
            </p:nvCxnSpPr>
            <p:spPr>
              <a:xfrm>
                <a:off x="5025137" y="5169906"/>
                <a:ext cx="255008" cy="564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141"/>
              <p:cNvCxnSpPr>
                <a:endCxn id="140" idx="2"/>
              </p:cNvCxnSpPr>
              <p:nvPr/>
            </p:nvCxnSpPr>
            <p:spPr>
              <a:xfrm flipH="1">
                <a:off x="5280145" y="5134906"/>
                <a:ext cx="15000" cy="599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>
                <a:endCxn id="140" idx="2"/>
              </p:cNvCxnSpPr>
              <p:nvPr/>
            </p:nvCxnSpPr>
            <p:spPr>
              <a:xfrm flipH="1">
                <a:off x="5280145" y="5159906"/>
                <a:ext cx="270008" cy="574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Heptagone 143"/>
              <p:cNvSpPr/>
              <p:nvPr/>
            </p:nvSpPr>
            <p:spPr>
              <a:xfrm>
                <a:off x="5253394" y="5073185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5" name="Heptagone 144"/>
              <p:cNvSpPr/>
              <p:nvPr/>
            </p:nvSpPr>
            <p:spPr>
              <a:xfrm>
                <a:off x="5508037" y="5117956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Heptagone 145"/>
              <p:cNvSpPr/>
              <p:nvPr/>
            </p:nvSpPr>
            <p:spPr>
              <a:xfrm>
                <a:off x="4986061" y="5112574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47" name="Rectangle 1"/>
          <p:cNvSpPr>
            <a:spLocks noChangeArrowheads="1"/>
          </p:cNvSpPr>
          <p:nvPr/>
        </p:nvSpPr>
        <p:spPr bwMode="auto">
          <a:xfrm>
            <a:off x="3203053" y="4776775"/>
            <a:ext cx="3723334" cy="33855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de-DE" sz="1600" i="1">
                <a:solidFill>
                  <a:srgbClr val="800080"/>
                </a:solidFill>
              </a:rPr>
              <a:t>Table des reines (2, 5, 7, 4, 0, 6, 1, 3) </a:t>
            </a:r>
            <a:endParaRPr lang="fr-FR" sz="1600" i="1">
              <a:solidFill>
                <a:srgbClr val="800080"/>
              </a:solidFill>
            </a:endParaRPr>
          </a:p>
        </p:txBody>
      </p:sp>
      <p:sp>
        <p:nvSpPr>
          <p:cNvPr id="149" name="Rectangle 1"/>
          <p:cNvSpPr>
            <a:spLocks noChangeArrowheads="1"/>
          </p:cNvSpPr>
          <p:nvPr/>
        </p:nvSpPr>
        <p:spPr bwMode="auto">
          <a:xfrm>
            <a:off x="3218682" y="5235911"/>
            <a:ext cx="5524779" cy="5847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de-DE" sz="1600" i="1">
                <a:solidFill>
                  <a:srgbClr val="800080"/>
                </a:solidFill>
              </a:rPr>
              <a:t>Du </a:t>
            </a:r>
            <a:r>
              <a:rPr lang="de-DE" sz="1600" i="1" err="1">
                <a:solidFill>
                  <a:srgbClr val="800080"/>
                </a:solidFill>
              </a:rPr>
              <a:t>tableau</a:t>
            </a:r>
            <a:r>
              <a:rPr lang="de-DE" sz="1600" i="1">
                <a:solidFill>
                  <a:srgbClr val="800080"/>
                </a:solidFill>
              </a:rPr>
              <a:t> on en </a:t>
            </a:r>
            <a:r>
              <a:rPr lang="de-DE" sz="1600" i="1" err="1">
                <a:solidFill>
                  <a:srgbClr val="800080"/>
                </a:solidFill>
              </a:rPr>
              <a:t>déduit</a:t>
            </a:r>
            <a:r>
              <a:rPr lang="de-DE" sz="1600" i="1">
                <a:solidFill>
                  <a:srgbClr val="800080"/>
                </a:solidFill>
              </a:rPr>
              <a:t> </a:t>
            </a:r>
            <a:r>
              <a:rPr lang="de-DE" sz="1600" i="1" err="1">
                <a:solidFill>
                  <a:srgbClr val="800080"/>
                </a:solidFill>
              </a:rPr>
              <a:t>que</a:t>
            </a:r>
            <a:r>
              <a:rPr lang="de-DE" sz="1600" i="1">
                <a:solidFill>
                  <a:srgbClr val="800080"/>
                </a:solidFill>
              </a:rPr>
              <a:t> la reine 1 </a:t>
            </a:r>
            <a:r>
              <a:rPr lang="de-DE" sz="1600" i="1" err="1">
                <a:solidFill>
                  <a:srgbClr val="800080"/>
                </a:solidFill>
              </a:rPr>
              <a:t>est</a:t>
            </a:r>
            <a:r>
              <a:rPr lang="de-DE" sz="1600" i="1">
                <a:solidFill>
                  <a:srgbClr val="800080"/>
                </a:solidFill>
              </a:rPr>
              <a:t> en (0,2) </a:t>
            </a:r>
            <a:r>
              <a:rPr lang="de-DE" sz="1600" i="1" err="1">
                <a:solidFill>
                  <a:srgbClr val="800080"/>
                </a:solidFill>
              </a:rPr>
              <a:t>q</a:t>
            </a:r>
            <a:r>
              <a:rPr lang="fr-FR" sz="1600" i="1" err="1">
                <a:solidFill>
                  <a:srgbClr val="800080"/>
                </a:solidFill>
              </a:rPr>
              <a:t>ue</a:t>
            </a:r>
            <a:r>
              <a:rPr lang="fr-FR" sz="1600" i="1">
                <a:solidFill>
                  <a:srgbClr val="800080"/>
                </a:solidFill>
              </a:rPr>
              <a:t> la reine 2 est en (1,5) </a:t>
            </a:r>
            <a:r>
              <a:rPr lang="mr-IN" sz="1600" i="1">
                <a:solidFill>
                  <a:srgbClr val="800080"/>
                </a:solidFill>
              </a:rPr>
              <a:t>…</a:t>
            </a:r>
            <a:r>
              <a:rPr lang="fr-FR" sz="1600" i="1">
                <a:solidFill>
                  <a:srgbClr val="800080"/>
                </a:solidFill>
              </a:rPr>
              <a:t> que la reine 8 est en (7,3)</a:t>
            </a:r>
          </a:p>
        </p:txBody>
      </p:sp>
      <p:sp>
        <p:nvSpPr>
          <p:cNvPr id="150" name="Rectangle 1"/>
          <p:cNvSpPr>
            <a:spLocks noChangeArrowheads="1"/>
          </p:cNvSpPr>
          <p:nvPr/>
        </p:nvSpPr>
        <p:spPr bwMode="auto">
          <a:xfrm>
            <a:off x="3234313" y="5251542"/>
            <a:ext cx="5524779" cy="5847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Aucune de ces reines n’est sur la même ligne, sur la même colonne puisque tous les éléments sont uniques</a:t>
            </a:r>
          </a:p>
        </p:txBody>
      </p:sp>
      <p:sp>
        <p:nvSpPr>
          <p:cNvPr id="153" name="Rectangle 1"/>
          <p:cNvSpPr>
            <a:spLocks noChangeArrowheads="1"/>
          </p:cNvSpPr>
          <p:nvPr/>
        </p:nvSpPr>
        <p:spPr bwMode="auto">
          <a:xfrm>
            <a:off x="3224543" y="5909970"/>
            <a:ext cx="5524779" cy="83099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Les reines 1 et 2 ne sont pas sur une même diagonale car 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abs(1 - 2) ≠ abs(2 - 5) par contre 4 et 7 sont en prise puisque abs(3 - 6) = abs(4 - 1)</a:t>
            </a:r>
          </a:p>
        </p:txBody>
      </p:sp>
    </p:spTree>
    <p:extLst>
      <p:ext uri="{BB962C8B-B14F-4D97-AF65-F5344CB8AC3E}">
        <p14:creationId xmlns:p14="http://schemas.microsoft.com/office/powerpoint/2010/main" val="269431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9" grpId="0" animBg="1"/>
      <p:bldP spid="150" grpId="0" animBg="1"/>
      <p:bldP spid="1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2795633"/>
            <a:chOff x="0" y="998538"/>
            <a:chExt cx="9144000" cy="2795633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8" y="1166813"/>
              <a:ext cx="40735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err="1">
                  <a:solidFill>
                    <a:schemeClr val="folHlink"/>
                  </a:solidFill>
                </a:rPr>
                <a:t>Backtracking</a:t>
              </a:r>
              <a:r>
                <a:rPr lang="fr-FR" sz="2000" b="1" i="1">
                  <a:solidFill>
                    <a:schemeClr val="folHlink"/>
                  </a:solidFill>
                </a:rPr>
                <a:t> – exemple 1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2246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Exemple : Placement des reines</a:t>
              </a:r>
              <a:endParaRPr lang="fr-FR" sz="2000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Dès que 8 reines sont placées on a trouvé une solution.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Chaque reine i doit être obligatoirement sur la ligne i pour qu’elle ne soit pas en prise avec les i-1 autres reines.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Une nouvelle reine n’a donc que 8 possibilités. Parmi ces possibilités il faut vérifier celles qui sont valides.</a:t>
              </a:r>
            </a:p>
          </p:txBody>
        </p: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5D2714B2-38DE-E349-9F7B-5C77F35A8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311" y="4033325"/>
            <a:ext cx="6971506" cy="255454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Trouvé = False ; </a:t>
            </a:r>
            <a:r>
              <a:rPr lang="fr-FR" sz="1600" i="1" dirty="0" err="1">
                <a:solidFill>
                  <a:srgbClr val="800080"/>
                </a:solidFill>
              </a:rPr>
              <a:t>TableDesReines</a:t>
            </a:r>
            <a:r>
              <a:rPr lang="fr-FR" sz="1600" i="1" dirty="0">
                <a:solidFill>
                  <a:srgbClr val="800080"/>
                </a:solidFill>
              </a:rPr>
              <a:t>  = [0]*8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# Chercher une solution</a:t>
            </a:r>
          </a:p>
          <a:p>
            <a:pPr>
              <a:tabLst>
                <a:tab pos="1558925" algn="ctr"/>
              </a:tabLst>
            </a:pPr>
            <a:r>
              <a:rPr lang="fr-FR" sz="1600" i="1" dirty="0" err="1">
                <a:solidFill>
                  <a:srgbClr val="800080"/>
                </a:solidFill>
              </a:rPr>
              <a:t>def</a:t>
            </a:r>
            <a:r>
              <a:rPr lang="fr-FR" sz="1600" i="1" dirty="0">
                <a:solidFill>
                  <a:srgbClr val="800080"/>
                </a:solidFill>
              </a:rPr>
              <a:t> </a:t>
            </a:r>
            <a:r>
              <a:rPr lang="fr-FR" sz="1600" i="1" dirty="0" err="1">
                <a:solidFill>
                  <a:srgbClr val="800080"/>
                </a:solidFill>
              </a:rPr>
              <a:t>PlacerReines</a:t>
            </a:r>
            <a:r>
              <a:rPr lang="fr-FR" sz="1600" i="1" dirty="0">
                <a:solidFill>
                  <a:srgbClr val="800080"/>
                </a:solidFill>
              </a:rPr>
              <a:t>(</a:t>
            </a:r>
            <a:r>
              <a:rPr lang="fr-FR" sz="1600" i="1" dirty="0" err="1">
                <a:solidFill>
                  <a:srgbClr val="800080"/>
                </a:solidFill>
              </a:rPr>
              <a:t>TableDesReines</a:t>
            </a:r>
            <a:r>
              <a:rPr lang="fr-FR" sz="1600" i="1" dirty="0">
                <a:solidFill>
                  <a:srgbClr val="800080"/>
                </a:solidFill>
              </a:rPr>
              <a:t>, </a:t>
            </a:r>
            <a:r>
              <a:rPr lang="fr-FR" sz="1600" i="1" dirty="0" err="1">
                <a:solidFill>
                  <a:srgbClr val="800080"/>
                </a:solidFill>
              </a:rPr>
              <a:t>numReine</a:t>
            </a:r>
            <a:r>
              <a:rPr lang="fr-FR" sz="1600" i="1" dirty="0">
                <a:solidFill>
                  <a:srgbClr val="800080"/>
                </a:solidFill>
              </a:rPr>
              <a:t>) :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if (</a:t>
            </a:r>
            <a:r>
              <a:rPr lang="fr-FR" sz="1600" i="1" dirty="0" err="1">
                <a:solidFill>
                  <a:srgbClr val="800080"/>
                </a:solidFill>
              </a:rPr>
              <a:t>numReine</a:t>
            </a:r>
            <a:r>
              <a:rPr lang="fr-FR" sz="1600" i="1" dirty="0">
                <a:solidFill>
                  <a:srgbClr val="800080"/>
                </a:solidFill>
              </a:rPr>
              <a:t> == </a:t>
            </a:r>
            <a:r>
              <a:rPr lang="fr-FR" sz="1600" i="1" dirty="0" err="1">
                <a:solidFill>
                  <a:srgbClr val="800080"/>
                </a:solidFill>
              </a:rPr>
              <a:t>len</a:t>
            </a:r>
            <a:r>
              <a:rPr lang="fr-FR" sz="1600" i="1" dirty="0">
                <a:solidFill>
                  <a:srgbClr val="800080"/>
                </a:solidFill>
              </a:rPr>
              <a:t>(</a:t>
            </a:r>
            <a:r>
              <a:rPr lang="fr-FR" sz="1600" i="1" dirty="0" err="1">
                <a:solidFill>
                  <a:srgbClr val="800080"/>
                </a:solidFill>
              </a:rPr>
              <a:t>TableDesReines</a:t>
            </a:r>
            <a:r>
              <a:rPr lang="fr-FR" sz="1600" i="1" dirty="0">
                <a:solidFill>
                  <a:srgbClr val="800080"/>
                </a:solidFill>
              </a:rPr>
              <a:t>)) : Trouvé = </a:t>
            </a:r>
            <a:r>
              <a:rPr lang="fr-FR" sz="1600" i="1" dirty="0" err="1">
                <a:solidFill>
                  <a:srgbClr val="800080"/>
                </a:solidFill>
              </a:rPr>
              <a:t>True</a:t>
            </a:r>
            <a:r>
              <a:rPr lang="fr-FR" sz="1600" i="1" dirty="0">
                <a:solidFill>
                  <a:srgbClr val="800080"/>
                </a:solidFill>
              </a:rPr>
              <a:t> ; return</a:t>
            </a:r>
            <a:endParaRPr lang="fr-FR" sz="1600" i="1" baseline="-25000" dirty="0">
              <a:solidFill>
                <a:srgbClr val="800080"/>
              </a:solidFill>
            </a:endParaRP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for e in range(8) :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if e est acceptable :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 </a:t>
            </a:r>
            <a:r>
              <a:rPr lang="fr-FR" sz="1600" i="1" dirty="0" err="1">
                <a:solidFill>
                  <a:srgbClr val="800080"/>
                </a:solidFill>
              </a:rPr>
              <a:t>TableDesReines</a:t>
            </a:r>
            <a:r>
              <a:rPr lang="fr-FR" sz="1600" i="1" dirty="0">
                <a:solidFill>
                  <a:srgbClr val="800080"/>
                </a:solidFill>
              </a:rPr>
              <a:t>[</a:t>
            </a:r>
            <a:r>
              <a:rPr lang="fr-FR" sz="1600" i="1" dirty="0" err="1">
                <a:solidFill>
                  <a:srgbClr val="800080"/>
                </a:solidFill>
              </a:rPr>
              <a:t>numReine</a:t>
            </a:r>
            <a:r>
              <a:rPr lang="fr-FR" sz="1600" i="1" dirty="0">
                <a:solidFill>
                  <a:srgbClr val="800080"/>
                </a:solidFill>
              </a:rPr>
              <a:t>] = e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 </a:t>
            </a:r>
            <a:r>
              <a:rPr lang="fr-FR" sz="1600" i="1" dirty="0" err="1">
                <a:solidFill>
                  <a:srgbClr val="800080"/>
                </a:solidFill>
              </a:rPr>
              <a:t>PlacerReines</a:t>
            </a:r>
            <a:r>
              <a:rPr lang="fr-FR" sz="1600" i="1" dirty="0">
                <a:solidFill>
                  <a:srgbClr val="800080"/>
                </a:solidFill>
              </a:rPr>
              <a:t>(</a:t>
            </a:r>
            <a:r>
              <a:rPr lang="fr-FR" sz="1600" i="1" dirty="0" err="1">
                <a:solidFill>
                  <a:srgbClr val="800080"/>
                </a:solidFill>
              </a:rPr>
              <a:t>PlaceReines</a:t>
            </a:r>
            <a:r>
              <a:rPr lang="fr-FR" sz="1600" i="1" dirty="0">
                <a:solidFill>
                  <a:srgbClr val="800080"/>
                </a:solidFill>
              </a:rPr>
              <a:t>, </a:t>
            </a:r>
            <a:r>
              <a:rPr lang="fr-FR" sz="1600" i="1" dirty="0" err="1">
                <a:solidFill>
                  <a:srgbClr val="800080"/>
                </a:solidFill>
              </a:rPr>
              <a:t>numReine</a:t>
            </a:r>
            <a:r>
              <a:rPr lang="fr-FR" sz="1600" i="1" dirty="0">
                <a:solidFill>
                  <a:srgbClr val="800080"/>
                </a:solidFill>
              </a:rPr>
              <a:t> +1)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 if Trouvé : return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</a:t>
            </a:r>
            <a:r>
              <a:rPr lang="fr-FR" sz="1600" i="1" dirty="0" err="1">
                <a:solidFill>
                  <a:srgbClr val="800080"/>
                </a:solidFill>
              </a:rPr>
              <a:t>TableDesReines</a:t>
            </a:r>
            <a:r>
              <a:rPr lang="fr-FR" sz="1600" i="1" dirty="0">
                <a:solidFill>
                  <a:srgbClr val="800080"/>
                </a:solidFill>
              </a:rPr>
              <a:t>[</a:t>
            </a:r>
            <a:r>
              <a:rPr lang="fr-FR" sz="1600" i="1" dirty="0" err="1">
                <a:solidFill>
                  <a:srgbClr val="800080"/>
                </a:solidFill>
              </a:rPr>
              <a:t>numReine</a:t>
            </a:r>
            <a:r>
              <a:rPr lang="fr-FR" sz="1600" i="1" dirty="0">
                <a:solidFill>
                  <a:srgbClr val="800080"/>
                </a:solidFill>
              </a:rPr>
              <a:t>] = 0</a:t>
            </a:r>
          </a:p>
        </p:txBody>
      </p:sp>
      <p:sp>
        <p:nvSpPr>
          <p:cNvPr id="12" name="Line 44">
            <a:extLst>
              <a:ext uri="{FF2B5EF4-FFF2-40B4-BE49-F238E27FC236}">
                <a16:creationId xmlns:a16="http://schemas.microsoft.com/office/drawing/2014/main" id="{E20DCF48-E27B-6D49-9AC9-EC5FAC874B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3588" y="4199284"/>
            <a:ext cx="458451" cy="634949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CB60636-0AD6-BD44-86DF-F054349B3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040" y="3940607"/>
            <a:ext cx="2750611" cy="52322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>
                <a:solidFill>
                  <a:srgbClr val="800080"/>
                </a:solidFill>
              </a:rPr>
              <a:t>Test d’arrêt – si on à placé 8 reines, on arrête le programme.</a:t>
            </a:r>
            <a:endParaRPr lang="en-US" sz="1400" i="1">
              <a:solidFill>
                <a:srgbClr val="800080"/>
              </a:solidFill>
            </a:endParaRPr>
          </a:p>
        </p:txBody>
      </p:sp>
      <p:sp>
        <p:nvSpPr>
          <p:cNvPr id="14" name="Line 44">
            <a:extLst>
              <a:ext uri="{FF2B5EF4-FFF2-40B4-BE49-F238E27FC236}">
                <a16:creationId xmlns:a16="http://schemas.microsoft.com/office/drawing/2014/main" id="{5DB75D83-1879-9B4C-9A3E-ADF9764490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72589" y="5427022"/>
            <a:ext cx="2719451" cy="0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090169C0-EC29-C94C-AFE4-5418D5C06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041" y="5271975"/>
            <a:ext cx="2750610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>
                <a:solidFill>
                  <a:srgbClr val="800080"/>
                </a:solidFill>
              </a:rPr>
              <a:t>On teste les positions possibles.</a:t>
            </a:r>
            <a:endParaRPr lang="en-US" sz="1400" i="1">
              <a:solidFill>
                <a:srgbClr val="800080"/>
              </a:solidFill>
            </a:endParaRPr>
          </a:p>
        </p:txBody>
      </p:sp>
      <p:sp>
        <p:nvSpPr>
          <p:cNvPr id="18" name="Line 44">
            <a:extLst>
              <a:ext uri="{FF2B5EF4-FFF2-40B4-BE49-F238E27FC236}">
                <a16:creationId xmlns:a16="http://schemas.microsoft.com/office/drawing/2014/main" id="{1B58FDEA-7BAB-8745-9512-5E00E64486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22508" y="6410694"/>
            <a:ext cx="1469530" cy="117213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8B6A1CCA-8581-EC44-9D0A-47578906A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042" y="6360424"/>
            <a:ext cx="2750610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>
                <a:solidFill>
                  <a:srgbClr val="800080"/>
                </a:solidFill>
              </a:rPr>
              <a:t>Retour sur trace - </a:t>
            </a:r>
            <a:r>
              <a:rPr lang="fr-FR" sz="1400" i="1" err="1">
                <a:solidFill>
                  <a:srgbClr val="800080"/>
                </a:solidFill>
              </a:rPr>
              <a:t>Backtraking</a:t>
            </a:r>
            <a:endParaRPr lang="en-US" sz="1400" i="1">
              <a:solidFill>
                <a:srgbClr val="800080"/>
              </a:solidFill>
            </a:endParaRPr>
          </a:p>
        </p:txBody>
      </p:sp>
      <p:sp>
        <p:nvSpPr>
          <p:cNvPr id="20" name="Line 44">
            <a:extLst>
              <a:ext uri="{FF2B5EF4-FFF2-40B4-BE49-F238E27FC236}">
                <a16:creationId xmlns:a16="http://schemas.microsoft.com/office/drawing/2014/main" id="{CFAF066B-E6C9-654C-B354-205DA9E565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3121" y="6097406"/>
            <a:ext cx="2198917" cy="75783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2593BEB7-BA02-2C49-9E83-36C652784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939" y="5919059"/>
            <a:ext cx="2750610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>
                <a:solidFill>
                  <a:srgbClr val="800080"/>
                </a:solidFill>
              </a:rPr>
              <a:t>Solution trouvée – on retourne</a:t>
            </a:r>
            <a:endParaRPr lang="en-US" sz="1400" i="1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89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2795633"/>
            <a:chOff x="0" y="998538"/>
            <a:chExt cx="9144000" cy="2795633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8" y="1166813"/>
              <a:ext cx="40735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err="1">
                  <a:solidFill>
                    <a:schemeClr val="folHlink"/>
                  </a:solidFill>
                </a:rPr>
                <a:t>Backtracking</a:t>
              </a:r>
              <a:r>
                <a:rPr lang="fr-FR" sz="2000" b="1" i="1">
                  <a:solidFill>
                    <a:schemeClr val="folHlink"/>
                  </a:solidFill>
                </a:rPr>
                <a:t> – exemple 2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2246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Exemple : </a:t>
              </a:r>
              <a:r>
                <a:rPr lang="fr-FR" sz="2000" b="1" err="1">
                  <a:solidFill>
                    <a:srgbClr val="800080"/>
                  </a:solidFill>
                  <a:sym typeface="Wingdings" pitchFamily="2" charset="2"/>
                </a:rPr>
                <a:t>Sudoku</a:t>
              </a:r>
              <a:endParaRPr lang="fr-FR" sz="2000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Une grille de </a:t>
              </a:r>
              <a:r>
                <a:rPr lang="fr-FR" i="1" err="1">
                  <a:solidFill>
                    <a:srgbClr val="800080"/>
                  </a:solidFill>
                </a:rPr>
                <a:t>sudoku</a:t>
              </a:r>
              <a:r>
                <a:rPr lang="fr-FR" i="1">
                  <a:solidFill>
                    <a:srgbClr val="800080"/>
                  </a:solidFill>
                </a:rPr>
                <a:t> est une matrice de taille 9 × 9, composée de 9 sous-grilles carrées de taille 3 × 3.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La solution globale consiste à remplir toutes les cases vides avec une valeur comprise entre 1 et 9. Une étape consiste alors à remplir une case.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Dès qu’une solution est trouvée on arrête la procédure.</a:t>
              </a:r>
            </a:p>
          </p:txBody>
        </p: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5D2714B2-38DE-E349-9F7B-5C77F35A8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311" y="4033325"/>
            <a:ext cx="6971506" cy="255454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Trouvé = False ; </a:t>
            </a:r>
            <a:r>
              <a:rPr lang="fr-FR" sz="1600" i="1" err="1">
                <a:solidFill>
                  <a:srgbClr val="800080"/>
                </a:solidFill>
              </a:rPr>
              <a:t>casesVides</a:t>
            </a:r>
            <a:r>
              <a:rPr lang="fr-FR" sz="1600" i="1">
                <a:solidFill>
                  <a:srgbClr val="800080"/>
                </a:solidFill>
              </a:rPr>
              <a:t>  = Identifier toutes les cases vides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# Chercher une solution</a:t>
            </a:r>
          </a:p>
          <a:p>
            <a:pPr>
              <a:tabLst>
                <a:tab pos="1558925" algn="ctr"/>
              </a:tabLst>
            </a:pPr>
            <a:r>
              <a:rPr lang="fr-FR" sz="1600" i="1" err="1">
                <a:solidFill>
                  <a:srgbClr val="800080"/>
                </a:solidFill>
              </a:rPr>
              <a:t>def</a:t>
            </a:r>
            <a:r>
              <a:rPr lang="fr-FR" sz="1600" i="1">
                <a:solidFill>
                  <a:srgbClr val="800080"/>
                </a:solidFill>
              </a:rPr>
              <a:t> Sudoku(Grille, </a:t>
            </a:r>
            <a:r>
              <a:rPr lang="fr-FR" sz="1600" i="1" err="1">
                <a:solidFill>
                  <a:srgbClr val="800080"/>
                </a:solidFill>
              </a:rPr>
              <a:t>casesVides</a:t>
            </a:r>
            <a:r>
              <a:rPr lang="fr-FR" sz="1600" i="1">
                <a:solidFill>
                  <a:srgbClr val="800080"/>
                </a:solidFill>
              </a:rPr>
              <a:t>, </a:t>
            </a:r>
            <a:r>
              <a:rPr lang="fr-FR" sz="1600" i="1" err="1">
                <a:solidFill>
                  <a:srgbClr val="800080"/>
                </a:solidFill>
              </a:rPr>
              <a:t>numCase</a:t>
            </a:r>
            <a:r>
              <a:rPr lang="fr-FR" sz="1600" i="1">
                <a:solidFill>
                  <a:srgbClr val="800080"/>
                </a:solidFill>
              </a:rPr>
              <a:t>) 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if ( </a:t>
            </a:r>
            <a:r>
              <a:rPr lang="fr-FR" sz="1600" i="1" err="1">
                <a:solidFill>
                  <a:srgbClr val="800080"/>
                </a:solidFill>
              </a:rPr>
              <a:t>numCase</a:t>
            </a:r>
            <a:r>
              <a:rPr lang="fr-FR" sz="1600" i="1">
                <a:solidFill>
                  <a:srgbClr val="800080"/>
                </a:solidFill>
              </a:rPr>
              <a:t> == </a:t>
            </a:r>
            <a:r>
              <a:rPr lang="fr-FR" sz="1600" i="1" err="1">
                <a:solidFill>
                  <a:srgbClr val="800080"/>
                </a:solidFill>
              </a:rPr>
              <a:t>len</a:t>
            </a:r>
            <a:r>
              <a:rPr lang="fr-FR" sz="1600" i="1">
                <a:solidFill>
                  <a:srgbClr val="800080"/>
                </a:solidFill>
              </a:rPr>
              <a:t>(</a:t>
            </a:r>
            <a:r>
              <a:rPr lang="fr-FR" sz="1600" i="1" err="1">
                <a:solidFill>
                  <a:srgbClr val="800080"/>
                </a:solidFill>
              </a:rPr>
              <a:t>casesVides</a:t>
            </a:r>
            <a:r>
              <a:rPr lang="fr-FR" sz="1600" i="1">
                <a:solidFill>
                  <a:srgbClr val="800080"/>
                </a:solidFill>
              </a:rPr>
              <a:t>)) : Trouvé = </a:t>
            </a:r>
            <a:r>
              <a:rPr lang="fr-FR" sz="1600" i="1" err="1">
                <a:solidFill>
                  <a:srgbClr val="800080"/>
                </a:solidFill>
              </a:rPr>
              <a:t>True</a:t>
            </a:r>
            <a:r>
              <a:rPr lang="fr-FR" sz="1600" i="1">
                <a:solidFill>
                  <a:srgbClr val="800080"/>
                </a:solidFill>
              </a:rPr>
              <a:t> ; return</a:t>
            </a:r>
            <a:endParaRPr lang="fr-FR" sz="1600" i="1" baseline="-25000">
              <a:solidFill>
                <a:srgbClr val="800080"/>
              </a:solidFill>
            </a:endParaRP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for e in range(1,10) 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if e est acceptable 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Grille[</a:t>
            </a:r>
            <a:r>
              <a:rPr lang="fr-FR" sz="1600" i="1" err="1">
                <a:solidFill>
                  <a:srgbClr val="800080"/>
                </a:solidFill>
              </a:rPr>
              <a:t>casesVides</a:t>
            </a:r>
            <a:r>
              <a:rPr lang="fr-FR" sz="1600" i="1">
                <a:solidFill>
                  <a:srgbClr val="800080"/>
                </a:solidFill>
              </a:rPr>
              <a:t>[</a:t>
            </a:r>
            <a:r>
              <a:rPr lang="fr-FR" sz="1600" i="1" err="1">
                <a:solidFill>
                  <a:srgbClr val="800080"/>
                </a:solidFill>
              </a:rPr>
              <a:t>numCase</a:t>
            </a:r>
            <a:r>
              <a:rPr lang="fr-FR" sz="1600" i="1">
                <a:solidFill>
                  <a:srgbClr val="800080"/>
                </a:solidFill>
              </a:rPr>
              <a:t>]] = e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</a:t>
            </a:r>
            <a:r>
              <a:rPr lang="fr-FR" sz="1600" i="1" err="1">
                <a:solidFill>
                  <a:srgbClr val="800080"/>
                </a:solidFill>
              </a:rPr>
              <a:t>fonction_récursive</a:t>
            </a:r>
            <a:r>
              <a:rPr lang="fr-FR" sz="1600" i="1">
                <a:solidFill>
                  <a:srgbClr val="800080"/>
                </a:solidFill>
              </a:rPr>
              <a:t> (Grille, </a:t>
            </a:r>
            <a:r>
              <a:rPr lang="fr-FR" sz="1600" i="1" err="1">
                <a:solidFill>
                  <a:srgbClr val="800080"/>
                </a:solidFill>
              </a:rPr>
              <a:t>casesVides</a:t>
            </a:r>
            <a:r>
              <a:rPr lang="fr-FR" sz="1600" i="1">
                <a:solidFill>
                  <a:srgbClr val="800080"/>
                </a:solidFill>
              </a:rPr>
              <a:t>, numCase+1)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if Trouvé : return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Grille[</a:t>
            </a:r>
            <a:r>
              <a:rPr lang="fr-FR" sz="1600" i="1" err="1">
                <a:solidFill>
                  <a:srgbClr val="800080"/>
                </a:solidFill>
              </a:rPr>
              <a:t>casesVides</a:t>
            </a:r>
            <a:r>
              <a:rPr lang="fr-FR" sz="1600" i="1">
                <a:solidFill>
                  <a:srgbClr val="800080"/>
                </a:solidFill>
              </a:rPr>
              <a:t>[</a:t>
            </a:r>
            <a:r>
              <a:rPr lang="fr-FR" sz="1600" i="1" err="1">
                <a:solidFill>
                  <a:srgbClr val="800080"/>
                </a:solidFill>
              </a:rPr>
              <a:t>numCase</a:t>
            </a:r>
            <a:r>
              <a:rPr lang="fr-FR" sz="1600" i="1">
                <a:solidFill>
                  <a:srgbClr val="800080"/>
                </a:solidFill>
              </a:rPr>
              <a:t>]] = 0</a:t>
            </a:r>
          </a:p>
        </p:txBody>
      </p:sp>
    </p:spTree>
    <p:extLst>
      <p:ext uri="{BB962C8B-B14F-4D97-AF65-F5344CB8AC3E}">
        <p14:creationId xmlns:p14="http://schemas.microsoft.com/office/powerpoint/2010/main" val="3832799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3349631"/>
            <a:chOff x="0" y="998538"/>
            <a:chExt cx="9144000" cy="3349631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err="1">
                  <a:solidFill>
                    <a:schemeClr val="folHlink"/>
                  </a:solidFill>
                </a:rPr>
                <a:t>Backtracking</a:t>
              </a:r>
              <a:r>
                <a:rPr lang="fr-FR" sz="2000" b="1" i="1">
                  <a:solidFill>
                    <a:schemeClr val="folHlink"/>
                  </a:solidFill>
                </a:rPr>
                <a:t> – exemple 2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2800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Exemple : </a:t>
              </a:r>
              <a:r>
                <a:rPr lang="fr-FR" sz="2000" b="1" err="1">
                  <a:solidFill>
                    <a:srgbClr val="800080"/>
                  </a:solidFill>
                  <a:sym typeface="Wingdings" pitchFamily="2" charset="2"/>
                </a:rPr>
                <a:t>Sudoku</a:t>
              </a:r>
              <a:endParaRPr lang="fr-FR" sz="2000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Il faut identifier les valeurs acceptables à mettre dans une case. </a:t>
              </a:r>
            </a:p>
            <a:p>
              <a:pPr lvl="1" algn="just">
                <a:spcAft>
                  <a:spcPts val="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Une instance de sudoku est un remplissage partiel de la grille par des entiers entre 1 et 9, qui se doivent respecter les contraintes suivantes .</a:t>
              </a:r>
            </a:p>
            <a:p>
              <a:pPr marL="1257300" lvl="2" indent="-342900" algn="just"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fr-FR" i="1">
                  <a:solidFill>
                    <a:srgbClr val="800080"/>
                  </a:solidFill>
                </a:rPr>
                <a:t>Chaque chaque ligne, colonne et sous grille est sans répétition, et contient donc une et une seule fois chaque entier de 1 à 9.</a:t>
              </a:r>
            </a:p>
            <a:p>
              <a:pPr marL="1257300" lvl="2" indent="-342900" algn="just">
                <a:spcAft>
                  <a:spcPts val="1200"/>
                </a:spcAft>
                <a:buFont typeface="Arial" pitchFamily="34" charset="0"/>
                <a:buChar char="•"/>
              </a:pPr>
              <a:r>
                <a:rPr lang="fr-FR" i="1">
                  <a:solidFill>
                    <a:srgbClr val="800080"/>
                  </a:solidFill>
                </a:rPr>
                <a:t>Les cases initialement remplies ne changent pas de valeur.</a:t>
              </a:r>
            </a:p>
            <a:p>
              <a:pPr lvl="2" algn="just">
                <a:spcAft>
                  <a:spcPts val="1200"/>
                </a:spcAft>
                <a:buFont typeface="Wingdings" pitchFamily="2" charset="2"/>
                <a:buChar char="§"/>
              </a:pPr>
              <a:endParaRPr lang="fr-FR" i="1">
                <a:solidFill>
                  <a:srgbClr val="800080"/>
                </a:solidFill>
              </a:endParaRPr>
            </a:p>
          </p:txBody>
        </p:sp>
      </p:grpSp>
      <p:grpSp>
        <p:nvGrpSpPr>
          <p:cNvPr id="11" name="Groupe 22"/>
          <p:cNvGrpSpPr/>
          <p:nvPr/>
        </p:nvGrpSpPr>
        <p:grpSpPr>
          <a:xfrm>
            <a:off x="624014" y="4252919"/>
            <a:ext cx="7882108" cy="2369469"/>
            <a:chOff x="662580" y="2026675"/>
            <a:chExt cx="7786095" cy="2693639"/>
          </a:xfrm>
        </p:grpSpPr>
        <p:sp>
          <p:nvSpPr>
            <p:cNvPr id="12" name="Rectangle 11"/>
            <p:cNvSpPr/>
            <p:nvPr/>
          </p:nvSpPr>
          <p:spPr>
            <a:xfrm>
              <a:off x="662580" y="2026675"/>
              <a:ext cx="7786095" cy="25345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816969" y="3137138"/>
              <a:ext cx="968241" cy="385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>
                  <a:solidFill>
                    <a:srgbClr val="800080"/>
                  </a:solidFill>
                </a:rPr>
                <a:t>Partie 1</a:t>
              </a:r>
              <a:endParaRPr lang="fr-FR" baseline="-25000">
                <a:solidFill>
                  <a:srgbClr val="80008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950" y="2096185"/>
              <a:ext cx="6496050" cy="2624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fr-FR" sz="1600" i="1">
                  <a:solidFill>
                    <a:srgbClr val="800080"/>
                  </a:solidFill>
                </a:rPr>
                <a:t>Valeurs exclues pour la case (i, j)</a:t>
              </a:r>
            </a:p>
            <a:p>
              <a:pPr marL="342900" indent="-342900" algn="just">
                <a:buFontTx/>
                <a:buAutoNum type="arabicPeriod"/>
              </a:pPr>
              <a:r>
                <a:rPr lang="fr-FR" sz="1600" i="1">
                  <a:solidFill>
                    <a:srgbClr val="800080"/>
                  </a:solidFill>
                </a:rPr>
                <a:t>Ecrire une fonction </a:t>
              </a:r>
              <a:r>
                <a:rPr lang="fr-FR" sz="1600" i="1" err="1">
                  <a:solidFill>
                    <a:srgbClr val="800080"/>
                  </a:solidFill>
                </a:rPr>
                <a:t>chiffres_ligne</a:t>
              </a:r>
              <a:r>
                <a:rPr lang="fr-FR" sz="1600" i="1">
                  <a:solidFill>
                    <a:srgbClr val="800080"/>
                  </a:solidFill>
                </a:rPr>
                <a:t>(Mat, i) qui retourne la liste des nombres qui sont sur la ligne d’indice i.</a:t>
              </a:r>
            </a:p>
            <a:p>
              <a:pPr marL="342900" indent="-342900" algn="just">
                <a:buFontTx/>
                <a:buAutoNum type="arabicPeriod"/>
              </a:pPr>
              <a:r>
                <a:rPr lang="fr-FR" sz="1600" i="1">
                  <a:solidFill>
                    <a:srgbClr val="800080"/>
                  </a:solidFill>
                </a:rPr>
                <a:t>Faire de même pour les colonnes : </a:t>
              </a:r>
              <a:r>
                <a:rPr lang="fr-FR" sz="1600" i="1" err="1">
                  <a:solidFill>
                    <a:srgbClr val="800080"/>
                  </a:solidFill>
                </a:rPr>
                <a:t>chiffres_colonne</a:t>
              </a:r>
              <a:r>
                <a:rPr lang="fr-FR" sz="1600" i="1">
                  <a:solidFill>
                    <a:srgbClr val="800080"/>
                  </a:solidFill>
                </a:rPr>
                <a:t>(Mat, i).</a:t>
              </a:r>
            </a:p>
            <a:p>
              <a:pPr marL="342900" indent="-342900" algn="just">
                <a:buAutoNum type="arabicPeriod"/>
              </a:pPr>
              <a:r>
                <a:rPr lang="fr-FR" sz="1600" i="1">
                  <a:solidFill>
                    <a:srgbClr val="800080"/>
                  </a:solidFill>
                </a:rPr>
                <a:t>De même la fonction </a:t>
              </a:r>
              <a:r>
                <a:rPr lang="fr-FR" sz="1600" i="1" err="1">
                  <a:solidFill>
                    <a:srgbClr val="800080"/>
                  </a:solidFill>
                </a:rPr>
                <a:t>chiffres_bloc</a:t>
              </a:r>
              <a:r>
                <a:rPr lang="fr-FR" sz="1600" i="1">
                  <a:solidFill>
                    <a:srgbClr val="800080"/>
                  </a:solidFill>
                </a:rPr>
                <a:t>(Mat, i, j) retourne la liste des nombres du bloc 3 × 3 auquel appartient la case (i, j).</a:t>
              </a:r>
            </a:p>
            <a:p>
              <a:pPr marL="342900" indent="-342900" algn="just">
                <a:buAutoNum type="arabicPeriod"/>
              </a:pPr>
              <a:r>
                <a:rPr lang="fr-FR" sz="1600" i="1">
                  <a:solidFill>
                    <a:srgbClr val="800080"/>
                  </a:solidFill>
                </a:rPr>
                <a:t>En déduire la fonction </a:t>
              </a:r>
              <a:r>
                <a:rPr lang="fr-FR" sz="1600" i="1" err="1">
                  <a:solidFill>
                    <a:srgbClr val="800080"/>
                  </a:solidFill>
                </a:rPr>
                <a:t>chiffres_conflits</a:t>
              </a:r>
              <a:r>
                <a:rPr lang="fr-FR" sz="1600" i="1">
                  <a:solidFill>
                    <a:srgbClr val="800080"/>
                  </a:solidFill>
                </a:rPr>
                <a:t>(Mat, i, j) qui retourne la liste des nombres qui ne respectent pas les contraintes en (i, j).</a:t>
              </a:r>
            </a:p>
            <a:p>
              <a:pPr algn="just"/>
              <a:endParaRPr lang="fr-FR" sz="1600" i="1">
                <a:solidFill>
                  <a:srgbClr val="800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213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85107" y="1026970"/>
            <a:ext cx="8619565" cy="948974"/>
            <a:chOff x="0" y="998538"/>
            <a:chExt cx="9144000" cy="948974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822951" y="11414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err="1">
                  <a:solidFill>
                    <a:schemeClr val="folHlink"/>
                  </a:solidFill>
                </a:rPr>
                <a:t>Backtracking</a:t>
              </a:r>
              <a:r>
                <a:rPr lang="fr-FR" sz="2000" b="1" i="1">
                  <a:solidFill>
                    <a:schemeClr val="folHlink"/>
                  </a:solidFill>
                </a:rPr>
                <a:t> – exemple 2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endParaRPr lang="fr-FR" sz="2000" i="1">
                <a:solidFill>
                  <a:srgbClr val="800080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350012" y="1173064"/>
            <a:ext cx="4842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800080"/>
                </a:solidFill>
                <a:sym typeface="Wingdings" pitchFamily="2" charset="2"/>
              </a:rPr>
              <a:t>Partie 1 : Valeurs exclues pour la case (i, j)</a:t>
            </a:r>
            <a:endParaRPr lang="fr-FR"/>
          </a:p>
        </p:txBody>
      </p:sp>
      <p:sp>
        <p:nvSpPr>
          <p:cNvPr id="127" name="Rectangle 1"/>
          <p:cNvSpPr>
            <a:spLocks noChangeArrowheads="1"/>
          </p:cNvSpPr>
          <p:nvPr/>
        </p:nvSpPr>
        <p:spPr bwMode="auto">
          <a:xfrm>
            <a:off x="325911" y="1841381"/>
            <a:ext cx="4223580" cy="1815882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 dirty="0" err="1">
                <a:solidFill>
                  <a:srgbClr val="800080"/>
                </a:solidFill>
              </a:rPr>
              <a:t>def</a:t>
            </a:r>
            <a:r>
              <a:rPr lang="fr-FR" sz="1600" i="1" dirty="0">
                <a:solidFill>
                  <a:srgbClr val="800080"/>
                </a:solidFill>
              </a:rPr>
              <a:t> </a:t>
            </a:r>
            <a:r>
              <a:rPr lang="fr-FR" sz="1600" i="1" dirty="0" err="1">
                <a:solidFill>
                  <a:srgbClr val="800080"/>
                </a:solidFill>
              </a:rPr>
              <a:t>chiffres_ligne</a:t>
            </a:r>
            <a:r>
              <a:rPr lang="fr-FR" sz="1600" i="1" dirty="0">
                <a:solidFill>
                  <a:srgbClr val="800080"/>
                </a:solidFill>
              </a:rPr>
              <a:t>(Mat, i) :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L = []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# parcours de toute la ligne i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for x in Mat[i, 0:] :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# On n’insère que les valeurs non nulles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if (x!=0) :  </a:t>
            </a:r>
            <a:r>
              <a:rPr lang="fr-FR" sz="1600" i="1" dirty="0" err="1">
                <a:solidFill>
                  <a:srgbClr val="800080"/>
                </a:solidFill>
              </a:rPr>
              <a:t>L.append</a:t>
            </a:r>
            <a:r>
              <a:rPr lang="fr-FR" sz="1600" i="1" dirty="0">
                <a:solidFill>
                  <a:srgbClr val="800080"/>
                </a:solidFill>
              </a:rPr>
              <a:t>(x)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return L</a:t>
            </a:r>
          </a:p>
        </p:txBody>
      </p:sp>
      <p:grpSp>
        <p:nvGrpSpPr>
          <p:cNvPr id="7" name="Grouper 6"/>
          <p:cNvGrpSpPr/>
          <p:nvPr/>
        </p:nvGrpSpPr>
        <p:grpSpPr>
          <a:xfrm>
            <a:off x="315683" y="3680308"/>
            <a:ext cx="4250033" cy="971780"/>
            <a:chOff x="419941" y="3983567"/>
            <a:chExt cx="4250033" cy="971780"/>
          </a:xfrm>
        </p:grpSpPr>
        <p:sp>
          <p:nvSpPr>
            <p:cNvPr id="160" name="Rectangle 1"/>
            <p:cNvSpPr>
              <a:spLocks noChangeArrowheads="1"/>
            </p:cNvSpPr>
            <p:nvPr/>
          </p:nvSpPr>
          <p:spPr bwMode="auto">
            <a:xfrm>
              <a:off x="419941" y="4370571"/>
              <a:ext cx="4224328" cy="584776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600" i="1" err="1">
                  <a:solidFill>
                    <a:srgbClr val="800080"/>
                  </a:solidFill>
                </a:rPr>
                <a:t>def</a:t>
              </a:r>
              <a:r>
                <a:rPr lang="fr-FR" sz="1600" i="1">
                  <a:solidFill>
                    <a:srgbClr val="800080"/>
                  </a:solidFill>
                </a:rPr>
                <a:t> </a:t>
              </a:r>
              <a:r>
                <a:rPr lang="fr-FR" sz="1600" i="1" err="1">
                  <a:solidFill>
                    <a:srgbClr val="800080"/>
                  </a:solidFill>
                </a:rPr>
                <a:t>chiffres_ligne</a:t>
              </a:r>
              <a:r>
                <a:rPr lang="fr-FR" sz="1600" i="1">
                  <a:solidFill>
                    <a:srgbClr val="800080"/>
                  </a:solidFill>
                </a:rPr>
                <a:t>(Mat, i) :</a:t>
              </a:r>
            </a:p>
            <a:p>
              <a:pPr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    return [x for x in Mat[i, 0: ]  if x&gt;0 ]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440253" y="3983567"/>
              <a:ext cx="4229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Sinon : par accès indicé avec condition  </a:t>
              </a:r>
            </a:p>
          </p:txBody>
        </p:sp>
      </p:grpSp>
      <p:grpSp>
        <p:nvGrpSpPr>
          <p:cNvPr id="154" name="Grouper 153"/>
          <p:cNvGrpSpPr/>
          <p:nvPr/>
        </p:nvGrpSpPr>
        <p:grpSpPr>
          <a:xfrm>
            <a:off x="4694928" y="3680308"/>
            <a:ext cx="4261879" cy="971780"/>
            <a:chOff x="419941" y="3983567"/>
            <a:chExt cx="4261879" cy="971780"/>
          </a:xfrm>
        </p:grpSpPr>
        <p:sp>
          <p:nvSpPr>
            <p:cNvPr id="155" name="Rectangle 1"/>
            <p:cNvSpPr>
              <a:spLocks noChangeArrowheads="1"/>
            </p:cNvSpPr>
            <p:nvPr/>
          </p:nvSpPr>
          <p:spPr bwMode="auto">
            <a:xfrm>
              <a:off x="419941" y="4370571"/>
              <a:ext cx="4261879" cy="584776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600" i="1" err="1">
                  <a:solidFill>
                    <a:srgbClr val="800080"/>
                  </a:solidFill>
                </a:rPr>
                <a:t>def</a:t>
              </a:r>
              <a:r>
                <a:rPr lang="fr-FR" sz="1600" i="1">
                  <a:solidFill>
                    <a:srgbClr val="800080"/>
                  </a:solidFill>
                </a:rPr>
                <a:t> </a:t>
              </a:r>
              <a:r>
                <a:rPr lang="fr-FR" sz="1600" i="1" err="1">
                  <a:solidFill>
                    <a:srgbClr val="800080"/>
                  </a:solidFill>
                </a:rPr>
                <a:t>chiffres_colonne</a:t>
              </a:r>
              <a:r>
                <a:rPr lang="fr-FR" sz="1600" i="1">
                  <a:solidFill>
                    <a:srgbClr val="800080"/>
                  </a:solidFill>
                </a:rPr>
                <a:t>(Mat, j) :</a:t>
              </a:r>
            </a:p>
            <a:p>
              <a:pPr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    return [x for x in Mat[0: , j ]  if x&gt;0 ]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40253" y="3983567"/>
              <a:ext cx="4229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Sinon : par accès indicé avec condition  </a:t>
              </a:r>
            </a:p>
          </p:txBody>
        </p:sp>
      </p:grp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05545" y="1841381"/>
            <a:ext cx="4223580" cy="1815882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 dirty="0" err="1">
                <a:solidFill>
                  <a:srgbClr val="800080"/>
                </a:solidFill>
              </a:rPr>
              <a:t>def</a:t>
            </a:r>
            <a:r>
              <a:rPr lang="fr-FR" sz="1600" i="1" dirty="0">
                <a:solidFill>
                  <a:srgbClr val="800080"/>
                </a:solidFill>
              </a:rPr>
              <a:t> </a:t>
            </a:r>
            <a:r>
              <a:rPr lang="fr-FR" sz="1600" i="1" dirty="0" err="1">
                <a:solidFill>
                  <a:srgbClr val="800080"/>
                </a:solidFill>
              </a:rPr>
              <a:t>chiffres_colonne</a:t>
            </a:r>
            <a:r>
              <a:rPr lang="fr-FR" sz="1600" i="1" dirty="0">
                <a:solidFill>
                  <a:srgbClr val="800080"/>
                </a:solidFill>
              </a:rPr>
              <a:t>(Mat, j) :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L = []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# parcours de toute la colonne j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for x in Mat[0: , j] :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# On n’insère que les valeurs non nulles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if (x!=0) :  </a:t>
            </a:r>
            <a:r>
              <a:rPr lang="fr-FR" sz="1600" i="1" dirty="0" err="1">
                <a:solidFill>
                  <a:srgbClr val="800080"/>
                </a:solidFill>
              </a:rPr>
              <a:t>L.append</a:t>
            </a:r>
            <a:r>
              <a:rPr lang="fr-FR" sz="1600" i="1" dirty="0">
                <a:solidFill>
                  <a:srgbClr val="800080"/>
                </a:solidFill>
              </a:rPr>
              <a:t>(x)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return L</a:t>
            </a:r>
          </a:p>
        </p:txBody>
      </p:sp>
      <p:grpSp>
        <p:nvGrpSpPr>
          <p:cNvPr id="30" name="Grouper 29"/>
          <p:cNvGrpSpPr/>
          <p:nvPr/>
        </p:nvGrpSpPr>
        <p:grpSpPr>
          <a:xfrm>
            <a:off x="305606" y="4767723"/>
            <a:ext cx="4253362" cy="1942194"/>
            <a:chOff x="4040576" y="1821425"/>
            <a:chExt cx="4253362" cy="1942194"/>
          </a:xfrm>
        </p:grpSpPr>
        <p:sp>
          <p:nvSpPr>
            <p:cNvPr id="31" name="Rectangle 1"/>
            <p:cNvSpPr>
              <a:spLocks noChangeArrowheads="1"/>
            </p:cNvSpPr>
            <p:nvPr/>
          </p:nvSpPr>
          <p:spPr bwMode="auto">
            <a:xfrm>
              <a:off x="4043428" y="2195451"/>
              <a:ext cx="4250510" cy="1568168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mr-IN" sz="1600" i="1" dirty="0" err="1">
                  <a:solidFill>
                    <a:srgbClr val="800080"/>
                  </a:solidFill>
                </a:rPr>
                <a:t>def</a:t>
              </a:r>
              <a:r>
                <a:rPr lang="mr-IN" sz="1600" i="1" dirty="0">
                  <a:solidFill>
                    <a:srgbClr val="800080"/>
                  </a:solidFill>
                </a:rPr>
                <a:t> </a:t>
              </a:r>
              <a:r>
                <a:rPr lang="mr-IN" sz="1600" i="1" dirty="0" err="1">
                  <a:solidFill>
                    <a:srgbClr val="800080"/>
                  </a:solidFill>
                </a:rPr>
                <a:t>chiffres_bloc</a:t>
              </a:r>
              <a:r>
                <a:rPr lang="mr-IN" sz="1600" i="1" dirty="0">
                  <a:solidFill>
                    <a:srgbClr val="800080"/>
                  </a:solidFill>
                </a:rPr>
                <a:t>(</a:t>
              </a:r>
              <a:r>
                <a:rPr lang="mr-IN" sz="1600" i="1" dirty="0" err="1">
                  <a:solidFill>
                    <a:srgbClr val="800080"/>
                  </a:solidFill>
                </a:rPr>
                <a:t>Mat</a:t>
              </a:r>
              <a:r>
                <a:rPr lang="mr-IN" sz="1600" i="1" dirty="0">
                  <a:solidFill>
                    <a:srgbClr val="800080"/>
                  </a:solidFill>
                </a:rPr>
                <a:t>, </a:t>
              </a:r>
              <a:r>
                <a:rPr lang="mr-IN" sz="1600" i="1" dirty="0" err="1">
                  <a:solidFill>
                    <a:srgbClr val="800080"/>
                  </a:solidFill>
                </a:rPr>
                <a:t>i</a:t>
              </a:r>
              <a:r>
                <a:rPr lang="mr-IN" sz="1600" i="1" dirty="0">
                  <a:solidFill>
                    <a:srgbClr val="800080"/>
                  </a:solidFill>
                </a:rPr>
                <a:t>, </a:t>
              </a:r>
              <a:r>
                <a:rPr lang="mr-IN" sz="1600" i="1" dirty="0" err="1">
                  <a:solidFill>
                    <a:srgbClr val="800080"/>
                  </a:solidFill>
                </a:rPr>
                <a:t>j</a:t>
              </a:r>
              <a:r>
                <a:rPr lang="mr-IN" sz="1600" i="1" dirty="0">
                  <a:solidFill>
                    <a:srgbClr val="800080"/>
                  </a:solidFill>
                </a:rPr>
                <a:t>) :</a:t>
              </a:r>
            </a:p>
            <a:p>
              <a:pPr>
                <a:tabLst>
                  <a:tab pos="1558925" algn="ctr"/>
                </a:tabLst>
              </a:pPr>
              <a:r>
                <a:rPr lang="mr-IN" sz="1600" i="1" dirty="0">
                  <a:solidFill>
                    <a:srgbClr val="800080"/>
                  </a:solidFill>
                </a:rPr>
                <a:t>    L=[]</a:t>
              </a:r>
            </a:p>
            <a:p>
              <a:pPr>
                <a:tabLst>
                  <a:tab pos="1558925" algn="ctr"/>
                </a:tabLst>
              </a:pPr>
              <a:r>
                <a:rPr lang="mr-IN" sz="1600" i="1" dirty="0">
                  <a:solidFill>
                    <a:srgbClr val="800080"/>
                  </a:solidFill>
                </a:rPr>
                <a:t>    </a:t>
              </a:r>
              <a:r>
                <a:rPr lang="mr-IN" sz="1600" i="1" dirty="0" err="1">
                  <a:solidFill>
                    <a:srgbClr val="800080"/>
                  </a:solidFill>
                </a:rPr>
                <a:t>for</a:t>
              </a:r>
              <a:r>
                <a:rPr lang="mr-IN" sz="1600" i="1" dirty="0">
                  <a:solidFill>
                    <a:srgbClr val="800080"/>
                  </a:solidFill>
                </a:rPr>
                <a:t> </a:t>
              </a:r>
              <a:r>
                <a:rPr lang="mr-IN" sz="1600" i="1" dirty="0" err="1">
                  <a:solidFill>
                    <a:srgbClr val="800080"/>
                  </a:solidFill>
                </a:rPr>
                <a:t>x</a:t>
              </a:r>
              <a:r>
                <a:rPr lang="mr-IN" sz="1600" i="1" dirty="0">
                  <a:solidFill>
                    <a:srgbClr val="800080"/>
                  </a:solidFill>
                </a:rPr>
                <a:t> </a:t>
              </a:r>
              <a:r>
                <a:rPr lang="mr-IN" sz="1600" i="1" dirty="0" err="1">
                  <a:solidFill>
                    <a:srgbClr val="800080"/>
                  </a:solidFill>
                </a:rPr>
                <a:t>in</a:t>
              </a:r>
              <a:r>
                <a:rPr lang="mr-IN" sz="1600" i="1" dirty="0">
                  <a:solidFill>
                    <a:srgbClr val="800080"/>
                  </a:solidFill>
                </a:rPr>
                <a:t> </a:t>
              </a:r>
              <a:r>
                <a:rPr lang="mr-IN" sz="1600" i="1" dirty="0" err="1">
                  <a:solidFill>
                    <a:srgbClr val="800080"/>
                  </a:solidFill>
                </a:rPr>
                <a:t>range</a:t>
              </a:r>
              <a:r>
                <a:rPr lang="mr-IN" sz="1600" i="1" dirty="0">
                  <a:solidFill>
                    <a:srgbClr val="800080"/>
                  </a:solidFill>
                </a:rPr>
                <a:t>(</a:t>
              </a:r>
              <a:r>
                <a:rPr lang="fr-FR" sz="1600" i="1" dirty="0">
                  <a:solidFill>
                    <a:srgbClr val="800080"/>
                  </a:solidFill>
                </a:rPr>
                <a:t>3*(</a:t>
              </a:r>
              <a:r>
                <a:rPr lang="mr-IN" sz="1600" i="1" dirty="0" err="1">
                  <a:solidFill>
                    <a:srgbClr val="800080"/>
                  </a:solidFill>
                </a:rPr>
                <a:t>i</a:t>
              </a:r>
              <a:r>
                <a:rPr lang="fr-FR" sz="1600" i="1" dirty="0">
                  <a:solidFill>
                    <a:srgbClr val="800080"/>
                  </a:solidFill>
                </a:rPr>
                <a:t>//</a:t>
              </a:r>
              <a:r>
                <a:rPr lang="mr-IN" sz="1600" i="1" dirty="0">
                  <a:solidFill>
                    <a:srgbClr val="800080"/>
                  </a:solidFill>
                </a:rPr>
                <a:t>3</a:t>
              </a:r>
              <a:r>
                <a:rPr lang="fr-FR" sz="1600" i="1" dirty="0">
                  <a:solidFill>
                    <a:srgbClr val="800080"/>
                  </a:solidFill>
                </a:rPr>
                <a:t>)</a:t>
              </a:r>
              <a:r>
                <a:rPr lang="mr-IN" sz="1600" i="1" dirty="0">
                  <a:solidFill>
                    <a:srgbClr val="800080"/>
                  </a:solidFill>
                </a:rPr>
                <a:t>, </a:t>
              </a:r>
              <a:r>
                <a:rPr lang="fr-FR" sz="1600" i="1" dirty="0">
                  <a:solidFill>
                    <a:srgbClr val="800080"/>
                  </a:solidFill>
                </a:rPr>
                <a:t>3*(</a:t>
              </a:r>
              <a:r>
                <a:rPr lang="mr-IN" sz="1600" i="1" dirty="0" err="1">
                  <a:solidFill>
                    <a:srgbClr val="800080"/>
                  </a:solidFill>
                </a:rPr>
                <a:t>i</a:t>
              </a:r>
              <a:r>
                <a:rPr lang="fr-FR" sz="1600" i="1" dirty="0">
                  <a:solidFill>
                    <a:srgbClr val="800080"/>
                  </a:solidFill>
                </a:rPr>
                <a:t>//</a:t>
              </a:r>
              <a:r>
                <a:rPr lang="mr-IN" sz="1600" i="1" dirty="0">
                  <a:solidFill>
                    <a:srgbClr val="800080"/>
                  </a:solidFill>
                </a:rPr>
                <a:t>3</a:t>
              </a:r>
              <a:r>
                <a:rPr lang="fr-FR" sz="1600" i="1" dirty="0">
                  <a:solidFill>
                    <a:srgbClr val="800080"/>
                  </a:solidFill>
                </a:rPr>
                <a:t>)</a:t>
              </a:r>
              <a:r>
                <a:rPr lang="mr-IN" sz="1600" i="1" dirty="0">
                  <a:solidFill>
                    <a:srgbClr val="800080"/>
                  </a:solidFill>
                </a:rPr>
                <a:t>+3) :</a:t>
              </a:r>
            </a:p>
            <a:p>
              <a:pPr>
                <a:tabLst>
                  <a:tab pos="1558925" algn="ctr"/>
                </a:tabLst>
              </a:pPr>
              <a:r>
                <a:rPr lang="mr-IN" sz="1600" i="1" dirty="0">
                  <a:solidFill>
                    <a:srgbClr val="800080"/>
                  </a:solidFill>
                </a:rPr>
                <a:t>        </a:t>
              </a:r>
              <a:r>
                <a:rPr lang="mr-IN" sz="1600" i="1" dirty="0" err="1">
                  <a:solidFill>
                    <a:srgbClr val="800080"/>
                  </a:solidFill>
                </a:rPr>
                <a:t>for</a:t>
              </a:r>
              <a:r>
                <a:rPr lang="mr-IN" sz="1600" i="1" dirty="0">
                  <a:solidFill>
                    <a:srgbClr val="800080"/>
                  </a:solidFill>
                </a:rPr>
                <a:t> </a:t>
              </a:r>
              <a:r>
                <a:rPr lang="mr-IN" sz="1600" i="1" dirty="0" err="1">
                  <a:solidFill>
                    <a:srgbClr val="800080"/>
                  </a:solidFill>
                </a:rPr>
                <a:t>y</a:t>
              </a:r>
              <a:r>
                <a:rPr lang="mr-IN" sz="1600" i="1" dirty="0">
                  <a:solidFill>
                    <a:srgbClr val="800080"/>
                  </a:solidFill>
                </a:rPr>
                <a:t> </a:t>
              </a:r>
              <a:r>
                <a:rPr lang="mr-IN" sz="1600" i="1" dirty="0" err="1">
                  <a:solidFill>
                    <a:srgbClr val="800080"/>
                  </a:solidFill>
                </a:rPr>
                <a:t>in</a:t>
              </a:r>
              <a:r>
                <a:rPr lang="mr-IN" sz="1600" i="1" dirty="0">
                  <a:solidFill>
                    <a:srgbClr val="800080"/>
                  </a:solidFill>
                </a:rPr>
                <a:t> </a:t>
              </a:r>
              <a:r>
                <a:rPr lang="mr-IN" sz="1600" i="1" dirty="0" err="1">
                  <a:solidFill>
                    <a:srgbClr val="800080"/>
                  </a:solidFill>
                </a:rPr>
                <a:t>range</a:t>
              </a:r>
              <a:r>
                <a:rPr lang="mr-IN" sz="1600" i="1" dirty="0">
                  <a:solidFill>
                    <a:srgbClr val="800080"/>
                  </a:solidFill>
                </a:rPr>
                <a:t>(</a:t>
              </a:r>
              <a:r>
                <a:rPr lang="fr-FR" sz="1600" i="1" dirty="0">
                  <a:solidFill>
                    <a:srgbClr val="800080"/>
                  </a:solidFill>
                </a:rPr>
                <a:t>3*(</a:t>
              </a:r>
              <a:r>
                <a:rPr lang="mr-IN" sz="1600" i="1" dirty="0" err="1">
                  <a:solidFill>
                    <a:srgbClr val="800080"/>
                  </a:solidFill>
                </a:rPr>
                <a:t>j</a:t>
              </a:r>
              <a:r>
                <a:rPr lang="fr-FR" sz="1600" i="1" dirty="0">
                  <a:solidFill>
                    <a:srgbClr val="800080"/>
                  </a:solidFill>
                </a:rPr>
                <a:t>//</a:t>
              </a:r>
              <a:r>
                <a:rPr lang="mr-IN" sz="1600" i="1" dirty="0">
                  <a:solidFill>
                    <a:srgbClr val="800080"/>
                  </a:solidFill>
                </a:rPr>
                <a:t>3</a:t>
              </a:r>
              <a:r>
                <a:rPr lang="fr-FR" sz="1600" i="1" dirty="0">
                  <a:solidFill>
                    <a:srgbClr val="800080"/>
                  </a:solidFill>
                </a:rPr>
                <a:t>)</a:t>
              </a:r>
              <a:r>
                <a:rPr lang="mr-IN" sz="1600" i="1" dirty="0">
                  <a:solidFill>
                    <a:srgbClr val="800080"/>
                  </a:solidFill>
                </a:rPr>
                <a:t>, </a:t>
              </a:r>
              <a:r>
                <a:rPr lang="fr-FR" sz="1600" i="1" dirty="0">
                  <a:solidFill>
                    <a:srgbClr val="800080"/>
                  </a:solidFill>
                </a:rPr>
                <a:t>3*(</a:t>
              </a:r>
              <a:r>
                <a:rPr lang="mr-IN" sz="1600" i="1" dirty="0" err="1">
                  <a:solidFill>
                    <a:srgbClr val="800080"/>
                  </a:solidFill>
                </a:rPr>
                <a:t>j</a:t>
              </a:r>
              <a:r>
                <a:rPr lang="fr-FR" sz="1600" i="1" dirty="0">
                  <a:solidFill>
                    <a:srgbClr val="800080"/>
                  </a:solidFill>
                </a:rPr>
                <a:t>//</a:t>
              </a:r>
              <a:r>
                <a:rPr lang="mr-IN" sz="1600" i="1" dirty="0">
                  <a:solidFill>
                    <a:srgbClr val="800080"/>
                  </a:solidFill>
                </a:rPr>
                <a:t>3</a:t>
              </a:r>
              <a:r>
                <a:rPr lang="fr-FR" sz="1600" i="1" dirty="0">
                  <a:solidFill>
                    <a:srgbClr val="800080"/>
                  </a:solidFill>
                </a:rPr>
                <a:t>)</a:t>
              </a:r>
              <a:r>
                <a:rPr lang="mr-IN" sz="1600" i="1" dirty="0">
                  <a:solidFill>
                    <a:srgbClr val="800080"/>
                  </a:solidFill>
                </a:rPr>
                <a:t>+3) :</a:t>
              </a:r>
            </a:p>
            <a:p>
              <a:pPr>
                <a:tabLst>
                  <a:tab pos="1558925" algn="ctr"/>
                </a:tabLst>
              </a:pPr>
              <a:r>
                <a:rPr lang="mr-IN" sz="1600" i="1" dirty="0">
                  <a:solidFill>
                    <a:srgbClr val="800080"/>
                  </a:solidFill>
                </a:rPr>
                <a:t>            L=L+[</a:t>
              </a:r>
              <a:r>
                <a:rPr lang="mr-IN" sz="1600" i="1" dirty="0" err="1">
                  <a:solidFill>
                    <a:srgbClr val="800080"/>
                  </a:solidFill>
                </a:rPr>
                <a:t>Mat</a:t>
              </a:r>
              <a:r>
                <a:rPr lang="mr-IN" sz="1600" i="1" dirty="0">
                  <a:solidFill>
                    <a:srgbClr val="800080"/>
                  </a:solidFill>
                </a:rPr>
                <a:t>[</a:t>
              </a:r>
              <a:r>
                <a:rPr lang="mr-IN" sz="1600" i="1" dirty="0" err="1">
                  <a:solidFill>
                    <a:srgbClr val="800080"/>
                  </a:solidFill>
                </a:rPr>
                <a:t>x,y</a:t>
              </a:r>
              <a:r>
                <a:rPr lang="mr-IN" sz="1600" i="1" dirty="0">
                  <a:solidFill>
                    <a:srgbClr val="800080"/>
                  </a:solidFill>
                </a:rPr>
                <a:t>]]</a:t>
              </a:r>
            </a:p>
            <a:p>
              <a:pPr>
                <a:tabLst>
                  <a:tab pos="1558925" algn="ctr"/>
                </a:tabLst>
              </a:pPr>
              <a:r>
                <a:rPr lang="mr-IN" sz="1600" i="1" dirty="0">
                  <a:solidFill>
                    <a:srgbClr val="800080"/>
                  </a:solidFill>
                </a:rPr>
                <a:t>    </a:t>
              </a:r>
              <a:r>
                <a:rPr lang="mr-IN" sz="1600" i="1" dirty="0" err="1">
                  <a:solidFill>
                    <a:srgbClr val="800080"/>
                  </a:solidFill>
                </a:rPr>
                <a:t>return</a:t>
              </a:r>
              <a:r>
                <a:rPr lang="mr-IN" sz="1600" i="1" dirty="0">
                  <a:solidFill>
                    <a:srgbClr val="800080"/>
                  </a:solidFill>
                </a:rPr>
                <a:t> [</a:t>
              </a:r>
              <a:r>
                <a:rPr lang="mr-IN" sz="1600" i="1" dirty="0" err="1">
                  <a:solidFill>
                    <a:srgbClr val="800080"/>
                  </a:solidFill>
                </a:rPr>
                <a:t>x</a:t>
              </a:r>
              <a:r>
                <a:rPr lang="mr-IN" sz="1600" i="1" dirty="0">
                  <a:solidFill>
                    <a:srgbClr val="800080"/>
                  </a:solidFill>
                </a:rPr>
                <a:t> </a:t>
              </a:r>
              <a:r>
                <a:rPr lang="mr-IN" sz="1600" i="1" dirty="0" err="1">
                  <a:solidFill>
                    <a:srgbClr val="800080"/>
                  </a:solidFill>
                </a:rPr>
                <a:t>for</a:t>
              </a:r>
              <a:r>
                <a:rPr lang="mr-IN" sz="1600" i="1" dirty="0">
                  <a:solidFill>
                    <a:srgbClr val="800080"/>
                  </a:solidFill>
                </a:rPr>
                <a:t> </a:t>
              </a:r>
              <a:r>
                <a:rPr lang="mr-IN" sz="1600" i="1" dirty="0" err="1">
                  <a:solidFill>
                    <a:srgbClr val="800080"/>
                  </a:solidFill>
                </a:rPr>
                <a:t>x</a:t>
              </a:r>
              <a:r>
                <a:rPr lang="mr-IN" sz="1600" i="1" dirty="0">
                  <a:solidFill>
                    <a:srgbClr val="800080"/>
                  </a:solidFill>
                </a:rPr>
                <a:t> </a:t>
              </a:r>
              <a:r>
                <a:rPr lang="mr-IN" sz="1600" i="1" dirty="0" err="1">
                  <a:solidFill>
                    <a:srgbClr val="800080"/>
                  </a:solidFill>
                </a:rPr>
                <a:t>in</a:t>
              </a:r>
              <a:r>
                <a:rPr lang="mr-IN" sz="1600" i="1" dirty="0">
                  <a:solidFill>
                    <a:srgbClr val="800080"/>
                  </a:solidFill>
                </a:rPr>
                <a:t> L  </a:t>
              </a:r>
              <a:r>
                <a:rPr lang="mr-IN" sz="1600" i="1" dirty="0" err="1">
                  <a:solidFill>
                    <a:srgbClr val="800080"/>
                  </a:solidFill>
                </a:rPr>
                <a:t>if</a:t>
              </a:r>
              <a:r>
                <a:rPr lang="mr-IN" sz="1600" i="1" dirty="0">
                  <a:solidFill>
                    <a:srgbClr val="800080"/>
                  </a:solidFill>
                </a:rPr>
                <a:t> </a:t>
              </a:r>
              <a:r>
                <a:rPr lang="mr-IN" sz="1600" i="1" dirty="0" err="1">
                  <a:solidFill>
                    <a:srgbClr val="800080"/>
                  </a:solidFill>
                </a:rPr>
                <a:t>x</a:t>
              </a:r>
              <a:r>
                <a:rPr lang="mr-IN" sz="1600" i="1" dirty="0">
                  <a:solidFill>
                    <a:srgbClr val="800080"/>
                  </a:solidFill>
                </a:rPr>
                <a:t>&gt;0]</a:t>
              </a:r>
              <a:endParaRPr lang="fr-FR" sz="1600" i="1" dirty="0">
                <a:solidFill>
                  <a:srgbClr val="80008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40576" y="1821425"/>
              <a:ext cx="39658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Liste des nombres dans le bloc (i, j)</a:t>
              </a:r>
              <a:endParaRPr lang="fr-FR"/>
            </a:p>
          </p:txBody>
        </p:sp>
      </p:grpSp>
      <p:grpSp>
        <p:nvGrpSpPr>
          <p:cNvPr id="33" name="Grouper 32"/>
          <p:cNvGrpSpPr/>
          <p:nvPr/>
        </p:nvGrpSpPr>
        <p:grpSpPr>
          <a:xfrm>
            <a:off x="4723732" y="4781632"/>
            <a:ext cx="4204641" cy="1946452"/>
            <a:chOff x="4040576" y="1840379"/>
            <a:chExt cx="4204641" cy="1946452"/>
          </a:xfrm>
        </p:grpSpPr>
        <p:sp>
          <p:nvSpPr>
            <p:cNvPr id="34" name="Rectangle 1"/>
            <p:cNvSpPr>
              <a:spLocks noChangeArrowheads="1"/>
            </p:cNvSpPr>
            <p:nvPr/>
          </p:nvSpPr>
          <p:spPr bwMode="auto">
            <a:xfrm>
              <a:off x="4052906" y="2217171"/>
              <a:ext cx="4192311" cy="1569660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600" i="1" dirty="0" err="1">
                  <a:solidFill>
                    <a:srgbClr val="800080"/>
                  </a:solidFill>
                </a:rPr>
                <a:t>def</a:t>
              </a:r>
              <a:r>
                <a:rPr lang="fr-FR" sz="1600" i="1" dirty="0">
                  <a:solidFill>
                    <a:srgbClr val="800080"/>
                  </a:solidFill>
                </a:rPr>
                <a:t> </a:t>
              </a:r>
              <a:r>
                <a:rPr lang="fr-FR" sz="1600" i="1" dirty="0" err="1">
                  <a:solidFill>
                    <a:srgbClr val="800080"/>
                  </a:solidFill>
                </a:rPr>
                <a:t>chiffres_conflit</a:t>
              </a:r>
              <a:r>
                <a:rPr lang="fr-FR" sz="1600" i="1" dirty="0">
                  <a:solidFill>
                    <a:srgbClr val="800080"/>
                  </a:solidFill>
                </a:rPr>
                <a:t>(Mat, i, j) :</a:t>
              </a:r>
            </a:p>
            <a:p>
              <a:pPr>
                <a:tabLst>
                  <a:tab pos="1558925" algn="ctr"/>
                </a:tabLst>
              </a:pPr>
              <a:r>
                <a:rPr lang="fr-FR" sz="1600" i="1" dirty="0">
                  <a:solidFill>
                    <a:srgbClr val="800080"/>
                  </a:solidFill>
                </a:rPr>
                <a:t>    L = </a:t>
              </a:r>
              <a:r>
                <a:rPr lang="fr-FR" sz="1600" i="1" dirty="0" err="1">
                  <a:solidFill>
                    <a:srgbClr val="800080"/>
                  </a:solidFill>
                </a:rPr>
                <a:t>chiffres_ligne</a:t>
              </a:r>
              <a:r>
                <a:rPr lang="fr-FR" sz="1600" i="1" dirty="0">
                  <a:solidFill>
                    <a:srgbClr val="800080"/>
                  </a:solidFill>
                </a:rPr>
                <a:t>(Mat, i)</a:t>
              </a:r>
            </a:p>
            <a:p>
              <a:pPr>
                <a:tabLst>
                  <a:tab pos="1558925" algn="ctr"/>
                </a:tabLst>
              </a:pPr>
              <a:r>
                <a:rPr lang="fr-FR" sz="1600" i="1" dirty="0">
                  <a:solidFill>
                    <a:srgbClr val="800080"/>
                  </a:solidFill>
                </a:rPr>
                <a:t>    L = L + </a:t>
              </a:r>
              <a:r>
                <a:rPr lang="fr-FR" sz="1600" i="1" dirty="0" err="1">
                  <a:solidFill>
                    <a:srgbClr val="800080"/>
                  </a:solidFill>
                </a:rPr>
                <a:t>chiffres_colonne</a:t>
              </a:r>
              <a:r>
                <a:rPr lang="fr-FR" sz="1600" i="1" dirty="0">
                  <a:solidFill>
                    <a:srgbClr val="800080"/>
                  </a:solidFill>
                </a:rPr>
                <a:t>(Mat, j)</a:t>
              </a:r>
            </a:p>
            <a:p>
              <a:pPr>
                <a:tabLst>
                  <a:tab pos="1558925" algn="ctr"/>
                </a:tabLst>
              </a:pPr>
              <a:r>
                <a:rPr lang="fr-FR" sz="1600" i="1" dirty="0">
                  <a:solidFill>
                    <a:srgbClr val="800080"/>
                  </a:solidFill>
                </a:rPr>
                <a:t>    L = L + </a:t>
              </a:r>
              <a:r>
                <a:rPr lang="fr-FR" sz="1600" i="1" dirty="0" err="1">
                  <a:solidFill>
                    <a:srgbClr val="800080"/>
                  </a:solidFill>
                </a:rPr>
                <a:t>chiffres_bloc</a:t>
              </a:r>
              <a:r>
                <a:rPr lang="fr-FR" sz="1600" i="1" dirty="0">
                  <a:solidFill>
                    <a:srgbClr val="800080"/>
                  </a:solidFill>
                </a:rPr>
                <a:t>(Mat, i, j)</a:t>
              </a:r>
            </a:p>
            <a:p>
              <a:pPr>
                <a:tabLst>
                  <a:tab pos="1558925" algn="ctr"/>
                </a:tabLst>
              </a:pPr>
              <a:r>
                <a:rPr lang="fr-FR" sz="1600" i="1" dirty="0">
                  <a:solidFill>
                    <a:srgbClr val="800080"/>
                  </a:solidFill>
                </a:rPr>
                <a:t>    #Suppression des doublons</a:t>
              </a:r>
            </a:p>
            <a:p>
              <a:pPr>
                <a:tabLst>
                  <a:tab pos="1558925" algn="ctr"/>
                </a:tabLst>
              </a:pPr>
              <a:r>
                <a:rPr lang="fr-FR" sz="1600" i="1" dirty="0">
                  <a:solidFill>
                    <a:srgbClr val="800080"/>
                  </a:solidFill>
                </a:rPr>
                <a:t>    return set(L)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040576" y="1840379"/>
              <a:ext cx="37618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Chiffres en conflit avec la case (i, j)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06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2364746"/>
            <a:chOff x="0" y="998538"/>
            <a:chExt cx="9144000" cy="2364746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err="1">
                  <a:solidFill>
                    <a:schemeClr val="folHlink"/>
                  </a:solidFill>
                </a:rPr>
                <a:t>Backtracking</a:t>
              </a:r>
              <a:r>
                <a:rPr lang="fr-FR" sz="2000" b="1" i="1">
                  <a:solidFill>
                    <a:schemeClr val="folHlink"/>
                  </a:solidFill>
                </a:rPr>
                <a:t> – exemple 2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Exemple : </a:t>
              </a:r>
              <a:r>
                <a:rPr lang="fr-FR" sz="2000" b="1" err="1">
                  <a:solidFill>
                    <a:srgbClr val="800080"/>
                  </a:solidFill>
                  <a:sym typeface="Wingdings" pitchFamily="2" charset="2"/>
                </a:rPr>
                <a:t>Sudoku</a:t>
              </a: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 (suite)</a:t>
              </a:r>
              <a:endParaRPr lang="fr-FR" sz="2000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Avant de traiter le cas du problème nous devons identifier la liste des cases qu’il faut compléter. </a:t>
              </a:r>
            </a:p>
            <a:p>
              <a:pPr lvl="1" algn="just">
                <a:spcAft>
                  <a:spcPts val="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La fonction </a:t>
              </a:r>
              <a:r>
                <a:rPr lang="fr-FR" i="1" err="1">
                  <a:solidFill>
                    <a:srgbClr val="800080"/>
                  </a:solidFill>
                </a:rPr>
                <a:t>where</a:t>
              </a:r>
              <a:r>
                <a:rPr lang="fr-FR" i="1">
                  <a:solidFill>
                    <a:srgbClr val="800080"/>
                  </a:solidFill>
                </a:rPr>
                <a:t> de la bibliothèque permet de sélectionner toutes les cases d’une matrice qui respecte certaines conditions.</a:t>
              </a:r>
            </a:p>
          </p:txBody>
        </p:sp>
      </p:grpSp>
      <p:grpSp>
        <p:nvGrpSpPr>
          <p:cNvPr id="15" name="Grouper 14"/>
          <p:cNvGrpSpPr/>
          <p:nvPr/>
        </p:nvGrpSpPr>
        <p:grpSpPr>
          <a:xfrm>
            <a:off x="496304" y="3560531"/>
            <a:ext cx="3520928" cy="3046645"/>
            <a:chOff x="851106" y="2143053"/>
            <a:chExt cx="3520928" cy="3046645"/>
          </a:xfrm>
        </p:grpSpPr>
        <p:sp>
          <p:nvSpPr>
            <p:cNvPr id="17" name="Rectangle 1"/>
            <p:cNvSpPr>
              <a:spLocks noChangeArrowheads="1"/>
            </p:cNvSpPr>
            <p:nvPr/>
          </p:nvSpPr>
          <p:spPr bwMode="auto">
            <a:xfrm>
              <a:off x="858459" y="2146118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18" name="Rectangle 1"/>
            <p:cNvSpPr>
              <a:spLocks noChangeArrowheads="1"/>
            </p:cNvSpPr>
            <p:nvPr/>
          </p:nvSpPr>
          <p:spPr bwMode="auto">
            <a:xfrm>
              <a:off x="1245075" y="2146118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8</a:t>
              </a:r>
            </a:p>
          </p:txBody>
        </p:sp>
        <p:sp>
          <p:nvSpPr>
            <p:cNvPr id="19" name="Rectangle 1"/>
            <p:cNvSpPr>
              <a:spLocks noChangeArrowheads="1"/>
            </p:cNvSpPr>
            <p:nvPr/>
          </p:nvSpPr>
          <p:spPr bwMode="auto">
            <a:xfrm>
              <a:off x="1636297" y="2146118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20" name="Rectangle 1"/>
            <p:cNvSpPr>
              <a:spLocks noChangeArrowheads="1"/>
            </p:cNvSpPr>
            <p:nvPr/>
          </p:nvSpPr>
          <p:spPr bwMode="auto">
            <a:xfrm>
              <a:off x="858459" y="2487478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21" name="Rectangle 1"/>
            <p:cNvSpPr>
              <a:spLocks noChangeArrowheads="1"/>
            </p:cNvSpPr>
            <p:nvPr/>
          </p:nvSpPr>
          <p:spPr bwMode="auto">
            <a:xfrm>
              <a:off x="1245075" y="2487478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22" name="Rectangle 1"/>
            <p:cNvSpPr>
              <a:spLocks noChangeArrowheads="1"/>
            </p:cNvSpPr>
            <p:nvPr/>
          </p:nvSpPr>
          <p:spPr bwMode="auto">
            <a:xfrm>
              <a:off x="1636297" y="2487478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23" name="Rectangle 1"/>
            <p:cNvSpPr>
              <a:spLocks noChangeArrowheads="1"/>
            </p:cNvSpPr>
            <p:nvPr/>
          </p:nvSpPr>
          <p:spPr bwMode="auto">
            <a:xfrm>
              <a:off x="858459" y="282585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24" name="Rectangle 1"/>
            <p:cNvSpPr>
              <a:spLocks noChangeArrowheads="1"/>
            </p:cNvSpPr>
            <p:nvPr/>
          </p:nvSpPr>
          <p:spPr bwMode="auto">
            <a:xfrm>
              <a:off x="1245075" y="282585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25" name="Rectangle 1"/>
            <p:cNvSpPr>
              <a:spLocks noChangeArrowheads="1"/>
            </p:cNvSpPr>
            <p:nvPr/>
          </p:nvSpPr>
          <p:spPr bwMode="auto">
            <a:xfrm>
              <a:off x="1636297" y="282585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3</a:t>
              </a:r>
            </a:p>
          </p:txBody>
        </p:sp>
        <p:sp>
          <p:nvSpPr>
            <p:cNvPr id="26" name="Rectangle 1"/>
            <p:cNvSpPr>
              <a:spLocks noChangeArrowheads="1"/>
            </p:cNvSpPr>
            <p:nvPr/>
          </p:nvSpPr>
          <p:spPr bwMode="auto">
            <a:xfrm>
              <a:off x="852654" y="2149108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27" name="Rectangle 1"/>
            <p:cNvSpPr>
              <a:spLocks noChangeArrowheads="1"/>
            </p:cNvSpPr>
            <p:nvPr/>
          </p:nvSpPr>
          <p:spPr bwMode="auto">
            <a:xfrm>
              <a:off x="2037194" y="2144585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7</a:t>
              </a:r>
            </a:p>
          </p:txBody>
        </p:sp>
        <p:sp>
          <p:nvSpPr>
            <p:cNvPr id="28" name="Rectangle 1"/>
            <p:cNvSpPr>
              <a:spLocks noChangeArrowheads="1"/>
            </p:cNvSpPr>
            <p:nvPr/>
          </p:nvSpPr>
          <p:spPr bwMode="auto">
            <a:xfrm>
              <a:off x="2423810" y="2144585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9</a:t>
              </a:r>
            </a:p>
          </p:txBody>
        </p:sp>
        <p:sp>
          <p:nvSpPr>
            <p:cNvPr id="29" name="Rectangle 1"/>
            <p:cNvSpPr>
              <a:spLocks noChangeArrowheads="1"/>
            </p:cNvSpPr>
            <p:nvPr/>
          </p:nvSpPr>
          <p:spPr bwMode="auto">
            <a:xfrm>
              <a:off x="2815032" y="2144585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30" name="Rectangle 1"/>
            <p:cNvSpPr>
              <a:spLocks noChangeArrowheads="1"/>
            </p:cNvSpPr>
            <p:nvPr/>
          </p:nvSpPr>
          <p:spPr bwMode="auto">
            <a:xfrm>
              <a:off x="2037194" y="2485945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31" name="Rectangle 1"/>
            <p:cNvSpPr>
              <a:spLocks noChangeArrowheads="1"/>
            </p:cNvSpPr>
            <p:nvPr/>
          </p:nvSpPr>
          <p:spPr bwMode="auto">
            <a:xfrm>
              <a:off x="2423810" y="2485945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32" name="Rectangle 1"/>
            <p:cNvSpPr>
              <a:spLocks noChangeArrowheads="1"/>
            </p:cNvSpPr>
            <p:nvPr/>
          </p:nvSpPr>
          <p:spPr bwMode="auto">
            <a:xfrm>
              <a:off x="2815032" y="2485945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2</a:t>
              </a:r>
            </a:p>
          </p:txBody>
        </p:sp>
        <p:sp>
          <p:nvSpPr>
            <p:cNvPr id="33" name="Rectangle 1"/>
            <p:cNvSpPr>
              <a:spLocks noChangeArrowheads="1"/>
            </p:cNvSpPr>
            <p:nvPr/>
          </p:nvSpPr>
          <p:spPr bwMode="auto">
            <a:xfrm>
              <a:off x="2037194" y="282432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34" name="Rectangle 1"/>
            <p:cNvSpPr>
              <a:spLocks noChangeArrowheads="1"/>
            </p:cNvSpPr>
            <p:nvPr/>
          </p:nvSpPr>
          <p:spPr bwMode="auto">
            <a:xfrm>
              <a:off x="2423810" y="282432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35" name="Rectangle 1"/>
            <p:cNvSpPr>
              <a:spLocks noChangeArrowheads="1"/>
            </p:cNvSpPr>
            <p:nvPr/>
          </p:nvSpPr>
          <p:spPr bwMode="auto">
            <a:xfrm>
              <a:off x="2815032" y="282432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8</a:t>
              </a:r>
            </a:p>
          </p:txBody>
        </p:sp>
        <p:sp>
          <p:nvSpPr>
            <p:cNvPr id="36" name="Rectangle 1"/>
            <p:cNvSpPr>
              <a:spLocks noChangeArrowheads="1"/>
            </p:cNvSpPr>
            <p:nvPr/>
          </p:nvSpPr>
          <p:spPr bwMode="auto">
            <a:xfrm>
              <a:off x="2031389" y="2147575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37" name="Rectangle 1"/>
            <p:cNvSpPr>
              <a:spLocks noChangeArrowheads="1"/>
            </p:cNvSpPr>
            <p:nvPr/>
          </p:nvSpPr>
          <p:spPr bwMode="auto">
            <a:xfrm>
              <a:off x="3203100" y="214305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38" name="Rectangle 1"/>
            <p:cNvSpPr>
              <a:spLocks noChangeArrowheads="1"/>
            </p:cNvSpPr>
            <p:nvPr/>
          </p:nvSpPr>
          <p:spPr bwMode="auto">
            <a:xfrm>
              <a:off x="3589716" y="214305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39" name="Rectangle 1"/>
            <p:cNvSpPr>
              <a:spLocks noChangeArrowheads="1"/>
            </p:cNvSpPr>
            <p:nvPr/>
          </p:nvSpPr>
          <p:spPr bwMode="auto">
            <a:xfrm>
              <a:off x="3980938" y="214305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40" name="Rectangle 1"/>
            <p:cNvSpPr>
              <a:spLocks noChangeArrowheads="1"/>
            </p:cNvSpPr>
            <p:nvPr/>
          </p:nvSpPr>
          <p:spPr bwMode="auto">
            <a:xfrm>
              <a:off x="3203100" y="248441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41" name="Rectangle 1"/>
            <p:cNvSpPr>
              <a:spLocks noChangeArrowheads="1"/>
            </p:cNvSpPr>
            <p:nvPr/>
          </p:nvSpPr>
          <p:spPr bwMode="auto">
            <a:xfrm>
              <a:off x="3589716" y="248441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9</a:t>
              </a:r>
            </a:p>
          </p:txBody>
        </p:sp>
        <p:sp>
          <p:nvSpPr>
            <p:cNvPr id="42" name="Rectangle 1"/>
            <p:cNvSpPr>
              <a:spLocks noChangeArrowheads="1"/>
            </p:cNvSpPr>
            <p:nvPr/>
          </p:nvSpPr>
          <p:spPr bwMode="auto">
            <a:xfrm>
              <a:off x="3980938" y="248441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43" name="Rectangle 1"/>
            <p:cNvSpPr>
              <a:spLocks noChangeArrowheads="1"/>
            </p:cNvSpPr>
            <p:nvPr/>
          </p:nvSpPr>
          <p:spPr bwMode="auto">
            <a:xfrm>
              <a:off x="3203100" y="282279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4</a:t>
              </a:r>
            </a:p>
          </p:txBody>
        </p:sp>
        <p:sp>
          <p:nvSpPr>
            <p:cNvPr id="44" name="Rectangle 1"/>
            <p:cNvSpPr>
              <a:spLocks noChangeArrowheads="1"/>
            </p:cNvSpPr>
            <p:nvPr/>
          </p:nvSpPr>
          <p:spPr bwMode="auto">
            <a:xfrm>
              <a:off x="3589716" y="282279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5</a:t>
              </a:r>
            </a:p>
          </p:txBody>
        </p:sp>
        <p:sp>
          <p:nvSpPr>
            <p:cNvPr id="45" name="Rectangle 1"/>
            <p:cNvSpPr>
              <a:spLocks noChangeArrowheads="1"/>
            </p:cNvSpPr>
            <p:nvPr/>
          </p:nvSpPr>
          <p:spPr bwMode="auto">
            <a:xfrm>
              <a:off x="3980938" y="282279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46" name="Rectangle 1"/>
            <p:cNvSpPr>
              <a:spLocks noChangeArrowheads="1"/>
            </p:cNvSpPr>
            <p:nvPr/>
          </p:nvSpPr>
          <p:spPr bwMode="auto">
            <a:xfrm>
              <a:off x="3197295" y="2146043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47" name="Rectangle 1"/>
            <p:cNvSpPr>
              <a:spLocks noChangeArrowheads="1"/>
            </p:cNvSpPr>
            <p:nvPr/>
          </p:nvSpPr>
          <p:spPr bwMode="auto">
            <a:xfrm>
              <a:off x="856911" y="315799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48" name="Rectangle 1"/>
            <p:cNvSpPr>
              <a:spLocks noChangeArrowheads="1"/>
            </p:cNvSpPr>
            <p:nvPr/>
          </p:nvSpPr>
          <p:spPr bwMode="auto">
            <a:xfrm>
              <a:off x="1243527" y="315799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49" name="Rectangle 1"/>
            <p:cNvSpPr>
              <a:spLocks noChangeArrowheads="1"/>
            </p:cNvSpPr>
            <p:nvPr/>
          </p:nvSpPr>
          <p:spPr bwMode="auto">
            <a:xfrm>
              <a:off x="1634749" y="315799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8</a:t>
              </a:r>
            </a:p>
          </p:txBody>
        </p:sp>
        <p:sp>
          <p:nvSpPr>
            <p:cNvPr id="50" name="Rectangle 1"/>
            <p:cNvSpPr>
              <a:spLocks noChangeArrowheads="1"/>
            </p:cNvSpPr>
            <p:nvPr/>
          </p:nvSpPr>
          <p:spPr bwMode="auto">
            <a:xfrm>
              <a:off x="856911" y="349935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51" name="Rectangle 1"/>
            <p:cNvSpPr>
              <a:spLocks noChangeArrowheads="1"/>
            </p:cNvSpPr>
            <p:nvPr/>
          </p:nvSpPr>
          <p:spPr bwMode="auto">
            <a:xfrm>
              <a:off x="1243527" y="349935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9</a:t>
              </a:r>
            </a:p>
          </p:txBody>
        </p:sp>
        <p:sp>
          <p:nvSpPr>
            <p:cNvPr id="52" name="Rectangle 1"/>
            <p:cNvSpPr>
              <a:spLocks noChangeArrowheads="1"/>
            </p:cNvSpPr>
            <p:nvPr/>
          </p:nvSpPr>
          <p:spPr bwMode="auto">
            <a:xfrm>
              <a:off x="1634749" y="349935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6</a:t>
              </a:r>
            </a:p>
          </p:txBody>
        </p:sp>
        <p:sp>
          <p:nvSpPr>
            <p:cNvPr id="53" name="Rectangle 1"/>
            <p:cNvSpPr>
              <a:spLocks noChangeArrowheads="1"/>
            </p:cNvSpPr>
            <p:nvPr/>
          </p:nvSpPr>
          <p:spPr bwMode="auto">
            <a:xfrm>
              <a:off x="856911" y="3837732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3</a:t>
              </a:r>
            </a:p>
          </p:txBody>
        </p:sp>
        <p:sp>
          <p:nvSpPr>
            <p:cNvPr id="54" name="Rectangle 1"/>
            <p:cNvSpPr>
              <a:spLocks noChangeArrowheads="1"/>
            </p:cNvSpPr>
            <p:nvPr/>
          </p:nvSpPr>
          <p:spPr bwMode="auto">
            <a:xfrm>
              <a:off x="1243527" y="3837732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55" name="Rectangle 1"/>
            <p:cNvSpPr>
              <a:spLocks noChangeArrowheads="1"/>
            </p:cNvSpPr>
            <p:nvPr/>
          </p:nvSpPr>
          <p:spPr bwMode="auto">
            <a:xfrm>
              <a:off x="1634749" y="3837732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56" name="Rectangle 1"/>
            <p:cNvSpPr>
              <a:spLocks noChangeArrowheads="1"/>
            </p:cNvSpPr>
            <p:nvPr/>
          </p:nvSpPr>
          <p:spPr bwMode="auto">
            <a:xfrm>
              <a:off x="851106" y="3160984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57" name="Rectangle 1"/>
            <p:cNvSpPr>
              <a:spLocks noChangeArrowheads="1"/>
            </p:cNvSpPr>
            <p:nvPr/>
          </p:nvSpPr>
          <p:spPr bwMode="auto">
            <a:xfrm>
              <a:off x="2035646" y="315646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58" name="Rectangle 1"/>
            <p:cNvSpPr>
              <a:spLocks noChangeArrowheads="1"/>
            </p:cNvSpPr>
            <p:nvPr/>
          </p:nvSpPr>
          <p:spPr bwMode="auto">
            <a:xfrm>
              <a:off x="2422262" y="315646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59" name="Rectangle 1"/>
            <p:cNvSpPr>
              <a:spLocks noChangeArrowheads="1"/>
            </p:cNvSpPr>
            <p:nvPr/>
          </p:nvSpPr>
          <p:spPr bwMode="auto">
            <a:xfrm>
              <a:off x="2813484" y="315646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60" name="Rectangle 1"/>
            <p:cNvSpPr>
              <a:spLocks noChangeArrowheads="1"/>
            </p:cNvSpPr>
            <p:nvPr/>
          </p:nvSpPr>
          <p:spPr bwMode="auto">
            <a:xfrm>
              <a:off x="2035646" y="349782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61" name="Rectangle 1"/>
            <p:cNvSpPr>
              <a:spLocks noChangeArrowheads="1"/>
            </p:cNvSpPr>
            <p:nvPr/>
          </p:nvSpPr>
          <p:spPr bwMode="auto">
            <a:xfrm>
              <a:off x="2422262" y="349782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62" name="Rectangle 1"/>
            <p:cNvSpPr>
              <a:spLocks noChangeArrowheads="1"/>
            </p:cNvSpPr>
            <p:nvPr/>
          </p:nvSpPr>
          <p:spPr bwMode="auto">
            <a:xfrm>
              <a:off x="2813484" y="349782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63" name="Rectangle 1"/>
            <p:cNvSpPr>
              <a:spLocks noChangeArrowheads="1"/>
            </p:cNvSpPr>
            <p:nvPr/>
          </p:nvSpPr>
          <p:spPr bwMode="auto">
            <a:xfrm>
              <a:off x="2035646" y="383619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64" name="Rectangle 1"/>
            <p:cNvSpPr>
              <a:spLocks noChangeArrowheads="1"/>
            </p:cNvSpPr>
            <p:nvPr/>
          </p:nvSpPr>
          <p:spPr bwMode="auto">
            <a:xfrm>
              <a:off x="2422262" y="383619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65" name="Rectangle 1"/>
            <p:cNvSpPr>
              <a:spLocks noChangeArrowheads="1"/>
            </p:cNvSpPr>
            <p:nvPr/>
          </p:nvSpPr>
          <p:spPr bwMode="auto">
            <a:xfrm>
              <a:off x="2813484" y="383619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66" name="Rectangle 1"/>
            <p:cNvSpPr>
              <a:spLocks noChangeArrowheads="1"/>
            </p:cNvSpPr>
            <p:nvPr/>
          </p:nvSpPr>
          <p:spPr bwMode="auto">
            <a:xfrm>
              <a:off x="2029841" y="3159451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67" name="Rectangle 1"/>
            <p:cNvSpPr>
              <a:spLocks noChangeArrowheads="1"/>
            </p:cNvSpPr>
            <p:nvPr/>
          </p:nvSpPr>
          <p:spPr bwMode="auto">
            <a:xfrm>
              <a:off x="3201552" y="315492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68" name="Rectangle 1"/>
            <p:cNvSpPr>
              <a:spLocks noChangeArrowheads="1"/>
            </p:cNvSpPr>
            <p:nvPr/>
          </p:nvSpPr>
          <p:spPr bwMode="auto">
            <a:xfrm>
              <a:off x="3588168" y="315492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69" name="Rectangle 1"/>
            <p:cNvSpPr>
              <a:spLocks noChangeArrowheads="1"/>
            </p:cNvSpPr>
            <p:nvPr/>
          </p:nvSpPr>
          <p:spPr bwMode="auto">
            <a:xfrm>
              <a:off x="3979390" y="315492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1</a:t>
              </a:r>
            </a:p>
          </p:txBody>
        </p:sp>
        <p:sp>
          <p:nvSpPr>
            <p:cNvPr id="70" name="Rectangle 1"/>
            <p:cNvSpPr>
              <a:spLocks noChangeArrowheads="1"/>
            </p:cNvSpPr>
            <p:nvPr/>
          </p:nvSpPr>
          <p:spPr bwMode="auto">
            <a:xfrm>
              <a:off x="3201552" y="349628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3</a:t>
              </a:r>
            </a:p>
          </p:txBody>
        </p:sp>
        <p:sp>
          <p:nvSpPr>
            <p:cNvPr id="71" name="Rectangle 1"/>
            <p:cNvSpPr>
              <a:spLocks noChangeArrowheads="1"/>
            </p:cNvSpPr>
            <p:nvPr/>
          </p:nvSpPr>
          <p:spPr bwMode="auto">
            <a:xfrm>
              <a:off x="3588168" y="349628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7</a:t>
              </a:r>
            </a:p>
          </p:txBody>
        </p:sp>
        <p:sp>
          <p:nvSpPr>
            <p:cNvPr id="72" name="Rectangle 1"/>
            <p:cNvSpPr>
              <a:spLocks noChangeArrowheads="1"/>
            </p:cNvSpPr>
            <p:nvPr/>
          </p:nvSpPr>
          <p:spPr bwMode="auto">
            <a:xfrm>
              <a:off x="3979390" y="349628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73" name="Rectangle 1"/>
            <p:cNvSpPr>
              <a:spLocks noChangeArrowheads="1"/>
            </p:cNvSpPr>
            <p:nvPr/>
          </p:nvSpPr>
          <p:spPr bwMode="auto">
            <a:xfrm>
              <a:off x="3201552" y="3834667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2</a:t>
              </a:r>
            </a:p>
          </p:txBody>
        </p:sp>
        <p:sp>
          <p:nvSpPr>
            <p:cNvPr id="74" name="Rectangle 1"/>
            <p:cNvSpPr>
              <a:spLocks noChangeArrowheads="1"/>
            </p:cNvSpPr>
            <p:nvPr/>
          </p:nvSpPr>
          <p:spPr bwMode="auto">
            <a:xfrm>
              <a:off x="3588168" y="3834667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75" name="Rectangle 1"/>
            <p:cNvSpPr>
              <a:spLocks noChangeArrowheads="1"/>
            </p:cNvSpPr>
            <p:nvPr/>
          </p:nvSpPr>
          <p:spPr bwMode="auto">
            <a:xfrm>
              <a:off x="3979390" y="3834667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76" name="Rectangle 1"/>
            <p:cNvSpPr>
              <a:spLocks noChangeArrowheads="1"/>
            </p:cNvSpPr>
            <p:nvPr/>
          </p:nvSpPr>
          <p:spPr bwMode="auto">
            <a:xfrm>
              <a:off x="3195747" y="3157919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77" name="Rectangle 1"/>
            <p:cNvSpPr>
              <a:spLocks noChangeArrowheads="1"/>
            </p:cNvSpPr>
            <p:nvPr/>
          </p:nvSpPr>
          <p:spPr bwMode="auto">
            <a:xfrm>
              <a:off x="856911" y="417140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78" name="Rectangle 1"/>
            <p:cNvSpPr>
              <a:spLocks noChangeArrowheads="1"/>
            </p:cNvSpPr>
            <p:nvPr/>
          </p:nvSpPr>
          <p:spPr bwMode="auto">
            <a:xfrm>
              <a:off x="1243527" y="417140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3</a:t>
              </a:r>
            </a:p>
          </p:txBody>
        </p:sp>
        <p:sp>
          <p:nvSpPr>
            <p:cNvPr id="79" name="Rectangle 1"/>
            <p:cNvSpPr>
              <a:spLocks noChangeArrowheads="1"/>
            </p:cNvSpPr>
            <p:nvPr/>
          </p:nvSpPr>
          <p:spPr bwMode="auto">
            <a:xfrm>
              <a:off x="1634749" y="417140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2</a:t>
              </a:r>
            </a:p>
          </p:txBody>
        </p:sp>
        <p:sp>
          <p:nvSpPr>
            <p:cNvPr id="80" name="Rectangle 1"/>
            <p:cNvSpPr>
              <a:spLocks noChangeArrowheads="1"/>
            </p:cNvSpPr>
            <p:nvPr/>
          </p:nvSpPr>
          <p:spPr bwMode="auto">
            <a:xfrm>
              <a:off x="856911" y="451276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81" name="Rectangle 1"/>
            <p:cNvSpPr>
              <a:spLocks noChangeArrowheads="1"/>
            </p:cNvSpPr>
            <p:nvPr/>
          </p:nvSpPr>
          <p:spPr bwMode="auto">
            <a:xfrm>
              <a:off x="1243527" y="451276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4</a:t>
              </a:r>
            </a:p>
          </p:txBody>
        </p:sp>
        <p:sp>
          <p:nvSpPr>
            <p:cNvPr id="82" name="Rectangle 1"/>
            <p:cNvSpPr>
              <a:spLocks noChangeArrowheads="1"/>
            </p:cNvSpPr>
            <p:nvPr/>
          </p:nvSpPr>
          <p:spPr bwMode="auto">
            <a:xfrm>
              <a:off x="1634749" y="451276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83" name="Rectangle 1"/>
            <p:cNvSpPr>
              <a:spLocks noChangeArrowheads="1"/>
            </p:cNvSpPr>
            <p:nvPr/>
          </p:nvSpPr>
          <p:spPr bwMode="auto">
            <a:xfrm>
              <a:off x="856911" y="485114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84" name="Rectangle 1"/>
            <p:cNvSpPr>
              <a:spLocks noChangeArrowheads="1"/>
            </p:cNvSpPr>
            <p:nvPr/>
          </p:nvSpPr>
          <p:spPr bwMode="auto">
            <a:xfrm>
              <a:off x="1243527" y="485114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85" name="Rectangle 1"/>
            <p:cNvSpPr>
              <a:spLocks noChangeArrowheads="1"/>
            </p:cNvSpPr>
            <p:nvPr/>
          </p:nvSpPr>
          <p:spPr bwMode="auto">
            <a:xfrm>
              <a:off x="1634749" y="485114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86" name="Rectangle 1"/>
            <p:cNvSpPr>
              <a:spLocks noChangeArrowheads="1"/>
            </p:cNvSpPr>
            <p:nvPr/>
          </p:nvSpPr>
          <p:spPr bwMode="auto">
            <a:xfrm>
              <a:off x="851106" y="4174396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87" name="Rectangle 1"/>
            <p:cNvSpPr>
              <a:spLocks noChangeArrowheads="1"/>
            </p:cNvSpPr>
            <p:nvPr/>
          </p:nvSpPr>
          <p:spPr bwMode="auto">
            <a:xfrm>
              <a:off x="2035646" y="416987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5</a:t>
              </a:r>
            </a:p>
          </p:txBody>
        </p:sp>
        <p:sp>
          <p:nvSpPr>
            <p:cNvPr id="88" name="Rectangle 1"/>
            <p:cNvSpPr>
              <a:spLocks noChangeArrowheads="1"/>
            </p:cNvSpPr>
            <p:nvPr/>
          </p:nvSpPr>
          <p:spPr bwMode="auto">
            <a:xfrm>
              <a:off x="2422262" y="416987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89" name="Rectangle 1"/>
            <p:cNvSpPr>
              <a:spLocks noChangeArrowheads="1"/>
            </p:cNvSpPr>
            <p:nvPr/>
          </p:nvSpPr>
          <p:spPr bwMode="auto">
            <a:xfrm>
              <a:off x="2813484" y="416987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90" name="Rectangle 1"/>
            <p:cNvSpPr>
              <a:spLocks noChangeArrowheads="1"/>
            </p:cNvSpPr>
            <p:nvPr/>
          </p:nvSpPr>
          <p:spPr bwMode="auto">
            <a:xfrm>
              <a:off x="2035646" y="451123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8</a:t>
              </a:r>
            </a:p>
          </p:txBody>
        </p:sp>
        <p:sp>
          <p:nvSpPr>
            <p:cNvPr id="91" name="Rectangle 1"/>
            <p:cNvSpPr>
              <a:spLocks noChangeArrowheads="1"/>
            </p:cNvSpPr>
            <p:nvPr/>
          </p:nvSpPr>
          <p:spPr bwMode="auto">
            <a:xfrm>
              <a:off x="2422262" y="451123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92" name="Rectangle 1"/>
            <p:cNvSpPr>
              <a:spLocks noChangeArrowheads="1"/>
            </p:cNvSpPr>
            <p:nvPr/>
          </p:nvSpPr>
          <p:spPr bwMode="auto">
            <a:xfrm>
              <a:off x="2813484" y="451123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93" name="Rectangle 1"/>
            <p:cNvSpPr>
              <a:spLocks noChangeArrowheads="1"/>
            </p:cNvSpPr>
            <p:nvPr/>
          </p:nvSpPr>
          <p:spPr bwMode="auto">
            <a:xfrm>
              <a:off x="2035646" y="484961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94" name="Rectangle 1"/>
            <p:cNvSpPr>
              <a:spLocks noChangeArrowheads="1"/>
            </p:cNvSpPr>
            <p:nvPr/>
          </p:nvSpPr>
          <p:spPr bwMode="auto">
            <a:xfrm>
              <a:off x="2422262" y="484961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6</a:t>
              </a:r>
            </a:p>
          </p:txBody>
        </p:sp>
        <p:sp>
          <p:nvSpPr>
            <p:cNvPr id="95" name="Rectangle 1"/>
            <p:cNvSpPr>
              <a:spLocks noChangeArrowheads="1"/>
            </p:cNvSpPr>
            <p:nvPr/>
          </p:nvSpPr>
          <p:spPr bwMode="auto">
            <a:xfrm>
              <a:off x="2813484" y="484961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4</a:t>
              </a:r>
            </a:p>
          </p:txBody>
        </p:sp>
        <p:sp>
          <p:nvSpPr>
            <p:cNvPr id="96" name="Rectangle 1"/>
            <p:cNvSpPr>
              <a:spLocks noChangeArrowheads="1"/>
            </p:cNvSpPr>
            <p:nvPr/>
          </p:nvSpPr>
          <p:spPr bwMode="auto">
            <a:xfrm>
              <a:off x="2029841" y="4172863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97" name="Rectangle 1"/>
            <p:cNvSpPr>
              <a:spLocks noChangeArrowheads="1"/>
            </p:cNvSpPr>
            <p:nvPr/>
          </p:nvSpPr>
          <p:spPr bwMode="auto">
            <a:xfrm>
              <a:off x="3201552" y="416834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9</a:t>
              </a:r>
            </a:p>
          </p:txBody>
        </p:sp>
        <p:sp>
          <p:nvSpPr>
            <p:cNvPr id="98" name="Rectangle 1"/>
            <p:cNvSpPr>
              <a:spLocks noChangeArrowheads="1"/>
            </p:cNvSpPr>
            <p:nvPr/>
          </p:nvSpPr>
          <p:spPr bwMode="auto">
            <a:xfrm>
              <a:off x="3588168" y="416834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99" name="Rectangle 1"/>
            <p:cNvSpPr>
              <a:spLocks noChangeArrowheads="1"/>
            </p:cNvSpPr>
            <p:nvPr/>
          </p:nvSpPr>
          <p:spPr bwMode="auto">
            <a:xfrm>
              <a:off x="3979390" y="416834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100" name="Rectangle 1"/>
            <p:cNvSpPr>
              <a:spLocks noChangeArrowheads="1"/>
            </p:cNvSpPr>
            <p:nvPr/>
          </p:nvSpPr>
          <p:spPr bwMode="auto">
            <a:xfrm>
              <a:off x="3201552" y="450970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101" name="Rectangle 1"/>
            <p:cNvSpPr>
              <a:spLocks noChangeArrowheads="1"/>
            </p:cNvSpPr>
            <p:nvPr/>
          </p:nvSpPr>
          <p:spPr bwMode="auto">
            <a:xfrm>
              <a:off x="3588168" y="450970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102" name="Rectangle 1"/>
            <p:cNvSpPr>
              <a:spLocks noChangeArrowheads="1"/>
            </p:cNvSpPr>
            <p:nvPr/>
          </p:nvSpPr>
          <p:spPr bwMode="auto">
            <a:xfrm>
              <a:off x="3979390" y="450970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103" name="Rectangle 1"/>
            <p:cNvSpPr>
              <a:spLocks noChangeArrowheads="1"/>
            </p:cNvSpPr>
            <p:nvPr/>
          </p:nvSpPr>
          <p:spPr bwMode="auto">
            <a:xfrm>
              <a:off x="3201552" y="484807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104" name="Rectangle 1"/>
            <p:cNvSpPr>
              <a:spLocks noChangeArrowheads="1"/>
            </p:cNvSpPr>
            <p:nvPr/>
          </p:nvSpPr>
          <p:spPr bwMode="auto">
            <a:xfrm>
              <a:off x="3588168" y="484807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2</a:t>
              </a:r>
            </a:p>
          </p:txBody>
        </p:sp>
        <p:sp>
          <p:nvSpPr>
            <p:cNvPr id="105" name="Rectangle 1"/>
            <p:cNvSpPr>
              <a:spLocks noChangeArrowheads="1"/>
            </p:cNvSpPr>
            <p:nvPr/>
          </p:nvSpPr>
          <p:spPr bwMode="auto">
            <a:xfrm>
              <a:off x="3979390" y="484807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106" name="Rectangle 1"/>
            <p:cNvSpPr>
              <a:spLocks noChangeArrowheads="1"/>
            </p:cNvSpPr>
            <p:nvPr/>
          </p:nvSpPr>
          <p:spPr bwMode="auto">
            <a:xfrm>
              <a:off x="3195747" y="4171331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</p:grpSp>
      <p:grpSp>
        <p:nvGrpSpPr>
          <p:cNvPr id="3" name="Grouper 2"/>
          <p:cNvGrpSpPr/>
          <p:nvPr/>
        </p:nvGrpSpPr>
        <p:grpSpPr>
          <a:xfrm>
            <a:off x="4326512" y="4183807"/>
            <a:ext cx="4697609" cy="2250460"/>
            <a:chOff x="4326512" y="4183807"/>
            <a:chExt cx="4697609" cy="2250460"/>
          </a:xfrm>
        </p:grpSpPr>
        <p:sp>
          <p:nvSpPr>
            <p:cNvPr id="107" name="Double flèche horizontale 106"/>
            <p:cNvSpPr/>
            <p:nvPr/>
          </p:nvSpPr>
          <p:spPr>
            <a:xfrm rot="5400000">
              <a:off x="6417577" y="4389491"/>
              <a:ext cx="618122" cy="206753"/>
            </a:xfrm>
            <a:prstGeom prst="leftRight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Rectangle 1"/>
            <p:cNvSpPr>
              <a:spLocks noChangeArrowheads="1"/>
            </p:cNvSpPr>
            <p:nvPr/>
          </p:nvSpPr>
          <p:spPr bwMode="auto">
            <a:xfrm>
              <a:off x="4326512" y="4864607"/>
              <a:ext cx="4697609" cy="1569660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de-DE" sz="1600" i="1">
                  <a:solidFill>
                    <a:srgbClr val="800080"/>
                  </a:solidFill>
                </a:rPr>
                <a:t>(</a:t>
              </a:r>
              <a:r>
                <a:rPr lang="de-DE" sz="1600" i="1" err="1">
                  <a:solidFill>
                    <a:srgbClr val="800080"/>
                  </a:solidFill>
                </a:rPr>
                <a:t>array</a:t>
              </a:r>
              <a:r>
                <a:rPr lang="de-DE" sz="1600" i="1">
                  <a:solidFill>
                    <a:srgbClr val="800080"/>
                  </a:solidFill>
                </a:rPr>
                <a:t>([0, 0, 0, 0, 0, 0, 1, 1, 1, 1, 1, 1, 1, 2, 2, 2, 2, 2, 3, 3, 3, 3, 3, 3, 3, 4, 4, 4, 4, 4, 5, 5, 5, 5, 5, 5, 5, 6, 6, 6, 6, 6, 7, 7, 7, 7, 7, 7, 7, 8, 8, 8, 8, 8, 8]), </a:t>
              </a:r>
              <a:r>
                <a:rPr lang="de-DE" sz="1600" i="1" err="1">
                  <a:solidFill>
                    <a:srgbClr val="800080"/>
                  </a:solidFill>
                </a:rPr>
                <a:t>array</a:t>
              </a:r>
              <a:r>
                <a:rPr lang="de-DE" sz="1600" i="1">
                  <a:solidFill>
                    <a:srgbClr val="800080"/>
                  </a:solidFill>
                </a:rPr>
                <a:t>([0, 2, 5, 6, 7, 8, 0, 1, 2, 3, 4, 6, 8, 0, 1, 3, 4, 8, 0, 1, 3, 4, 5, 6, 7, 0, 3, 4, 5, 8, 1, 2, 3, 4, 5, 7, 8, 0, 4, 5, 7, 8, 0, 2, 4, 5, 6, 7, 8, 0, 1, 2, 3, 6, 8]))</a:t>
              </a:r>
              <a:endParaRPr lang="fr-FR" sz="1600" i="1">
                <a:solidFill>
                  <a:srgbClr val="800080"/>
                </a:solidFill>
              </a:endParaRPr>
            </a:p>
          </p:txBody>
        </p:sp>
      </p:grpSp>
      <p:sp>
        <p:nvSpPr>
          <p:cNvPr id="109" name="Rectangle 1"/>
          <p:cNvSpPr>
            <a:spLocks noChangeArrowheads="1"/>
          </p:cNvSpPr>
          <p:nvPr/>
        </p:nvSpPr>
        <p:spPr bwMode="auto">
          <a:xfrm>
            <a:off x="4314546" y="3706480"/>
            <a:ext cx="4680174" cy="33855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</a:t>
            </a:r>
            <a:r>
              <a:rPr lang="fr-FR" sz="1600" i="1" dirty="0" err="1">
                <a:solidFill>
                  <a:srgbClr val="800080"/>
                </a:solidFill>
              </a:rPr>
              <a:t>cases_a_completer</a:t>
            </a:r>
            <a:r>
              <a:rPr lang="fr-FR" sz="1600" i="1" dirty="0">
                <a:solidFill>
                  <a:srgbClr val="800080"/>
                </a:solidFill>
              </a:rPr>
              <a:t> = </a:t>
            </a:r>
            <a:r>
              <a:rPr lang="fr-FR" sz="1600" i="1" dirty="0" err="1">
                <a:solidFill>
                  <a:srgbClr val="800080"/>
                </a:solidFill>
              </a:rPr>
              <a:t>np.where</a:t>
            </a:r>
            <a:r>
              <a:rPr lang="fr-FR" sz="1600" i="1" dirty="0">
                <a:solidFill>
                  <a:srgbClr val="800080"/>
                </a:solidFill>
              </a:rPr>
              <a:t>(Mat==0)</a:t>
            </a:r>
          </a:p>
        </p:txBody>
      </p:sp>
    </p:spTree>
    <p:extLst>
      <p:ext uri="{BB962C8B-B14F-4D97-AF65-F5344CB8AC3E}">
        <p14:creationId xmlns:p14="http://schemas.microsoft.com/office/powerpoint/2010/main" val="391351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5627178"/>
            <a:chOff x="0" y="998538"/>
            <a:chExt cx="9144000" cy="5627178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err="1">
                  <a:solidFill>
                    <a:schemeClr val="folHlink"/>
                  </a:solidFill>
                </a:rPr>
                <a:t>Backtracking</a:t>
              </a:r>
              <a:r>
                <a:rPr lang="fr-FR" sz="2000" b="1" i="1">
                  <a:solidFill>
                    <a:schemeClr val="folHlink"/>
                  </a:solidFill>
                </a:rPr>
                <a:t> – exemple 2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5078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Exemple : Sudoku (programme principal)</a:t>
              </a:r>
              <a:endParaRPr lang="fr-FR" sz="2000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La fonction principale consiste à placer une nouvelle valeur dans la grille sur une case à compléter.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Cette fonction reçoit la grille, la liste des cases à compléter et l’indice de la case en cours de traitement.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 premier action a réaliser (récursivité terminale) consiste à vérifier que toutes les cases ne sont toujours pas complétées.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Dans ce cas on doit calculer la liste des nombres en conflit avec la case.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On affecte une valeur à la case puis et l’on appelle la fonction principale pour traiter une nouvelle case : on complète la solution.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Lorsque la fonction appelée se termine, si une solution est trouvée, la fonction doit se terminer.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Sinon on est sur une impasse, on doit alors retirer la valeur affectée à la case (</a:t>
              </a:r>
              <a:r>
                <a:rPr lang="fr-FR" i="1" dirty="0" err="1">
                  <a:solidFill>
                    <a:srgbClr val="800080"/>
                  </a:solidFill>
                </a:rPr>
                <a:t>backtracking</a:t>
              </a:r>
              <a:r>
                <a:rPr lang="fr-FR" i="1" dirty="0">
                  <a:solidFill>
                    <a:srgbClr val="800080"/>
                  </a:solidFill>
                </a:rPr>
                <a:t>) et essayer d’affecter à la case une nouvelle valeur.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997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948974"/>
            <a:chOff x="0" y="998538"/>
            <a:chExt cx="9144000" cy="948974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err="1">
                  <a:solidFill>
                    <a:schemeClr val="folHlink"/>
                  </a:solidFill>
                </a:rPr>
                <a:t>Backtracking</a:t>
              </a:r>
              <a:r>
                <a:rPr lang="fr-FR" sz="2000" b="1" i="1">
                  <a:solidFill>
                    <a:schemeClr val="folHlink"/>
                  </a:solidFill>
                </a:rPr>
                <a:t> – exemple 2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Exemple : </a:t>
              </a:r>
              <a:r>
                <a:rPr lang="fr-FR" sz="2000" b="1" err="1">
                  <a:solidFill>
                    <a:srgbClr val="800080"/>
                  </a:solidFill>
                  <a:sym typeface="Wingdings" pitchFamily="2" charset="2"/>
                </a:rPr>
                <a:t>Sudoku</a:t>
              </a: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 (programme principal)</a:t>
              </a:r>
              <a:endParaRPr lang="fr-FR" sz="2000" i="1">
                <a:solidFill>
                  <a:srgbClr val="800080"/>
                </a:solidFill>
              </a:endParaRPr>
            </a:p>
          </p:txBody>
        </p:sp>
      </p:grp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72818" y="2190302"/>
            <a:ext cx="5185610" cy="280076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mr-IN" sz="1600" i="1" dirty="0" err="1">
                <a:solidFill>
                  <a:srgbClr val="800080"/>
                </a:solidFill>
              </a:rPr>
              <a:t>def</a:t>
            </a:r>
            <a:r>
              <a:rPr lang="mr-IN" sz="1600" i="1" dirty="0">
                <a:solidFill>
                  <a:srgbClr val="800080"/>
                </a:solidFill>
              </a:rPr>
              <a:t> </a:t>
            </a:r>
            <a:r>
              <a:rPr lang="mr-IN" sz="1600" i="1" dirty="0" err="1">
                <a:solidFill>
                  <a:srgbClr val="800080"/>
                </a:solidFill>
              </a:rPr>
              <a:t>placer</a:t>
            </a:r>
            <a:r>
              <a:rPr lang="mr-IN" sz="1600" i="1" dirty="0">
                <a:solidFill>
                  <a:srgbClr val="800080"/>
                </a:solidFill>
              </a:rPr>
              <a:t>(</a:t>
            </a:r>
            <a:r>
              <a:rPr lang="fr-FR" sz="1600" i="1" dirty="0">
                <a:solidFill>
                  <a:srgbClr val="800080"/>
                </a:solidFill>
              </a:rPr>
              <a:t>Mat</a:t>
            </a:r>
            <a:r>
              <a:rPr lang="mr-IN" sz="1600" i="1" dirty="0">
                <a:solidFill>
                  <a:srgbClr val="800080"/>
                </a:solidFill>
              </a:rPr>
              <a:t>, </a:t>
            </a:r>
            <a:r>
              <a:rPr lang="mr-IN" sz="1600" i="1" dirty="0" err="1">
                <a:solidFill>
                  <a:srgbClr val="800080"/>
                </a:solidFill>
              </a:rPr>
              <a:t>cases</a:t>
            </a:r>
            <a:r>
              <a:rPr lang="mr-IN" sz="1600" i="1" dirty="0">
                <a:solidFill>
                  <a:srgbClr val="800080"/>
                </a:solidFill>
              </a:rPr>
              <a:t>, </a:t>
            </a:r>
            <a:r>
              <a:rPr lang="mr-IN" sz="1600" i="1" dirty="0" err="1">
                <a:solidFill>
                  <a:srgbClr val="800080"/>
                </a:solidFill>
              </a:rPr>
              <a:t>ind</a:t>
            </a:r>
            <a:r>
              <a:rPr lang="mr-IN" sz="1600" i="1" dirty="0">
                <a:solidFill>
                  <a:srgbClr val="800080"/>
                </a:solidFill>
              </a:rPr>
              <a:t>) :</a:t>
            </a:r>
          </a:p>
          <a:p>
            <a:pPr>
              <a:tabLst>
                <a:tab pos="1558925" algn="ctr"/>
              </a:tabLst>
            </a:pPr>
            <a:r>
              <a:rPr lang="mr-IN" sz="1600" i="1" dirty="0">
                <a:solidFill>
                  <a:srgbClr val="800080"/>
                </a:solidFill>
              </a:rPr>
              <a:t>    </a:t>
            </a:r>
            <a:r>
              <a:rPr lang="mr-IN" sz="1600" i="1" dirty="0" err="1">
                <a:solidFill>
                  <a:srgbClr val="800080"/>
                </a:solidFill>
              </a:rPr>
              <a:t>global</a:t>
            </a:r>
            <a:r>
              <a:rPr lang="mr-IN" sz="1600" i="1" dirty="0">
                <a:solidFill>
                  <a:srgbClr val="800080"/>
                </a:solidFill>
              </a:rPr>
              <a:t> </a:t>
            </a:r>
            <a:r>
              <a:rPr lang="mr-IN" sz="1600" i="1" dirty="0" err="1">
                <a:solidFill>
                  <a:srgbClr val="800080"/>
                </a:solidFill>
              </a:rPr>
              <a:t>trouve</a:t>
            </a:r>
            <a:endParaRPr lang="mr-IN" sz="1600" i="1" dirty="0">
              <a:solidFill>
                <a:srgbClr val="800080"/>
              </a:solidFill>
            </a:endParaRPr>
          </a:p>
          <a:p>
            <a:pPr>
              <a:tabLst>
                <a:tab pos="1558925" algn="ctr"/>
              </a:tabLst>
            </a:pPr>
            <a:r>
              <a:rPr lang="mr-IN" sz="1600" i="1" dirty="0">
                <a:solidFill>
                  <a:srgbClr val="800080"/>
                </a:solidFill>
              </a:rPr>
              <a:t>    </a:t>
            </a:r>
            <a:r>
              <a:rPr lang="mr-IN" sz="1600" i="1" dirty="0" err="1">
                <a:solidFill>
                  <a:srgbClr val="800080"/>
                </a:solidFill>
              </a:rPr>
              <a:t>if</a:t>
            </a:r>
            <a:r>
              <a:rPr lang="mr-IN" sz="1600" i="1" dirty="0">
                <a:solidFill>
                  <a:srgbClr val="800080"/>
                </a:solidFill>
              </a:rPr>
              <a:t> </a:t>
            </a:r>
            <a:r>
              <a:rPr lang="mr-IN" sz="1600" i="1" dirty="0" err="1">
                <a:solidFill>
                  <a:srgbClr val="800080"/>
                </a:solidFill>
              </a:rPr>
              <a:t>ind</a:t>
            </a:r>
            <a:r>
              <a:rPr lang="mr-IN" sz="1600" i="1" dirty="0">
                <a:solidFill>
                  <a:srgbClr val="800080"/>
                </a:solidFill>
              </a:rPr>
              <a:t>==</a:t>
            </a:r>
            <a:r>
              <a:rPr lang="mr-IN" sz="1600" i="1" dirty="0" err="1">
                <a:solidFill>
                  <a:srgbClr val="800080"/>
                </a:solidFill>
              </a:rPr>
              <a:t>len</a:t>
            </a:r>
            <a:r>
              <a:rPr lang="mr-IN" sz="1600" i="1" dirty="0">
                <a:solidFill>
                  <a:srgbClr val="800080"/>
                </a:solidFill>
              </a:rPr>
              <a:t>(</a:t>
            </a:r>
            <a:r>
              <a:rPr lang="mr-IN" sz="1600" i="1" dirty="0" err="1">
                <a:solidFill>
                  <a:srgbClr val="800080"/>
                </a:solidFill>
              </a:rPr>
              <a:t>cases</a:t>
            </a:r>
            <a:r>
              <a:rPr lang="mr-IN" sz="1600" i="1" dirty="0">
                <a:solidFill>
                  <a:srgbClr val="800080"/>
                </a:solidFill>
              </a:rPr>
              <a:t>[0])  :</a:t>
            </a:r>
            <a:r>
              <a:rPr lang="fr-FR" sz="1600" i="1" dirty="0">
                <a:solidFill>
                  <a:srgbClr val="800080"/>
                </a:solidFill>
              </a:rPr>
              <a:t> 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  </a:t>
            </a:r>
            <a:r>
              <a:rPr lang="mr-IN" sz="1600" i="1" dirty="0" err="1">
                <a:solidFill>
                  <a:srgbClr val="800080"/>
                </a:solidFill>
              </a:rPr>
              <a:t>trouve</a:t>
            </a:r>
            <a:r>
              <a:rPr lang="mr-IN" sz="1600" i="1" dirty="0">
                <a:solidFill>
                  <a:srgbClr val="800080"/>
                </a:solidFill>
              </a:rPr>
              <a:t> = </a:t>
            </a:r>
            <a:r>
              <a:rPr lang="mr-IN" sz="1600" i="1" dirty="0" err="1">
                <a:solidFill>
                  <a:srgbClr val="800080"/>
                </a:solidFill>
              </a:rPr>
              <a:t>True</a:t>
            </a:r>
            <a:r>
              <a:rPr lang="fr-FR" sz="1600" i="1" dirty="0">
                <a:solidFill>
                  <a:srgbClr val="800080"/>
                </a:solidFill>
              </a:rPr>
              <a:t>, </a:t>
            </a:r>
            <a:r>
              <a:rPr lang="mr-IN" sz="1600" i="1" dirty="0" err="1">
                <a:solidFill>
                  <a:srgbClr val="800080"/>
                </a:solidFill>
              </a:rPr>
              <a:t>return</a:t>
            </a:r>
            <a:endParaRPr lang="mr-IN" sz="1600" i="1" dirty="0">
              <a:solidFill>
                <a:srgbClr val="800080"/>
              </a:solidFill>
            </a:endParaRPr>
          </a:p>
          <a:p>
            <a:pPr>
              <a:tabLst>
                <a:tab pos="1558925" algn="ctr"/>
              </a:tabLst>
            </a:pPr>
            <a:r>
              <a:rPr lang="mr-IN" sz="1600" i="1" dirty="0">
                <a:solidFill>
                  <a:srgbClr val="800080"/>
                </a:solidFill>
              </a:rPr>
              <a:t>    </a:t>
            </a:r>
            <a:r>
              <a:rPr lang="mr-IN" sz="1600" i="1" dirty="0" err="1">
                <a:solidFill>
                  <a:srgbClr val="800080"/>
                </a:solidFill>
              </a:rPr>
              <a:t>cb</a:t>
            </a:r>
            <a:r>
              <a:rPr lang="mr-IN" sz="1600" i="1" dirty="0">
                <a:solidFill>
                  <a:srgbClr val="800080"/>
                </a:solidFill>
              </a:rPr>
              <a:t> = </a:t>
            </a:r>
            <a:r>
              <a:rPr lang="mr-IN" sz="1600" i="1" dirty="0" err="1">
                <a:solidFill>
                  <a:srgbClr val="800080"/>
                </a:solidFill>
              </a:rPr>
              <a:t>chiffres_conflit</a:t>
            </a:r>
            <a:r>
              <a:rPr lang="mr-IN" sz="1600" i="1" dirty="0">
                <a:solidFill>
                  <a:srgbClr val="800080"/>
                </a:solidFill>
              </a:rPr>
              <a:t>(</a:t>
            </a:r>
            <a:r>
              <a:rPr lang="fr-FR" sz="1600" i="1" dirty="0">
                <a:solidFill>
                  <a:srgbClr val="800080"/>
                </a:solidFill>
              </a:rPr>
              <a:t>Mat</a:t>
            </a:r>
            <a:r>
              <a:rPr lang="mr-IN" sz="1600" i="1" dirty="0">
                <a:solidFill>
                  <a:srgbClr val="800080"/>
                </a:solidFill>
              </a:rPr>
              <a:t>, </a:t>
            </a:r>
            <a:r>
              <a:rPr lang="mr-IN" sz="1600" i="1" dirty="0" err="1">
                <a:solidFill>
                  <a:srgbClr val="800080"/>
                </a:solidFill>
              </a:rPr>
              <a:t>cases</a:t>
            </a:r>
            <a:r>
              <a:rPr lang="mr-IN" sz="1600" i="1" dirty="0">
                <a:solidFill>
                  <a:srgbClr val="800080"/>
                </a:solidFill>
              </a:rPr>
              <a:t>[0][</a:t>
            </a:r>
            <a:r>
              <a:rPr lang="mr-IN" sz="1600" i="1" dirty="0" err="1">
                <a:solidFill>
                  <a:srgbClr val="800080"/>
                </a:solidFill>
              </a:rPr>
              <a:t>ind</a:t>
            </a:r>
            <a:r>
              <a:rPr lang="mr-IN" sz="1600" i="1" dirty="0">
                <a:solidFill>
                  <a:srgbClr val="800080"/>
                </a:solidFill>
              </a:rPr>
              <a:t>], </a:t>
            </a:r>
            <a:r>
              <a:rPr lang="mr-IN" sz="1600" i="1" dirty="0" err="1">
                <a:solidFill>
                  <a:srgbClr val="800080"/>
                </a:solidFill>
              </a:rPr>
              <a:t>cases</a:t>
            </a:r>
            <a:r>
              <a:rPr lang="mr-IN" sz="1600" i="1" dirty="0">
                <a:solidFill>
                  <a:srgbClr val="800080"/>
                </a:solidFill>
              </a:rPr>
              <a:t>[1][</a:t>
            </a:r>
            <a:r>
              <a:rPr lang="mr-IN" sz="1600" i="1" dirty="0" err="1">
                <a:solidFill>
                  <a:srgbClr val="800080"/>
                </a:solidFill>
              </a:rPr>
              <a:t>ind</a:t>
            </a:r>
            <a:r>
              <a:rPr lang="mr-IN" sz="1600" i="1" dirty="0">
                <a:solidFill>
                  <a:srgbClr val="800080"/>
                </a:solidFill>
              </a:rPr>
              <a:t>])</a:t>
            </a:r>
          </a:p>
          <a:p>
            <a:pPr>
              <a:tabLst>
                <a:tab pos="1558925" algn="ctr"/>
              </a:tabLst>
            </a:pPr>
            <a:r>
              <a:rPr lang="mr-IN" sz="1600" i="1" dirty="0">
                <a:solidFill>
                  <a:srgbClr val="800080"/>
                </a:solidFill>
              </a:rPr>
              <a:t>    </a:t>
            </a:r>
            <a:r>
              <a:rPr lang="mr-IN" sz="1600" i="1" dirty="0" err="1">
                <a:solidFill>
                  <a:srgbClr val="800080"/>
                </a:solidFill>
              </a:rPr>
              <a:t>for</a:t>
            </a:r>
            <a:r>
              <a:rPr lang="mr-IN" sz="1600" i="1" dirty="0">
                <a:solidFill>
                  <a:srgbClr val="800080"/>
                </a:solidFill>
              </a:rPr>
              <a:t> </a:t>
            </a:r>
            <a:r>
              <a:rPr lang="mr-IN" sz="1600" i="1" dirty="0" err="1">
                <a:solidFill>
                  <a:srgbClr val="800080"/>
                </a:solidFill>
              </a:rPr>
              <a:t>x</a:t>
            </a:r>
            <a:r>
              <a:rPr lang="mr-IN" sz="1600" i="1" dirty="0">
                <a:solidFill>
                  <a:srgbClr val="800080"/>
                </a:solidFill>
              </a:rPr>
              <a:t> </a:t>
            </a:r>
            <a:r>
              <a:rPr lang="mr-IN" sz="1600" i="1" dirty="0" err="1">
                <a:solidFill>
                  <a:srgbClr val="800080"/>
                </a:solidFill>
              </a:rPr>
              <a:t>in</a:t>
            </a:r>
            <a:r>
              <a:rPr lang="mr-IN" sz="1600" i="1" dirty="0">
                <a:solidFill>
                  <a:srgbClr val="800080"/>
                </a:solidFill>
              </a:rPr>
              <a:t> </a:t>
            </a:r>
            <a:r>
              <a:rPr lang="mr-IN" sz="1600" i="1" dirty="0" err="1">
                <a:solidFill>
                  <a:srgbClr val="800080"/>
                </a:solidFill>
              </a:rPr>
              <a:t>range</a:t>
            </a:r>
            <a:r>
              <a:rPr lang="mr-IN" sz="1600" i="1" dirty="0">
                <a:solidFill>
                  <a:srgbClr val="800080"/>
                </a:solidFill>
              </a:rPr>
              <a:t>(1,10) :</a:t>
            </a:r>
          </a:p>
          <a:p>
            <a:pPr>
              <a:tabLst>
                <a:tab pos="1558925" algn="ctr"/>
              </a:tabLst>
            </a:pPr>
            <a:r>
              <a:rPr lang="mr-IN" sz="1600" i="1" dirty="0">
                <a:solidFill>
                  <a:srgbClr val="800080"/>
                </a:solidFill>
              </a:rPr>
              <a:t>        </a:t>
            </a:r>
            <a:r>
              <a:rPr lang="mr-IN" sz="1600" i="1" dirty="0" err="1">
                <a:solidFill>
                  <a:srgbClr val="800080"/>
                </a:solidFill>
              </a:rPr>
              <a:t>if</a:t>
            </a:r>
            <a:r>
              <a:rPr lang="mr-IN" sz="1600" i="1" dirty="0">
                <a:solidFill>
                  <a:srgbClr val="800080"/>
                </a:solidFill>
              </a:rPr>
              <a:t> </a:t>
            </a:r>
            <a:r>
              <a:rPr lang="mr-IN" sz="1600" i="1" dirty="0" err="1">
                <a:solidFill>
                  <a:srgbClr val="800080"/>
                </a:solidFill>
              </a:rPr>
              <a:t>not</a:t>
            </a:r>
            <a:r>
              <a:rPr lang="mr-IN" sz="1600" i="1" dirty="0">
                <a:solidFill>
                  <a:srgbClr val="800080"/>
                </a:solidFill>
              </a:rPr>
              <a:t> (</a:t>
            </a:r>
            <a:r>
              <a:rPr lang="mr-IN" sz="1600" i="1" dirty="0" err="1">
                <a:solidFill>
                  <a:srgbClr val="800080"/>
                </a:solidFill>
              </a:rPr>
              <a:t>x</a:t>
            </a:r>
            <a:r>
              <a:rPr lang="mr-IN" sz="1600" i="1" dirty="0">
                <a:solidFill>
                  <a:srgbClr val="800080"/>
                </a:solidFill>
              </a:rPr>
              <a:t> </a:t>
            </a:r>
            <a:r>
              <a:rPr lang="mr-IN" sz="1600" i="1" dirty="0" err="1">
                <a:solidFill>
                  <a:srgbClr val="800080"/>
                </a:solidFill>
              </a:rPr>
              <a:t>in</a:t>
            </a:r>
            <a:r>
              <a:rPr lang="mr-IN" sz="1600" i="1" dirty="0">
                <a:solidFill>
                  <a:srgbClr val="800080"/>
                </a:solidFill>
              </a:rPr>
              <a:t> </a:t>
            </a:r>
            <a:r>
              <a:rPr lang="mr-IN" sz="1600" i="1" dirty="0" err="1">
                <a:solidFill>
                  <a:srgbClr val="800080"/>
                </a:solidFill>
              </a:rPr>
              <a:t>cb</a:t>
            </a:r>
            <a:r>
              <a:rPr lang="mr-IN" sz="1600" i="1" dirty="0">
                <a:solidFill>
                  <a:srgbClr val="800080"/>
                </a:solidFill>
              </a:rPr>
              <a:t>) :</a:t>
            </a:r>
          </a:p>
          <a:p>
            <a:pPr>
              <a:tabLst>
                <a:tab pos="1558925" algn="ctr"/>
              </a:tabLst>
            </a:pPr>
            <a:r>
              <a:rPr lang="mr-IN" sz="1600" i="1" dirty="0">
                <a:solidFill>
                  <a:srgbClr val="800080"/>
                </a:solidFill>
              </a:rPr>
              <a:t>            </a:t>
            </a:r>
            <a:r>
              <a:rPr lang="fr-FR" sz="1600" i="1" dirty="0">
                <a:solidFill>
                  <a:srgbClr val="800080"/>
                </a:solidFill>
              </a:rPr>
              <a:t>Mat</a:t>
            </a:r>
            <a:r>
              <a:rPr lang="mr-IN" sz="1600" i="1" dirty="0">
                <a:solidFill>
                  <a:srgbClr val="800080"/>
                </a:solidFill>
              </a:rPr>
              <a:t>[</a:t>
            </a:r>
            <a:r>
              <a:rPr lang="mr-IN" sz="1600" i="1" dirty="0" err="1">
                <a:solidFill>
                  <a:srgbClr val="800080"/>
                </a:solidFill>
              </a:rPr>
              <a:t>cases</a:t>
            </a:r>
            <a:r>
              <a:rPr lang="mr-IN" sz="1600" i="1" dirty="0">
                <a:solidFill>
                  <a:srgbClr val="800080"/>
                </a:solidFill>
              </a:rPr>
              <a:t>[0][</a:t>
            </a:r>
            <a:r>
              <a:rPr lang="mr-IN" sz="1600" i="1" dirty="0" err="1">
                <a:solidFill>
                  <a:srgbClr val="800080"/>
                </a:solidFill>
              </a:rPr>
              <a:t>ind</a:t>
            </a:r>
            <a:r>
              <a:rPr lang="mr-IN" sz="1600" i="1" dirty="0">
                <a:solidFill>
                  <a:srgbClr val="800080"/>
                </a:solidFill>
              </a:rPr>
              <a:t>], </a:t>
            </a:r>
            <a:r>
              <a:rPr lang="mr-IN" sz="1600" i="1" dirty="0" err="1">
                <a:solidFill>
                  <a:srgbClr val="800080"/>
                </a:solidFill>
              </a:rPr>
              <a:t>cases</a:t>
            </a:r>
            <a:r>
              <a:rPr lang="mr-IN" sz="1600" i="1" dirty="0">
                <a:solidFill>
                  <a:srgbClr val="800080"/>
                </a:solidFill>
              </a:rPr>
              <a:t>[1][</a:t>
            </a:r>
            <a:r>
              <a:rPr lang="mr-IN" sz="1600" i="1" dirty="0" err="1">
                <a:solidFill>
                  <a:srgbClr val="800080"/>
                </a:solidFill>
              </a:rPr>
              <a:t>ind</a:t>
            </a:r>
            <a:r>
              <a:rPr lang="mr-IN" sz="1600" i="1" dirty="0">
                <a:solidFill>
                  <a:srgbClr val="800080"/>
                </a:solidFill>
              </a:rPr>
              <a:t>]] = </a:t>
            </a:r>
            <a:r>
              <a:rPr lang="mr-IN" sz="1600" i="1" dirty="0" err="1">
                <a:solidFill>
                  <a:srgbClr val="800080"/>
                </a:solidFill>
              </a:rPr>
              <a:t>x</a:t>
            </a:r>
            <a:endParaRPr lang="mr-IN" sz="1600" i="1" dirty="0">
              <a:solidFill>
                <a:srgbClr val="800080"/>
              </a:solidFill>
            </a:endParaRPr>
          </a:p>
          <a:p>
            <a:pPr>
              <a:tabLst>
                <a:tab pos="1558925" algn="ctr"/>
              </a:tabLst>
            </a:pPr>
            <a:r>
              <a:rPr lang="mr-IN" sz="1600" i="1" dirty="0">
                <a:solidFill>
                  <a:srgbClr val="800080"/>
                </a:solidFill>
              </a:rPr>
              <a:t>            </a:t>
            </a:r>
            <a:r>
              <a:rPr lang="mr-IN" sz="1600" i="1" dirty="0" err="1">
                <a:solidFill>
                  <a:srgbClr val="800080"/>
                </a:solidFill>
              </a:rPr>
              <a:t>placer</a:t>
            </a:r>
            <a:r>
              <a:rPr lang="mr-IN" sz="1600" i="1" dirty="0">
                <a:solidFill>
                  <a:srgbClr val="800080"/>
                </a:solidFill>
              </a:rPr>
              <a:t>(</a:t>
            </a:r>
            <a:r>
              <a:rPr lang="mr-IN" sz="1600" i="1" dirty="0" err="1">
                <a:solidFill>
                  <a:srgbClr val="800080"/>
                </a:solidFill>
              </a:rPr>
              <a:t>Mat</a:t>
            </a:r>
            <a:r>
              <a:rPr lang="mr-IN" sz="1600" i="1" dirty="0">
                <a:solidFill>
                  <a:srgbClr val="800080"/>
                </a:solidFill>
              </a:rPr>
              <a:t>, </a:t>
            </a:r>
            <a:r>
              <a:rPr lang="mr-IN" sz="1600" i="1" dirty="0" err="1">
                <a:solidFill>
                  <a:srgbClr val="800080"/>
                </a:solidFill>
              </a:rPr>
              <a:t>cases</a:t>
            </a:r>
            <a:r>
              <a:rPr lang="mr-IN" sz="1600" i="1" dirty="0">
                <a:solidFill>
                  <a:srgbClr val="800080"/>
                </a:solidFill>
              </a:rPr>
              <a:t>, ind+1)</a:t>
            </a:r>
          </a:p>
          <a:p>
            <a:pPr>
              <a:tabLst>
                <a:tab pos="1558925" algn="ctr"/>
              </a:tabLst>
            </a:pPr>
            <a:r>
              <a:rPr lang="mr-IN" sz="1600" i="1" dirty="0">
                <a:solidFill>
                  <a:srgbClr val="800080"/>
                </a:solidFill>
              </a:rPr>
              <a:t>            </a:t>
            </a:r>
            <a:r>
              <a:rPr lang="mr-IN" sz="1600" i="1" dirty="0" err="1">
                <a:solidFill>
                  <a:srgbClr val="800080"/>
                </a:solidFill>
              </a:rPr>
              <a:t>if</a:t>
            </a:r>
            <a:r>
              <a:rPr lang="mr-IN" sz="1600" i="1" dirty="0">
                <a:solidFill>
                  <a:srgbClr val="800080"/>
                </a:solidFill>
              </a:rPr>
              <a:t> </a:t>
            </a:r>
            <a:r>
              <a:rPr lang="mr-IN" sz="1600" i="1" dirty="0" err="1">
                <a:solidFill>
                  <a:srgbClr val="800080"/>
                </a:solidFill>
              </a:rPr>
              <a:t>trouve</a:t>
            </a:r>
            <a:r>
              <a:rPr lang="mr-IN" sz="1600" i="1" dirty="0">
                <a:solidFill>
                  <a:srgbClr val="800080"/>
                </a:solidFill>
              </a:rPr>
              <a:t> </a:t>
            </a:r>
            <a:r>
              <a:rPr lang="fr-FR" sz="1600" i="1" dirty="0">
                <a:solidFill>
                  <a:srgbClr val="800080"/>
                </a:solidFill>
              </a:rPr>
              <a:t>:</a:t>
            </a:r>
            <a:r>
              <a:rPr lang="mr-IN" sz="1600" i="1" dirty="0">
                <a:solidFill>
                  <a:srgbClr val="800080"/>
                </a:solidFill>
              </a:rPr>
              <a:t> </a:t>
            </a:r>
            <a:r>
              <a:rPr lang="mr-IN" sz="1600" i="1" dirty="0" err="1">
                <a:solidFill>
                  <a:srgbClr val="800080"/>
                </a:solidFill>
              </a:rPr>
              <a:t>return</a:t>
            </a:r>
            <a:endParaRPr lang="mr-IN" sz="1600" i="1" dirty="0">
              <a:solidFill>
                <a:srgbClr val="800080"/>
              </a:solidFill>
            </a:endParaRPr>
          </a:p>
          <a:p>
            <a:pPr>
              <a:tabLst>
                <a:tab pos="1558925" algn="ctr"/>
              </a:tabLst>
            </a:pPr>
            <a:r>
              <a:rPr lang="mr-IN" sz="1600" i="1" dirty="0">
                <a:solidFill>
                  <a:srgbClr val="800080"/>
                </a:solidFill>
              </a:rPr>
              <a:t>            </a:t>
            </a:r>
            <a:r>
              <a:rPr lang="fr-FR" sz="1600" i="1" dirty="0">
                <a:solidFill>
                  <a:srgbClr val="800080"/>
                </a:solidFill>
              </a:rPr>
              <a:t>Mat</a:t>
            </a:r>
            <a:r>
              <a:rPr lang="mr-IN" sz="1600" i="1" dirty="0">
                <a:solidFill>
                  <a:srgbClr val="800080"/>
                </a:solidFill>
              </a:rPr>
              <a:t>[</a:t>
            </a:r>
            <a:r>
              <a:rPr lang="mr-IN" sz="1600" i="1" dirty="0" err="1">
                <a:solidFill>
                  <a:srgbClr val="800080"/>
                </a:solidFill>
              </a:rPr>
              <a:t>cases</a:t>
            </a:r>
            <a:r>
              <a:rPr lang="mr-IN" sz="1600" i="1" dirty="0">
                <a:solidFill>
                  <a:srgbClr val="800080"/>
                </a:solidFill>
              </a:rPr>
              <a:t>[0][</a:t>
            </a:r>
            <a:r>
              <a:rPr lang="mr-IN" sz="1600" i="1" dirty="0" err="1">
                <a:solidFill>
                  <a:srgbClr val="800080"/>
                </a:solidFill>
              </a:rPr>
              <a:t>ind</a:t>
            </a:r>
            <a:r>
              <a:rPr lang="mr-IN" sz="1600" i="1" dirty="0">
                <a:solidFill>
                  <a:srgbClr val="800080"/>
                </a:solidFill>
              </a:rPr>
              <a:t>], </a:t>
            </a:r>
            <a:r>
              <a:rPr lang="mr-IN" sz="1600" i="1" dirty="0" err="1">
                <a:solidFill>
                  <a:srgbClr val="800080"/>
                </a:solidFill>
              </a:rPr>
              <a:t>cases</a:t>
            </a:r>
            <a:r>
              <a:rPr lang="mr-IN" sz="1600" i="1" dirty="0">
                <a:solidFill>
                  <a:srgbClr val="800080"/>
                </a:solidFill>
              </a:rPr>
              <a:t>[1][</a:t>
            </a:r>
            <a:r>
              <a:rPr lang="mr-IN" sz="1600" i="1" dirty="0" err="1">
                <a:solidFill>
                  <a:srgbClr val="800080"/>
                </a:solidFill>
              </a:rPr>
              <a:t>ind</a:t>
            </a:r>
            <a:r>
              <a:rPr lang="mr-IN" sz="1600" i="1" dirty="0">
                <a:solidFill>
                  <a:srgbClr val="800080"/>
                </a:solidFill>
              </a:rPr>
              <a:t>]] = 0</a:t>
            </a:r>
          </a:p>
        </p:txBody>
      </p:sp>
      <p:grpSp>
        <p:nvGrpSpPr>
          <p:cNvPr id="11" name="Grouper 10"/>
          <p:cNvGrpSpPr/>
          <p:nvPr/>
        </p:nvGrpSpPr>
        <p:grpSpPr>
          <a:xfrm>
            <a:off x="2843431" y="1705636"/>
            <a:ext cx="6163739" cy="1137549"/>
            <a:chOff x="2353510" y="4932375"/>
            <a:chExt cx="6163739" cy="1137549"/>
          </a:xfrm>
        </p:grpSpPr>
        <p:sp>
          <p:nvSpPr>
            <p:cNvPr id="12" name="Line 44"/>
            <p:cNvSpPr>
              <a:spLocks noChangeShapeType="1"/>
            </p:cNvSpPr>
            <p:nvPr/>
          </p:nvSpPr>
          <p:spPr bwMode="auto">
            <a:xfrm flipH="1">
              <a:off x="2353510" y="5302264"/>
              <a:ext cx="3070904" cy="767660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3" name="Rectangle 1"/>
            <p:cNvSpPr>
              <a:spLocks noChangeArrowheads="1"/>
            </p:cNvSpPr>
            <p:nvPr/>
          </p:nvSpPr>
          <p:spPr bwMode="auto">
            <a:xfrm>
              <a:off x="5424415" y="4932375"/>
              <a:ext cx="3092834" cy="73866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Récursivité terminale : si </a:t>
              </a:r>
              <a:r>
                <a:rPr lang="fr-FR" sz="1400" i="1" err="1">
                  <a:solidFill>
                    <a:srgbClr val="800080"/>
                  </a:solidFill>
                </a:rPr>
                <a:t>ind</a:t>
              </a:r>
              <a:r>
                <a:rPr lang="fr-FR" sz="1400" i="1">
                  <a:solidFill>
                    <a:srgbClr val="800080"/>
                  </a:solidFill>
                </a:rPr>
                <a:t> à atteint la taille de la liste cases toutes les cases ont une valeur dans la grille</a:t>
              </a:r>
              <a:endParaRPr lang="en-US" sz="1400" i="1">
                <a:solidFill>
                  <a:srgbClr val="800080"/>
                </a:solidFill>
              </a:endParaRPr>
            </a:p>
          </p:txBody>
        </p:sp>
      </p:grpSp>
      <p:grpSp>
        <p:nvGrpSpPr>
          <p:cNvPr id="14" name="Grouper 13"/>
          <p:cNvGrpSpPr/>
          <p:nvPr/>
        </p:nvGrpSpPr>
        <p:grpSpPr>
          <a:xfrm>
            <a:off x="4577924" y="2547344"/>
            <a:ext cx="4429996" cy="693887"/>
            <a:chOff x="4087253" y="5147818"/>
            <a:chExt cx="4429996" cy="693887"/>
          </a:xfrm>
        </p:grpSpPr>
        <p:sp>
          <p:nvSpPr>
            <p:cNvPr id="15" name="Line 44"/>
            <p:cNvSpPr>
              <a:spLocks noChangeShapeType="1"/>
            </p:cNvSpPr>
            <p:nvPr/>
          </p:nvSpPr>
          <p:spPr bwMode="auto">
            <a:xfrm flipH="1">
              <a:off x="4087253" y="5302264"/>
              <a:ext cx="1337160" cy="539441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7" name="Rectangle 1"/>
            <p:cNvSpPr>
              <a:spLocks noChangeArrowheads="1"/>
            </p:cNvSpPr>
            <p:nvPr/>
          </p:nvSpPr>
          <p:spPr bwMode="auto">
            <a:xfrm>
              <a:off x="5424415" y="5147818"/>
              <a:ext cx="3092834" cy="307777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Valeurs en conflits avec la case </a:t>
              </a:r>
              <a:r>
                <a:rPr lang="fr-FR" sz="1400" i="1" err="1">
                  <a:solidFill>
                    <a:srgbClr val="800080"/>
                  </a:solidFill>
                </a:rPr>
                <a:t>ind</a:t>
              </a:r>
              <a:endParaRPr lang="en-US" sz="1400" i="1">
                <a:solidFill>
                  <a:srgbClr val="800080"/>
                </a:solidFill>
              </a:endParaRPr>
            </a:p>
          </p:txBody>
        </p:sp>
      </p:grpSp>
      <p:grpSp>
        <p:nvGrpSpPr>
          <p:cNvPr id="18" name="Grouper 17"/>
          <p:cNvGrpSpPr/>
          <p:nvPr/>
        </p:nvGrpSpPr>
        <p:grpSpPr>
          <a:xfrm>
            <a:off x="2464306" y="2961636"/>
            <a:ext cx="6534886" cy="876664"/>
            <a:chOff x="1991841" y="4897938"/>
            <a:chExt cx="6534886" cy="876664"/>
          </a:xfrm>
        </p:grpSpPr>
        <p:sp>
          <p:nvSpPr>
            <p:cNvPr id="19" name="Line 44"/>
            <p:cNvSpPr>
              <a:spLocks noChangeShapeType="1"/>
            </p:cNvSpPr>
            <p:nvPr/>
          </p:nvSpPr>
          <p:spPr bwMode="auto">
            <a:xfrm flipH="1">
              <a:off x="1991841" y="5168056"/>
              <a:ext cx="3421593" cy="606546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0" name="Rectangle 1"/>
            <p:cNvSpPr>
              <a:spLocks noChangeArrowheads="1"/>
            </p:cNvSpPr>
            <p:nvPr/>
          </p:nvSpPr>
          <p:spPr bwMode="auto">
            <a:xfrm>
              <a:off x="5433893" y="4897938"/>
              <a:ext cx="3092834" cy="523220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Seules les valeurs qui ne sont pas en conflit sont testées</a:t>
              </a:r>
              <a:endParaRPr lang="en-US" sz="1400" i="1">
                <a:solidFill>
                  <a:srgbClr val="800080"/>
                </a:solidFill>
              </a:endParaRPr>
            </a:p>
          </p:txBody>
        </p:sp>
      </p:grpSp>
      <p:grpSp>
        <p:nvGrpSpPr>
          <p:cNvPr id="21" name="Grouper 20"/>
          <p:cNvGrpSpPr/>
          <p:nvPr/>
        </p:nvGrpSpPr>
        <p:grpSpPr>
          <a:xfrm>
            <a:off x="4208277" y="3612860"/>
            <a:ext cx="4782188" cy="738664"/>
            <a:chOff x="3763495" y="4903943"/>
            <a:chExt cx="4782188" cy="738664"/>
          </a:xfrm>
        </p:grpSpPr>
        <p:sp>
          <p:nvSpPr>
            <p:cNvPr id="22" name="Line 44"/>
            <p:cNvSpPr>
              <a:spLocks noChangeShapeType="1"/>
            </p:cNvSpPr>
            <p:nvPr/>
          </p:nvSpPr>
          <p:spPr bwMode="auto">
            <a:xfrm flipH="1">
              <a:off x="3763495" y="5281017"/>
              <a:ext cx="1706057" cy="170593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3" name="Rectangle 1"/>
            <p:cNvSpPr>
              <a:spLocks noChangeArrowheads="1"/>
            </p:cNvSpPr>
            <p:nvPr/>
          </p:nvSpPr>
          <p:spPr bwMode="auto">
            <a:xfrm>
              <a:off x="5452849" y="4903943"/>
              <a:ext cx="3092834" cy="73866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Une nouvelle valeur est placée dans la grille et l’on essaye de compléter la case suivante</a:t>
              </a:r>
              <a:endParaRPr lang="en-US" sz="1400" i="1">
                <a:solidFill>
                  <a:srgbClr val="800080"/>
                </a:solidFill>
              </a:endParaRPr>
            </a:p>
          </p:txBody>
        </p:sp>
      </p:grpSp>
      <p:grpSp>
        <p:nvGrpSpPr>
          <p:cNvPr id="24" name="Grouper 23"/>
          <p:cNvGrpSpPr/>
          <p:nvPr/>
        </p:nvGrpSpPr>
        <p:grpSpPr>
          <a:xfrm>
            <a:off x="4265145" y="4457102"/>
            <a:ext cx="4735549" cy="738664"/>
            <a:chOff x="3810134" y="4903943"/>
            <a:chExt cx="4735549" cy="738664"/>
          </a:xfrm>
        </p:grpSpPr>
        <p:sp>
          <p:nvSpPr>
            <p:cNvPr id="25" name="Line 44"/>
            <p:cNvSpPr>
              <a:spLocks noChangeShapeType="1"/>
            </p:cNvSpPr>
            <p:nvPr/>
          </p:nvSpPr>
          <p:spPr bwMode="auto">
            <a:xfrm flipH="1" flipV="1">
              <a:off x="3810134" y="5251824"/>
              <a:ext cx="1659417" cy="29193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6" name="Rectangle 1"/>
            <p:cNvSpPr>
              <a:spLocks noChangeArrowheads="1"/>
            </p:cNvSpPr>
            <p:nvPr/>
          </p:nvSpPr>
          <p:spPr bwMode="auto">
            <a:xfrm>
              <a:off x="5452849" y="4903943"/>
              <a:ext cx="3092834" cy="73866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Si une solution n’est pas trouvée on retire la valeur x affectée avant l’appel de placer (</a:t>
              </a:r>
              <a:r>
                <a:rPr lang="fr-FR" sz="1400" i="1" err="1">
                  <a:solidFill>
                    <a:srgbClr val="800080"/>
                  </a:solidFill>
                </a:rPr>
                <a:t>backtracking</a:t>
              </a:r>
              <a:r>
                <a:rPr lang="fr-FR" sz="1400" i="1">
                  <a:solidFill>
                    <a:srgbClr val="800080"/>
                  </a:solidFill>
                </a:rPr>
                <a:t>)</a:t>
              </a:r>
              <a:endParaRPr lang="en-US" sz="1400" i="1">
                <a:solidFill>
                  <a:srgbClr val="800080"/>
                </a:solidFill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5915" y="5052725"/>
            <a:ext cx="5173034" cy="156966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 dirty="0" err="1">
                <a:solidFill>
                  <a:srgbClr val="800080"/>
                </a:solidFill>
              </a:rPr>
              <a:t>def</a:t>
            </a:r>
            <a:r>
              <a:rPr lang="fr-FR" sz="1600" i="1" dirty="0">
                <a:solidFill>
                  <a:srgbClr val="800080"/>
                </a:solidFill>
              </a:rPr>
              <a:t> sudoku(Mat) :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global trouve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cases = </a:t>
            </a:r>
            <a:r>
              <a:rPr lang="fr-FR" sz="1600" i="1" dirty="0" err="1">
                <a:solidFill>
                  <a:srgbClr val="800080"/>
                </a:solidFill>
              </a:rPr>
              <a:t>np.where</a:t>
            </a:r>
            <a:r>
              <a:rPr lang="fr-FR" sz="1600" i="1" dirty="0">
                <a:solidFill>
                  <a:srgbClr val="800080"/>
                </a:solidFill>
              </a:rPr>
              <a:t>(Mat==0)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placer(Mat, cases, 0)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if (trouve==False) : </a:t>
            </a:r>
            <a:r>
              <a:rPr lang="fr-FR" sz="1600" i="1" dirty="0" err="1">
                <a:solidFill>
                  <a:srgbClr val="800080"/>
                </a:solidFill>
              </a:rPr>
              <a:t>print</a:t>
            </a:r>
            <a:r>
              <a:rPr lang="fr-FR" sz="1600" i="1" dirty="0">
                <a:solidFill>
                  <a:srgbClr val="800080"/>
                </a:solidFill>
              </a:rPr>
              <a:t>("il n'y a pas de solution")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</a:t>
            </a:r>
            <a:r>
              <a:rPr lang="fr-FR" sz="1600" i="1" dirty="0" err="1">
                <a:solidFill>
                  <a:srgbClr val="800080"/>
                </a:solidFill>
              </a:rPr>
              <a:t>else</a:t>
            </a:r>
            <a:r>
              <a:rPr lang="fr-FR" sz="1600" i="1" dirty="0">
                <a:solidFill>
                  <a:srgbClr val="800080"/>
                </a:solidFill>
              </a:rPr>
              <a:t> : </a:t>
            </a:r>
            <a:r>
              <a:rPr lang="fr-FR" sz="1600" i="1" dirty="0" err="1">
                <a:solidFill>
                  <a:srgbClr val="800080"/>
                </a:solidFill>
              </a:rPr>
              <a:t>print</a:t>
            </a:r>
            <a:r>
              <a:rPr lang="fr-FR" sz="1600" i="1" dirty="0">
                <a:solidFill>
                  <a:srgbClr val="800080"/>
                </a:solidFill>
              </a:rPr>
              <a:t>(Mat)</a:t>
            </a: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5914335" y="5506890"/>
            <a:ext cx="3070907" cy="1077218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L = </a:t>
            </a:r>
            <a:r>
              <a:rPr lang="fr-FR" sz="1600" i="1" err="1">
                <a:solidFill>
                  <a:srgbClr val="800080"/>
                </a:solidFill>
              </a:rPr>
              <a:t>np.loadtxt</a:t>
            </a:r>
            <a:r>
              <a:rPr lang="fr-FR" sz="1600" i="1">
                <a:solidFill>
                  <a:srgbClr val="800080"/>
                </a:solidFill>
              </a:rPr>
              <a:t>("</a:t>
            </a:r>
            <a:r>
              <a:rPr lang="fr-FR" sz="1600" i="1" err="1">
                <a:solidFill>
                  <a:srgbClr val="800080"/>
                </a:solidFill>
              </a:rPr>
              <a:t>matrice.txt</a:t>
            </a:r>
            <a:r>
              <a:rPr lang="fr-FR" sz="1600" i="1">
                <a:solidFill>
                  <a:srgbClr val="800080"/>
                </a:solidFill>
              </a:rPr>
              <a:t>",  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     </a:t>
            </a:r>
            <a:r>
              <a:rPr lang="fr-FR" sz="1600" i="1" err="1">
                <a:solidFill>
                  <a:srgbClr val="800080"/>
                </a:solidFill>
              </a:rPr>
              <a:t>delimiter</a:t>
            </a:r>
            <a:r>
              <a:rPr lang="fr-FR" sz="1600" i="1">
                <a:solidFill>
                  <a:srgbClr val="800080"/>
                </a:solidFill>
              </a:rPr>
              <a:t>="\</a:t>
            </a:r>
            <a:r>
              <a:rPr lang="fr-FR" sz="1600" i="1" err="1">
                <a:solidFill>
                  <a:srgbClr val="800080"/>
                </a:solidFill>
              </a:rPr>
              <a:t>t</a:t>
            </a:r>
            <a:r>
              <a:rPr lang="fr-FR" sz="1600" i="1">
                <a:solidFill>
                  <a:srgbClr val="800080"/>
                </a:solidFill>
              </a:rPr>
              <a:t>",</a:t>
            </a:r>
            <a:r>
              <a:rPr lang="fr-FR" sz="1600" i="1" err="1">
                <a:solidFill>
                  <a:srgbClr val="800080"/>
                </a:solidFill>
              </a:rPr>
              <a:t>dtype</a:t>
            </a:r>
            <a:r>
              <a:rPr lang="fr-FR" sz="1600" i="1">
                <a:solidFill>
                  <a:srgbClr val="800080"/>
                </a:solidFill>
              </a:rPr>
              <a:t>=</a:t>
            </a:r>
            <a:r>
              <a:rPr lang="fr-FR" sz="1600" i="1" err="1">
                <a:solidFill>
                  <a:srgbClr val="800080"/>
                </a:solidFill>
              </a:rPr>
              <a:t>int</a:t>
            </a:r>
            <a:r>
              <a:rPr lang="fr-FR" sz="1600" i="1">
                <a:solidFill>
                  <a:srgbClr val="800080"/>
                </a:solidFill>
              </a:rPr>
              <a:t>)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trouve = False</a:t>
            </a:r>
          </a:p>
          <a:p>
            <a:pPr>
              <a:tabLst>
                <a:tab pos="1558925" algn="ctr"/>
              </a:tabLst>
            </a:pPr>
            <a:r>
              <a:rPr lang="fr-FR" sz="1600" i="1" err="1">
                <a:solidFill>
                  <a:srgbClr val="800080"/>
                </a:solidFill>
              </a:rPr>
              <a:t>sudoku</a:t>
            </a:r>
            <a:r>
              <a:rPr lang="fr-FR" sz="1600" i="1">
                <a:solidFill>
                  <a:srgbClr val="800080"/>
                </a:solidFill>
              </a:rPr>
              <a:t>(L)</a:t>
            </a:r>
          </a:p>
        </p:txBody>
      </p:sp>
    </p:spTree>
    <p:extLst>
      <p:ext uri="{BB962C8B-B14F-4D97-AF65-F5344CB8AC3E}">
        <p14:creationId xmlns:p14="http://schemas.microsoft.com/office/powerpoint/2010/main" val="74601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7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948974"/>
            <a:chOff x="0" y="998538"/>
            <a:chExt cx="9144000" cy="948974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err="1">
                  <a:solidFill>
                    <a:schemeClr val="folHlink"/>
                  </a:solidFill>
                </a:rPr>
                <a:t>Backtracking</a:t>
              </a:r>
              <a:r>
                <a:rPr lang="fr-FR" sz="2000" b="1" i="1">
                  <a:solidFill>
                    <a:schemeClr val="folHlink"/>
                  </a:solidFill>
                </a:rPr>
                <a:t> – exemple 2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Exemple : résultat final</a:t>
              </a:r>
              <a:endParaRPr lang="fr-FR" sz="2000" i="1">
                <a:solidFill>
                  <a:srgbClr val="800080"/>
                </a:solidFill>
              </a:endParaRPr>
            </a:p>
          </p:txBody>
        </p:sp>
      </p:grpSp>
      <p:grpSp>
        <p:nvGrpSpPr>
          <p:cNvPr id="10" name="Grouper 251">
            <a:extLst>
              <a:ext uri="{FF2B5EF4-FFF2-40B4-BE49-F238E27FC236}">
                <a16:creationId xmlns:a16="http://schemas.microsoft.com/office/drawing/2014/main" id="{9563685F-5A2A-9F42-BFA9-E66A419883CE}"/>
              </a:ext>
            </a:extLst>
          </p:cNvPr>
          <p:cNvGrpSpPr/>
          <p:nvPr/>
        </p:nvGrpSpPr>
        <p:grpSpPr>
          <a:xfrm>
            <a:off x="2637883" y="2812817"/>
            <a:ext cx="3520928" cy="3046645"/>
            <a:chOff x="851106" y="2143053"/>
            <a:chExt cx="3520928" cy="3046645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1797F7AD-428C-E043-8AC2-00BCD95E7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459" y="2146118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4</a:t>
              </a: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42C1F7A5-C899-DF44-B685-B0C7E338B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075" y="2146118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8</a:t>
              </a:r>
            </a:p>
          </p:txBody>
        </p:sp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24FC26EB-8F7A-8547-A2D6-266672ACB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297" y="2146118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5</a:t>
              </a:r>
            </a:p>
          </p:txBody>
        </p:sp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9E863505-FEB0-ED4D-9B62-28409F2FF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459" y="2487478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7</a:t>
              </a:r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7D63C9AC-990D-5142-BC5F-C0EE4B4F0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075" y="2487478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6</a:t>
              </a:r>
            </a:p>
          </p:txBody>
        </p:sp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id="{80E26608-334A-C643-AC80-E8DB548B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297" y="2487478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1</a:t>
              </a:r>
            </a:p>
          </p:txBody>
        </p:sp>
        <p:sp>
          <p:nvSpPr>
            <p:cNvPr id="18" name="Rectangle 1">
              <a:extLst>
                <a:ext uri="{FF2B5EF4-FFF2-40B4-BE49-F238E27FC236}">
                  <a16:creationId xmlns:a16="http://schemas.microsoft.com/office/drawing/2014/main" id="{245C4156-713F-B442-AEB5-D7CBEA2BF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459" y="282585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9</a:t>
              </a:r>
            </a:p>
          </p:txBody>
        </p:sp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45D52016-F095-154A-A52F-59808318A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075" y="282585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2</a:t>
              </a:r>
            </a:p>
          </p:txBody>
        </p:sp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B23AE48B-FC6C-A241-A97F-65485A353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297" y="282585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3</a:t>
              </a: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31BEB62B-98B6-D444-8712-EC683C182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654" y="2149108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70B39FE2-1A2E-D942-A630-0B40D7E1C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194" y="2144585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7</a:t>
              </a:r>
            </a:p>
          </p:txBody>
        </p:sp>
        <p:sp>
          <p:nvSpPr>
            <p:cNvPr id="23" name="Rectangle 1">
              <a:extLst>
                <a:ext uri="{FF2B5EF4-FFF2-40B4-BE49-F238E27FC236}">
                  <a16:creationId xmlns:a16="http://schemas.microsoft.com/office/drawing/2014/main" id="{D426885D-66F9-234E-9ACC-48C828EE5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810" y="2144585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9</a:t>
              </a:r>
            </a:p>
          </p:txBody>
        </p:sp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69274311-E3CA-1C47-85E4-8C4073851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032" y="2144585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3</a:t>
              </a:r>
            </a:p>
          </p:txBody>
        </p:sp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78170160-D4B8-E54E-B44B-6B8F0D197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194" y="2485945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4</a:t>
              </a:r>
            </a:p>
          </p:txBody>
        </p:sp>
        <p:sp>
          <p:nvSpPr>
            <p:cNvPr id="26" name="Rectangle 1">
              <a:extLst>
                <a:ext uri="{FF2B5EF4-FFF2-40B4-BE49-F238E27FC236}">
                  <a16:creationId xmlns:a16="http://schemas.microsoft.com/office/drawing/2014/main" id="{701B9C21-3659-FD41-85F4-962EBCBD8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810" y="2485945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5</a:t>
              </a:r>
            </a:p>
          </p:txBody>
        </p:sp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BF5E50FB-24DF-504E-999E-F2056D8A9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032" y="2485945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2</a:t>
              </a:r>
            </a:p>
          </p:txBody>
        </p:sp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DF93B17E-BB45-F245-B151-935301E89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194" y="282432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6</a:t>
              </a:r>
            </a:p>
          </p:txBody>
        </p:sp>
        <p:sp>
          <p:nvSpPr>
            <p:cNvPr id="29" name="Rectangle 1">
              <a:extLst>
                <a:ext uri="{FF2B5EF4-FFF2-40B4-BE49-F238E27FC236}">
                  <a16:creationId xmlns:a16="http://schemas.microsoft.com/office/drawing/2014/main" id="{E8647835-2BF0-E945-93C5-53A4D266C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810" y="282432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1</a:t>
              </a:r>
            </a:p>
          </p:txBody>
        </p:sp>
        <p:sp>
          <p:nvSpPr>
            <p:cNvPr id="30" name="Rectangle 1">
              <a:extLst>
                <a:ext uri="{FF2B5EF4-FFF2-40B4-BE49-F238E27FC236}">
                  <a16:creationId xmlns:a16="http://schemas.microsoft.com/office/drawing/2014/main" id="{523A1700-F5EC-3C4E-AEC3-8C2564740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032" y="282432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8</a:t>
              </a:r>
            </a:p>
          </p:txBody>
        </p:sp>
        <p:sp>
          <p:nvSpPr>
            <p:cNvPr id="31" name="Rectangle 1">
              <a:extLst>
                <a:ext uri="{FF2B5EF4-FFF2-40B4-BE49-F238E27FC236}">
                  <a16:creationId xmlns:a16="http://schemas.microsoft.com/office/drawing/2014/main" id="{CEBCC3D3-84A7-534E-9C1F-60A8733E8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389" y="2147575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32" name="Rectangle 1">
              <a:extLst>
                <a:ext uri="{FF2B5EF4-FFF2-40B4-BE49-F238E27FC236}">
                  <a16:creationId xmlns:a16="http://schemas.microsoft.com/office/drawing/2014/main" id="{F1EBEDD1-1FE8-844E-801F-148F93810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100" y="214305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6</a:t>
              </a:r>
            </a:p>
          </p:txBody>
        </p:sp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F67CC870-5F9A-D14B-9388-D1505B330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716" y="214305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1</a:t>
              </a:r>
            </a:p>
          </p:txBody>
        </p:sp>
        <p:sp>
          <p:nvSpPr>
            <p:cNvPr id="34" name="Rectangle 1">
              <a:extLst>
                <a:ext uri="{FF2B5EF4-FFF2-40B4-BE49-F238E27FC236}">
                  <a16:creationId xmlns:a16="http://schemas.microsoft.com/office/drawing/2014/main" id="{967968A0-ADC1-B94F-8DD0-F72776203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938" y="214305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2</a:t>
              </a:r>
            </a:p>
          </p:txBody>
        </p:sp>
        <p:sp>
          <p:nvSpPr>
            <p:cNvPr id="35" name="Rectangle 1">
              <a:extLst>
                <a:ext uri="{FF2B5EF4-FFF2-40B4-BE49-F238E27FC236}">
                  <a16:creationId xmlns:a16="http://schemas.microsoft.com/office/drawing/2014/main" id="{00233078-3CA6-594F-B559-A4B49FF97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100" y="248441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8</a:t>
              </a:r>
            </a:p>
          </p:txBody>
        </p:sp>
        <p:sp>
          <p:nvSpPr>
            <p:cNvPr id="36" name="Rectangle 1">
              <a:extLst>
                <a:ext uri="{FF2B5EF4-FFF2-40B4-BE49-F238E27FC236}">
                  <a16:creationId xmlns:a16="http://schemas.microsoft.com/office/drawing/2014/main" id="{1AAFEE92-E864-944E-9734-739BADAE8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716" y="248441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9</a:t>
              </a:r>
            </a:p>
          </p:txBody>
        </p:sp>
        <p:sp>
          <p:nvSpPr>
            <p:cNvPr id="37" name="Rectangle 1">
              <a:extLst>
                <a:ext uri="{FF2B5EF4-FFF2-40B4-BE49-F238E27FC236}">
                  <a16:creationId xmlns:a16="http://schemas.microsoft.com/office/drawing/2014/main" id="{CF0B6A4D-A916-1546-94FB-E984BF0D7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938" y="248441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3</a:t>
              </a:r>
            </a:p>
          </p:txBody>
        </p:sp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id="{77C601E4-5386-6742-B4D3-F106F6880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100" y="282279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4</a:t>
              </a:r>
            </a:p>
          </p:txBody>
        </p:sp>
        <p:sp>
          <p:nvSpPr>
            <p:cNvPr id="39" name="Rectangle 1">
              <a:extLst>
                <a:ext uri="{FF2B5EF4-FFF2-40B4-BE49-F238E27FC236}">
                  <a16:creationId xmlns:a16="http://schemas.microsoft.com/office/drawing/2014/main" id="{33A12F0C-D13E-DF45-81EC-0BDEA2A7B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716" y="282279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5</a:t>
              </a:r>
            </a:p>
          </p:txBody>
        </p:sp>
        <p:sp>
          <p:nvSpPr>
            <p:cNvPr id="40" name="Rectangle 1">
              <a:extLst>
                <a:ext uri="{FF2B5EF4-FFF2-40B4-BE49-F238E27FC236}">
                  <a16:creationId xmlns:a16="http://schemas.microsoft.com/office/drawing/2014/main" id="{F18086B1-53A9-6E41-9666-A3124D321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938" y="282279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7</a:t>
              </a:r>
            </a:p>
          </p:txBody>
        </p:sp>
        <p:sp>
          <p:nvSpPr>
            <p:cNvPr id="41" name="Rectangle 1">
              <a:extLst>
                <a:ext uri="{FF2B5EF4-FFF2-40B4-BE49-F238E27FC236}">
                  <a16:creationId xmlns:a16="http://schemas.microsoft.com/office/drawing/2014/main" id="{394EAE7D-D5AD-3E4B-A1BD-32844F8EA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295" y="2146043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42" name="Rectangle 1">
              <a:extLst>
                <a:ext uri="{FF2B5EF4-FFF2-40B4-BE49-F238E27FC236}">
                  <a16:creationId xmlns:a16="http://schemas.microsoft.com/office/drawing/2014/main" id="{381F2E1C-4E27-1348-93CE-0DA55A34E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911" y="315799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2</a:t>
              </a:r>
            </a:p>
          </p:txBody>
        </p: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28089C6F-9141-EF4F-963F-712752A2C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527" y="315799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7</a:t>
              </a:r>
            </a:p>
          </p:txBody>
        </p:sp>
        <p:sp>
          <p:nvSpPr>
            <p:cNvPr id="44" name="Rectangle 1">
              <a:extLst>
                <a:ext uri="{FF2B5EF4-FFF2-40B4-BE49-F238E27FC236}">
                  <a16:creationId xmlns:a16="http://schemas.microsoft.com/office/drawing/2014/main" id="{07E31425-BA50-5747-9ADA-B22583C68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749" y="315799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8</a:t>
              </a:r>
            </a:p>
          </p:txBody>
        </p:sp>
        <p:sp>
          <p:nvSpPr>
            <p:cNvPr id="45" name="Rectangle 1">
              <a:extLst>
                <a:ext uri="{FF2B5EF4-FFF2-40B4-BE49-F238E27FC236}">
                  <a16:creationId xmlns:a16="http://schemas.microsoft.com/office/drawing/2014/main" id="{6B39EBF0-14C8-484F-9C5A-61066A003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911" y="349935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1</a:t>
              </a:r>
            </a:p>
          </p:txBody>
        </p:sp>
        <p:sp>
          <p:nvSpPr>
            <p:cNvPr id="46" name="Rectangle 1">
              <a:extLst>
                <a:ext uri="{FF2B5EF4-FFF2-40B4-BE49-F238E27FC236}">
                  <a16:creationId xmlns:a16="http://schemas.microsoft.com/office/drawing/2014/main" id="{A7FEAF27-EB0E-D040-9BD8-ACA5BC004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527" y="349935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9</a:t>
              </a:r>
            </a:p>
          </p:txBody>
        </p:sp>
        <p:sp>
          <p:nvSpPr>
            <p:cNvPr id="47" name="Rectangle 1">
              <a:extLst>
                <a:ext uri="{FF2B5EF4-FFF2-40B4-BE49-F238E27FC236}">
                  <a16:creationId xmlns:a16="http://schemas.microsoft.com/office/drawing/2014/main" id="{5CA72EFD-CFDD-AB42-B269-92C124C41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749" y="349935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6</a:t>
              </a:r>
            </a:p>
          </p:txBody>
        </p:sp>
        <p:sp>
          <p:nvSpPr>
            <p:cNvPr id="48" name="Rectangle 1">
              <a:extLst>
                <a:ext uri="{FF2B5EF4-FFF2-40B4-BE49-F238E27FC236}">
                  <a16:creationId xmlns:a16="http://schemas.microsoft.com/office/drawing/2014/main" id="{B0B88CB0-0AAA-9247-AB92-D300139AC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911" y="3837732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3</a:t>
              </a:r>
            </a:p>
          </p:txBody>
        </p:sp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D57FF6DD-C091-874E-AD89-B8C09E1F3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527" y="3837732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5</a:t>
              </a:r>
            </a:p>
          </p:txBody>
        </p:sp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id="{619BB638-037A-B54A-A12C-1568B98CA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749" y="3837732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4</a:t>
              </a:r>
            </a:p>
          </p:txBody>
        </p:sp>
        <p:sp>
          <p:nvSpPr>
            <p:cNvPr id="51" name="Rectangle 1">
              <a:extLst>
                <a:ext uri="{FF2B5EF4-FFF2-40B4-BE49-F238E27FC236}">
                  <a16:creationId xmlns:a16="http://schemas.microsoft.com/office/drawing/2014/main" id="{AC346096-7D8C-8545-BB08-1713FB42E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106" y="3160984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52" name="Rectangle 1">
              <a:extLst>
                <a:ext uri="{FF2B5EF4-FFF2-40B4-BE49-F238E27FC236}">
                  <a16:creationId xmlns:a16="http://schemas.microsoft.com/office/drawing/2014/main" id="{22F9DA9F-8DAA-1B4E-9FFA-CAC8824BB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646" y="315646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9</a:t>
              </a:r>
            </a:p>
          </p:txBody>
        </p:sp>
        <p:sp>
          <p:nvSpPr>
            <p:cNvPr id="53" name="Rectangle 1">
              <a:extLst>
                <a:ext uri="{FF2B5EF4-FFF2-40B4-BE49-F238E27FC236}">
                  <a16:creationId xmlns:a16="http://schemas.microsoft.com/office/drawing/2014/main" id="{6D79B456-AD46-D241-BD8B-4876F3B48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262" y="315646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3</a:t>
              </a:r>
            </a:p>
          </p:txBody>
        </p:sp>
        <p:sp>
          <p:nvSpPr>
            <p:cNvPr id="54" name="Rectangle 1">
              <a:extLst>
                <a:ext uri="{FF2B5EF4-FFF2-40B4-BE49-F238E27FC236}">
                  <a16:creationId xmlns:a16="http://schemas.microsoft.com/office/drawing/2014/main" id="{1089CFA9-B463-6F4E-B134-3FB00446E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484" y="315646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6</a:t>
              </a:r>
            </a:p>
          </p:txBody>
        </p:sp>
        <p:sp>
          <p:nvSpPr>
            <p:cNvPr id="55" name="Rectangle 1">
              <a:extLst>
                <a:ext uri="{FF2B5EF4-FFF2-40B4-BE49-F238E27FC236}">
                  <a16:creationId xmlns:a16="http://schemas.microsoft.com/office/drawing/2014/main" id="{A09D5817-CFD7-254A-A250-28A9DEAD3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646" y="349782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2</a:t>
              </a:r>
            </a:p>
          </p:txBody>
        </p:sp>
        <p:sp>
          <p:nvSpPr>
            <p:cNvPr id="56" name="Rectangle 1">
              <a:extLst>
                <a:ext uri="{FF2B5EF4-FFF2-40B4-BE49-F238E27FC236}">
                  <a16:creationId xmlns:a16="http://schemas.microsoft.com/office/drawing/2014/main" id="{3F0E374C-F2E3-1449-B2C9-41750B9D8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262" y="349782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4</a:t>
              </a:r>
            </a:p>
          </p:txBody>
        </p:sp>
        <p:sp>
          <p:nvSpPr>
            <p:cNvPr id="57" name="Rectangle 1">
              <a:extLst>
                <a:ext uri="{FF2B5EF4-FFF2-40B4-BE49-F238E27FC236}">
                  <a16:creationId xmlns:a16="http://schemas.microsoft.com/office/drawing/2014/main" id="{F355A699-8616-C641-9D3F-6A6903BF6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484" y="349782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5</a:t>
              </a:r>
            </a:p>
          </p:txBody>
        </p:sp>
        <p:sp>
          <p:nvSpPr>
            <p:cNvPr id="58" name="Rectangle 1">
              <a:extLst>
                <a:ext uri="{FF2B5EF4-FFF2-40B4-BE49-F238E27FC236}">
                  <a16:creationId xmlns:a16="http://schemas.microsoft.com/office/drawing/2014/main" id="{75BDEE87-F63C-9E41-B5DF-D9B40B594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646" y="383619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1</a:t>
              </a:r>
            </a:p>
          </p:txBody>
        </p:sp>
        <p:sp>
          <p:nvSpPr>
            <p:cNvPr id="59" name="Rectangle 1">
              <a:extLst>
                <a:ext uri="{FF2B5EF4-FFF2-40B4-BE49-F238E27FC236}">
                  <a16:creationId xmlns:a16="http://schemas.microsoft.com/office/drawing/2014/main" id="{1D439218-0A97-2647-942E-CB6007DF4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262" y="383619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8</a:t>
              </a:r>
            </a:p>
          </p:txBody>
        </p:sp>
        <p:sp>
          <p:nvSpPr>
            <p:cNvPr id="60" name="Rectangle 1">
              <a:extLst>
                <a:ext uri="{FF2B5EF4-FFF2-40B4-BE49-F238E27FC236}">
                  <a16:creationId xmlns:a16="http://schemas.microsoft.com/office/drawing/2014/main" id="{3C2C0BD3-D2E1-6443-9F6F-09E5E15CF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484" y="383619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7</a:t>
              </a:r>
            </a:p>
          </p:txBody>
        </p:sp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7122C313-9E12-F149-9907-EBAD0E349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41" y="3159451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62" name="Rectangle 1">
              <a:extLst>
                <a:ext uri="{FF2B5EF4-FFF2-40B4-BE49-F238E27FC236}">
                  <a16:creationId xmlns:a16="http://schemas.microsoft.com/office/drawing/2014/main" id="{973F0CC9-FC98-9643-8EF2-587F4841A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552" y="315492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5</a:t>
              </a:r>
            </a:p>
          </p:txBody>
        </p:sp>
        <p:sp>
          <p:nvSpPr>
            <p:cNvPr id="63" name="Rectangle 1">
              <a:extLst>
                <a:ext uri="{FF2B5EF4-FFF2-40B4-BE49-F238E27FC236}">
                  <a16:creationId xmlns:a16="http://schemas.microsoft.com/office/drawing/2014/main" id="{670CC7A7-ACB6-F64D-8A86-BC7128C47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168" y="315492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4</a:t>
              </a:r>
            </a:p>
          </p:txBody>
        </p:sp>
        <p:sp>
          <p:nvSpPr>
            <p:cNvPr id="64" name="Rectangle 1">
              <a:extLst>
                <a:ext uri="{FF2B5EF4-FFF2-40B4-BE49-F238E27FC236}">
                  <a16:creationId xmlns:a16="http://schemas.microsoft.com/office/drawing/2014/main" id="{C2242C11-C469-0745-B16F-52FDA8CBD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390" y="315492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1</a:t>
              </a:r>
            </a:p>
          </p:txBody>
        </p:sp>
        <p:sp>
          <p:nvSpPr>
            <p:cNvPr id="65" name="Rectangle 1">
              <a:extLst>
                <a:ext uri="{FF2B5EF4-FFF2-40B4-BE49-F238E27FC236}">
                  <a16:creationId xmlns:a16="http://schemas.microsoft.com/office/drawing/2014/main" id="{88A57AA2-C141-4E45-AFA4-C6FCF218D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552" y="349628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3</a:t>
              </a:r>
            </a:p>
          </p:txBody>
        </p:sp>
        <p:sp>
          <p:nvSpPr>
            <p:cNvPr id="66" name="Rectangle 1">
              <a:extLst>
                <a:ext uri="{FF2B5EF4-FFF2-40B4-BE49-F238E27FC236}">
                  <a16:creationId xmlns:a16="http://schemas.microsoft.com/office/drawing/2014/main" id="{73E22E58-A603-1346-962E-A2D00CC58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168" y="349628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7</a:t>
              </a:r>
            </a:p>
          </p:txBody>
        </p:sp>
        <p:sp>
          <p:nvSpPr>
            <p:cNvPr id="67" name="Rectangle 1">
              <a:extLst>
                <a:ext uri="{FF2B5EF4-FFF2-40B4-BE49-F238E27FC236}">
                  <a16:creationId xmlns:a16="http://schemas.microsoft.com/office/drawing/2014/main" id="{A4AB1133-9601-074B-8482-6586810BA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390" y="349628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8</a:t>
              </a:r>
            </a:p>
          </p:txBody>
        </p:sp>
        <p:sp>
          <p:nvSpPr>
            <p:cNvPr id="68" name="Rectangle 1">
              <a:extLst>
                <a:ext uri="{FF2B5EF4-FFF2-40B4-BE49-F238E27FC236}">
                  <a16:creationId xmlns:a16="http://schemas.microsoft.com/office/drawing/2014/main" id="{9FFFBA35-2439-DC4D-9E3F-69AAFB1FA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552" y="3834667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2</a:t>
              </a:r>
            </a:p>
          </p:txBody>
        </p:sp>
        <p:sp>
          <p:nvSpPr>
            <p:cNvPr id="69" name="Rectangle 1">
              <a:extLst>
                <a:ext uri="{FF2B5EF4-FFF2-40B4-BE49-F238E27FC236}">
                  <a16:creationId xmlns:a16="http://schemas.microsoft.com/office/drawing/2014/main" id="{F7B7C384-D197-C34B-8AD5-2BCCEBFF9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168" y="3834667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6</a:t>
              </a:r>
            </a:p>
          </p:txBody>
        </p: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82DAAE8E-133F-1146-A803-A93C51312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390" y="3834667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9</a:t>
              </a:r>
            </a:p>
          </p:txBody>
        </p:sp>
        <p:sp>
          <p:nvSpPr>
            <p:cNvPr id="71" name="Rectangle 1">
              <a:extLst>
                <a:ext uri="{FF2B5EF4-FFF2-40B4-BE49-F238E27FC236}">
                  <a16:creationId xmlns:a16="http://schemas.microsoft.com/office/drawing/2014/main" id="{AFD58625-6C5C-1948-A665-1ED2470CB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5747" y="3157919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72" name="Rectangle 1">
              <a:extLst>
                <a:ext uri="{FF2B5EF4-FFF2-40B4-BE49-F238E27FC236}">
                  <a16:creationId xmlns:a16="http://schemas.microsoft.com/office/drawing/2014/main" id="{34B21FBD-B73E-E349-931B-DCF4C0A37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911" y="417140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6</a:t>
              </a:r>
            </a:p>
          </p:txBody>
        </p:sp>
        <p:sp>
          <p:nvSpPr>
            <p:cNvPr id="73" name="Rectangle 1">
              <a:extLst>
                <a:ext uri="{FF2B5EF4-FFF2-40B4-BE49-F238E27FC236}">
                  <a16:creationId xmlns:a16="http://schemas.microsoft.com/office/drawing/2014/main" id="{73D9DF6B-09B7-5548-B447-41BD80970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527" y="417140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3</a:t>
              </a:r>
            </a:p>
          </p:txBody>
        </p:sp>
        <p:sp>
          <p:nvSpPr>
            <p:cNvPr id="74" name="Rectangle 1">
              <a:extLst>
                <a:ext uri="{FF2B5EF4-FFF2-40B4-BE49-F238E27FC236}">
                  <a16:creationId xmlns:a16="http://schemas.microsoft.com/office/drawing/2014/main" id="{8A057B61-40C9-9046-BE6E-2642B3DE4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749" y="417140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2</a:t>
              </a:r>
            </a:p>
          </p:txBody>
        </p:sp>
        <p:sp>
          <p:nvSpPr>
            <p:cNvPr id="75" name="Rectangle 1">
              <a:extLst>
                <a:ext uri="{FF2B5EF4-FFF2-40B4-BE49-F238E27FC236}">
                  <a16:creationId xmlns:a16="http://schemas.microsoft.com/office/drawing/2014/main" id="{21EAB88E-0942-A345-B448-78B9A28CD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911" y="451276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5</a:t>
              </a:r>
            </a:p>
          </p:txBody>
        </p:sp>
        <p:sp>
          <p:nvSpPr>
            <p:cNvPr id="76" name="Rectangle 1">
              <a:extLst>
                <a:ext uri="{FF2B5EF4-FFF2-40B4-BE49-F238E27FC236}">
                  <a16:creationId xmlns:a16="http://schemas.microsoft.com/office/drawing/2014/main" id="{5879A871-AD31-9747-8CCE-EAD9A77EB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527" y="451276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4</a:t>
              </a:r>
            </a:p>
          </p:txBody>
        </p:sp>
        <p:sp>
          <p:nvSpPr>
            <p:cNvPr id="77" name="Rectangle 1">
              <a:extLst>
                <a:ext uri="{FF2B5EF4-FFF2-40B4-BE49-F238E27FC236}">
                  <a16:creationId xmlns:a16="http://schemas.microsoft.com/office/drawing/2014/main" id="{E89E332F-FAB9-4147-BE88-34CA46627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749" y="4512766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7</a:t>
              </a:r>
            </a:p>
          </p:txBody>
        </p:sp>
        <p:sp>
          <p:nvSpPr>
            <p:cNvPr id="78" name="Rectangle 1">
              <a:extLst>
                <a:ext uri="{FF2B5EF4-FFF2-40B4-BE49-F238E27FC236}">
                  <a16:creationId xmlns:a16="http://schemas.microsoft.com/office/drawing/2014/main" id="{AEF172AA-F3F3-084C-934E-33FFEFDFB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911" y="485114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8</a:t>
              </a:r>
            </a:p>
          </p:txBody>
        </p:sp>
        <p:sp>
          <p:nvSpPr>
            <p:cNvPr id="79" name="Rectangle 1">
              <a:extLst>
                <a:ext uri="{FF2B5EF4-FFF2-40B4-BE49-F238E27FC236}">
                  <a16:creationId xmlns:a16="http://schemas.microsoft.com/office/drawing/2014/main" id="{C2C0A87A-8DC9-3E48-A2C3-17F99E3C1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527" y="485114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1</a:t>
              </a:r>
            </a:p>
          </p:txBody>
        </p:sp>
        <p:sp>
          <p:nvSpPr>
            <p:cNvPr id="80" name="Rectangle 1">
              <a:extLst>
                <a:ext uri="{FF2B5EF4-FFF2-40B4-BE49-F238E27FC236}">
                  <a16:creationId xmlns:a16="http://schemas.microsoft.com/office/drawing/2014/main" id="{5548E336-1E28-6243-A432-98C0C7308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749" y="4851144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9</a:t>
              </a:r>
            </a:p>
          </p:txBody>
        </p:sp>
        <p:sp>
          <p:nvSpPr>
            <p:cNvPr id="81" name="Rectangle 1">
              <a:extLst>
                <a:ext uri="{FF2B5EF4-FFF2-40B4-BE49-F238E27FC236}">
                  <a16:creationId xmlns:a16="http://schemas.microsoft.com/office/drawing/2014/main" id="{54F259A0-EDAE-084C-A5F7-0B4883ABE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106" y="4174396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82" name="Rectangle 1">
              <a:extLst>
                <a:ext uri="{FF2B5EF4-FFF2-40B4-BE49-F238E27FC236}">
                  <a16:creationId xmlns:a16="http://schemas.microsoft.com/office/drawing/2014/main" id="{147806D4-E385-B24A-8474-3AEA6E1FB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646" y="416987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5</a:t>
              </a:r>
            </a:p>
          </p:txBody>
        </p:sp>
        <p:sp>
          <p:nvSpPr>
            <p:cNvPr id="83" name="Rectangle 1">
              <a:extLst>
                <a:ext uri="{FF2B5EF4-FFF2-40B4-BE49-F238E27FC236}">
                  <a16:creationId xmlns:a16="http://schemas.microsoft.com/office/drawing/2014/main" id="{FAE322E4-0CD9-9449-B777-2CA5575F7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262" y="416987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7</a:t>
              </a:r>
            </a:p>
          </p:txBody>
        </p:sp>
        <p:sp>
          <p:nvSpPr>
            <p:cNvPr id="84" name="Rectangle 1">
              <a:extLst>
                <a:ext uri="{FF2B5EF4-FFF2-40B4-BE49-F238E27FC236}">
                  <a16:creationId xmlns:a16="http://schemas.microsoft.com/office/drawing/2014/main" id="{47E81A27-1A06-F84C-AEA5-CB0B455DF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484" y="416987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1</a:t>
              </a:r>
            </a:p>
          </p:txBody>
        </p:sp>
        <p:sp>
          <p:nvSpPr>
            <p:cNvPr id="85" name="Rectangle 1">
              <a:extLst>
                <a:ext uri="{FF2B5EF4-FFF2-40B4-BE49-F238E27FC236}">
                  <a16:creationId xmlns:a16="http://schemas.microsoft.com/office/drawing/2014/main" id="{177F0279-190D-D24E-91B9-AB7E6EB6E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646" y="451123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8</a:t>
              </a:r>
            </a:p>
          </p:txBody>
        </p:sp>
        <p:sp>
          <p:nvSpPr>
            <p:cNvPr id="86" name="Rectangle 1">
              <a:extLst>
                <a:ext uri="{FF2B5EF4-FFF2-40B4-BE49-F238E27FC236}">
                  <a16:creationId xmlns:a16="http://schemas.microsoft.com/office/drawing/2014/main" id="{7BED490D-5CAC-DC41-9AAA-9307A3723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262" y="451123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2</a:t>
              </a:r>
            </a:p>
          </p:txBody>
        </p:sp>
        <p:sp>
          <p:nvSpPr>
            <p:cNvPr id="87" name="Rectangle 1">
              <a:extLst>
                <a:ext uri="{FF2B5EF4-FFF2-40B4-BE49-F238E27FC236}">
                  <a16:creationId xmlns:a16="http://schemas.microsoft.com/office/drawing/2014/main" id="{40FF37FB-4BBD-424E-BD71-450460E72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484" y="4511233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9</a:t>
              </a:r>
            </a:p>
          </p:txBody>
        </p:sp>
        <p:sp>
          <p:nvSpPr>
            <p:cNvPr id="88" name="Rectangle 1">
              <a:extLst>
                <a:ext uri="{FF2B5EF4-FFF2-40B4-BE49-F238E27FC236}">
                  <a16:creationId xmlns:a16="http://schemas.microsoft.com/office/drawing/2014/main" id="{12F97726-A242-7C44-9E21-0C3F54D64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646" y="484961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3</a:t>
              </a:r>
            </a:p>
          </p:txBody>
        </p:sp>
        <p:sp>
          <p:nvSpPr>
            <p:cNvPr id="89" name="Rectangle 1">
              <a:extLst>
                <a:ext uri="{FF2B5EF4-FFF2-40B4-BE49-F238E27FC236}">
                  <a16:creationId xmlns:a16="http://schemas.microsoft.com/office/drawing/2014/main" id="{983A0451-73E9-F443-83B8-CA16552AD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262" y="484961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6</a:t>
              </a:r>
            </a:p>
          </p:txBody>
        </p:sp>
        <p:sp>
          <p:nvSpPr>
            <p:cNvPr id="90" name="Rectangle 1">
              <a:extLst>
                <a:ext uri="{FF2B5EF4-FFF2-40B4-BE49-F238E27FC236}">
                  <a16:creationId xmlns:a16="http://schemas.microsoft.com/office/drawing/2014/main" id="{2A6C1017-CE66-7A45-AF9B-A7679915D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484" y="484961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4</a:t>
              </a:r>
            </a:p>
          </p:txBody>
        </p:sp>
        <p:sp>
          <p:nvSpPr>
            <p:cNvPr id="91" name="Rectangle 1">
              <a:extLst>
                <a:ext uri="{FF2B5EF4-FFF2-40B4-BE49-F238E27FC236}">
                  <a16:creationId xmlns:a16="http://schemas.microsoft.com/office/drawing/2014/main" id="{4046139D-3BF8-CA45-A1E1-54BE8ABC3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41" y="4172863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  <p:sp>
          <p:nvSpPr>
            <p:cNvPr id="92" name="Rectangle 1">
              <a:extLst>
                <a:ext uri="{FF2B5EF4-FFF2-40B4-BE49-F238E27FC236}">
                  <a16:creationId xmlns:a16="http://schemas.microsoft.com/office/drawing/2014/main" id="{48D5CEBF-0649-8343-A9EA-9DCB3441A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552" y="416834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9</a:t>
              </a:r>
            </a:p>
          </p:txBody>
        </p:sp>
        <p:sp>
          <p:nvSpPr>
            <p:cNvPr id="93" name="Rectangle 1">
              <a:extLst>
                <a:ext uri="{FF2B5EF4-FFF2-40B4-BE49-F238E27FC236}">
                  <a16:creationId xmlns:a16="http://schemas.microsoft.com/office/drawing/2014/main" id="{17A67F01-DF56-9A48-929B-2E8424B2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168" y="416834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8</a:t>
              </a:r>
            </a:p>
          </p:txBody>
        </p:sp>
        <p:sp>
          <p:nvSpPr>
            <p:cNvPr id="94" name="Rectangle 1">
              <a:extLst>
                <a:ext uri="{FF2B5EF4-FFF2-40B4-BE49-F238E27FC236}">
                  <a16:creationId xmlns:a16="http://schemas.microsoft.com/office/drawing/2014/main" id="{58974B02-60B6-0546-81C3-A5C6395F4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390" y="416834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4</a:t>
              </a:r>
            </a:p>
          </p:txBody>
        </p:sp>
        <p:sp>
          <p:nvSpPr>
            <p:cNvPr id="95" name="Rectangle 1">
              <a:extLst>
                <a:ext uri="{FF2B5EF4-FFF2-40B4-BE49-F238E27FC236}">
                  <a16:creationId xmlns:a16="http://schemas.microsoft.com/office/drawing/2014/main" id="{84B85A49-D44E-E144-86CA-FA121F20A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552" y="450970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1</a:t>
              </a:r>
            </a:p>
          </p:txBody>
        </p:sp>
        <p:sp>
          <p:nvSpPr>
            <p:cNvPr id="96" name="Rectangle 1">
              <a:extLst>
                <a:ext uri="{FF2B5EF4-FFF2-40B4-BE49-F238E27FC236}">
                  <a16:creationId xmlns:a16="http://schemas.microsoft.com/office/drawing/2014/main" id="{996C527C-A69B-8B42-B4F1-8AA93F56F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168" y="450970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3</a:t>
              </a:r>
            </a:p>
          </p:txBody>
        </p:sp>
        <p:sp>
          <p:nvSpPr>
            <p:cNvPr id="97" name="Rectangle 1">
              <a:extLst>
                <a:ext uri="{FF2B5EF4-FFF2-40B4-BE49-F238E27FC236}">
                  <a16:creationId xmlns:a16="http://schemas.microsoft.com/office/drawing/2014/main" id="{B11F5774-0AD6-BD47-ACF4-4ACAFA88A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390" y="4509701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6</a:t>
              </a:r>
            </a:p>
          </p:txBody>
        </p:sp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1BBFFD7C-524D-7146-B93B-E6F529451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552" y="484807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7</a:t>
              </a:r>
            </a:p>
          </p:txBody>
        </p:sp>
        <p:sp>
          <p:nvSpPr>
            <p:cNvPr id="99" name="Rectangle 1">
              <a:extLst>
                <a:ext uri="{FF2B5EF4-FFF2-40B4-BE49-F238E27FC236}">
                  <a16:creationId xmlns:a16="http://schemas.microsoft.com/office/drawing/2014/main" id="{1CAAF7E7-7E33-D94A-B2CF-BF5746AE7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168" y="484807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b="1" i="1">
                  <a:solidFill>
                    <a:srgbClr val="800080"/>
                  </a:solidFill>
                </a:rPr>
                <a:t>2</a:t>
              </a:r>
            </a:p>
          </p:txBody>
        </p:sp>
        <p:sp>
          <p:nvSpPr>
            <p:cNvPr id="100" name="Rectangle 1">
              <a:extLst>
                <a:ext uri="{FF2B5EF4-FFF2-40B4-BE49-F238E27FC236}">
                  <a16:creationId xmlns:a16="http://schemas.microsoft.com/office/drawing/2014/main" id="{C1FCFEDD-C6C9-D24A-A1DD-587E82C8B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390" y="4848079"/>
              <a:ext cx="388327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>
                  <a:solidFill>
                    <a:srgbClr val="419BDF"/>
                  </a:solidFill>
                </a:rPr>
                <a:t>5</a:t>
              </a:r>
            </a:p>
          </p:txBody>
        </p:sp>
        <p:sp>
          <p:nvSpPr>
            <p:cNvPr id="101" name="Rectangle 1">
              <a:extLst>
                <a:ext uri="{FF2B5EF4-FFF2-40B4-BE49-F238E27FC236}">
                  <a16:creationId xmlns:a16="http://schemas.microsoft.com/office/drawing/2014/main" id="{5ED00E38-11EB-6946-8B4D-76A6E199D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5747" y="4171331"/>
              <a:ext cx="1174739" cy="1012947"/>
            </a:xfrm>
            <a:prstGeom prst="rect">
              <a:avLst/>
            </a:prstGeom>
            <a:noFill/>
            <a:ln w="28575" cmpd="sng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03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5750288"/>
            <a:chOff x="0" y="998538"/>
            <a:chExt cx="9144000" cy="5750288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8" y="1166813"/>
              <a:ext cx="40735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>
                  <a:solidFill>
                    <a:schemeClr val="folHlink"/>
                  </a:solidFill>
                </a:rPr>
                <a:t>La récursivité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5201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Les principes de la récursivité</a:t>
              </a:r>
              <a:endParaRPr lang="fr-FR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Un objet est récursif s’il se définit à partir de lui-même.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Une fonction est dite récursive si elle comporte, dans son corps, au moins un appel à elle-même.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De même qu’une structure de contrôle est dite récursive si au moins un de ses attributs est une instance de la structure.</a:t>
              </a:r>
            </a:p>
            <a:p>
              <a:pPr lvl="1" algn="just">
                <a:spcAft>
                  <a:spcPts val="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La récursivité est une notion mathématique utilisée pour décrire de manière non ambiguë un ensemble d’objets :</a:t>
              </a:r>
            </a:p>
            <a:p>
              <a:pPr marL="1257300" lvl="2" indent="-342900" algn="just"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fr-FR" i="1">
                  <a:solidFill>
                    <a:srgbClr val="800080"/>
                  </a:solidFill>
                </a:rPr>
                <a:t>Définition des entiers : (1) 0 est un entier ; (2) si n est un entier alors n+1 est aussi un entier.</a:t>
              </a:r>
            </a:p>
            <a:p>
              <a:pPr marL="1257300" lvl="2" indent="-342900" algn="just">
                <a:spcAft>
                  <a:spcPts val="1200"/>
                </a:spcAft>
                <a:buFont typeface="Arial" pitchFamily="34" charset="0"/>
                <a:buChar char="•"/>
              </a:pPr>
              <a:r>
                <a:rPr lang="fr-FR" i="1">
                  <a:solidFill>
                    <a:srgbClr val="800080"/>
                  </a:solidFill>
                </a:rPr>
                <a:t>Définition d’une fonction : (1) f(1)=1 et f(0)=0 ; f(n)=3*f(n-1) </a:t>
              </a:r>
              <a:r>
                <a:rPr lang="mr-IN" i="1">
                  <a:solidFill>
                    <a:srgbClr val="800080"/>
                  </a:solidFill>
                </a:rPr>
                <a:t>–</a:t>
              </a:r>
              <a:r>
                <a:rPr lang="fr-FR" i="1">
                  <a:solidFill>
                    <a:srgbClr val="800080"/>
                  </a:solidFill>
                </a:rPr>
                <a:t> 2*f(n-2) soit la liste [0, 1, 3, 7, 15, 31 </a:t>
              </a:r>
              <a:r>
                <a:rPr lang="mr-IN" i="1">
                  <a:solidFill>
                    <a:srgbClr val="800080"/>
                  </a:solidFill>
                </a:rPr>
                <a:t>…</a:t>
              </a:r>
              <a:r>
                <a:rPr lang="fr-FR" i="1">
                  <a:solidFill>
                    <a:srgbClr val="800080"/>
                  </a:solidFill>
                </a:rPr>
                <a:t>].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On parle de récursivité terminale lorsque les conditions sur les variables de la fonction font que la fonction n’effectue plus d’appel à elle-même.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Dans le cas contraire on parle de récursivité non terminale.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0131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31999" y="544513"/>
            <a:ext cx="34596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Satisfaction de contraintes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5704121"/>
            <a:chOff x="0" y="998538"/>
            <a:chExt cx="9144000" cy="5704121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Graphe de contraintes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5155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Contraint Satisfaction </a:t>
              </a:r>
              <a:r>
                <a:rPr lang="fr-FR" sz="2000" b="1" dirty="0" err="1">
                  <a:solidFill>
                    <a:srgbClr val="800080"/>
                  </a:solidFill>
                  <a:sym typeface="Wingdings" pitchFamily="2" charset="2"/>
                </a:rPr>
                <a:t>Problem</a:t>
              </a: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 </a:t>
              </a:r>
              <a:endParaRPr lang="fr-FR" sz="2000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Un réseau de contraintes est un ensemble CSP = (S, D, C) ou :</a:t>
              </a:r>
            </a:p>
            <a:p>
              <a:pPr lvl="2" algn="just">
                <a:spcAft>
                  <a:spcPts val="600"/>
                </a:spcAft>
              </a:pPr>
              <a:r>
                <a:rPr lang="fr-FR" i="1" dirty="0">
                  <a:solidFill>
                    <a:srgbClr val="800080"/>
                  </a:solidFill>
                </a:rPr>
                <a:t> S=[s</a:t>
              </a:r>
              <a:r>
                <a:rPr lang="fr-FR" i="1" baseline="-25000" dirty="0">
                  <a:solidFill>
                    <a:srgbClr val="800080"/>
                  </a:solidFill>
                </a:rPr>
                <a:t>1</a:t>
              </a:r>
              <a:r>
                <a:rPr lang="fr-FR" i="1" dirty="0">
                  <a:solidFill>
                    <a:srgbClr val="800080"/>
                  </a:solidFill>
                </a:rPr>
                <a:t>,s</a:t>
              </a:r>
              <a:r>
                <a:rPr lang="fr-FR" i="1" baseline="-25000" dirty="0">
                  <a:solidFill>
                    <a:srgbClr val="800080"/>
                  </a:solidFill>
                </a:rPr>
                <a:t>2 </a:t>
              </a:r>
              <a:r>
                <a:rPr lang="fr-FR" i="1" dirty="0">
                  <a:solidFill>
                    <a:srgbClr val="800080"/>
                  </a:solidFill>
                </a:rPr>
                <a:t>… s</a:t>
              </a:r>
              <a:r>
                <a:rPr lang="fr-FR" i="1" baseline="-25000" dirty="0">
                  <a:solidFill>
                    <a:srgbClr val="800080"/>
                  </a:solidFill>
                </a:rPr>
                <a:t>n</a:t>
              </a:r>
              <a:r>
                <a:rPr lang="fr-FR" i="1" dirty="0">
                  <a:solidFill>
                    <a:srgbClr val="800080"/>
                  </a:solidFill>
                </a:rPr>
                <a:t>] Ensemble des variables du problème</a:t>
              </a:r>
            </a:p>
            <a:p>
              <a:pPr lvl="2" algn="just">
                <a:spcAft>
                  <a:spcPts val="600"/>
                </a:spcAft>
              </a:pPr>
              <a:r>
                <a:rPr lang="fr-FR" i="1" dirty="0">
                  <a:solidFill>
                    <a:srgbClr val="800080"/>
                  </a:solidFill>
                </a:rPr>
                <a:t> D=[d</a:t>
              </a:r>
              <a:r>
                <a:rPr lang="fr-FR" i="1" baseline="-25000" dirty="0">
                  <a:solidFill>
                    <a:srgbClr val="800080"/>
                  </a:solidFill>
                </a:rPr>
                <a:t>1</a:t>
              </a:r>
              <a:r>
                <a:rPr lang="fr-FR" i="1" dirty="0">
                  <a:solidFill>
                    <a:srgbClr val="800080"/>
                  </a:solidFill>
                </a:rPr>
                <a:t>,d</a:t>
              </a:r>
              <a:r>
                <a:rPr lang="fr-FR" i="1" baseline="-25000" dirty="0">
                  <a:solidFill>
                    <a:srgbClr val="800080"/>
                  </a:solidFill>
                </a:rPr>
                <a:t>2 </a:t>
              </a:r>
              <a:r>
                <a:rPr lang="fr-FR" i="1" dirty="0">
                  <a:solidFill>
                    <a:srgbClr val="800080"/>
                  </a:solidFill>
                </a:rPr>
                <a:t>… </a:t>
              </a:r>
              <a:r>
                <a:rPr lang="fr-FR" i="1" dirty="0" err="1">
                  <a:solidFill>
                    <a:srgbClr val="800080"/>
                  </a:solidFill>
                </a:rPr>
                <a:t>d</a:t>
              </a:r>
              <a:r>
                <a:rPr lang="fr-FR" i="1" baseline="-25000" dirty="0" err="1">
                  <a:solidFill>
                    <a:srgbClr val="800080"/>
                  </a:solidFill>
                </a:rPr>
                <a:t>n</a:t>
              </a:r>
              <a:r>
                <a:rPr lang="fr-FR" i="1" dirty="0">
                  <a:solidFill>
                    <a:srgbClr val="800080"/>
                  </a:solidFill>
                </a:rPr>
                <a:t>] Domaines de définition des variables</a:t>
              </a:r>
            </a:p>
            <a:p>
              <a:pPr lvl="2" algn="just">
                <a:spcAft>
                  <a:spcPts val="1200"/>
                </a:spcAft>
              </a:pPr>
              <a:r>
                <a:rPr lang="fr-FR" i="1" dirty="0">
                  <a:solidFill>
                    <a:srgbClr val="800080"/>
                  </a:solidFill>
                </a:rPr>
                <a:t> C=[c</a:t>
              </a:r>
              <a:r>
                <a:rPr lang="fr-FR" i="1" baseline="-25000" dirty="0">
                  <a:solidFill>
                    <a:srgbClr val="800080"/>
                  </a:solidFill>
                </a:rPr>
                <a:t>1</a:t>
              </a:r>
              <a:r>
                <a:rPr lang="fr-FR" i="1" dirty="0">
                  <a:solidFill>
                    <a:srgbClr val="800080"/>
                  </a:solidFill>
                </a:rPr>
                <a:t>,c</a:t>
              </a:r>
              <a:r>
                <a:rPr lang="fr-FR" i="1" baseline="-25000" dirty="0">
                  <a:solidFill>
                    <a:srgbClr val="800080"/>
                  </a:solidFill>
                </a:rPr>
                <a:t>2 </a:t>
              </a:r>
              <a:r>
                <a:rPr lang="fr-FR" i="1" dirty="0">
                  <a:solidFill>
                    <a:srgbClr val="800080"/>
                  </a:solidFill>
                </a:rPr>
                <a:t>… </a:t>
              </a:r>
              <a:r>
                <a:rPr lang="fr-FR" i="1" dirty="0" err="1">
                  <a:solidFill>
                    <a:srgbClr val="800080"/>
                  </a:solidFill>
                </a:rPr>
                <a:t>c</a:t>
              </a:r>
              <a:r>
                <a:rPr lang="fr-FR" i="1" baseline="-25000" dirty="0" err="1">
                  <a:solidFill>
                    <a:srgbClr val="800080"/>
                  </a:solidFill>
                </a:rPr>
                <a:t>n</a:t>
              </a:r>
              <a:r>
                <a:rPr lang="fr-FR" i="1" dirty="0">
                  <a:solidFill>
                    <a:srgbClr val="800080"/>
                  </a:solidFill>
                </a:rPr>
                <a:t>] Ensemble des contraintes des variables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Les contraintes correspondent à des sous-ensembles des domaines sur lesquelles les variables sont définies.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Une solution est une affection de toutes les variables telle que les contraintes soient respectées.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Si le problème implique des contraintes binaires (entre deux variables) il est possible de visualiser le CSP par un graphe de contraintes.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Pour chaque réseau de contraintes non linéaire il existe un réseau de contraintes binaires équivalent.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 problème des Reines et du Sudoku sont de CSP.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8882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88B2EDDC-DC3B-354B-9A1E-E20792594CBB}"/>
              </a:ext>
            </a:extLst>
          </p:cNvPr>
          <p:cNvCxnSpPr>
            <a:cxnSpLocks/>
          </p:cNvCxnSpPr>
          <p:nvPr/>
        </p:nvCxnSpPr>
        <p:spPr>
          <a:xfrm flipH="1">
            <a:off x="1750554" y="6192863"/>
            <a:ext cx="972438" cy="323100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2DB5DB84-99AB-D74F-8F3C-60FC4DB42E77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1755018" y="5663363"/>
            <a:ext cx="15596" cy="1037266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46E6E174-4A2E-FA4E-9F1D-458B712430E5}"/>
              </a:ext>
            </a:extLst>
          </p:cNvPr>
          <p:cNvCxnSpPr>
            <a:cxnSpLocks/>
          </p:cNvCxnSpPr>
          <p:nvPr/>
        </p:nvCxnSpPr>
        <p:spPr>
          <a:xfrm flipH="1" flipV="1">
            <a:off x="1722347" y="5659896"/>
            <a:ext cx="1036778" cy="494782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731E45AA-E184-EC4F-A1F1-14BAD72F78C6}"/>
              </a:ext>
            </a:extLst>
          </p:cNvPr>
          <p:cNvCxnSpPr>
            <a:cxnSpLocks/>
          </p:cNvCxnSpPr>
          <p:nvPr/>
        </p:nvCxnSpPr>
        <p:spPr>
          <a:xfrm flipH="1" flipV="1">
            <a:off x="718563" y="5366690"/>
            <a:ext cx="1024893" cy="293206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EF69E87B-371F-B44E-9E4E-B79AA7443B88}"/>
              </a:ext>
            </a:extLst>
          </p:cNvPr>
          <p:cNvCxnSpPr>
            <a:cxnSpLocks/>
          </p:cNvCxnSpPr>
          <p:nvPr/>
        </p:nvCxnSpPr>
        <p:spPr>
          <a:xfrm flipH="1">
            <a:off x="2782246" y="5056911"/>
            <a:ext cx="66031" cy="1163081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0CD3AC41-42C0-D541-80DC-B6DC52D64987}"/>
              </a:ext>
            </a:extLst>
          </p:cNvPr>
          <p:cNvCxnSpPr>
            <a:cxnSpLocks/>
          </p:cNvCxnSpPr>
          <p:nvPr/>
        </p:nvCxnSpPr>
        <p:spPr>
          <a:xfrm>
            <a:off x="1796061" y="4811229"/>
            <a:ext cx="1109969" cy="296344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859E620-2772-A449-9839-E8D3CDAA43DB}"/>
              </a:ext>
            </a:extLst>
          </p:cNvPr>
          <p:cNvCxnSpPr>
            <a:cxnSpLocks/>
          </p:cNvCxnSpPr>
          <p:nvPr/>
        </p:nvCxnSpPr>
        <p:spPr>
          <a:xfrm flipH="1">
            <a:off x="1722347" y="5058581"/>
            <a:ext cx="1125931" cy="601315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ECD567E8-8DDC-6149-B497-05348CBC8F27}"/>
              </a:ext>
            </a:extLst>
          </p:cNvPr>
          <p:cNvCxnSpPr>
            <a:cxnSpLocks/>
            <a:endCxn id="47" idx="2"/>
          </p:cNvCxnSpPr>
          <p:nvPr/>
        </p:nvCxnSpPr>
        <p:spPr>
          <a:xfrm flipH="1">
            <a:off x="1745187" y="4811229"/>
            <a:ext cx="50854" cy="1020348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31999" y="544513"/>
            <a:ext cx="34596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Satisfaction de contraintes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3626630"/>
            <a:chOff x="0" y="998538"/>
            <a:chExt cx="9144000" cy="3626630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Graphe de contraintes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307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Exemple : Coloration de graphe</a:t>
              </a:r>
              <a:endParaRPr lang="fr-FR" sz="2000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Consiste a attribuer un couleur aux sommets de manière à ce que deux sommets consécutifs n’aient pas la même couleur.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 champ d’applications couvre des problèmes liés à l’attribution de bandes de fréquences pour aux antennes relais, l’allocation de ressources rares (emplois du temps, niveau de vol aux avions), …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 problème peut se découper en deux sous problèmes : (1) rechercher une solution si le nombre de couleurs et fixe, (2) chercher le nombre minimum de couleurs pour un graphe donné.</a:t>
              </a:r>
            </a:p>
          </p:txBody>
        </p:sp>
      </p:grp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D2A8B2E-1875-5744-9B9C-52FFFC33BB1D}"/>
              </a:ext>
            </a:extLst>
          </p:cNvPr>
          <p:cNvCxnSpPr>
            <a:cxnSpLocks/>
          </p:cNvCxnSpPr>
          <p:nvPr/>
        </p:nvCxnSpPr>
        <p:spPr>
          <a:xfrm flipH="1">
            <a:off x="702233" y="4803828"/>
            <a:ext cx="1123224" cy="571788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5AB355C-8CD8-6F4E-B19E-1E681DF659F5}"/>
              </a:ext>
            </a:extLst>
          </p:cNvPr>
          <p:cNvGrpSpPr/>
          <p:nvPr/>
        </p:nvGrpSpPr>
        <p:grpSpPr>
          <a:xfrm>
            <a:off x="507006" y="5113865"/>
            <a:ext cx="479168" cy="442451"/>
            <a:chOff x="946510" y="4960809"/>
            <a:chExt cx="479168" cy="442451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7B210C80-A7A4-BC49-892F-F1FBF30E4BE4}"/>
                </a:ext>
              </a:extLst>
            </p:cNvPr>
            <p:cNvSpPr/>
            <p:nvPr/>
          </p:nvSpPr>
          <p:spPr>
            <a:xfrm>
              <a:off x="946510" y="4960809"/>
              <a:ext cx="479168" cy="4424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654CAF-7D91-5342-9590-7990147A26A1}"/>
                </a:ext>
              </a:extLst>
            </p:cNvPr>
            <p:cNvSpPr/>
            <p:nvPr/>
          </p:nvSpPr>
          <p:spPr>
            <a:xfrm>
              <a:off x="993573" y="4997368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s</a:t>
              </a:r>
              <a:r>
                <a:rPr lang="fr-FR" i="1" baseline="-25000">
                  <a:solidFill>
                    <a:srgbClr val="800080"/>
                  </a:solidFill>
                </a:rPr>
                <a:t>0</a:t>
              </a:r>
              <a:endParaRPr lang="fr-FR" baseline="-2500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8503EEA-F4C2-684C-A239-2F452AF9A91F}"/>
              </a:ext>
            </a:extLst>
          </p:cNvPr>
          <p:cNvGrpSpPr/>
          <p:nvPr/>
        </p:nvGrpSpPr>
        <p:grpSpPr>
          <a:xfrm>
            <a:off x="1559182" y="4582602"/>
            <a:ext cx="479168" cy="442451"/>
            <a:chOff x="946510" y="4960809"/>
            <a:chExt cx="479168" cy="442451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7650B15-65F8-1949-ABEC-64E3F70C82BA}"/>
                </a:ext>
              </a:extLst>
            </p:cNvPr>
            <p:cNvSpPr/>
            <p:nvPr/>
          </p:nvSpPr>
          <p:spPr>
            <a:xfrm>
              <a:off x="946510" y="4960809"/>
              <a:ext cx="479168" cy="4424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EE6B2D-F8F9-124F-AFDD-AC941916E887}"/>
                </a:ext>
              </a:extLst>
            </p:cNvPr>
            <p:cNvSpPr/>
            <p:nvPr/>
          </p:nvSpPr>
          <p:spPr>
            <a:xfrm>
              <a:off x="993573" y="4997368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s</a:t>
              </a:r>
              <a:r>
                <a:rPr lang="fr-FR" i="1" baseline="-25000">
                  <a:solidFill>
                    <a:srgbClr val="800080"/>
                  </a:solidFill>
                </a:rPr>
                <a:t>1</a:t>
              </a:r>
              <a:endParaRPr lang="fr-FR" baseline="-25000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EF098BB-8E0C-0641-9457-11D41B41D74D}"/>
              </a:ext>
            </a:extLst>
          </p:cNvPr>
          <p:cNvGrpSpPr/>
          <p:nvPr/>
        </p:nvGrpSpPr>
        <p:grpSpPr>
          <a:xfrm>
            <a:off x="1505603" y="5425686"/>
            <a:ext cx="479168" cy="442451"/>
            <a:chOff x="946510" y="4960809"/>
            <a:chExt cx="479168" cy="442451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DD22C9C5-C962-7948-9278-6A86F2868D77}"/>
                </a:ext>
              </a:extLst>
            </p:cNvPr>
            <p:cNvSpPr/>
            <p:nvPr/>
          </p:nvSpPr>
          <p:spPr>
            <a:xfrm>
              <a:off x="946510" y="4960809"/>
              <a:ext cx="479168" cy="4424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E93752D-6ED1-044A-AB68-8ED0E47A2D7B}"/>
                </a:ext>
              </a:extLst>
            </p:cNvPr>
            <p:cNvSpPr/>
            <p:nvPr/>
          </p:nvSpPr>
          <p:spPr>
            <a:xfrm>
              <a:off x="993573" y="4997368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s</a:t>
              </a:r>
              <a:r>
                <a:rPr lang="fr-FR" i="1" baseline="-25000">
                  <a:solidFill>
                    <a:srgbClr val="800080"/>
                  </a:solidFill>
                </a:rPr>
                <a:t>2</a:t>
              </a:r>
              <a:endParaRPr lang="fr-FR" baseline="-25000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CD21029-E5A2-9544-B791-1E94ABA81B86}"/>
              </a:ext>
            </a:extLst>
          </p:cNvPr>
          <p:cNvGrpSpPr/>
          <p:nvPr/>
        </p:nvGrpSpPr>
        <p:grpSpPr>
          <a:xfrm>
            <a:off x="2608693" y="4856159"/>
            <a:ext cx="479168" cy="442451"/>
            <a:chOff x="2381052" y="5330442"/>
            <a:chExt cx="479168" cy="442451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F02DC72-8054-1A4F-ADFF-1DA9DA182EA1}"/>
                </a:ext>
              </a:extLst>
            </p:cNvPr>
            <p:cNvSpPr/>
            <p:nvPr/>
          </p:nvSpPr>
          <p:spPr>
            <a:xfrm>
              <a:off x="2381052" y="5330442"/>
              <a:ext cx="479168" cy="4424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0FE7E39-A89E-6B4E-9AAE-17E3A3049B43}"/>
                </a:ext>
              </a:extLst>
            </p:cNvPr>
            <p:cNvSpPr/>
            <p:nvPr/>
          </p:nvSpPr>
          <p:spPr>
            <a:xfrm>
              <a:off x="2428115" y="5336994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s</a:t>
              </a:r>
              <a:r>
                <a:rPr lang="fr-FR" i="1" baseline="-25000">
                  <a:solidFill>
                    <a:srgbClr val="800080"/>
                  </a:solidFill>
                </a:rPr>
                <a:t>3</a:t>
              </a:r>
              <a:endParaRPr lang="fr-FR" baseline="-2500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81128035-2232-914F-8BBF-5DD0EB86F487}"/>
              </a:ext>
            </a:extLst>
          </p:cNvPr>
          <p:cNvGrpSpPr/>
          <p:nvPr/>
        </p:nvGrpSpPr>
        <p:grpSpPr>
          <a:xfrm>
            <a:off x="2530471" y="5933453"/>
            <a:ext cx="479168" cy="442451"/>
            <a:chOff x="946510" y="4960809"/>
            <a:chExt cx="479168" cy="442451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AE78D3C-F143-684A-9F3C-2904E2722150}"/>
                </a:ext>
              </a:extLst>
            </p:cNvPr>
            <p:cNvSpPr/>
            <p:nvPr/>
          </p:nvSpPr>
          <p:spPr>
            <a:xfrm>
              <a:off x="946510" y="4960809"/>
              <a:ext cx="479168" cy="4424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EC1AF14-68AC-FA48-BB81-9DE421EE72F6}"/>
                </a:ext>
              </a:extLst>
            </p:cNvPr>
            <p:cNvSpPr/>
            <p:nvPr/>
          </p:nvSpPr>
          <p:spPr>
            <a:xfrm>
              <a:off x="993573" y="4997368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s</a:t>
              </a:r>
              <a:r>
                <a:rPr lang="fr-FR" i="1" baseline="-25000">
                  <a:solidFill>
                    <a:srgbClr val="800080"/>
                  </a:solidFill>
                </a:rPr>
                <a:t>4</a:t>
              </a:r>
              <a:endParaRPr lang="fr-FR" baseline="-25000"/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35E9EBCF-D157-6C44-A414-C2696FC43DEE}"/>
              </a:ext>
            </a:extLst>
          </p:cNvPr>
          <p:cNvGrpSpPr/>
          <p:nvPr/>
        </p:nvGrpSpPr>
        <p:grpSpPr>
          <a:xfrm>
            <a:off x="1531030" y="6294738"/>
            <a:ext cx="479168" cy="442451"/>
            <a:chOff x="946510" y="4960809"/>
            <a:chExt cx="479168" cy="442451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E2F8D193-47C6-6946-A719-15D19F30513B}"/>
                </a:ext>
              </a:extLst>
            </p:cNvPr>
            <p:cNvSpPr/>
            <p:nvPr/>
          </p:nvSpPr>
          <p:spPr>
            <a:xfrm>
              <a:off x="946510" y="4960809"/>
              <a:ext cx="479168" cy="4424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6492B16-88DD-4346-B55F-3D7F45147448}"/>
                </a:ext>
              </a:extLst>
            </p:cNvPr>
            <p:cNvSpPr/>
            <p:nvPr/>
          </p:nvSpPr>
          <p:spPr>
            <a:xfrm>
              <a:off x="993573" y="4997368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s</a:t>
              </a:r>
              <a:r>
                <a:rPr lang="fr-FR" i="1" baseline="-25000">
                  <a:solidFill>
                    <a:srgbClr val="800080"/>
                  </a:solidFill>
                </a:rPr>
                <a:t>5</a:t>
              </a:r>
              <a:endParaRPr lang="fr-FR" baseline="-25000"/>
            </a:p>
          </p:txBody>
        </p:sp>
      </p:grp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A4AD2AD6-D112-8447-88DA-36F4200271EB}"/>
              </a:ext>
            </a:extLst>
          </p:cNvPr>
          <p:cNvCxnSpPr>
            <a:cxnSpLocks/>
          </p:cNvCxnSpPr>
          <p:nvPr/>
        </p:nvCxnSpPr>
        <p:spPr>
          <a:xfrm flipH="1">
            <a:off x="6429344" y="6192863"/>
            <a:ext cx="972438" cy="323100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8038FEF9-C955-8E44-9B58-54205EE0626E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6433808" y="5663363"/>
            <a:ext cx="15596" cy="1037266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E7837CE4-BFF3-374D-966C-569E09D5FEDC}"/>
              </a:ext>
            </a:extLst>
          </p:cNvPr>
          <p:cNvCxnSpPr>
            <a:cxnSpLocks/>
          </p:cNvCxnSpPr>
          <p:nvPr/>
        </p:nvCxnSpPr>
        <p:spPr>
          <a:xfrm flipH="1" flipV="1">
            <a:off x="6401137" y="5659896"/>
            <a:ext cx="1036778" cy="494782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2F3CDCEC-3E77-824C-862C-33EF74AF196B}"/>
              </a:ext>
            </a:extLst>
          </p:cNvPr>
          <p:cNvCxnSpPr>
            <a:cxnSpLocks/>
          </p:cNvCxnSpPr>
          <p:nvPr/>
        </p:nvCxnSpPr>
        <p:spPr>
          <a:xfrm flipH="1" flipV="1">
            <a:off x="5397353" y="5366690"/>
            <a:ext cx="1024893" cy="293206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D96F0AD3-1129-1444-B2F2-CCCD73C0398C}"/>
              </a:ext>
            </a:extLst>
          </p:cNvPr>
          <p:cNvCxnSpPr>
            <a:cxnSpLocks/>
          </p:cNvCxnSpPr>
          <p:nvPr/>
        </p:nvCxnSpPr>
        <p:spPr>
          <a:xfrm flipH="1">
            <a:off x="7461036" y="5056911"/>
            <a:ext cx="66031" cy="1163081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E4EDD7F6-B2A5-4440-A5AB-EED3421E6D14}"/>
              </a:ext>
            </a:extLst>
          </p:cNvPr>
          <p:cNvCxnSpPr>
            <a:cxnSpLocks/>
          </p:cNvCxnSpPr>
          <p:nvPr/>
        </p:nvCxnSpPr>
        <p:spPr>
          <a:xfrm>
            <a:off x="6474851" y="4811229"/>
            <a:ext cx="1109969" cy="296344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00FFABAD-0A1A-2446-B573-B1A964686AB8}"/>
              </a:ext>
            </a:extLst>
          </p:cNvPr>
          <p:cNvCxnSpPr>
            <a:cxnSpLocks/>
          </p:cNvCxnSpPr>
          <p:nvPr/>
        </p:nvCxnSpPr>
        <p:spPr>
          <a:xfrm flipH="1">
            <a:off x="6401137" y="5058581"/>
            <a:ext cx="1125931" cy="601315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1A0F1610-1BEA-8343-B285-8BACF2E12775}"/>
              </a:ext>
            </a:extLst>
          </p:cNvPr>
          <p:cNvCxnSpPr>
            <a:cxnSpLocks/>
            <a:endCxn id="108" idx="2"/>
          </p:cNvCxnSpPr>
          <p:nvPr/>
        </p:nvCxnSpPr>
        <p:spPr>
          <a:xfrm flipH="1">
            <a:off x="6423977" y="4811229"/>
            <a:ext cx="50854" cy="1020348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7E2E0D04-B03A-DF4B-A457-DDABF3B84105}"/>
              </a:ext>
            </a:extLst>
          </p:cNvPr>
          <p:cNvCxnSpPr>
            <a:cxnSpLocks/>
          </p:cNvCxnSpPr>
          <p:nvPr/>
        </p:nvCxnSpPr>
        <p:spPr>
          <a:xfrm flipH="1">
            <a:off x="5381023" y="4803828"/>
            <a:ext cx="1123224" cy="571788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>
            <a:extLst>
              <a:ext uri="{FF2B5EF4-FFF2-40B4-BE49-F238E27FC236}">
                <a16:creationId xmlns:a16="http://schemas.microsoft.com/office/drawing/2014/main" id="{E5A746A1-ECDC-9F4C-88FA-6B76DD5E6411}"/>
              </a:ext>
            </a:extLst>
          </p:cNvPr>
          <p:cNvSpPr/>
          <p:nvPr/>
        </p:nvSpPr>
        <p:spPr>
          <a:xfrm>
            <a:off x="5185796" y="5113865"/>
            <a:ext cx="479168" cy="4424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97C8B1D-0AA3-C74A-80ED-F546D4DA6AA2}"/>
              </a:ext>
            </a:extLst>
          </p:cNvPr>
          <p:cNvSpPr/>
          <p:nvPr/>
        </p:nvSpPr>
        <p:spPr>
          <a:xfrm>
            <a:off x="5232859" y="5150424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800080"/>
                </a:solidFill>
              </a:rPr>
              <a:t>s</a:t>
            </a:r>
            <a:r>
              <a:rPr lang="fr-FR" i="1" baseline="-25000">
                <a:solidFill>
                  <a:srgbClr val="800080"/>
                </a:solidFill>
              </a:rPr>
              <a:t>0</a:t>
            </a:r>
            <a:endParaRPr lang="fr-FR" baseline="-25000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CECC0129-457E-5740-BE7E-EB837D0676BE}"/>
              </a:ext>
            </a:extLst>
          </p:cNvPr>
          <p:cNvSpPr/>
          <p:nvPr/>
        </p:nvSpPr>
        <p:spPr>
          <a:xfrm>
            <a:off x="6237972" y="4582602"/>
            <a:ext cx="479168" cy="44245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4F28216-FEAA-264E-B404-7F96034DC01A}"/>
              </a:ext>
            </a:extLst>
          </p:cNvPr>
          <p:cNvSpPr/>
          <p:nvPr/>
        </p:nvSpPr>
        <p:spPr>
          <a:xfrm>
            <a:off x="6285035" y="4619161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800080"/>
                </a:solidFill>
              </a:rPr>
              <a:t>s</a:t>
            </a:r>
            <a:r>
              <a:rPr lang="fr-FR" i="1" baseline="-25000">
                <a:solidFill>
                  <a:srgbClr val="800080"/>
                </a:solidFill>
              </a:rPr>
              <a:t>1</a:t>
            </a:r>
            <a:endParaRPr lang="fr-FR" baseline="-25000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8664E0DD-85B4-8B45-A592-17977AE7539C}"/>
              </a:ext>
            </a:extLst>
          </p:cNvPr>
          <p:cNvSpPr/>
          <p:nvPr/>
        </p:nvSpPr>
        <p:spPr>
          <a:xfrm>
            <a:off x="6184393" y="5425686"/>
            <a:ext cx="479168" cy="44245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C0A2268-52D4-754F-9BF9-A47F708C95D6}"/>
              </a:ext>
            </a:extLst>
          </p:cNvPr>
          <p:cNvSpPr/>
          <p:nvPr/>
        </p:nvSpPr>
        <p:spPr>
          <a:xfrm>
            <a:off x="6231456" y="5462245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800080"/>
                </a:solidFill>
              </a:rPr>
              <a:t>s</a:t>
            </a:r>
            <a:r>
              <a:rPr lang="fr-FR" i="1" baseline="-25000">
                <a:solidFill>
                  <a:srgbClr val="800080"/>
                </a:solidFill>
              </a:rPr>
              <a:t>2</a:t>
            </a:r>
            <a:endParaRPr lang="fr-FR" baseline="-25000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3535888C-CF81-574A-B83A-0A1C5D2584A5}"/>
              </a:ext>
            </a:extLst>
          </p:cNvPr>
          <p:cNvSpPr/>
          <p:nvPr/>
        </p:nvSpPr>
        <p:spPr>
          <a:xfrm>
            <a:off x="7287483" y="4856159"/>
            <a:ext cx="479168" cy="4424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1C28341-1EA6-C544-A998-3E96D5627C18}"/>
              </a:ext>
            </a:extLst>
          </p:cNvPr>
          <p:cNvSpPr/>
          <p:nvPr/>
        </p:nvSpPr>
        <p:spPr>
          <a:xfrm>
            <a:off x="7334546" y="4862711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800080"/>
                </a:solidFill>
              </a:rPr>
              <a:t>s</a:t>
            </a:r>
            <a:r>
              <a:rPr lang="fr-FR" i="1" baseline="-25000">
                <a:solidFill>
                  <a:srgbClr val="800080"/>
                </a:solidFill>
              </a:rPr>
              <a:t>3</a:t>
            </a:r>
            <a:endParaRPr lang="fr-FR" baseline="-25000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956010E5-CA95-2F45-A773-122FC43DCD1A}"/>
              </a:ext>
            </a:extLst>
          </p:cNvPr>
          <p:cNvSpPr/>
          <p:nvPr/>
        </p:nvSpPr>
        <p:spPr>
          <a:xfrm>
            <a:off x="7209261" y="5933453"/>
            <a:ext cx="479168" cy="44245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D03E5F1-E60C-7846-8EEA-074984D0F441}"/>
              </a:ext>
            </a:extLst>
          </p:cNvPr>
          <p:cNvSpPr/>
          <p:nvPr/>
        </p:nvSpPr>
        <p:spPr>
          <a:xfrm>
            <a:off x="7256324" y="5970012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800080"/>
                </a:solidFill>
              </a:rPr>
              <a:t>s</a:t>
            </a:r>
            <a:r>
              <a:rPr lang="fr-FR" i="1" baseline="-25000">
                <a:solidFill>
                  <a:srgbClr val="800080"/>
                </a:solidFill>
              </a:rPr>
              <a:t>4</a:t>
            </a:r>
            <a:endParaRPr lang="fr-FR" baseline="-2500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FC96CCF3-3254-F143-8E04-8D4965E2DEC9}"/>
              </a:ext>
            </a:extLst>
          </p:cNvPr>
          <p:cNvSpPr/>
          <p:nvPr/>
        </p:nvSpPr>
        <p:spPr>
          <a:xfrm>
            <a:off x="6209820" y="6294738"/>
            <a:ext cx="479168" cy="4424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58A9358-1742-5D42-ADED-993291490340}"/>
              </a:ext>
            </a:extLst>
          </p:cNvPr>
          <p:cNvSpPr/>
          <p:nvPr/>
        </p:nvSpPr>
        <p:spPr>
          <a:xfrm>
            <a:off x="6256883" y="633129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800080"/>
                </a:solidFill>
              </a:rPr>
              <a:t>s</a:t>
            </a:r>
            <a:r>
              <a:rPr lang="fr-FR" i="1" baseline="-25000">
                <a:solidFill>
                  <a:srgbClr val="800080"/>
                </a:solidFill>
              </a:rPr>
              <a:t>5</a:t>
            </a:r>
            <a:endParaRPr lang="fr-FR" baseline="-250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301EED7-8EFF-C94C-AE7F-1D05C665E11B}"/>
              </a:ext>
            </a:extLst>
          </p:cNvPr>
          <p:cNvSpPr/>
          <p:nvPr/>
        </p:nvSpPr>
        <p:spPr>
          <a:xfrm>
            <a:off x="3141571" y="5413258"/>
            <a:ext cx="1992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i="1" dirty="0">
                <a:solidFill>
                  <a:srgbClr val="800080"/>
                </a:solidFill>
              </a:rPr>
              <a:t>Coloriage à base </a:t>
            </a:r>
          </a:p>
          <a:p>
            <a:pPr algn="ctr"/>
            <a:r>
              <a:rPr lang="fr-FR" i="1" dirty="0">
                <a:solidFill>
                  <a:srgbClr val="800080"/>
                </a:solidFill>
              </a:rPr>
              <a:t>de 3 couleurs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323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D7528FEB-615A-FE4E-84E2-DACAD3C9DE01}"/>
              </a:ext>
            </a:extLst>
          </p:cNvPr>
          <p:cNvCxnSpPr>
            <a:cxnSpLocks/>
          </p:cNvCxnSpPr>
          <p:nvPr/>
        </p:nvCxnSpPr>
        <p:spPr>
          <a:xfrm flipH="1">
            <a:off x="3148675" y="5839833"/>
            <a:ext cx="1182281" cy="565987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F85FB7C1-F2CE-7B4D-A6C8-B4BD1C278360}"/>
              </a:ext>
            </a:extLst>
          </p:cNvPr>
          <p:cNvCxnSpPr>
            <a:cxnSpLocks/>
          </p:cNvCxnSpPr>
          <p:nvPr/>
        </p:nvCxnSpPr>
        <p:spPr>
          <a:xfrm>
            <a:off x="1969047" y="5870871"/>
            <a:ext cx="1179628" cy="0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F4D93452-E8F8-244C-8D9C-F77D04BB66A5}"/>
              </a:ext>
            </a:extLst>
          </p:cNvPr>
          <p:cNvCxnSpPr>
            <a:cxnSpLocks/>
          </p:cNvCxnSpPr>
          <p:nvPr/>
        </p:nvCxnSpPr>
        <p:spPr>
          <a:xfrm flipH="1">
            <a:off x="992646" y="4892795"/>
            <a:ext cx="935305" cy="656404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381D9545-AF2F-5746-B6A2-440624834211}"/>
              </a:ext>
            </a:extLst>
          </p:cNvPr>
          <p:cNvCxnSpPr>
            <a:cxnSpLocks/>
          </p:cNvCxnSpPr>
          <p:nvPr/>
        </p:nvCxnSpPr>
        <p:spPr>
          <a:xfrm flipH="1" flipV="1">
            <a:off x="3148677" y="6431076"/>
            <a:ext cx="1182279" cy="322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72CFEAE-0180-7D4A-ACF6-5091DB65E71B}"/>
              </a:ext>
            </a:extLst>
          </p:cNvPr>
          <p:cNvCxnSpPr>
            <a:cxnSpLocks/>
          </p:cNvCxnSpPr>
          <p:nvPr/>
        </p:nvCxnSpPr>
        <p:spPr>
          <a:xfrm>
            <a:off x="1975170" y="5889683"/>
            <a:ext cx="1175654" cy="641431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A78E811-CC35-F44C-AA29-09F3AFE0799A}"/>
              </a:ext>
            </a:extLst>
          </p:cNvPr>
          <p:cNvCxnSpPr>
            <a:cxnSpLocks/>
          </p:cNvCxnSpPr>
          <p:nvPr/>
        </p:nvCxnSpPr>
        <p:spPr>
          <a:xfrm flipV="1">
            <a:off x="1969662" y="5413526"/>
            <a:ext cx="1181162" cy="369331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31999" y="544513"/>
            <a:ext cx="34596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Satisfaction de contraintes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3580463"/>
            <a:chOff x="0" y="998538"/>
            <a:chExt cx="9144000" cy="3580463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Graphe de contraintes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303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Exemple : Coloration de graphe</a:t>
              </a:r>
              <a:endParaRPr lang="fr-FR" sz="2000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Un réseau de contraintes est un ensemble PSC = (S, D, C) ou :</a:t>
              </a:r>
            </a:p>
            <a:p>
              <a:pPr lvl="2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S=[s</a:t>
              </a:r>
              <a:r>
                <a:rPr lang="fr-FR" i="1" baseline="-25000">
                  <a:solidFill>
                    <a:srgbClr val="800080"/>
                  </a:solidFill>
                </a:rPr>
                <a:t>0 </a:t>
              </a:r>
              <a:r>
                <a:rPr lang="fr-FR" i="1">
                  <a:solidFill>
                    <a:srgbClr val="800080"/>
                  </a:solidFill>
                </a:rPr>
                <a:t>, s</a:t>
              </a:r>
              <a:r>
                <a:rPr lang="fr-FR" i="1" baseline="-25000">
                  <a:solidFill>
                    <a:srgbClr val="800080"/>
                  </a:solidFill>
                </a:rPr>
                <a:t>1 </a:t>
              </a:r>
              <a:r>
                <a:rPr lang="fr-FR" i="1">
                  <a:solidFill>
                    <a:srgbClr val="800080"/>
                  </a:solidFill>
                </a:rPr>
                <a:t>,s</a:t>
              </a:r>
              <a:r>
                <a:rPr lang="fr-FR" i="1" baseline="-25000">
                  <a:solidFill>
                    <a:srgbClr val="800080"/>
                  </a:solidFill>
                </a:rPr>
                <a:t>2 </a:t>
              </a:r>
              <a:r>
                <a:rPr lang="fr-FR" i="1">
                  <a:solidFill>
                    <a:srgbClr val="800080"/>
                  </a:solidFill>
                </a:rPr>
                <a:t>,s</a:t>
              </a:r>
              <a:r>
                <a:rPr lang="fr-FR" i="1" baseline="-25000">
                  <a:solidFill>
                    <a:srgbClr val="800080"/>
                  </a:solidFill>
                </a:rPr>
                <a:t>3 </a:t>
              </a:r>
              <a:r>
                <a:rPr lang="fr-FR" i="1">
                  <a:solidFill>
                    <a:srgbClr val="800080"/>
                  </a:solidFill>
                </a:rPr>
                <a:t>,s</a:t>
              </a:r>
              <a:r>
                <a:rPr lang="fr-FR" i="1" baseline="-25000">
                  <a:solidFill>
                    <a:srgbClr val="800080"/>
                  </a:solidFill>
                </a:rPr>
                <a:t>4 </a:t>
              </a:r>
              <a:r>
                <a:rPr lang="fr-FR" i="1">
                  <a:solidFill>
                    <a:srgbClr val="800080"/>
                  </a:solidFill>
                </a:rPr>
                <a:t>,s</a:t>
              </a:r>
              <a:r>
                <a:rPr lang="fr-FR" i="1" baseline="-25000">
                  <a:solidFill>
                    <a:srgbClr val="800080"/>
                  </a:solidFill>
                </a:rPr>
                <a:t>5</a:t>
              </a:r>
              <a:r>
                <a:rPr lang="fr-FR" i="1">
                  <a:solidFill>
                    <a:srgbClr val="800080"/>
                  </a:solidFill>
                </a:rPr>
                <a:t>]</a:t>
              </a:r>
            </a:p>
            <a:p>
              <a:pPr lvl="2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D=[[Rouge, Jaune, Bleu]</a:t>
              </a:r>
              <a:r>
                <a:rPr lang="fr-FR" i="1" baseline="-25000">
                  <a:solidFill>
                    <a:srgbClr val="800080"/>
                  </a:solidFill>
                </a:rPr>
                <a:t>0</a:t>
              </a:r>
              <a:r>
                <a:rPr lang="fr-FR" i="1">
                  <a:solidFill>
                    <a:srgbClr val="800080"/>
                  </a:solidFill>
                </a:rPr>
                <a:t>, … , [Rouge, Jaune, Bleu]</a:t>
              </a:r>
              <a:r>
                <a:rPr lang="fr-FR" i="1" baseline="-25000">
                  <a:solidFill>
                    <a:srgbClr val="800080"/>
                  </a:solidFill>
                </a:rPr>
                <a:t>5</a:t>
              </a:r>
              <a:r>
                <a:rPr lang="fr-FR" i="1">
                  <a:solidFill>
                    <a:srgbClr val="800080"/>
                  </a:solidFill>
                </a:rPr>
                <a:t> ]</a:t>
              </a:r>
            </a:p>
            <a:p>
              <a:pPr lvl="2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C=[[c(s</a:t>
              </a:r>
              <a:r>
                <a:rPr lang="fr-FR" i="1" baseline="-25000">
                  <a:solidFill>
                    <a:srgbClr val="800080"/>
                  </a:solidFill>
                </a:rPr>
                <a:t>0</a:t>
              </a:r>
              <a:r>
                <a:rPr lang="fr-FR" i="1">
                  <a:solidFill>
                    <a:srgbClr val="800080"/>
                  </a:solidFill>
                </a:rPr>
                <a:t>)≠ c(s</a:t>
              </a:r>
              <a:r>
                <a:rPr lang="fr-FR" i="1" baseline="-25000">
                  <a:solidFill>
                    <a:srgbClr val="800080"/>
                  </a:solidFill>
                </a:rPr>
                <a:t>1</a:t>
              </a:r>
              <a:r>
                <a:rPr lang="fr-FR" i="1">
                  <a:solidFill>
                    <a:srgbClr val="800080"/>
                  </a:solidFill>
                </a:rPr>
                <a:t>), c(s</a:t>
              </a:r>
              <a:r>
                <a:rPr lang="fr-FR" i="1" baseline="-25000">
                  <a:solidFill>
                    <a:srgbClr val="800080"/>
                  </a:solidFill>
                </a:rPr>
                <a:t>0</a:t>
              </a:r>
              <a:r>
                <a:rPr lang="fr-FR" i="1">
                  <a:solidFill>
                    <a:srgbClr val="800080"/>
                  </a:solidFill>
                </a:rPr>
                <a:t>)≠c(s</a:t>
              </a:r>
              <a:r>
                <a:rPr lang="fr-FR" i="1" baseline="-25000">
                  <a:solidFill>
                    <a:srgbClr val="800080"/>
                  </a:solidFill>
                </a:rPr>
                <a:t>2</a:t>
              </a:r>
              <a:r>
                <a:rPr lang="fr-FR" i="1">
                  <a:solidFill>
                    <a:srgbClr val="800080"/>
                  </a:solidFill>
                </a:rPr>
                <a:t>)]</a:t>
              </a:r>
              <a:r>
                <a:rPr lang="fr-FR" i="1" baseline="-25000">
                  <a:solidFill>
                    <a:srgbClr val="800080"/>
                  </a:solidFill>
                </a:rPr>
                <a:t>1</a:t>
              </a:r>
              <a:r>
                <a:rPr lang="fr-FR" i="1">
                  <a:solidFill>
                    <a:srgbClr val="800080"/>
                  </a:solidFill>
                </a:rPr>
                <a:t> , …, [c(s</a:t>
              </a:r>
              <a:r>
                <a:rPr lang="fr-FR" i="1" baseline="-25000">
                  <a:solidFill>
                    <a:srgbClr val="800080"/>
                  </a:solidFill>
                </a:rPr>
                <a:t>5</a:t>
              </a:r>
              <a:r>
                <a:rPr lang="fr-FR" i="1">
                  <a:solidFill>
                    <a:srgbClr val="800080"/>
                  </a:solidFill>
                </a:rPr>
                <a:t>)≠c(s</a:t>
              </a:r>
              <a:r>
                <a:rPr lang="fr-FR" i="1" baseline="-25000">
                  <a:solidFill>
                    <a:srgbClr val="800080"/>
                  </a:solidFill>
                </a:rPr>
                <a:t>2</a:t>
              </a:r>
              <a:r>
                <a:rPr lang="fr-FR" i="1">
                  <a:solidFill>
                    <a:srgbClr val="800080"/>
                  </a:solidFill>
                </a:rPr>
                <a:t>), c(s</a:t>
              </a:r>
              <a:r>
                <a:rPr lang="fr-FR" i="1" baseline="-25000">
                  <a:solidFill>
                    <a:srgbClr val="800080"/>
                  </a:solidFill>
                </a:rPr>
                <a:t>5</a:t>
              </a:r>
              <a:r>
                <a:rPr lang="fr-FR" i="1">
                  <a:solidFill>
                    <a:srgbClr val="800080"/>
                  </a:solidFill>
                </a:rPr>
                <a:t>)≠c(s</a:t>
              </a:r>
              <a:r>
                <a:rPr lang="fr-FR" i="1" baseline="-25000">
                  <a:solidFill>
                    <a:srgbClr val="800080"/>
                  </a:solidFill>
                </a:rPr>
                <a:t>4</a:t>
              </a:r>
              <a:r>
                <a:rPr lang="fr-FR" i="1">
                  <a:solidFill>
                    <a:srgbClr val="800080"/>
                  </a:solidFill>
                </a:rPr>
                <a:t>)]</a:t>
              </a:r>
              <a:r>
                <a:rPr lang="fr-FR" i="1" baseline="-25000">
                  <a:solidFill>
                    <a:srgbClr val="800080"/>
                  </a:solidFill>
                </a:rPr>
                <a:t>5</a:t>
              </a:r>
              <a:r>
                <a:rPr lang="fr-FR" i="1">
                  <a:solidFill>
                    <a:srgbClr val="800080"/>
                  </a:solidFill>
                </a:rPr>
                <a:t> ]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L’algorithme de </a:t>
              </a:r>
              <a:r>
                <a:rPr lang="fr-FR" i="1" err="1">
                  <a:solidFill>
                    <a:srgbClr val="800080"/>
                  </a:solidFill>
                </a:rPr>
                <a:t>backtracking-Search</a:t>
              </a:r>
              <a:r>
                <a:rPr lang="fr-FR" i="1">
                  <a:solidFill>
                    <a:srgbClr val="800080"/>
                  </a:solidFill>
                </a:rPr>
                <a:t> : est une résolution arborescente qui cherche successivement toutes les configurations possibles.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Si une solution viole les contraintes on revient à l’étape précédente.</a:t>
              </a:r>
            </a:p>
          </p:txBody>
        </p: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ED6A6763-B336-0649-B5E9-163B5C5904DF}"/>
              </a:ext>
            </a:extLst>
          </p:cNvPr>
          <p:cNvSpPr/>
          <p:nvPr/>
        </p:nvSpPr>
        <p:spPr>
          <a:xfrm>
            <a:off x="762848" y="5319896"/>
            <a:ext cx="479168" cy="4424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8295CE-3345-9745-9A56-420C6CCE6589}"/>
              </a:ext>
            </a:extLst>
          </p:cNvPr>
          <p:cNvSpPr/>
          <p:nvPr/>
        </p:nvSpPr>
        <p:spPr>
          <a:xfrm>
            <a:off x="809911" y="5356455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800080"/>
                </a:solidFill>
              </a:rPr>
              <a:t>s</a:t>
            </a:r>
            <a:r>
              <a:rPr lang="fr-FR" i="1" baseline="-25000">
                <a:solidFill>
                  <a:srgbClr val="800080"/>
                </a:solidFill>
              </a:rPr>
              <a:t>0</a:t>
            </a:r>
            <a:endParaRPr lang="fr-FR" baseline="-2500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CAF0D7E-973E-5449-AC52-4D888AC587EC}"/>
              </a:ext>
            </a:extLst>
          </p:cNvPr>
          <p:cNvCxnSpPr>
            <a:cxnSpLocks/>
          </p:cNvCxnSpPr>
          <p:nvPr/>
        </p:nvCxnSpPr>
        <p:spPr>
          <a:xfrm flipH="1" flipV="1">
            <a:off x="980502" y="5494642"/>
            <a:ext cx="988545" cy="395041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0077F8B7-5950-914A-BFE1-EA0D0BEC873C}"/>
              </a:ext>
            </a:extLst>
          </p:cNvPr>
          <p:cNvSpPr/>
          <p:nvPr/>
        </p:nvSpPr>
        <p:spPr>
          <a:xfrm>
            <a:off x="1732435" y="5629827"/>
            <a:ext cx="479168" cy="44245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EB6079-7ECA-CB46-8B72-DC308F704D32}"/>
              </a:ext>
            </a:extLst>
          </p:cNvPr>
          <p:cNvSpPr/>
          <p:nvPr/>
        </p:nvSpPr>
        <p:spPr>
          <a:xfrm>
            <a:off x="1779498" y="5666386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800080"/>
                </a:solidFill>
              </a:rPr>
              <a:t>s</a:t>
            </a:r>
            <a:r>
              <a:rPr lang="fr-FR" i="1" baseline="-25000">
                <a:solidFill>
                  <a:srgbClr val="800080"/>
                </a:solidFill>
              </a:rPr>
              <a:t>1</a:t>
            </a:r>
            <a:endParaRPr lang="fr-FR" baseline="-2500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9F044BE-7E92-C944-8D10-44A4E9E66CA9}"/>
              </a:ext>
            </a:extLst>
          </p:cNvPr>
          <p:cNvSpPr/>
          <p:nvPr/>
        </p:nvSpPr>
        <p:spPr>
          <a:xfrm>
            <a:off x="2916474" y="5084081"/>
            <a:ext cx="479168" cy="4424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32F665-91B3-0B48-B47B-D4BD8924C007}"/>
              </a:ext>
            </a:extLst>
          </p:cNvPr>
          <p:cNvSpPr/>
          <p:nvPr/>
        </p:nvSpPr>
        <p:spPr>
          <a:xfrm>
            <a:off x="2963537" y="512064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800080"/>
                </a:solidFill>
              </a:rPr>
              <a:t>s</a:t>
            </a:r>
            <a:r>
              <a:rPr lang="fr-FR" i="1" baseline="-25000">
                <a:solidFill>
                  <a:srgbClr val="800080"/>
                </a:solidFill>
              </a:rPr>
              <a:t>2</a:t>
            </a:r>
            <a:endParaRPr lang="fr-FR" baseline="-25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1E4F95-6241-8741-A27E-CF661BBB56B3}"/>
              </a:ext>
            </a:extLst>
          </p:cNvPr>
          <p:cNvSpPr/>
          <p:nvPr/>
        </p:nvSpPr>
        <p:spPr>
          <a:xfrm>
            <a:off x="2211603" y="4635643"/>
            <a:ext cx="27991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i="1">
                <a:solidFill>
                  <a:srgbClr val="800080"/>
                </a:solidFill>
              </a:rPr>
              <a:t>Viol de la contrainte [c(s</a:t>
            </a:r>
            <a:r>
              <a:rPr lang="fr-FR" sz="1400" i="1" baseline="-25000">
                <a:solidFill>
                  <a:srgbClr val="800080"/>
                </a:solidFill>
              </a:rPr>
              <a:t>0</a:t>
            </a:r>
            <a:r>
              <a:rPr lang="fr-FR" sz="1400" i="1">
                <a:solidFill>
                  <a:srgbClr val="800080"/>
                </a:solidFill>
              </a:rPr>
              <a:t>)≠c(s</a:t>
            </a:r>
            <a:r>
              <a:rPr lang="fr-FR" sz="1400" i="1" baseline="-25000">
                <a:solidFill>
                  <a:srgbClr val="800080"/>
                </a:solidFill>
              </a:rPr>
              <a:t>1</a:t>
            </a:r>
            <a:r>
              <a:rPr lang="fr-FR" sz="1400" i="1">
                <a:solidFill>
                  <a:srgbClr val="800080"/>
                </a:solidFill>
              </a:rPr>
              <a:t>)]</a:t>
            </a:r>
            <a:r>
              <a:rPr lang="fr-FR" sz="1400" i="1" baseline="-25000">
                <a:solidFill>
                  <a:srgbClr val="800080"/>
                </a:solidFill>
              </a:rPr>
              <a:t>0</a:t>
            </a:r>
            <a:endParaRPr lang="fr-FR" sz="140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D3410ED1-EDE2-F644-B66F-6EDC0AFD96CC}"/>
              </a:ext>
            </a:extLst>
          </p:cNvPr>
          <p:cNvSpPr/>
          <p:nvPr/>
        </p:nvSpPr>
        <p:spPr>
          <a:xfrm>
            <a:off x="2913479" y="6175073"/>
            <a:ext cx="479168" cy="44245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1C3770-08F9-394E-8931-3C6D7199E71B}"/>
              </a:ext>
            </a:extLst>
          </p:cNvPr>
          <p:cNvSpPr/>
          <p:nvPr/>
        </p:nvSpPr>
        <p:spPr>
          <a:xfrm>
            <a:off x="2960542" y="6211632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800080"/>
                </a:solidFill>
              </a:rPr>
              <a:t>s</a:t>
            </a:r>
            <a:r>
              <a:rPr lang="fr-FR" i="1" baseline="-25000">
                <a:solidFill>
                  <a:srgbClr val="800080"/>
                </a:solidFill>
              </a:rPr>
              <a:t>2</a:t>
            </a:r>
            <a:endParaRPr lang="fr-FR" baseline="-2500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EF0D090-BF78-CC4D-9F1D-12AD5CB66DBE}"/>
              </a:ext>
            </a:extLst>
          </p:cNvPr>
          <p:cNvSpPr/>
          <p:nvPr/>
        </p:nvSpPr>
        <p:spPr>
          <a:xfrm>
            <a:off x="4041041" y="6197107"/>
            <a:ext cx="479168" cy="44245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7D9D82-AE14-C147-9698-8142D365D206}"/>
              </a:ext>
            </a:extLst>
          </p:cNvPr>
          <p:cNvSpPr/>
          <p:nvPr/>
        </p:nvSpPr>
        <p:spPr>
          <a:xfrm>
            <a:off x="4088104" y="6202341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800080"/>
                </a:solidFill>
              </a:rPr>
              <a:t>s</a:t>
            </a:r>
            <a:r>
              <a:rPr lang="fr-FR" i="1" baseline="-25000">
                <a:solidFill>
                  <a:srgbClr val="800080"/>
                </a:solidFill>
              </a:rPr>
              <a:t>3</a:t>
            </a:r>
            <a:endParaRPr lang="fr-FR" baseline="-2500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C1CBA34-592C-0942-9B2D-F23C1BB756C9}"/>
              </a:ext>
            </a:extLst>
          </p:cNvPr>
          <p:cNvSpPr/>
          <p:nvPr/>
        </p:nvSpPr>
        <p:spPr>
          <a:xfrm>
            <a:off x="1688367" y="4630455"/>
            <a:ext cx="479168" cy="4424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5C8204-CC34-4A48-8E23-B8D336494A6B}"/>
              </a:ext>
            </a:extLst>
          </p:cNvPr>
          <p:cNvSpPr/>
          <p:nvPr/>
        </p:nvSpPr>
        <p:spPr>
          <a:xfrm>
            <a:off x="1735430" y="4667014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800080"/>
                </a:solidFill>
              </a:rPr>
              <a:t>s</a:t>
            </a:r>
            <a:r>
              <a:rPr lang="fr-FR" i="1" baseline="-25000">
                <a:solidFill>
                  <a:srgbClr val="800080"/>
                </a:solidFill>
              </a:rPr>
              <a:t>1</a:t>
            </a:r>
            <a:endParaRPr lang="fr-FR" baseline="-25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FE44A1-08CF-2240-A145-4DD98B7335A3}"/>
              </a:ext>
            </a:extLst>
          </p:cNvPr>
          <p:cNvSpPr/>
          <p:nvPr/>
        </p:nvSpPr>
        <p:spPr>
          <a:xfrm>
            <a:off x="3442705" y="5091961"/>
            <a:ext cx="27991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i="1">
                <a:solidFill>
                  <a:srgbClr val="800080"/>
                </a:solidFill>
              </a:rPr>
              <a:t>Viol de la contrainte [c(s</a:t>
            </a:r>
            <a:r>
              <a:rPr lang="fr-FR" sz="1400" i="1" baseline="-25000">
                <a:solidFill>
                  <a:srgbClr val="800080"/>
                </a:solidFill>
              </a:rPr>
              <a:t>0</a:t>
            </a:r>
            <a:r>
              <a:rPr lang="fr-FR" sz="1400" i="1">
                <a:solidFill>
                  <a:srgbClr val="800080"/>
                </a:solidFill>
              </a:rPr>
              <a:t>)≠c(s</a:t>
            </a:r>
            <a:r>
              <a:rPr lang="fr-FR" sz="1400" i="1" baseline="-25000">
                <a:solidFill>
                  <a:srgbClr val="800080"/>
                </a:solidFill>
              </a:rPr>
              <a:t>1</a:t>
            </a:r>
            <a:r>
              <a:rPr lang="fr-FR" sz="1400" i="1">
                <a:solidFill>
                  <a:srgbClr val="800080"/>
                </a:solidFill>
              </a:rPr>
              <a:t>)]</a:t>
            </a:r>
            <a:r>
              <a:rPr lang="fr-FR" sz="1400" i="1" baseline="-25000">
                <a:solidFill>
                  <a:srgbClr val="800080"/>
                </a:solidFill>
              </a:rPr>
              <a:t>0</a:t>
            </a:r>
            <a:endParaRPr lang="fr-FR" sz="140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9C3D3076-359A-7146-839A-FCC302F1BB6B}"/>
              </a:ext>
            </a:extLst>
          </p:cNvPr>
          <p:cNvSpPr/>
          <p:nvPr/>
        </p:nvSpPr>
        <p:spPr>
          <a:xfrm>
            <a:off x="2909091" y="5625112"/>
            <a:ext cx="479168" cy="44245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8079005-31FA-8742-8747-B19E069286DE}"/>
              </a:ext>
            </a:extLst>
          </p:cNvPr>
          <p:cNvSpPr/>
          <p:nvPr/>
        </p:nvSpPr>
        <p:spPr>
          <a:xfrm>
            <a:off x="2956154" y="5661671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800080"/>
                </a:solidFill>
              </a:rPr>
              <a:t>s</a:t>
            </a:r>
            <a:r>
              <a:rPr lang="fr-FR" i="1" baseline="-25000">
                <a:solidFill>
                  <a:srgbClr val="800080"/>
                </a:solidFill>
              </a:rPr>
              <a:t>2</a:t>
            </a:r>
            <a:endParaRPr lang="fr-FR" baseline="-250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BFE572B-DB80-BD44-958B-11B720571DDD}"/>
              </a:ext>
            </a:extLst>
          </p:cNvPr>
          <p:cNvSpPr/>
          <p:nvPr/>
        </p:nvSpPr>
        <p:spPr>
          <a:xfrm>
            <a:off x="4621981" y="6271089"/>
            <a:ext cx="27991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i="1">
                <a:solidFill>
                  <a:srgbClr val="800080"/>
                </a:solidFill>
              </a:rPr>
              <a:t>Viol de la contrainte [c(s</a:t>
            </a:r>
            <a:r>
              <a:rPr lang="fr-FR" sz="1400" i="1" baseline="-25000">
                <a:solidFill>
                  <a:srgbClr val="800080"/>
                </a:solidFill>
              </a:rPr>
              <a:t>1</a:t>
            </a:r>
            <a:r>
              <a:rPr lang="fr-FR" sz="1400" i="1">
                <a:solidFill>
                  <a:srgbClr val="800080"/>
                </a:solidFill>
              </a:rPr>
              <a:t>)≠c(s</a:t>
            </a:r>
            <a:r>
              <a:rPr lang="fr-FR" sz="1400" i="1" baseline="-25000">
                <a:solidFill>
                  <a:srgbClr val="800080"/>
                </a:solidFill>
              </a:rPr>
              <a:t>3</a:t>
            </a:r>
            <a:r>
              <a:rPr lang="fr-FR" sz="1400" i="1">
                <a:solidFill>
                  <a:srgbClr val="800080"/>
                </a:solidFill>
              </a:rPr>
              <a:t>)]</a:t>
            </a:r>
            <a:r>
              <a:rPr lang="fr-FR" sz="1400" i="1" baseline="-25000">
                <a:solidFill>
                  <a:srgbClr val="800080"/>
                </a:solidFill>
              </a:rPr>
              <a:t>1</a:t>
            </a:r>
            <a:endParaRPr lang="fr-FR" sz="1400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1E52F145-D38C-F849-A5FB-9D308E5E9C18}"/>
              </a:ext>
            </a:extLst>
          </p:cNvPr>
          <p:cNvSpPr/>
          <p:nvPr/>
        </p:nvSpPr>
        <p:spPr>
          <a:xfrm>
            <a:off x="4041041" y="5599856"/>
            <a:ext cx="479168" cy="4424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346446-C4EE-1744-8CE0-D357446109B1}"/>
              </a:ext>
            </a:extLst>
          </p:cNvPr>
          <p:cNvSpPr/>
          <p:nvPr/>
        </p:nvSpPr>
        <p:spPr>
          <a:xfrm>
            <a:off x="4088104" y="5636415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>
                <a:solidFill>
                  <a:srgbClr val="800080"/>
                </a:solidFill>
              </a:rPr>
              <a:t>s</a:t>
            </a:r>
            <a:r>
              <a:rPr lang="fr-FR" i="1" baseline="-25000">
                <a:solidFill>
                  <a:srgbClr val="800080"/>
                </a:solidFill>
              </a:rPr>
              <a:t>2</a:t>
            </a:r>
            <a:endParaRPr lang="fr-FR" baseline="-25000"/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A981830-3DA4-8140-AD5D-A6865828201A}"/>
              </a:ext>
            </a:extLst>
          </p:cNvPr>
          <p:cNvCxnSpPr>
            <a:cxnSpLocks/>
          </p:cNvCxnSpPr>
          <p:nvPr/>
        </p:nvCxnSpPr>
        <p:spPr>
          <a:xfrm flipH="1">
            <a:off x="4327689" y="5552851"/>
            <a:ext cx="1082737" cy="277458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DA1AB202-80EA-4E49-A8AD-36C165E77C2B}"/>
              </a:ext>
            </a:extLst>
          </p:cNvPr>
          <p:cNvCxnSpPr>
            <a:cxnSpLocks/>
          </p:cNvCxnSpPr>
          <p:nvPr/>
        </p:nvCxnSpPr>
        <p:spPr>
          <a:xfrm flipH="1">
            <a:off x="4278269" y="5835218"/>
            <a:ext cx="1132157" cy="3565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3019DA8B-7C6C-C140-94E2-5AB54CFD5762}"/>
              </a:ext>
            </a:extLst>
          </p:cNvPr>
          <p:cNvCxnSpPr>
            <a:cxnSpLocks/>
          </p:cNvCxnSpPr>
          <p:nvPr/>
        </p:nvCxnSpPr>
        <p:spPr>
          <a:xfrm flipH="1" flipV="1">
            <a:off x="4231413" y="5859462"/>
            <a:ext cx="1179013" cy="29085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8E05619-D0FD-5D48-ADA7-F3A3A71BE642}"/>
              </a:ext>
            </a:extLst>
          </p:cNvPr>
          <p:cNvSpPr/>
          <p:nvPr/>
        </p:nvSpPr>
        <p:spPr>
          <a:xfrm>
            <a:off x="5457282" y="5578223"/>
            <a:ext cx="2850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i="1">
                <a:solidFill>
                  <a:srgbClr val="800080"/>
                </a:solidFill>
              </a:rPr>
              <a:t>Dans cette direction le recherche </a:t>
            </a:r>
          </a:p>
          <a:p>
            <a:r>
              <a:rPr lang="fr-FR" sz="1400" i="1">
                <a:solidFill>
                  <a:srgbClr val="800080"/>
                </a:solidFill>
              </a:rPr>
              <a:t>arborescente peut être poursuive</a:t>
            </a:r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982737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31999" y="544513"/>
            <a:ext cx="34596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Satisfaction de contraintes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645342"/>
            <a:chOff x="0" y="998538"/>
            <a:chExt cx="9144000" cy="645342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8" y="1166813"/>
              <a:ext cx="40735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 err="1">
                  <a:solidFill>
                    <a:schemeClr val="folHlink"/>
                  </a:solidFill>
                </a:rPr>
                <a:t>Backtracking-Search</a:t>
              </a:r>
              <a:endParaRPr lang="fr-FR" sz="2000" b="1" i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41610" y="1243770"/>
              <a:ext cx="66932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 i="1" dirty="0">
                  <a:solidFill>
                    <a:srgbClr val="800080"/>
                  </a:solidFill>
                  <a:sym typeface="Wingdings" pitchFamily="2" charset="2"/>
                </a:rPr>
                <a:t>Algorithme</a:t>
              </a:r>
              <a:endParaRPr lang="fr-FR" sz="2000" i="1" dirty="0">
                <a:solidFill>
                  <a:srgbClr val="800080"/>
                </a:solidFill>
              </a:endParaRPr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E9A70E3-1F48-1841-8F3E-614BAC68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00" y="1705483"/>
            <a:ext cx="6971506" cy="3046988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# Chercher une solution</a:t>
            </a:r>
          </a:p>
          <a:p>
            <a:pPr>
              <a:tabLst>
                <a:tab pos="1558925" algn="ctr"/>
              </a:tabLst>
            </a:pPr>
            <a:r>
              <a:rPr lang="fr-FR" sz="1600" i="1" dirty="0" err="1">
                <a:solidFill>
                  <a:srgbClr val="800080"/>
                </a:solidFill>
              </a:rPr>
              <a:t>def</a:t>
            </a:r>
            <a:r>
              <a:rPr lang="fr-FR" sz="1600" i="1" dirty="0">
                <a:solidFill>
                  <a:srgbClr val="800080"/>
                </a:solidFill>
              </a:rPr>
              <a:t> </a:t>
            </a:r>
            <a:r>
              <a:rPr lang="fr-FR" sz="1600" i="1" dirty="0" err="1">
                <a:solidFill>
                  <a:srgbClr val="800080"/>
                </a:solidFill>
              </a:rPr>
              <a:t>backtracking-search</a:t>
            </a:r>
            <a:r>
              <a:rPr lang="fr-FR" sz="1600" i="1" dirty="0">
                <a:solidFill>
                  <a:srgbClr val="800080"/>
                </a:solidFill>
              </a:rPr>
              <a:t> (PSC, </a:t>
            </a:r>
            <a:r>
              <a:rPr lang="fr-FR" sz="1600" i="1" dirty="0" err="1">
                <a:solidFill>
                  <a:srgbClr val="800080"/>
                </a:solidFill>
              </a:rPr>
              <a:t>S_assignés</a:t>
            </a:r>
            <a:r>
              <a:rPr lang="fr-FR" sz="1600" i="1" dirty="0">
                <a:solidFill>
                  <a:srgbClr val="800080"/>
                </a:solidFill>
              </a:rPr>
              <a:t>) :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if ( toutes les variables sont assignées) </a:t>
            </a:r>
            <a:r>
              <a:rPr lang="fr-FR" sz="1600" i="1">
                <a:solidFill>
                  <a:srgbClr val="800080"/>
                </a:solidFill>
              </a:rPr>
              <a:t>:  trouve </a:t>
            </a:r>
            <a:r>
              <a:rPr lang="fr-FR" sz="1600" i="1" dirty="0">
                <a:solidFill>
                  <a:srgbClr val="800080"/>
                </a:solidFill>
              </a:rPr>
              <a:t>= False ; return 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S = </a:t>
            </a:r>
            <a:r>
              <a:rPr lang="fr-FR" sz="1600" b="1" i="1" dirty="0">
                <a:solidFill>
                  <a:srgbClr val="800080"/>
                </a:solidFill>
              </a:rPr>
              <a:t>sélectionner un variable non encore assignées </a:t>
            </a:r>
            <a:r>
              <a:rPr lang="fr-FR" sz="1600" i="1" dirty="0">
                <a:solidFill>
                  <a:srgbClr val="800080"/>
                </a:solidFill>
              </a:rPr>
              <a:t>(PSC)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for v in </a:t>
            </a:r>
            <a:r>
              <a:rPr lang="fr-FR" sz="1600" b="1" i="1" dirty="0">
                <a:solidFill>
                  <a:srgbClr val="800080"/>
                </a:solidFill>
              </a:rPr>
              <a:t>valeurs compatibles de x </a:t>
            </a:r>
            <a:r>
              <a:rPr lang="fr-FR" sz="1600" i="1" dirty="0">
                <a:solidFill>
                  <a:srgbClr val="800080"/>
                </a:solidFill>
              </a:rPr>
              <a:t>dans </a:t>
            </a:r>
            <a:r>
              <a:rPr lang="fr-FR" sz="1600" i="1" dirty="0" err="1">
                <a:solidFill>
                  <a:srgbClr val="800080"/>
                </a:solidFill>
              </a:rPr>
              <a:t>D</a:t>
            </a:r>
            <a:r>
              <a:rPr lang="fr-FR" sz="1600" i="1" baseline="-25000" dirty="0" err="1">
                <a:solidFill>
                  <a:srgbClr val="800080"/>
                </a:solidFill>
              </a:rPr>
              <a:t>x</a:t>
            </a:r>
            <a:endParaRPr lang="fr-FR" sz="1600" i="1" baseline="-25000" dirty="0">
              <a:solidFill>
                <a:srgbClr val="800080"/>
              </a:solidFill>
            </a:endParaRP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  ajouter (x = v) dans </a:t>
            </a:r>
            <a:r>
              <a:rPr lang="fr-FR" sz="1600" i="1" dirty="0" err="1">
                <a:solidFill>
                  <a:srgbClr val="800080"/>
                </a:solidFill>
              </a:rPr>
              <a:t>S_assignés</a:t>
            </a:r>
            <a:r>
              <a:rPr lang="fr-FR" sz="1600" i="1" dirty="0">
                <a:solidFill>
                  <a:srgbClr val="800080"/>
                </a:solidFill>
              </a:rPr>
              <a:t> 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  PSC* = modification de PSC en tenant compte de l’assignation x=v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  PSC*, continue = </a:t>
            </a:r>
            <a:r>
              <a:rPr lang="fr-FR" sz="1600" b="1" i="1" dirty="0">
                <a:solidFill>
                  <a:srgbClr val="800080"/>
                </a:solidFill>
              </a:rPr>
              <a:t>recherche de futurs conflits</a:t>
            </a:r>
            <a:r>
              <a:rPr lang="fr-FR" sz="1600" i="1" dirty="0">
                <a:solidFill>
                  <a:srgbClr val="800080"/>
                </a:solidFill>
              </a:rPr>
              <a:t>(PSC*)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  if continue = </a:t>
            </a:r>
            <a:r>
              <a:rPr lang="fr-FR" sz="1600" i="1" dirty="0" err="1">
                <a:solidFill>
                  <a:srgbClr val="800080"/>
                </a:solidFill>
              </a:rPr>
              <a:t>True</a:t>
            </a:r>
            <a:r>
              <a:rPr lang="fr-FR" sz="1600" i="1" dirty="0">
                <a:solidFill>
                  <a:srgbClr val="800080"/>
                </a:solidFill>
              </a:rPr>
              <a:t> :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     </a:t>
            </a:r>
            <a:r>
              <a:rPr lang="fr-FR" sz="1600" i="1" dirty="0" err="1">
                <a:solidFill>
                  <a:srgbClr val="800080"/>
                </a:solidFill>
              </a:rPr>
              <a:t>backtracking-search</a:t>
            </a:r>
            <a:r>
              <a:rPr lang="fr-FR" sz="1600" i="1" dirty="0">
                <a:solidFill>
                  <a:srgbClr val="800080"/>
                </a:solidFill>
              </a:rPr>
              <a:t> (PSC*, </a:t>
            </a:r>
            <a:r>
              <a:rPr lang="fr-FR" sz="1600" i="1" dirty="0" err="1">
                <a:solidFill>
                  <a:srgbClr val="800080"/>
                </a:solidFill>
              </a:rPr>
              <a:t>S_assignés</a:t>
            </a:r>
            <a:r>
              <a:rPr lang="fr-FR" sz="1600" i="1" dirty="0">
                <a:solidFill>
                  <a:srgbClr val="800080"/>
                </a:solidFill>
              </a:rPr>
              <a:t>)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     if trouve = </a:t>
            </a:r>
            <a:r>
              <a:rPr lang="fr-FR" sz="1600" i="1" dirty="0" err="1">
                <a:solidFill>
                  <a:srgbClr val="800080"/>
                </a:solidFill>
              </a:rPr>
              <a:t>True</a:t>
            </a:r>
            <a:r>
              <a:rPr lang="fr-FR" sz="1600" i="1" dirty="0">
                <a:solidFill>
                  <a:srgbClr val="800080"/>
                </a:solidFill>
              </a:rPr>
              <a:t> : return </a:t>
            </a:r>
          </a:p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         enlever (x = v) dans </a:t>
            </a:r>
            <a:r>
              <a:rPr lang="fr-FR" sz="1600" i="1" dirty="0" err="1">
                <a:solidFill>
                  <a:srgbClr val="800080"/>
                </a:solidFill>
              </a:rPr>
              <a:t>S_assignés</a:t>
            </a:r>
            <a:endParaRPr lang="fr-FR" sz="1600" i="1" dirty="0">
              <a:solidFill>
                <a:srgbClr val="80008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C74E6-0D51-254E-8541-2F913A02E756}"/>
              </a:ext>
            </a:extLst>
          </p:cNvPr>
          <p:cNvSpPr/>
          <p:nvPr/>
        </p:nvSpPr>
        <p:spPr>
          <a:xfrm>
            <a:off x="130175" y="4754616"/>
            <a:ext cx="8619565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fr-FR" i="1">
                <a:solidFill>
                  <a:srgbClr val="800080"/>
                </a:solidFill>
              </a:rPr>
              <a:t> Cet algorithme permet de résoudre un grand nombre de PSC, mais si le nombre de variables ou de domaines augmentent l’algorithme peut être long.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fr-FR" i="1">
                <a:solidFill>
                  <a:srgbClr val="800080"/>
                </a:solidFill>
              </a:rPr>
              <a:t> L’algorithme peut être amélioré en utilisant des heuristiques générales sur :</a:t>
            </a:r>
          </a:p>
          <a:p>
            <a:pPr lvl="2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fr-FR" i="1">
                <a:solidFill>
                  <a:srgbClr val="800080"/>
                </a:solidFill>
              </a:rPr>
              <a:t> le choix de la prochaine variable à sélectionner </a:t>
            </a:r>
          </a:p>
          <a:p>
            <a:pPr lvl="2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fr-FR" i="1">
                <a:solidFill>
                  <a:srgbClr val="800080"/>
                </a:solidFill>
              </a:rPr>
              <a:t> le choix de la prochaine valeur compatible </a:t>
            </a:r>
          </a:p>
          <a:p>
            <a:pPr lvl="2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fr-FR" i="1">
                <a:solidFill>
                  <a:srgbClr val="800080"/>
                </a:solidFill>
              </a:rPr>
              <a:t> la détection de futurs conflits</a:t>
            </a:r>
          </a:p>
        </p:txBody>
      </p:sp>
    </p:spTree>
    <p:extLst>
      <p:ext uri="{BB962C8B-B14F-4D97-AF65-F5344CB8AC3E}">
        <p14:creationId xmlns:p14="http://schemas.microsoft.com/office/powerpoint/2010/main" val="3502920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31999" y="544513"/>
            <a:ext cx="34596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Satisfaction de contraintes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4411460"/>
            <a:chOff x="0" y="998538"/>
            <a:chExt cx="9144000" cy="4411460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 err="1">
                  <a:solidFill>
                    <a:schemeClr val="folHlink"/>
                  </a:solidFill>
                </a:rPr>
                <a:t>Backtracking-Search</a:t>
              </a:r>
              <a:endParaRPr lang="fr-FR" sz="2000" b="1" i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3862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Choix de la prochaine variable à assigner</a:t>
              </a:r>
              <a:endParaRPr lang="fr-FR" sz="2000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L’heuristique </a:t>
              </a:r>
              <a:r>
                <a:rPr lang="fr-FR" b="1" i="1" dirty="0">
                  <a:solidFill>
                    <a:srgbClr val="800080"/>
                  </a:solidFill>
                </a:rPr>
                <a:t>Minimum </a:t>
              </a:r>
              <a:r>
                <a:rPr lang="fr-FR" b="1" i="1" dirty="0" err="1">
                  <a:solidFill>
                    <a:srgbClr val="800080"/>
                  </a:solidFill>
                </a:rPr>
                <a:t>Reemaing</a:t>
              </a:r>
              <a:r>
                <a:rPr lang="fr-FR" b="1" i="1" dirty="0">
                  <a:solidFill>
                    <a:srgbClr val="800080"/>
                  </a:solidFill>
                </a:rPr>
                <a:t> Value </a:t>
              </a:r>
              <a:r>
                <a:rPr lang="fr-FR" i="1" dirty="0">
                  <a:solidFill>
                    <a:srgbClr val="800080"/>
                  </a:solidFill>
                </a:rPr>
                <a:t>(MRV) permet de sélectionner la variable ayant le moins de valeurs compatibles restantes.</a:t>
              </a:r>
            </a:p>
            <a:p>
              <a:pPr lvl="1" algn="just">
                <a:spcAft>
                  <a:spcPts val="0"/>
                </a:spcAft>
              </a:pP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600"/>
                </a:spcAft>
              </a:pP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Bef>
                  <a:spcPts val="600"/>
                </a:spcBef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En cas d’égalité entre les variables (nombre de valeurs compatibles) il est possible d’ajouter une seconde heuristique : </a:t>
              </a:r>
              <a:r>
                <a:rPr lang="fr-FR" b="1" i="1" dirty="0" err="1">
                  <a:solidFill>
                    <a:srgbClr val="800080"/>
                  </a:solidFill>
                </a:rPr>
                <a:t>Degree</a:t>
              </a:r>
              <a:r>
                <a:rPr lang="fr-FR" b="1" i="1" dirty="0">
                  <a:solidFill>
                    <a:srgbClr val="800080"/>
                  </a:solidFill>
                </a:rPr>
                <a:t> Heuristique</a:t>
              </a:r>
              <a:r>
                <a:rPr lang="fr-FR" i="1" dirty="0">
                  <a:solidFill>
                    <a:srgbClr val="800080"/>
                  </a:solidFill>
                </a:rPr>
                <a:t>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 choix se porte alors sur la variables qui partage le plus de contraintes avec des variables non encore affectées.</a:t>
              </a:r>
            </a:p>
          </p:txBody>
        </p:sp>
      </p:grpSp>
      <p:sp>
        <p:nvSpPr>
          <p:cNvPr id="41" name="Rectangle 1">
            <a:extLst>
              <a:ext uri="{FF2B5EF4-FFF2-40B4-BE49-F238E27FC236}">
                <a16:creationId xmlns:a16="http://schemas.microsoft.com/office/drawing/2014/main" id="{2E1E2734-1B0E-4344-8CC3-F8BD02093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214" y="2668700"/>
            <a:ext cx="7308456" cy="1323439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arenBoth"/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Choix aléatoire : car tous les S on le même le même domaine (R, J, B). </a:t>
            </a:r>
          </a:p>
          <a:p>
            <a:pPr marL="342900" indent="-342900">
              <a:buAutoNum type="arabicParenBoth"/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Si on affecte S</a:t>
            </a:r>
            <a:r>
              <a:rPr lang="fr-FR" sz="1600" i="1" baseline="-25000" dirty="0">
                <a:solidFill>
                  <a:srgbClr val="800080"/>
                </a:solidFill>
              </a:rPr>
              <a:t>0</a:t>
            </a:r>
            <a:r>
              <a:rPr lang="fr-FR" sz="1600" i="1" dirty="0">
                <a:solidFill>
                  <a:srgbClr val="800080"/>
                </a:solidFill>
              </a:rPr>
              <a:t> = R, les domaines de S</a:t>
            </a:r>
            <a:r>
              <a:rPr lang="fr-FR" sz="1600" i="1" baseline="-25000" dirty="0">
                <a:solidFill>
                  <a:srgbClr val="800080"/>
                </a:solidFill>
              </a:rPr>
              <a:t>1</a:t>
            </a:r>
            <a:r>
              <a:rPr lang="fr-FR" sz="1600" i="1" dirty="0">
                <a:solidFill>
                  <a:srgbClr val="800080"/>
                </a:solidFill>
              </a:rPr>
              <a:t> et S</a:t>
            </a:r>
            <a:r>
              <a:rPr lang="fr-FR" sz="1600" i="1" baseline="-25000" dirty="0">
                <a:solidFill>
                  <a:srgbClr val="800080"/>
                </a:solidFill>
              </a:rPr>
              <a:t>2</a:t>
            </a:r>
            <a:r>
              <a:rPr lang="fr-FR" sz="1600" i="1" dirty="0">
                <a:solidFill>
                  <a:srgbClr val="800080"/>
                </a:solidFill>
              </a:rPr>
              <a:t> sont passent à (J, B)</a:t>
            </a:r>
          </a:p>
          <a:p>
            <a:pPr marL="342900" indent="-342900">
              <a:buAutoNum type="arabicParenBoth"/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Le choix suivant se portera alors soit sur S</a:t>
            </a:r>
            <a:r>
              <a:rPr lang="fr-FR" sz="1600" i="1" baseline="-25000" dirty="0">
                <a:solidFill>
                  <a:srgbClr val="800080"/>
                </a:solidFill>
              </a:rPr>
              <a:t>1</a:t>
            </a:r>
            <a:r>
              <a:rPr lang="fr-FR" sz="1600" i="1" dirty="0">
                <a:solidFill>
                  <a:srgbClr val="800080"/>
                </a:solidFill>
              </a:rPr>
              <a:t> soit sur S</a:t>
            </a:r>
            <a:r>
              <a:rPr lang="fr-FR" sz="1600" i="1" baseline="-25000" dirty="0">
                <a:solidFill>
                  <a:srgbClr val="800080"/>
                </a:solidFill>
              </a:rPr>
              <a:t>2</a:t>
            </a:r>
          </a:p>
          <a:p>
            <a:pPr marL="342900" indent="-342900">
              <a:buAutoNum type="arabicParenBoth"/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Si on affecte S</a:t>
            </a:r>
            <a:r>
              <a:rPr lang="fr-FR" sz="1600" i="1" baseline="-25000" dirty="0">
                <a:solidFill>
                  <a:srgbClr val="800080"/>
                </a:solidFill>
              </a:rPr>
              <a:t>1</a:t>
            </a:r>
            <a:r>
              <a:rPr lang="fr-FR" sz="1600" i="1" dirty="0">
                <a:solidFill>
                  <a:srgbClr val="800080"/>
                </a:solidFill>
              </a:rPr>
              <a:t> = B, le domaine de S</a:t>
            </a:r>
            <a:r>
              <a:rPr lang="fr-FR" sz="1600" i="1" baseline="-25000" dirty="0">
                <a:solidFill>
                  <a:srgbClr val="800080"/>
                </a:solidFill>
              </a:rPr>
              <a:t>2</a:t>
            </a:r>
            <a:r>
              <a:rPr lang="fr-FR" sz="1600" i="1" dirty="0">
                <a:solidFill>
                  <a:srgbClr val="800080"/>
                </a:solidFill>
              </a:rPr>
              <a:t> passe à (J) et les autres à (R, B)</a:t>
            </a:r>
          </a:p>
          <a:p>
            <a:pPr marL="342900" indent="-342900">
              <a:buAutoNum type="arabicParenBoth"/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C’est alors la variable S</a:t>
            </a:r>
            <a:r>
              <a:rPr lang="fr-FR" sz="1600" i="1" baseline="-25000" dirty="0">
                <a:solidFill>
                  <a:srgbClr val="800080"/>
                </a:solidFill>
              </a:rPr>
              <a:t>2</a:t>
            </a:r>
            <a:r>
              <a:rPr lang="fr-FR" sz="1600" i="1" dirty="0">
                <a:solidFill>
                  <a:srgbClr val="800080"/>
                </a:solidFill>
              </a:rPr>
              <a:t> qui sera choisie</a:t>
            </a:r>
          </a:p>
        </p:txBody>
      </p:sp>
      <p:sp>
        <p:nvSpPr>
          <p:cNvPr id="42" name="Rectangle 1">
            <a:extLst>
              <a:ext uri="{FF2B5EF4-FFF2-40B4-BE49-F238E27FC236}">
                <a16:creationId xmlns:a16="http://schemas.microsoft.com/office/drawing/2014/main" id="{CE36D7DB-BCC8-5F4D-9CEE-3BD92B63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311" y="5457394"/>
            <a:ext cx="7308456" cy="1323439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arenBoth"/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Toutes les variables ont le même domaine, S</a:t>
            </a:r>
            <a:r>
              <a:rPr lang="fr-FR" sz="1600" i="1" baseline="-25000" dirty="0">
                <a:solidFill>
                  <a:srgbClr val="800080"/>
                </a:solidFill>
              </a:rPr>
              <a:t>2</a:t>
            </a:r>
            <a:r>
              <a:rPr lang="fr-FR" sz="1600" i="1" dirty="0">
                <a:solidFill>
                  <a:srgbClr val="800080"/>
                </a:solidFill>
              </a:rPr>
              <a:t> partage 5 contraintes avec des sommets non encore affectés. Les autres n’en partagent que 2 ou 3.</a:t>
            </a:r>
          </a:p>
          <a:p>
            <a:pPr marL="342900" indent="-342900">
              <a:buAutoNum type="arabicParenBoth"/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S</a:t>
            </a:r>
            <a:r>
              <a:rPr lang="fr-FR" sz="1600" i="1" baseline="-25000" dirty="0">
                <a:solidFill>
                  <a:srgbClr val="800080"/>
                </a:solidFill>
              </a:rPr>
              <a:t>2</a:t>
            </a:r>
            <a:r>
              <a:rPr lang="fr-FR" sz="1600" i="1" dirty="0">
                <a:solidFill>
                  <a:srgbClr val="800080"/>
                </a:solidFill>
              </a:rPr>
              <a:t> sera choisie : si S</a:t>
            </a:r>
            <a:r>
              <a:rPr lang="fr-FR" sz="1600" i="1" baseline="-25000" dirty="0">
                <a:solidFill>
                  <a:srgbClr val="800080"/>
                </a:solidFill>
              </a:rPr>
              <a:t>2 </a:t>
            </a:r>
            <a:r>
              <a:rPr lang="fr-FR" sz="1600" i="1" dirty="0">
                <a:solidFill>
                  <a:srgbClr val="800080"/>
                </a:solidFill>
              </a:rPr>
              <a:t>= R, tous les domaines passent à (J, B)</a:t>
            </a:r>
          </a:p>
          <a:p>
            <a:pPr marL="342900" indent="-342900">
              <a:buAutoNum type="arabicParenBoth"/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Les variables S</a:t>
            </a:r>
            <a:r>
              <a:rPr lang="fr-FR" sz="1600" i="1" baseline="-25000" dirty="0">
                <a:solidFill>
                  <a:srgbClr val="800080"/>
                </a:solidFill>
              </a:rPr>
              <a:t>1</a:t>
            </a:r>
            <a:r>
              <a:rPr lang="fr-FR" sz="1600" i="1" dirty="0">
                <a:solidFill>
                  <a:srgbClr val="800080"/>
                </a:solidFill>
              </a:rPr>
              <a:t>, S</a:t>
            </a:r>
            <a:r>
              <a:rPr lang="fr-FR" sz="1600" i="1" baseline="-25000" dirty="0">
                <a:solidFill>
                  <a:srgbClr val="800080"/>
                </a:solidFill>
              </a:rPr>
              <a:t>3</a:t>
            </a:r>
            <a:r>
              <a:rPr lang="fr-FR" sz="1600" i="1" dirty="0">
                <a:solidFill>
                  <a:srgbClr val="800080"/>
                </a:solidFill>
              </a:rPr>
              <a:t> et S</a:t>
            </a:r>
            <a:r>
              <a:rPr lang="fr-FR" sz="1600" i="1" baseline="-25000" dirty="0">
                <a:solidFill>
                  <a:srgbClr val="800080"/>
                </a:solidFill>
              </a:rPr>
              <a:t>4</a:t>
            </a:r>
            <a:r>
              <a:rPr lang="fr-FR" sz="1600" i="1" dirty="0">
                <a:solidFill>
                  <a:srgbClr val="800080"/>
                </a:solidFill>
              </a:rPr>
              <a:t> partagent deux contraintes avec des sommets non encore affectés. Un choix aléatoire se fera entre ces trois sommets.</a:t>
            </a:r>
          </a:p>
        </p:txBody>
      </p:sp>
    </p:spTree>
    <p:extLst>
      <p:ext uri="{BB962C8B-B14F-4D97-AF65-F5344CB8AC3E}">
        <p14:creationId xmlns:p14="http://schemas.microsoft.com/office/powerpoint/2010/main" val="1295753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31999" y="544513"/>
            <a:ext cx="34596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Satisfaction de contraintes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3780518"/>
            <a:chOff x="0" y="998538"/>
            <a:chExt cx="9144000" cy="3780518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 err="1">
                  <a:solidFill>
                    <a:schemeClr val="folHlink"/>
                  </a:solidFill>
                </a:rPr>
                <a:t>Backtracking-Search</a:t>
              </a:r>
              <a:endParaRPr lang="fr-FR" sz="2000" b="1" i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3231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Choix de la prochaine valeur à assigner</a:t>
              </a:r>
              <a:endParaRPr lang="fr-FR" sz="2000" i="1" dirty="0">
                <a:solidFill>
                  <a:srgbClr val="800080"/>
                </a:solidFill>
              </a:endParaRPr>
            </a:p>
            <a:p>
              <a:pPr lvl="1" algn="just">
                <a:spcBef>
                  <a:spcPts val="0"/>
                </a:spcBef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Pour une variable donnée le choix doit se porter en priorité sur une valeur qui invalide le moins de valeurs sur les variables non assignées.</a:t>
              </a:r>
            </a:p>
            <a:p>
              <a:pPr lvl="1" algn="just">
                <a:spcBef>
                  <a:spcPts val="0"/>
                </a:spcBef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Si l’affectation d’une valeur a une variable donnée réduit le domaine de définition d’une variable à l’ensemble vide cette valeur sera rejetée.</a:t>
              </a:r>
            </a:p>
            <a:p>
              <a:pPr lvl="1" algn="just">
                <a:spcBef>
                  <a:spcPts val="0"/>
                </a:spcBef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Dans le cas contraire on calculera pour tous les variables liées par une contrainte à la variable affectée leur nouveau domaine de définition.</a:t>
              </a:r>
            </a:p>
            <a:p>
              <a:pPr lvl="1" algn="just">
                <a:spcBef>
                  <a:spcPts val="0"/>
                </a:spcBef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Les valeurs qui invalident le moins de domaine de définition des variables non assignées sont choisies en priorité.</a:t>
              </a:r>
            </a:p>
          </p:txBody>
        </p:sp>
      </p:grpSp>
      <p:sp>
        <p:nvSpPr>
          <p:cNvPr id="12" name="Rectangle 1">
            <a:extLst>
              <a:ext uri="{FF2B5EF4-FFF2-40B4-BE49-F238E27FC236}">
                <a16:creationId xmlns:a16="http://schemas.microsoft.com/office/drawing/2014/main" id="{FFEDB99F-28CC-E643-AA75-F0982C495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595" y="4791109"/>
            <a:ext cx="7308456" cy="1815882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arenBoth"/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Pour toutes les valeurs possibles d’un variable donnée S on évalue</a:t>
            </a:r>
          </a:p>
          <a:p>
            <a:pPr marL="342900" indent="-342900">
              <a:buAutoNum type="arabicParenBoth"/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L’impact de l’affectation sur toutes les variables non encore assignées liées à S.</a:t>
            </a:r>
          </a:p>
          <a:p>
            <a:pPr marL="342900" indent="-342900">
              <a:buAutoNum type="arabicParenBoth"/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Si le domaine d’une variable passe à vide on rejette l’affectation</a:t>
            </a:r>
            <a:endParaRPr lang="fr-FR" sz="1600" i="1" baseline="-25000" dirty="0">
              <a:solidFill>
                <a:srgbClr val="800080"/>
              </a:solidFill>
            </a:endParaRPr>
          </a:p>
          <a:p>
            <a:pPr marL="342900" indent="-342900">
              <a:buAutoNum type="arabicParenBoth"/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Sinon on calcul le nouveau domaine des variables non encore affectées</a:t>
            </a:r>
          </a:p>
          <a:p>
            <a:pPr marL="342900" indent="-342900">
              <a:buAutoNum type="arabicParenBoth"/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On classe les valeurs par ordre décroissant de la taille des domaines de validité</a:t>
            </a:r>
          </a:p>
        </p:txBody>
      </p:sp>
    </p:spTree>
    <p:extLst>
      <p:ext uri="{BB962C8B-B14F-4D97-AF65-F5344CB8AC3E}">
        <p14:creationId xmlns:p14="http://schemas.microsoft.com/office/powerpoint/2010/main" val="247229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31999" y="544513"/>
            <a:ext cx="34596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Satisfaction de contraintes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568385"/>
            <a:chOff x="0" y="998538"/>
            <a:chExt cx="9144000" cy="568385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3741585" y="1166813"/>
              <a:ext cx="52357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Programme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</p:grpSp>
      <p:grpSp>
        <p:nvGrpSpPr>
          <p:cNvPr id="175" name="Groupe 174">
            <a:extLst>
              <a:ext uri="{FF2B5EF4-FFF2-40B4-BE49-F238E27FC236}">
                <a16:creationId xmlns:a16="http://schemas.microsoft.com/office/drawing/2014/main" id="{F7768140-03B4-9242-A347-590F523A0413}"/>
              </a:ext>
            </a:extLst>
          </p:cNvPr>
          <p:cNvGrpSpPr/>
          <p:nvPr/>
        </p:nvGrpSpPr>
        <p:grpSpPr>
          <a:xfrm>
            <a:off x="372062" y="1023224"/>
            <a:ext cx="5446059" cy="2805242"/>
            <a:chOff x="372062" y="1188479"/>
            <a:chExt cx="5446059" cy="2805242"/>
          </a:xfrm>
        </p:grpSpPr>
        <p:cxnSp>
          <p:nvCxnSpPr>
            <p:cNvPr id="182" name="Connecteur droit avec flèche 181">
              <a:extLst>
                <a:ext uri="{FF2B5EF4-FFF2-40B4-BE49-F238E27FC236}">
                  <a16:creationId xmlns:a16="http://schemas.microsoft.com/office/drawing/2014/main" id="{7241F746-2E1C-2A4C-95A1-09787585F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7269" y="3400188"/>
              <a:ext cx="420521" cy="445214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avec flèche 179">
              <a:extLst>
                <a:ext uri="{FF2B5EF4-FFF2-40B4-BE49-F238E27FC236}">
                  <a16:creationId xmlns:a16="http://schemas.microsoft.com/office/drawing/2014/main" id="{92123E55-B101-5D4B-9334-746B3D9F0A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45691" y="3528328"/>
              <a:ext cx="701578" cy="32913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avec flèche 177">
              <a:extLst>
                <a:ext uri="{FF2B5EF4-FFF2-40B4-BE49-F238E27FC236}">
                  <a16:creationId xmlns:a16="http://schemas.microsoft.com/office/drawing/2014/main" id="{5F41F818-E53A-B046-BADB-BE68C5CCDF98}"/>
                </a:ext>
              </a:extLst>
            </p:cNvPr>
            <p:cNvCxnSpPr>
              <a:cxnSpLocks/>
              <a:stCxn id="77" idx="1"/>
            </p:cNvCxnSpPr>
            <p:nvPr/>
          </p:nvCxnSpPr>
          <p:spPr>
            <a:xfrm flipH="1">
              <a:off x="4328010" y="3405308"/>
              <a:ext cx="991956" cy="98834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avec flèche 175">
              <a:extLst>
                <a:ext uri="{FF2B5EF4-FFF2-40B4-BE49-F238E27FC236}">
                  <a16:creationId xmlns:a16="http://schemas.microsoft.com/office/drawing/2014/main" id="{24AE4F10-E53B-F848-B41C-2FDA65606F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8331" y="2831413"/>
              <a:ext cx="848413" cy="568775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avec flèche 172">
              <a:extLst>
                <a:ext uri="{FF2B5EF4-FFF2-40B4-BE49-F238E27FC236}">
                  <a16:creationId xmlns:a16="http://schemas.microsoft.com/office/drawing/2014/main" id="{A1F73CB9-13FB-FE46-B927-A8590293C2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2694" y="2816468"/>
              <a:ext cx="258153" cy="687674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>
              <a:extLst>
                <a:ext uri="{FF2B5EF4-FFF2-40B4-BE49-F238E27FC236}">
                  <a16:creationId xmlns:a16="http://schemas.microsoft.com/office/drawing/2014/main" id="{1C5CDFFD-65E4-9C4F-A15B-78703AA0D3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79646" y="3164693"/>
              <a:ext cx="556707" cy="348588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>
              <a:extLst>
                <a:ext uri="{FF2B5EF4-FFF2-40B4-BE49-F238E27FC236}">
                  <a16:creationId xmlns:a16="http://schemas.microsoft.com/office/drawing/2014/main" id="{65510822-D995-FC46-9C6D-9219A983C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0897" y="2840654"/>
              <a:ext cx="778652" cy="301228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avec flèche 165">
              <a:extLst>
                <a:ext uri="{FF2B5EF4-FFF2-40B4-BE49-F238E27FC236}">
                  <a16:creationId xmlns:a16="http://schemas.microsoft.com/office/drawing/2014/main" id="{A02EDC62-BB7B-804F-8B32-9A478DD0EA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6064" y="2773979"/>
              <a:ext cx="149445" cy="61969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avec flèche 160">
              <a:extLst>
                <a:ext uri="{FF2B5EF4-FFF2-40B4-BE49-F238E27FC236}">
                  <a16:creationId xmlns:a16="http://schemas.microsoft.com/office/drawing/2014/main" id="{8CAA7367-1E8E-E446-A674-E8F3E98B74DD}"/>
                </a:ext>
              </a:extLst>
            </p:cNvPr>
            <p:cNvCxnSpPr>
              <a:cxnSpLocks/>
              <a:stCxn id="80" idx="3"/>
            </p:cNvCxnSpPr>
            <p:nvPr/>
          </p:nvCxnSpPr>
          <p:spPr>
            <a:xfrm flipH="1">
              <a:off x="4570848" y="2737547"/>
              <a:ext cx="1216228" cy="7892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avec flèche 157">
              <a:extLst>
                <a:ext uri="{FF2B5EF4-FFF2-40B4-BE49-F238E27FC236}">
                  <a16:creationId xmlns:a16="http://schemas.microsoft.com/office/drawing/2014/main" id="{BE69A100-6E32-1E42-BB0B-5AF00F24D3C5}"/>
                </a:ext>
              </a:extLst>
            </p:cNvPr>
            <p:cNvCxnSpPr>
              <a:cxnSpLocks/>
            </p:cNvCxnSpPr>
            <p:nvPr/>
          </p:nvCxnSpPr>
          <p:spPr>
            <a:xfrm>
              <a:off x="4570848" y="2149128"/>
              <a:ext cx="0" cy="700744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3C6A1C35-7632-4945-A085-8A8F916B5E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711" y="2680150"/>
              <a:ext cx="1364948" cy="136318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avec flèche 147">
              <a:extLst>
                <a:ext uri="{FF2B5EF4-FFF2-40B4-BE49-F238E27FC236}">
                  <a16:creationId xmlns:a16="http://schemas.microsoft.com/office/drawing/2014/main" id="{9DF2C287-40BA-FC42-B49D-D9AC83C2A1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7156" y="2149150"/>
              <a:ext cx="1333692" cy="56338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avec flèche 145">
              <a:extLst>
                <a:ext uri="{FF2B5EF4-FFF2-40B4-BE49-F238E27FC236}">
                  <a16:creationId xmlns:a16="http://schemas.microsoft.com/office/drawing/2014/main" id="{9520C53D-3CAE-B94F-AECD-E66F17B2BF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61755" y="2702961"/>
              <a:ext cx="547014" cy="443426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avec flèche 143">
              <a:extLst>
                <a:ext uri="{FF2B5EF4-FFF2-40B4-BE49-F238E27FC236}">
                  <a16:creationId xmlns:a16="http://schemas.microsoft.com/office/drawing/2014/main" id="{1B58BEEE-7A3C-8C43-AEFA-05A2E60FB3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7351" y="3147297"/>
              <a:ext cx="1021516" cy="8606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avec flèche 139">
              <a:extLst>
                <a:ext uri="{FF2B5EF4-FFF2-40B4-BE49-F238E27FC236}">
                  <a16:creationId xmlns:a16="http://schemas.microsoft.com/office/drawing/2014/main" id="{7153C719-DF10-CF41-B610-713498951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6356" y="1793074"/>
              <a:ext cx="241511" cy="923395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avec flèche 137">
              <a:extLst>
                <a:ext uri="{FF2B5EF4-FFF2-40B4-BE49-F238E27FC236}">
                  <a16:creationId xmlns:a16="http://schemas.microsoft.com/office/drawing/2014/main" id="{4552CC13-A637-B84E-A679-5FD2CCB73181}"/>
                </a:ext>
              </a:extLst>
            </p:cNvPr>
            <p:cNvCxnSpPr>
              <a:cxnSpLocks/>
            </p:cNvCxnSpPr>
            <p:nvPr/>
          </p:nvCxnSpPr>
          <p:spPr>
            <a:xfrm>
              <a:off x="2352099" y="2705054"/>
              <a:ext cx="426182" cy="53193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avec flèche 135">
              <a:extLst>
                <a:ext uri="{FF2B5EF4-FFF2-40B4-BE49-F238E27FC236}">
                  <a16:creationId xmlns:a16="http://schemas.microsoft.com/office/drawing/2014/main" id="{199D5C00-1918-CA4B-A20A-39B95D86FB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3793" y="2681043"/>
              <a:ext cx="471194" cy="572816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avec flèche 132">
              <a:extLst>
                <a:ext uri="{FF2B5EF4-FFF2-40B4-BE49-F238E27FC236}">
                  <a16:creationId xmlns:a16="http://schemas.microsoft.com/office/drawing/2014/main" id="{657EE65C-A9AA-2E4E-A6BD-8DCC3DA702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5222" y="2154662"/>
              <a:ext cx="359962" cy="53346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>
              <a:extLst>
                <a:ext uri="{FF2B5EF4-FFF2-40B4-BE49-F238E27FC236}">
                  <a16:creationId xmlns:a16="http://schemas.microsoft.com/office/drawing/2014/main" id="{91A8FCF8-B8D4-834D-BABA-4632530FBA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9773" y="1745516"/>
              <a:ext cx="653784" cy="935527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avec flèche 128">
              <a:extLst>
                <a:ext uri="{FF2B5EF4-FFF2-40B4-BE49-F238E27FC236}">
                  <a16:creationId xmlns:a16="http://schemas.microsoft.com/office/drawing/2014/main" id="{D609EF2D-0204-1642-AF96-A51DB7C4EB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9042" y="2673912"/>
              <a:ext cx="830984" cy="28425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avec flèche 126">
              <a:extLst>
                <a:ext uri="{FF2B5EF4-FFF2-40B4-BE49-F238E27FC236}">
                  <a16:creationId xmlns:a16="http://schemas.microsoft.com/office/drawing/2014/main" id="{239E14A1-5104-EA4C-BBD4-13174E89F8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1594" y="2138894"/>
              <a:ext cx="969255" cy="10256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E70B02CF-FA50-8845-8C6E-5ABCB170C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6276" y="1591371"/>
              <a:ext cx="759383" cy="554173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>
              <a:extLst>
                <a:ext uri="{FF2B5EF4-FFF2-40B4-BE49-F238E27FC236}">
                  <a16:creationId xmlns:a16="http://schemas.microsoft.com/office/drawing/2014/main" id="{B1817BD0-2067-4448-A9EC-107011CF8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0732" y="1583065"/>
              <a:ext cx="218383" cy="587953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avec flèche 119">
              <a:extLst>
                <a:ext uri="{FF2B5EF4-FFF2-40B4-BE49-F238E27FC236}">
                  <a16:creationId xmlns:a16="http://schemas.microsoft.com/office/drawing/2014/main" id="{2A29B5D8-4C65-7D4C-BE1F-1FA624DED2A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121" y="1782456"/>
              <a:ext cx="1032201" cy="363066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>
              <a:extLst>
                <a:ext uri="{FF2B5EF4-FFF2-40B4-BE49-F238E27FC236}">
                  <a16:creationId xmlns:a16="http://schemas.microsoft.com/office/drawing/2014/main" id="{ED389C9A-1421-4E4D-A246-F1EE3009EE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1144" y="1782456"/>
              <a:ext cx="599025" cy="49807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avec flèche 113">
              <a:extLst>
                <a:ext uri="{FF2B5EF4-FFF2-40B4-BE49-F238E27FC236}">
                  <a16:creationId xmlns:a16="http://schemas.microsoft.com/office/drawing/2014/main" id="{E4803779-DF1C-8242-B424-77381CE8E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7041" y="1562889"/>
              <a:ext cx="1273995" cy="19739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>
              <a:extLst>
                <a:ext uri="{FF2B5EF4-FFF2-40B4-BE49-F238E27FC236}">
                  <a16:creationId xmlns:a16="http://schemas.microsoft.com/office/drawing/2014/main" id="{0D201EE2-BF20-0A46-9016-1F3177A63F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9578" y="1371267"/>
              <a:ext cx="477072" cy="435653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avec flèche 107">
              <a:extLst>
                <a:ext uri="{FF2B5EF4-FFF2-40B4-BE49-F238E27FC236}">
                  <a16:creationId xmlns:a16="http://schemas.microsoft.com/office/drawing/2014/main" id="{0B1207C1-7DAD-774F-9625-AD653618DCA5}"/>
                </a:ext>
              </a:extLst>
            </p:cNvPr>
            <p:cNvCxnSpPr>
              <a:cxnSpLocks/>
            </p:cNvCxnSpPr>
            <p:nvPr/>
          </p:nvCxnSpPr>
          <p:spPr>
            <a:xfrm>
              <a:off x="1172082" y="2322618"/>
              <a:ext cx="1591127" cy="941405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C2870580-C185-0F42-A1F9-DA670AB1BC68}"/>
                </a:ext>
              </a:extLst>
            </p:cNvPr>
            <p:cNvCxnSpPr>
              <a:cxnSpLocks/>
            </p:cNvCxnSpPr>
            <p:nvPr/>
          </p:nvCxnSpPr>
          <p:spPr>
            <a:xfrm>
              <a:off x="1172680" y="2339328"/>
              <a:ext cx="537218" cy="89783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AD2DC0AB-3E73-1548-892E-28CA68E8B2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08949" y="2328903"/>
              <a:ext cx="1155021" cy="36530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6131F293-70E7-0942-965F-75820CA689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8376" y="1375334"/>
              <a:ext cx="588805" cy="359454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>
              <a:extLst>
                <a:ext uri="{FF2B5EF4-FFF2-40B4-BE49-F238E27FC236}">
                  <a16:creationId xmlns:a16="http://schemas.microsoft.com/office/drawing/2014/main" id="{D9F2D59C-911F-AE43-AE79-25237FF52B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0215" y="1750417"/>
              <a:ext cx="1076657" cy="16933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>
              <a:extLst>
                <a:ext uri="{FF2B5EF4-FFF2-40B4-BE49-F238E27FC236}">
                  <a16:creationId xmlns:a16="http://schemas.microsoft.com/office/drawing/2014/main" id="{7B67C4B2-62F0-6948-8385-D124D66A5C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1679" y="1753799"/>
              <a:ext cx="1404971" cy="55544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>
              <a:extLst>
                <a:ext uri="{FF2B5EF4-FFF2-40B4-BE49-F238E27FC236}">
                  <a16:creationId xmlns:a16="http://schemas.microsoft.com/office/drawing/2014/main" id="{5BCC3EF0-C7BB-A041-AFD0-39521ED6E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7470" y="2293898"/>
              <a:ext cx="799530" cy="16628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760980B7-3B8F-0047-AABA-B8D98447EE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4636" y="1769428"/>
              <a:ext cx="311740" cy="556727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33AD0AA6-A715-F243-94C5-021A3C2520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2878" y="2681059"/>
              <a:ext cx="575748" cy="231634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avec flèche 83">
              <a:extLst>
                <a:ext uri="{FF2B5EF4-FFF2-40B4-BE49-F238E27FC236}">
                  <a16:creationId xmlns:a16="http://schemas.microsoft.com/office/drawing/2014/main" id="{66CC1737-FA44-A246-AC02-305DDCEBA9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6987" y="2312464"/>
              <a:ext cx="47649" cy="612793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5F084C8E-83DE-6B49-A63A-E29772942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182" y="2927195"/>
              <a:ext cx="588805" cy="359454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9F28EE4F-7983-7244-8063-A225784870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831" y="2312465"/>
              <a:ext cx="588805" cy="359454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DD00433D-E20F-244E-9C6B-36A0D3ED2F5D}"/>
                </a:ext>
              </a:extLst>
            </p:cNvPr>
            <p:cNvGrpSpPr/>
            <p:nvPr/>
          </p:nvGrpSpPr>
          <p:grpSpPr>
            <a:xfrm>
              <a:off x="403109" y="3116061"/>
              <a:ext cx="334285" cy="326056"/>
              <a:chOff x="495990" y="2223693"/>
              <a:chExt cx="334285" cy="326056"/>
            </a:xfrm>
          </p:grpSpPr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FF1D47C1-0693-654C-897C-88F5429746B2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5063FCC-AA3E-5F4D-B73C-84079874EB8F}"/>
                  </a:ext>
                </a:extLst>
              </p:cNvPr>
              <p:cNvSpPr/>
              <p:nvPr/>
            </p:nvSpPr>
            <p:spPr>
              <a:xfrm>
                <a:off x="527034" y="2232833"/>
                <a:ext cx="2721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P</a:t>
                </a:r>
                <a:endParaRPr lang="fr-FR" sz="1400" baseline="-25000" dirty="0"/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02E8BEB4-98FB-2A43-8821-2E701BE37FA9}"/>
                </a:ext>
              </a:extLst>
            </p:cNvPr>
            <p:cNvGrpSpPr/>
            <p:nvPr/>
          </p:nvGrpSpPr>
          <p:grpSpPr>
            <a:xfrm>
              <a:off x="372062" y="2510884"/>
              <a:ext cx="443185" cy="326056"/>
              <a:chOff x="464944" y="2223693"/>
              <a:chExt cx="443185" cy="326056"/>
            </a:xfrm>
          </p:grpSpPr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4F314B87-D5C2-6A49-8D41-40A38621C9E1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5E27ADC-B71F-ED41-90EC-09484C40E751}"/>
                  </a:ext>
                </a:extLst>
              </p:cNvPr>
              <p:cNvSpPr/>
              <p:nvPr/>
            </p:nvSpPr>
            <p:spPr>
              <a:xfrm>
                <a:off x="464944" y="2232833"/>
                <a:ext cx="44318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An</a:t>
                </a:r>
                <a:endParaRPr lang="fr-FR" sz="1400" baseline="-25000" dirty="0"/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7D2908BF-F084-5747-895A-80D451A5A06C}"/>
                </a:ext>
              </a:extLst>
            </p:cNvPr>
            <p:cNvGrpSpPr/>
            <p:nvPr/>
          </p:nvGrpSpPr>
          <p:grpSpPr>
            <a:xfrm>
              <a:off x="941483" y="2749664"/>
              <a:ext cx="334285" cy="326056"/>
              <a:chOff x="495990" y="2223693"/>
              <a:chExt cx="334285" cy="326056"/>
            </a:xfrm>
          </p:grpSpPr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96181E55-B8F8-B24B-B130-74C2C27F03D1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4337324-BC82-234A-8C99-CCC8B87B6D94}"/>
                  </a:ext>
                </a:extLst>
              </p:cNvPr>
              <p:cNvSpPr/>
              <p:nvPr/>
            </p:nvSpPr>
            <p:spPr>
              <a:xfrm>
                <a:off x="527034" y="2232833"/>
                <a:ext cx="2721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E</a:t>
                </a:r>
                <a:endParaRPr lang="fr-FR" sz="1400" baseline="-25000" dirty="0"/>
              </a:p>
            </p:txBody>
          </p:sp>
        </p:grp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F4FD18CB-8810-B74B-B0B1-84C0045F8D24}"/>
                </a:ext>
              </a:extLst>
            </p:cNvPr>
            <p:cNvGrpSpPr/>
            <p:nvPr/>
          </p:nvGrpSpPr>
          <p:grpSpPr>
            <a:xfrm>
              <a:off x="1010328" y="2140010"/>
              <a:ext cx="334285" cy="326056"/>
              <a:chOff x="495990" y="2223693"/>
              <a:chExt cx="334285" cy="326056"/>
            </a:xfrm>
          </p:grpSpPr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343992E9-B223-CD41-B69E-3A35EA0B2C7F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5426DF-022F-224E-A52B-174E22B5F6E8}"/>
                  </a:ext>
                </a:extLst>
              </p:cNvPr>
              <p:cNvSpPr/>
              <p:nvPr/>
            </p:nvSpPr>
            <p:spPr>
              <a:xfrm>
                <a:off x="527034" y="2232833"/>
                <a:ext cx="2721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F</a:t>
                </a:r>
                <a:endParaRPr lang="fr-FR" sz="1400" baseline="-25000" dirty="0"/>
              </a:p>
            </p:txBody>
          </p: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D048D97-D557-EB41-91A2-E4ABED84488F}"/>
                </a:ext>
              </a:extLst>
            </p:cNvPr>
            <p:cNvGrpSpPr/>
            <p:nvPr/>
          </p:nvGrpSpPr>
          <p:grpSpPr>
            <a:xfrm>
              <a:off x="1322396" y="1597260"/>
              <a:ext cx="334285" cy="326056"/>
              <a:chOff x="495990" y="2223693"/>
              <a:chExt cx="334285" cy="326056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BAA173CF-0079-384F-A979-3AA33E650EA7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DF48D6E-A7F7-F847-80EA-68B7F4CA8884}"/>
                  </a:ext>
                </a:extLst>
              </p:cNvPr>
              <p:cNvSpPr/>
              <p:nvPr/>
            </p:nvSpPr>
            <p:spPr>
              <a:xfrm>
                <a:off x="527034" y="2232833"/>
                <a:ext cx="2721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B</a:t>
                </a:r>
                <a:endParaRPr lang="fr-FR" sz="1400" baseline="-25000" dirty="0"/>
              </a:p>
            </p:txBody>
          </p: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7FD0DAEE-8342-7546-997B-4B6162291287}"/>
                </a:ext>
              </a:extLst>
            </p:cNvPr>
            <p:cNvGrpSpPr/>
            <p:nvPr/>
          </p:nvGrpSpPr>
          <p:grpSpPr>
            <a:xfrm>
              <a:off x="1922550" y="1188479"/>
              <a:ext cx="443185" cy="326056"/>
              <a:chOff x="464944" y="2223693"/>
              <a:chExt cx="443185" cy="326056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3BC0C88E-7ADD-1945-8470-45745334E79B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23C06D0-E88E-F648-903D-7AFFCC76D58E}"/>
                  </a:ext>
                </a:extLst>
              </p:cNvPr>
              <p:cNvSpPr/>
              <p:nvPr/>
            </p:nvSpPr>
            <p:spPr>
              <a:xfrm>
                <a:off x="464944" y="2232833"/>
                <a:ext cx="44318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Pb</a:t>
                </a:r>
                <a:endParaRPr lang="fr-FR" sz="1400" baseline="-25000" dirty="0"/>
              </a:p>
            </p:txBody>
          </p: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2FB76F6-FA9D-E544-8FC9-F9705E95F71A}"/>
                </a:ext>
              </a:extLst>
            </p:cNvPr>
            <p:cNvGrpSpPr/>
            <p:nvPr/>
          </p:nvGrpSpPr>
          <p:grpSpPr>
            <a:xfrm>
              <a:off x="2409162" y="1610557"/>
              <a:ext cx="443185" cy="326056"/>
              <a:chOff x="464944" y="2223693"/>
              <a:chExt cx="443185" cy="326056"/>
            </a:xfrm>
          </p:grpSpPr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98CCBEE6-4F1C-1B41-9391-CB0AAC57D995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983F47-E8C3-FF40-8FC3-0F267625FDD7}"/>
                  </a:ext>
                </a:extLst>
              </p:cNvPr>
              <p:cNvSpPr/>
              <p:nvPr/>
            </p:nvSpPr>
            <p:spPr>
              <a:xfrm>
                <a:off x="464944" y="2232833"/>
                <a:ext cx="44318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Al</a:t>
                </a:r>
                <a:endParaRPr lang="fr-FR" sz="1400" baseline="-25000" dirty="0"/>
              </a:p>
            </p:txBody>
          </p: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90B76889-EBFE-2348-B2C1-78EB5AE82C9C}"/>
                </a:ext>
              </a:extLst>
            </p:cNvPr>
            <p:cNvGrpSpPr/>
            <p:nvPr/>
          </p:nvGrpSpPr>
          <p:grpSpPr>
            <a:xfrm>
              <a:off x="1809858" y="2113257"/>
              <a:ext cx="334285" cy="326056"/>
              <a:chOff x="495990" y="2223693"/>
              <a:chExt cx="334285" cy="326056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3F4FA660-7D8A-0241-AE65-AD5367A53C13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B610DC1-BE5A-F54B-B96B-9B9F244DBAFC}"/>
                  </a:ext>
                </a:extLst>
              </p:cNvPr>
              <p:cNvSpPr/>
              <p:nvPr/>
            </p:nvSpPr>
            <p:spPr>
              <a:xfrm>
                <a:off x="527034" y="2232833"/>
                <a:ext cx="2721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L</a:t>
                </a:r>
                <a:endParaRPr lang="fr-FR" sz="1400" baseline="-25000" dirty="0"/>
              </a:p>
            </p:txBody>
          </p: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B707BFBA-0B07-E744-862E-4E92CAA1ECBC}"/>
                </a:ext>
              </a:extLst>
            </p:cNvPr>
            <p:cNvGrpSpPr/>
            <p:nvPr/>
          </p:nvGrpSpPr>
          <p:grpSpPr>
            <a:xfrm>
              <a:off x="2189931" y="2534064"/>
              <a:ext cx="334285" cy="326056"/>
              <a:chOff x="495990" y="2223693"/>
              <a:chExt cx="334285" cy="326056"/>
            </a:xfrm>
          </p:grpSpPr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C11AE631-A26D-CF4B-9818-CE16A24DDA9B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8983294-D12E-5A45-86D9-5005EA43BB23}"/>
                  </a:ext>
                </a:extLst>
              </p:cNvPr>
              <p:cNvSpPr/>
              <p:nvPr/>
            </p:nvSpPr>
            <p:spPr>
              <a:xfrm>
                <a:off x="527034" y="2232833"/>
                <a:ext cx="2721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S</a:t>
                </a:r>
                <a:endParaRPr lang="fr-FR" sz="1400" baseline="-25000" dirty="0"/>
              </a:p>
            </p:txBody>
          </p:sp>
        </p:grpSp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682CFB29-CA0B-D74F-9DF6-67276491514F}"/>
                </a:ext>
              </a:extLst>
            </p:cNvPr>
            <p:cNvGrpSpPr/>
            <p:nvPr/>
          </p:nvGrpSpPr>
          <p:grpSpPr>
            <a:xfrm>
              <a:off x="1519322" y="3038035"/>
              <a:ext cx="334285" cy="326056"/>
              <a:chOff x="495990" y="2223693"/>
              <a:chExt cx="334285" cy="326056"/>
            </a:xfrm>
          </p:grpSpPr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E601524E-19CA-1F40-BD44-40973211F12E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4F19F10-79E2-544A-9C5C-8AFB588BEDE1}"/>
                  </a:ext>
                </a:extLst>
              </p:cNvPr>
              <p:cNvSpPr/>
              <p:nvPr/>
            </p:nvSpPr>
            <p:spPr>
              <a:xfrm>
                <a:off x="527034" y="2232833"/>
                <a:ext cx="2721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M</a:t>
                </a:r>
                <a:endParaRPr lang="fr-FR" sz="1400" baseline="-25000" dirty="0"/>
              </a:p>
            </p:txBody>
          </p:sp>
        </p:grpSp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E77B36EA-5FB3-9B46-A329-9BA2B9DBD6C6}"/>
                </a:ext>
              </a:extLst>
            </p:cNvPr>
            <p:cNvGrpSpPr/>
            <p:nvPr/>
          </p:nvGrpSpPr>
          <p:grpSpPr>
            <a:xfrm>
              <a:off x="2606650" y="3074132"/>
              <a:ext cx="334285" cy="326056"/>
              <a:chOff x="495990" y="2223693"/>
              <a:chExt cx="334285" cy="326056"/>
            </a:xfrm>
          </p:grpSpPr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A7D8AC6E-E6D9-F646-B2F9-E886224F3324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A61806F-9CAD-9E43-91E1-4288B4F421E0}"/>
                  </a:ext>
                </a:extLst>
              </p:cNvPr>
              <p:cNvSpPr/>
              <p:nvPr/>
            </p:nvSpPr>
            <p:spPr>
              <a:xfrm>
                <a:off x="527034" y="2232833"/>
                <a:ext cx="2721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I</a:t>
                </a:r>
                <a:endParaRPr lang="fr-FR" sz="1400" baseline="-25000" dirty="0"/>
              </a:p>
            </p:txBody>
          </p: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EEDC25B6-9EC2-1B44-806B-5E9D80AEF2F7}"/>
                </a:ext>
              </a:extLst>
            </p:cNvPr>
            <p:cNvGrpSpPr/>
            <p:nvPr/>
          </p:nvGrpSpPr>
          <p:grpSpPr>
            <a:xfrm>
              <a:off x="3049835" y="2509172"/>
              <a:ext cx="443185" cy="326056"/>
              <a:chOff x="464944" y="2223693"/>
              <a:chExt cx="443185" cy="326056"/>
            </a:xfrm>
          </p:grpSpPr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92ABB5EF-9374-1543-B776-084A16BCD145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FF90486-E87B-5945-B0B4-F8EEAD16445A}"/>
                  </a:ext>
                </a:extLst>
              </p:cNvPr>
              <p:cNvSpPr/>
              <p:nvPr/>
            </p:nvSpPr>
            <p:spPr>
              <a:xfrm>
                <a:off x="464944" y="2232833"/>
                <a:ext cx="44318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Au</a:t>
                </a:r>
                <a:endParaRPr lang="fr-FR" sz="1400" baseline="-25000" dirty="0"/>
              </a:p>
            </p:txBody>
          </p: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1EAB5626-61EB-0A4F-B3D2-EA3CC4BCEA0A}"/>
                </a:ext>
              </a:extLst>
            </p:cNvPr>
            <p:cNvGrpSpPr/>
            <p:nvPr/>
          </p:nvGrpSpPr>
          <p:grpSpPr>
            <a:xfrm>
              <a:off x="3669133" y="1409141"/>
              <a:ext cx="334285" cy="326056"/>
              <a:chOff x="495990" y="2223693"/>
              <a:chExt cx="334285" cy="326056"/>
            </a:xfrm>
          </p:grpSpPr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E8E360C4-3C42-E047-9225-14C3A2A8803D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83135B0-1AAD-EA43-BF7F-6CFB53C3F1EF}"/>
                  </a:ext>
                </a:extLst>
              </p:cNvPr>
              <p:cNvSpPr/>
              <p:nvPr/>
            </p:nvSpPr>
            <p:spPr>
              <a:xfrm>
                <a:off x="527034" y="2232833"/>
                <a:ext cx="2721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P</a:t>
                </a:r>
                <a:endParaRPr lang="fr-FR" sz="1400" baseline="-25000" dirty="0"/>
              </a:p>
            </p:txBody>
          </p:sp>
        </p:grp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A4146B91-7481-DA4B-8421-4D3142583852}"/>
                </a:ext>
              </a:extLst>
            </p:cNvPr>
            <p:cNvGrpSpPr/>
            <p:nvPr/>
          </p:nvGrpSpPr>
          <p:grpSpPr>
            <a:xfrm>
              <a:off x="3415068" y="1978052"/>
              <a:ext cx="443185" cy="326056"/>
              <a:chOff x="464944" y="2223693"/>
              <a:chExt cx="443185" cy="326056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463D163E-0C29-C640-A9E5-FABB0152F317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2F1FB2B-361F-0A4D-A219-001547D8BF96}"/>
                  </a:ext>
                </a:extLst>
              </p:cNvPr>
              <p:cNvSpPr/>
              <p:nvPr/>
            </p:nvSpPr>
            <p:spPr>
              <a:xfrm>
                <a:off x="464944" y="2232833"/>
                <a:ext cx="44318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Cz</a:t>
                </a:r>
                <a:endParaRPr lang="fr-FR" sz="1400" baseline="-25000" dirty="0"/>
              </a:p>
            </p:txBody>
          </p: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BE72D842-933E-1344-99BF-A5EE414EAEAD}"/>
                </a:ext>
              </a:extLst>
            </p:cNvPr>
            <p:cNvGrpSpPr/>
            <p:nvPr/>
          </p:nvGrpSpPr>
          <p:grpSpPr>
            <a:xfrm>
              <a:off x="4397471" y="1986409"/>
              <a:ext cx="443185" cy="326056"/>
              <a:chOff x="464944" y="2223693"/>
              <a:chExt cx="443185" cy="326056"/>
            </a:xfrm>
          </p:grpSpPr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EC835BD2-859A-894A-BA84-91E76E63C900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C1D1B79-1671-8740-BA81-655A17B65FAA}"/>
                  </a:ext>
                </a:extLst>
              </p:cNvPr>
              <p:cNvSpPr/>
              <p:nvPr/>
            </p:nvSpPr>
            <p:spPr>
              <a:xfrm>
                <a:off x="464944" y="2232833"/>
                <a:ext cx="44318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 err="1">
                    <a:solidFill>
                      <a:srgbClr val="800080"/>
                    </a:solidFill>
                  </a:rPr>
                  <a:t>Sl</a:t>
                </a:r>
                <a:endParaRPr lang="fr-FR" sz="1400" baseline="-25000" dirty="0"/>
              </a:p>
            </p:txBody>
          </p:sp>
        </p:grp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C1D39F73-F5F3-C940-BFBB-AD1CF6C63B0E}"/>
                </a:ext>
              </a:extLst>
            </p:cNvPr>
            <p:cNvGrpSpPr/>
            <p:nvPr/>
          </p:nvGrpSpPr>
          <p:grpSpPr>
            <a:xfrm>
              <a:off x="3623755" y="2975232"/>
              <a:ext cx="334285" cy="326056"/>
              <a:chOff x="495990" y="2223693"/>
              <a:chExt cx="334285" cy="326056"/>
            </a:xfrm>
          </p:grpSpPr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5B42E788-7137-7D49-9ECF-C846E6C49C3A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1CB0DA8-603E-7842-9CD6-4315D3B47B0B}"/>
                  </a:ext>
                </a:extLst>
              </p:cNvPr>
              <p:cNvSpPr/>
              <p:nvPr/>
            </p:nvSpPr>
            <p:spPr>
              <a:xfrm>
                <a:off x="527034" y="2232833"/>
                <a:ext cx="2721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S</a:t>
                </a:r>
                <a:endParaRPr lang="fr-FR" sz="1400" baseline="-25000" dirty="0"/>
              </a:p>
            </p:txBody>
          </p:sp>
        </p:grp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37AB6AE-0892-824F-8646-455F0DD08619}"/>
                </a:ext>
              </a:extLst>
            </p:cNvPr>
            <p:cNvGrpSpPr/>
            <p:nvPr/>
          </p:nvGrpSpPr>
          <p:grpSpPr>
            <a:xfrm>
              <a:off x="4404857" y="2671919"/>
              <a:ext cx="334285" cy="326056"/>
              <a:chOff x="495990" y="2223693"/>
              <a:chExt cx="334285" cy="326056"/>
            </a:xfrm>
          </p:grpSpPr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ED11974E-B565-0646-A4E6-C19F28BC8CEC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9EABED9-67AB-1A4C-B5CA-61A7A3F61021}"/>
                  </a:ext>
                </a:extLst>
              </p:cNvPr>
              <p:cNvSpPr/>
              <p:nvPr/>
            </p:nvSpPr>
            <p:spPr>
              <a:xfrm>
                <a:off x="527034" y="2232833"/>
                <a:ext cx="2721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H</a:t>
                </a:r>
                <a:endParaRPr lang="fr-FR" sz="1400" baseline="-25000" dirty="0"/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04616B3-884F-A647-A8AE-22B5B66DF422}"/>
                </a:ext>
              </a:extLst>
            </p:cNvPr>
            <p:cNvGrpSpPr/>
            <p:nvPr/>
          </p:nvGrpSpPr>
          <p:grpSpPr>
            <a:xfrm>
              <a:off x="4154527" y="3353875"/>
              <a:ext cx="334285" cy="326056"/>
              <a:chOff x="495990" y="2223693"/>
              <a:chExt cx="334285" cy="326056"/>
            </a:xfrm>
          </p:grpSpPr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E8E6286D-8D94-8B45-A737-90A4077E4FD5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4E44E23-7370-D042-B290-13BC154EB02A}"/>
                  </a:ext>
                </a:extLst>
              </p:cNvPr>
              <p:cNvSpPr/>
              <p:nvPr/>
            </p:nvSpPr>
            <p:spPr>
              <a:xfrm>
                <a:off x="527034" y="2232833"/>
                <a:ext cx="2721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C</a:t>
                </a:r>
                <a:endParaRPr lang="fr-FR" sz="1400" baseline="-25000" dirty="0"/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4A3ED6C5-2E57-6742-83D2-9381EDBDCBBD}"/>
                </a:ext>
              </a:extLst>
            </p:cNvPr>
            <p:cNvGrpSpPr/>
            <p:nvPr/>
          </p:nvGrpSpPr>
          <p:grpSpPr>
            <a:xfrm>
              <a:off x="4825677" y="3667665"/>
              <a:ext cx="443185" cy="326056"/>
              <a:chOff x="464944" y="2223693"/>
              <a:chExt cx="443185" cy="326056"/>
            </a:xfrm>
          </p:grpSpPr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7073321C-686D-494C-914A-110C6A265079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DBFA9D7-6C50-554C-880E-B65B32306EE9}"/>
                  </a:ext>
                </a:extLst>
              </p:cNvPr>
              <p:cNvSpPr/>
              <p:nvPr/>
            </p:nvSpPr>
            <p:spPr>
              <a:xfrm>
                <a:off x="464944" y="2232833"/>
                <a:ext cx="44318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Bo</a:t>
                </a:r>
                <a:endParaRPr lang="fr-FR" sz="1400" baseline="-25000" dirty="0"/>
              </a:p>
            </p:txBody>
          </p:sp>
        </p:grp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A1E0499A-D50F-B944-A8B5-B79D069D3232}"/>
                </a:ext>
              </a:extLst>
            </p:cNvPr>
            <p:cNvGrpSpPr/>
            <p:nvPr/>
          </p:nvGrpSpPr>
          <p:grpSpPr>
            <a:xfrm>
              <a:off x="5288922" y="3242279"/>
              <a:ext cx="334285" cy="326056"/>
              <a:chOff x="495990" y="2223693"/>
              <a:chExt cx="334285" cy="326056"/>
            </a:xfrm>
          </p:grpSpPr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7BB7D005-B0B4-D040-911E-C7D679D893AC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9781910-C9D1-C846-A732-A325AFDB75C0}"/>
                  </a:ext>
                </a:extLst>
              </p:cNvPr>
              <p:cNvSpPr/>
              <p:nvPr/>
            </p:nvSpPr>
            <p:spPr>
              <a:xfrm>
                <a:off x="527034" y="2232833"/>
                <a:ext cx="2721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Y</a:t>
                </a:r>
                <a:endParaRPr lang="fr-FR" sz="1400" baseline="-25000" dirty="0"/>
              </a:p>
            </p:txBody>
          </p:sp>
        </p:grpSp>
        <p:grpSp>
          <p:nvGrpSpPr>
            <p:cNvPr id="78" name="Groupe 77">
              <a:extLst>
                <a:ext uri="{FF2B5EF4-FFF2-40B4-BE49-F238E27FC236}">
                  <a16:creationId xmlns:a16="http://schemas.microsoft.com/office/drawing/2014/main" id="{3B2D98B4-768B-0442-B6B9-5FD31F3F8F3F}"/>
                </a:ext>
              </a:extLst>
            </p:cNvPr>
            <p:cNvGrpSpPr/>
            <p:nvPr/>
          </p:nvGrpSpPr>
          <p:grpSpPr>
            <a:xfrm>
              <a:off x="5483836" y="2574518"/>
              <a:ext cx="334285" cy="326056"/>
              <a:chOff x="495990" y="2223693"/>
              <a:chExt cx="334285" cy="326056"/>
            </a:xfrm>
          </p:grpSpPr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42DDEEE6-373D-784C-9030-42CC3E38385A}"/>
                  </a:ext>
                </a:extLst>
              </p:cNvPr>
              <p:cNvSpPr/>
              <p:nvPr/>
            </p:nvSpPr>
            <p:spPr>
              <a:xfrm>
                <a:off x="495990" y="2223693"/>
                <a:ext cx="334285" cy="326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88F1930-826C-6546-961C-4BA968E19ED3}"/>
                  </a:ext>
                </a:extLst>
              </p:cNvPr>
              <p:cNvSpPr/>
              <p:nvPr/>
            </p:nvSpPr>
            <p:spPr>
              <a:xfrm>
                <a:off x="527034" y="2232833"/>
                <a:ext cx="2721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i="1" dirty="0">
                    <a:solidFill>
                      <a:srgbClr val="800080"/>
                    </a:solidFill>
                  </a:rPr>
                  <a:t>R</a:t>
                </a:r>
                <a:endParaRPr lang="fr-FR" sz="1400" baseline="-25000" dirty="0"/>
              </a:p>
            </p:txBody>
          </p:sp>
        </p:grpSp>
      </p:grpSp>
      <p:sp>
        <p:nvSpPr>
          <p:cNvPr id="184" name="Rectangle 1">
            <a:extLst>
              <a:ext uri="{FF2B5EF4-FFF2-40B4-BE49-F238E27FC236}">
                <a16:creationId xmlns:a16="http://schemas.microsoft.com/office/drawing/2014/main" id="{42A0FFF7-FCA9-D443-974F-D41392BA4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56" y="3880082"/>
            <a:ext cx="6652034" cy="29238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﻿</a:t>
            </a:r>
            <a:r>
              <a:rPr lang="fr-FR" sz="1400" i="1" dirty="0">
                <a:solidFill>
                  <a:srgbClr val="800080"/>
                </a:solidFill>
              </a:rPr>
              <a:t>class CSP():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</a:t>
            </a:r>
            <a:r>
              <a:rPr lang="fr-FR" sz="1400" i="1" dirty="0" err="1">
                <a:solidFill>
                  <a:srgbClr val="800080"/>
                </a:solidFill>
              </a:rPr>
              <a:t>def</a:t>
            </a:r>
            <a:r>
              <a:rPr lang="fr-FR" sz="1400" i="1" dirty="0">
                <a:solidFill>
                  <a:srgbClr val="800080"/>
                </a:solidFill>
              </a:rPr>
              <a:t> __</a:t>
            </a:r>
            <a:r>
              <a:rPr lang="fr-FR" sz="1400" i="1" dirty="0" err="1">
                <a:solidFill>
                  <a:srgbClr val="800080"/>
                </a:solidFill>
              </a:rPr>
              <a:t>init</a:t>
            </a:r>
            <a:r>
              <a:rPr lang="fr-FR" sz="1400" i="1" dirty="0">
                <a:solidFill>
                  <a:srgbClr val="800080"/>
                </a:solidFill>
              </a:rPr>
              <a:t>__(self, </a:t>
            </a:r>
            <a:r>
              <a:rPr lang="fr-FR" sz="1400" i="1" dirty="0" err="1">
                <a:solidFill>
                  <a:srgbClr val="800080"/>
                </a:solidFill>
              </a:rPr>
              <a:t>file_name</a:t>
            </a:r>
            <a:r>
              <a:rPr lang="fr-FR" sz="1400" i="1" dirty="0">
                <a:solidFill>
                  <a:srgbClr val="800080"/>
                </a:solidFill>
              </a:rPr>
              <a:t>):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filin = open(</a:t>
            </a:r>
            <a:r>
              <a:rPr lang="fr-FR" sz="1400" i="1" dirty="0" err="1">
                <a:solidFill>
                  <a:srgbClr val="800080"/>
                </a:solidFill>
              </a:rPr>
              <a:t>file_name</a:t>
            </a:r>
            <a:r>
              <a:rPr lang="fr-FR" sz="1400" i="1" dirty="0">
                <a:solidFill>
                  <a:srgbClr val="800080"/>
                </a:solidFill>
              </a:rPr>
              <a:t>, "r") 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self.Pays</a:t>
            </a:r>
            <a:r>
              <a:rPr lang="fr-FR" sz="1400" i="1" dirty="0">
                <a:solidFill>
                  <a:srgbClr val="800080"/>
                </a:solidFill>
              </a:rPr>
              <a:t> = </a:t>
            </a:r>
            <a:r>
              <a:rPr lang="fr-FR" sz="1400" i="1" dirty="0" err="1">
                <a:solidFill>
                  <a:srgbClr val="800080"/>
                </a:solidFill>
              </a:rPr>
              <a:t>filin.readline</a:t>
            </a:r>
            <a:r>
              <a:rPr lang="fr-FR" sz="1400" i="1" dirty="0">
                <a:solidFill>
                  <a:srgbClr val="800080"/>
                </a:solidFill>
              </a:rPr>
              <a:t>().split() ; </a:t>
            </a:r>
            <a:r>
              <a:rPr lang="fr-FR" sz="1400" i="1" dirty="0" err="1">
                <a:solidFill>
                  <a:srgbClr val="800080"/>
                </a:solidFill>
              </a:rPr>
              <a:t>self.size</a:t>
            </a:r>
            <a:r>
              <a:rPr lang="fr-FR" sz="1400" i="1" dirty="0">
                <a:solidFill>
                  <a:srgbClr val="800080"/>
                </a:solidFill>
              </a:rPr>
              <a:t> = </a:t>
            </a:r>
            <a:r>
              <a:rPr lang="fr-FR" sz="1400" i="1" dirty="0" err="1">
                <a:solidFill>
                  <a:srgbClr val="800080"/>
                </a:solidFill>
              </a:rPr>
              <a:t>len</a:t>
            </a:r>
            <a:r>
              <a:rPr lang="fr-FR" sz="1400" i="1" dirty="0">
                <a:solidFill>
                  <a:srgbClr val="800080"/>
                </a:solidFill>
              </a:rPr>
              <a:t>(</a:t>
            </a:r>
            <a:r>
              <a:rPr lang="fr-FR" sz="1400" i="1" dirty="0" err="1">
                <a:solidFill>
                  <a:srgbClr val="800080"/>
                </a:solidFill>
              </a:rPr>
              <a:t>self.Pays</a:t>
            </a:r>
            <a:r>
              <a:rPr lang="fr-FR" sz="1400" i="1" dirty="0">
                <a:solidFill>
                  <a:srgbClr val="800080"/>
                </a:solidFill>
              </a:rPr>
              <a:t>)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self.Contraintes</a:t>
            </a:r>
            <a:r>
              <a:rPr lang="fr-FR" sz="1400" i="1" dirty="0">
                <a:solidFill>
                  <a:srgbClr val="800080"/>
                </a:solidFill>
              </a:rPr>
              <a:t> = </a:t>
            </a:r>
            <a:r>
              <a:rPr lang="fr-FR" sz="1400" i="1" dirty="0" err="1">
                <a:solidFill>
                  <a:srgbClr val="800080"/>
                </a:solidFill>
              </a:rPr>
              <a:t>np.zeros</a:t>
            </a:r>
            <a:r>
              <a:rPr lang="fr-FR" sz="1400" i="1" dirty="0">
                <a:solidFill>
                  <a:srgbClr val="800080"/>
                </a:solidFill>
              </a:rPr>
              <a:t>((</a:t>
            </a:r>
            <a:r>
              <a:rPr lang="fr-FR" sz="1400" i="1" dirty="0" err="1">
                <a:solidFill>
                  <a:srgbClr val="800080"/>
                </a:solidFill>
              </a:rPr>
              <a:t>self.size,self.size</a:t>
            </a:r>
            <a:r>
              <a:rPr lang="fr-FR" sz="1400" i="1" dirty="0">
                <a:solidFill>
                  <a:srgbClr val="800080"/>
                </a:solidFill>
              </a:rPr>
              <a:t>), </a:t>
            </a:r>
            <a:r>
              <a:rPr lang="fr-FR" sz="1400" i="1" dirty="0" err="1">
                <a:solidFill>
                  <a:srgbClr val="800080"/>
                </a:solidFill>
              </a:rPr>
              <a:t>dtype</a:t>
            </a:r>
            <a:r>
              <a:rPr lang="fr-FR" sz="1400" i="1" dirty="0">
                <a:solidFill>
                  <a:srgbClr val="800080"/>
                </a:solidFill>
              </a:rPr>
              <a:t>=</a:t>
            </a:r>
            <a:r>
              <a:rPr lang="fr-FR" sz="1400" i="1" dirty="0" err="1">
                <a:solidFill>
                  <a:srgbClr val="800080"/>
                </a:solidFill>
              </a:rPr>
              <a:t>int</a:t>
            </a:r>
            <a:r>
              <a:rPr lang="fr-FR" sz="1400" i="1" dirty="0">
                <a:solidFill>
                  <a:srgbClr val="800080"/>
                </a:solidFill>
              </a:rPr>
              <a:t>)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self.Domaine</a:t>
            </a:r>
            <a:r>
              <a:rPr lang="fr-FR" sz="1400" i="1" dirty="0">
                <a:solidFill>
                  <a:srgbClr val="800080"/>
                </a:solidFill>
              </a:rPr>
              <a:t> = [] ; </a:t>
            </a:r>
            <a:r>
              <a:rPr lang="fr-FR" sz="1400" i="1" dirty="0" err="1">
                <a:solidFill>
                  <a:srgbClr val="800080"/>
                </a:solidFill>
              </a:rPr>
              <a:t>self.Variables</a:t>
            </a:r>
            <a:r>
              <a:rPr lang="fr-FR" sz="1400" i="1" dirty="0">
                <a:solidFill>
                  <a:srgbClr val="800080"/>
                </a:solidFill>
              </a:rPr>
              <a:t> = []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lines</a:t>
            </a:r>
            <a:r>
              <a:rPr lang="fr-FR" sz="1400" i="1" dirty="0">
                <a:solidFill>
                  <a:srgbClr val="800080"/>
                </a:solidFill>
              </a:rPr>
              <a:t> = </a:t>
            </a:r>
            <a:r>
              <a:rPr lang="fr-FR" sz="1400" i="1" dirty="0" err="1">
                <a:solidFill>
                  <a:srgbClr val="800080"/>
                </a:solidFill>
              </a:rPr>
              <a:t>filin.readlines</a:t>
            </a:r>
            <a:r>
              <a:rPr lang="fr-FR" sz="1400" i="1" dirty="0">
                <a:solidFill>
                  <a:srgbClr val="800080"/>
                </a:solidFill>
              </a:rPr>
              <a:t>() ; </a:t>
            </a:r>
            <a:r>
              <a:rPr lang="fr-FR" sz="1400" i="1" dirty="0" err="1">
                <a:solidFill>
                  <a:srgbClr val="800080"/>
                </a:solidFill>
              </a:rPr>
              <a:t>filin.close</a:t>
            </a:r>
            <a:r>
              <a:rPr lang="fr-FR" sz="1400" i="1" dirty="0">
                <a:solidFill>
                  <a:srgbClr val="800080"/>
                </a:solidFill>
              </a:rPr>
              <a:t>()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for line in </a:t>
            </a:r>
            <a:r>
              <a:rPr lang="fr-FR" sz="1400" i="1" dirty="0" err="1">
                <a:solidFill>
                  <a:srgbClr val="800080"/>
                </a:solidFill>
              </a:rPr>
              <a:t>lines</a:t>
            </a:r>
            <a:r>
              <a:rPr lang="fr-FR" sz="1400" i="1" dirty="0">
                <a:solidFill>
                  <a:srgbClr val="800080"/>
                </a:solidFill>
              </a:rPr>
              <a:t>: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    </a:t>
            </a:r>
            <a:r>
              <a:rPr lang="fr-FR" sz="1400" i="1" dirty="0" err="1">
                <a:solidFill>
                  <a:srgbClr val="800080"/>
                </a:solidFill>
              </a:rPr>
              <a:t>frontieres</a:t>
            </a:r>
            <a:r>
              <a:rPr lang="fr-FR" sz="1400" i="1" dirty="0">
                <a:solidFill>
                  <a:srgbClr val="800080"/>
                </a:solidFill>
              </a:rPr>
              <a:t> = </a:t>
            </a:r>
            <a:r>
              <a:rPr lang="fr-FR" sz="1400" i="1" dirty="0" err="1">
                <a:solidFill>
                  <a:srgbClr val="800080"/>
                </a:solidFill>
              </a:rPr>
              <a:t>line.split</a:t>
            </a:r>
            <a:r>
              <a:rPr lang="fr-FR" sz="1400" i="1" dirty="0">
                <a:solidFill>
                  <a:srgbClr val="800080"/>
                </a:solidFill>
              </a:rPr>
              <a:t>() ; </a:t>
            </a:r>
            <a:r>
              <a:rPr lang="fr-FR" sz="1400" i="1" dirty="0" err="1">
                <a:solidFill>
                  <a:srgbClr val="800080"/>
                </a:solidFill>
              </a:rPr>
              <a:t>indx</a:t>
            </a:r>
            <a:r>
              <a:rPr lang="fr-FR" sz="1400" i="1" dirty="0">
                <a:solidFill>
                  <a:srgbClr val="800080"/>
                </a:solidFill>
              </a:rPr>
              <a:t> = </a:t>
            </a:r>
            <a:r>
              <a:rPr lang="fr-FR" sz="1400" i="1" dirty="0" err="1">
                <a:solidFill>
                  <a:srgbClr val="800080"/>
                </a:solidFill>
              </a:rPr>
              <a:t>self.Pays.index</a:t>
            </a:r>
            <a:r>
              <a:rPr lang="fr-FR" sz="1400" i="1" dirty="0">
                <a:solidFill>
                  <a:srgbClr val="800080"/>
                </a:solidFill>
              </a:rPr>
              <a:t>(</a:t>
            </a:r>
            <a:r>
              <a:rPr lang="fr-FR" sz="1400" i="1" dirty="0" err="1">
                <a:solidFill>
                  <a:srgbClr val="800080"/>
                </a:solidFill>
              </a:rPr>
              <a:t>frontieres</a:t>
            </a:r>
            <a:r>
              <a:rPr lang="fr-FR" sz="1400" i="1" dirty="0">
                <a:solidFill>
                  <a:srgbClr val="800080"/>
                </a:solidFill>
              </a:rPr>
              <a:t>[0])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    </a:t>
            </a:r>
            <a:r>
              <a:rPr lang="fr-FR" sz="1400" i="1" dirty="0" err="1">
                <a:solidFill>
                  <a:srgbClr val="800080"/>
                </a:solidFill>
              </a:rPr>
              <a:t>indFrontaliers</a:t>
            </a:r>
            <a:r>
              <a:rPr lang="fr-FR" sz="1400" i="1" dirty="0">
                <a:solidFill>
                  <a:srgbClr val="800080"/>
                </a:solidFill>
              </a:rPr>
              <a:t> = [</a:t>
            </a:r>
            <a:r>
              <a:rPr lang="fr-FR" sz="1400" i="1" dirty="0" err="1">
                <a:solidFill>
                  <a:srgbClr val="800080"/>
                </a:solidFill>
              </a:rPr>
              <a:t>self.Pays.index</a:t>
            </a:r>
            <a:r>
              <a:rPr lang="fr-FR" sz="1400" i="1" dirty="0">
                <a:solidFill>
                  <a:srgbClr val="800080"/>
                </a:solidFill>
              </a:rPr>
              <a:t>(s) for s in </a:t>
            </a:r>
            <a:r>
              <a:rPr lang="fr-FR" sz="1400" i="1" dirty="0" err="1">
                <a:solidFill>
                  <a:srgbClr val="800080"/>
                </a:solidFill>
              </a:rPr>
              <a:t>frontieres</a:t>
            </a:r>
            <a:r>
              <a:rPr lang="fr-FR" sz="1400" i="1" dirty="0">
                <a:solidFill>
                  <a:srgbClr val="800080"/>
                </a:solidFill>
              </a:rPr>
              <a:t>[1:]]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    for </a:t>
            </a:r>
            <a:r>
              <a:rPr lang="fr-FR" sz="1400" i="1" dirty="0" err="1">
                <a:solidFill>
                  <a:srgbClr val="800080"/>
                </a:solidFill>
              </a:rPr>
              <a:t>indy</a:t>
            </a:r>
            <a:r>
              <a:rPr lang="fr-FR" sz="1400" i="1" dirty="0">
                <a:solidFill>
                  <a:srgbClr val="800080"/>
                </a:solidFill>
              </a:rPr>
              <a:t> in </a:t>
            </a:r>
            <a:r>
              <a:rPr lang="fr-FR" sz="1400" i="1" dirty="0" err="1">
                <a:solidFill>
                  <a:srgbClr val="800080"/>
                </a:solidFill>
              </a:rPr>
              <a:t>indFrontaliers</a:t>
            </a:r>
            <a:r>
              <a:rPr lang="fr-FR" sz="1400" i="1" dirty="0">
                <a:solidFill>
                  <a:srgbClr val="800080"/>
                </a:solidFill>
              </a:rPr>
              <a:t> : </a:t>
            </a:r>
            <a:r>
              <a:rPr lang="fr-FR" sz="1400" i="1" dirty="0" err="1">
                <a:solidFill>
                  <a:srgbClr val="800080"/>
                </a:solidFill>
              </a:rPr>
              <a:t>self.Contraintes</a:t>
            </a:r>
            <a:r>
              <a:rPr lang="fr-FR" sz="1400" i="1" dirty="0">
                <a:solidFill>
                  <a:srgbClr val="800080"/>
                </a:solidFill>
              </a:rPr>
              <a:t>[</a:t>
            </a:r>
            <a:r>
              <a:rPr lang="fr-FR" sz="1400" i="1" dirty="0" err="1">
                <a:solidFill>
                  <a:srgbClr val="800080"/>
                </a:solidFill>
              </a:rPr>
              <a:t>indx,indy</a:t>
            </a:r>
            <a:r>
              <a:rPr lang="fr-FR" sz="1400" i="1" dirty="0">
                <a:solidFill>
                  <a:srgbClr val="800080"/>
                </a:solidFill>
              </a:rPr>
              <a:t>]=1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    </a:t>
            </a:r>
            <a:r>
              <a:rPr lang="fr-FR" sz="1400" i="1" dirty="0" err="1">
                <a:solidFill>
                  <a:srgbClr val="800080"/>
                </a:solidFill>
              </a:rPr>
              <a:t>self.Domaine.append</a:t>
            </a:r>
            <a:r>
              <a:rPr lang="fr-FR" sz="1400" i="1" dirty="0">
                <a:solidFill>
                  <a:srgbClr val="800080"/>
                </a:solidFill>
              </a:rPr>
              <a:t>(["Rouge", "Bleu", "Vert", "Jaune"])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    </a:t>
            </a:r>
            <a:r>
              <a:rPr lang="fr-FR" sz="1400" i="1" dirty="0" err="1">
                <a:solidFill>
                  <a:srgbClr val="800080"/>
                </a:solidFill>
              </a:rPr>
              <a:t>self.Variables.append</a:t>
            </a:r>
            <a:r>
              <a:rPr lang="fr-FR" sz="1400" i="1" dirty="0">
                <a:solidFill>
                  <a:srgbClr val="800080"/>
                </a:solidFill>
              </a:rPr>
              <a:t>("")</a:t>
            </a:r>
            <a:endParaRPr lang="mr-IN" sz="1400" i="1" dirty="0">
              <a:solidFill>
                <a:srgbClr val="800080"/>
              </a:solidFill>
            </a:endParaRPr>
          </a:p>
        </p:txBody>
      </p:sp>
      <p:grpSp>
        <p:nvGrpSpPr>
          <p:cNvPr id="187" name="Grouper 10">
            <a:extLst>
              <a:ext uri="{FF2B5EF4-FFF2-40B4-BE49-F238E27FC236}">
                <a16:creationId xmlns:a16="http://schemas.microsoft.com/office/drawing/2014/main" id="{03BF2B9E-6722-DD48-83DC-667C2309BA0E}"/>
              </a:ext>
            </a:extLst>
          </p:cNvPr>
          <p:cNvGrpSpPr/>
          <p:nvPr/>
        </p:nvGrpSpPr>
        <p:grpSpPr>
          <a:xfrm>
            <a:off x="2852347" y="3219865"/>
            <a:ext cx="5343417" cy="1318839"/>
            <a:chOff x="2353510" y="4751085"/>
            <a:chExt cx="5343417" cy="1318839"/>
          </a:xfrm>
        </p:grpSpPr>
        <p:sp>
          <p:nvSpPr>
            <p:cNvPr id="188" name="Line 44">
              <a:extLst>
                <a:ext uri="{FF2B5EF4-FFF2-40B4-BE49-F238E27FC236}">
                  <a16:creationId xmlns:a16="http://schemas.microsoft.com/office/drawing/2014/main" id="{7DDCDBC6-B8A5-5A40-B337-2499ADDCAC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3510" y="5045635"/>
              <a:ext cx="3709098" cy="1024289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89" name="Rectangle 1">
              <a:extLst>
                <a:ext uri="{FF2B5EF4-FFF2-40B4-BE49-F238E27FC236}">
                  <a16:creationId xmlns:a16="http://schemas.microsoft.com/office/drawing/2014/main" id="{DBD9BDCF-5027-5C48-AAC4-E4FD871E4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2608" y="4751085"/>
              <a:ext cx="1634319" cy="307777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Lecture des pays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177" name="Groupe 176">
            <a:extLst>
              <a:ext uri="{FF2B5EF4-FFF2-40B4-BE49-F238E27FC236}">
                <a16:creationId xmlns:a16="http://schemas.microsoft.com/office/drawing/2014/main" id="{5394C194-B25E-834A-A7B2-67057F150124}"/>
              </a:ext>
            </a:extLst>
          </p:cNvPr>
          <p:cNvGrpSpPr/>
          <p:nvPr/>
        </p:nvGrpSpPr>
        <p:grpSpPr>
          <a:xfrm>
            <a:off x="3446113" y="3783769"/>
            <a:ext cx="5313607" cy="1566803"/>
            <a:chOff x="3446113" y="3783769"/>
            <a:chExt cx="5313607" cy="1566803"/>
          </a:xfrm>
        </p:grpSpPr>
        <p:sp>
          <p:nvSpPr>
            <p:cNvPr id="190" name="Line 44">
              <a:extLst>
                <a:ext uri="{FF2B5EF4-FFF2-40B4-BE49-F238E27FC236}">
                  <a16:creationId xmlns:a16="http://schemas.microsoft.com/office/drawing/2014/main" id="{07EC3FEA-2B4D-E043-A8FC-856EF21C3B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6113" y="4084326"/>
              <a:ext cx="4162263" cy="1266246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91" name="Rectangle 1">
              <a:extLst>
                <a:ext uri="{FF2B5EF4-FFF2-40B4-BE49-F238E27FC236}">
                  <a16:creationId xmlns:a16="http://schemas.microsoft.com/office/drawing/2014/main" id="{981ACCA2-380B-FA4B-8DFD-FD7B44EE8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377" y="3783769"/>
              <a:ext cx="1151343" cy="523220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Lecture des frontières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183" name="Groupe 182">
            <a:extLst>
              <a:ext uri="{FF2B5EF4-FFF2-40B4-BE49-F238E27FC236}">
                <a16:creationId xmlns:a16="http://schemas.microsoft.com/office/drawing/2014/main" id="{42EAF6DD-26CA-6740-A93F-C18ACF36AFE3}"/>
              </a:ext>
            </a:extLst>
          </p:cNvPr>
          <p:cNvGrpSpPr/>
          <p:nvPr/>
        </p:nvGrpSpPr>
        <p:grpSpPr>
          <a:xfrm>
            <a:off x="4981737" y="6152217"/>
            <a:ext cx="4027907" cy="523220"/>
            <a:chOff x="4981737" y="6152217"/>
            <a:chExt cx="4027907" cy="523220"/>
          </a:xfrm>
        </p:grpSpPr>
        <p:sp>
          <p:nvSpPr>
            <p:cNvPr id="193" name="Rectangle 1">
              <a:extLst>
                <a:ext uri="{FF2B5EF4-FFF2-40B4-BE49-F238E27FC236}">
                  <a16:creationId xmlns:a16="http://schemas.microsoft.com/office/drawing/2014/main" id="{C54B4A3B-B76C-8E49-AFC3-F2430CE2A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4525" y="6152217"/>
              <a:ext cx="2135119" cy="523220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Initialisation des domaines et des valeurs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  <p:sp>
          <p:nvSpPr>
            <p:cNvPr id="194" name="Line 44">
              <a:extLst>
                <a:ext uri="{FF2B5EF4-FFF2-40B4-BE49-F238E27FC236}">
                  <a16:creationId xmlns:a16="http://schemas.microsoft.com/office/drawing/2014/main" id="{3A64867F-8266-2349-A310-D3ADB5D2D9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81737" y="6409184"/>
              <a:ext cx="1892788" cy="184445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E2D5D114-4604-6B46-BEAD-11DF6C0752E5}"/>
              </a:ext>
            </a:extLst>
          </p:cNvPr>
          <p:cNvGrpSpPr/>
          <p:nvPr/>
        </p:nvGrpSpPr>
        <p:grpSpPr>
          <a:xfrm>
            <a:off x="5436744" y="4998852"/>
            <a:ext cx="2968299" cy="690325"/>
            <a:chOff x="5436744" y="4998852"/>
            <a:chExt cx="2968299" cy="690325"/>
          </a:xfrm>
        </p:grpSpPr>
        <p:sp>
          <p:nvSpPr>
            <p:cNvPr id="192" name="Rectangle 1">
              <a:extLst>
                <a:ext uri="{FF2B5EF4-FFF2-40B4-BE49-F238E27FC236}">
                  <a16:creationId xmlns:a16="http://schemas.microsoft.com/office/drawing/2014/main" id="{205C7476-D268-854C-BEC0-D2253B39B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3334" y="4998852"/>
              <a:ext cx="1341709" cy="307777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Pays d’origine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  <p:sp>
          <p:nvSpPr>
            <p:cNvPr id="195" name="Line 44">
              <a:extLst>
                <a:ext uri="{FF2B5EF4-FFF2-40B4-BE49-F238E27FC236}">
                  <a16:creationId xmlns:a16="http://schemas.microsoft.com/office/drawing/2014/main" id="{51FB0DB6-6D15-2A42-9DCD-D00AF4066A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36744" y="5165957"/>
              <a:ext cx="1626590" cy="523220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AF8E827C-23F1-954D-BC93-684E5E27DE7F}"/>
              </a:ext>
            </a:extLst>
          </p:cNvPr>
          <p:cNvGrpSpPr/>
          <p:nvPr/>
        </p:nvGrpSpPr>
        <p:grpSpPr>
          <a:xfrm>
            <a:off x="5247935" y="5464064"/>
            <a:ext cx="3761709" cy="674592"/>
            <a:chOff x="5247935" y="5464064"/>
            <a:chExt cx="3761709" cy="674592"/>
          </a:xfrm>
        </p:grpSpPr>
        <p:sp>
          <p:nvSpPr>
            <p:cNvPr id="196" name="Rectangle 1">
              <a:extLst>
                <a:ext uri="{FF2B5EF4-FFF2-40B4-BE49-F238E27FC236}">
                  <a16:creationId xmlns:a16="http://schemas.microsoft.com/office/drawing/2014/main" id="{916FE18E-149A-E548-B2C9-E592D30BC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4525" y="5464064"/>
              <a:ext cx="2135119" cy="523220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Pays frontaliers et initialisation du réseau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  <p:sp>
          <p:nvSpPr>
            <p:cNvPr id="197" name="Line 44">
              <a:extLst>
                <a:ext uri="{FF2B5EF4-FFF2-40B4-BE49-F238E27FC236}">
                  <a16:creationId xmlns:a16="http://schemas.microsoft.com/office/drawing/2014/main" id="{35EB826E-C1FF-7F48-ABE2-C6DB707CB3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47935" y="5749931"/>
              <a:ext cx="1626590" cy="388725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69349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31999" y="544513"/>
            <a:ext cx="34596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Satisfaction de contraintes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568385"/>
            <a:chOff x="0" y="998538"/>
            <a:chExt cx="9144000" cy="568385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3741585" y="1166813"/>
              <a:ext cx="52357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Programme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</p:grpSp>
      <p:sp>
        <p:nvSpPr>
          <p:cNvPr id="184" name="Rectangle 1">
            <a:extLst>
              <a:ext uri="{FF2B5EF4-FFF2-40B4-BE49-F238E27FC236}">
                <a16:creationId xmlns:a16="http://schemas.microsoft.com/office/drawing/2014/main" id="{42A0FFF7-FCA9-D443-974F-D41392BA4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" y="1553054"/>
            <a:ext cx="8418915" cy="2462213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﻿ </a:t>
            </a:r>
            <a:r>
              <a:rPr lang="fr-FR" sz="1400" i="1" dirty="0" err="1">
                <a:solidFill>
                  <a:srgbClr val="800080"/>
                </a:solidFill>
              </a:rPr>
              <a:t>def</a:t>
            </a:r>
            <a:r>
              <a:rPr lang="fr-FR" sz="1400" i="1" dirty="0">
                <a:solidFill>
                  <a:srgbClr val="800080"/>
                </a:solidFill>
              </a:rPr>
              <a:t> MRV(self):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nonAffecte</a:t>
            </a:r>
            <a:r>
              <a:rPr lang="fr-FR" sz="1400" i="1" dirty="0">
                <a:solidFill>
                  <a:srgbClr val="800080"/>
                </a:solidFill>
              </a:rPr>
              <a:t> = [s for s in range(</a:t>
            </a:r>
            <a:r>
              <a:rPr lang="fr-FR" sz="1400" i="1" dirty="0" err="1">
                <a:solidFill>
                  <a:srgbClr val="800080"/>
                </a:solidFill>
              </a:rPr>
              <a:t>self.size</a:t>
            </a:r>
            <a:r>
              <a:rPr lang="fr-FR" sz="1400" i="1" dirty="0">
                <a:solidFill>
                  <a:srgbClr val="800080"/>
                </a:solidFill>
              </a:rPr>
              <a:t>) if </a:t>
            </a:r>
            <a:r>
              <a:rPr lang="fr-FR" sz="1400" i="1" dirty="0" err="1">
                <a:solidFill>
                  <a:srgbClr val="800080"/>
                </a:solidFill>
              </a:rPr>
              <a:t>self.Variables</a:t>
            </a:r>
            <a:r>
              <a:rPr lang="fr-FR" sz="1400" i="1" dirty="0">
                <a:solidFill>
                  <a:srgbClr val="800080"/>
                </a:solidFill>
              </a:rPr>
              <a:t>[s]==""]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if </a:t>
            </a:r>
            <a:r>
              <a:rPr lang="fr-FR" sz="1400" i="1" dirty="0" err="1">
                <a:solidFill>
                  <a:srgbClr val="800080"/>
                </a:solidFill>
              </a:rPr>
              <a:t>len</a:t>
            </a:r>
            <a:r>
              <a:rPr lang="fr-FR" sz="1400" i="1" dirty="0">
                <a:solidFill>
                  <a:srgbClr val="800080"/>
                </a:solidFill>
              </a:rPr>
              <a:t>(</a:t>
            </a:r>
            <a:r>
              <a:rPr lang="fr-FR" sz="1400" i="1" dirty="0" err="1">
                <a:solidFill>
                  <a:srgbClr val="800080"/>
                </a:solidFill>
              </a:rPr>
              <a:t>nonAffecte</a:t>
            </a:r>
            <a:r>
              <a:rPr lang="fr-FR" sz="1400" i="1" dirty="0">
                <a:solidFill>
                  <a:srgbClr val="800080"/>
                </a:solidFill>
              </a:rPr>
              <a:t>)==0 : return [], </a:t>
            </a:r>
            <a:r>
              <a:rPr lang="fr-FR" sz="1400" i="1" dirty="0" err="1">
                <a:solidFill>
                  <a:srgbClr val="800080"/>
                </a:solidFill>
              </a:rPr>
              <a:t>True</a:t>
            </a:r>
            <a:endParaRPr lang="fr-FR" sz="1400" i="1" dirty="0">
              <a:solidFill>
                <a:srgbClr val="800080"/>
              </a:solidFill>
            </a:endParaRP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minMRV</a:t>
            </a:r>
            <a:r>
              <a:rPr lang="fr-FR" sz="1400" i="1" dirty="0">
                <a:solidFill>
                  <a:srgbClr val="800080"/>
                </a:solidFill>
              </a:rPr>
              <a:t> = min([</a:t>
            </a:r>
            <a:r>
              <a:rPr lang="fr-FR" sz="1400" i="1" dirty="0" err="1">
                <a:solidFill>
                  <a:srgbClr val="800080"/>
                </a:solidFill>
              </a:rPr>
              <a:t>len</a:t>
            </a:r>
            <a:r>
              <a:rPr lang="fr-FR" sz="1400" i="1" dirty="0">
                <a:solidFill>
                  <a:srgbClr val="800080"/>
                </a:solidFill>
              </a:rPr>
              <a:t>(</a:t>
            </a:r>
            <a:r>
              <a:rPr lang="fr-FR" sz="1400" i="1" dirty="0" err="1">
                <a:solidFill>
                  <a:srgbClr val="800080"/>
                </a:solidFill>
              </a:rPr>
              <a:t>self.Domaine</a:t>
            </a:r>
            <a:r>
              <a:rPr lang="fr-FR" sz="1400" i="1" dirty="0">
                <a:solidFill>
                  <a:srgbClr val="800080"/>
                </a:solidFill>
              </a:rPr>
              <a:t>[s]) for s in </a:t>
            </a:r>
            <a:r>
              <a:rPr lang="fr-FR" sz="1400" i="1" dirty="0" err="1">
                <a:solidFill>
                  <a:srgbClr val="800080"/>
                </a:solidFill>
              </a:rPr>
              <a:t>nonAffecte</a:t>
            </a:r>
            <a:r>
              <a:rPr lang="fr-FR" sz="1400" i="1" dirty="0">
                <a:solidFill>
                  <a:srgbClr val="800080"/>
                </a:solidFill>
              </a:rPr>
              <a:t>])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MRVs</a:t>
            </a:r>
            <a:r>
              <a:rPr lang="fr-FR" sz="1400" i="1" dirty="0">
                <a:solidFill>
                  <a:srgbClr val="800080"/>
                </a:solidFill>
              </a:rPr>
              <a:t> = [s for s in </a:t>
            </a:r>
            <a:r>
              <a:rPr lang="fr-FR" sz="1400" i="1" dirty="0" err="1">
                <a:solidFill>
                  <a:srgbClr val="800080"/>
                </a:solidFill>
              </a:rPr>
              <a:t>nonAffecte</a:t>
            </a:r>
            <a:r>
              <a:rPr lang="fr-FR" sz="1400" i="1" dirty="0">
                <a:solidFill>
                  <a:srgbClr val="800080"/>
                </a:solidFill>
              </a:rPr>
              <a:t> if </a:t>
            </a:r>
            <a:r>
              <a:rPr lang="fr-FR" sz="1400" i="1" dirty="0" err="1">
                <a:solidFill>
                  <a:srgbClr val="800080"/>
                </a:solidFill>
              </a:rPr>
              <a:t>len</a:t>
            </a:r>
            <a:r>
              <a:rPr lang="fr-FR" sz="1400" i="1" dirty="0">
                <a:solidFill>
                  <a:srgbClr val="800080"/>
                </a:solidFill>
              </a:rPr>
              <a:t>(</a:t>
            </a:r>
            <a:r>
              <a:rPr lang="fr-FR" sz="1400" i="1" dirty="0" err="1">
                <a:solidFill>
                  <a:srgbClr val="800080"/>
                </a:solidFill>
              </a:rPr>
              <a:t>self.Domaine</a:t>
            </a:r>
            <a:r>
              <a:rPr lang="fr-FR" sz="1400" i="1" dirty="0">
                <a:solidFill>
                  <a:srgbClr val="800080"/>
                </a:solidFill>
              </a:rPr>
              <a:t>[s])==</a:t>
            </a:r>
            <a:r>
              <a:rPr lang="fr-FR" sz="1400" i="1" dirty="0" err="1">
                <a:solidFill>
                  <a:srgbClr val="800080"/>
                </a:solidFill>
              </a:rPr>
              <a:t>minMRV</a:t>
            </a:r>
            <a:r>
              <a:rPr lang="fr-FR" sz="1400" i="1" dirty="0">
                <a:solidFill>
                  <a:srgbClr val="800080"/>
                </a:solidFill>
              </a:rPr>
              <a:t>]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if </a:t>
            </a:r>
            <a:r>
              <a:rPr lang="fr-FR" sz="1400" i="1" dirty="0" err="1">
                <a:solidFill>
                  <a:srgbClr val="800080"/>
                </a:solidFill>
              </a:rPr>
              <a:t>len</a:t>
            </a:r>
            <a:r>
              <a:rPr lang="fr-FR" sz="1400" i="1" dirty="0">
                <a:solidFill>
                  <a:srgbClr val="800080"/>
                </a:solidFill>
              </a:rPr>
              <a:t>(</a:t>
            </a:r>
            <a:r>
              <a:rPr lang="fr-FR" sz="1400" i="1" dirty="0" err="1">
                <a:solidFill>
                  <a:srgbClr val="800080"/>
                </a:solidFill>
              </a:rPr>
              <a:t>MRVs</a:t>
            </a:r>
            <a:r>
              <a:rPr lang="fr-FR" sz="1400" i="1" dirty="0">
                <a:solidFill>
                  <a:srgbClr val="800080"/>
                </a:solidFill>
              </a:rPr>
              <a:t>)==1 : return </a:t>
            </a:r>
            <a:r>
              <a:rPr lang="fr-FR" sz="1400" i="1" dirty="0" err="1">
                <a:solidFill>
                  <a:srgbClr val="800080"/>
                </a:solidFill>
              </a:rPr>
              <a:t>MRVs</a:t>
            </a:r>
            <a:r>
              <a:rPr lang="fr-FR" sz="1400" i="1" dirty="0">
                <a:solidFill>
                  <a:srgbClr val="800080"/>
                </a:solidFill>
              </a:rPr>
              <a:t>, False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Degrees</a:t>
            </a:r>
            <a:r>
              <a:rPr lang="fr-FR" sz="1400" i="1" dirty="0">
                <a:solidFill>
                  <a:srgbClr val="800080"/>
                </a:solidFill>
              </a:rPr>
              <a:t> = []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for s in </a:t>
            </a:r>
            <a:r>
              <a:rPr lang="fr-FR" sz="1400" i="1" dirty="0" err="1">
                <a:solidFill>
                  <a:srgbClr val="800080"/>
                </a:solidFill>
              </a:rPr>
              <a:t>MRVs</a:t>
            </a:r>
            <a:r>
              <a:rPr lang="fr-FR" sz="1400" i="1" dirty="0">
                <a:solidFill>
                  <a:srgbClr val="800080"/>
                </a:solidFill>
              </a:rPr>
              <a:t>: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    </a:t>
            </a:r>
            <a:r>
              <a:rPr lang="fr-FR" sz="1400" i="1" dirty="0" err="1">
                <a:solidFill>
                  <a:srgbClr val="800080"/>
                </a:solidFill>
              </a:rPr>
              <a:t>Degrees.append</a:t>
            </a:r>
            <a:r>
              <a:rPr lang="fr-FR" sz="1400" i="1" dirty="0">
                <a:solidFill>
                  <a:srgbClr val="800080"/>
                </a:solidFill>
              </a:rPr>
              <a:t>( </a:t>
            </a:r>
            <a:r>
              <a:rPr lang="fr-FR" sz="1400" i="1" dirty="0" err="1">
                <a:solidFill>
                  <a:srgbClr val="800080"/>
                </a:solidFill>
              </a:rPr>
              <a:t>sum</a:t>
            </a:r>
            <a:r>
              <a:rPr lang="fr-FR" sz="1400" i="1" dirty="0">
                <a:solidFill>
                  <a:srgbClr val="800080"/>
                </a:solidFill>
              </a:rPr>
              <a:t>(</a:t>
            </a:r>
            <a:r>
              <a:rPr lang="fr-FR" sz="1400" i="1" dirty="0" err="1">
                <a:solidFill>
                  <a:srgbClr val="800080"/>
                </a:solidFill>
              </a:rPr>
              <a:t>self.Contraintes</a:t>
            </a:r>
            <a:r>
              <a:rPr lang="fr-FR" sz="1400" i="1" dirty="0">
                <a:solidFill>
                  <a:srgbClr val="800080"/>
                </a:solidFill>
              </a:rPr>
              <a:t>[s][x] for x in range(</a:t>
            </a:r>
            <a:r>
              <a:rPr lang="fr-FR" sz="1400" i="1" dirty="0" err="1">
                <a:solidFill>
                  <a:srgbClr val="800080"/>
                </a:solidFill>
              </a:rPr>
              <a:t>self.size</a:t>
            </a:r>
            <a:r>
              <a:rPr lang="fr-FR" sz="1400" i="1" dirty="0">
                <a:solidFill>
                  <a:srgbClr val="800080"/>
                </a:solidFill>
              </a:rPr>
              <a:t>) if </a:t>
            </a:r>
            <a:r>
              <a:rPr lang="fr-FR" sz="1400" i="1" dirty="0" err="1">
                <a:solidFill>
                  <a:srgbClr val="800080"/>
                </a:solidFill>
              </a:rPr>
              <a:t>self.Variables</a:t>
            </a:r>
            <a:r>
              <a:rPr lang="fr-FR" sz="1400" i="1" dirty="0">
                <a:solidFill>
                  <a:srgbClr val="800080"/>
                </a:solidFill>
              </a:rPr>
              <a:t>[x]=="")) 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DHs</a:t>
            </a:r>
            <a:r>
              <a:rPr lang="fr-FR" sz="1400" i="1" dirty="0">
                <a:solidFill>
                  <a:srgbClr val="800080"/>
                </a:solidFill>
              </a:rPr>
              <a:t> = [ </a:t>
            </a:r>
            <a:r>
              <a:rPr lang="fr-FR" sz="1400" i="1" dirty="0" err="1">
                <a:solidFill>
                  <a:srgbClr val="800080"/>
                </a:solidFill>
              </a:rPr>
              <a:t>MRVs</a:t>
            </a:r>
            <a:r>
              <a:rPr lang="fr-FR" sz="1400" i="1" dirty="0">
                <a:solidFill>
                  <a:srgbClr val="800080"/>
                </a:solidFill>
              </a:rPr>
              <a:t>[s] for s in range(</a:t>
            </a:r>
            <a:r>
              <a:rPr lang="fr-FR" sz="1400" i="1" dirty="0" err="1">
                <a:solidFill>
                  <a:srgbClr val="800080"/>
                </a:solidFill>
              </a:rPr>
              <a:t>len</a:t>
            </a:r>
            <a:r>
              <a:rPr lang="fr-FR" sz="1400" i="1" dirty="0">
                <a:solidFill>
                  <a:srgbClr val="800080"/>
                </a:solidFill>
              </a:rPr>
              <a:t>(</a:t>
            </a:r>
            <a:r>
              <a:rPr lang="fr-FR" sz="1400" i="1" dirty="0" err="1">
                <a:solidFill>
                  <a:srgbClr val="800080"/>
                </a:solidFill>
              </a:rPr>
              <a:t>MRVs</a:t>
            </a:r>
            <a:r>
              <a:rPr lang="fr-FR" sz="1400" i="1" dirty="0">
                <a:solidFill>
                  <a:srgbClr val="800080"/>
                </a:solidFill>
              </a:rPr>
              <a:t>)) if </a:t>
            </a:r>
            <a:r>
              <a:rPr lang="fr-FR" sz="1400" i="1" dirty="0" err="1">
                <a:solidFill>
                  <a:srgbClr val="800080"/>
                </a:solidFill>
              </a:rPr>
              <a:t>Degrees</a:t>
            </a:r>
            <a:r>
              <a:rPr lang="fr-FR" sz="1400" i="1" dirty="0">
                <a:solidFill>
                  <a:srgbClr val="800080"/>
                </a:solidFill>
              </a:rPr>
              <a:t>[s]==max(</a:t>
            </a:r>
            <a:r>
              <a:rPr lang="fr-FR" sz="1400" i="1" dirty="0" err="1">
                <a:solidFill>
                  <a:srgbClr val="800080"/>
                </a:solidFill>
              </a:rPr>
              <a:t>Degrees</a:t>
            </a:r>
            <a:r>
              <a:rPr lang="fr-FR" sz="1400" i="1" dirty="0">
                <a:solidFill>
                  <a:srgbClr val="800080"/>
                </a:solidFill>
              </a:rPr>
              <a:t>) ]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return </a:t>
            </a:r>
            <a:r>
              <a:rPr lang="fr-FR" sz="1400" i="1" dirty="0" err="1">
                <a:solidFill>
                  <a:srgbClr val="800080"/>
                </a:solidFill>
              </a:rPr>
              <a:t>DHs</a:t>
            </a:r>
            <a:r>
              <a:rPr lang="fr-FR" sz="1400" i="1" dirty="0">
                <a:solidFill>
                  <a:srgbClr val="800080"/>
                </a:solidFill>
              </a:rPr>
              <a:t>, False </a:t>
            </a:r>
            <a:endParaRPr lang="mr-IN" sz="1400" i="1" dirty="0">
              <a:solidFill>
                <a:srgbClr val="800080"/>
              </a:solidFill>
            </a:endParaRPr>
          </a:p>
        </p:txBody>
      </p:sp>
      <p:grpSp>
        <p:nvGrpSpPr>
          <p:cNvPr id="124" name="Grouper 10">
            <a:extLst>
              <a:ext uri="{FF2B5EF4-FFF2-40B4-BE49-F238E27FC236}">
                <a16:creationId xmlns:a16="http://schemas.microsoft.com/office/drawing/2014/main" id="{A885C53F-6BBB-DE43-8A0A-D7EFB19EBB0F}"/>
              </a:ext>
            </a:extLst>
          </p:cNvPr>
          <p:cNvGrpSpPr/>
          <p:nvPr/>
        </p:nvGrpSpPr>
        <p:grpSpPr>
          <a:xfrm>
            <a:off x="5136444" y="1699618"/>
            <a:ext cx="2751634" cy="497111"/>
            <a:chOff x="4428287" y="4751085"/>
            <a:chExt cx="2751634" cy="497111"/>
          </a:xfrm>
        </p:grpSpPr>
        <p:sp>
          <p:nvSpPr>
            <p:cNvPr id="126" name="Line 44">
              <a:extLst>
                <a:ext uri="{FF2B5EF4-FFF2-40B4-BE49-F238E27FC236}">
                  <a16:creationId xmlns:a16="http://schemas.microsoft.com/office/drawing/2014/main" id="{C097A7D8-FEAC-7A4A-A2C8-85ED31AB78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28287" y="4872272"/>
              <a:ext cx="1634319" cy="375924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28" name="Rectangle 1">
              <a:extLst>
                <a:ext uri="{FF2B5EF4-FFF2-40B4-BE49-F238E27FC236}">
                  <a16:creationId xmlns:a16="http://schemas.microsoft.com/office/drawing/2014/main" id="{7BD5DEDE-CD6A-3A48-826F-9E113BDD1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2609" y="4751085"/>
              <a:ext cx="1117312" cy="307777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Test d’arrêt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C7FFF735-567D-4542-9403-86F8092893F5}"/>
              </a:ext>
            </a:extLst>
          </p:cNvPr>
          <p:cNvGrpSpPr/>
          <p:nvPr/>
        </p:nvGrpSpPr>
        <p:grpSpPr>
          <a:xfrm>
            <a:off x="5208447" y="2041138"/>
            <a:ext cx="3196637" cy="523220"/>
            <a:chOff x="5208447" y="2041138"/>
            <a:chExt cx="3196637" cy="523220"/>
          </a:xfrm>
        </p:grpSpPr>
        <p:sp>
          <p:nvSpPr>
            <p:cNvPr id="130" name="Line 44">
              <a:extLst>
                <a:ext uri="{FF2B5EF4-FFF2-40B4-BE49-F238E27FC236}">
                  <a16:creationId xmlns:a16="http://schemas.microsoft.com/office/drawing/2014/main" id="{F5A200A6-F72E-A140-951A-28EC20A6E0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8447" y="2317916"/>
              <a:ext cx="949982" cy="166236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32" name="Rectangle 1">
              <a:extLst>
                <a:ext uri="{FF2B5EF4-FFF2-40B4-BE49-F238E27FC236}">
                  <a16:creationId xmlns:a16="http://schemas.microsoft.com/office/drawing/2014/main" id="{61F7F48B-75F5-D144-A5D4-99CC6CEA5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8429" y="2041138"/>
              <a:ext cx="2246655" cy="523220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Sommets avec le moins de valeurs compatibles 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75820496-2FB6-B648-B7A3-666C48A4E6FA}"/>
              </a:ext>
            </a:extLst>
          </p:cNvPr>
          <p:cNvGrpSpPr/>
          <p:nvPr/>
        </p:nvGrpSpPr>
        <p:grpSpPr>
          <a:xfrm>
            <a:off x="3172858" y="2734975"/>
            <a:ext cx="5232226" cy="523220"/>
            <a:chOff x="3172858" y="2734975"/>
            <a:chExt cx="5232226" cy="523220"/>
          </a:xfrm>
        </p:grpSpPr>
        <p:sp>
          <p:nvSpPr>
            <p:cNvPr id="134" name="Line 44">
              <a:extLst>
                <a:ext uri="{FF2B5EF4-FFF2-40B4-BE49-F238E27FC236}">
                  <a16:creationId xmlns:a16="http://schemas.microsoft.com/office/drawing/2014/main" id="{D44F3A92-1AC6-CD43-B26E-D7FF4FB8A9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72858" y="2996585"/>
              <a:ext cx="1641513" cy="256143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35" name="Rectangle 1">
              <a:extLst>
                <a:ext uri="{FF2B5EF4-FFF2-40B4-BE49-F238E27FC236}">
                  <a16:creationId xmlns:a16="http://schemas.microsoft.com/office/drawing/2014/main" id="{DA416D43-8210-6E4D-8DC1-6AD6E3830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4371" y="2734975"/>
              <a:ext cx="3590713" cy="523220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Recherche des </a:t>
              </a:r>
              <a:r>
                <a:rPr lang="fr-FR" sz="1400" i="1" dirty="0" err="1">
                  <a:solidFill>
                    <a:srgbClr val="800080"/>
                  </a:solidFill>
                </a:rPr>
                <a:t>Degree</a:t>
              </a:r>
              <a:r>
                <a:rPr lang="fr-FR" sz="1400" i="1" dirty="0">
                  <a:solidFill>
                    <a:srgbClr val="800080"/>
                  </a:solidFill>
                </a:rPr>
                <a:t> Heuristique si plusieurs sommets sont équivalent en MRV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</p:grpSp>
      <p:sp>
        <p:nvSpPr>
          <p:cNvPr id="137" name="Rectangle 1">
            <a:extLst>
              <a:ext uri="{FF2B5EF4-FFF2-40B4-BE49-F238E27FC236}">
                <a16:creationId xmlns:a16="http://schemas.microsoft.com/office/drawing/2014/main" id="{D07AD8DA-08E9-024D-A6FC-C3287B481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" y="4087951"/>
            <a:ext cx="8418915" cy="267765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﻿</a:t>
            </a:r>
            <a:r>
              <a:rPr lang="fr-FR" sz="1400" i="1" dirty="0" err="1">
                <a:solidFill>
                  <a:srgbClr val="800080"/>
                </a:solidFill>
              </a:rPr>
              <a:t>def</a:t>
            </a:r>
            <a:r>
              <a:rPr lang="fr-FR" sz="1400" i="1" dirty="0">
                <a:solidFill>
                  <a:srgbClr val="800080"/>
                </a:solidFill>
              </a:rPr>
              <a:t> </a:t>
            </a:r>
            <a:r>
              <a:rPr lang="fr-FR" sz="1400" i="1" dirty="0" err="1">
                <a:solidFill>
                  <a:srgbClr val="800080"/>
                </a:solidFill>
              </a:rPr>
              <a:t>nextValue</a:t>
            </a:r>
            <a:r>
              <a:rPr lang="fr-FR" sz="1400" i="1" dirty="0">
                <a:solidFill>
                  <a:srgbClr val="800080"/>
                </a:solidFill>
              </a:rPr>
              <a:t>(self, </a:t>
            </a:r>
            <a:r>
              <a:rPr lang="fr-FR" sz="1400" i="1" dirty="0" err="1">
                <a:solidFill>
                  <a:srgbClr val="800080"/>
                </a:solidFill>
              </a:rPr>
              <a:t>indS</a:t>
            </a:r>
            <a:r>
              <a:rPr lang="fr-FR" sz="1400" i="1" dirty="0">
                <a:solidFill>
                  <a:srgbClr val="800080"/>
                </a:solidFill>
              </a:rPr>
              <a:t>):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</a:t>
            </a:r>
            <a:r>
              <a:rPr lang="fr-FR" sz="1400" i="1" dirty="0" err="1">
                <a:solidFill>
                  <a:srgbClr val="800080"/>
                </a:solidFill>
              </a:rPr>
              <a:t>minValide</a:t>
            </a:r>
            <a:r>
              <a:rPr lang="fr-FR" sz="1400" i="1" dirty="0">
                <a:solidFill>
                  <a:srgbClr val="800080"/>
                </a:solidFill>
              </a:rPr>
              <a:t> = []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NAffs</a:t>
            </a:r>
            <a:r>
              <a:rPr lang="fr-FR" sz="1400" i="1" dirty="0">
                <a:solidFill>
                  <a:srgbClr val="800080"/>
                </a:solidFill>
              </a:rPr>
              <a:t> = [s for s in range(</a:t>
            </a:r>
            <a:r>
              <a:rPr lang="fr-FR" sz="1400" i="1" dirty="0" err="1">
                <a:solidFill>
                  <a:srgbClr val="800080"/>
                </a:solidFill>
              </a:rPr>
              <a:t>self.size</a:t>
            </a:r>
            <a:r>
              <a:rPr lang="fr-FR" sz="1400" i="1" dirty="0">
                <a:solidFill>
                  <a:srgbClr val="800080"/>
                </a:solidFill>
              </a:rPr>
              <a:t>) if </a:t>
            </a:r>
            <a:r>
              <a:rPr lang="fr-FR" sz="1400" i="1" dirty="0" err="1">
                <a:solidFill>
                  <a:srgbClr val="800080"/>
                </a:solidFill>
              </a:rPr>
              <a:t>self.Contraintes</a:t>
            </a:r>
            <a:r>
              <a:rPr lang="fr-FR" sz="1400" i="1" dirty="0">
                <a:solidFill>
                  <a:srgbClr val="800080"/>
                </a:solidFill>
              </a:rPr>
              <a:t>[</a:t>
            </a:r>
            <a:r>
              <a:rPr lang="fr-FR" sz="1400" i="1" dirty="0" err="1">
                <a:solidFill>
                  <a:srgbClr val="800080"/>
                </a:solidFill>
              </a:rPr>
              <a:t>indS</a:t>
            </a:r>
            <a:r>
              <a:rPr lang="fr-FR" sz="1400" i="1" dirty="0">
                <a:solidFill>
                  <a:srgbClr val="800080"/>
                </a:solidFill>
              </a:rPr>
              <a:t>, s]!=0 and </a:t>
            </a:r>
            <a:r>
              <a:rPr lang="fr-FR" sz="1400" i="1" dirty="0" err="1">
                <a:solidFill>
                  <a:srgbClr val="800080"/>
                </a:solidFill>
              </a:rPr>
              <a:t>self.Variables</a:t>
            </a:r>
            <a:r>
              <a:rPr lang="fr-FR" sz="1400" i="1" dirty="0">
                <a:solidFill>
                  <a:srgbClr val="800080"/>
                </a:solidFill>
              </a:rPr>
              <a:t>[s]==""]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if </a:t>
            </a:r>
            <a:r>
              <a:rPr lang="fr-FR" sz="1400" i="1" dirty="0" err="1">
                <a:solidFill>
                  <a:srgbClr val="800080"/>
                </a:solidFill>
              </a:rPr>
              <a:t>len</a:t>
            </a:r>
            <a:r>
              <a:rPr lang="fr-FR" sz="1400" i="1" dirty="0">
                <a:solidFill>
                  <a:srgbClr val="800080"/>
                </a:solidFill>
              </a:rPr>
              <a:t>(</a:t>
            </a:r>
            <a:r>
              <a:rPr lang="fr-FR" sz="1400" i="1" dirty="0" err="1">
                <a:solidFill>
                  <a:srgbClr val="800080"/>
                </a:solidFill>
              </a:rPr>
              <a:t>NAffs</a:t>
            </a:r>
            <a:r>
              <a:rPr lang="fr-FR" sz="1400" i="1" dirty="0">
                <a:solidFill>
                  <a:srgbClr val="800080"/>
                </a:solidFill>
              </a:rPr>
              <a:t>)==0 : return </a:t>
            </a:r>
            <a:r>
              <a:rPr lang="fr-FR" sz="1400" i="1" dirty="0" err="1">
                <a:solidFill>
                  <a:srgbClr val="800080"/>
                </a:solidFill>
              </a:rPr>
              <a:t>self.Domaine</a:t>
            </a:r>
            <a:r>
              <a:rPr lang="fr-FR" sz="1400" i="1" dirty="0">
                <a:solidFill>
                  <a:srgbClr val="800080"/>
                </a:solidFill>
              </a:rPr>
              <a:t>[</a:t>
            </a:r>
            <a:r>
              <a:rPr lang="fr-FR" sz="1400" i="1" dirty="0" err="1">
                <a:solidFill>
                  <a:srgbClr val="800080"/>
                </a:solidFill>
              </a:rPr>
              <a:t>indS</a:t>
            </a:r>
            <a:r>
              <a:rPr lang="fr-FR" sz="1400" i="1" dirty="0">
                <a:solidFill>
                  <a:srgbClr val="800080"/>
                </a:solidFill>
              </a:rPr>
              <a:t>]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for v in </a:t>
            </a:r>
            <a:r>
              <a:rPr lang="fr-FR" sz="1400" i="1" dirty="0" err="1">
                <a:solidFill>
                  <a:srgbClr val="800080"/>
                </a:solidFill>
              </a:rPr>
              <a:t>self.Domaine</a:t>
            </a:r>
            <a:r>
              <a:rPr lang="fr-FR" sz="1400" i="1" dirty="0">
                <a:solidFill>
                  <a:srgbClr val="800080"/>
                </a:solidFill>
              </a:rPr>
              <a:t>[</a:t>
            </a:r>
            <a:r>
              <a:rPr lang="fr-FR" sz="1400" i="1" dirty="0" err="1">
                <a:solidFill>
                  <a:srgbClr val="800080"/>
                </a:solidFill>
              </a:rPr>
              <a:t>indS</a:t>
            </a:r>
            <a:r>
              <a:rPr lang="fr-FR" sz="1400" i="1" dirty="0">
                <a:solidFill>
                  <a:srgbClr val="800080"/>
                </a:solidFill>
              </a:rPr>
              <a:t>] : </a:t>
            </a:r>
            <a:r>
              <a:rPr lang="fr-FR" sz="1400" i="1" dirty="0" err="1">
                <a:solidFill>
                  <a:srgbClr val="800080"/>
                </a:solidFill>
              </a:rPr>
              <a:t>minVal</a:t>
            </a:r>
            <a:r>
              <a:rPr lang="fr-FR" sz="1400" i="1" dirty="0">
                <a:solidFill>
                  <a:srgbClr val="800080"/>
                </a:solidFill>
              </a:rPr>
              <a:t> = </a:t>
            </a:r>
            <a:r>
              <a:rPr lang="fr-FR" sz="1400" i="1" dirty="0" err="1">
                <a:solidFill>
                  <a:srgbClr val="800080"/>
                </a:solidFill>
              </a:rPr>
              <a:t>math.inf</a:t>
            </a:r>
            <a:endParaRPr lang="fr-FR" sz="1400" i="1" dirty="0">
              <a:solidFill>
                <a:srgbClr val="800080"/>
              </a:solidFill>
            </a:endParaRP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    for s in </a:t>
            </a:r>
            <a:r>
              <a:rPr lang="fr-FR" sz="1400" i="1" dirty="0" err="1">
                <a:solidFill>
                  <a:srgbClr val="800080"/>
                </a:solidFill>
              </a:rPr>
              <a:t>NAffs</a:t>
            </a:r>
            <a:r>
              <a:rPr lang="fr-FR" sz="1400" i="1" dirty="0">
                <a:solidFill>
                  <a:srgbClr val="800080"/>
                </a:solidFill>
              </a:rPr>
              <a:t>: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        val = </a:t>
            </a:r>
            <a:r>
              <a:rPr lang="fr-FR" sz="1400" i="1" dirty="0" err="1">
                <a:solidFill>
                  <a:srgbClr val="800080"/>
                </a:solidFill>
              </a:rPr>
              <a:t>len</a:t>
            </a:r>
            <a:r>
              <a:rPr lang="fr-FR" sz="1400" i="1" dirty="0">
                <a:solidFill>
                  <a:srgbClr val="800080"/>
                </a:solidFill>
              </a:rPr>
              <a:t>(</a:t>
            </a:r>
            <a:r>
              <a:rPr lang="fr-FR" sz="1400" i="1" dirty="0" err="1">
                <a:solidFill>
                  <a:srgbClr val="800080"/>
                </a:solidFill>
              </a:rPr>
              <a:t>self.Domaine</a:t>
            </a:r>
            <a:r>
              <a:rPr lang="fr-FR" sz="1400" i="1" dirty="0">
                <a:solidFill>
                  <a:srgbClr val="800080"/>
                </a:solidFill>
              </a:rPr>
              <a:t>[s]) ; if v in </a:t>
            </a:r>
            <a:r>
              <a:rPr lang="fr-FR" sz="1400" i="1" dirty="0" err="1">
                <a:solidFill>
                  <a:srgbClr val="800080"/>
                </a:solidFill>
              </a:rPr>
              <a:t>self.Domaine</a:t>
            </a:r>
            <a:r>
              <a:rPr lang="fr-FR" sz="1400" i="1" dirty="0">
                <a:solidFill>
                  <a:srgbClr val="800080"/>
                </a:solidFill>
              </a:rPr>
              <a:t>[s] : val -=1 ; if val &lt; </a:t>
            </a:r>
            <a:r>
              <a:rPr lang="fr-FR" sz="1400" i="1" dirty="0" err="1">
                <a:solidFill>
                  <a:srgbClr val="800080"/>
                </a:solidFill>
              </a:rPr>
              <a:t>minVal</a:t>
            </a:r>
            <a:r>
              <a:rPr lang="fr-FR" sz="1400" i="1" dirty="0">
                <a:solidFill>
                  <a:srgbClr val="800080"/>
                </a:solidFill>
              </a:rPr>
              <a:t> : </a:t>
            </a:r>
            <a:r>
              <a:rPr lang="fr-FR" sz="1400" i="1" dirty="0" err="1">
                <a:solidFill>
                  <a:srgbClr val="800080"/>
                </a:solidFill>
              </a:rPr>
              <a:t>minVal</a:t>
            </a:r>
            <a:r>
              <a:rPr lang="fr-FR" sz="1400" i="1" dirty="0">
                <a:solidFill>
                  <a:srgbClr val="800080"/>
                </a:solidFill>
              </a:rPr>
              <a:t> = val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    </a:t>
            </a:r>
            <a:r>
              <a:rPr lang="fr-FR" sz="1400" i="1" dirty="0" err="1">
                <a:solidFill>
                  <a:srgbClr val="800080"/>
                </a:solidFill>
              </a:rPr>
              <a:t>minValide.append</a:t>
            </a:r>
            <a:r>
              <a:rPr lang="fr-FR" sz="1400" i="1" dirty="0">
                <a:solidFill>
                  <a:srgbClr val="800080"/>
                </a:solidFill>
              </a:rPr>
              <a:t>(</a:t>
            </a:r>
            <a:r>
              <a:rPr lang="fr-FR" sz="1400" i="1" dirty="0" err="1">
                <a:solidFill>
                  <a:srgbClr val="800080"/>
                </a:solidFill>
              </a:rPr>
              <a:t>minVal</a:t>
            </a:r>
            <a:r>
              <a:rPr lang="fr-FR" sz="1400" i="1" dirty="0">
                <a:solidFill>
                  <a:srgbClr val="800080"/>
                </a:solidFill>
              </a:rPr>
              <a:t>)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valeursValides</a:t>
            </a:r>
            <a:r>
              <a:rPr lang="fr-FR" sz="1400" i="1" dirty="0">
                <a:solidFill>
                  <a:srgbClr val="800080"/>
                </a:solidFill>
              </a:rPr>
              <a:t> = </a:t>
            </a:r>
            <a:r>
              <a:rPr lang="fr-FR" sz="1400" i="1" dirty="0" err="1">
                <a:solidFill>
                  <a:srgbClr val="800080"/>
                </a:solidFill>
              </a:rPr>
              <a:t>self.Domaine</a:t>
            </a:r>
            <a:r>
              <a:rPr lang="fr-FR" sz="1400" i="1" dirty="0">
                <a:solidFill>
                  <a:srgbClr val="800080"/>
                </a:solidFill>
              </a:rPr>
              <a:t>[</a:t>
            </a:r>
            <a:r>
              <a:rPr lang="fr-FR" sz="1400" i="1" dirty="0" err="1">
                <a:solidFill>
                  <a:srgbClr val="800080"/>
                </a:solidFill>
              </a:rPr>
              <a:t>indS</a:t>
            </a:r>
            <a:r>
              <a:rPr lang="fr-FR" sz="1400" i="1" dirty="0">
                <a:solidFill>
                  <a:srgbClr val="800080"/>
                </a:solidFill>
              </a:rPr>
              <a:t>][:]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while</a:t>
            </a:r>
            <a:r>
              <a:rPr lang="fr-FR" sz="1400" i="1" dirty="0">
                <a:solidFill>
                  <a:srgbClr val="800080"/>
                </a:solidFill>
              </a:rPr>
              <a:t> (0 in </a:t>
            </a:r>
            <a:r>
              <a:rPr lang="fr-FR" sz="1400" i="1" dirty="0" err="1">
                <a:solidFill>
                  <a:srgbClr val="800080"/>
                </a:solidFill>
              </a:rPr>
              <a:t>minValide</a:t>
            </a:r>
            <a:r>
              <a:rPr lang="fr-FR" sz="1400" i="1" dirty="0">
                <a:solidFill>
                  <a:srgbClr val="800080"/>
                </a:solidFill>
              </a:rPr>
              <a:t>) : pos = </a:t>
            </a:r>
            <a:r>
              <a:rPr lang="fr-FR" sz="1400" i="1" dirty="0" err="1">
                <a:solidFill>
                  <a:srgbClr val="800080"/>
                </a:solidFill>
              </a:rPr>
              <a:t>minValide.index</a:t>
            </a:r>
            <a:r>
              <a:rPr lang="fr-FR" sz="1400" i="1" dirty="0">
                <a:solidFill>
                  <a:srgbClr val="800080"/>
                </a:solidFill>
              </a:rPr>
              <a:t>(0) ; </a:t>
            </a:r>
            <a:r>
              <a:rPr lang="fr-FR" sz="1400" i="1" dirty="0" err="1">
                <a:solidFill>
                  <a:srgbClr val="800080"/>
                </a:solidFill>
              </a:rPr>
              <a:t>del</a:t>
            </a:r>
            <a:r>
              <a:rPr lang="fr-FR" sz="1400" i="1" dirty="0">
                <a:solidFill>
                  <a:srgbClr val="800080"/>
                </a:solidFill>
              </a:rPr>
              <a:t> </a:t>
            </a:r>
            <a:r>
              <a:rPr lang="fr-FR" sz="1400" i="1" dirty="0" err="1">
                <a:solidFill>
                  <a:srgbClr val="800080"/>
                </a:solidFill>
              </a:rPr>
              <a:t>minValide</a:t>
            </a:r>
            <a:r>
              <a:rPr lang="fr-FR" sz="1400" i="1" dirty="0">
                <a:solidFill>
                  <a:srgbClr val="800080"/>
                </a:solidFill>
              </a:rPr>
              <a:t>[pos] ; </a:t>
            </a:r>
            <a:r>
              <a:rPr lang="fr-FR" sz="1400" i="1" dirty="0" err="1">
                <a:solidFill>
                  <a:srgbClr val="800080"/>
                </a:solidFill>
              </a:rPr>
              <a:t>del</a:t>
            </a:r>
            <a:r>
              <a:rPr lang="fr-FR" sz="1400" i="1" dirty="0">
                <a:solidFill>
                  <a:srgbClr val="800080"/>
                </a:solidFill>
              </a:rPr>
              <a:t> </a:t>
            </a:r>
            <a:r>
              <a:rPr lang="fr-FR" sz="1400" i="1" dirty="0" err="1">
                <a:solidFill>
                  <a:srgbClr val="800080"/>
                </a:solidFill>
              </a:rPr>
              <a:t>valeursValides</a:t>
            </a:r>
            <a:r>
              <a:rPr lang="fr-FR" sz="1400" i="1" dirty="0">
                <a:solidFill>
                  <a:srgbClr val="800080"/>
                </a:solidFill>
              </a:rPr>
              <a:t>[pos]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valeursTries</a:t>
            </a:r>
            <a:r>
              <a:rPr lang="fr-FR" sz="1400" i="1" dirty="0">
                <a:solidFill>
                  <a:srgbClr val="800080"/>
                </a:solidFill>
              </a:rPr>
              <a:t> = [X for Y, X in </a:t>
            </a:r>
            <a:r>
              <a:rPr lang="fr-FR" sz="1400" i="1" dirty="0" err="1">
                <a:solidFill>
                  <a:srgbClr val="800080"/>
                </a:solidFill>
              </a:rPr>
              <a:t>sorted</a:t>
            </a:r>
            <a:r>
              <a:rPr lang="fr-FR" sz="1400" i="1" dirty="0">
                <a:solidFill>
                  <a:srgbClr val="800080"/>
                </a:solidFill>
              </a:rPr>
              <a:t>(zip(</a:t>
            </a:r>
            <a:r>
              <a:rPr lang="fr-FR" sz="1400" i="1" dirty="0" err="1">
                <a:solidFill>
                  <a:srgbClr val="800080"/>
                </a:solidFill>
              </a:rPr>
              <a:t>minValide,valeursValides</a:t>
            </a:r>
            <a:r>
              <a:rPr lang="fr-FR" sz="1400" i="1" dirty="0">
                <a:solidFill>
                  <a:srgbClr val="800080"/>
                </a:solidFill>
              </a:rPr>
              <a:t>), reverse=</a:t>
            </a:r>
            <a:r>
              <a:rPr lang="fr-FR" sz="1400" i="1" dirty="0" err="1">
                <a:solidFill>
                  <a:srgbClr val="800080"/>
                </a:solidFill>
              </a:rPr>
              <a:t>True</a:t>
            </a:r>
            <a:r>
              <a:rPr lang="fr-FR" sz="1400" i="1" dirty="0">
                <a:solidFill>
                  <a:srgbClr val="800080"/>
                </a:solidFill>
              </a:rPr>
              <a:t>)]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return </a:t>
            </a:r>
            <a:r>
              <a:rPr lang="fr-FR" sz="1400" i="1" dirty="0" err="1">
                <a:solidFill>
                  <a:srgbClr val="800080"/>
                </a:solidFill>
              </a:rPr>
              <a:t>valeursTries</a:t>
            </a:r>
            <a:r>
              <a:rPr lang="fr-FR" sz="1400" i="1" dirty="0">
                <a:solidFill>
                  <a:srgbClr val="800080"/>
                </a:solidFill>
              </a:rPr>
              <a:t> </a:t>
            </a:r>
            <a:endParaRPr lang="mr-IN" sz="1400" i="1" dirty="0">
              <a:solidFill>
                <a:srgbClr val="800080"/>
              </a:solidFill>
            </a:endParaRPr>
          </a:p>
        </p:txBody>
      </p: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9FFEA2BE-9113-CB49-8208-0D0AC1866AA3}"/>
              </a:ext>
            </a:extLst>
          </p:cNvPr>
          <p:cNvGrpSpPr/>
          <p:nvPr/>
        </p:nvGrpSpPr>
        <p:grpSpPr>
          <a:xfrm>
            <a:off x="3290220" y="4140556"/>
            <a:ext cx="4801558" cy="410032"/>
            <a:chOff x="3172858" y="2842696"/>
            <a:chExt cx="4801558" cy="410032"/>
          </a:xfrm>
        </p:grpSpPr>
        <p:sp>
          <p:nvSpPr>
            <p:cNvPr id="141" name="Line 44">
              <a:extLst>
                <a:ext uri="{FF2B5EF4-FFF2-40B4-BE49-F238E27FC236}">
                  <a16:creationId xmlns:a16="http://schemas.microsoft.com/office/drawing/2014/main" id="{9B7A3DA5-7117-6A4B-840C-734A4A4F1B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72858" y="2996585"/>
              <a:ext cx="1641513" cy="256143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42" name="Rectangle 1">
              <a:extLst>
                <a:ext uri="{FF2B5EF4-FFF2-40B4-BE49-F238E27FC236}">
                  <a16:creationId xmlns:a16="http://schemas.microsoft.com/office/drawing/2014/main" id="{575B938B-540C-E745-A9F5-253B8ED20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4371" y="2842696"/>
              <a:ext cx="3160045" cy="307777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Variables non affectées liées à </a:t>
              </a:r>
              <a:r>
                <a:rPr lang="fr-FR" sz="1400" i="1" dirty="0" err="1">
                  <a:solidFill>
                    <a:srgbClr val="800080"/>
                  </a:solidFill>
                </a:rPr>
                <a:t>indS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B5468647-D75D-8143-A50D-05ABD16FD1CD}"/>
              </a:ext>
            </a:extLst>
          </p:cNvPr>
          <p:cNvGrpSpPr/>
          <p:nvPr/>
        </p:nvGrpSpPr>
        <p:grpSpPr>
          <a:xfrm>
            <a:off x="4087257" y="4773287"/>
            <a:ext cx="4317827" cy="307777"/>
            <a:chOff x="3817495" y="2842696"/>
            <a:chExt cx="4317827" cy="307777"/>
          </a:xfrm>
        </p:grpSpPr>
        <p:sp>
          <p:nvSpPr>
            <p:cNvPr id="145" name="Line 44">
              <a:extLst>
                <a:ext uri="{FF2B5EF4-FFF2-40B4-BE49-F238E27FC236}">
                  <a16:creationId xmlns:a16="http://schemas.microsoft.com/office/drawing/2014/main" id="{C7C26092-876E-F446-8385-70E33EE7BE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7495" y="2996586"/>
              <a:ext cx="727112" cy="30414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47" name="Rectangle 1">
              <a:extLst>
                <a:ext uri="{FF2B5EF4-FFF2-40B4-BE49-F238E27FC236}">
                  <a16:creationId xmlns:a16="http://schemas.microsoft.com/office/drawing/2014/main" id="{8B9365FA-64C2-E544-A969-7387FF774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609" y="2842696"/>
              <a:ext cx="3590713" cy="307777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Le domaine est valide si pas de contrainte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73C16D6A-DFC4-6F4D-BB1D-4B9CC9826390}"/>
              </a:ext>
            </a:extLst>
          </p:cNvPr>
          <p:cNvGrpSpPr/>
          <p:nvPr/>
        </p:nvGrpSpPr>
        <p:grpSpPr>
          <a:xfrm>
            <a:off x="3836276" y="5114077"/>
            <a:ext cx="4568808" cy="330852"/>
            <a:chOff x="3566514" y="2842696"/>
            <a:chExt cx="4568808" cy="330852"/>
          </a:xfrm>
        </p:grpSpPr>
        <p:sp>
          <p:nvSpPr>
            <p:cNvPr id="150" name="Line 44">
              <a:extLst>
                <a:ext uri="{FF2B5EF4-FFF2-40B4-BE49-F238E27FC236}">
                  <a16:creationId xmlns:a16="http://schemas.microsoft.com/office/drawing/2014/main" id="{9AAB0DE6-17C3-F148-A054-ACC0393D7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6514" y="2996586"/>
              <a:ext cx="978093" cy="176962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51" name="Rectangle 1">
              <a:extLst>
                <a:ext uri="{FF2B5EF4-FFF2-40B4-BE49-F238E27FC236}">
                  <a16:creationId xmlns:a16="http://schemas.microsoft.com/office/drawing/2014/main" id="{4F33DD13-9A68-F342-8A62-D823A4F19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609" y="2842696"/>
              <a:ext cx="3590713" cy="307777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Mise à jour des domaines impactés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57D3FF18-A06A-5E46-BFBB-533F52F24B77}"/>
              </a:ext>
            </a:extLst>
          </p:cNvPr>
          <p:cNvGrpSpPr/>
          <p:nvPr/>
        </p:nvGrpSpPr>
        <p:grpSpPr>
          <a:xfrm>
            <a:off x="3701666" y="5702604"/>
            <a:ext cx="4670368" cy="333820"/>
            <a:chOff x="3464954" y="2870330"/>
            <a:chExt cx="4670368" cy="333820"/>
          </a:xfrm>
        </p:grpSpPr>
        <p:sp>
          <p:nvSpPr>
            <p:cNvPr id="153" name="Line 44">
              <a:extLst>
                <a:ext uri="{FF2B5EF4-FFF2-40B4-BE49-F238E27FC236}">
                  <a16:creationId xmlns:a16="http://schemas.microsoft.com/office/drawing/2014/main" id="{ABC968FC-FB12-2243-8C30-CBA8FA66C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4954" y="3027188"/>
              <a:ext cx="620002" cy="176962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55" name="Rectangle 1">
              <a:extLst>
                <a:ext uri="{FF2B5EF4-FFF2-40B4-BE49-F238E27FC236}">
                  <a16:creationId xmlns:a16="http://schemas.microsoft.com/office/drawing/2014/main" id="{01B9D7C0-7AFC-FD40-BF2C-BBFE15859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958" y="2870330"/>
              <a:ext cx="4050364" cy="307777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Suppression des valeurs qui génère un conflit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575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31999" y="544513"/>
            <a:ext cx="34596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Satisfaction de contraintes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568385"/>
            <a:chOff x="0" y="998538"/>
            <a:chExt cx="9144000" cy="568385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3741585" y="1166813"/>
              <a:ext cx="52357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Programme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</p:grpSp>
      <p:sp>
        <p:nvSpPr>
          <p:cNvPr id="184" name="Rectangle 1">
            <a:extLst>
              <a:ext uri="{FF2B5EF4-FFF2-40B4-BE49-F238E27FC236}">
                <a16:creationId xmlns:a16="http://schemas.microsoft.com/office/drawing/2014/main" id="{42A0FFF7-FCA9-D443-974F-D41392BA4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6" y="1669404"/>
            <a:ext cx="8099424" cy="504753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﻿</a:t>
            </a:r>
            <a:r>
              <a:rPr lang="fr-FR" sz="1400" i="1" dirty="0" err="1">
                <a:solidFill>
                  <a:srgbClr val="800080"/>
                </a:solidFill>
              </a:rPr>
              <a:t>europe</a:t>
            </a:r>
            <a:r>
              <a:rPr lang="fr-FR" sz="1400" i="1" dirty="0">
                <a:solidFill>
                  <a:srgbClr val="800080"/>
                </a:solidFill>
              </a:rPr>
              <a:t> = CSP("</a:t>
            </a:r>
            <a:r>
              <a:rPr lang="fr-FR" sz="1400" i="1" dirty="0" err="1">
                <a:solidFill>
                  <a:srgbClr val="800080"/>
                </a:solidFill>
              </a:rPr>
              <a:t>Europe.txt</a:t>
            </a:r>
            <a:r>
              <a:rPr lang="fr-FR" sz="1400" i="1" dirty="0">
                <a:solidFill>
                  <a:srgbClr val="800080"/>
                </a:solidFill>
              </a:rPr>
              <a:t>")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Termine = False</a:t>
            </a:r>
          </a:p>
          <a:p>
            <a:pPr>
              <a:tabLst>
                <a:tab pos="1558925" algn="ctr"/>
              </a:tabLst>
            </a:pPr>
            <a:endParaRPr lang="fr-FR" sz="1400" i="1" dirty="0">
              <a:solidFill>
                <a:srgbClr val="800080"/>
              </a:solidFill>
            </a:endParaRPr>
          </a:p>
          <a:p>
            <a:pPr>
              <a:tabLst>
                <a:tab pos="1558925" algn="ctr"/>
              </a:tabLst>
            </a:pPr>
            <a:r>
              <a:rPr lang="fr-FR" sz="1400" i="1" dirty="0" err="1">
                <a:solidFill>
                  <a:srgbClr val="800080"/>
                </a:solidFill>
              </a:rPr>
              <a:t>def</a:t>
            </a:r>
            <a:r>
              <a:rPr lang="fr-FR" sz="1400" i="1" dirty="0">
                <a:solidFill>
                  <a:srgbClr val="800080"/>
                </a:solidFill>
              </a:rPr>
              <a:t> </a:t>
            </a:r>
            <a:r>
              <a:rPr lang="fr-FR" sz="1400" i="1" dirty="0" err="1">
                <a:solidFill>
                  <a:srgbClr val="800080"/>
                </a:solidFill>
              </a:rPr>
              <a:t>backtracking_search</a:t>
            </a:r>
            <a:r>
              <a:rPr lang="fr-FR" sz="1400" i="1" dirty="0">
                <a:solidFill>
                  <a:srgbClr val="800080"/>
                </a:solidFill>
              </a:rPr>
              <a:t>():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global </a:t>
            </a:r>
            <a:r>
              <a:rPr lang="fr-FR" sz="1400" i="1" dirty="0" err="1">
                <a:solidFill>
                  <a:srgbClr val="800080"/>
                </a:solidFill>
              </a:rPr>
              <a:t>europe</a:t>
            </a:r>
            <a:r>
              <a:rPr lang="fr-FR" sz="1400" i="1" dirty="0">
                <a:solidFill>
                  <a:srgbClr val="800080"/>
                </a:solidFill>
              </a:rPr>
              <a:t>, termine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</a:t>
            </a:r>
            <a:r>
              <a:rPr lang="fr-FR" sz="1400" i="1" dirty="0" err="1">
                <a:solidFill>
                  <a:srgbClr val="800080"/>
                </a:solidFill>
              </a:rPr>
              <a:t>listeVariables</a:t>
            </a:r>
            <a:r>
              <a:rPr lang="fr-FR" sz="1400" i="1" dirty="0">
                <a:solidFill>
                  <a:srgbClr val="800080"/>
                </a:solidFill>
              </a:rPr>
              <a:t>, Termine = </a:t>
            </a:r>
            <a:r>
              <a:rPr lang="fr-FR" sz="1400" i="1" dirty="0" err="1">
                <a:solidFill>
                  <a:srgbClr val="800080"/>
                </a:solidFill>
              </a:rPr>
              <a:t>europe.MRV</a:t>
            </a:r>
            <a:r>
              <a:rPr lang="fr-FR" sz="1400" i="1" dirty="0">
                <a:solidFill>
                  <a:srgbClr val="800080"/>
                </a:solidFill>
              </a:rPr>
              <a:t>()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if Termine==</a:t>
            </a:r>
            <a:r>
              <a:rPr lang="fr-FR" sz="1400" i="1" dirty="0" err="1">
                <a:solidFill>
                  <a:srgbClr val="800080"/>
                </a:solidFill>
              </a:rPr>
              <a:t>True</a:t>
            </a:r>
            <a:r>
              <a:rPr lang="fr-FR" sz="1400" i="1" dirty="0">
                <a:solidFill>
                  <a:srgbClr val="800080"/>
                </a:solidFill>
              </a:rPr>
              <a:t> : return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S = </a:t>
            </a:r>
            <a:r>
              <a:rPr lang="fr-FR" sz="1400" i="1" dirty="0" err="1">
                <a:solidFill>
                  <a:srgbClr val="800080"/>
                </a:solidFill>
              </a:rPr>
              <a:t>rd.choice</a:t>
            </a:r>
            <a:r>
              <a:rPr lang="fr-FR" sz="1400" i="1" dirty="0">
                <a:solidFill>
                  <a:srgbClr val="800080"/>
                </a:solidFill>
              </a:rPr>
              <a:t>(</a:t>
            </a:r>
            <a:r>
              <a:rPr lang="fr-FR" sz="1400" i="1" dirty="0" err="1">
                <a:solidFill>
                  <a:srgbClr val="800080"/>
                </a:solidFill>
              </a:rPr>
              <a:t>listeVariables</a:t>
            </a:r>
            <a:r>
              <a:rPr lang="fr-FR" sz="1400" i="1" dirty="0">
                <a:solidFill>
                  <a:srgbClr val="800080"/>
                </a:solidFill>
              </a:rPr>
              <a:t>)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</a:t>
            </a:r>
            <a:r>
              <a:rPr lang="fr-FR" sz="1400" i="1" dirty="0" err="1">
                <a:solidFill>
                  <a:srgbClr val="800080"/>
                </a:solidFill>
              </a:rPr>
              <a:t>listeValeurs</a:t>
            </a:r>
            <a:r>
              <a:rPr lang="fr-FR" sz="1400" i="1" dirty="0">
                <a:solidFill>
                  <a:srgbClr val="800080"/>
                </a:solidFill>
              </a:rPr>
              <a:t> = </a:t>
            </a:r>
            <a:r>
              <a:rPr lang="fr-FR" sz="1400" i="1" dirty="0" err="1">
                <a:solidFill>
                  <a:srgbClr val="800080"/>
                </a:solidFill>
              </a:rPr>
              <a:t>europe.nextValue</a:t>
            </a:r>
            <a:r>
              <a:rPr lang="fr-FR" sz="1400" i="1" dirty="0">
                <a:solidFill>
                  <a:srgbClr val="800080"/>
                </a:solidFill>
              </a:rPr>
              <a:t>(S)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for V in </a:t>
            </a:r>
            <a:r>
              <a:rPr lang="fr-FR" sz="1400" i="1" dirty="0" err="1">
                <a:solidFill>
                  <a:srgbClr val="800080"/>
                </a:solidFill>
              </a:rPr>
              <a:t>listeValeurs</a:t>
            </a:r>
            <a:r>
              <a:rPr lang="fr-FR" sz="1400" i="1" dirty="0">
                <a:solidFill>
                  <a:srgbClr val="800080"/>
                </a:solidFill>
              </a:rPr>
              <a:t>: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europe.Variables</a:t>
            </a:r>
            <a:r>
              <a:rPr lang="fr-FR" sz="1400" i="1" dirty="0">
                <a:solidFill>
                  <a:srgbClr val="800080"/>
                </a:solidFill>
              </a:rPr>
              <a:t>[S]=V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domainesModifies</a:t>
            </a:r>
            <a:r>
              <a:rPr lang="fr-FR" sz="1400" i="1" dirty="0">
                <a:solidFill>
                  <a:srgbClr val="800080"/>
                </a:solidFill>
              </a:rPr>
              <a:t> = [x for x in range(</a:t>
            </a:r>
            <a:r>
              <a:rPr lang="fr-FR" sz="1400" i="1" dirty="0" err="1">
                <a:solidFill>
                  <a:srgbClr val="800080"/>
                </a:solidFill>
              </a:rPr>
              <a:t>europe.size</a:t>
            </a:r>
            <a:r>
              <a:rPr lang="fr-FR" sz="1400" i="1" dirty="0">
                <a:solidFill>
                  <a:srgbClr val="800080"/>
                </a:solidFill>
              </a:rPr>
              <a:t>) if </a:t>
            </a:r>
            <a:r>
              <a:rPr lang="fr-FR" sz="1400" i="1" dirty="0" err="1">
                <a:solidFill>
                  <a:srgbClr val="800080"/>
                </a:solidFill>
              </a:rPr>
              <a:t>europe.Contraintes</a:t>
            </a:r>
            <a:r>
              <a:rPr lang="fr-FR" sz="1400" i="1" dirty="0">
                <a:solidFill>
                  <a:srgbClr val="800080"/>
                </a:solidFill>
              </a:rPr>
              <a:t>[</a:t>
            </a:r>
            <a:r>
              <a:rPr lang="fr-FR" sz="1400" i="1" dirty="0" err="1">
                <a:solidFill>
                  <a:srgbClr val="800080"/>
                </a:solidFill>
              </a:rPr>
              <a:t>S,x</a:t>
            </a:r>
            <a:r>
              <a:rPr lang="fr-FR" sz="1400" i="1" dirty="0">
                <a:solidFill>
                  <a:srgbClr val="800080"/>
                </a:solidFill>
              </a:rPr>
              <a:t>]!=0 and 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		</a:t>
            </a:r>
            <a:r>
              <a:rPr lang="fr-FR" sz="1400" i="1" dirty="0" err="1">
                <a:solidFill>
                  <a:srgbClr val="800080"/>
                </a:solidFill>
              </a:rPr>
              <a:t>europe.Variables</a:t>
            </a:r>
            <a:r>
              <a:rPr lang="fr-FR" sz="1400" i="1" dirty="0">
                <a:solidFill>
                  <a:srgbClr val="800080"/>
                </a:solidFill>
              </a:rPr>
              <a:t>[x]=="" and V in </a:t>
            </a:r>
            <a:r>
              <a:rPr lang="fr-FR" sz="1400" i="1" dirty="0" err="1">
                <a:solidFill>
                  <a:srgbClr val="800080"/>
                </a:solidFill>
              </a:rPr>
              <a:t>europe.Domaine</a:t>
            </a:r>
            <a:r>
              <a:rPr lang="fr-FR" sz="1400" i="1" dirty="0">
                <a:solidFill>
                  <a:srgbClr val="800080"/>
                </a:solidFill>
              </a:rPr>
              <a:t>[x]]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for </a:t>
            </a:r>
            <a:r>
              <a:rPr lang="fr-FR" sz="1400" i="1" dirty="0" err="1">
                <a:solidFill>
                  <a:srgbClr val="800080"/>
                </a:solidFill>
              </a:rPr>
              <a:t>indS</a:t>
            </a:r>
            <a:r>
              <a:rPr lang="fr-FR" sz="1400" i="1" dirty="0">
                <a:solidFill>
                  <a:srgbClr val="800080"/>
                </a:solidFill>
              </a:rPr>
              <a:t> in </a:t>
            </a:r>
            <a:r>
              <a:rPr lang="fr-FR" sz="1400" i="1" dirty="0" err="1">
                <a:solidFill>
                  <a:srgbClr val="800080"/>
                </a:solidFill>
              </a:rPr>
              <a:t>domainesModifies</a:t>
            </a:r>
            <a:r>
              <a:rPr lang="fr-FR" sz="1400" i="1" dirty="0">
                <a:solidFill>
                  <a:srgbClr val="800080"/>
                </a:solidFill>
              </a:rPr>
              <a:t>: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    </a:t>
            </a:r>
            <a:r>
              <a:rPr lang="fr-FR" sz="1400" i="1" dirty="0" err="1">
                <a:solidFill>
                  <a:srgbClr val="800080"/>
                </a:solidFill>
              </a:rPr>
              <a:t>indV</a:t>
            </a:r>
            <a:r>
              <a:rPr lang="fr-FR" sz="1400" i="1" dirty="0">
                <a:solidFill>
                  <a:srgbClr val="800080"/>
                </a:solidFill>
              </a:rPr>
              <a:t> = </a:t>
            </a:r>
            <a:r>
              <a:rPr lang="fr-FR" sz="1400" i="1" dirty="0" err="1">
                <a:solidFill>
                  <a:srgbClr val="800080"/>
                </a:solidFill>
              </a:rPr>
              <a:t>europe.Domaine</a:t>
            </a:r>
            <a:r>
              <a:rPr lang="fr-FR" sz="1400" i="1" dirty="0">
                <a:solidFill>
                  <a:srgbClr val="800080"/>
                </a:solidFill>
              </a:rPr>
              <a:t>[</a:t>
            </a:r>
            <a:r>
              <a:rPr lang="fr-FR" sz="1400" i="1" dirty="0" err="1">
                <a:solidFill>
                  <a:srgbClr val="800080"/>
                </a:solidFill>
              </a:rPr>
              <a:t>indS</a:t>
            </a:r>
            <a:r>
              <a:rPr lang="fr-FR" sz="1400" i="1" dirty="0">
                <a:solidFill>
                  <a:srgbClr val="800080"/>
                </a:solidFill>
              </a:rPr>
              <a:t>].index(V)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    </a:t>
            </a:r>
            <a:r>
              <a:rPr lang="fr-FR" sz="1400" i="1" dirty="0" err="1">
                <a:solidFill>
                  <a:srgbClr val="800080"/>
                </a:solidFill>
              </a:rPr>
              <a:t>del</a:t>
            </a:r>
            <a:r>
              <a:rPr lang="fr-FR" sz="1400" i="1" dirty="0">
                <a:solidFill>
                  <a:srgbClr val="800080"/>
                </a:solidFill>
              </a:rPr>
              <a:t> </a:t>
            </a:r>
            <a:r>
              <a:rPr lang="fr-FR" sz="1400" i="1" dirty="0" err="1">
                <a:solidFill>
                  <a:srgbClr val="800080"/>
                </a:solidFill>
              </a:rPr>
              <a:t>europe.Domaine</a:t>
            </a:r>
            <a:r>
              <a:rPr lang="fr-FR" sz="1400" i="1" dirty="0">
                <a:solidFill>
                  <a:srgbClr val="800080"/>
                </a:solidFill>
              </a:rPr>
              <a:t>[</a:t>
            </a:r>
            <a:r>
              <a:rPr lang="fr-FR" sz="1400" i="1" dirty="0" err="1">
                <a:solidFill>
                  <a:srgbClr val="800080"/>
                </a:solidFill>
              </a:rPr>
              <a:t>indS</a:t>
            </a:r>
            <a:r>
              <a:rPr lang="fr-FR" sz="1400" i="1" dirty="0">
                <a:solidFill>
                  <a:srgbClr val="800080"/>
                </a:solidFill>
              </a:rPr>
              <a:t>][</a:t>
            </a:r>
            <a:r>
              <a:rPr lang="fr-FR" sz="1400" i="1" dirty="0" err="1">
                <a:solidFill>
                  <a:srgbClr val="800080"/>
                </a:solidFill>
              </a:rPr>
              <a:t>indV</a:t>
            </a:r>
            <a:r>
              <a:rPr lang="fr-FR" sz="1400" i="1" dirty="0">
                <a:solidFill>
                  <a:srgbClr val="800080"/>
                </a:solidFill>
              </a:rPr>
              <a:t>]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backtracking_search</a:t>
            </a:r>
            <a:r>
              <a:rPr lang="fr-FR" sz="1400" i="1" dirty="0">
                <a:solidFill>
                  <a:srgbClr val="800080"/>
                </a:solidFill>
              </a:rPr>
              <a:t>()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if (Termine==</a:t>
            </a:r>
            <a:r>
              <a:rPr lang="fr-FR" sz="1400" i="1" dirty="0" err="1">
                <a:solidFill>
                  <a:srgbClr val="800080"/>
                </a:solidFill>
              </a:rPr>
              <a:t>True</a:t>
            </a:r>
            <a:r>
              <a:rPr lang="fr-FR" sz="1400" i="1" dirty="0">
                <a:solidFill>
                  <a:srgbClr val="800080"/>
                </a:solidFill>
              </a:rPr>
              <a:t>) : return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for </a:t>
            </a:r>
            <a:r>
              <a:rPr lang="fr-FR" sz="1400" i="1" dirty="0" err="1">
                <a:solidFill>
                  <a:srgbClr val="800080"/>
                </a:solidFill>
              </a:rPr>
              <a:t>indS</a:t>
            </a:r>
            <a:r>
              <a:rPr lang="fr-FR" sz="1400" i="1" dirty="0">
                <a:solidFill>
                  <a:srgbClr val="800080"/>
                </a:solidFill>
              </a:rPr>
              <a:t> in </a:t>
            </a:r>
            <a:r>
              <a:rPr lang="fr-FR" sz="1400" i="1" dirty="0" err="1">
                <a:solidFill>
                  <a:srgbClr val="800080"/>
                </a:solidFill>
              </a:rPr>
              <a:t>domainesModifies</a:t>
            </a:r>
            <a:r>
              <a:rPr lang="fr-FR" sz="1400" i="1" dirty="0">
                <a:solidFill>
                  <a:srgbClr val="800080"/>
                </a:solidFill>
              </a:rPr>
              <a:t>: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    </a:t>
            </a:r>
            <a:r>
              <a:rPr lang="fr-FR" sz="1400" i="1" dirty="0" err="1">
                <a:solidFill>
                  <a:srgbClr val="800080"/>
                </a:solidFill>
              </a:rPr>
              <a:t>europe.Domaine</a:t>
            </a:r>
            <a:r>
              <a:rPr lang="fr-FR" sz="1400" i="1" dirty="0">
                <a:solidFill>
                  <a:srgbClr val="800080"/>
                </a:solidFill>
              </a:rPr>
              <a:t>[</a:t>
            </a:r>
            <a:r>
              <a:rPr lang="fr-FR" sz="1400" i="1" dirty="0" err="1">
                <a:solidFill>
                  <a:srgbClr val="800080"/>
                </a:solidFill>
              </a:rPr>
              <a:t>indS</a:t>
            </a:r>
            <a:r>
              <a:rPr lang="fr-FR" sz="1400" i="1" dirty="0">
                <a:solidFill>
                  <a:srgbClr val="800080"/>
                </a:solidFill>
              </a:rPr>
              <a:t>].append(V)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        </a:t>
            </a:r>
            <a:r>
              <a:rPr lang="fr-FR" sz="1400" i="1" dirty="0" err="1">
                <a:solidFill>
                  <a:srgbClr val="800080"/>
                </a:solidFill>
              </a:rPr>
              <a:t>europe.Variables</a:t>
            </a:r>
            <a:r>
              <a:rPr lang="fr-FR" sz="1400" i="1" dirty="0">
                <a:solidFill>
                  <a:srgbClr val="800080"/>
                </a:solidFill>
              </a:rPr>
              <a:t>[S]=""</a:t>
            </a:r>
          </a:p>
          <a:p>
            <a:pPr>
              <a:tabLst>
                <a:tab pos="1558925" algn="ctr"/>
              </a:tabLst>
            </a:pPr>
            <a:endParaRPr lang="fr-FR" sz="1400" i="1" dirty="0">
              <a:solidFill>
                <a:srgbClr val="800080"/>
              </a:solidFill>
            </a:endParaRPr>
          </a:p>
          <a:p>
            <a:pPr>
              <a:tabLst>
                <a:tab pos="1558925" algn="ctr"/>
              </a:tabLst>
            </a:pPr>
            <a:r>
              <a:rPr lang="fr-FR" sz="1400" i="1" dirty="0" err="1">
                <a:solidFill>
                  <a:srgbClr val="800080"/>
                </a:solidFill>
              </a:rPr>
              <a:t>backtracking_search</a:t>
            </a:r>
            <a:r>
              <a:rPr lang="fr-FR" sz="1400" i="1" dirty="0">
                <a:solidFill>
                  <a:srgbClr val="800080"/>
                </a:solidFill>
              </a:rPr>
              <a:t>()</a:t>
            </a:r>
            <a:endParaRPr lang="mr-IN" sz="1400" i="1" dirty="0">
              <a:solidFill>
                <a:srgbClr val="800080"/>
              </a:solidFill>
            </a:endParaRPr>
          </a:p>
        </p:txBody>
      </p:sp>
      <p:grpSp>
        <p:nvGrpSpPr>
          <p:cNvPr id="32" name="Grouper 10">
            <a:extLst>
              <a:ext uri="{FF2B5EF4-FFF2-40B4-BE49-F238E27FC236}">
                <a16:creationId xmlns:a16="http://schemas.microsoft.com/office/drawing/2014/main" id="{25CCF3AB-B8D6-0E43-9E8B-C373DD8F78B2}"/>
              </a:ext>
            </a:extLst>
          </p:cNvPr>
          <p:cNvGrpSpPr/>
          <p:nvPr/>
        </p:nvGrpSpPr>
        <p:grpSpPr>
          <a:xfrm>
            <a:off x="2690699" y="2130067"/>
            <a:ext cx="4525348" cy="604832"/>
            <a:chOff x="4428287" y="4643364"/>
            <a:chExt cx="4525348" cy="604832"/>
          </a:xfrm>
        </p:grpSpPr>
        <p:sp>
          <p:nvSpPr>
            <p:cNvPr id="33" name="Line 44">
              <a:extLst>
                <a:ext uri="{FF2B5EF4-FFF2-40B4-BE49-F238E27FC236}">
                  <a16:creationId xmlns:a16="http://schemas.microsoft.com/office/drawing/2014/main" id="{6F95EC8D-4959-764D-80FD-B849DC57E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28287" y="4872272"/>
              <a:ext cx="1634319" cy="375924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4" name="Rectangle 1">
              <a:extLst>
                <a:ext uri="{FF2B5EF4-FFF2-40B4-BE49-F238E27FC236}">
                  <a16:creationId xmlns:a16="http://schemas.microsoft.com/office/drawing/2014/main" id="{3BCFAD9E-CF6A-E44A-9894-9340C93E4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2608" y="4643364"/>
              <a:ext cx="2891027" cy="523220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Recherche des prochaines variables à sélectionner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35" name="Grouper 10">
            <a:extLst>
              <a:ext uri="{FF2B5EF4-FFF2-40B4-BE49-F238E27FC236}">
                <a16:creationId xmlns:a16="http://schemas.microsoft.com/office/drawing/2014/main" id="{5DB0C2AB-5272-2441-8B13-3BC97ADEC0E1}"/>
              </a:ext>
            </a:extLst>
          </p:cNvPr>
          <p:cNvGrpSpPr/>
          <p:nvPr/>
        </p:nvGrpSpPr>
        <p:grpSpPr>
          <a:xfrm>
            <a:off x="2690698" y="2834444"/>
            <a:ext cx="4194845" cy="307777"/>
            <a:chOff x="4240996" y="4751085"/>
            <a:chExt cx="4194845" cy="307777"/>
          </a:xfrm>
        </p:grpSpPr>
        <p:sp>
          <p:nvSpPr>
            <p:cNvPr id="36" name="Line 44">
              <a:extLst>
                <a:ext uri="{FF2B5EF4-FFF2-40B4-BE49-F238E27FC236}">
                  <a16:creationId xmlns:a16="http://schemas.microsoft.com/office/drawing/2014/main" id="{A8011EB1-C233-1B40-A563-7B1547A3E8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40996" y="4872272"/>
              <a:ext cx="1821609" cy="186590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7" name="Rectangle 1">
              <a:extLst>
                <a:ext uri="{FF2B5EF4-FFF2-40B4-BE49-F238E27FC236}">
                  <a16:creationId xmlns:a16="http://schemas.microsoft.com/office/drawing/2014/main" id="{5C3F39C4-C218-F045-96AA-EB28D4B56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2609" y="4751085"/>
              <a:ext cx="2373232" cy="307777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Test d’arrêt de la méthode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38" name="Grouper 10">
            <a:extLst>
              <a:ext uri="{FF2B5EF4-FFF2-40B4-BE49-F238E27FC236}">
                <a16:creationId xmlns:a16="http://schemas.microsoft.com/office/drawing/2014/main" id="{E7813253-9FBB-7A4B-80A1-F71961068BDB}"/>
              </a:ext>
            </a:extLst>
          </p:cNvPr>
          <p:cNvGrpSpPr/>
          <p:nvPr/>
        </p:nvGrpSpPr>
        <p:grpSpPr>
          <a:xfrm>
            <a:off x="3205907" y="3371129"/>
            <a:ext cx="3988106" cy="307777"/>
            <a:chOff x="4965529" y="4751085"/>
            <a:chExt cx="3988106" cy="307777"/>
          </a:xfrm>
        </p:grpSpPr>
        <p:sp>
          <p:nvSpPr>
            <p:cNvPr id="39" name="Line 44">
              <a:extLst>
                <a:ext uri="{FF2B5EF4-FFF2-40B4-BE49-F238E27FC236}">
                  <a16:creationId xmlns:a16="http://schemas.microsoft.com/office/drawing/2014/main" id="{821FE0BD-17B9-3E47-BF33-ABE955943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65529" y="4872272"/>
              <a:ext cx="1097076" cy="88166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40" name="Rectangle 1">
              <a:extLst>
                <a:ext uri="{FF2B5EF4-FFF2-40B4-BE49-F238E27FC236}">
                  <a16:creationId xmlns:a16="http://schemas.microsoft.com/office/drawing/2014/main" id="{9AEFB56D-3A40-194C-AEC8-FDA0C8C48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2608" y="4751085"/>
              <a:ext cx="2891027" cy="307777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Choix des valeurs à tester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41" name="Grouper 10">
            <a:extLst>
              <a:ext uri="{FF2B5EF4-FFF2-40B4-BE49-F238E27FC236}">
                <a16:creationId xmlns:a16="http://schemas.microsoft.com/office/drawing/2014/main" id="{B477332E-B32D-7241-B43C-05439F583FA8}"/>
              </a:ext>
            </a:extLst>
          </p:cNvPr>
          <p:cNvGrpSpPr/>
          <p:nvPr/>
        </p:nvGrpSpPr>
        <p:grpSpPr>
          <a:xfrm>
            <a:off x="3836275" y="4579293"/>
            <a:ext cx="3754348" cy="523220"/>
            <a:chOff x="5573863" y="4643364"/>
            <a:chExt cx="3754348" cy="523220"/>
          </a:xfrm>
        </p:grpSpPr>
        <p:sp>
          <p:nvSpPr>
            <p:cNvPr id="42" name="Line 44">
              <a:extLst>
                <a:ext uri="{FF2B5EF4-FFF2-40B4-BE49-F238E27FC236}">
                  <a16:creationId xmlns:a16="http://schemas.microsoft.com/office/drawing/2014/main" id="{09F4A453-AB32-514F-9F61-C16F2A790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73863" y="4685682"/>
              <a:ext cx="488741" cy="186590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6AA5C3AE-98A2-5342-8382-D4E25A189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2609" y="4643364"/>
              <a:ext cx="3265602" cy="523220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Recherche des domaines impactés et mise à jour de ces domaines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</p:grpSp>
      <p:sp>
        <p:nvSpPr>
          <p:cNvPr id="44" name="Line 44">
            <a:extLst>
              <a:ext uri="{FF2B5EF4-FFF2-40B4-BE49-F238E27FC236}">
                <a16:creationId xmlns:a16="http://schemas.microsoft.com/office/drawing/2014/main" id="{306D515E-CF60-2D47-B244-4119C85C56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13533" y="4998849"/>
            <a:ext cx="708137" cy="0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grpSp>
        <p:nvGrpSpPr>
          <p:cNvPr id="45" name="Grouper 10">
            <a:extLst>
              <a:ext uri="{FF2B5EF4-FFF2-40B4-BE49-F238E27FC236}">
                <a16:creationId xmlns:a16="http://schemas.microsoft.com/office/drawing/2014/main" id="{C5A86CFA-EACA-D14D-BCF3-09572B5D69C8}"/>
              </a:ext>
            </a:extLst>
          </p:cNvPr>
          <p:cNvGrpSpPr/>
          <p:nvPr/>
        </p:nvGrpSpPr>
        <p:grpSpPr>
          <a:xfrm>
            <a:off x="2690698" y="5210327"/>
            <a:ext cx="4503315" cy="307777"/>
            <a:chOff x="4450320" y="4751085"/>
            <a:chExt cx="4503315" cy="307777"/>
          </a:xfrm>
        </p:grpSpPr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0479FB7B-EAB9-C142-ABE1-0A70DDB30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50320" y="4872271"/>
              <a:ext cx="1612285" cy="1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47" name="Rectangle 1">
              <a:extLst>
                <a:ext uri="{FF2B5EF4-FFF2-40B4-BE49-F238E27FC236}">
                  <a16:creationId xmlns:a16="http://schemas.microsoft.com/office/drawing/2014/main" id="{AAA80C27-4A3E-A04D-8435-35E7266C7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2608" y="4751085"/>
              <a:ext cx="2891027" cy="307777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Poursuite de la recherche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48" name="Grouper 10">
            <a:extLst>
              <a:ext uri="{FF2B5EF4-FFF2-40B4-BE49-F238E27FC236}">
                <a16:creationId xmlns:a16="http://schemas.microsoft.com/office/drawing/2014/main" id="{291492AE-BC8F-3D4D-8ACD-233B0E9CC857}"/>
              </a:ext>
            </a:extLst>
          </p:cNvPr>
          <p:cNvGrpSpPr/>
          <p:nvPr/>
        </p:nvGrpSpPr>
        <p:grpSpPr>
          <a:xfrm>
            <a:off x="3514380" y="5728144"/>
            <a:ext cx="3693420" cy="523220"/>
            <a:chOff x="5260215" y="4643364"/>
            <a:chExt cx="3693420" cy="523220"/>
          </a:xfrm>
        </p:grpSpPr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8174A93A-4F0F-D447-AC42-C7EB70BEFE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60215" y="4872271"/>
              <a:ext cx="802389" cy="1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id="{BA8E62BF-2ADA-FD41-AAD6-7626FBDA6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2608" y="4643364"/>
              <a:ext cx="2891027" cy="523220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 err="1">
                  <a:solidFill>
                    <a:srgbClr val="800080"/>
                  </a:solidFill>
                </a:rPr>
                <a:t>Backtracking</a:t>
              </a:r>
              <a:r>
                <a:rPr lang="fr-FR" sz="1400" i="1" dirty="0">
                  <a:solidFill>
                    <a:srgbClr val="800080"/>
                  </a:solidFill>
                </a:rPr>
                <a:t> si une solution n’a pas été trouvée</a:t>
              </a:r>
              <a:endParaRPr lang="en-US" sz="1400" i="1" dirty="0">
                <a:solidFill>
                  <a:srgbClr val="800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894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041754" y="544513"/>
            <a:ext cx="29498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Recherche heuristique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5901023"/>
            <a:chOff x="0" y="998538"/>
            <a:chExt cx="9144000" cy="5901023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Présentation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467305"/>
              <a:ext cx="8635702" cy="5432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Rechercher heuristique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Les recherches heuristiques vont permettre de ne traiter qu’un nombre limité de solutions potentielles d’un problème tout en essayant d’obtenir la solution optimale.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De nombreux problèmes se représentent sous forme de graphes, les nœuds sont les états, les arcs les actions de changement d’état.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On cherche alors le chemin qui réalise au mieux les objectifs fixés, grâce à des heuristiques qui exploitent les connaissances du système.</a:t>
              </a: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endParaRPr lang="fr-FR" sz="800" i="1" dirty="0">
                <a:solidFill>
                  <a:srgbClr val="800080"/>
                </a:solidFill>
              </a:endParaRPr>
            </a:p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Rechercher dans un graphe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Recherche sans heuristique à coût constant : recherche en profondeur comme la recherche « </a:t>
              </a:r>
              <a:r>
                <a:rPr lang="fr-FR" i="1" dirty="0" err="1">
                  <a:solidFill>
                    <a:srgbClr val="800080"/>
                  </a:solidFill>
                </a:rPr>
                <a:t>depth</a:t>
              </a:r>
              <a:r>
                <a:rPr lang="fr-FR" i="1" dirty="0">
                  <a:solidFill>
                    <a:srgbClr val="800080"/>
                  </a:solidFill>
                </a:rPr>
                <a:t> first </a:t>
              </a:r>
              <a:r>
                <a:rPr lang="fr-FR" i="1" dirty="0" err="1">
                  <a:solidFill>
                    <a:srgbClr val="800080"/>
                  </a:solidFill>
                </a:rPr>
                <a:t>search</a:t>
              </a:r>
              <a:r>
                <a:rPr lang="fr-FR" i="1" dirty="0">
                  <a:solidFill>
                    <a:srgbClr val="800080"/>
                  </a:solidFill>
                </a:rPr>
                <a:t> ».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Recherche sans heuristique à coût variable : </a:t>
              </a:r>
              <a:r>
                <a:rPr lang="fr-FR" i="1" dirty="0" err="1">
                  <a:solidFill>
                    <a:srgbClr val="800080"/>
                  </a:solidFill>
                </a:rPr>
                <a:t>Dijkstra</a:t>
              </a:r>
              <a:r>
                <a:rPr lang="fr-FR" i="1" dirty="0">
                  <a:solidFill>
                    <a:srgbClr val="800080"/>
                  </a:solidFill>
                </a:rPr>
                <a:t>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Recherche avec heuristiques à coût variable : A* qui peut être vue comme une amélioration de l’algorithme de </a:t>
              </a:r>
              <a:r>
                <a:rPr lang="fr-FR" i="1" dirty="0" err="1">
                  <a:solidFill>
                    <a:srgbClr val="800080"/>
                  </a:solidFill>
                </a:rPr>
                <a:t>Dijkstra</a:t>
              </a:r>
              <a:r>
                <a:rPr lang="fr-FR" i="1" dirty="0">
                  <a:solidFill>
                    <a:srgbClr val="800080"/>
                  </a:solidFill>
                </a:rPr>
                <a:t>.</a:t>
              </a: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endParaRPr lang="fr-FR" sz="800" i="1" dirty="0">
                <a:solidFill>
                  <a:srgbClr val="800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973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3780518"/>
            <a:chOff x="0" y="998538"/>
            <a:chExt cx="9144000" cy="3780518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8" y="1166813"/>
              <a:ext cx="40735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>
                  <a:solidFill>
                    <a:schemeClr val="folHlink"/>
                  </a:solidFill>
                </a:rPr>
                <a:t>La récursivité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3231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Les principes de la récursivité</a:t>
              </a:r>
              <a:endParaRPr lang="fr-FR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Lorsque dans une fonction il est fait référence à la fonction on parle de récursivité directe.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Lorsqu’une fonction appelle une autre fonction qui appelle la fonction d’origine, il s’agit aussi de récursivité : récursivité indirecte.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Pour qu’une fonction récursive puisse fonctionner correctement, il est indispensable que celle-ci contienne au moins une condition terminale.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Cette condition est un cas particulier qui vont imposer que la chaine des appels récursifs s’arrête.</a:t>
              </a:r>
            </a:p>
          </p:txBody>
        </p:sp>
      </p:grpSp>
      <p:grpSp>
        <p:nvGrpSpPr>
          <p:cNvPr id="5" name="Grouper 4"/>
          <p:cNvGrpSpPr/>
          <p:nvPr/>
        </p:nvGrpSpPr>
        <p:grpSpPr>
          <a:xfrm>
            <a:off x="3349971" y="4733532"/>
            <a:ext cx="4981169" cy="959799"/>
            <a:chOff x="3349971" y="4733532"/>
            <a:chExt cx="4981169" cy="959799"/>
          </a:xfrm>
        </p:grpSpPr>
        <p:sp>
          <p:nvSpPr>
            <p:cNvPr id="13" name="Line 44"/>
            <p:cNvSpPr>
              <a:spLocks noChangeShapeType="1"/>
            </p:cNvSpPr>
            <p:nvPr/>
          </p:nvSpPr>
          <p:spPr bwMode="auto">
            <a:xfrm flipH="1">
              <a:off x="3349971" y="5047357"/>
              <a:ext cx="1762566" cy="645974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4" name="Rectangle 1"/>
            <p:cNvSpPr>
              <a:spLocks noChangeArrowheads="1"/>
            </p:cNvSpPr>
            <p:nvPr/>
          </p:nvSpPr>
          <p:spPr bwMode="auto">
            <a:xfrm>
              <a:off x="5096647" y="4733532"/>
              <a:ext cx="3234493" cy="523220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La condition terminale permet d’arrêter les appels à la fonction factorielle</a:t>
              </a:r>
              <a:endParaRPr lang="en-US" sz="1400" i="1">
                <a:solidFill>
                  <a:srgbClr val="800080"/>
                </a:solidFill>
              </a:endParaRPr>
            </a:p>
          </p:txBody>
        </p:sp>
      </p:grpSp>
      <p:grpSp>
        <p:nvGrpSpPr>
          <p:cNvPr id="4" name="Grouper 3"/>
          <p:cNvGrpSpPr/>
          <p:nvPr/>
        </p:nvGrpSpPr>
        <p:grpSpPr>
          <a:xfrm>
            <a:off x="3317127" y="5469746"/>
            <a:ext cx="5024094" cy="954107"/>
            <a:chOff x="3317127" y="5469746"/>
            <a:chExt cx="5024094" cy="954107"/>
          </a:xfrm>
        </p:grpSpPr>
        <p:sp>
          <p:nvSpPr>
            <p:cNvPr id="22" name="Rectangle 1"/>
            <p:cNvSpPr>
              <a:spLocks noChangeArrowheads="1"/>
            </p:cNvSpPr>
            <p:nvPr/>
          </p:nvSpPr>
          <p:spPr bwMode="auto">
            <a:xfrm>
              <a:off x="5106728" y="5469746"/>
              <a:ext cx="3234493" cy="954107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La récursivité s’arrête quelque soit N. Les appels de factorielle ne se font que si N &gt; 1 et à chaque appel N est décrémenté de 1 donc tend vers 1.</a:t>
              </a:r>
              <a:endParaRPr lang="en-US" sz="1400" i="1">
                <a:solidFill>
                  <a:srgbClr val="800080"/>
                </a:solidFill>
              </a:endParaRPr>
            </a:p>
          </p:txBody>
        </p:sp>
        <p:sp>
          <p:nvSpPr>
            <p:cNvPr id="26" name="Line 44"/>
            <p:cNvSpPr>
              <a:spLocks noChangeShapeType="1"/>
            </p:cNvSpPr>
            <p:nvPr/>
          </p:nvSpPr>
          <p:spPr bwMode="auto">
            <a:xfrm flipH="1">
              <a:off x="3317127" y="5934201"/>
              <a:ext cx="1795411" cy="350359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7" name="Grouper 6"/>
          <p:cNvGrpSpPr/>
          <p:nvPr/>
        </p:nvGrpSpPr>
        <p:grpSpPr>
          <a:xfrm>
            <a:off x="877345" y="4788103"/>
            <a:ext cx="3665181" cy="1750905"/>
            <a:chOff x="877345" y="4788103"/>
            <a:chExt cx="3665181" cy="1750905"/>
          </a:xfrm>
        </p:grpSpPr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877345" y="5215569"/>
              <a:ext cx="3665181" cy="1323439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600" i="1" err="1">
                  <a:solidFill>
                    <a:srgbClr val="800080"/>
                  </a:solidFill>
                </a:rPr>
                <a:t>def</a:t>
              </a:r>
              <a:r>
                <a:rPr lang="fr-FR" sz="1600" i="1">
                  <a:solidFill>
                    <a:srgbClr val="800080"/>
                  </a:solidFill>
                </a:rPr>
                <a:t> factorielle( N ) :</a:t>
              </a:r>
            </a:p>
            <a:p>
              <a:pPr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  if (N &lt; 0 ) : return "erreur"</a:t>
              </a:r>
            </a:p>
            <a:p>
              <a:pPr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  if (N == 1) or (N == 0) :</a:t>
              </a:r>
            </a:p>
            <a:p>
              <a:pPr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     return 1</a:t>
              </a:r>
            </a:p>
            <a:p>
              <a:pPr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  return N*factorielle(N-1)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041785" y="4788103"/>
              <a:ext cx="10680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exemple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4210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041754" y="544513"/>
            <a:ext cx="29498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Recherche heuristique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5316248"/>
            <a:chOff x="0" y="998538"/>
            <a:chExt cx="9144000" cy="5316248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</a:t>
              </a:r>
              <a:r>
                <a:rPr lang="it-IT" sz="2000" b="1" i="1" dirty="0">
                  <a:solidFill>
                    <a:schemeClr val="folHlink"/>
                  </a:solidFill>
                </a:rPr>
                <a:t> A*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467305"/>
              <a:ext cx="8635702" cy="4847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Recherche heuristique 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A* est une extension de l’algorithme de </a:t>
              </a:r>
              <a:r>
                <a:rPr lang="fr-FR" i="1" dirty="0" err="1">
                  <a:solidFill>
                    <a:srgbClr val="800080"/>
                  </a:solidFill>
                </a:rPr>
                <a:t>Dijsktra</a:t>
              </a:r>
              <a:r>
                <a:rPr lang="fr-FR" i="1" dirty="0">
                  <a:solidFill>
                    <a:srgbClr val="800080"/>
                  </a:solidFill>
                </a:rPr>
                <a:t>, qui permet de trouver très rapidement un chemin tout en évitant des obstacles.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L’objectif n’est pas forcement de trouver la meilleur solution mais de faire en sorte que la première solution trouvée soit l’une des meilleurs.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L’algorithme utilise une fonction h(x) ou heuristique qui estime le coût restant depuis un nœud x du graphe jusqu’au nœud A à atteindre.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Tant que l’estimation est favorable, A* va diriger ses recherches vers les chemins les plus directs ou favorables, s’ils n'aboutissent pas il examinera les solutions mises de côté.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Malgré les retours, cette stratégie de minimisation de la distance sera toujours plus efficace qu’un parcours en largeur (à l’aveugle).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L’algorithme A* dépend alors fortement du problème à traiter et de l’heuristique, qui est à la charge du programmeur.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4255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041754" y="544513"/>
            <a:ext cx="29498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Recherche heuristique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5808690"/>
            <a:chOff x="0" y="998538"/>
            <a:chExt cx="9144000" cy="5808690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</a:t>
              </a:r>
              <a:r>
                <a:rPr lang="it-IT" sz="2000" b="1" i="1" dirty="0">
                  <a:solidFill>
                    <a:schemeClr val="folHlink"/>
                  </a:solidFill>
                </a:rPr>
                <a:t> A*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467305"/>
              <a:ext cx="8635702" cy="5339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Présentation :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A chaque sommet on associe une fonction f(x) coût total </a:t>
              </a:r>
            </a:p>
            <a:p>
              <a:pPr lvl="2" algn="just">
                <a:spcAft>
                  <a:spcPts val="1200"/>
                </a:spcAft>
              </a:pPr>
              <a:r>
                <a:rPr lang="fr-FR" i="1" dirty="0">
                  <a:solidFill>
                    <a:srgbClr val="800080"/>
                  </a:solidFill>
                </a:rPr>
                <a:t> f(x) = g(x) + h(x)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g(x) est le coût dépensé pour aller du point de départ sommet x.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h(x) est l’heuristique qui estime la distance restante à parcourir.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Afin de retrouver la route l’algorithme maintient également pour chaque sommet la référence à son sommet prédécesseur a emprunter.</a:t>
              </a:r>
            </a:p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Applications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Dans les jeux vidéos, animation ou déplacement de personnages réalistes des personnages non joueurs ou bien influencés par le joueur.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Simulation en intelligence artificielle : étude du comportement d’une foule, simulation d’un trafic automobile, …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Planification des actions d’un robot afin qu’il effectue certaines tâches.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Effets spéciaux (scènes de bataille, 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9546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041754" y="544513"/>
            <a:ext cx="29498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Recherche heuristique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5777913"/>
            <a:chOff x="0" y="998538"/>
            <a:chExt cx="9144000" cy="5777913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</a:t>
              </a:r>
              <a:r>
                <a:rPr lang="it-IT" sz="2000" b="1" i="1" dirty="0">
                  <a:solidFill>
                    <a:schemeClr val="folHlink"/>
                  </a:solidFill>
                </a:rPr>
                <a:t> A*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467305"/>
              <a:ext cx="8635702" cy="5309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Principe de l’algorithme 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Au cours de l’exécution l’algorithme gère deux listes Open et </a:t>
              </a:r>
              <a:r>
                <a:rPr lang="fr-FR" i="1" dirty="0" err="1">
                  <a:solidFill>
                    <a:srgbClr val="800080"/>
                  </a:solidFill>
                </a:rPr>
                <a:t>Closed</a:t>
              </a:r>
              <a:r>
                <a:rPr lang="fr-FR" i="1" dirty="0">
                  <a:solidFill>
                    <a:srgbClr val="800080"/>
                  </a:solidFill>
                </a:rPr>
                <a:t> qui contiennent des nœuds non encore traités et les nœuds déjà traités.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Dans Open les nœuds sont triés puis traités en fonction du coût total f(x). Après avoir été traités les nœuds sont déplacés dans la liste Close.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Sur les nœuds traités on évalue les h(x) de ses successeurs et si un h a déjà été calculé on ne retient que la meilleur valeur.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Un sommet rencontré pour la première fois est placé dans Open.</a:t>
              </a: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endParaRPr lang="fr-FR" sz="800" i="1" dirty="0">
                <a:solidFill>
                  <a:srgbClr val="800080"/>
                </a:solidFill>
              </a:endParaRPr>
            </a:p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La fonction d’évaluation 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A chaque instant on connait le coût optimal entre le nœud initial et tous les nœuds déjà explorés.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f(n) se compose d’une fonction g(n) qui est le coût du meilleur chemin de D jusqu’à n et une estimation du meilleur chemin de n jusqu’à A.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h(n) ne peut être négative et h(A)=0.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4186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041754" y="544513"/>
            <a:ext cx="29498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Recherche heuristique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568385"/>
            <a:chOff x="0" y="998538"/>
            <a:chExt cx="9144000" cy="568385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</a:t>
              </a:r>
              <a:r>
                <a:rPr lang="it-IT" sz="2000" b="1" i="1" dirty="0">
                  <a:solidFill>
                    <a:schemeClr val="folHlink"/>
                  </a:solidFill>
                </a:rPr>
                <a:t> A*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</p:grp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02233" y="2886283"/>
            <a:ext cx="8024297" cy="3693319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tabLst>
                <a:tab pos="1558925" algn="ctr"/>
              </a:tabLst>
            </a:pPr>
            <a:r>
              <a:rPr lang="fr-FR" b="1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def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algorithmeA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*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(D, A) :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open.insert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(D) ;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find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false ;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closed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 ;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D.pre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=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Null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endParaRPr lang="fr-FR" i="1" baseline="-25000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lvl="0"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fr-FR" b="1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while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((open !=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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 and (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find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==false)) :</a:t>
            </a:r>
          </a:p>
          <a:p>
            <a:pPr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 x =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open.first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 ;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close.insert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(x) </a:t>
            </a:r>
          </a:p>
          <a:p>
            <a:pPr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if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(x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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A) :</a:t>
            </a:r>
          </a:p>
          <a:p>
            <a:pPr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(y in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x.successeurs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 ) :</a:t>
            </a:r>
            <a:endParaRPr lang="fr-FR" b="1" i="1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coûtTotal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x.g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 +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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x,y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] + h(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y,A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 </a:t>
            </a:r>
          </a:p>
          <a:p>
            <a:pPr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	                 if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coûtTotal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&lt;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y.f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()) :</a:t>
            </a:r>
            <a:endParaRPr lang="fr-FR" i="1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             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y.f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 =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coûtTotal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;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y.pre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x </a:t>
            </a:r>
          </a:p>
          <a:p>
            <a:pPr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	                       if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( (y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 open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 and (y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 close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 ) :</a:t>
            </a:r>
          </a:p>
          <a:p>
            <a:pPr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                 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open.insert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(y)  </a:t>
            </a:r>
          </a:p>
          <a:p>
            <a:pPr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   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open.sortByCoûtTotal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 </a:t>
            </a:r>
          </a:p>
          <a:p>
            <a:pPr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fr-FR" b="1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else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: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find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true</a:t>
            </a:r>
            <a:endParaRPr lang="fr-FR" i="1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02233" y="1594526"/>
            <a:ext cx="8140419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chemeClr val="accent2"/>
              </a:buClr>
            </a:pPr>
            <a:r>
              <a:rPr lang="fr-FR" sz="2000" b="1" dirty="0">
                <a:solidFill>
                  <a:srgbClr val="800080"/>
                </a:solidFill>
                <a:sym typeface="Wingdings" pitchFamily="2" charset="2"/>
              </a:rPr>
              <a:t>L’algorithme A*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fr-FR" i="1" dirty="0">
                <a:solidFill>
                  <a:srgbClr val="800080"/>
                </a:solidFill>
              </a:rPr>
              <a:t> L’algorithme traite les sommets qui sont dans l’open liste dans l’ordre de leur coût total.</a:t>
            </a:r>
          </a:p>
        </p:txBody>
      </p:sp>
    </p:spTree>
    <p:extLst>
      <p:ext uri="{BB962C8B-B14F-4D97-AF65-F5344CB8AC3E}">
        <p14:creationId xmlns:p14="http://schemas.microsoft.com/office/powerpoint/2010/main" val="777857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041754" y="544513"/>
            <a:ext cx="29498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Recherche heuristique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568385"/>
            <a:chOff x="0" y="998538"/>
            <a:chExt cx="9144000" cy="568385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Exemple : Plus Court Chemin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D46360FE-C51B-1E4E-AAB9-F42A266765D9}"/>
              </a:ext>
            </a:extLst>
          </p:cNvPr>
          <p:cNvGrpSpPr/>
          <p:nvPr/>
        </p:nvGrpSpPr>
        <p:grpSpPr>
          <a:xfrm>
            <a:off x="44608" y="965571"/>
            <a:ext cx="5479165" cy="3055562"/>
            <a:chOff x="123631" y="1970284"/>
            <a:chExt cx="5479165" cy="3055562"/>
          </a:xfrm>
        </p:grpSpPr>
        <p:cxnSp>
          <p:nvCxnSpPr>
            <p:cNvPr id="88" name="Connecteur droit avec flèche 87">
              <a:extLst>
                <a:ext uri="{FF2B5EF4-FFF2-40B4-BE49-F238E27FC236}">
                  <a16:creationId xmlns:a16="http://schemas.microsoft.com/office/drawing/2014/main" id="{283C6F0A-234D-4E47-8163-5877E1F03A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0823" y="3028830"/>
              <a:ext cx="41005" cy="902148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CDE32545-D4CD-9F42-9C60-83DDFD7732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9257" y="3353689"/>
              <a:ext cx="390084" cy="1161717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B259296E-0306-854D-A0E7-4E7FA9117B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97285" y="4545344"/>
              <a:ext cx="2413855" cy="29545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>
              <a:extLst>
                <a:ext uri="{FF2B5EF4-FFF2-40B4-BE49-F238E27FC236}">
                  <a16:creationId xmlns:a16="http://schemas.microsoft.com/office/drawing/2014/main" id="{4535D19E-C3A0-124E-A8CA-5D374381A2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828" y="3912419"/>
              <a:ext cx="817055" cy="643893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CECC73DC-4C1F-8B46-A885-34E35BD16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6227" y="3310655"/>
              <a:ext cx="1215620" cy="597026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39432BAC-2962-ED40-B864-C89BE40352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0926" y="3639289"/>
              <a:ext cx="1166515" cy="267373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637DD8F1-37BA-4E4B-B3AB-2A34E6C903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477" y="3912419"/>
              <a:ext cx="1611984" cy="643893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B3EFF38D-F000-7D42-A244-56927DF1A5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74629" y="3593702"/>
              <a:ext cx="799084" cy="95164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FAEB1D3A-0AD3-AC4C-8675-7E8F9D78DD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8571" y="3628815"/>
              <a:ext cx="1222827" cy="7453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0756553D-65DB-FC42-8D6F-5239BAF344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9276" y="3064892"/>
              <a:ext cx="820435" cy="572214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C4FE0A0F-D173-1F45-B990-82E24FA73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1848" y="3030197"/>
              <a:ext cx="1124017" cy="59496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>
              <a:extLst>
                <a:ext uri="{FF2B5EF4-FFF2-40B4-BE49-F238E27FC236}">
                  <a16:creationId xmlns:a16="http://schemas.microsoft.com/office/drawing/2014/main" id="{F5739B5A-0D85-3348-83EE-68AB02E8A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0551" y="2702977"/>
              <a:ext cx="794257" cy="92218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4723B57B-18E6-7F4E-8739-0C88B6DFF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1141" y="2420407"/>
              <a:ext cx="399522" cy="91773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8C7909D8-8F68-3044-8C4B-C0D56250FD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7441" y="2421173"/>
              <a:ext cx="831816" cy="59437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938B108D-1BAC-8440-A069-A23DBF615B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96126" y="2408125"/>
              <a:ext cx="751315" cy="599307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941C08AF-9272-F840-BF9E-D8A3E3F4F2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7989" y="2395450"/>
              <a:ext cx="1648847" cy="10477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DC4D5BF5-DCDB-D04C-961C-88C2DE67B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7765" y="2388097"/>
              <a:ext cx="1196621" cy="32599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88B7D810-690C-F942-91A8-703CE619F7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468" y="2731911"/>
              <a:ext cx="1196621" cy="32599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4C434F4-7926-4C42-B36F-7ABCF0F6BF14}"/>
                </a:ext>
              </a:extLst>
            </p:cNvPr>
            <p:cNvSpPr/>
            <p:nvPr/>
          </p:nvSpPr>
          <p:spPr>
            <a:xfrm>
              <a:off x="485598" y="2884681"/>
              <a:ext cx="334285" cy="326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CC414CD1-C579-6A45-AB5D-958583851064}"/>
                </a:ext>
              </a:extLst>
            </p:cNvPr>
            <p:cNvSpPr/>
            <p:nvPr/>
          </p:nvSpPr>
          <p:spPr>
            <a:xfrm>
              <a:off x="2922939" y="2232569"/>
              <a:ext cx="334285" cy="326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11E9AA9-514D-7D4E-95D5-167DFB5EE950}"/>
                </a:ext>
              </a:extLst>
            </p:cNvPr>
            <p:cNvSpPr/>
            <p:nvPr/>
          </p:nvSpPr>
          <p:spPr>
            <a:xfrm>
              <a:off x="1297664" y="3460030"/>
              <a:ext cx="334285" cy="326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10F3B5E-1538-2846-BEB2-1C49782AFFA2}"/>
                </a:ext>
              </a:extLst>
            </p:cNvPr>
            <p:cNvSpPr/>
            <p:nvPr/>
          </p:nvSpPr>
          <p:spPr>
            <a:xfrm>
              <a:off x="1698430" y="2542297"/>
              <a:ext cx="334285" cy="326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2138D47-1F3D-7841-81F3-E9D6B313172E}"/>
                </a:ext>
              </a:extLst>
            </p:cNvPr>
            <p:cNvSpPr/>
            <p:nvPr/>
          </p:nvSpPr>
          <p:spPr>
            <a:xfrm>
              <a:off x="2522599" y="3460030"/>
              <a:ext cx="334285" cy="326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9192E849-DF23-334F-A070-1E61165120B8}"/>
                </a:ext>
              </a:extLst>
            </p:cNvPr>
            <p:cNvSpPr/>
            <p:nvPr/>
          </p:nvSpPr>
          <p:spPr>
            <a:xfrm>
              <a:off x="4543998" y="2246583"/>
              <a:ext cx="334285" cy="326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D64F5FC-E68E-6046-9541-471A4BC5B1BE}"/>
                </a:ext>
              </a:extLst>
            </p:cNvPr>
            <p:cNvSpPr/>
            <p:nvPr/>
          </p:nvSpPr>
          <p:spPr>
            <a:xfrm>
              <a:off x="4943521" y="3162803"/>
              <a:ext cx="334285" cy="326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D65E964-B606-DA4F-B18C-ED8F5E999A42}"/>
                </a:ext>
              </a:extLst>
            </p:cNvPr>
            <p:cNvSpPr/>
            <p:nvPr/>
          </p:nvSpPr>
          <p:spPr>
            <a:xfrm>
              <a:off x="3680299" y="2837808"/>
              <a:ext cx="334285" cy="326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5BB5591-69F1-7846-8907-8713F026BD36}"/>
                </a:ext>
              </a:extLst>
            </p:cNvPr>
            <p:cNvSpPr/>
            <p:nvPr/>
          </p:nvSpPr>
          <p:spPr>
            <a:xfrm>
              <a:off x="3701319" y="3755089"/>
              <a:ext cx="334285" cy="326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34A3C25A-C4B6-B442-9467-11ECAA7D0624}"/>
                </a:ext>
              </a:extLst>
            </p:cNvPr>
            <p:cNvSpPr/>
            <p:nvPr/>
          </p:nvSpPr>
          <p:spPr>
            <a:xfrm>
              <a:off x="4522593" y="4383336"/>
              <a:ext cx="334285" cy="326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F4FD60A0-EFB2-154F-A79D-0ACA57AE6385}"/>
                </a:ext>
              </a:extLst>
            </p:cNvPr>
            <p:cNvSpPr/>
            <p:nvPr/>
          </p:nvSpPr>
          <p:spPr>
            <a:xfrm>
              <a:off x="2116729" y="4367007"/>
              <a:ext cx="334285" cy="326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188F57-4ABA-8E40-81B9-65AE0D37621A}"/>
                </a:ext>
              </a:extLst>
            </p:cNvPr>
            <p:cNvSpPr/>
            <p:nvPr/>
          </p:nvSpPr>
          <p:spPr>
            <a:xfrm>
              <a:off x="495780" y="2893820"/>
              <a:ext cx="3145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D</a:t>
              </a:r>
              <a:endParaRPr lang="fr-FR" baseline="-250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A0964B-A726-7641-B86B-B48971F059B0}"/>
                </a:ext>
              </a:extLst>
            </p:cNvPr>
            <p:cNvSpPr/>
            <p:nvPr/>
          </p:nvSpPr>
          <p:spPr>
            <a:xfrm>
              <a:off x="123631" y="2907259"/>
              <a:ext cx="3545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i="1" dirty="0">
                  <a:solidFill>
                    <a:srgbClr val="00B050"/>
                  </a:solidFill>
                </a:rPr>
                <a:t>15</a:t>
              </a:r>
              <a:endParaRPr lang="fr-FR" sz="12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7183EA-A39C-9B47-9B53-C4B6074145EE}"/>
                </a:ext>
              </a:extLst>
            </p:cNvPr>
            <p:cNvSpPr/>
            <p:nvPr/>
          </p:nvSpPr>
          <p:spPr>
            <a:xfrm>
              <a:off x="1670647" y="2539982"/>
              <a:ext cx="3722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S</a:t>
              </a:r>
              <a:r>
                <a:rPr lang="fr-FR" sz="1400" i="1" baseline="-25000" dirty="0">
                  <a:solidFill>
                    <a:srgbClr val="800080"/>
                  </a:solidFill>
                </a:rPr>
                <a:t>1</a:t>
              </a:r>
              <a:endParaRPr lang="fr-FR" baseline="-250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2C1DD5-F362-1D4A-9B6E-28CE27303D8B}"/>
                </a:ext>
              </a:extLst>
            </p:cNvPr>
            <p:cNvSpPr/>
            <p:nvPr/>
          </p:nvSpPr>
          <p:spPr>
            <a:xfrm>
              <a:off x="1269881" y="3464294"/>
              <a:ext cx="3722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S</a:t>
              </a:r>
              <a:r>
                <a:rPr lang="fr-FR" sz="1400" i="1" baseline="-25000" dirty="0">
                  <a:solidFill>
                    <a:srgbClr val="800080"/>
                  </a:solidFill>
                </a:rPr>
                <a:t>2</a:t>
              </a:r>
              <a:endParaRPr lang="fr-FR" baseline="-250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B48DB70-B625-BE45-A5F9-7F2E8E683347}"/>
                </a:ext>
              </a:extLst>
            </p:cNvPr>
            <p:cNvSpPr/>
            <p:nvPr/>
          </p:nvSpPr>
          <p:spPr>
            <a:xfrm>
              <a:off x="2895156" y="2232205"/>
              <a:ext cx="3898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S</a:t>
              </a:r>
              <a:r>
                <a:rPr lang="fr-FR" i="1" baseline="-25000" dirty="0">
                  <a:solidFill>
                    <a:srgbClr val="800080"/>
                  </a:solidFill>
                </a:rPr>
                <a:t>3</a:t>
              </a:r>
              <a:endParaRPr lang="fr-FR" baseline="-250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5CAC601-5BD8-C545-9269-A06DC46B9793}"/>
                </a:ext>
              </a:extLst>
            </p:cNvPr>
            <p:cNvSpPr/>
            <p:nvPr/>
          </p:nvSpPr>
          <p:spPr>
            <a:xfrm>
              <a:off x="2494816" y="3477026"/>
              <a:ext cx="3722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S</a:t>
              </a:r>
              <a:r>
                <a:rPr lang="fr-FR" sz="1400" i="1" baseline="-25000" dirty="0">
                  <a:solidFill>
                    <a:srgbClr val="800080"/>
                  </a:solidFill>
                </a:rPr>
                <a:t>4</a:t>
              </a:r>
              <a:endParaRPr lang="fr-FR" baseline="-250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6375460-331F-2B45-B973-31544E2D323E}"/>
                </a:ext>
              </a:extLst>
            </p:cNvPr>
            <p:cNvSpPr/>
            <p:nvPr/>
          </p:nvSpPr>
          <p:spPr>
            <a:xfrm>
              <a:off x="2093157" y="4378309"/>
              <a:ext cx="3898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S</a:t>
              </a:r>
              <a:r>
                <a:rPr lang="fr-FR" i="1" baseline="-25000" dirty="0">
                  <a:solidFill>
                    <a:srgbClr val="800080"/>
                  </a:solidFill>
                </a:rPr>
                <a:t>5</a:t>
              </a:r>
              <a:endParaRPr lang="fr-FR" baseline="-250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B4E5BE2-FD17-1340-B896-228BCBDF3F28}"/>
                </a:ext>
              </a:extLst>
            </p:cNvPr>
            <p:cNvSpPr/>
            <p:nvPr/>
          </p:nvSpPr>
          <p:spPr>
            <a:xfrm>
              <a:off x="3662533" y="2854734"/>
              <a:ext cx="3722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S</a:t>
              </a:r>
              <a:r>
                <a:rPr lang="fr-FR" sz="1400" i="1" baseline="-25000" dirty="0">
                  <a:solidFill>
                    <a:srgbClr val="800080"/>
                  </a:solidFill>
                </a:rPr>
                <a:t>6</a:t>
              </a:r>
              <a:endParaRPr lang="fr-FR" baseline="-250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80F800B-9763-C741-BD71-FB087D9B241B}"/>
                </a:ext>
              </a:extLst>
            </p:cNvPr>
            <p:cNvSpPr/>
            <p:nvPr/>
          </p:nvSpPr>
          <p:spPr>
            <a:xfrm>
              <a:off x="3662533" y="3752774"/>
              <a:ext cx="3722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S</a:t>
              </a:r>
              <a:r>
                <a:rPr lang="fr-FR" sz="1400" i="1" baseline="-25000" dirty="0">
                  <a:solidFill>
                    <a:srgbClr val="800080"/>
                  </a:solidFill>
                </a:rPr>
                <a:t>7</a:t>
              </a:r>
              <a:endParaRPr lang="fr-FR" baseline="-250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F020FD7-509B-B14B-9F2B-8FCA8EEE4A13}"/>
                </a:ext>
              </a:extLst>
            </p:cNvPr>
            <p:cNvSpPr/>
            <p:nvPr/>
          </p:nvSpPr>
          <p:spPr>
            <a:xfrm>
              <a:off x="4509534" y="2255722"/>
              <a:ext cx="3722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S</a:t>
              </a:r>
              <a:r>
                <a:rPr lang="fr-FR" sz="1400" i="1" baseline="-25000" dirty="0">
                  <a:solidFill>
                    <a:srgbClr val="800080"/>
                  </a:solidFill>
                </a:rPr>
                <a:t>8</a:t>
              </a:r>
              <a:endParaRPr lang="fr-FR" baseline="-250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6DF55B-E047-C344-B373-97F44128AD39}"/>
                </a:ext>
              </a:extLst>
            </p:cNvPr>
            <p:cNvSpPr/>
            <p:nvPr/>
          </p:nvSpPr>
          <p:spPr>
            <a:xfrm>
              <a:off x="4915738" y="3162511"/>
              <a:ext cx="3722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S</a:t>
              </a:r>
              <a:r>
                <a:rPr lang="fr-FR" sz="1400" i="1" baseline="-25000" dirty="0">
                  <a:solidFill>
                    <a:srgbClr val="800080"/>
                  </a:solidFill>
                </a:rPr>
                <a:t>9</a:t>
              </a:r>
              <a:endParaRPr lang="fr-FR" baseline="-250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FC0B3F-90F1-A140-A545-E65EE82ED78A}"/>
                </a:ext>
              </a:extLst>
            </p:cNvPr>
            <p:cNvSpPr/>
            <p:nvPr/>
          </p:nvSpPr>
          <p:spPr>
            <a:xfrm>
              <a:off x="4531722" y="4391456"/>
              <a:ext cx="3048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dirty="0">
                  <a:solidFill>
                    <a:srgbClr val="800080"/>
                  </a:solidFill>
                </a:rPr>
                <a:t>A</a:t>
              </a:r>
              <a:endParaRPr lang="fr-FR" baseline="-250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D7ACDE8-2C2A-8842-9279-A3892DEBD84F}"/>
                </a:ext>
              </a:extLst>
            </p:cNvPr>
            <p:cNvSpPr/>
            <p:nvPr/>
          </p:nvSpPr>
          <p:spPr>
            <a:xfrm>
              <a:off x="1664840" y="2310018"/>
              <a:ext cx="3545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i="1" dirty="0">
                  <a:solidFill>
                    <a:srgbClr val="00B050"/>
                  </a:solidFill>
                </a:rPr>
                <a:t>13</a:t>
              </a:r>
              <a:endParaRPr lang="fr-FR" sz="12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38F53CE-35F5-5745-8015-3E4BF7E0A20C}"/>
                </a:ext>
              </a:extLst>
            </p:cNvPr>
            <p:cNvSpPr/>
            <p:nvPr/>
          </p:nvSpPr>
          <p:spPr>
            <a:xfrm>
              <a:off x="2875345" y="1970284"/>
              <a:ext cx="3834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rgbClr val="00B050"/>
                  </a:solidFill>
                </a:rPr>
                <a:t>11</a:t>
              </a:r>
              <a:endParaRPr lang="fr-FR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11BD7D0-05D2-744F-AF89-A5634F72B8E9}"/>
                </a:ext>
              </a:extLst>
            </p:cNvPr>
            <p:cNvSpPr/>
            <p:nvPr/>
          </p:nvSpPr>
          <p:spPr>
            <a:xfrm>
              <a:off x="4594236" y="2008365"/>
              <a:ext cx="3834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rgbClr val="00B050"/>
                  </a:solidFill>
                </a:rPr>
                <a:t>7</a:t>
              </a:r>
              <a:endParaRPr lang="fr-FR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606DBD7-D86C-FC40-9AF0-23C310DECEE6}"/>
                </a:ext>
              </a:extLst>
            </p:cNvPr>
            <p:cNvSpPr/>
            <p:nvPr/>
          </p:nvSpPr>
          <p:spPr>
            <a:xfrm>
              <a:off x="5219358" y="3166906"/>
              <a:ext cx="3834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rgbClr val="00B050"/>
                  </a:solidFill>
                </a:rPr>
                <a:t>5</a:t>
              </a:r>
              <a:endParaRPr lang="fr-FR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F3A8EBF-6D82-1249-B6E0-15F46406E118}"/>
                </a:ext>
              </a:extLst>
            </p:cNvPr>
            <p:cNvSpPr/>
            <p:nvPr/>
          </p:nvSpPr>
          <p:spPr>
            <a:xfrm>
              <a:off x="3704934" y="2595217"/>
              <a:ext cx="3834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rgbClr val="00B050"/>
                  </a:solidFill>
                </a:rPr>
                <a:t>7</a:t>
              </a:r>
              <a:endParaRPr lang="fr-FR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79409A0-178D-E944-BE74-83F1BBE4C92F}"/>
                </a:ext>
              </a:extLst>
            </p:cNvPr>
            <p:cNvSpPr/>
            <p:nvPr/>
          </p:nvSpPr>
          <p:spPr>
            <a:xfrm>
              <a:off x="3882051" y="3553700"/>
              <a:ext cx="3834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rgbClr val="00B050"/>
                  </a:solidFill>
                </a:rPr>
                <a:t>4</a:t>
              </a:r>
              <a:endParaRPr lang="fr-FR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9584AC0-AF7D-FB41-83B1-721C4905763C}"/>
                </a:ext>
              </a:extLst>
            </p:cNvPr>
            <p:cNvSpPr/>
            <p:nvPr/>
          </p:nvSpPr>
          <p:spPr>
            <a:xfrm>
              <a:off x="2554467" y="3229414"/>
              <a:ext cx="3834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rgbClr val="00B050"/>
                  </a:solidFill>
                </a:rPr>
                <a:t>8</a:t>
              </a:r>
              <a:endParaRPr lang="fr-FR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8A68A6D-DF90-9248-83AB-EF28EFFBB097}"/>
                </a:ext>
              </a:extLst>
            </p:cNvPr>
            <p:cNvSpPr/>
            <p:nvPr/>
          </p:nvSpPr>
          <p:spPr>
            <a:xfrm>
              <a:off x="1954687" y="4629462"/>
              <a:ext cx="3834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rgbClr val="00B050"/>
                  </a:solidFill>
                </a:rPr>
                <a:t>6</a:t>
              </a:r>
              <a:endParaRPr lang="fr-FR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AEF48A0-1FE6-EE44-AB7B-92C97B333E95}"/>
                </a:ext>
              </a:extLst>
            </p:cNvPr>
            <p:cNvSpPr/>
            <p:nvPr/>
          </p:nvSpPr>
          <p:spPr>
            <a:xfrm>
              <a:off x="4522593" y="4718069"/>
              <a:ext cx="3834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rgbClr val="00B050"/>
                  </a:solidFill>
                </a:rPr>
                <a:t>0</a:t>
              </a:r>
              <a:endParaRPr lang="fr-FR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7BFEA35-C253-3740-8174-F388E5CF29F4}"/>
                </a:ext>
              </a:extLst>
            </p:cNvPr>
            <p:cNvSpPr/>
            <p:nvPr/>
          </p:nvSpPr>
          <p:spPr>
            <a:xfrm>
              <a:off x="1056578" y="3687210"/>
              <a:ext cx="3834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rgbClr val="00B050"/>
                  </a:solidFill>
                </a:rPr>
                <a:t>11</a:t>
              </a:r>
              <a:endParaRPr lang="fr-FR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9ABB174-D0A8-8444-A49E-A0DAFC3D2295}"/>
                </a:ext>
              </a:extLst>
            </p:cNvPr>
            <p:cNvSpPr/>
            <p:nvPr/>
          </p:nvSpPr>
          <p:spPr>
            <a:xfrm>
              <a:off x="1097094" y="2611897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3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84A6ECF-51A8-724B-A95E-721222387AA0}"/>
                </a:ext>
              </a:extLst>
            </p:cNvPr>
            <p:cNvSpPr/>
            <p:nvPr/>
          </p:nvSpPr>
          <p:spPr>
            <a:xfrm>
              <a:off x="798609" y="3270033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5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D8116F7-DF73-6E44-9C18-C4C13AE6F9F4}"/>
                </a:ext>
              </a:extLst>
            </p:cNvPr>
            <p:cNvSpPr/>
            <p:nvPr/>
          </p:nvSpPr>
          <p:spPr>
            <a:xfrm>
              <a:off x="2288834" y="2267584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3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0A57158-AC76-3049-A18B-12E417F28DC5}"/>
                </a:ext>
              </a:extLst>
            </p:cNvPr>
            <p:cNvSpPr/>
            <p:nvPr/>
          </p:nvSpPr>
          <p:spPr>
            <a:xfrm>
              <a:off x="3722245" y="2112043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3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0BE66FF-DCE8-7840-937F-EE82FB9F7A43}"/>
                </a:ext>
              </a:extLst>
            </p:cNvPr>
            <p:cNvSpPr/>
            <p:nvPr/>
          </p:nvSpPr>
          <p:spPr>
            <a:xfrm>
              <a:off x="3186454" y="2637933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4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E0430DA-B5D1-354E-B429-DE77B915EBC0}"/>
                </a:ext>
              </a:extLst>
            </p:cNvPr>
            <p:cNvSpPr/>
            <p:nvPr/>
          </p:nvSpPr>
          <p:spPr>
            <a:xfrm>
              <a:off x="4233357" y="2669822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3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414BDB7-C197-B247-ACF8-BEDA7322C820}"/>
                </a:ext>
              </a:extLst>
            </p:cNvPr>
            <p:cNvSpPr/>
            <p:nvPr/>
          </p:nvSpPr>
          <p:spPr>
            <a:xfrm>
              <a:off x="4860582" y="2666107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2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964E60C-5D86-B847-A0F1-EA7F48A55400}"/>
                </a:ext>
              </a:extLst>
            </p:cNvPr>
            <p:cNvSpPr/>
            <p:nvPr/>
          </p:nvSpPr>
          <p:spPr>
            <a:xfrm>
              <a:off x="2262014" y="2926852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6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DB3A2A7-4B32-9B45-AF28-D6E64C173286}"/>
                </a:ext>
              </a:extLst>
            </p:cNvPr>
            <p:cNvSpPr/>
            <p:nvPr/>
          </p:nvSpPr>
          <p:spPr>
            <a:xfrm>
              <a:off x="3018027" y="3039235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4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F4D5BEE-3C9D-7F43-9958-50C697B06383}"/>
                </a:ext>
              </a:extLst>
            </p:cNvPr>
            <p:cNvSpPr/>
            <p:nvPr/>
          </p:nvSpPr>
          <p:spPr>
            <a:xfrm>
              <a:off x="1910617" y="3371954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3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08CEDB3-1363-4749-85F8-9A21195DCDCF}"/>
                </a:ext>
              </a:extLst>
            </p:cNvPr>
            <p:cNvSpPr/>
            <p:nvPr/>
          </p:nvSpPr>
          <p:spPr>
            <a:xfrm>
              <a:off x="1595438" y="4042730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4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5BEFB7B-9267-1046-970F-CB63AA9B645A}"/>
                </a:ext>
              </a:extLst>
            </p:cNvPr>
            <p:cNvSpPr/>
            <p:nvPr/>
          </p:nvSpPr>
          <p:spPr>
            <a:xfrm>
              <a:off x="3196395" y="3525842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3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AC45E82-3937-2B4C-AD27-C05994CB6504}"/>
                </a:ext>
              </a:extLst>
            </p:cNvPr>
            <p:cNvSpPr/>
            <p:nvPr/>
          </p:nvSpPr>
          <p:spPr>
            <a:xfrm>
              <a:off x="3841672" y="3231627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4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7E843E6-BE07-5C4A-8615-E4B71CB3F12F}"/>
                </a:ext>
              </a:extLst>
            </p:cNvPr>
            <p:cNvSpPr/>
            <p:nvPr/>
          </p:nvSpPr>
          <p:spPr>
            <a:xfrm>
              <a:off x="4334461" y="3335510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4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265379D-C53B-4540-A517-B3005EEEBEE3}"/>
                </a:ext>
              </a:extLst>
            </p:cNvPr>
            <p:cNvSpPr/>
            <p:nvPr/>
          </p:nvSpPr>
          <p:spPr>
            <a:xfrm>
              <a:off x="4856878" y="3807334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7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0C9050C-58A0-984A-9455-F5D820EFB7A5}"/>
                </a:ext>
              </a:extLst>
            </p:cNvPr>
            <p:cNvSpPr/>
            <p:nvPr/>
          </p:nvSpPr>
          <p:spPr>
            <a:xfrm>
              <a:off x="3991604" y="4140510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5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E96B5DC-CDBD-1F46-A304-D29F38F8F67F}"/>
                </a:ext>
              </a:extLst>
            </p:cNvPr>
            <p:cNvSpPr/>
            <p:nvPr/>
          </p:nvSpPr>
          <p:spPr>
            <a:xfrm>
              <a:off x="3382000" y="4584306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9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B2478C9-A3BC-C34F-AA66-6FDC62E9FE00}"/>
                </a:ext>
              </a:extLst>
            </p:cNvPr>
            <p:cNvSpPr/>
            <p:nvPr/>
          </p:nvSpPr>
          <p:spPr>
            <a:xfrm>
              <a:off x="2837312" y="3979541"/>
              <a:ext cx="319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>
                  <a:solidFill>
                    <a:schemeClr val="accent2"/>
                  </a:solidFill>
                </a:rPr>
                <a:t>4</a:t>
              </a:r>
              <a:endParaRPr lang="fr-FR" baseline="-25000" dirty="0">
                <a:solidFill>
                  <a:schemeClr val="accent2"/>
                </a:solidFill>
              </a:endParaRPr>
            </a:p>
          </p:txBody>
        </p:sp>
      </p:grpSp>
      <p:graphicFrame>
        <p:nvGraphicFramePr>
          <p:cNvPr id="109" name="Tableau 108">
            <a:extLst>
              <a:ext uri="{FF2B5EF4-FFF2-40B4-BE49-F238E27FC236}">
                <a16:creationId xmlns:a16="http://schemas.microsoft.com/office/drawing/2014/main" id="{BBF71A7D-01FA-4A4D-AD17-2CE631F89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25473"/>
              </p:ext>
            </p:extLst>
          </p:nvPr>
        </p:nvGraphicFramePr>
        <p:xfrm>
          <a:off x="5949976" y="1706299"/>
          <a:ext cx="1823073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447">
                  <a:extLst>
                    <a:ext uri="{9D8B030D-6E8A-4147-A177-3AD203B41FA5}">
                      <a16:colId xmlns:a16="http://schemas.microsoft.com/office/drawing/2014/main" val="4157423866"/>
                    </a:ext>
                  </a:extLst>
                </a:gridCol>
                <a:gridCol w="1264626">
                  <a:extLst>
                    <a:ext uri="{9D8B030D-6E8A-4147-A177-3AD203B41FA5}">
                      <a16:colId xmlns:a16="http://schemas.microsoft.com/office/drawing/2014/main" val="362259797"/>
                    </a:ext>
                  </a:extLst>
                </a:gridCol>
              </a:tblGrid>
              <a:tr h="229026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Étape 1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83282"/>
                  </a:ext>
                </a:extLst>
              </a:tr>
              <a:tr h="236438">
                <a:tc>
                  <a:txBody>
                    <a:bodyPr/>
                    <a:lstStyle/>
                    <a:p>
                      <a:pPr marL="0" lvl="1" algn="just">
                        <a:spcAft>
                          <a:spcPts val="600"/>
                        </a:spcAft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Open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[ D, 14, </a:t>
                      </a:r>
                      <a:r>
                        <a:rPr lang="fr-FR" sz="1100" i="1" dirty="0" err="1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null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6295"/>
                  </a:ext>
                </a:extLst>
              </a:tr>
              <a:tr h="229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i="1" dirty="0">
                        <a:solidFill>
                          <a:srgbClr val="800080"/>
                        </a:solidFill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006325"/>
                  </a:ext>
                </a:extLst>
              </a:tr>
            </a:tbl>
          </a:graphicData>
        </a:graphic>
      </p:graphicFrame>
      <p:graphicFrame>
        <p:nvGraphicFramePr>
          <p:cNvPr id="111" name="Tableau 110">
            <a:extLst>
              <a:ext uri="{FF2B5EF4-FFF2-40B4-BE49-F238E27FC236}">
                <a16:creationId xmlns:a16="http://schemas.microsoft.com/office/drawing/2014/main" id="{5345569F-4006-624E-85D3-3B3286DE3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32950"/>
              </p:ext>
            </p:extLst>
          </p:nvPr>
        </p:nvGraphicFramePr>
        <p:xfrm>
          <a:off x="5645173" y="2793522"/>
          <a:ext cx="2708601" cy="82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24">
                  <a:extLst>
                    <a:ext uri="{9D8B030D-6E8A-4147-A177-3AD203B41FA5}">
                      <a16:colId xmlns:a16="http://schemas.microsoft.com/office/drawing/2014/main" val="4157423866"/>
                    </a:ext>
                  </a:extLst>
                </a:gridCol>
                <a:gridCol w="2156177">
                  <a:extLst>
                    <a:ext uri="{9D8B030D-6E8A-4147-A177-3AD203B41FA5}">
                      <a16:colId xmlns:a16="http://schemas.microsoft.com/office/drawing/2014/main" val="362259797"/>
                    </a:ext>
                  </a:extLst>
                </a:gridCol>
              </a:tblGrid>
              <a:tr h="225653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Étape 2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83282"/>
                  </a:ext>
                </a:extLst>
              </a:tr>
              <a:tr h="303565">
                <a:tc>
                  <a:txBody>
                    <a:bodyPr/>
                    <a:lstStyle/>
                    <a:p>
                      <a:pPr marL="0" lvl="1" algn="just">
                        <a:spcAft>
                          <a:spcPts val="600"/>
                        </a:spcAft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Open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1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3+13, D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2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6+11, D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</a:t>
                      </a:r>
                      <a:endParaRPr lang="fr-FR" sz="1100" i="1" baseline="0" dirty="0">
                        <a:solidFill>
                          <a:srgbClr val="800080"/>
                        </a:solidFill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6295"/>
                  </a:ext>
                </a:extLst>
              </a:tr>
              <a:tr h="255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Close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[ D, 15, </a:t>
                      </a:r>
                      <a:r>
                        <a:rPr lang="fr-FR" sz="1100" i="1" dirty="0" err="1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null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006325"/>
                  </a:ext>
                </a:extLst>
              </a:tr>
            </a:tbl>
          </a:graphicData>
        </a:graphic>
      </p:graphicFrame>
      <p:graphicFrame>
        <p:nvGraphicFramePr>
          <p:cNvPr id="112" name="Tableau 111">
            <a:extLst>
              <a:ext uri="{FF2B5EF4-FFF2-40B4-BE49-F238E27FC236}">
                <a16:creationId xmlns:a16="http://schemas.microsoft.com/office/drawing/2014/main" id="{691918D3-AA49-4244-9D9D-927E7AB2B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53116"/>
              </p:ext>
            </p:extLst>
          </p:nvPr>
        </p:nvGraphicFramePr>
        <p:xfrm>
          <a:off x="344128" y="4019987"/>
          <a:ext cx="3744243" cy="82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977">
                  <a:extLst>
                    <a:ext uri="{9D8B030D-6E8A-4147-A177-3AD203B41FA5}">
                      <a16:colId xmlns:a16="http://schemas.microsoft.com/office/drawing/2014/main" val="4157423866"/>
                    </a:ext>
                  </a:extLst>
                </a:gridCol>
                <a:gridCol w="3126266">
                  <a:extLst>
                    <a:ext uri="{9D8B030D-6E8A-4147-A177-3AD203B41FA5}">
                      <a16:colId xmlns:a16="http://schemas.microsoft.com/office/drawing/2014/main" val="362259797"/>
                    </a:ext>
                  </a:extLst>
                </a:gridCol>
              </a:tblGrid>
              <a:tr h="225114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Étape 3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83282"/>
                  </a:ext>
                </a:extLst>
              </a:tr>
              <a:tr h="302839">
                <a:tc>
                  <a:txBody>
                    <a:bodyPr/>
                    <a:lstStyle/>
                    <a:p>
                      <a:pPr marL="0" lvl="1" algn="just">
                        <a:spcAft>
                          <a:spcPts val="600"/>
                        </a:spcAft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Open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2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5+11, D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3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6+11,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1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4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9+8,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1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</a:t>
                      </a:r>
                      <a:endParaRPr lang="fr-FR" sz="1100" i="1" baseline="0" dirty="0">
                        <a:solidFill>
                          <a:srgbClr val="800080"/>
                        </a:solidFill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6295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Close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[ D, 15, </a:t>
                      </a:r>
                      <a:r>
                        <a:rPr lang="fr-FR" sz="1100" i="1" dirty="0" err="1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null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]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1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3+13, D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006325"/>
                  </a:ext>
                </a:extLst>
              </a:tr>
            </a:tbl>
          </a:graphicData>
        </a:graphic>
      </p:graphicFrame>
      <p:graphicFrame>
        <p:nvGraphicFramePr>
          <p:cNvPr id="113" name="Tableau 112">
            <a:extLst>
              <a:ext uri="{FF2B5EF4-FFF2-40B4-BE49-F238E27FC236}">
                <a16:creationId xmlns:a16="http://schemas.microsoft.com/office/drawing/2014/main" id="{E800BD0A-0A19-1F46-A516-5D4442DA0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29854"/>
              </p:ext>
            </p:extLst>
          </p:nvPr>
        </p:nvGraphicFramePr>
        <p:xfrm>
          <a:off x="4516754" y="4035185"/>
          <a:ext cx="3744243" cy="82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977">
                  <a:extLst>
                    <a:ext uri="{9D8B030D-6E8A-4147-A177-3AD203B41FA5}">
                      <a16:colId xmlns:a16="http://schemas.microsoft.com/office/drawing/2014/main" val="4157423866"/>
                    </a:ext>
                  </a:extLst>
                </a:gridCol>
                <a:gridCol w="3126266">
                  <a:extLst>
                    <a:ext uri="{9D8B030D-6E8A-4147-A177-3AD203B41FA5}">
                      <a16:colId xmlns:a16="http://schemas.microsoft.com/office/drawing/2014/main" val="362259797"/>
                    </a:ext>
                  </a:extLst>
                </a:gridCol>
              </a:tblGrid>
              <a:tr h="225114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Étape 4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83282"/>
                  </a:ext>
                </a:extLst>
              </a:tr>
              <a:tr h="302839">
                <a:tc>
                  <a:txBody>
                    <a:bodyPr/>
                    <a:lstStyle/>
                    <a:p>
                      <a:pPr marL="0" lvl="1" algn="just">
                        <a:spcAft>
                          <a:spcPts val="600"/>
                        </a:spcAft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Open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7CA800"/>
                          </a:solidFill>
                          <a:sym typeface="Symbol" panose="05050102010706020507" pitchFamily="18" charset="2"/>
                        </a:rPr>
                        <a:t>[ S</a:t>
                      </a:r>
                      <a:r>
                        <a:rPr lang="fr-FR" sz="1100" i="1" baseline="-25000" dirty="0">
                          <a:solidFill>
                            <a:srgbClr val="7CA800"/>
                          </a:solidFill>
                          <a:sym typeface="Symbol" panose="05050102010706020507" pitchFamily="18" charset="2"/>
                        </a:rPr>
                        <a:t>4</a:t>
                      </a:r>
                      <a:r>
                        <a:rPr lang="fr-FR" sz="1100" i="1" dirty="0">
                          <a:solidFill>
                            <a:srgbClr val="7CA800"/>
                          </a:solidFill>
                          <a:sym typeface="Symbol" panose="05050102010706020507" pitchFamily="18" charset="2"/>
                        </a:rPr>
                        <a:t>, 8+8, S</a:t>
                      </a:r>
                      <a:r>
                        <a:rPr lang="fr-FR" sz="1100" i="1" baseline="-25000" dirty="0">
                          <a:solidFill>
                            <a:srgbClr val="7CA800"/>
                          </a:solidFill>
                          <a:sym typeface="Symbol" panose="05050102010706020507" pitchFamily="18" charset="2"/>
                        </a:rPr>
                        <a:t>2 </a:t>
                      </a:r>
                      <a:r>
                        <a:rPr lang="fr-FR" sz="1100" i="1" dirty="0">
                          <a:solidFill>
                            <a:srgbClr val="7CA800"/>
                          </a:solidFill>
                          <a:sym typeface="Symbol" panose="05050102010706020507" pitchFamily="18" charset="2"/>
                        </a:rPr>
                        <a:t>]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3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6+11,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1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5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9+9,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1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</a:t>
                      </a:r>
                      <a:endParaRPr lang="fr-FR" sz="1100" i="1" baseline="0" dirty="0">
                        <a:solidFill>
                          <a:srgbClr val="7CA800"/>
                        </a:solidFill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6295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Close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[ D, 15, </a:t>
                      </a:r>
                      <a:r>
                        <a:rPr lang="fr-FR" sz="1100" i="1" dirty="0" err="1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null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]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1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3+13, D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2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5+11, D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006325"/>
                  </a:ext>
                </a:extLst>
              </a:tr>
            </a:tbl>
          </a:graphicData>
        </a:graphic>
      </p:graphicFrame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11A73D7F-F5B1-2B4A-9866-B9270BBB7F0D}"/>
              </a:ext>
            </a:extLst>
          </p:cNvPr>
          <p:cNvGrpSpPr/>
          <p:nvPr/>
        </p:nvGrpSpPr>
        <p:grpSpPr>
          <a:xfrm>
            <a:off x="684472" y="1763715"/>
            <a:ext cx="952195" cy="768763"/>
            <a:chOff x="763495" y="1899183"/>
            <a:chExt cx="952195" cy="768763"/>
          </a:xfrm>
        </p:grpSpPr>
        <p:cxnSp>
          <p:nvCxnSpPr>
            <p:cNvPr id="114" name="Connecteur droit avec flèche 113">
              <a:extLst>
                <a:ext uri="{FF2B5EF4-FFF2-40B4-BE49-F238E27FC236}">
                  <a16:creationId xmlns:a16="http://schemas.microsoft.com/office/drawing/2014/main" id="{8B3C2FF0-345C-6547-9340-1C1B6A3782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845" y="1899183"/>
              <a:ext cx="885845" cy="253001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avec flèche 118">
              <a:extLst>
                <a:ext uri="{FF2B5EF4-FFF2-40B4-BE49-F238E27FC236}">
                  <a16:creationId xmlns:a16="http://schemas.microsoft.com/office/drawing/2014/main" id="{66FD51B1-AAC8-524E-96E2-F410AF827F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495" y="2284408"/>
              <a:ext cx="552870" cy="383538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494963CF-479A-1F47-9B9F-80227F359CCD}"/>
              </a:ext>
            </a:extLst>
          </p:cNvPr>
          <p:cNvCxnSpPr>
            <a:cxnSpLocks/>
          </p:cNvCxnSpPr>
          <p:nvPr/>
        </p:nvCxnSpPr>
        <p:spPr>
          <a:xfrm flipH="1">
            <a:off x="1942852" y="1419843"/>
            <a:ext cx="885845" cy="253001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1C3786AE-7985-7848-8658-66A168D57CA3}"/>
              </a:ext>
            </a:extLst>
          </p:cNvPr>
          <p:cNvCxnSpPr>
            <a:cxnSpLocks/>
          </p:cNvCxnSpPr>
          <p:nvPr/>
        </p:nvCxnSpPr>
        <p:spPr>
          <a:xfrm flipH="1" flipV="1">
            <a:off x="1925044" y="1804745"/>
            <a:ext cx="579236" cy="707268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80F2BAA4-E699-674E-A510-19C51B9A701E}"/>
              </a:ext>
            </a:extLst>
          </p:cNvPr>
          <p:cNvGrpSpPr/>
          <p:nvPr/>
        </p:nvGrpSpPr>
        <p:grpSpPr>
          <a:xfrm>
            <a:off x="1503971" y="2618345"/>
            <a:ext cx="939605" cy="791699"/>
            <a:chOff x="1503971" y="2618345"/>
            <a:chExt cx="939605" cy="791699"/>
          </a:xfrm>
        </p:grpSpPr>
        <p:cxnSp>
          <p:nvCxnSpPr>
            <p:cNvPr id="131" name="Connecteur droit avec flèche 130">
              <a:extLst>
                <a:ext uri="{FF2B5EF4-FFF2-40B4-BE49-F238E27FC236}">
                  <a16:creationId xmlns:a16="http://schemas.microsoft.com/office/drawing/2014/main" id="{99301C55-75EC-934C-B655-DB6DBBC8B6A0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1547814" y="2618345"/>
              <a:ext cx="895762" cy="20691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avec flèche 132">
              <a:extLst>
                <a:ext uri="{FF2B5EF4-FFF2-40B4-BE49-F238E27FC236}">
                  <a16:creationId xmlns:a16="http://schemas.microsoft.com/office/drawing/2014/main" id="{3167D594-527E-FE4F-AE39-F14A6156ACF9}"/>
                </a:ext>
              </a:extLst>
            </p:cNvPr>
            <p:cNvCxnSpPr>
              <a:cxnSpLocks/>
              <a:stCxn id="27" idx="1"/>
              <a:endCxn id="20" idx="5"/>
            </p:cNvCxnSpPr>
            <p:nvPr/>
          </p:nvCxnSpPr>
          <p:spPr>
            <a:xfrm flipH="1" flipV="1">
              <a:off x="1503971" y="2733623"/>
              <a:ext cx="582690" cy="676421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7" name="Tableau 136">
            <a:extLst>
              <a:ext uri="{FF2B5EF4-FFF2-40B4-BE49-F238E27FC236}">
                <a16:creationId xmlns:a16="http://schemas.microsoft.com/office/drawing/2014/main" id="{9FB047A4-EE44-8B4C-B66F-130339207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73560"/>
              </p:ext>
            </p:extLst>
          </p:nvPr>
        </p:nvGraphicFramePr>
        <p:xfrm>
          <a:off x="340816" y="4974921"/>
          <a:ext cx="374424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977">
                  <a:extLst>
                    <a:ext uri="{9D8B030D-6E8A-4147-A177-3AD203B41FA5}">
                      <a16:colId xmlns:a16="http://schemas.microsoft.com/office/drawing/2014/main" val="4157423866"/>
                    </a:ext>
                  </a:extLst>
                </a:gridCol>
                <a:gridCol w="3126266">
                  <a:extLst>
                    <a:ext uri="{9D8B030D-6E8A-4147-A177-3AD203B41FA5}">
                      <a16:colId xmlns:a16="http://schemas.microsoft.com/office/drawing/2014/main" val="362259797"/>
                    </a:ext>
                  </a:extLst>
                </a:gridCol>
              </a:tblGrid>
              <a:tr h="225114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Étape 5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83282"/>
                  </a:ext>
                </a:extLst>
              </a:tr>
              <a:tr h="302839">
                <a:tc>
                  <a:txBody>
                    <a:bodyPr/>
                    <a:lstStyle/>
                    <a:p>
                      <a:pPr marL="0" lvl="1" algn="just">
                        <a:spcAft>
                          <a:spcPts val="600"/>
                        </a:spcAft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Open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7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11+4,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4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</a:t>
                      </a:r>
                      <a:r>
                        <a:rPr lang="fr-FR" sz="1100" i="1" baseline="0" dirty="0">
                          <a:solidFill>
                            <a:srgbClr val="7CA80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3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6+11,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1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5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9+9,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1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6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13+7,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4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6295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Close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[ D, 15, </a:t>
                      </a:r>
                      <a:r>
                        <a:rPr lang="fr-FR" sz="1100" i="1" dirty="0" err="1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null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]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1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3+13, D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2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5+11, D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4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8+8,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2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006325"/>
                  </a:ext>
                </a:extLst>
              </a:tr>
            </a:tbl>
          </a:graphicData>
        </a:graphic>
      </p:graphicFrame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FB533A60-753A-0943-8151-751DE97BDA38}"/>
              </a:ext>
            </a:extLst>
          </p:cNvPr>
          <p:cNvGrpSpPr/>
          <p:nvPr/>
        </p:nvGrpSpPr>
        <p:grpSpPr>
          <a:xfrm>
            <a:off x="2745517" y="2055346"/>
            <a:ext cx="907200" cy="812060"/>
            <a:chOff x="2824540" y="2190814"/>
            <a:chExt cx="907200" cy="812060"/>
          </a:xfrm>
        </p:grpSpPr>
        <p:cxnSp>
          <p:nvCxnSpPr>
            <p:cNvPr id="138" name="Connecteur droit avec flèche 137">
              <a:extLst>
                <a:ext uri="{FF2B5EF4-FFF2-40B4-BE49-F238E27FC236}">
                  <a16:creationId xmlns:a16="http://schemas.microsoft.com/office/drawing/2014/main" id="{03AF3C69-32CC-0D47-81C0-3D5E1BD5C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4540" y="2190814"/>
              <a:ext cx="907200" cy="506357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avec flèche 143">
              <a:extLst>
                <a:ext uri="{FF2B5EF4-FFF2-40B4-BE49-F238E27FC236}">
                  <a16:creationId xmlns:a16="http://schemas.microsoft.com/office/drawing/2014/main" id="{499D818D-3718-6E42-84F4-9287B213F5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8358" y="2803972"/>
              <a:ext cx="886112" cy="198902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0" name="Tableau 149">
            <a:extLst>
              <a:ext uri="{FF2B5EF4-FFF2-40B4-BE49-F238E27FC236}">
                <a16:creationId xmlns:a16="http://schemas.microsoft.com/office/drawing/2014/main" id="{93E76097-4B19-C54A-9BD7-9AA6B7D04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09592"/>
              </p:ext>
            </p:extLst>
          </p:nvPr>
        </p:nvGraphicFramePr>
        <p:xfrm>
          <a:off x="4531722" y="4964852"/>
          <a:ext cx="374424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977">
                  <a:extLst>
                    <a:ext uri="{9D8B030D-6E8A-4147-A177-3AD203B41FA5}">
                      <a16:colId xmlns:a16="http://schemas.microsoft.com/office/drawing/2014/main" val="4157423866"/>
                    </a:ext>
                  </a:extLst>
                </a:gridCol>
                <a:gridCol w="3126266">
                  <a:extLst>
                    <a:ext uri="{9D8B030D-6E8A-4147-A177-3AD203B41FA5}">
                      <a16:colId xmlns:a16="http://schemas.microsoft.com/office/drawing/2014/main" val="362259797"/>
                    </a:ext>
                  </a:extLst>
                </a:gridCol>
              </a:tblGrid>
              <a:tr h="225114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Étape 6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83282"/>
                  </a:ext>
                </a:extLst>
              </a:tr>
              <a:tr h="302839">
                <a:tc>
                  <a:txBody>
                    <a:bodyPr/>
                    <a:lstStyle/>
                    <a:p>
                      <a:pPr marL="0" lvl="1" algn="just">
                        <a:spcAft>
                          <a:spcPts val="600"/>
                        </a:spcAft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Open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[ A, 16,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7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3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6+11,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1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5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9+9,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1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6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13+7,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4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9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15+5,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7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6295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Close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[ D, 15, </a:t>
                      </a:r>
                      <a:r>
                        <a:rPr lang="fr-FR" sz="1100" i="1" dirty="0" err="1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null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]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1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3+13, D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2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5+11, D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4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8+8,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2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 ; [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7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, 11+4, S</a:t>
                      </a:r>
                      <a:r>
                        <a:rPr lang="fr-FR" sz="1100" i="1" baseline="-2500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4</a:t>
                      </a:r>
                      <a:r>
                        <a:rPr lang="fr-FR" sz="1100" i="1" baseline="0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]</a:t>
                      </a:r>
                      <a:r>
                        <a:rPr lang="fr-FR" sz="1100" i="1" baseline="0" dirty="0">
                          <a:solidFill>
                            <a:srgbClr val="7CA80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endParaRPr lang="fr-FR" sz="1100" i="1" dirty="0">
                        <a:solidFill>
                          <a:srgbClr val="800080"/>
                        </a:solidFill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006325"/>
                  </a:ext>
                </a:extLst>
              </a:tr>
            </a:tbl>
          </a:graphicData>
        </a:graphic>
      </p:graphicFrame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BFD0D0A5-AADE-8E44-B636-C5D45BEB2683}"/>
              </a:ext>
            </a:extLst>
          </p:cNvPr>
          <p:cNvGrpSpPr/>
          <p:nvPr/>
        </p:nvGrpSpPr>
        <p:grpSpPr>
          <a:xfrm>
            <a:off x="3917897" y="2384409"/>
            <a:ext cx="960961" cy="1065611"/>
            <a:chOff x="3996920" y="2519877"/>
            <a:chExt cx="960961" cy="1065611"/>
          </a:xfrm>
        </p:grpSpPr>
        <p:cxnSp>
          <p:nvCxnSpPr>
            <p:cNvPr id="151" name="Connecteur droit avec flèche 150">
              <a:extLst>
                <a:ext uri="{FF2B5EF4-FFF2-40B4-BE49-F238E27FC236}">
                  <a16:creationId xmlns:a16="http://schemas.microsoft.com/office/drawing/2014/main" id="{B005B41C-51E8-0943-B1B6-2E158288C7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7975" y="2519877"/>
              <a:ext cx="939906" cy="476759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352B2A05-A575-A444-AF48-648D717B4D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96920" y="3149856"/>
              <a:ext cx="593561" cy="435632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6C268DE-1931-AD44-BA28-3900EEA2908B}"/>
              </a:ext>
            </a:extLst>
          </p:cNvPr>
          <p:cNvSpPr/>
          <p:nvPr/>
        </p:nvSpPr>
        <p:spPr>
          <a:xfrm>
            <a:off x="440267" y="6232901"/>
            <a:ext cx="7529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Aft>
                <a:spcPts val="1200"/>
              </a:spcAft>
            </a:pPr>
            <a:r>
              <a:rPr lang="fr-FR" sz="1600" i="1" dirty="0">
                <a:solidFill>
                  <a:srgbClr val="800080"/>
                </a:solidFill>
              </a:rPr>
              <a:t>[A, 16, S7] sort l’algorithme est terminé. On obtient le chemin en remontant la trace des prédécesseurs.</a:t>
            </a:r>
          </a:p>
        </p:txBody>
      </p:sp>
    </p:spTree>
    <p:extLst>
      <p:ext uri="{BB962C8B-B14F-4D97-AF65-F5344CB8AC3E}">
        <p14:creationId xmlns:p14="http://schemas.microsoft.com/office/powerpoint/2010/main" val="21216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041754" y="544513"/>
            <a:ext cx="29498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Recherche heuristique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5777913"/>
            <a:chOff x="0" y="998538"/>
            <a:chExt cx="9144000" cy="5777913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Présentation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467305"/>
              <a:ext cx="8635702" cy="5309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Motivation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L’algorithme A* cherche le meilleur chemin pout atteindre un sommet but. Cet algorithme conserve les sommets parcourus.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Certains problèmes consistent minimiser une fonction objectif, mais ne nécessitent pas de conserver le chemin ou les étapes parcourues.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De plus pour certains problèmes l’espace des situations est trop grand et il n’est alors pas possible d’enregistrer les sommets ou étapes visités.</a:t>
              </a: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endParaRPr lang="fr-FR" sz="800" i="1" dirty="0">
                <a:solidFill>
                  <a:srgbClr val="800080"/>
                </a:solidFill>
              </a:endParaRPr>
            </a:p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i="1" dirty="0">
                  <a:solidFill>
                    <a:srgbClr val="800080"/>
                  </a:solidFill>
                  <a:sym typeface="Wingdings" pitchFamily="2" charset="2"/>
                </a:rPr>
                <a:t>Les recherches locales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Les recherches locales ne conservent que certains sommets visités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Les méthodes de "recuit simulé" ou de "</a:t>
              </a:r>
              <a:r>
                <a:rPr lang="fr-FR" i="1" dirty="0" err="1">
                  <a:solidFill>
                    <a:srgbClr val="800080"/>
                  </a:solidFill>
                </a:rPr>
                <a:t>hill-climbing</a:t>
              </a:r>
              <a:r>
                <a:rPr lang="fr-FR" i="1" dirty="0">
                  <a:solidFill>
                    <a:srgbClr val="800080"/>
                  </a:solidFill>
                </a:rPr>
                <a:t>" conservent un sommet et l’améliore itérativement jusqu’à se rapprocher de la solution.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Les algorithmes génétiques ou de colonies gèrent une population de sommets et la fait évoluer jusqu’à obtenir une convergence.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Ces algorithmes convergent vers une solution "acceptable" rapidement.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882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041754" y="544513"/>
            <a:ext cx="29498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Recherche heuristique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4054364"/>
            <a:chOff x="0" y="998538"/>
            <a:chExt cx="9144000" cy="4054364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 Hill-</a:t>
              </a:r>
              <a:r>
                <a:rPr lang="fr-FR" sz="2000" b="1" i="1" dirty="0" err="1">
                  <a:solidFill>
                    <a:schemeClr val="folHlink"/>
                  </a:solidFill>
                </a:rPr>
                <a:t>climbing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467305"/>
              <a:ext cx="8635702" cy="3585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Méthode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La méthode HC utilise trois informations un S sommet courant une fonction objectif F(s) à minimiser (maximiser) et </a:t>
              </a:r>
              <a:r>
                <a:rPr lang="fr-FR" i="1" dirty="0" err="1">
                  <a:solidFill>
                    <a:srgbClr val="800080"/>
                  </a:solidFill>
                </a:rPr>
                <a:t>Succ</a:t>
              </a:r>
              <a:r>
                <a:rPr lang="fr-FR" i="1" dirty="0">
                  <a:solidFill>
                    <a:srgbClr val="800080"/>
                  </a:solidFill>
                </a:rPr>
                <a:t>(S) l’ensemble des voisins du sommet 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 sommet courant est initialisé au sommet initial.</a:t>
              </a: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A chaque itération le F(S) est comparé avec le F(S’) ∀ S’ ∈ </a:t>
              </a:r>
              <a:r>
                <a:rPr lang="fr-FR" i="1" dirty="0" err="1">
                  <a:solidFill>
                    <a:srgbClr val="800080"/>
                  </a:solidFill>
                </a:rPr>
                <a:t>Succ</a:t>
              </a:r>
              <a:r>
                <a:rPr lang="fr-FR" i="1" dirty="0">
                  <a:solidFill>
                    <a:srgbClr val="800080"/>
                  </a:solidFill>
                </a:rPr>
                <a:t>(S) :</a:t>
              </a:r>
            </a:p>
            <a:p>
              <a:pPr lvl="2" algn="just">
                <a:spcAft>
                  <a:spcPts val="600"/>
                </a:spcAft>
              </a:pPr>
              <a:r>
                <a:rPr lang="fr-FR" i="1" dirty="0">
                  <a:solidFill>
                    <a:srgbClr val="800080"/>
                  </a:solidFill>
                </a:rPr>
                <a:t> Si aucun successeur n’a un F(S’) &gt; F(S) la méthode s’arrête</a:t>
              </a:r>
            </a:p>
            <a:p>
              <a:pPr lvl="2" algn="just">
                <a:spcAft>
                  <a:spcPts val="1200"/>
                </a:spcAft>
              </a:pPr>
              <a:r>
                <a:rPr lang="fr-FR" i="1" dirty="0">
                  <a:solidFill>
                    <a:srgbClr val="800080"/>
                  </a:solidFill>
                </a:rPr>
                <a:t> Sinon S devient le meilleur voisin au sens de la fonction F()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Cette méthode se rapproche de la méthode de descente de gradient, dans le cas d’approches discrètes lorsque le </a:t>
              </a:r>
              <a:r>
                <a:rPr lang="fr-FR" i="1" dirty="0" err="1">
                  <a:solidFill>
                    <a:srgbClr val="800080"/>
                  </a:solidFill>
                </a:rPr>
                <a:t>gradfient</a:t>
              </a:r>
              <a:r>
                <a:rPr lang="fr-FR" i="1" dirty="0">
                  <a:solidFill>
                    <a:srgbClr val="800080"/>
                  </a:solidFill>
                </a:rPr>
                <a:t> n’est pas défini.</a:t>
              </a:r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51A8BB87-2829-2A48-9DF3-2D5B7CDA7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34" y="5083809"/>
            <a:ext cx="3910178" cy="175432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tabLst>
                <a:tab pos="1558925" algn="ctr"/>
              </a:tabLst>
            </a:pPr>
            <a:r>
              <a:rPr lang="fr-FR" b="1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def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Hill-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Climbing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(D) :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S = D</a:t>
            </a:r>
            <a:endParaRPr lang="fr-FR" i="1" baseline="-25000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lvl="0"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fr-FR" b="1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while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true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 :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minVal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+∞</a:t>
            </a:r>
          </a:p>
          <a:p>
            <a:pPr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for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(x in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S.successeurs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 ) :</a:t>
            </a:r>
          </a:p>
          <a:p>
            <a:pPr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if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(F(x) &lt;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minVal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) :</a:t>
            </a:r>
            <a:endParaRPr lang="fr-FR" i="1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EF655194-4C3B-F641-8EBA-D9B995DCB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442" y="5083811"/>
            <a:ext cx="3910178" cy="175432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     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minVal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= F(x) ;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minS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= x</a:t>
            </a:r>
          </a:p>
          <a:p>
            <a:pPr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if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minVal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&lt;F(S) :</a:t>
            </a:r>
          </a:p>
          <a:p>
            <a:pPr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   S =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minS</a:t>
            </a:r>
            <a:endParaRPr lang="fr-FR" i="1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fr-FR" b="1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else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:</a:t>
            </a:r>
          </a:p>
          <a:p>
            <a:pPr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   return S</a:t>
            </a:r>
          </a:p>
          <a:p>
            <a:pPr>
              <a:tabLst>
                <a:tab pos="1558925" algn="ctr"/>
              </a:tabLst>
            </a:pPr>
            <a:endParaRPr lang="fr-FR" i="1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006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041754" y="544513"/>
            <a:ext cx="29498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Recherche heuristique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2364746"/>
            <a:chOff x="0" y="998538"/>
            <a:chExt cx="9144000" cy="2364746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8" y="1166813"/>
              <a:ext cx="40735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 Hill-</a:t>
              </a:r>
              <a:r>
                <a:rPr lang="fr-FR" sz="2000" b="1" i="1" dirty="0" err="1">
                  <a:solidFill>
                    <a:schemeClr val="folHlink"/>
                  </a:solidFill>
                </a:rPr>
                <a:t>climbing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Exemple : Placement des reines</a:t>
              </a:r>
              <a:endParaRPr lang="fr-FR" sz="2000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La situation de départ consiste a placer aléatoirement les 8 reines sur 8 colonnes différentes. </a:t>
              </a:r>
            </a:p>
            <a:p>
              <a:pPr lvl="1" algn="just">
                <a:spcAft>
                  <a:spcPts val="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La fonction objectif à minimiser est ici le nombre le nombre de paires de reines qui s’attaquent directement ou indirectement.</a:t>
              </a:r>
            </a:p>
          </p:txBody>
        </p:sp>
      </p:grpSp>
      <p:sp>
        <p:nvSpPr>
          <p:cNvPr id="147" name="Rectangle 1"/>
          <p:cNvSpPr>
            <a:spLocks noChangeArrowheads="1"/>
          </p:cNvSpPr>
          <p:nvPr/>
        </p:nvSpPr>
        <p:spPr bwMode="auto">
          <a:xfrm>
            <a:off x="3083925" y="3408222"/>
            <a:ext cx="4451611" cy="58477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de-DE" sz="1600" i="1" dirty="0">
                <a:solidFill>
                  <a:srgbClr val="800080"/>
                </a:solidFill>
              </a:rPr>
              <a:t>Table des reines S = [1, 1, 6, 2, 7, 7, 6, 0]</a:t>
            </a:r>
          </a:p>
          <a:p>
            <a:pPr>
              <a:tabLst>
                <a:tab pos="1558925" algn="ctr"/>
              </a:tabLst>
            </a:pPr>
            <a:r>
              <a:rPr lang="de-DE" sz="1600" i="1" dirty="0">
                <a:solidFill>
                  <a:srgbClr val="800080"/>
                </a:solidFill>
              </a:rPr>
              <a:t>Et F(S) </a:t>
            </a:r>
            <a:r>
              <a:rPr lang="fr-FR" sz="1600" i="1" dirty="0">
                <a:solidFill>
                  <a:srgbClr val="800080"/>
                </a:solidFill>
              </a:rPr>
              <a:t>= [1, 2, 1, 0, 1, 2, 3, 0] = 10</a:t>
            </a:r>
          </a:p>
        </p:txBody>
      </p:sp>
      <p:sp>
        <p:nvSpPr>
          <p:cNvPr id="149" name="Rectangle 1"/>
          <p:cNvSpPr>
            <a:spLocks noChangeArrowheads="1"/>
          </p:cNvSpPr>
          <p:nvPr/>
        </p:nvSpPr>
        <p:spPr bwMode="auto">
          <a:xfrm>
            <a:off x="3083925" y="4123661"/>
            <a:ext cx="5524779" cy="58477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Quelle est la valeur minimale de F pour une configuration S’ dans laquelle une seule reine est déplacée</a:t>
            </a:r>
          </a:p>
        </p:txBody>
      </p:sp>
      <p:grpSp>
        <p:nvGrpSpPr>
          <p:cNvPr id="279" name="Groupe 278">
            <a:extLst>
              <a:ext uri="{FF2B5EF4-FFF2-40B4-BE49-F238E27FC236}">
                <a16:creationId xmlns:a16="http://schemas.microsoft.com/office/drawing/2014/main" id="{3F702069-AB93-5243-8AAD-71B0A2A449C5}"/>
              </a:ext>
            </a:extLst>
          </p:cNvPr>
          <p:cNvGrpSpPr/>
          <p:nvPr/>
        </p:nvGrpSpPr>
        <p:grpSpPr>
          <a:xfrm>
            <a:off x="411575" y="3494717"/>
            <a:ext cx="1987995" cy="1984654"/>
            <a:chOff x="4136301" y="2847887"/>
            <a:chExt cx="1987995" cy="1984654"/>
          </a:xfrm>
        </p:grpSpPr>
        <p:pic>
          <p:nvPicPr>
            <p:cNvPr id="280" name="Image 279">
              <a:extLst>
                <a:ext uri="{FF2B5EF4-FFF2-40B4-BE49-F238E27FC236}">
                  <a16:creationId xmlns:a16="http://schemas.microsoft.com/office/drawing/2014/main" id="{CCCB91A3-0084-9643-9594-F7FD3746E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6301" y="2847887"/>
              <a:ext cx="1987995" cy="1984654"/>
            </a:xfrm>
            <a:prstGeom prst="rect">
              <a:avLst/>
            </a:prstGeom>
          </p:spPr>
        </p:pic>
        <p:grpSp>
          <p:nvGrpSpPr>
            <p:cNvPr id="281" name="Groupe 280">
              <a:extLst>
                <a:ext uri="{FF2B5EF4-FFF2-40B4-BE49-F238E27FC236}">
                  <a16:creationId xmlns:a16="http://schemas.microsoft.com/office/drawing/2014/main" id="{CDBDE100-7449-FA48-B3B7-E1F7C8C0F3E2}"/>
                </a:ext>
              </a:extLst>
            </p:cNvPr>
            <p:cNvGrpSpPr/>
            <p:nvPr/>
          </p:nvGrpSpPr>
          <p:grpSpPr>
            <a:xfrm>
              <a:off x="4171652" y="2879382"/>
              <a:ext cx="1886812" cy="1895217"/>
              <a:chOff x="6124296" y="4367569"/>
              <a:chExt cx="1886812" cy="1895217"/>
            </a:xfrm>
          </p:grpSpPr>
          <p:grpSp>
            <p:nvGrpSpPr>
              <p:cNvPr id="282" name="Grouper 82">
                <a:extLst>
                  <a:ext uri="{FF2B5EF4-FFF2-40B4-BE49-F238E27FC236}">
                    <a16:creationId xmlns:a16="http://schemas.microsoft.com/office/drawing/2014/main" id="{2F59FE47-E17E-294E-9B10-A20BF772BD36}"/>
                  </a:ext>
                </a:extLst>
              </p:cNvPr>
              <p:cNvGrpSpPr/>
              <p:nvPr/>
            </p:nvGrpSpPr>
            <p:grpSpPr>
              <a:xfrm>
                <a:off x="6868044" y="4877667"/>
                <a:ext cx="175997" cy="175847"/>
                <a:chOff x="4986061" y="5073185"/>
                <a:chExt cx="601430" cy="661710"/>
              </a:xfrm>
              <a:pattFill prst="pct5">
                <a:fgClr>
                  <a:schemeClr val="bg1">
                    <a:lumMod val="95000"/>
                  </a:schemeClr>
                </a:fgClr>
                <a:bgClr>
                  <a:prstClr val="white"/>
                </a:bgClr>
              </a:pattFill>
            </p:grpSpPr>
            <p:sp>
              <p:nvSpPr>
                <p:cNvPr id="339" name="Opération manuelle 338">
                  <a:extLst>
                    <a:ext uri="{FF2B5EF4-FFF2-40B4-BE49-F238E27FC236}">
                      <a16:creationId xmlns:a16="http://schemas.microsoft.com/office/drawing/2014/main" id="{994C8E3B-CC65-9A4F-A525-88B9E6047F58}"/>
                    </a:ext>
                  </a:extLst>
                </p:cNvPr>
                <p:cNvSpPr/>
                <p:nvPr/>
              </p:nvSpPr>
              <p:spPr>
                <a:xfrm>
                  <a:off x="5045138" y="5324903"/>
                  <a:ext cx="470013" cy="409992"/>
                </a:xfrm>
                <a:prstGeom prst="flowChartManualOperation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40" name="Connecteur droit 339">
                  <a:extLst>
                    <a:ext uri="{FF2B5EF4-FFF2-40B4-BE49-F238E27FC236}">
                      <a16:creationId xmlns:a16="http://schemas.microsoft.com/office/drawing/2014/main" id="{4494C770-E0E7-DA47-A43B-DC82C10CEC56}"/>
                    </a:ext>
                  </a:extLst>
                </p:cNvPr>
                <p:cNvCxnSpPr>
                  <a:endCxn id="339" idx="2"/>
                </p:cNvCxnSpPr>
                <p:nvPr/>
              </p:nvCxnSpPr>
              <p:spPr>
                <a:xfrm>
                  <a:off x="5025137" y="5169906"/>
                  <a:ext cx="255008" cy="564989"/>
                </a:xfrm>
                <a:prstGeom prst="line">
                  <a:avLst/>
                </a:prstGeom>
                <a:grpFill/>
                <a:ln w="762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Connecteur droit 340">
                  <a:extLst>
                    <a:ext uri="{FF2B5EF4-FFF2-40B4-BE49-F238E27FC236}">
                      <a16:creationId xmlns:a16="http://schemas.microsoft.com/office/drawing/2014/main" id="{D04EF271-E8F4-A340-8871-40A16F9AA510}"/>
                    </a:ext>
                  </a:extLst>
                </p:cNvPr>
                <p:cNvCxnSpPr>
                  <a:endCxn id="339" idx="2"/>
                </p:cNvCxnSpPr>
                <p:nvPr/>
              </p:nvCxnSpPr>
              <p:spPr>
                <a:xfrm flipH="1">
                  <a:off x="5280145" y="5134906"/>
                  <a:ext cx="15000" cy="599989"/>
                </a:xfrm>
                <a:prstGeom prst="line">
                  <a:avLst/>
                </a:prstGeom>
                <a:grpFill/>
                <a:ln w="762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Connecteur droit 341">
                  <a:extLst>
                    <a:ext uri="{FF2B5EF4-FFF2-40B4-BE49-F238E27FC236}">
                      <a16:creationId xmlns:a16="http://schemas.microsoft.com/office/drawing/2014/main" id="{7DA8C112-67CA-C747-ABEC-D1643789D840}"/>
                    </a:ext>
                  </a:extLst>
                </p:cNvPr>
                <p:cNvCxnSpPr>
                  <a:endCxn id="339" idx="2"/>
                </p:cNvCxnSpPr>
                <p:nvPr/>
              </p:nvCxnSpPr>
              <p:spPr>
                <a:xfrm flipH="1">
                  <a:off x="5280145" y="5159906"/>
                  <a:ext cx="270008" cy="574989"/>
                </a:xfrm>
                <a:prstGeom prst="line">
                  <a:avLst/>
                </a:prstGeom>
                <a:grpFill/>
                <a:ln w="762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3" name="Heptagone 342">
                  <a:extLst>
                    <a:ext uri="{FF2B5EF4-FFF2-40B4-BE49-F238E27FC236}">
                      <a16:creationId xmlns:a16="http://schemas.microsoft.com/office/drawing/2014/main" id="{92DC05E0-5482-9F44-B0B9-DB103DCDC7B6}"/>
                    </a:ext>
                  </a:extLst>
                </p:cNvPr>
                <p:cNvSpPr/>
                <p:nvPr/>
              </p:nvSpPr>
              <p:spPr>
                <a:xfrm>
                  <a:off x="5253394" y="5073185"/>
                  <a:ext cx="79454" cy="98673"/>
                </a:xfrm>
                <a:prstGeom prst="heptagon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" name="Heptagone 343">
                  <a:extLst>
                    <a:ext uri="{FF2B5EF4-FFF2-40B4-BE49-F238E27FC236}">
                      <a16:creationId xmlns:a16="http://schemas.microsoft.com/office/drawing/2014/main" id="{7293715B-892E-F844-8921-1F63541EF528}"/>
                    </a:ext>
                  </a:extLst>
                </p:cNvPr>
                <p:cNvSpPr/>
                <p:nvPr/>
              </p:nvSpPr>
              <p:spPr>
                <a:xfrm>
                  <a:off x="5508037" y="5117956"/>
                  <a:ext cx="79454" cy="98673"/>
                </a:xfrm>
                <a:prstGeom prst="heptagon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" name="Heptagone 344">
                  <a:extLst>
                    <a:ext uri="{FF2B5EF4-FFF2-40B4-BE49-F238E27FC236}">
                      <a16:creationId xmlns:a16="http://schemas.microsoft.com/office/drawing/2014/main" id="{EEFC3D09-0872-FA43-9FE1-E272F0D75034}"/>
                    </a:ext>
                  </a:extLst>
                </p:cNvPr>
                <p:cNvSpPr/>
                <p:nvPr/>
              </p:nvSpPr>
              <p:spPr>
                <a:xfrm>
                  <a:off x="4986061" y="5112574"/>
                  <a:ext cx="79454" cy="98673"/>
                </a:xfrm>
                <a:prstGeom prst="heptagon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3" name="Grouper 90">
                <a:extLst>
                  <a:ext uri="{FF2B5EF4-FFF2-40B4-BE49-F238E27FC236}">
                    <a16:creationId xmlns:a16="http://schemas.microsoft.com/office/drawing/2014/main" id="{0A4D773E-4E26-654A-8B97-A14938352D33}"/>
                  </a:ext>
                </a:extLst>
              </p:cNvPr>
              <p:cNvGrpSpPr/>
              <p:nvPr/>
            </p:nvGrpSpPr>
            <p:grpSpPr>
              <a:xfrm>
                <a:off x="6405720" y="4613070"/>
                <a:ext cx="166078" cy="195385"/>
                <a:chOff x="4986061" y="5073185"/>
                <a:chExt cx="601430" cy="661710"/>
              </a:xfrm>
            </p:grpSpPr>
            <p:sp>
              <p:nvSpPr>
                <p:cNvPr id="332" name="Opération manuelle 331">
                  <a:extLst>
                    <a:ext uri="{FF2B5EF4-FFF2-40B4-BE49-F238E27FC236}">
                      <a16:creationId xmlns:a16="http://schemas.microsoft.com/office/drawing/2014/main" id="{32BC05F9-E6A8-0943-B25F-B530897CCF98}"/>
                    </a:ext>
                  </a:extLst>
                </p:cNvPr>
                <p:cNvSpPr/>
                <p:nvPr/>
              </p:nvSpPr>
              <p:spPr>
                <a:xfrm>
                  <a:off x="5045138" y="5324903"/>
                  <a:ext cx="470013" cy="409992"/>
                </a:xfrm>
                <a:prstGeom prst="flowChartManualOperati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33" name="Connecteur droit 332">
                  <a:extLst>
                    <a:ext uri="{FF2B5EF4-FFF2-40B4-BE49-F238E27FC236}">
                      <a16:creationId xmlns:a16="http://schemas.microsoft.com/office/drawing/2014/main" id="{ADDBD649-95ED-3440-8FEF-6793719622BA}"/>
                    </a:ext>
                  </a:extLst>
                </p:cNvPr>
                <p:cNvCxnSpPr>
                  <a:endCxn id="332" idx="2"/>
                </p:cNvCxnSpPr>
                <p:nvPr/>
              </p:nvCxnSpPr>
              <p:spPr>
                <a:xfrm>
                  <a:off x="5025137" y="5169906"/>
                  <a:ext cx="255008" cy="56498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Connecteur droit 333">
                  <a:extLst>
                    <a:ext uri="{FF2B5EF4-FFF2-40B4-BE49-F238E27FC236}">
                      <a16:creationId xmlns:a16="http://schemas.microsoft.com/office/drawing/2014/main" id="{436D0B74-A1E7-BD49-B66B-EF34E3316249}"/>
                    </a:ext>
                  </a:extLst>
                </p:cNvPr>
                <p:cNvCxnSpPr>
                  <a:endCxn id="332" idx="2"/>
                </p:cNvCxnSpPr>
                <p:nvPr/>
              </p:nvCxnSpPr>
              <p:spPr>
                <a:xfrm flipH="1">
                  <a:off x="5280145" y="5134906"/>
                  <a:ext cx="15000" cy="59998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Connecteur droit 334">
                  <a:extLst>
                    <a:ext uri="{FF2B5EF4-FFF2-40B4-BE49-F238E27FC236}">
                      <a16:creationId xmlns:a16="http://schemas.microsoft.com/office/drawing/2014/main" id="{E09A6A23-42BC-8540-828C-5FD718B3FCD6}"/>
                    </a:ext>
                  </a:extLst>
                </p:cNvPr>
                <p:cNvCxnSpPr>
                  <a:endCxn id="332" idx="2"/>
                </p:cNvCxnSpPr>
                <p:nvPr/>
              </p:nvCxnSpPr>
              <p:spPr>
                <a:xfrm flipH="1">
                  <a:off x="5280145" y="5159906"/>
                  <a:ext cx="270008" cy="57498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6" name="Heptagone 335">
                  <a:extLst>
                    <a:ext uri="{FF2B5EF4-FFF2-40B4-BE49-F238E27FC236}">
                      <a16:creationId xmlns:a16="http://schemas.microsoft.com/office/drawing/2014/main" id="{082436E8-6274-D241-9D3C-942580D4AEC0}"/>
                    </a:ext>
                  </a:extLst>
                </p:cNvPr>
                <p:cNvSpPr/>
                <p:nvPr/>
              </p:nvSpPr>
              <p:spPr>
                <a:xfrm>
                  <a:off x="5253394" y="5073185"/>
                  <a:ext cx="79454" cy="98673"/>
                </a:xfrm>
                <a:prstGeom prst="heptag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" name="Heptagone 336">
                  <a:extLst>
                    <a:ext uri="{FF2B5EF4-FFF2-40B4-BE49-F238E27FC236}">
                      <a16:creationId xmlns:a16="http://schemas.microsoft.com/office/drawing/2014/main" id="{72C89F9A-6A58-0C4E-A6CA-D12156BF6FB2}"/>
                    </a:ext>
                  </a:extLst>
                </p:cNvPr>
                <p:cNvSpPr/>
                <p:nvPr/>
              </p:nvSpPr>
              <p:spPr>
                <a:xfrm>
                  <a:off x="5508037" y="5117956"/>
                  <a:ext cx="79454" cy="98673"/>
                </a:xfrm>
                <a:prstGeom prst="heptag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" name="Heptagone 337">
                  <a:extLst>
                    <a:ext uri="{FF2B5EF4-FFF2-40B4-BE49-F238E27FC236}">
                      <a16:creationId xmlns:a16="http://schemas.microsoft.com/office/drawing/2014/main" id="{DEDA8A6F-3C29-8F45-B1D6-D175DAABC849}"/>
                    </a:ext>
                  </a:extLst>
                </p:cNvPr>
                <p:cNvSpPr/>
                <p:nvPr/>
              </p:nvSpPr>
              <p:spPr>
                <a:xfrm>
                  <a:off x="4986061" y="5112574"/>
                  <a:ext cx="79454" cy="98673"/>
                </a:xfrm>
                <a:prstGeom prst="heptag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4" name="Grouper 98">
                <a:extLst>
                  <a:ext uri="{FF2B5EF4-FFF2-40B4-BE49-F238E27FC236}">
                    <a16:creationId xmlns:a16="http://schemas.microsoft.com/office/drawing/2014/main" id="{AD5E3636-8A92-6E4A-BABB-A73670782451}"/>
                  </a:ext>
                </a:extLst>
              </p:cNvPr>
              <p:cNvGrpSpPr/>
              <p:nvPr/>
            </p:nvGrpSpPr>
            <p:grpSpPr>
              <a:xfrm>
                <a:off x="7835111" y="4367569"/>
                <a:ext cx="175997" cy="175847"/>
                <a:chOff x="4986061" y="5073185"/>
                <a:chExt cx="601430" cy="661710"/>
              </a:xfrm>
              <a:pattFill prst="pct5">
                <a:fgClr>
                  <a:schemeClr val="bg1">
                    <a:lumMod val="95000"/>
                  </a:schemeClr>
                </a:fgClr>
                <a:bgClr>
                  <a:prstClr val="white"/>
                </a:bgClr>
              </a:pattFill>
            </p:grpSpPr>
            <p:sp>
              <p:nvSpPr>
                <p:cNvPr id="325" name="Opération manuelle 324">
                  <a:extLst>
                    <a:ext uri="{FF2B5EF4-FFF2-40B4-BE49-F238E27FC236}">
                      <a16:creationId xmlns:a16="http://schemas.microsoft.com/office/drawing/2014/main" id="{9D74D5D7-7694-B543-855B-40991DD2D62F}"/>
                    </a:ext>
                  </a:extLst>
                </p:cNvPr>
                <p:cNvSpPr/>
                <p:nvPr/>
              </p:nvSpPr>
              <p:spPr>
                <a:xfrm>
                  <a:off x="5045138" y="5324903"/>
                  <a:ext cx="470013" cy="409992"/>
                </a:xfrm>
                <a:prstGeom prst="flowChartManualOperation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26" name="Connecteur droit 325">
                  <a:extLst>
                    <a:ext uri="{FF2B5EF4-FFF2-40B4-BE49-F238E27FC236}">
                      <a16:creationId xmlns:a16="http://schemas.microsoft.com/office/drawing/2014/main" id="{44DBE53E-F675-3B40-9A65-83772B3ED803}"/>
                    </a:ext>
                  </a:extLst>
                </p:cNvPr>
                <p:cNvCxnSpPr>
                  <a:endCxn id="325" idx="2"/>
                </p:cNvCxnSpPr>
                <p:nvPr/>
              </p:nvCxnSpPr>
              <p:spPr>
                <a:xfrm>
                  <a:off x="5025137" y="5169906"/>
                  <a:ext cx="255008" cy="564989"/>
                </a:xfrm>
                <a:prstGeom prst="line">
                  <a:avLst/>
                </a:prstGeom>
                <a:grpFill/>
                <a:ln w="762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Connecteur droit 326">
                  <a:extLst>
                    <a:ext uri="{FF2B5EF4-FFF2-40B4-BE49-F238E27FC236}">
                      <a16:creationId xmlns:a16="http://schemas.microsoft.com/office/drawing/2014/main" id="{495A62DE-87A7-5E4F-B297-9160585DF071}"/>
                    </a:ext>
                  </a:extLst>
                </p:cNvPr>
                <p:cNvCxnSpPr>
                  <a:endCxn id="325" idx="2"/>
                </p:cNvCxnSpPr>
                <p:nvPr/>
              </p:nvCxnSpPr>
              <p:spPr>
                <a:xfrm flipH="1">
                  <a:off x="5280145" y="5134906"/>
                  <a:ext cx="15000" cy="599989"/>
                </a:xfrm>
                <a:prstGeom prst="line">
                  <a:avLst/>
                </a:prstGeom>
                <a:grpFill/>
                <a:ln w="762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Connecteur droit 327">
                  <a:extLst>
                    <a:ext uri="{FF2B5EF4-FFF2-40B4-BE49-F238E27FC236}">
                      <a16:creationId xmlns:a16="http://schemas.microsoft.com/office/drawing/2014/main" id="{83631930-A30C-8444-B04B-34997A091132}"/>
                    </a:ext>
                  </a:extLst>
                </p:cNvPr>
                <p:cNvCxnSpPr>
                  <a:endCxn id="325" idx="2"/>
                </p:cNvCxnSpPr>
                <p:nvPr/>
              </p:nvCxnSpPr>
              <p:spPr>
                <a:xfrm flipH="1">
                  <a:off x="5280145" y="5159906"/>
                  <a:ext cx="270008" cy="574989"/>
                </a:xfrm>
                <a:prstGeom prst="line">
                  <a:avLst/>
                </a:prstGeom>
                <a:grpFill/>
                <a:ln w="762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Heptagone 328">
                  <a:extLst>
                    <a:ext uri="{FF2B5EF4-FFF2-40B4-BE49-F238E27FC236}">
                      <a16:creationId xmlns:a16="http://schemas.microsoft.com/office/drawing/2014/main" id="{422D7D41-A864-8C4F-9C72-BF7230CB40F8}"/>
                    </a:ext>
                  </a:extLst>
                </p:cNvPr>
                <p:cNvSpPr/>
                <p:nvPr/>
              </p:nvSpPr>
              <p:spPr>
                <a:xfrm>
                  <a:off x="5253394" y="5073185"/>
                  <a:ext cx="79454" cy="98673"/>
                </a:xfrm>
                <a:prstGeom prst="heptagon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" name="Heptagone 329">
                  <a:extLst>
                    <a:ext uri="{FF2B5EF4-FFF2-40B4-BE49-F238E27FC236}">
                      <a16:creationId xmlns:a16="http://schemas.microsoft.com/office/drawing/2014/main" id="{3D0E5962-87BF-0649-B34D-97ED4EB2AF4F}"/>
                    </a:ext>
                  </a:extLst>
                </p:cNvPr>
                <p:cNvSpPr/>
                <p:nvPr/>
              </p:nvSpPr>
              <p:spPr>
                <a:xfrm>
                  <a:off x="5508037" y="5117956"/>
                  <a:ext cx="79454" cy="98673"/>
                </a:xfrm>
                <a:prstGeom prst="heptagon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" name="Heptagone 330">
                  <a:extLst>
                    <a:ext uri="{FF2B5EF4-FFF2-40B4-BE49-F238E27FC236}">
                      <a16:creationId xmlns:a16="http://schemas.microsoft.com/office/drawing/2014/main" id="{687F9531-E128-184B-9E55-8436ED6CC85F}"/>
                    </a:ext>
                  </a:extLst>
                </p:cNvPr>
                <p:cNvSpPr/>
                <p:nvPr/>
              </p:nvSpPr>
              <p:spPr>
                <a:xfrm>
                  <a:off x="4986061" y="5112574"/>
                  <a:ext cx="79454" cy="98673"/>
                </a:xfrm>
                <a:prstGeom prst="heptagon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5" name="Grouper 106">
                <a:extLst>
                  <a:ext uri="{FF2B5EF4-FFF2-40B4-BE49-F238E27FC236}">
                    <a16:creationId xmlns:a16="http://schemas.microsoft.com/office/drawing/2014/main" id="{3D8C9CF8-4B6A-A34B-9CC0-276F4EB4C464}"/>
                  </a:ext>
                </a:extLst>
              </p:cNvPr>
              <p:cNvGrpSpPr/>
              <p:nvPr/>
            </p:nvGrpSpPr>
            <p:grpSpPr>
              <a:xfrm>
                <a:off x="6124296" y="4624701"/>
                <a:ext cx="175997" cy="175847"/>
                <a:chOff x="4986061" y="5073185"/>
                <a:chExt cx="601430" cy="661710"/>
              </a:xfrm>
              <a:pattFill prst="pct5">
                <a:fgClr>
                  <a:schemeClr val="bg1">
                    <a:lumMod val="95000"/>
                  </a:schemeClr>
                </a:fgClr>
                <a:bgClr>
                  <a:prstClr val="white"/>
                </a:bgClr>
              </a:pattFill>
            </p:grpSpPr>
            <p:sp>
              <p:nvSpPr>
                <p:cNvPr id="318" name="Opération manuelle 317">
                  <a:extLst>
                    <a:ext uri="{FF2B5EF4-FFF2-40B4-BE49-F238E27FC236}">
                      <a16:creationId xmlns:a16="http://schemas.microsoft.com/office/drawing/2014/main" id="{3C9E87F9-D655-8446-BED2-40BB03BF4312}"/>
                    </a:ext>
                  </a:extLst>
                </p:cNvPr>
                <p:cNvSpPr/>
                <p:nvPr/>
              </p:nvSpPr>
              <p:spPr>
                <a:xfrm>
                  <a:off x="5045138" y="5324903"/>
                  <a:ext cx="470013" cy="409992"/>
                </a:xfrm>
                <a:prstGeom prst="flowChartManualOperation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19" name="Connecteur droit 318">
                  <a:extLst>
                    <a:ext uri="{FF2B5EF4-FFF2-40B4-BE49-F238E27FC236}">
                      <a16:creationId xmlns:a16="http://schemas.microsoft.com/office/drawing/2014/main" id="{FF1B6737-049A-4F49-888A-40B6E337ED9B}"/>
                    </a:ext>
                  </a:extLst>
                </p:cNvPr>
                <p:cNvCxnSpPr>
                  <a:endCxn id="318" idx="2"/>
                </p:cNvCxnSpPr>
                <p:nvPr/>
              </p:nvCxnSpPr>
              <p:spPr>
                <a:xfrm>
                  <a:off x="5025137" y="5169906"/>
                  <a:ext cx="255008" cy="564989"/>
                </a:xfrm>
                <a:prstGeom prst="line">
                  <a:avLst/>
                </a:prstGeom>
                <a:grpFill/>
                <a:ln w="762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necteur droit 319">
                  <a:extLst>
                    <a:ext uri="{FF2B5EF4-FFF2-40B4-BE49-F238E27FC236}">
                      <a16:creationId xmlns:a16="http://schemas.microsoft.com/office/drawing/2014/main" id="{83A5B479-94F8-F244-8212-05EF2EAF5D8B}"/>
                    </a:ext>
                  </a:extLst>
                </p:cNvPr>
                <p:cNvCxnSpPr>
                  <a:endCxn id="318" idx="2"/>
                </p:cNvCxnSpPr>
                <p:nvPr/>
              </p:nvCxnSpPr>
              <p:spPr>
                <a:xfrm flipH="1">
                  <a:off x="5280145" y="5134906"/>
                  <a:ext cx="15000" cy="599989"/>
                </a:xfrm>
                <a:prstGeom prst="line">
                  <a:avLst/>
                </a:prstGeom>
                <a:grpFill/>
                <a:ln w="762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necteur droit 320">
                  <a:extLst>
                    <a:ext uri="{FF2B5EF4-FFF2-40B4-BE49-F238E27FC236}">
                      <a16:creationId xmlns:a16="http://schemas.microsoft.com/office/drawing/2014/main" id="{D0FDC9A4-3D06-FA49-BEC4-FC0DEE5AA79D}"/>
                    </a:ext>
                  </a:extLst>
                </p:cNvPr>
                <p:cNvCxnSpPr>
                  <a:endCxn id="318" idx="2"/>
                </p:cNvCxnSpPr>
                <p:nvPr/>
              </p:nvCxnSpPr>
              <p:spPr>
                <a:xfrm flipH="1">
                  <a:off x="5280145" y="5159906"/>
                  <a:ext cx="270008" cy="574989"/>
                </a:xfrm>
                <a:prstGeom prst="line">
                  <a:avLst/>
                </a:prstGeom>
                <a:grpFill/>
                <a:ln w="762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2" name="Heptagone 321">
                  <a:extLst>
                    <a:ext uri="{FF2B5EF4-FFF2-40B4-BE49-F238E27FC236}">
                      <a16:creationId xmlns:a16="http://schemas.microsoft.com/office/drawing/2014/main" id="{0D695128-9077-954C-9AB6-3C701734071A}"/>
                    </a:ext>
                  </a:extLst>
                </p:cNvPr>
                <p:cNvSpPr/>
                <p:nvPr/>
              </p:nvSpPr>
              <p:spPr>
                <a:xfrm>
                  <a:off x="5253394" y="5073185"/>
                  <a:ext cx="79454" cy="98673"/>
                </a:xfrm>
                <a:prstGeom prst="heptagon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3" name="Heptagone 322">
                  <a:extLst>
                    <a:ext uri="{FF2B5EF4-FFF2-40B4-BE49-F238E27FC236}">
                      <a16:creationId xmlns:a16="http://schemas.microsoft.com/office/drawing/2014/main" id="{8FEB524D-8723-5544-B8B6-CD74A6D97895}"/>
                    </a:ext>
                  </a:extLst>
                </p:cNvPr>
                <p:cNvSpPr/>
                <p:nvPr/>
              </p:nvSpPr>
              <p:spPr>
                <a:xfrm>
                  <a:off x="5508037" y="5117956"/>
                  <a:ext cx="79454" cy="98673"/>
                </a:xfrm>
                <a:prstGeom prst="heptagon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4" name="Heptagone 323">
                  <a:extLst>
                    <a:ext uri="{FF2B5EF4-FFF2-40B4-BE49-F238E27FC236}">
                      <a16:creationId xmlns:a16="http://schemas.microsoft.com/office/drawing/2014/main" id="{515351AF-C0E6-E949-B837-0D1EFB808330}"/>
                    </a:ext>
                  </a:extLst>
                </p:cNvPr>
                <p:cNvSpPr/>
                <p:nvPr/>
              </p:nvSpPr>
              <p:spPr>
                <a:xfrm>
                  <a:off x="4986061" y="5112574"/>
                  <a:ext cx="79454" cy="98673"/>
                </a:xfrm>
                <a:prstGeom prst="heptagon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6" name="Grouper 114">
                <a:extLst>
                  <a:ext uri="{FF2B5EF4-FFF2-40B4-BE49-F238E27FC236}">
                    <a16:creationId xmlns:a16="http://schemas.microsoft.com/office/drawing/2014/main" id="{892F45EF-FA5B-DB41-8D0A-D48713944331}"/>
                  </a:ext>
                </a:extLst>
              </p:cNvPr>
              <p:cNvGrpSpPr/>
              <p:nvPr/>
            </p:nvGrpSpPr>
            <p:grpSpPr>
              <a:xfrm>
                <a:off x="7565256" y="5824339"/>
                <a:ext cx="166078" cy="195385"/>
                <a:chOff x="4986061" y="5073185"/>
                <a:chExt cx="601430" cy="661710"/>
              </a:xfrm>
            </p:grpSpPr>
            <p:sp>
              <p:nvSpPr>
                <p:cNvPr id="311" name="Opération manuelle 310">
                  <a:extLst>
                    <a:ext uri="{FF2B5EF4-FFF2-40B4-BE49-F238E27FC236}">
                      <a16:creationId xmlns:a16="http://schemas.microsoft.com/office/drawing/2014/main" id="{8CEBDF46-B5E2-C941-A4F8-818C6AFD60E6}"/>
                    </a:ext>
                  </a:extLst>
                </p:cNvPr>
                <p:cNvSpPr/>
                <p:nvPr/>
              </p:nvSpPr>
              <p:spPr>
                <a:xfrm>
                  <a:off x="5045138" y="5324903"/>
                  <a:ext cx="470013" cy="409992"/>
                </a:xfrm>
                <a:prstGeom prst="flowChartManualOperati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12" name="Connecteur droit 311">
                  <a:extLst>
                    <a:ext uri="{FF2B5EF4-FFF2-40B4-BE49-F238E27FC236}">
                      <a16:creationId xmlns:a16="http://schemas.microsoft.com/office/drawing/2014/main" id="{31A0E858-8FC1-0D46-B6BB-E6D401892399}"/>
                    </a:ext>
                  </a:extLst>
                </p:cNvPr>
                <p:cNvCxnSpPr>
                  <a:endCxn id="311" idx="2"/>
                </p:cNvCxnSpPr>
                <p:nvPr/>
              </p:nvCxnSpPr>
              <p:spPr>
                <a:xfrm>
                  <a:off x="5025137" y="5169906"/>
                  <a:ext cx="255008" cy="56498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Connecteur droit 312">
                  <a:extLst>
                    <a:ext uri="{FF2B5EF4-FFF2-40B4-BE49-F238E27FC236}">
                      <a16:creationId xmlns:a16="http://schemas.microsoft.com/office/drawing/2014/main" id="{96904D42-48FA-7B42-846E-48048195A17D}"/>
                    </a:ext>
                  </a:extLst>
                </p:cNvPr>
                <p:cNvCxnSpPr>
                  <a:endCxn id="311" idx="2"/>
                </p:cNvCxnSpPr>
                <p:nvPr/>
              </p:nvCxnSpPr>
              <p:spPr>
                <a:xfrm flipH="1">
                  <a:off x="5280145" y="5134906"/>
                  <a:ext cx="15000" cy="59998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Connecteur droit 313">
                  <a:extLst>
                    <a:ext uri="{FF2B5EF4-FFF2-40B4-BE49-F238E27FC236}">
                      <a16:creationId xmlns:a16="http://schemas.microsoft.com/office/drawing/2014/main" id="{1820BD60-B8B8-A04B-83E3-F156A6B91385}"/>
                    </a:ext>
                  </a:extLst>
                </p:cNvPr>
                <p:cNvCxnSpPr>
                  <a:endCxn id="311" idx="2"/>
                </p:cNvCxnSpPr>
                <p:nvPr/>
              </p:nvCxnSpPr>
              <p:spPr>
                <a:xfrm flipH="1">
                  <a:off x="5280145" y="5159906"/>
                  <a:ext cx="270008" cy="57498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5" name="Heptagone 314">
                  <a:extLst>
                    <a:ext uri="{FF2B5EF4-FFF2-40B4-BE49-F238E27FC236}">
                      <a16:creationId xmlns:a16="http://schemas.microsoft.com/office/drawing/2014/main" id="{C70B562E-B108-E045-8796-AF042791E807}"/>
                    </a:ext>
                  </a:extLst>
                </p:cNvPr>
                <p:cNvSpPr/>
                <p:nvPr/>
              </p:nvSpPr>
              <p:spPr>
                <a:xfrm>
                  <a:off x="5253394" y="5073185"/>
                  <a:ext cx="79454" cy="98673"/>
                </a:xfrm>
                <a:prstGeom prst="heptag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" name="Heptagone 315">
                  <a:extLst>
                    <a:ext uri="{FF2B5EF4-FFF2-40B4-BE49-F238E27FC236}">
                      <a16:creationId xmlns:a16="http://schemas.microsoft.com/office/drawing/2014/main" id="{8AFAABBD-2233-8644-A9C5-A74B8F007CC2}"/>
                    </a:ext>
                  </a:extLst>
                </p:cNvPr>
                <p:cNvSpPr/>
                <p:nvPr/>
              </p:nvSpPr>
              <p:spPr>
                <a:xfrm>
                  <a:off x="5508037" y="5117956"/>
                  <a:ext cx="79454" cy="98673"/>
                </a:xfrm>
                <a:prstGeom prst="heptag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" name="Heptagone 316">
                  <a:extLst>
                    <a:ext uri="{FF2B5EF4-FFF2-40B4-BE49-F238E27FC236}">
                      <a16:creationId xmlns:a16="http://schemas.microsoft.com/office/drawing/2014/main" id="{0E7DA480-70FE-5444-B15B-57C612EBF8C0}"/>
                    </a:ext>
                  </a:extLst>
                </p:cNvPr>
                <p:cNvSpPr/>
                <p:nvPr/>
              </p:nvSpPr>
              <p:spPr>
                <a:xfrm>
                  <a:off x="4986061" y="5112574"/>
                  <a:ext cx="79454" cy="98673"/>
                </a:xfrm>
                <a:prstGeom prst="heptag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7" name="Grouper 122">
                <a:extLst>
                  <a:ext uri="{FF2B5EF4-FFF2-40B4-BE49-F238E27FC236}">
                    <a16:creationId xmlns:a16="http://schemas.microsoft.com/office/drawing/2014/main" id="{0133E0A7-6E00-4F47-9EE7-5C96ECC9FD23}"/>
                  </a:ext>
                </a:extLst>
              </p:cNvPr>
              <p:cNvGrpSpPr/>
              <p:nvPr/>
            </p:nvGrpSpPr>
            <p:grpSpPr>
              <a:xfrm>
                <a:off x="6618833" y="5829374"/>
                <a:ext cx="166078" cy="195385"/>
                <a:chOff x="4986061" y="5073185"/>
                <a:chExt cx="601430" cy="661710"/>
              </a:xfrm>
            </p:grpSpPr>
            <p:sp>
              <p:nvSpPr>
                <p:cNvPr id="304" name="Opération manuelle 303">
                  <a:extLst>
                    <a:ext uri="{FF2B5EF4-FFF2-40B4-BE49-F238E27FC236}">
                      <a16:creationId xmlns:a16="http://schemas.microsoft.com/office/drawing/2014/main" id="{F3D1F6B7-E81A-3B43-AFDB-DC10D5B09C1C}"/>
                    </a:ext>
                  </a:extLst>
                </p:cNvPr>
                <p:cNvSpPr/>
                <p:nvPr/>
              </p:nvSpPr>
              <p:spPr>
                <a:xfrm>
                  <a:off x="5045138" y="5324903"/>
                  <a:ext cx="470013" cy="409992"/>
                </a:xfrm>
                <a:prstGeom prst="flowChartManualOperati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05" name="Connecteur droit 304">
                  <a:extLst>
                    <a:ext uri="{FF2B5EF4-FFF2-40B4-BE49-F238E27FC236}">
                      <a16:creationId xmlns:a16="http://schemas.microsoft.com/office/drawing/2014/main" id="{2689C0D6-F1A4-9F49-A4EE-0A2229F29BBA}"/>
                    </a:ext>
                  </a:extLst>
                </p:cNvPr>
                <p:cNvCxnSpPr>
                  <a:endCxn id="304" idx="2"/>
                </p:cNvCxnSpPr>
                <p:nvPr/>
              </p:nvCxnSpPr>
              <p:spPr>
                <a:xfrm>
                  <a:off x="5025137" y="5169906"/>
                  <a:ext cx="255008" cy="56498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Connecteur droit 305">
                  <a:extLst>
                    <a:ext uri="{FF2B5EF4-FFF2-40B4-BE49-F238E27FC236}">
                      <a16:creationId xmlns:a16="http://schemas.microsoft.com/office/drawing/2014/main" id="{B5C508E0-D6DD-CF41-B07E-3DD63E93B28C}"/>
                    </a:ext>
                  </a:extLst>
                </p:cNvPr>
                <p:cNvCxnSpPr>
                  <a:endCxn id="304" idx="2"/>
                </p:cNvCxnSpPr>
                <p:nvPr/>
              </p:nvCxnSpPr>
              <p:spPr>
                <a:xfrm flipH="1">
                  <a:off x="5280145" y="5134906"/>
                  <a:ext cx="15000" cy="59998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Connecteur droit 306">
                  <a:extLst>
                    <a:ext uri="{FF2B5EF4-FFF2-40B4-BE49-F238E27FC236}">
                      <a16:creationId xmlns:a16="http://schemas.microsoft.com/office/drawing/2014/main" id="{7C9841DA-7CD3-094F-A7BA-FCA753307053}"/>
                    </a:ext>
                  </a:extLst>
                </p:cNvPr>
                <p:cNvCxnSpPr>
                  <a:endCxn id="304" idx="2"/>
                </p:cNvCxnSpPr>
                <p:nvPr/>
              </p:nvCxnSpPr>
              <p:spPr>
                <a:xfrm flipH="1">
                  <a:off x="5280145" y="5159906"/>
                  <a:ext cx="270008" cy="57498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8" name="Heptagone 307">
                  <a:extLst>
                    <a:ext uri="{FF2B5EF4-FFF2-40B4-BE49-F238E27FC236}">
                      <a16:creationId xmlns:a16="http://schemas.microsoft.com/office/drawing/2014/main" id="{98C54050-90C6-894A-A32C-3135F611AD92}"/>
                    </a:ext>
                  </a:extLst>
                </p:cNvPr>
                <p:cNvSpPr/>
                <p:nvPr/>
              </p:nvSpPr>
              <p:spPr>
                <a:xfrm>
                  <a:off x="5253394" y="5073185"/>
                  <a:ext cx="79454" cy="98673"/>
                </a:xfrm>
                <a:prstGeom prst="heptag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" name="Heptagone 308">
                  <a:extLst>
                    <a:ext uri="{FF2B5EF4-FFF2-40B4-BE49-F238E27FC236}">
                      <a16:creationId xmlns:a16="http://schemas.microsoft.com/office/drawing/2014/main" id="{2F86C66E-F4FA-1744-9D72-A28B450A0D9C}"/>
                    </a:ext>
                  </a:extLst>
                </p:cNvPr>
                <p:cNvSpPr/>
                <p:nvPr/>
              </p:nvSpPr>
              <p:spPr>
                <a:xfrm>
                  <a:off x="5508037" y="5117956"/>
                  <a:ext cx="79454" cy="98673"/>
                </a:xfrm>
                <a:prstGeom prst="heptag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" name="Heptagone 309">
                  <a:extLst>
                    <a:ext uri="{FF2B5EF4-FFF2-40B4-BE49-F238E27FC236}">
                      <a16:creationId xmlns:a16="http://schemas.microsoft.com/office/drawing/2014/main" id="{66D3D769-B5F2-0744-AB9C-15107CABED12}"/>
                    </a:ext>
                  </a:extLst>
                </p:cNvPr>
                <p:cNvSpPr/>
                <p:nvPr/>
              </p:nvSpPr>
              <p:spPr>
                <a:xfrm>
                  <a:off x="4986061" y="5112574"/>
                  <a:ext cx="79454" cy="98673"/>
                </a:xfrm>
                <a:prstGeom prst="heptag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8" name="Grouper 130">
                <a:extLst>
                  <a:ext uri="{FF2B5EF4-FFF2-40B4-BE49-F238E27FC236}">
                    <a16:creationId xmlns:a16="http://schemas.microsoft.com/office/drawing/2014/main" id="{55C2C88A-8A27-C844-8320-15AB18948DFC}"/>
                  </a:ext>
                </a:extLst>
              </p:cNvPr>
              <p:cNvGrpSpPr/>
              <p:nvPr/>
            </p:nvGrpSpPr>
            <p:grpSpPr>
              <a:xfrm>
                <a:off x="7344093" y="6067401"/>
                <a:ext cx="166078" cy="195385"/>
                <a:chOff x="4986061" y="5073185"/>
                <a:chExt cx="601430" cy="661710"/>
              </a:xfrm>
            </p:grpSpPr>
            <p:sp>
              <p:nvSpPr>
                <p:cNvPr id="297" name="Opération manuelle 296">
                  <a:extLst>
                    <a:ext uri="{FF2B5EF4-FFF2-40B4-BE49-F238E27FC236}">
                      <a16:creationId xmlns:a16="http://schemas.microsoft.com/office/drawing/2014/main" id="{4861BDD7-DDF3-7F43-9FDC-049FC6920A79}"/>
                    </a:ext>
                  </a:extLst>
                </p:cNvPr>
                <p:cNvSpPr/>
                <p:nvPr/>
              </p:nvSpPr>
              <p:spPr>
                <a:xfrm>
                  <a:off x="5045138" y="5324903"/>
                  <a:ext cx="470013" cy="409992"/>
                </a:xfrm>
                <a:prstGeom prst="flowChartManualOperati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98" name="Connecteur droit 297">
                  <a:extLst>
                    <a:ext uri="{FF2B5EF4-FFF2-40B4-BE49-F238E27FC236}">
                      <a16:creationId xmlns:a16="http://schemas.microsoft.com/office/drawing/2014/main" id="{91E681C4-853C-6249-842A-B9CDB89CAF05}"/>
                    </a:ext>
                  </a:extLst>
                </p:cNvPr>
                <p:cNvCxnSpPr>
                  <a:endCxn id="297" idx="2"/>
                </p:cNvCxnSpPr>
                <p:nvPr/>
              </p:nvCxnSpPr>
              <p:spPr>
                <a:xfrm>
                  <a:off x="5025137" y="5169906"/>
                  <a:ext cx="255008" cy="56498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Connecteur droit 298">
                  <a:extLst>
                    <a:ext uri="{FF2B5EF4-FFF2-40B4-BE49-F238E27FC236}">
                      <a16:creationId xmlns:a16="http://schemas.microsoft.com/office/drawing/2014/main" id="{2F333EBA-B00B-CD4F-9E1F-A6AD5C3B4834}"/>
                    </a:ext>
                  </a:extLst>
                </p:cNvPr>
                <p:cNvCxnSpPr>
                  <a:endCxn id="297" idx="2"/>
                </p:cNvCxnSpPr>
                <p:nvPr/>
              </p:nvCxnSpPr>
              <p:spPr>
                <a:xfrm flipH="1">
                  <a:off x="5280145" y="5134906"/>
                  <a:ext cx="15000" cy="59998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Connecteur droit 299">
                  <a:extLst>
                    <a:ext uri="{FF2B5EF4-FFF2-40B4-BE49-F238E27FC236}">
                      <a16:creationId xmlns:a16="http://schemas.microsoft.com/office/drawing/2014/main" id="{22B79A25-01F7-CD42-8C9D-03E18E87EA56}"/>
                    </a:ext>
                  </a:extLst>
                </p:cNvPr>
                <p:cNvCxnSpPr>
                  <a:endCxn id="297" idx="2"/>
                </p:cNvCxnSpPr>
                <p:nvPr/>
              </p:nvCxnSpPr>
              <p:spPr>
                <a:xfrm flipH="1">
                  <a:off x="5280145" y="5159906"/>
                  <a:ext cx="270008" cy="57498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1" name="Heptagone 300">
                  <a:extLst>
                    <a:ext uri="{FF2B5EF4-FFF2-40B4-BE49-F238E27FC236}">
                      <a16:creationId xmlns:a16="http://schemas.microsoft.com/office/drawing/2014/main" id="{33F126B0-62C1-C243-ABC6-F0C08CFECA37}"/>
                    </a:ext>
                  </a:extLst>
                </p:cNvPr>
                <p:cNvSpPr/>
                <p:nvPr/>
              </p:nvSpPr>
              <p:spPr>
                <a:xfrm>
                  <a:off x="5253394" y="5073185"/>
                  <a:ext cx="79454" cy="98673"/>
                </a:xfrm>
                <a:prstGeom prst="heptag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" name="Heptagone 301">
                  <a:extLst>
                    <a:ext uri="{FF2B5EF4-FFF2-40B4-BE49-F238E27FC236}">
                      <a16:creationId xmlns:a16="http://schemas.microsoft.com/office/drawing/2014/main" id="{25BA5CAF-A198-4947-A79C-0458AAEF8632}"/>
                    </a:ext>
                  </a:extLst>
                </p:cNvPr>
                <p:cNvSpPr/>
                <p:nvPr/>
              </p:nvSpPr>
              <p:spPr>
                <a:xfrm>
                  <a:off x="5508037" y="5117956"/>
                  <a:ext cx="79454" cy="98673"/>
                </a:xfrm>
                <a:prstGeom prst="heptag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" name="Heptagone 302">
                  <a:extLst>
                    <a:ext uri="{FF2B5EF4-FFF2-40B4-BE49-F238E27FC236}">
                      <a16:creationId xmlns:a16="http://schemas.microsoft.com/office/drawing/2014/main" id="{8CE0151F-4DC3-C845-8E79-F4DE82B8D38B}"/>
                    </a:ext>
                  </a:extLst>
                </p:cNvPr>
                <p:cNvSpPr/>
                <p:nvPr/>
              </p:nvSpPr>
              <p:spPr>
                <a:xfrm>
                  <a:off x="4986061" y="5112574"/>
                  <a:ext cx="79454" cy="98673"/>
                </a:xfrm>
                <a:prstGeom prst="heptag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9" name="Grouper 82">
                <a:extLst>
                  <a:ext uri="{FF2B5EF4-FFF2-40B4-BE49-F238E27FC236}">
                    <a16:creationId xmlns:a16="http://schemas.microsoft.com/office/drawing/2014/main" id="{BD7CBF44-368E-1946-AE1B-FC2E991E1118}"/>
                  </a:ext>
                </a:extLst>
              </p:cNvPr>
              <p:cNvGrpSpPr/>
              <p:nvPr/>
            </p:nvGrpSpPr>
            <p:grpSpPr>
              <a:xfrm>
                <a:off x="7084789" y="6077767"/>
                <a:ext cx="175997" cy="175847"/>
                <a:chOff x="4986061" y="5073185"/>
                <a:chExt cx="601430" cy="661710"/>
              </a:xfrm>
              <a:pattFill prst="pct5">
                <a:fgClr>
                  <a:schemeClr val="bg1">
                    <a:lumMod val="95000"/>
                  </a:schemeClr>
                </a:fgClr>
                <a:bgClr>
                  <a:prstClr val="white"/>
                </a:bgClr>
              </a:pattFill>
            </p:grpSpPr>
            <p:sp>
              <p:nvSpPr>
                <p:cNvPr id="290" name="Opération manuelle 289">
                  <a:extLst>
                    <a:ext uri="{FF2B5EF4-FFF2-40B4-BE49-F238E27FC236}">
                      <a16:creationId xmlns:a16="http://schemas.microsoft.com/office/drawing/2014/main" id="{AAC8E761-FB5D-9A4C-80D3-C6BD6774AC7C}"/>
                    </a:ext>
                  </a:extLst>
                </p:cNvPr>
                <p:cNvSpPr/>
                <p:nvPr/>
              </p:nvSpPr>
              <p:spPr>
                <a:xfrm>
                  <a:off x="5045138" y="5324903"/>
                  <a:ext cx="470013" cy="409992"/>
                </a:xfrm>
                <a:prstGeom prst="flowChartManualOperation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91" name="Connecteur droit 290">
                  <a:extLst>
                    <a:ext uri="{FF2B5EF4-FFF2-40B4-BE49-F238E27FC236}">
                      <a16:creationId xmlns:a16="http://schemas.microsoft.com/office/drawing/2014/main" id="{913508C0-68B3-ED43-92E9-C43135F6184E}"/>
                    </a:ext>
                  </a:extLst>
                </p:cNvPr>
                <p:cNvCxnSpPr>
                  <a:endCxn id="290" idx="2"/>
                </p:cNvCxnSpPr>
                <p:nvPr/>
              </p:nvCxnSpPr>
              <p:spPr>
                <a:xfrm>
                  <a:off x="5025137" y="5169906"/>
                  <a:ext cx="255008" cy="564989"/>
                </a:xfrm>
                <a:prstGeom prst="line">
                  <a:avLst/>
                </a:prstGeom>
                <a:grpFill/>
                <a:ln w="762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Connecteur droit 291">
                  <a:extLst>
                    <a:ext uri="{FF2B5EF4-FFF2-40B4-BE49-F238E27FC236}">
                      <a16:creationId xmlns:a16="http://schemas.microsoft.com/office/drawing/2014/main" id="{F7129D52-253E-5649-8BBF-5996B59E7206}"/>
                    </a:ext>
                  </a:extLst>
                </p:cNvPr>
                <p:cNvCxnSpPr>
                  <a:endCxn id="290" idx="2"/>
                </p:cNvCxnSpPr>
                <p:nvPr/>
              </p:nvCxnSpPr>
              <p:spPr>
                <a:xfrm flipH="1">
                  <a:off x="5280145" y="5134906"/>
                  <a:ext cx="15000" cy="599989"/>
                </a:xfrm>
                <a:prstGeom prst="line">
                  <a:avLst/>
                </a:prstGeom>
                <a:grpFill/>
                <a:ln w="762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Connecteur droit 292">
                  <a:extLst>
                    <a:ext uri="{FF2B5EF4-FFF2-40B4-BE49-F238E27FC236}">
                      <a16:creationId xmlns:a16="http://schemas.microsoft.com/office/drawing/2014/main" id="{740AE956-570F-0B46-878C-3B482CC9F10B}"/>
                    </a:ext>
                  </a:extLst>
                </p:cNvPr>
                <p:cNvCxnSpPr>
                  <a:endCxn id="290" idx="2"/>
                </p:cNvCxnSpPr>
                <p:nvPr/>
              </p:nvCxnSpPr>
              <p:spPr>
                <a:xfrm flipH="1">
                  <a:off x="5280145" y="5159906"/>
                  <a:ext cx="270008" cy="574989"/>
                </a:xfrm>
                <a:prstGeom prst="line">
                  <a:avLst/>
                </a:prstGeom>
                <a:grpFill/>
                <a:ln w="762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4" name="Heptagone 293">
                  <a:extLst>
                    <a:ext uri="{FF2B5EF4-FFF2-40B4-BE49-F238E27FC236}">
                      <a16:creationId xmlns:a16="http://schemas.microsoft.com/office/drawing/2014/main" id="{24C53EE0-3704-CC44-AADF-7521CE455D27}"/>
                    </a:ext>
                  </a:extLst>
                </p:cNvPr>
                <p:cNvSpPr/>
                <p:nvPr/>
              </p:nvSpPr>
              <p:spPr>
                <a:xfrm>
                  <a:off x="5253394" y="5073185"/>
                  <a:ext cx="79454" cy="98673"/>
                </a:xfrm>
                <a:prstGeom prst="heptagon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" name="Heptagone 294">
                  <a:extLst>
                    <a:ext uri="{FF2B5EF4-FFF2-40B4-BE49-F238E27FC236}">
                      <a16:creationId xmlns:a16="http://schemas.microsoft.com/office/drawing/2014/main" id="{6169D555-01FA-DB40-AB9C-65ABE90275B9}"/>
                    </a:ext>
                  </a:extLst>
                </p:cNvPr>
                <p:cNvSpPr/>
                <p:nvPr/>
              </p:nvSpPr>
              <p:spPr>
                <a:xfrm>
                  <a:off x="5508037" y="5117956"/>
                  <a:ext cx="79454" cy="98673"/>
                </a:xfrm>
                <a:prstGeom prst="heptagon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" name="Heptagone 295">
                  <a:extLst>
                    <a:ext uri="{FF2B5EF4-FFF2-40B4-BE49-F238E27FC236}">
                      <a16:creationId xmlns:a16="http://schemas.microsoft.com/office/drawing/2014/main" id="{42AE263C-27B3-B942-B003-3F1A83B829DF}"/>
                    </a:ext>
                  </a:extLst>
                </p:cNvPr>
                <p:cNvSpPr/>
                <p:nvPr/>
              </p:nvSpPr>
              <p:spPr>
                <a:xfrm>
                  <a:off x="4986061" y="5112574"/>
                  <a:ext cx="79454" cy="98673"/>
                </a:xfrm>
                <a:prstGeom prst="heptagon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sp>
        <p:nvSpPr>
          <p:cNvPr id="346" name="Rectangle 1">
            <a:extLst>
              <a:ext uri="{FF2B5EF4-FFF2-40B4-BE49-F238E27FC236}">
                <a16:creationId xmlns:a16="http://schemas.microsoft.com/office/drawing/2014/main" id="{11C17E45-C121-074A-BA69-8527F5150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924" y="4833607"/>
            <a:ext cx="5524779" cy="58477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de-DE" sz="1600" i="1" dirty="0" err="1">
                <a:solidFill>
                  <a:srgbClr val="800080"/>
                </a:solidFill>
              </a:rPr>
              <a:t>Pour</a:t>
            </a:r>
            <a:r>
              <a:rPr lang="de-DE" sz="1600" i="1" dirty="0">
                <a:solidFill>
                  <a:srgbClr val="800080"/>
                </a:solidFill>
              </a:rPr>
              <a:t> S‘ = [1, 1, 6, 2, 7, 7, </a:t>
            </a:r>
            <a:r>
              <a:rPr lang="de-DE" sz="1600" i="1" dirty="0">
                <a:solidFill>
                  <a:srgbClr val="7CA800"/>
                </a:solidFill>
              </a:rPr>
              <a:t>4</a:t>
            </a:r>
            <a:r>
              <a:rPr lang="de-DE" sz="1600" i="1" dirty="0">
                <a:solidFill>
                  <a:srgbClr val="800080"/>
                </a:solidFill>
              </a:rPr>
              <a:t>, 0]</a:t>
            </a:r>
          </a:p>
          <a:p>
            <a:pPr>
              <a:tabLst>
                <a:tab pos="1558925" algn="ctr"/>
              </a:tabLst>
            </a:pPr>
            <a:r>
              <a:rPr lang="de-DE" sz="1600" i="1" dirty="0">
                <a:solidFill>
                  <a:srgbClr val="800080"/>
                </a:solidFill>
              </a:rPr>
              <a:t>Et F(S) </a:t>
            </a:r>
            <a:r>
              <a:rPr lang="fr-FR" sz="1600" i="1" dirty="0">
                <a:solidFill>
                  <a:srgbClr val="800080"/>
                </a:solidFill>
              </a:rPr>
              <a:t>= [1,</a:t>
            </a:r>
            <a:r>
              <a:rPr lang="fr-FR" sz="1600" i="1" dirty="0">
                <a:solidFill>
                  <a:srgbClr val="7CA800"/>
                </a:solidFill>
              </a:rPr>
              <a:t> 1</a:t>
            </a:r>
            <a:r>
              <a:rPr lang="fr-FR" sz="1600" i="1" dirty="0">
                <a:solidFill>
                  <a:srgbClr val="800080"/>
                </a:solidFill>
              </a:rPr>
              <a:t>, </a:t>
            </a:r>
            <a:r>
              <a:rPr lang="fr-FR" sz="1600" i="1" dirty="0">
                <a:solidFill>
                  <a:srgbClr val="7CA800"/>
                </a:solidFill>
              </a:rPr>
              <a:t>0</a:t>
            </a:r>
            <a:r>
              <a:rPr lang="fr-FR" sz="1600" i="1" dirty="0">
                <a:solidFill>
                  <a:srgbClr val="800080"/>
                </a:solidFill>
              </a:rPr>
              <a:t>, 0, 1, </a:t>
            </a:r>
            <a:r>
              <a:rPr lang="fr-FR" sz="1600" i="1" dirty="0">
                <a:solidFill>
                  <a:srgbClr val="7CA800"/>
                </a:solidFill>
              </a:rPr>
              <a:t>1</a:t>
            </a:r>
            <a:r>
              <a:rPr lang="fr-FR" sz="1600" i="1" dirty="0">
                <a:solidFill>
                  <a:srgbClr val="800080"/>
                </a:solidFill>
              </a:rPr>
              <a:t>, </a:t>
            </a:r>
            <a:r>
              <a:rPr lang="fr-FR" sz="1600" i="1" dirty="0">
                <a:solidFill>
                  <a:srgbClr val="7CA800"/>
                </a:solidFill>
              </a:rPr>
              <a:t>0</a:t>
            </a:r>
            <a:r>
              <a:rPr lang="fr-FR" sz="1600" i="1" dirty="0">
                <a:solidFill>
                  <a:srgbClr val="800080"/>
                </a:solidFill>
              </a:rPr>
              <a:t>, 0] = </a:t>
            </a:r>
            <a:r>
              <a:rPr lang="fr-FR" sz="1600" i="1" dirty="0">
                <a:solidFill>
                  <a:srgbClr val="7CA800"/>
                </a:solidFill>
              </a:rPr>
              <a:t>4</a:t>
            </a:r>
          </a:p>
        </p:txBody>
      </p:sp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750349E6-0D04-8940-A7B8-BE7862CE150C}"/>
              </a:ext>
            </a:extLst>
          </p:cNvPr>
          <p:cNvGrpSpPr/>
          <p:nvPr/>
        </p:nvGrpSpPr>
        <p:grpSpPr>
          <a:xfrm>
            <a:off x="411574" y="3507965"/>
            <a:ext cx="1987995" cy="1984654"/>
            <a:chOff x="810056" y="1970997"/>
            <a:chExt cx="1987995" cy="1984654"/>
          </a:xfrm>
        </p:grpSpPr>
        <p:pic>
          <p:nvPicPr>
            <p:cNvPr id="348" name="Image 347">
              <a:extLst>
                <a:ext uri="{FF2B5EF4-FFF2-40B4-BE49-F238E27FC236}">
                  <a16:creationId xmlns:a16="http://schemas.microsoft.com/office/drawing/2014/main" id="{9C19ECE1-6893-2841-8AC6-26A1D5CC8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0056" y="1970997"/>
              <a:ext cx="1987995" cy="1984654"/>
            </a:xfrm>
            <a:prstGeom prst="rect">
              <a:avLst/>
            </a:prstGeom>
          </p:spPr>
        </p:pic>
        <p:grpSp>
          <p:nvGrpSpPr>
            <p:cNvPr id="349" name="Grouper 82">
              <a:extLst>
                <a:ext uri="{FF2B5EF4-FFF2-40B4-BE49-F238E27FC236}">
                  <a16:creationId xmlns:a16="http://schemas.microsoft.com/office/drawing/2014/main" id="{3F42DDA0-7E71-314D-92BB-A4DF98991688}"/>
                </a:ext>
              </a:extLst>
            </p:cNvPr>
            <p:cNvGrpSpPr/>
            <p:nvPr/>
          </p:nvGrpSpPr>
          <p:grpSpPr>
            <a:xfrm>
              <a:off x="1594027" y="2506636"/>
              <a:ext cx="175997" cy="175847"/>
              <a:chOff x="4986061" y="5073185"/>
              <a:chExt cx="601430" cy="661710"/>
            </a:xfrm>
            <a:pattFill prst="pct5">
              <a:fgClr>
                <a:schemeClr val="bg1">
                  <a:lumMod val="95000"/>
                </a:schemeClr>
              </a:fgClr>
              <a:bgClr>
                <a:prstClr val="white"/>
              </a:bgClr>
            </a:pattFill>
          </p:grpSpPr>
          <p:sp>
            <p:nvSpPr>
              <p:cNvPr id="405" name="Opération manuelle 404">
                <a:extLst>
                  <a:ext uri="{FF2B5EF4-FFF2-40B4-BE49-F238E27FC236}">
                    <a16:creationId xmlns:a16="http://schemas.microsoft.com/office/drawing/2014/main" id="{FEE9FF02-2F4F-444C-AD58-8839494A7C97}"/>
                  </a:ext>
                </a:extLst>
              </p:cNvPr>
              <p:cNvSpPr/>
              <p:nvPr/>
            </p:nvSpPr>
            <p:spPr>
              <a:xfrm>
                <a:off x="5045138" y="5324903"/>
                <a:ext cx="470013" cy="409992"/>
              </a:xfrm>
              <a:prstGeom prst="flowChartManualOperati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06" name="Connecteur droit 405">
                <a:extLst>
                  <a:ext uri="{FF2B5EF4-FFF2-40B4-BE49-F238E27FC236}">
                    <a16:creationId xmlns:a16="http://schemas.microsoft.com/office/drawing/2014/main" id="{4BC49813-7E6E-EC4A-905B-0476C1C438A8}"/>
                  </a:ext>
                </a:extLst>
              </p:cNvPr>
              <p:cNvCxnSpPr>
                <a:endCxn id="405" idx="2"/>
              </p:cNvCxnSpPr>
              <p:nvPr/>
            </p:nvCxnSpPr>
            <p:spPr>
              <a:xfrm>
                <a:off x="5025137" y="5169906"/>
                <a:ext cx="255008" cy="564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Connecteur droit 406">
                <a:extLst>
                  <a:ext uri="{FF2B5EF4-FFF2-40B4-BE49-F238E27FC236}">
                    <a16:creationId xmlns:a16="http://schemas.microsoft.com/office/drawing/2014/main" id="{9181B566-2AEE-554D-B7C0-4A2E10E037DB}"/>
                  </a:ext>
                </a:extLst>
              </p:cNvPr>
              <p:cNvCxnSpPr>
                <a:endCxn id="405" idx="2"/>
              </p:cNvCxnSpPr>
              <p:nvPr/>
            </p:nvCxnSpPr>
            <p:spPr>
              <a:xfrm flipH="1">
                <a:off x="5280145" y="5134906"/>
                <a:ext cx="15000" cy="599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Connecteur droit 407">
                <a:extLst>
                  <a:ext uri="{FF2B5EF4-FFF2-40B4-BE49-F238E27FC236}">
                    <a16:creationId xmlns:a16="http://schemas.microsoft.com/office/drawing/2014/main" id="{FF8A4694-404C-5346-A9D1-5CF65E9E453F}"/>
                  </a:ext>
                </a:extLst>
              </p:cNvPr>
              <p:cNvCxnSpPr>
                <a:endCxn id="405" idx="2"/>
              </p:cNvCxnSpPr>
              <p:nvPr/>
            </p:nvCxnSpPr>
            <p:spPr>
              <a:xfrm flipH="1">
                <a:off x="5280145" y="5159906"/>
                <a:ext cx="270008" cy="574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" name="Heptagone 408">
                <a:extLst>
                  <a:ext uri="{FF2B5EF4-FFF2-40B4-BE49-F238E27FC236}">
                    <a16:creationId xmlns:a16="http://schemas.microsoft.com/office/drawing/2014/main" id="{2984E88B-2A96-5441-A3F3-B44C6004D4EF}"/>
                  </a:ext>
                </a:extLst>
              </p:cNvPr>
              <p:cNvSpPr/>
              <p:nvPr/>
            </p:nvSpPr>
            <p:spPr>
              <a:xfrm>
                <a:off x="5253394" y="5073185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0" name="Heptagone 409">
                <a:extLst>
                  <a:ext uri="{FF2B5EF4-FFF2-40B4-BE49-F238E27FC236}">
                    <a16:creationId xmlns:a16="http://schemas.microsoft.com/office/drawing/2014/main" id="{F332B4CA-BED7-0340-A1DC-471309A3ADC1}"/>
                  </a:ext>
                </a:extLst>
              </p:cNvPr>
              <p:cNvSpPr/>
              <p:nvPr/>
            </p:nvSpPr>
            <p:spPr>
              <a:xfrm>
                <a:off x="5508037" y="5117956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1" name="Heptagone 410">
                <a:extLst>
                  <a:ext uri="{FF2B5EF4-FFF2-40B4-BE49-F238E27FC236}">
                    <a16:creationId xmlns:a16="http://schemas.microsoft.com/office/drawing/2014/main" id="{ADB33C1E-8184-3D4F-840F-7D5E06B08DCE}"/>
                  </a:ext>
                </a:extLst>
              </p:cNvPr>
              <p:cNvSpPr/>
              <p:nvPr/>
            </p:nvSpPr>
            <p:spPr>
              <a:xfrm>
                <a:off x="4986061" y="5112574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0" name="Grouper 90">
              <a:extLst>
                <a:ext uri="{FF2B5EF4-FFF2-40B4-BE49-F238E27FC236}">
                  <a16:creationId xmlns:a16="http://schemas.microsoft.com/office/drawing/2014/main" id="{45AC8E74-5415-6C43-8707-75078C388334}"/>
                </a:ext>
              </a:extLst>
            </p:cNvPr>
            <p:cNvGrpSpPr/>
            <p:nvPr/>
          </p:nvGrpSpPr>
          <p:grpSpPr>
            <a:xfrm>
              <a:off x="1146943" y="2257279"/>
              <a:ext cx="166078" cy="195385"/>
              <a:chOff x="4986061" y="5073185"/>
              <a:chExt cx="601430" cy="661710"/>
            </a:xfrm>
          </p:grpSpPr>
          <p:sp>
            <p:nvSpPr>
              <p:cNvPr id="398" name="Opération manuelle 397">
                <a:extLst>
                  <a:ext uri="{FF2B5EF4-FFF2-40B4-BE49-F238E27FC236}">
                    <a16:creationId xmlns:a16="http://schemas.microsoft.com/office/drawing/2014/main" id="{DDCE1848-BDE6-B649-8154-D1FE0EBA338E}"/>
                  </a:ext>
                </a:extLst>
              </p:cNvPr>
              <p:cNvSpPr/>
              <p:nvPr/>
            </p:nvSpPr>
            <p:spPr>
              <a:xfrm>
                <a:off x="5045138" y="5324903"/>
                <a:ext cx="470013" cy="409992"/>
              </a:xfrm>
              <a:prstGeom prst="flowChartManualOperati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99" name="Connecteur droit 398">
                <a:extLst>
                  <a:ext uri="{FF2B5EF4-FFF2-40B4-BE49-F238E27FC236}">
                    <a16:creationId xmlns:a16="http://schemas.microsoft.com/office/drawing/2014/main" id="{DC110CA5-BB87-6348-8999-F128CA3F802F}"/>
                  </a:ext>
                </a:extLst>
              </p:cNvPr>
              <p:cNvCxnSpPr>
                <a:endCxn id="398" idx="2"/>
              </p:cNvCxnSpPr>
              <p:nvPr/>
            </p:nvCxnSpPr>
            <p:spPr>
              <a:xfrm>
                <a:off x="5025137" y="5169906"/>
                <a:ext cx="255008" cy="564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Connecteur droit 399">
                <a:extLst>
                  <a:ext uri="{FF2B5EF4-FFF2-40B4-BE49-F238E27FC236}">
                    <a16:creationId xmlns:a16="http://schemas.microsoft.com/office/drawing/2014/main" id="{68C6DBB2-2CBE-A540-86EA-6EBB844D59A4}"/>
                  </a:ext>
                </a:extLst>
              </p:cNvPr>
              <p:cNvCxnSpPr>
                <a:endCxn id="398" idx="2"/>
              </p:cNvCxnSpPr>
              <p:nvPr/>
            </p:nvCxnSpPr>
            <p:spPr>
              <a:xfrm flipH="1">
                <a:off x="5280145" y="5134906"/>
                <a:ext cx="15000" cy="599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Connecteur droit 400">
                <a:extLst>
                  <a:ext uri="{FF2B5EF4-FFF2-40B4-BE49-F238E27FC236}">
                    <a16:creationId xmlns:a16="http://schemas.microsoft.com/office/drawing/2014/main" id="{8EC73076-8858-0144-BEC6-F2FD17F2C585}"/>
                  </a:ext>
                </a:extLst>
              </p:cNvPr>
              <p:cNvCxnSpPr>
                <a:endCxn id="398" idx="2"/>
              </p:cNvCxnSpPr>
              <p:nvPr/>
            </p:nvCxnSpPr>
            <p:spPr>
              <a:xfrm flipH="1">
                <a:off x="5280145" y="5159906"/>
                <a:ext cx="270008" cy="574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Heptagone 401">
                <a:extLst>
                  <a:ext uri="{FF2B5EF4-FFF2-40B4-BE49-F238E27FC236}">
                    <a16:creationId xmlns:a16="http://schemas.microsoft.com/office/drawing/2014/main" id="{F90B8456-C444-A24A-B4CB-CE692ED23175}"/>
                  </a:ext>
                </a:extLst>
              </p:cNvPr>
              <p:cNvSpPr/>
              <p:nvPr/>
            </p:nvSpPr>
            <p:spPr>
              <a:xfrm>
                <a:off x="5253394" y="5073185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3" name="Heptagone 402">
                <a:extLst>
                  <a:ext uri="{FF2B5EF4-FFF2-40B4-BE49-F238E27FC236}">
                    <a16:creationId xmlns:a16="http://schemas.microsoft.com/office/drawing/2014/main" id="{C393ED69-6798-014E-B1F2-AA4F97A051A4}"/>
                  </a:ext>
                </a:extLst>
              </p:cNvPr>
              <p:cNvSpPr/>
              <p:nvPr/>
            </p:nvSpPr>
            <p:spPr>
              <a:xfrm>
                <a:off x="5508037" y="5117956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4" name="Heptagone 403">
                <a:extLst>
                  <a:ext uri="{FF2B5EF4-FFF2-40B4-BE49-F238E27FC236}">
                    <a16:creationId xmlns:a16="http://schemas.microsoft.com/office/drawing/2014/main" id="{85A3D266-B4AA-FC4A-B25A-CE5F1ED61F3F}"/>
                  </a:ext>
                </a:extLst>
              </p:cNvPr>
              <p:cNvSpPr/>
              <p:nvPr/>
            </p:nvSpPr>
            <p:spPr>
              <a:xfrm>
                <a:off x="4986061" y="5112574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r 98">
              <a:extLst>
                <a:ext uri="{FF2B5EF4-FFF2-40B4-BE49-F238E27FC236}">
                  <a16:creationId xmlns:a16="http://schemas.microsoft.com/office/drawing/2014/main" id="{ADED02DD-4956-E848-B11C-90FEE0A2189F}"/>
                </a:ext>
              </a:extLst>
            </p:cNvPr>
            <p:cNvGrpSpPr/>
            <p:nvPr/>
          </p:nvGrpSpPr>
          <p:grpSpPr>
            <a:xfrm>
              <a:off x="2576334" y="2011778"/>
              <a:ext cx="175997" cy="175847"/>
              <a:chOff x="4986061" y="5073185"/>
              <a:chExt cx="601430" cy="661710"/>
            </a:xfrm>
            <a:pattFill prst="pct5">
              <a:fgClr>
                <a:schemeClr val="bg1">
                  <a:lumMod val="95000"/>
                </a:schemeClr>
              </a:fgClr>
              <a:bgClr>
                <a:prstClr val="white"/>
              </a:bgClr>
            </a:pattFill>
          </p:grpSpPr>
          <p:sp>
            <p:nvSpPr>
              <p:cNvPr id="391" name="Opération manuelle 390">
                <a:extLst>
                  <a:ext uri="{FF2B5EF4-FFF2-40B4-BE49-F238E27FC236}">
                    <a16:creationId xmlns:a16="http://schemas.microsoft.com/office/drawing/2014/main" id="{6EC1581D-A4C2-6C42-8D65-E22EA7A31CE8}"/>
                  </a:ext>
                </a:extLst>
              </p:cNvPr>
              <p:cNvSpPr/>
              <p:nvPr/>
            </p:nvSpPr>
            <p:spPr>
              <a:xfrm>
                <a:off x="5045138" y="5324903"/>
                <a:ext cx="470013" cy="409992"/>
              </a:xfrm>
              <a:prstGeom prst="flowChartManualOperati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92" name="Connecteur droit 391">
                <a:extLst>
                  <a:ext uri="{FF2B5EF4-FFF2-40B4-BE49-F238E27FC236}">
                    <a16:creationId xmlns:a16="http://schemas.microsoft.com/office/drawing/2014/main" id="{CEA3B22A-AAC1-9C40-A07B-97D51FA048D7}"/>
                  </a:ext>
                </a:extLst>
              </p:cNvPr>
              <p:cNvCxnSpPr>
                <a:endCxn id="391" idx="2"/>
              </p:cNvCxnSpPr>
              <p:nvPr/>
            </p:nvCxnSpPr>
            <p:spPr>
              <a:xfrm>
                <a:off x="5025137" y="5169906"/>
                <a:ext cx="255008" cy="564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Connecteur droit 392">
                <a:extLst>
                  <a:ext uri="{FF2B5EF4-FFF2-40B4-BE49-F238E27FC236}">
                    <a16:creationId xmlns:a16="http://schemas.microsoft.com/office/drawing/2014/main" id="{BEEDFCDF-6118-4441-9397-EE1A91FBE782}"/>
                  </a:ext>
                </a:extLst>
              </p:cNvPr>
              <p:cNvCxnSpPr>
                <a:endCxn id="391" idx="2"/>
              </p:cNvCxnSpPr>
              <p:nvPr/>
            </p:nvCxnSpPr>
            <p:spPr>
              <a:xfrm flipH="1">
                <a:off x="5280145" y="5134906"/>
                <a:ext cx="15000" cy="599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Connecteur droit 393">
                <a:extLst>
                  <a:ext uri="{FF2B5EF4-FFF2-40B4-BE49-F238E27FC236}">
                    <a16:creationId xmlns:a16="http://schemas.microsoft.com/office/drawing/2014/main" id="{DC39DBAD-EC42-7D45-8171-A0BE0174CF57}"/>
                  </a:ext>
                </a:extLst>
              </p:cNvPr>
              <p:cNvCxnSpPr>
                <a:endCxn id="391" idx="2"/>
              </p:cNvCxnSpPr>
              <p:nvPr/>
            </p:nvCxnSpPr>
            <p:spPr>
              <a:xfrm flipH="1">
                <a:off x="5280145" y="5159906"/>
                <a:ext cx="270008" cy="574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5" name="Heptagone 394">
                <a:extLst>
                  <a:ext uri="{FF2B5EF4-FFF2-40B4-BE49-F238E27FC236}">
                    <a16:creationId xmlns:a16="http://schemas.microsoft.com/office/drawing/2014/main" id="{E2AB5209-37ED-8348-B5C0-ACAF7717E745}"/>
                  </a:ext>
                </a:extLst>
              </p:cNvPr>
              <p:cNvSpPr/>
              <p:nvPr/>
            </p:nvSpPr>
            <p:spPr>
              <a:xfrm>
                <a:off x="5253394" y="5073185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6" name="Heptagone 395">
                <a:extLst>
                  <a:ext uri="{FF2B5EF4-FFF2-40B4-BE49-F238E27FC236}">
                    <a16:creationId xmlns:a16="http://schemas.microsoft.com/office/drawing/2014/main" id="{2F5AF086-CC9B-1E4E-BD10-D4F08D9F8204}"/>
                  </a:ext>
                </a:extLst>
              </p:cNvPr>
              <p:cNvSpPr/>
              <p:nvPr/>
            </p:nvSpPr>
            <p:spPr>
              <a:xfrm>
                <a:off x="5508037" y="5117956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7" name="Heptagone 396">
                <a:extLst>
                  <a:ext uri="{FF2B5EF4-FFF2-40B4-BE49-F238E27FC236}">
                    <a16:creationId xmlns:a16="http://schemas.microsoft.com/office/drawing/2014/main" id="{A63E1867-0BAD-E845-B282-108B2823AF04}"/>
                  </a:ext>
                </a:extLst>
              </p:cNvPr>
              <p:cNvSpPr/>
              <p:nvPr/>
            </p:nvSpPr>
            <p:spPr>
              <a:xfrm>
                <a:off x="4986061" y="5112574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r 106">
              <a:extLst>
                <a:ext uri="{FF2B5EF4-FFF2-40B4-BE49-F238E27FC236}">
                  <a16:creationId xmlns:a16="http://schemas.microsoft.com/office/drawing/2014/main" id="{25DADE8B-25F8-EA4F-B2CD-CEE029C58D20}"/>
                </a:ext>
              </a:extLst>
            </p:cNvPr>
            <p:cNvGrpSpPr/>
            <p:nvPr/>
          </p:nvGrpSpPr>
          <p:grpSpPr>
            <a:xfrm>
              <a:off x="865519" y="2268910"/>
              <a:ext cx="175997" cy="175847"/>
              <a:chOff x="4986061" y="5073185"/>
              <a:chExt cx="601430" cy="661710"/>
            </a:xfrm>
            <a:pattFill prst="pct5">
              <a:fgClr>
                <a:schemeClr val="bg1">
                  <a:lumMod val="95000"/>
                </a:schemeClr>
              </a:fgClr>
              <a:bgClr>
                <a:prstClr val="white"/>
              </a:bgClr>
            </a:pattFill>
          </p:grpSpPr>
          <p:sp>
            <p:nvSpPr>
              <p:cNvPr id="384" name="Opération manuelle 383">
                <a:extLst>
                  <a:ext uri="{FF2B5EF4-FFF2-40B4-BE49-F238E27FC236}">
                    <a16:creationId xmlns:a16="http://schemas.microsoft.com/office/drawing/2014/main" id="{0F45237E-0CF9-4745-A439-4A9CF669EE3F}"/>
                  </a:ext>
                </a:extLst>
              </p:cNvPr>
              <p:cNvSpPr/>
              <p:nvPr/>
            </p:nvSpPr>
            <p:spPr>
              <a:xfrm>
                <a:off x="5045138" y="5324903"/>
                <a:ext cx="470013" cy="409992"/>
              </a:xfrm>
              <a:prstGeom prst="flowChartManualOperati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85" name="Connecteur droit 384">
                <a:extLst>
                  <a:ext uri="{FF2B5EF4-FFF2-40B4-BE49-F238E27FC236}">
                    <a16:creationId xmlns:a16="http://schemas.microsoft.com/office/drawing/2014/main" id="{D88C1611-AA95-DB45-9D42-1DBD37A75937}"/>
                  </a:ext>
                </a:extLst>
              </p:cNvPr>
              <p:cNvCxnSpPr>
                <a:endCxn id="384" idx="2"/>
              </p:cNvCxnSpPr>
              <p:nvPr/>
            </p:nvCxnSpPr>
            <p:spPr>
              <a:xfrm>
                <a:off x="5025137" y="5169906"/>
                <a:ext cx="255008" cy="564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Connecteur droit 385">
                <a:extLst>
                  <a:ext uri="{FF2B5EF4-FFF2-40B4-BE49-F238E27FC236}">
                    <a16:creationId xmlns:a16="http://schemas.microsoft.com/office/drawing/2014/main" id="{727AC181-0792-8E40-8368-5AF36229E70E}"/>
                  </a:ext>
                </a:extLst>
              </p:cNvPr>
              <p:cNvCxnSpPr>
                <a:endCxn id="384" idx="2"/>
              </p:cNvCxnSpPr>
              <p:nvPr/>
            </p:nvCxnSpPr>
            <p:spPr>
              <a:xfrm flipH="1">
                <a:off x="5280145" y="5134906"/>
                <a:ext cx="15000" cy="599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Connecteur droit 386">
                <a:extLst>
                  <a:ext uri="{FF2B5EF4-FFF2-40B4-BE49-F238E27FC236}">
                    <a16:creationId xmlns:a16="http://schemas.microsoft.com/office/drawing/2014/main" id="{0FFA116D-A9DC-D042-A6DE-956225CB8561}"/>
                  </a:ext>
                </a:extLst>
              </p:cNvPr>
              <p:cNvCxnSpPr>
                <a:endCxn id="384" idx="2"/>
              </p:cNvCxnSpPr>
              <p:nvPr/>
            </p:nvCxnSpPr>
            <p:spPr>
              <a:xfrm flipH="1">
                <a:off x="5280145" y="5159906"/>
                <a:ext cx="270008" cy="574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" name="Heptagone 387">
                <a:extLst>
                  <a:ext uri="{FF2B5EF4-FFF2-40B4-BE49-F238E27FC236}">
                    <a16:creationId xmlns:a16="http://schemas.microsoft.com/office/drawing/2014/main" id="{78F823A1-8B53-344F-8A13-8F421B42A175}"/>
                  </a:ext>
                </a:extLst>
              </p:cNvPr>
              <p:cNvSpPr/>
              <p:nvPr/>
            </p:nvSpPr>
            <p:spPr>
              <a:xfrm>
                <a:off x="5253394" y="5073185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9" name="Heptagone 388">
                <a:extLst>
                  <a:ext uri="{FF2B5EF4-FFF2-40B4-BE49-F238E27FC236}">
                    <a16:creationId xmlns:a16="http://schemas.microsoft.com/office/drawing/2014/main" id="{F4A828C1-3B80-FF45-9A06-375F70E921EC}"/>
                  </a:ext>
                </a:extLst>
              </p:cNvPr>
              <p:cNvSpPr/>
              <p:nvPr/>
            </p:nvSpPr>
            <p:spPr>
              <a:xfrm>
                <a:off x="5508037" y="5117956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0" name="Heptagone 389">
                <a:extLst>
                  <a:ext uri="{FF2B5EF4-FFF2-40B4-BE49-F238E27FC236}">
                    <a16:creationId xmlns:a16="http://schemas.microsoft.com/office/drawing/2014/main" id="{847F1613-1882-C04B-9241-818F25976802}"/>
                  </a:ext>
                </a:extLst>
              </p:cNvPr>
              <p:cNvSpPr/>
              <p:nvPr/>
            </p:nvSpPr>
            <p:spPr>
              <a:xfrm>
                <a:off x="4986061" y="5112574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r 114">
              <a:extLst>
                <a:ext uri="{FF2B5EF4-FFF2-40B4-BE49-F238E27FC236}">
                  <a16:creationId xmlns:a16="http://schemas.microsoft.com/office/drawing/2014/main" id="{3BCD5103-BBD1-E24C-8935-3196CFA68168}"/>
                </a:ext>
              </a:extLst>
            </p:cNvPr>
            <p:cNvGrpSpPr/>
            <p:nvPr/>
          </p:nvGrpSpPr>
          <p:grpSpPr>
            <a:xfrm>
              <a:off x="2320275" y="2965595"/>
              <a:ext cx="166078" cy="195385"/>
              <a:chOff x="4986061" y="5073185"/>
              <a:chExt cx="601430" cy="661710"/>
            </a:xfrm>
          </p:grpSpPr>
          <p:sp>
            <p:nvSpPr>
              <p:cNvPr id="377" name="Opération manuelle 376">
                <a:extLst>
                  <a:ext uri="{FF2B5EF4-FFF2-40B4-BE49-F238E27FC236}">
                    <a16:creationId xmlns:a16="http://schemas.microsoft.com/office/drawing/2014/main" id="{423B9F55-0260-6C41-A591-7BCF3C414A9D}"/>
                  </a:ext>
                </a:extLst>
              </p:cNvPr>
              <p:cNvSpPr/>
              <p:nvPr/>
            </p:nvSpPr>
            <p:spPr>
              <a:xfrm>
                <a:off x="5045138" y="5324903"/>
                <a:ext cx="470013" cy="409992"/>
              </a:xfrm>
              <a:prstGeom prst="flowChartManualOperati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78" name="Connecteur droit 377">
                <a:extLst>
                  <a:ext uri="{FF2B5EF4-FFF2-40B4-BE49-F238E27FC236}">
                    <a16:creationId xmlns:a16="http://schemas.microsoft.com/office/drawing/2014/main" id="{EA684F28-64B3-2048-8669-90DFA13790D9}"/>
                  </a:ext>
                </a:extLst>
              </p:cNvPr>
              <p:cNvCxnSpPr>
                <a:endCxn id="377" idx="2"/>
              </p:cNvCxnSpPr>
              <p:nvPr/>
            </p:nvCxnSpPr>
            <p:spPr>
              <a:xfrm>
                <a:off x="5025137" y="5169906"/>
                <a:ext cx="255008" cy="564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Connecteur droit 378">
                <a:extLst>
                  <a:ext uri="{FF2B5EF4-FFF2-40B4-BE49-F238E27FC236}">
                    <a16:creationId xmlns:a16="http://schemas.microsoft.com/office/drawing/2014/main" id="{5435DA9E-9F84-F749-B6AD-517CB07F9441}"/>
                  </a:ext>
                </a:extLst>
              </p:cNvPr>
              <p:cNvCxnSpPr>
                <a:endCxn id="377" idx="2"/>
              </p:cNvCxnSpPr>
              <p:nvPr/>
            </p:nvCxnSpPr>
            <p:spPr>
              <a:xfrm flipH="1">
                <a:off x="5280145" y="5134906"/>
                <a:ext cx="15000" cy="599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Connecteur droit 379">
                <a:extLst>
                  <a:ext uri="{FF2B5EF4-FFF2-40B4-BE49-F238E27FC236}">
                    <a16:creationId xmlns:a16="http://schemas.microsoft.com/office/drawing/2014/main" id="{D8FA1A4C-F78B-2B4E-A753-6D908DA42D74}"/>
                  </a:ext>
                </a:extLst>
              </p:cNvPr>
              <p:cNvCxnSpPr>
                <a:endCxn id="377" idx="2"/>
              </p:cNvCxnSpPr>
              <p:nvPr/>
            </p:nvCxnSpPr>
            <p:spPr>
              <a:xfrm flipH="1">
                <a:off x="5280145" y="5159906"/>
                <a:ext cx="270008" cy="574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1" name="Heptagone 380">
                <a:extLst>
                  <a:ext uri="{FF2B5EF4-FFF2-40B4-BE49-F238E27FC236}">
                    <a16:creationId xmlns:a16="http://schemas.microsoft.com/office/drawing/2014/main" id="{86DFDB26-4F04-0144-8633-2EF0F065A3FF}"/>
                  </a:ext>
                </a:extLst>
              </p:cNvPr>
              <p:cNvSpPr/>
              <p:nvPr/>
            </p:nvSpPr>
            <p:spPr>
              <a:xfrm>
                <a:off x="5253394" y="5073185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2" name="Heptagone 381">
                <a:extLst>
                  <a:ext uri="{FF2B5EF4-FFF2-40B4-BE49-F238E27FC236}">
                    <a16:creationId xmlns:a16="http://schemas.microsoft.com/office/drawing/2014/main" id="{6E478E4D-24C6-AA4B-BA9B-F91A38F07279}"/>
                  </a:ext>
                </a:extLst>
              </p:cNvPr>
              <p:cNvSpPr/>
              <p:nvPr/>
            </p:nvSpPr>
            <p:spPr>
              <a:xfrm>
                <a:off x="5508037" y="5117956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3" name="Heptagone 382">
                <a:extLst>
                  <a:ext uri="{FF2B5EF4-FFF2-40B4-BE49-F238E27FC236}">
                    <a16:creationId xmlns:a16="http://schemas.microsoft.com/office/drawing/2014/main" id="{41FFCF08-441A-7F46-A29D-6149A7588059}"/>
                  </a:ext>
                </a:extLst>
              </p:cNvPr>
              <p:cNvSpPr/>
              <p:nvPr/>
            </p:nvSpPr>
            <p:spPr>
              <a:xfrm>
                <a:off x="4986061" y="5112574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4" name="Grouper 122">
              <a:extLst>
                <a:ext uri="{FF2B5EF4-FFF2-40B4-BE49-F238E27FC236}">
                  <a16:creationId xmlns:a16="http://schemas.microsoft.com/office/drawing/2014/main" id="{7CE597D2-DA58-364C-9E54-B4F1875EDF51}"/>
                </a:ext>
              </a:extLst>
            </p:cNvPr>
            <p:cNvGrpSpPr/>
            <p:nvPr/>
          </p:nvGrpSpPr>
          <p:grpSpPr>
            <a:xfrm>
              <a:off x="1360056" y="3473583"/>
              <a:ext cx="166078" cy="195385"/>
              <a:chOff x="4986061" y="5073185"/>
              <a:chExt cx="601430" cy="661710"/>
            </a:xfrm>
          </p:grpSpPr>
          <p:sp>
            <p:nvSpPr>
              <p:cNvPr id="370" name="Opération manuelle 369">
                <a:extLst>
                  <a:ext uri="{FF2B5EF4-FFF2-40B4-BE49-F238E27FC236}">
                    <a16:creationId xmlns:a16="http://schemas.microsoft.com/office/drawing/2014/main" id="{57D39137-3BE1-0043-AE55-8C0D469332AC}"/>
                  </a:ext>
                </a:extLst>
              </p:cNvPr>
              <p:cNvSpPr/>
              <p:nvPr/>
            </p:nvSpPr>
            <p:spPr>
              <a:xfrm>
                <a:off x="5045138" y="5324903"/>
                <a:ext cx="470013" cy="409992"/>
              </a:xfrm>
              <a:prstGeom prst="flowChartManualOperati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71" name="Connecteur droit 370">
                <a:extLst>
                  <a:ext uri="{FF2B5EF4-FFF2-40B4-BE49-F238E27FC236}">
                    <a16:creationId xmlns:a16="http://schemas.microsoft.com/office/drawing/2014/main" id="{1525FBA2-3600-8148-BA1C-55115135331F}"/>
                  </a:ext>
                </a:extLst>
              </p:cNvPr>
              <p:cNvCxnSpPr>
                <a:endCxn id="370" idx="2"/>
              </p:cNvCxnSpPr>
              <p:nvPr/>
            </p:nvCxnSpPr>
            <p:spPr>
              <a:xfrm>
                <a:off x="5025137" y="5169906"/>
                <a:ext cx="255008" cy="564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Connecteur droit 371">
                <a:extLst>
                  <a:ext uri="{FF2B5EF4-FFF2-40B4-BE49-F238E27FC236}">
                    <a16:creationId xmlns:a16="http://schemas.microsoft.com/office/drawing/2014/main" id="{F9C877B0-59D8-5B48-B732-9FB0E8F01043}"/>
                  </a:ext>
                </a:extLst>
              </p:cNvPr>
              <p:cNvCxnSpPr>
                <a:endCxn id="370" idx="2"/>
              </p:cNvCxnSpPr>
              <p:nvPr/>
            </p:nvCxnSpPr>
            <p:spPr>
              <a:xfrm flipH="1">
                <a:off x="5280145" y="5134906"/>
                <a:ext cx="15000" cy="599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Connecteur droit 372">
                <a:extLst>
                  <a:ext uri="{FF2B5EF4-FFF2-40B4-BE49-F238E27FC236}">
                    <a16:creationId xmlns:a16="http://schemas.microsoft.com/office/drawing/2014/main" id="{6B7331E1-0807-B448-8007-8F6F82AA1167}"/>
                  </a:ext>
                </a:extLst>
              </p:cNvPr>
              <p:cNvCxnSpPr>
                <a:endCxn id="370" idx="2"/>
              </p:cNvCxnSpPr>
              <p:nvPr/>
            </p:nvCxnSpPr>
            <p:spPr>
              <a:xfrm flipH="1">
                <a:off x="5280145" y="5159906"/>
                <a:ext cx="270008" cy="574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4" name="Heptagone 373">
                <a:extLst>
                  <a:ext uri="{FF2B5EF4-FFF2-40B4-BE49-F238E27FC236}">
                    <a16:creationId xmlns:a16="http://schemas.microsoft.com/office/drawing/2014/main" id="{05A951C1-0411-E947-9629-D9C004E0CD95}"/>
                  </a:ext>
                </a:extLst>
              </p:cNvPr>
              <p:cNvSpPr/>
              <p:nvPr/>
            </p:nvSpPr>
            <p:spPr>
              <a:xfrm>
                <a:off x="5253394" y="5073185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5" name="Heptagone 374">
                <a:extLst>
                  <a:ext uri="{FF2B5EF4-FFF2-40B4-BE49-F238E27FC236}">
                    <a16:creationId xmlns:a16="http://schemas.microsoft.com/office/drawing/2014/main" id="{BE492CF7-8356-4F4F-8664-5BEE2FEBB603}"/>
                  </a:ext>
                </a:extLst>
              </p:cNvPr>
              <p:cNvSpPr/>
              <p:nvPr/>
            </p:nvSpPr>
            <p:spPr>
              <a:xfrm>
                <a:off x="5508037" y="5117956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6" name="Heptagone 375">
                <a:extLst>
                  <a:ext uri="{FF2B5EF4-FFF2-40B4-BE49-F238E27FC236}">
                    <a16:creationId xmlns:a16="http://schemas.microsoft.com/office/drawing/2014/main" id="{F8000390-1432-744F-B9C8-9FF78FF3AA69}"/>
                  </a:ext>
                </a:extLst>
              </p:cNvPr>
              <p:cNvSpPr/>
              <p:nvPr/>
            </p:nvSpPr>
            <p:spPr>
              <a:xfrm>
                <a:off x="4986061" y="5112574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5" name="Grouper 138">
              <a:extLst>
                <a:ext uri="{FF2B5EF4-FFF2-40B4-BE49-F238E27FC236}">
                  <a16:creationId xmlns:a16="http://schemas.microsoft.com/office/drawing/2014/main" id="{9A92A212-433E-B942-97BA-CD38C6A90E4D}"/>
                </a:ext>
              </a:extLst>
            </p:cNvPr>
            <p:cNvGrpSpPr/>
            <p:nvPr/>
          </p:nvGrpSpPr>
          <p:grpSpPr>
            <a:xfrm>
              <a:off x="1840732" y="3718844"/>
              <a:ext cx="175997" cy="175847"/>
              <a:chOff x="4986061" y="5073185"/>
              <a:chExt cx="601430" cy="661710"/>
            </a:xfrm>
            <a:pattFill prst="pct5">
              <a:fgClr>
                <a:schemeClr val="bg1">
                  <a:lumMod val="95000"/>
                </a:schemeClr>
              </a:fgClr>
              <a:bgClr>
                <a:prstClr val="white"/>
              </a:bgClr>
            </a:pattFill>
          </p:grpSpPr>
          <p:sp>
            <p:nvSpPr>
              <p:cNvPr id="364" name="Opération manuelle 363">
                <a:extLst>
                  <a:ext uri="{FF2B5EF4-FFF2-40B4-BE49-F238E27FC236}">
                    <a16:creationId xmlns:a16="http://schemas.microsoft.com/office/drawing/2014/main" id="{1263DA61-1435-3441-B61B-9C77A28D8DEB}"/>
                  </a:ext>
                </a:extLst>
              </p:cNvPr>
              <p:cNvSpPr/>
              <p:nvPr/>
            </p:nvSpPr>
            <p:spPr>
              <a:xfrm>
                <a:off x="5045138" y="5324903"/>
                <a:ext cx="470013" cy="409992"/>
              </a:xfrm>
              <a:prstGeom prst="flowChartManualOperati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5" name="Connecteur droit 364">
                <a:extLst>
                  <a:ext uri="{FF2B5EF4-FFF2-40B4-BE49-F238E27FC236}">
                    <a16:creationId xmlns:a16="http://schemas.microsoft.com/office/drawing/2014/main" id="{7AE45A9F-1680-864E-9F1A-36E913960A2C}"/>
                  </a:ext>
                </a:extLst>
              </p:cNvPr>
              <p:cNvCxnSpPr>
                <a:endCxn id="364" idx="2"/>
              </p:cNvCxnSpPr>
              <p:nvPr/>
            </p:nvCxnSpPr>
            <p:spPr>
              <a:xfrm>
                <a:off x="5025137" y="5169906"/>
                <a:ext cx="255008" cy="564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Connecteur droit 365">
                <a:extLst>
                  <a:ext uri="{FF2B5EF4-FFF2-40B4-BE49-F238E27FC236}">
                    <a16:creationId xmlns:a16="http://schemas.microsoft.com/office/drawing/2014/main" id="{637CDE33-4D79-214D-A732-720C35B12E2E}"/>
                  </a:ext>
                </a:extLst>
              </p:cNvPr>
              <p:cNvCxnSpPr>
                <a:endCxn id="364" idx="2"/>
              </p:cNvCxnSpPr>
              <p:nvPr/>
            </p:nvCxnSpPr>
            <p:spPr>
              <a:xfrm flipH="1">
                <a:off x="5280145" y="5159906"/>
                <a:ext cx="270008" cy="574989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7" name="Heptagone 366">
                <a:extLst>
                  <a:ext uri="{FF2B5EF4-FFF2-40B4-BE49-F238E27FC236}">
                    <a16:creationId xmlns:a16="http://schemas.microsoft.com/office/drawing/2014/main" id="{E233A887-AC5C-8443-B08B-5C12D85AB819}"/>
                  </a:ext>
                </a:extLst>
              </p:cNvPr>
              <p:cNvSpPr/>
              <p:nvPr/>
            </p:nvSpPr>
            <p:spPr>
              <a:xfrm>
                <a:off x="5253394" y="5073185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8" name="Heptagone 367">
                <a:extLst>
                  <a:ext uri="{FF2B5EF4-FFF2-40B4-BE49-F238E27FC236}">
                    <a16:creationId xmlns:a16="http://schemas.microsoft.com/office/drawing/2014/main" id="{18998CA3-2AEB-BC41-AB89-E3C5DC87A1F4}"/>
                  </a:ext>
                </a:extLst>
              </p:cNvPr>
              <p:cNvSpPr/>
              <p:nvPr/>
            </p:nvSpPr>
            <p:spPr>
              <a:xfrm>
                <a:off x="5508037" y="5117956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9" name="Heptagone 368">
                <a:extLst>
                  <a:ext uri="{FF2B5EF4-FFF2-40B4-BE49-F238E27FC236}">
                    <a16:creationId xmlns:a16="http://schemas.microsoft.com/office/drawing/2014/main" id="{3F97B2A3-230D-1948-AF7D-4F06217E7812}"/>
                  </a:ext>
                </a:extLst>
              </p:cNvPr>
              <p:cNvSpPr/>
              <p:nvPr/>
            </p:nvSpPr>
            <p:spPr>
              <a:xfrm>
                <a:off x="4986061" y="5112574"/>
                <a:ext cx="79454" cy="98673"/>
              </a:xfrm>
              <a:prstGeom prst="heptago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6" name="Grouper 114">
              <a:extLst>
                <a:ext uri="{FF2B5EF4-FFF2-40B4-BE49-F238E27FC236}">
                  <a16:creationId xmlns:a16="http://schemas.microsoft.com/office/drawing/2014/main" id="{79FDA15B-0DB2-6148-B2DA-70D1AECC0606}"/>
                </a:ext>
              </a:extLst>
            </p:cNvPr>
            <p:cNvGrpSpPr/>
            <p:nvPr/>
          </p:nvGrpSpPr>
          <p:grpSpPr>
            <a:xfrm>
              <a:off x="2062757" y="3683800"/>
              <a:ext cx="166078" cy="195385"/>
              <a:chOff x="4986061" y="5073185"/>
              <a:chExt cx="601430" cy="661710"/>
            </a:xfrm>
          </p:grpSpPr>
          <p:sp>
            <p:nvSpPr>
              <p:cNvPr id="357" name="Opération manuelle 356">
                <a:extLst>
                  <a:ext uri="{FF2B5EF4-FFF2-40B4-BE49-F238E27FC236}">
                    <a16:creationId xmlns:a16="http://schemas.microsoft.com/office/drawing/2014/main" id="{F70DC762-9C5E-E249-8B3A-7812CA5322DB}"/>
                  </a:ext>
                </a:extLst>
              </p:cNvPr>
              <p:cNvSpPr/>
              <p:nvPr/>
            </p:nvSpPr>
            <p:spPr>
              <a:xfrm>
                <a:off x="5045138" y="5324903"/>
                <a:ext cx="470013" cy="409992"/>
              </a:xfrm>
              <a:prstGeom prst="flowChartManualOperati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58" name="Connecteur droit 357">
                <a:extLst>
                  <a:ext uri="{FF2B5EF4-FFF2-40B4-BE49-F238E27FC236}">
                    <a16:creationId xmlns:a16="http://schemas.microsoft.com/office/drawing/2014/main" id="{DCBFE5DC-B979-1243-9420-F40C21E703CC}"/>
                  </a:ext>
                </a:extLst>
              </p:cNvPr>
              <p:cNvCxnSpPr>
                <a:endCxn id="357" idx="2"/>
              </p:cNvCxnSpPr>
              <p:nvPr/>
            </p:nvCxnSpPr>
            <p:spPr>
              <a:xfrm>
                <a:off x="5025137" y="5169906"/>
                <a:ext cx="255008" cy="564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Connecteur droit 358">
                <a:extLst>
                  <a:ext uri="{FF2B5EF4-FFF2-40B4-BE49-F238E27FC236}">
                    <a16:creationId xmlns:a16="http://schemas.microsoft.com/office/drawing/2014/main" id="{0A2C43E9-54FB-BE49-BC1E-79D8D2F96154}"/>
                  </a:ext>
                </a:extLst>
              </p:cNvPr>
              <p:cNvCxnSpPr>
                <a:endCxn id="357" idx="2"/>
              </p:cNvCxnSpPr>
              <p:nvPr/>
            </p:nvCxnSpPr>
            <p:spPr>
              <a:xfrm flipH="1">
                <a:off x="5280145" y="5134906"/>
                <a:ext cx="15000" cy="599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Connecteur droit 359">
                <a:extLst>
                  <a:ext uri="{FF2B5EF4-FFF2-40B4-BE49-F238E27FC236}">
                    <a16:creationId xmlns:a16="http://schemas.microsoft.com/office/drawing/2014/main" id="{BA38A0FC-CBF5-6542-85F1-4DCC7CA93A43}"/>
                  </a:ext>
                </a:extLst>
              </p:cNvPr>
              <p:cNvCxnSpPr>
                <a:endCxn id="357" idx="2"/>
              </p:cNvCxnSpPr>
              <p:nvPr/>
            </p:nvCxnSpPr>
            <p:spPr>
              <a:xfrm flipH="1">
                <a:off x="5280145" y="5159906"/>
                <a:ext cx="270008" cy="57498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1" name="Heptagone 360">
                <a:extLst>
                  <a:ext uri="{FF2B5EF4-FFF2-40B4-BE49-F238E27FC236}">
                    <a16:creationId xmlns:a16="http://schemas.microsoft.com/office/drawing/2014/main" id="{E0FB4BB1-56A1-C94B-820C-1C81DB705284}"/>
                  </a:ext>
                </a:extLst>
              </p:cNvPr>
              <p:cNvSpPr/>
              <p:nvPr/>
            </p:nvSpPr>
            <p:spPr>
              <a:xfrm>
                <a:off x="5253394" y="5073185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2" name="Heptagone 361">
                <a:extLst>
                  <a:ext uri="{FF2B5EF4-FFF2-40B4-BE49-F238E27FC236}">
                    <a16:creationId xmlns:a16="http://schemas.microsoft.com/office/drawing/2014/main" id="{53C727EC-CEF1-AC4D-8C1A-FBCE7331CFF6}"/>
                  </a:ext>
                </a:extLst>
              </p:cNvPr>
              <p:cNvSpPr/>
              <p:nvPr/>
            </p:nvSpPr>
            <p:spPr>
              <a:xfrm>
                <a:off x="5508037" y="5117956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Heptagone 362">
                <a:extLst>
                  <a:ext uri="{FF2B5EF4-FFF2-40B4-BE49-F238E27FC236}">
                    <a16:creationId xmlns:a16="http://schemas.microsoft.com/office/drawing/2014/main" id="{D9AF4A72-0924-3844-82EB-9D2AF60D8AC7}"/>
                  </a:ext>
                </a:extLst>
              </p:cNvPr>
              <p:cNvSpPr/>
              <p:nvPr/>
            </p:nvSpPr>
            <p:spPr>
              <a:xfrm>
                <a:off x="4986061" y="5112574"/>
                <a:ext cx="79454" cy="98673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412" name="Rectangle 1">
            <a:extLst>
              <a:ext uri="{FF2B5EF4-FFF2-40B4-BE49-F238E27FC236}">
                <a16:creationId xmlns:a16="http://schemas.microsoft.com/office/drawing/2014/main" id="{FBC742C3-87FB-C942-B063-642ED05A8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22" y="5813263"/>
            <a:ext cx="7324418" cy="58477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600" i="1" dirty="0">
                <a:solidFill>
                  <a:srgbClr val="800080"/>
                </a:solidFill>
              </a:rPr>
              <a:t>Après cette modification il n’est plus possible en déplaçant une seule reine d’améliorer la fonction de coût. L’algorithme s’arrête sur un minimum local</a:t>
            </a:r>
          </a:p>
        </p:txBody>
      </p:sp>
    </p:spTree>
    <p:extLst>
      <p:ext uri="{BB962C8B-B14F-4D97-AF65-F5344CB8AC3E}">
        <p14:creationId xmlns:p14="http://schemas.microsoft.com/office/powerpoint/2010/main" val="390624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" grpId="0" animBg="1"/>
      <p:bldP spid="4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041754" y="544513"/>
            <a:ext cx="29498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Recherche heuristique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5777913"/>
            <a:chOff x="0" y="998538"/>
            <a:chExt cx="9144000" cy="5777913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 Recuit-Simulé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467305"/>
              <a:ext cx="8635702" cy="5309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Méthode : Amélioration du Hill-</a:t>
              </a:r>
              <a:r>
                <a:rPr lang="fr-FR" sz="2000" b="1" dirty="0" err="1">
                  <a:solidFill>
                    <a:srgbClr val="800080"/>
                  </a:solidFill>
                  <a:sym typeface="Wingdings" pitchFamily="2" charset="2"/>
                </a:rPr>
                <a:t>Climbing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L’algorithme permet de choisir un moins bon voisin avec une probabilité qui décroit graduellement avec le nombre d’itérations.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 nombre d’itérations et la diminution des probabilités seront définis à partir d’un schéma (</a:t>
              </a:r>
              <a:r>
                <a:rPr lang="fr-FR" i="1" dirty="0" err="1">
                  <a:solidFill>
                    <a:srgbClr val="800080"/>
                  </a:solidFill>
                </a:rPr>
                <a:t>schedule</a:t>
              </a:r>
              <a:r>
                <a:rPr lang="fr-FR" i="1" dirty="0">
                  <a:solidFill>
                    <a:srgbClr val="800080"/>
                  </a:solidFill>
                </a:rPr>
                <a:t>) de "températures" qui dépend du problème.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Grâce à une recherche aléatoire sur les voisins du sommet courant on minimise le risque d’être bloqué sur des optimums locaux.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L’algorithme peut conduire à des oscillations. On ajoute alors une liste "Taboue"  de talle k qui enregistre les derniers sommets visités.</a:t>
              </a:r>
            </a:p>
          </p:txBody>
        </p:sp>
      </p:grpSp>
      <p:sp>
        <p:nvSpPr>
          <p:cNvPr id="14" name="Rectangle 1">
            <a:extLst>
              <a:ext uri="{FF2B5EF4-FFF2-40B4-BE49-F238E27FC236}">
                <a16:creationId xmlns:a16="http://schemas.microsoft.com/office/drawing/2014/main" id="{D8AEBE9B-109A-D648-B948-65075557B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919" y="3259729"/>
            <a:ext cx="5255046" cy="203132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tabLst>
                <a:tab pos="1558925" algn="ctr"/>
              </a:tabLst>
            </a:pPr>
            <a:r>
              <a:rPr lang="fr-FR" b="1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def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Recuit-Simulé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(D,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Schema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 :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S = D</a:t>
            </a:r>
            <a:endParaRPr lang="fr-FR" i="1" baseline="-25000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lvl="0"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for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(i in range(taille(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Schema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))) :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Schema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[i]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S’ successeur de S choisi aléatoirement</a:t>
            </a:r>
          </a:p>
          <a:p>
            <a:pPr lvl="0"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if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(F(S’) – F(S) : S = S’</a:t>
            </a:r>
          </a:p>
          <a:p>
            <a:pPr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fr-FR" b="1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else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S = S’ avec une probabilité de e</a:t>
            </a:r>
            <a:r>
              <a:rPr lang="fr-FR" i="1" baseline="30000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(F(S’)-F(S))/</a:t>
            </a:r>
            <a:r>
              <a:rPr lang="fr-FR" i="1" baseline="30000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lang="fr-FR" i="1" baseline="30000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endParaRPr lang="fr-FR" i="1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339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041754" y="544513"/>
            <a:ext cx="29498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Recherche heuristique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5670191"/>
            <a:chOff x="0" y="998538"/>
            <a:chExt cx="9144000" cy="5670191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Algorithmes génétiques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467305"/>
              <a:ext cx="8635702" cy="5201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Principes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Ces algorithmes s’inspirent de la théorie de l’évolution et des règles de la génétique qui permettent aux individus de s’adapter à l’environnement.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Une fonction objectif "fitness" permet d’évaluer la qualité d’un individu. </a:t>
              </a: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Les mécanismes suivants permettent de faire évoluer les individus :</a:t>
              </a:r>
            </a:p>
            <a:p>
              <a:pPr lvl="2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La sélection naturelle qui fait que les individus les mieux adaptés à leur environnement survivent plus longtemps que les autres.</a:t>
              </a:r>
            </a:p>
            <a:p>
              <a:pPr lvl="2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La reproduction ou le croisement qui fait qu’un enfant héritera d’une combinaison des gènes de ses parents.</a:t>
              </a:r>
            </a:p>
            <a:p>
              <a:pPr lvl="2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La mutation qui fait apparaitre ou disparaitre de façon aléatoire certaines capacités pour les individus.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L’idée est de faire évoluer une population de solutions, par sélection, croisement et mutation, afin de créer une nouvelle population.</a:t>
              </a: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Chaque individus de cette nouvelle population est évaluée par la fonction objectif et leur survie dépendra de leur niveau d’adaptation.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524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3226520"/>
            <a:chOff x="0" y="998538"/>
            <a:chExt cx="9144000" cy="3226520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8" y="1166813"/>
              <a:ext cx="40735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>
                  <a:solidFill>
                    <a:schemeClr val="folHlink"/>
                  </a:solidFill>
                </a:rPr>
                <a:t>La récursivité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2677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Fonctionnement de la récursivité</a:t>
              </a:r>
              <a:endParaRPr lang="fr-FR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La récursivité empile les appels de fonction (sans les terminer).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L’empilement continu tant que la condition terminale n’est pas atteinte.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Un fois la condition terminale atteinte la fonction obtient une valeur qu’elle utilisera pour évaluer le calcul de l’avant dernier appel.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A partir du résultat de l’avant dernier appel elle peut remonter jusqu’à l’appel initial.</a:t>
              </a:r>
            </a:p>
          </p:txBody>
        </p:sp>
      </p:grpSp>
      <p:grpSp>
        <p:nvGrpSpPr>
          <p:cNvPr id="7" name="Grouper 6"/>
          <p:cNvGrpSpPr/>
          <p:nvPr/>
        </p:nvGrpSpPr>
        <p:grpSpPr>
          <a:xfrm>
            <a:off x="866398" y="4262565"/>
            <a:ext cx="2910531" cy="2292742"/>
            <a:chOff x="877346" y="4788103"/>
            <a:chExt cx="2910531" cy="2292742"/>
          </a:xfrm>
        </p:grpSpPr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877346" y="5264963"/>
              <a:ext cx="2910531" cy="1815882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600" i="1" err="1">
                  <a:solidFill>
                    <a:srgbClr val="800080"/>
                  </a:solidFill>
                </a:rPr>
                <a:t>def</a:t>
              </a:r>
              <a:r>
                <a:rPr lang="fr-FR" sz="1600" i="1">
                  <a:solidFill>
                    <a:srgbClr val="800080"/>
                  </a:solidFill>
                </a:rPr>
                <a:t> factorielle( N ) :</a:t>
              </a:r>
            </a:p>
            <a:p>
              <a:pPr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  if (N &lt; 0 ) : return "erreur"</a:t>
              </a:r>
            </a:p>
            <a:p>
              <a:pPr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  if (N == 1) or (N == 0) :</a:t>
              </a:r>
            </a:p>
            <a:p>
              <a:pPr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     return 1	 </a:t>
              </a:r>
            </a:p>
            <a:p>
              <a:pPr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  return N*factorielle(N-1) </a:t>
              </a:r>
            </a:p>
            <a:p>
              <a:pPr>
                <a:tabLst>
                  <a:tab pos="1558925" algn="ctr"/>
                </a:tabLst>
              </a:pPr>
              <a:endParaRPr lang="fr-FR" sz="1600" i="1">
                <a:solidFill>
                  <a:srgbClr val="800080"/>
                </a:solidFill>
              </a:endParaRPr>
            </a:p>
            <a:p>
              <a:pPr>
                <a:tabLst>
                  <a:tab pos="1558925" algn="ctr"/>
                </a:tabLst>
              </a:pPr>
              <a:r>
                <a:rPr lang="fr-FR" sz="1600" i="1">
                  <a:solidFill>
                    <a:srgbClr val="800080"/>
                  </a:solidFill>
                </a:rPr>
                <a:t>factorielle( 5 )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041785" y="4788103"/>
              <a:ext cx="10680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exemple</a:t>
              </a:r>
              <a:endParaRPr lang="fr-FR"/>
            </a:p>
          </p:txBody>
        </p:sp>
      </p:grpSp>
      <p:grpSp>
        <p:nvGrpSpPr>
          <p:cNvPr id="19" name="Grouper 18"/>
          <p:cNvGrpSpPr/>
          <p:nvPr/>
        </p:nvGrpSpPr>
        <p:grpSpPr>
          <a:xfrm>
            <a:off x="3295233" y="4156781"/>
            <a:ext cx="5200120" cy="1656986"/>
            <a:chOff x="3317129" y="4824653"/>
            <a:chExt cx="5200120" cy="1656986"/>
          </a:xfrm>
        </p:grpSpPr>
        <p:sp>
          <p:nvSpPr>
            <p:cNvPr id="20" name="Line 44"/>
            <p:cNvSpPr>
              <a:spLocks noChangeShapeType="1"/>
            </p:cNvSpPr>
            <p:nvPr/>
          </p:nvSpPr>
          <p:spPr bwMode="auto">
            <a:xfrm flipH="1">
              <a:off x="3317129" y="5310126"/>
              <a:ext cx="1773513" cy="1171513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1" name="Rectangle 1"/>
            <p:cNvSpPr>
              <a:spLocks noChangeArrowheads="1"/>
            </p:cNvSpPr>
            <p:nvPr/>
          </p:nvSpPr>
          <p:spPr bwMode="auto">
            <a:xfrm>
              <a:off x="5085700" y="4824653"/>
              <a:ext cx="3431549" cy="954107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factorielle(5) s’arrête lorsqu’elle doit évaluer l’expression 5 * factorielle(4)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Qui ne se fera que lorsque factorielle(4) aura été évalué.</a:t>
              </a:r>
              <a:endParaRPr lang="en-US" sz="1400" i="1">
                <a:solidFill>
                  <a:srgbClr val="800080"/>
                </a:solidFill>
              </a:endParaRPr>
            </a:p>
          </p:txBody>
        </p:sp>
      </p:grpSp>
      <p:grpSp>
        <p:nvGrpSpPr>
          <p:cNvPr id="8" name="Grouper 7"/>
          <p:cNvGrpSpPr/>
          <p:nvPr/>
        </p:nvGrpSpPr>
        <p:grpSpPr>
          <a:xfrm>
            <a:off x="4138197" y="5215102"/>
            <a:ext cx="2468953" cy="1513548"/>
            <a:chOff x="4138199" y="5215102"/>
            <a:chExt cx="2468953" cy="1513548"/>
          </a:xfrm>
        </p:grpSpPr>
        <p:sp>
          <p:nvSpPr>
            <p:cNvPr id="27" name="Rectangle 1"/>
            <p:cNvSpPr>
              <a:spLocks noChangeArrowheads="1"/>
            </p:cNvSpPr>
            <p:nvPr/>
          </p:nvSpPr>
          <p:spPr bwMode="auto">
            <a:xfrm>
              <a:off x="4438910" y="5559099"/>
              <a:ext cx="1954486" cy="1169551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5 * factorielle(4)	        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   4 * factorielle(3)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      3 * factorielle(2)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         2 * factorielle(1)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            factorielle(1)</a:t>
              </a:r>
              <a:endParaRPr lang="en-US" sz="1400" i="1">
                <a:solidFill>
                  <a:srgbClr val="800080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278810" y="5215102"/>
              <a:ext cx="23283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i="1">
                  <a:solidFill>
                    <a:srgbClr val="800080"/>
                  </a:solidFill>
                </a:rPr>
                <a:t>Empilement des appels</a:t>
              </a:r>
              <a:endParaRPr lang="fr-FR" sz="1600"/>
            </a:p>
          </p:txBody>
        </p:sp>
        <p:sp>
          <p:nvSpPr>
            <p:cNvPr id="32" name="Line 44"/>
            <p:cNvSpPr>
              <a:spLocks noChangeShapeType="1"/>
            </p:cNvSpPr>
            <p:nvPr/>
          </p:nvSpPr>
          <p:spPr bwMode="auto">
            <a:xfrm flipH="1">
              <a:off x="4138199" y="5594792"/>
              <a:ext cx="2" cy="1094871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9" name="Grouper 8"/>
          <p:cNvGrpSpPr/>
          <p:nvPr/>
        </p:nvGrpSpPr>
        <p:grpSpPr>
          <a:xfrm>
            <a:off x="6699942" y="5247066"/>
            <a:ext cx="2364108" cy="1513548"/>
            <a:chOff x="6699942" y="5247066"/>
            <a:chExt cx="2364108" cy="1513548"/>
          </a:xfrm>
        </p:grpSpPr>
        <p:sp>
          <p:nvSpPr>
            <p:cNvPr id="28" name="Rectangle 1"/>
            <p:cNvSpPr>
              <a:spLocks noChangeArrowheads="1"/>
            </p:cNvSpPr>
            <p:nvPr/>
          </p:nvSpPr>
          <p:spPr bwMode="auto">
            <a:xfrm>
              <a:off x="6975758" y="5591063"/>
              <a:ext cx="1954486" cy="1169551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retour (5 * (24))	        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   retour (4 * (6))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      retour (3 * (2))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         retour (2 * (1))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            retour (1)</a:t>
              </a:r>
              <a:endParaRPr lang="en-US" sz="1400" i="1">
                <a:solidFill>
                  <a:srgbClr val="80008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815658" y="5247066"/>
              <a:ext cx="22483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i="1">
                  <a:solidFill>
                    <a:srgbClr val="800080"/>
                  </a:solidFill>
                </a:rPr>
                <a:t>Remonté des résultats</a:t>
              </a:r>
              <a:endParaRPr lang="fr-FR" sz="1600"/>
            </a:p>
          </p:txBody>
        </p:sp>
        <p:sp>
          <p:nvSpPr>
            <p:cNvPr id="33" name="Line 44"/>
            <p:cNvSpPr>
              <a:spLocks noChangeShapeType="1"/>
            </p:cNvSpPr>
            <p:nvPr/>
          </p:nvSpPr>
          <p:spPr bwMode="auto">
            <a:xfrm flipV="1">
              <a:off x="6699942" y="5627637"/>
              <a:ext cx="21897" cy="1083921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5455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041754" y="544513"/>
            <a:ext cx="29498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Recherche heuristique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5966776"/>
            <a:chOff x="0" y="998538"/>
            <a:chExt cx="9144000" cy="5966776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Algorithmes génétiques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379169"/>
              <a:ext cx="8635702" cy="5586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Algorithme</a:t>
              </a:r>
            </a:p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endParaRPr lang="fr-FR" sz="2000" b="1" dirty="0">
                <a:solidFill>
                  <a:srgbClr val="800080"/>
                </a:solidFill>
                <a:sym typeface="Wingdings" pitchFamily="2" charset="2"/>
              </a:endParaRPr>
            </a:p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endParaRPr lang="fr-FR" sz="2000" b="1" dirty="0">
                <a:solidFill>
                  <a:srgbClr val="800080"/>
                </a:solidFill>
                <a:sym typeface="Wingdings" pitchFamily="2" charset="2"/>
              </a:endParaRPr>
            </a:p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endParaRPr lang="fr-FR" sz="2000" b="1" dirty="0">
                <a:solidFill>
                  <a:srgbClr val="800080"/>
                </a:solidFill>
                <a:sym typeface="Wingdings" pitchFamily="2" charset="2"/>
              </a:endParaRPr>
            </a:p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endParaRPr lang="fr-FR" sz="2000" b="1" dirty="0">
                <a:solidFill>
                  <a:srgbClr val="800080"/>
                </a:solidFill>
                <a:sym typeface="Wingdings" pitchFamily="2" charset="2"/>
              </a:endParaRPr>
            </a:p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endParaRPr lang="fr-FR" sz="2000" b="1" i="1" dirty="0">
                <a:solidFill>
                  <a:srgbClr val="800080"/>
                </a:solidFill>
                <a:sym typeface="Wingdings" pitchFamily="2" charset="2"/>
              </a:endParaRPr>
            </a:p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Bef>
                  <a:spcPts val="1200"/>
                </a:spcBef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La population initiale est générée de façon aléatoire, selon une distribution uniforme assurant une bonne diversité des combinaisons.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La sélection consiste à choisir des individus de la population qui seront candidats pour la reproduction et la mutation.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Cette sélection se base sur la fonction objectif et doit favoriser les meilleurs individus, tout en laissant une petite chance aux autres.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Recombinaison (ou croisement) : vise à créer de nouveaux individus par un mélange de combinaisons sélectionnées.</a:t>
              </a:r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A4EF69E5-6023-4643-AD6E-3591D5D5D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93" y="1815506"/>
            <a:ext cx="8024297" cy="230832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tabLst>
                <a:tab pos="1558925" algn="ctr"/>
              </a:tabLst>
            </a:pPr>
            <a:r>
              <a:rPr lang="fr-FR" b="1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def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Algorithme génétique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 )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Initialiser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une population d’origine </a:t>
            </a:r>
          </a:p>
          <a:p>
            <a:pPr lvl="0"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fr-FR" b="1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while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critère d’arrêt non réalisé </a:t>
            </a:r>
            <a:endParaRPr lang="fr-FR" b="1" i="1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Sélectionner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des individus qui vont subir des mutations et des combinaisons</a:t>
            </a:r>
          </a:p>
          <a:p>
            <a:pPr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Faire évoluer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ces individus en ajoutant ou en retirant certaines capacités </a:t>
            </a:r>
          </a:p>
          <a:p>
            <a:pPr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Combiner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deux individus qui engendrerons de nouveaux individus</a:t>
            </a:r>
          </a:p>
          <a:p>
            <a:pPr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Mettre à jour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la population en retenant certains individus</a:t>
            </a:r>
          </a:p>
          <a:p>
            <a:pPr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retourner la population finale</a:t>
            </a:r>
            <a:endParaRPr lang="fr-FR" i="1" baseline="-25000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66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041754" y="544513"/>
            <a:ext cx="29498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Recherche heuristique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5593247"/>
            <a:chOff x="0" y="998538"/>
            <a:chExt cx="9144000" cy="5593247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Algorithmes génétiques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467305"/>
              <a:ext cx="8635702" cy="5124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Explications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L’objectif du croissement est de conduire la recherche de solution dans une nouvelle zone de l’espace où de meilleures solutions peuvent être trouvées.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Cette action est destinée à jouer un rôle de diversification stratégique avec à terme l’obtention d’une population plus adaptée à l’environnement.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L’opération de mutation consiste à changer de façon aléatoire certains composants des gènes obtenus par croisement.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Ceci, afin de pouvoir explorer des zones que les croissements des parents pourraient être en incapacité d’atteindre.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La mise à jour de la population détermine quels individus doivent rester dans la population et quels sont ceux qui doivent être remplacés.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La politique de mise-à-jour est essentielle pour maintenir une diversité appropriée de la population, et éviter une convergence prématurée du processus de recherche.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748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041754" y="544513"/>
            <a:ext cx="29498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Recherche heuristique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618464"/>
            <a:chOff x="0" y="998538"/>
            <a:chExt cx="9144000" cy="618464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8" y="1166813"/>
              <a:ext cx="40735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Algorithmes génétiques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60" y="1216892"/>
              <a:ext cx="79257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Exemple : Placement des reines</a:t>
              </a:r>
              <a:endParaRPr lang="fr-FR" sz="2000" i="1" dirty="0">
                <a:solidFill>
                  <a:srgbClr val="800080"/>
                </a:solidFill>
              </a:endParaRPr>
            </a:p>
          </p:txBody>
        </p:sp>
      </p:grpSp>
      <p:sp>
        <p:nvSpPr>
          <p:cNvPr id="147" name="Rectangle 1"/>
          <p:cNvSpPr>
            <a:spLocks noChangeArrowheads="1"/>
          </p:cNvSpPr>
          <p:nvPr/>
        </p:nvSpPr>
        <p:spPr bwMode="auto">
          <a:xfrm>
            <a:off x="200218" y="3648850"/>
            <a:ext cx="2165803" cy="52322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de-DE" sz="1400" i="1" dirty="0">
                <a:solidFill>
                  <a:srgbClr val="800080"/>
                </a:solidFill>
              </a:rPr>
              <a:t>S</a:t>
            </a:r>
            <a:r>
              <a:rPr lang="de-DE" sz="1400" i="1" baseline="-25000" dirty="0">
                <a:solidFill>
                  <a:srgbClr val="800080"/>
                </a:solidFill>
              </a:rPr>
              <a:t>1</a:t>
            </a:r>
            <a:r>
              <a:rPr lang="de-DE" sz="1400" i="1" dirty="0">
                <a:solidFill>
                  <a:srgbClr val="800080"/>
                </a:solidFill>
              </a:rPr>
              <a:t>=[7, 3, 6, 0, 4, 3, 4, 7]</a:t>
            </a:r>
          </a:p>
          <a:p>
            <a:pPr>
              <a:tabLst>
                <a:tab pos="1558925" algn="ctr"/>
              </a:tabLst>
            </a:pPr>
            <a:r>
              <a:rPr lang="de-DE" sz="1400" i="1" dirty="0">
                <a:solidFill>
                  <a:srgbClr val="800080"/>
                </a:solidFill>
              </a:rPr>
              <a:t>[1, 1, 2, 1, 3, 3, 2, 3] = 16</a:t>
            </a:r>
          </a:p>
        </p:txBody>
      </p:sp>
      <p:pic>
        <p:nvPicPr>
          <p:cNvPr id="280" name="Image 279">
            <a:extLst>
              <a:ext uri="{FF2B5EF4-FFF2-40B4-BE49-F238E27FC236}">
                <a16:creationId xmlns:a16="http://schemas.microsoft.com/office/drawing/2014/main" id="{CCCB91A3-0084-9643-9594-F7FD3746E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1" y="4250455"/>
            <a:ext cx="1987995" cy="1984654"/>
          </a:xfrm>
          <a:prstGeom prst="rect">
            <a:avLst/>
          </a:prstGeom>
        </p:spPr>
      </p:pic>
      <p:grpSp>
        <p:nvGrpSpPr>
          <p:cNvPr id="282" name="Grouper 82">
            <a:extLst>
              <a:ext uri="{FF2B5EF4-FFF2-40B4-BE49-F238E27FC236}">
                <a16:creationId xmlns:a16="http://schemas.microsoft.com/office/drawing/2014/main" id="{2F59FE47-E17E-294E-9B10-A20BF772BD36}"/>
              </a:ext>
            </a:extLst>
          </p:cNvPr>
          <p:cNvGrpSpPr/>
          <p:nvPr/>
        </p:nvGrpSpPr>
        <p:grpSpPr>
          <a:xfrm>
            <a:off x="766241" y="4549570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339" name="Opération manuelle 338">
              <a:extLst>
                <a:ext uri="{FF2B5EF4-FFF2-40B4-BE49-F238E27FC236}">
                  <a16:creationId xmlns:a16="http://schemas.microsoft.com/office/drawing/2014/main" id="{994C8E3B-CC65-9A4F-A525-88B9E6047F58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0" name="Connecteur droit 339">
              <a:extLst>
                <a:ext uri="{FF2B5EF4-FFF2-40B4-BE49-F238E27FC236}">
                  <a16:creationId xmlns:a16="http://schemas.microsoft.com/office/drawing/2014/main" id="{4494C770-E0E7-DA47-A43B-DC82C10CEC56}"/>
                </a:ext>
              </a:extLst>
            </p:cNvPr>
            <p:cNvCxnSpPr>
              <a:endCxn id="339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necteur droit 340">
              <a:extLst>
                <a:ext uri="{FF2B5EF4-FFF2-40B4-BE49-F238E27FC236}">
                  <a16:creationId xmlns:a16="http://schemas.microsoft.com/office/drawing/2014/main" id="{D04EF271-E8F4-A340-8871-40A16F9AA510}"/>
                </a:ext>
              </a:extLst>
            </p:cNvPr>
            <p:cNvCxnSpPr>
              <a:endCxn id="339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necteur droit 341">
              <a:extLst>
                <a:ext uri="{FF2B5EF4-FFF2-40B4-BE49-F238E27FC236}">
                  <a16:creationId xmlns:a16="http://schemas.microsoft.com/office/drawing/2014/main" id="{7DA8C112-67CA-C747-ABEC-D1643789D840}"/>
                </a:ext>
              </a:extLst>
            </p:cNvPr>
            <p:cNvCxnSpPr>
              <a:endCxn id="339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Heptagone 342">
              <a:extLst>
                <a:ext uri="{FF2B5EF4-FFF2-40B4-BE49-F238E27FC236}">
                  <a16:creationId xmlns:a16="http://schemas.microsoft.com/office/drawing/2014/main" id="{92DC05E0-5482-9F44-B0B9-DB103DCDC7B6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4" name="Heptagone 343">
              <a:extLst>
                <a:ext uri="{FF2B5EF4-FFF2-40B4-BE49-F238E27FC236}">
                  <a16:creationId xmlns:a16="http://schemas.microsoft.com/office/drawing/2014/main" id="{7293715B-892E-F844-8921-1F63541EF528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5" name="Heptagone 344">
              <a:extLst>
                <a:ext uri="{FF2B5EF4-FFF2-40B4-BE49-F238E27FC236}">
                  <a16:creationId xmlns:a16="http://schemas.microsoft.com/office/drawing/2014/main" id="{EEFC3D09-0872-FA43-9FE1-E272F0D75034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5" name="Grouper 106">
            <a:extLst>
              <a:ext uri="{FF2B5EF4-FFF2-40B4-BE49-F238E27FC236}">
                <a16:creationId xmlns:a16="http://schemas.microsoft.com/office/drawing/2014/main" id="{3D8C9CF8-4B6A-A34B-9CC0-276F4EB4C464}"/>
              </a:ext>
            </a:extLst>
          </p:cNvPr>
          <p:cNvGrpSpPr/>
          <p:nvPr/>
        </p:nvGrpSpPr>
        <p:grpSpPr>
          <a:xfrm>
            <a:off x="285976" y="4539082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318" name="Opération manuelle 317">
              <a:extLst>
                <a:ext uri="{FF2B5EF4-FFF2-40B4-BE49-F238E27FC236}">
                  <a16:creationId xmlns:a16="http://schemas.microsoft.com/office/drawing/2014/main" id="{3C9E87F9-D655-8446-BED2-40BB03BF4312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19" name="Connecteur droit 318">
              <a:extLst>
                <a:ext uri="{FF2B5EF4-FFF2-40B4-BE49-F238E27FC236}">
                  <a16:creationId xmlns:a16="http://schemas.microsoft.com/office/drawing/2014/main" id="{FF1B6737-049A-4F49-888A-40B6E337ED9B}"/>
                </a:ext>
              </a:extLst>
            </p:cNvPr>
            <p:cNvCxnSpPr>
              <a:endCxn id="318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necteur droit 319">
              <a:extLst>
                <a:ext uri="{FF2B5EF4-FFF2-40B4-BE49-F238E27FC236}">
                  <a16:creationId xmlns:a16="http://schemas.microsoft.com/office/drawing/2014/main" id="{83A5B479-94F8-F244-8212-05EF2EAF5D8B}"/>
                </a:ext>
              </a:extLst>
            </p:cNvPr>
            <p:cNvCxnSpPr>
              <a:endCxn id="318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necteur droit 320">
              <a:extLst>
                <a:ext uri="{FF2B5EF4-FFF2-40B4-BE49-F238E27FC236}">
                  <a16:creationId xmlns:a16="http://schemas.microsoft.com/office/drawing/2014/main" id="{D0FDC9A4-3D06-FA49-BEC4-FC0DEE5AA79D}"/>
                </a:ext>
              </a:extLst>
            </p:cNvPr>
            <p:cNvCxnSpPr>
              <a:endCxn id="318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Heptagone 321">
              <a:extLst>
                <a:ext uri="{FF2B5EF4-FFF2-40B4-BE49-F238E27FC236}">
                  <a16:creationId xmlns:a16="http://schemas.microsoft.com/office/drawing/2014/main" id="{0D695128-9077-954C-9AB6-3C701734071A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3" name="Heptagone 322">
              <a:extLst>
                <a:ext uri="{FF2B5EF4-FFF2-40B4-BE49-F238E27FC236}">
                  <a16:creationId xmlns:a16="http://schemas.microsoft.com/office/drawing/2014/main" id="{8FEB524D-8723-5544-B8B6-CD74A6D97895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4" name="Heptagone 323">
              <a:extLst>
                <a:ext uri="{FF2B5EF4-FFF2-40B4-BE49-F238E27FC236}">
                  <a16:creationId xmlns:a16="http://schemas.microsoft.com/office/drawing/2014/main" id="{515351AF-C0E6-E949-B837-0D1EFB808330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6" name="Grouper 114">
            <a:extLst>
              <a:ext uri="{FF2B5EF4-FFF2-40B4-BE49-F238E27FC236}">
                <a16:creationId xmlns:a16="http://schemas.microsoft.com/office/drawing/2014/main" id="{892F45EF-FA5B-DB41-8D0A-D48713944331}"/>
              </a:ext>
            </a:extLst>
          </p:cNvPr>
          <p:cNvGrpSpPr/>
          <p:nvPr/>
        </p:nvGrpSpPr>
        <p:grpSpPr>
          <a:xfrm>
            <a:off x="1726936" y="5738720"/>
            <a:ext cx="166078" cy="195385"/>
            <a:chOff x="4986061" y="5073185"/>
            <a:chExt cx="601430" cy="661710"/>
          </a:xfrm>
        </p:grpSpPr>
        <p:sp>
          <p:nvSpPr>
            <p:cNvPr id="311" name="Opération manuelle 310">
              <a:extLst>
                <a:ext uri="{FF2B5EF4-FFF2-40B4-BE49-F238E27FC236}">
                  <a16:creationId xmlns:a16="http://schemas.microsoft.com/office/drawing/2014/main" id="{8CEBDF46-B5E2-C941-A4F8-818C6AFD60E6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12" name="Connecteur droit 311">
              <a:extLst>
                <a:ext uri="{FF2B5EF4-FFF2-40B4-BE49-F238E27FC236}">
                  <a16:creationId xmlns:a16="http://schemas.microsoft.com/office/drawing/2014/main" id="{31A0E858-8FC1-0D46-B6BB-E6D401892399}"/>
                </a:ext>
              </a:extLst>
            </p:cNvPr>
            <p:cNvCxnSpPr>
              <a:endCxn id="311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necteur droit 312">
              <a:extLst>
                <a:ext uri="{FF2B5EF4-FFF2-40B4-BE49-F238E27FC236}">
                  <a16:creationId xmlns:a16="http://schemas.microsoft.com/office/drawing/2014/main" id="{96904D42-48FA-7B42-846E-48048195A17D}"/>
                </a:ext>
              </a:extLst>
            </p:cNvPr>
            <p:cNvCxnSpPr>
              <a:endCxn id="311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necteur droit 313">
              <a:extLst>
                <a:ext uri="{FF2B5EF4-FFF2-40B4-BE49-F238E27FC236}">
                  <a16:creationId xmlns:a16="http://schemas.microsoft.com/office/drawing/2014/main" id="{1820BD60-B8B8-A04B-83E3-F156A6B91385}"/>
                </a:ext>
              </a:extLst>
            </p:cNvPr>
            <p:cNvCxnSpPr>
              <a:endCxn id="311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Heptagone 314">
              <a:extLst>
                <a:ext uri="{FF2B5EF4-FFF2-40B4-BE49-F238E27FC236}">
                  <a16:creationId xmlns:a16="http://schemas.microsoft.com/office/drawing/2014/main" id="{C70B562E-B108-E045-8796-AF042791E807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6" name="Heptagone 315">
              <a:extLst>
                <a:ext uri="{FF2B5EF4-FFF2-40B4-BE49-F238E27FC236}">
                  <a16:creationId xmlns:a16="http://schemas.microsoft.com/office/drawing/2014/main" id="{8AFAABBD-2233-8644-A9C5-A74B8F007CC2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7" name="Heptagone 316">
              <a:extLst>
                <a:ext uri="{FF2B5EF4-FFF2-40B4-BE49-F238E27FC236}">
                  <a16:creationId xmlns:a16="http://schemas.microsoft.com/office/drawing/2014/main" id="{0E7DA480-70FE-5444-B15B-57C612EBF8C0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7" name="Grouper 122">
            <a:extLst>
              <a:ext uri="{FF2B5EF4-FFF2-40B4-BE49-F238E27FC236}">
                <a16:creationId xmlns:a16="http://schemas.microsoft.com/office/drawing/2014/main" id="{0133E0A7-6E00-4F47-9EE7-5C96ECC9FD23}"/>
              </a:ext>
            </a:extLst>
          </p:cNvPr>
          <p:cNvGrpSpPr/>
          <p:nvPr/>
        </p:nvGrpSpPr>
        <p:grpSpPr>
          <a:xfrm>
            <a:off x="1254238" y="5732738"/>
            <a:ext cx="166078" cy="195385"/>
            <a:chOff x="4986061" y="5073185"/>
            <a:chExt cx="601430" cy="661710"/>
          </a:xfrm>
        </p:grpSpPr>
        <p:sp>
          <p:nvSpPr>
            <p:cNvPr id="304" name="Opération manuelle 303">
              <a:extLst>
                <a:ext uri="{FF2B5EF4-FFF2-40B4-BE49-F238E27FC236}">
                  <a16:creationId xmlns:a16="http://schemas.microsoft.com/office/drawing/2014/main" id="{F3D1F6B7-E81A-3B43-AFDB-DC10D5B09C1C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5" name="Connecteur droit 304">
              <a:extLst>
                <a:ext uri="{FF2B5EF4-FFF2-40B4-BE49-F238E27FC236}">
                  <a16:creationId xmlns:a16="http://schemas.microsoft.com/office/drawing/2014/main" id="{2689C0D6-F1A4-9F49-A4EE-0A2229F29BBA}"/>
                </a:ext>
              </a:extLst>
            </p:cNvPr>
            <p:cNvCxnSpPr>
              <a:endCxn id="304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necteur droit 305">
              <a:extLst>
                <a:ext uri="{FF2B5EF4-FFF2-40B4-BE49-F238E27FC236}">
                  <a16:creationId xmlns:a16="http://schemas.microsoft.com/office/drawing/2014/main" id="{B5C508E0-D6DD-CF41-B07E-3DD63E93B28C}"/>
                </a:ext>
              </a:extLst>
            </p:cNvPr>
            <p:cNvCxnSpPr>
              <a:endCxn id="304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necteur droit 306">
              <a:extLst>
                <a:ext uri="{FF2B5EF4-FFF2-40B4-BE49-F238E27FC236}">
                  <a16:creationId xmlns:a16="http://schemas.microsoft.com/office/drawing/2014/main" id="{7C9841DA-7CD3-094F-A7BA-FCA753307053}"/>
                </a:ext>
              </a:extLst>
            </p:cNvPr>
            <p:cNvCxnSpPr>
              <a:endCxn id="304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Heptagone 307">
              <a:extLst>
                <a:ext uri="{FF2B5EF4-FFF2-40B4-BE49-F238E27FC236}">
                  <a16:creationId xmlns:a16="http://schemas.microsoft.com/office/drawing/2014/main" id="{98C54050-90C6-894A-A32C-3135F611AD92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9" name="Heptagone 308">
              <a:extLst>
                <a:ext uri="{FF2B5EF4-FFF2-40B4-BE49-F238E27FC236}">
                  <a16:creationId xmlns:a16="http://schemas.microsoft.com/office/drawing/2014/main" id="{2F86C66E-F4FA-1744-9D72-A28B450A0D9C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0" name="Heptagone 309">
              <a:extLst>
                <a:ext uri="{FF2B5EF4-FFF2-40B4-BE49-F238E27FC236}">
                  <a16:creationId xmlns:a16="http://schemas.microsoft.com/office/drawing/2014/main" id="{66D3D769-B5F2-0744-AB9C-15107CABED12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48" name="Image 347">
            <a:extLst>
              <a:ext uri="{FF2B5EF4-FFF2-40B4-BE49-F238E27FC236}">
                <a16:creationId xmlns:a16="http://schemas.microsoft.com/office/drawing/2014/main" id="{9C19ECE1-6893-2841-8AC6-26A1D5CC8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42" y="1668313"/>
            <a:ext cx="1987995" cy="1984654"/>
          </a:xfrm>
          <a:prstGeom prst="rect">
            <a:avLst/>
          </a:prstGeom>
        </p:spPr>
      </p:pic>
      <p:grpSp>
        <p:nvGrpSpPr>
          <p:cNvPr id="349" name="Grouper 82">
            <a:extLst>
              <a:ext uri="{FF2B5EF4-FFF2-40B4-BE49-F238E27FC236}">
                <a16:creationId xmlns:a16="http://schemas.microsoft.com/office/drawing/2014/main" id="{3F42DDA0-7E71-314D-92BB-A4DF98991688}"/>
              </a:ext>
            </a:extLst>
          </p:cNvPr>
          <p:cNvGrpSpPr/>
          <p:nvPr/>
        </p:nvGrpSpPr>
        <p:grpSpPr>
          <a:xfrm>
            <a:off x="581987" y="2203952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405" name="Opération manuelle 404">
              <a:extLst>
                <a:ext uri="{FF2B5EF4-FFF2-40B4-BE49-F238E27FC236}">
                  <a16:creationId xmlns:a16="http://schemas.microsoft.com/office/drawing/2014/main" id="{FEE9FF02-2F4F-444C-AD58-8839494A7C97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06" name="Connecteur droit 405">
              <a:extLst>
                <a:ext uri="{FF2B5EF4-FFF2-40B4-BE49-F238E27FC236}">
                  <a16:creationId xmlns:a16="http://schemas.microsoft.com/office/drawing/2014/main" id="{4BC49813-7E6E-EC4A-905B-0476C1C438A8}"/>
                </a:ext>
              </a:extLst>
            </p:cNvPr>
            <p:cNvCxnSpPr>
              <a:endCxn id="405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Connecteur droit 406">
              <a:extLst>
                <a:ext uri="{FF2B5EF4-FFF2-40B4-BE49-F238E27FC236}">
                  <a16:creationId xmlns:a16="http://schemas.microsoft.com/office/drawing/2014/main" id="{9181B566-2AEE-554D-B7C0-4A2E10E037DB}"/>
                </a:ext>
              </a:extLst>
            </p:cNvPr>
            <p:cNvCxnSpPr>
              <a:endCxn id="405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Connecteur droit 407">
              <a:extLst>
                <a:ext uri="{FF2B5EF4-FFF2-40B4-BE49-F238E27FC236}">
                  <a16:creationId xmlns:a16="http://schemas.microsoft.com/office/drawing/2014/main" id="{FF8A4694-404C-5346-A9D1-5CF65E9E453F}"/>
                </a:ext>
              </a:extLst>
            </p:cNvPr>
            <p:cNvCxnSpPr>
              <a:endCxn id="405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Heptagone 408">
              <a:extLst>
                <a:ext uri="{FF2B5EF4-FFF2-40B4-BE49-F238E27FC236}">
                  <a16:creationId xmlns:a16="http://schemas.microsoft.com/office/drawing/2014/main" id="{2984E88B-2A96-5441-A3F3-B44C6004D4EF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0" name="Heptagone 409">
              <a:extLst>
                <a:ext uri="{FF2B5EF4-FFF2-40B4-BE49-F238E27FC236}">
                  <a16:creationId xmlns:a16="http://schemas.microsoft.com/office/drawing/2014/main" id="{F332B4CA-BED7-0340-A1DC-471309A3ADC1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1" name="Heptagone 410">
              <a:extLst>
                <a:ext uri="{FF2B5EF4-FFF2-40B4-BE49-F238E27FC236}">
                  <a16:creationId xmlns:a16="http://schemas.microsoft.com/office/drawing/2014/main" id="{ADB33C1E-8184-3D4F-840F-7D5E06B08DCE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0" name="Grouper 90">
            <a:extLst>
              <a:ext uri="{FF2B5EF4-FFF2-40B4-BE49-F238E27FC236}">
                <a16:creationId xmlns:a16="http://schemas.microsoft.com/office/drawing/2014/main" id="{45AC8E74-5415-6C43-8707-75078C388334}"/>
              </a:ext>
            </a:extLst>
          </p:cNvPr>
          <p:cNvGrpSpPr/>
          <p:nvPr/>
        </p:nvGrpSpPr>
        <p:grpSpPr>
          <a:xfrm>
            <a:off x="1302697" y="2670692"/>
            <a:ext cx="166078" cy="195385"/>
            <a:chOff x="4986061" y="5073185"/>
            <a:chExt cx="601430" cy="661710"/>
          </a:xfrm>
        </p:grpSpPr>
        <p:sp>
          <p:nvSpPr>
            <p:cNvPr id="398" name="Opération manuelle 397">
              <a:extLst>
                <a:ext uri="{FF2B5EF4-FFF2-40B4-BE49-F238E27FC236}">
                  <a16:creationId xmlns:a16="http://schemas.microsoft.com/office/drawing/2014/main" id="{DDCE1848-BDE6-B649-8154-D1FE0EBA338E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9" name="Connecteur droit 398">
              <a:extLst>
                <a:ext uri="{FF2B5EF4-FFF2-40B4-BE49-F238E27FC236}">
                  <a16:creationId xmlns:a16="http://schemas.microsoft.com/office/drawing/2014/main" id="{DC110CA5-BB87-6348-8999-F128CA3F802F}"/>
                </a:ext>
              </a:extLst>
            </p:cNvPr>
            <p:cNvCxnSpPr>
              <a:endCxn id="398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Connecteur droit 399">
              <a:extLst>
                <a:ext uri="{FF2B5EF4-FFF2-40B4-BE49-F238E27FC236}">
                  <a16:creationId xmlns:a16="http://schemas.microsoft.com/office/drawing/2014/main" id="{68C6DBB2-2CBE-A540-86EA-6EBB844D59A4}"/>
                </a:ext>
              </a:extLst>
            </p:cNvPr>
            <p:cNvCxnSpPr>
              <a:endCxn id="398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Connecteur droit 400">
              <a:extLst>
                <a:ext uri="{FF2B5EF4-FFF2-40B4-BE49-F238E27FC236}">
                  <a16:creationId xmlns:a16="http://schemas.microsoft.com/office/drawing/2014/main" id="{8EC73076-8858-0144-BEC6-F2FD17F2C585}"/>
                </a:ext>
              </a:extLst>
            </p:cNvPr>
            <p:cNvCxnSpPr>
              <a:endCxn id="398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Heptagone 401">
              <a:extLst>
                <a:ext uri="{FF2B5EF4-FFF2-40B4-BE49-F238E27FC236}">
                  <a16:creationId xmlns:a16="http://schemas.microsoft.com/office/drawing/2014/main" id="{F90B8456-C444-A24A-B4CB-CE692ED23175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3" name="Heptagone 402">
              <a:extLst>
                <a:ext uri="{FF2B5EF4-FFF2-40B4-BE49-F238E27FC236}">
                  <a16:creationId xmlns:a16="http://schemas.microsoft.com/office/drawing/2014/main" id="{C393ED69-6798-014E-B1F2-AA4F97A051A4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4" name="Heptagone 403">
              <a:extLst>
                <a:ext uri="{FF2B5EF4-FFF2-40B4-BE49-F238E27FC236}">
                  <a16:creationId xmlns:a16="http://schemas.microsoft.com/office/drawing/2014/main" id="{85A3D266-B4AA-FC4A-B25A-CE5F1ED61F3F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1" name="Grouper 98">
            <a:extLst>
              <a:ext uri="{FF2B5EF4-FFF2-40B4-BE49-F238E27FC236}">
                <a16:creationId xmlns:a16="http://schemas.microsoft.com/office/drawing/2014/main" id="{ADED02DD-4956-E848-B11C-90FEE0A2189F}"/>
              </a:ext>
            </a:extLst>
          </p:cNvPr>
          <p:cNvGrpSpPr/>
          <p:nvPr/>
        </p:nvGrpSpPr>
        <p:grpSpPr>
          <a:xfrm>
            <a:off x="1057518" y="1709094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391" name="Opération manuelle 390">
              <a:extLst>
                <a:ext uri="{FF2B5EF4-FFF2-40B4-BE49-F238E27FC236}">
                  <a16:creationId xmlns:a16="http://schemas.microsoft.com/office/drawing/2014/main" id="{6EC1581D-A4C2-6C42-8D65-E22EA7A31CE8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2" name="Connecteur droit 391">
              <a:extLst>
                <a:ext uri="{FF2B5EF4-FFF2-40B4-BE49-F238E27FC236}">
                  <a16:creationId xmlns:a16="http://schemas.microsoft.com/office/drawing/2014/main" id="{CEA3B22A-AAC1-9C40-A07B-97D51FA048D7}"/>
                </a:ext>
              </a:extLst>
            </p:cNvPr>
            <p:cNvCxnSpPr>
              <a:endCxn id="391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Connecteur droit 392">
              <a:extLst>
                <a:ext uri="{FF2B5EF4-FFF2-40B4-BE49-F238E27FC236}">
                  <a16:creationId xmlns:a16="http://schemas.microsoft.com/office/drawing/2014/main" id="{BEEDFCDF-6118-4441-9397-EE1A91FBE782}"/>
                </a:ext>
              </a:extLst>
            </p:cNvPr>
            <p:cNvCxnSpPr>
              <a:endCxn id="391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Connecteur droit 393">
              <a:extLst>
                <a:ext uri="{FF2B5EF4-FFF2-40B4-BE49-F238E27FC236}">
                  <a16:creationId xmlns:a16="http://schemas.microsoft.com/office/drawing/2014/main" id="{DC39DBAD-EC42-7D45-8171-A0BE0174CF57}"/>
                </a:ext>
              </a:extLst>
            </p:cNvPr>
            <p:cNvCxnSpPr>
              <a:endCxn id="391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Heptagone 394">
              <a:extLst>
                <a:ext uri="{FF2B5EF4-FFF2-40B4-BE49-F238E27FC236}">
                  <a16:creationId xmlns:a16="http://schemas.microsoft.com/office/drawing/2014/main" id="{E2AB5209-37ED-8348-B5C0-ACAF7717E745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6" name="Heptagone 395">
              <a:extLst>
                <a:ext uri="{FF2B5EF4-FFF2-40B4-BE49-F238E27FC236}">
                  <a16:creationId xmlns:a16="http://schemas.microsoft.com/office/drawing/2014/main" id="{2F5AF086-CC9B-1E4E-BD10-D4F08D9F8204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7" name="Heptagone 396">
              <a:extLst>
                <a:ext uri="{FF2B5EF4-FFF2-40B4-BE49-F238E27FC236}">
                  <a16:creationId xmlns:a16="http://schemas.microsoft.com/office/drawing/2014/main" id="{A63E1867-0BAD-E845-B282-108B2823AF04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2" name="Grouper 106">
            <a:extLst>
              <a:ext uri="{FF2B5EF4-FFF2-40B4-BE49-F238E27FC236}">
                <a16:creationId xmlns:a16="http://schemas.microsoft.com/office/drawing/2014/main" id="{25DADE8B-25F8-EA4F-B2CD-CEE029C58D20}"/>
              </a:ext>
            </a:extLst>
          </p:cNvPr>
          <p:cNvGrpSpPr/>
          <p:nvPr/>
        </p:nvGrpSpPr>
        <p:grpSpPr>
          <a:xfrm>
            <a:off x="327205" y="3409435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384" name="Opération manuelle 383">
              <a:extLst>
                <a:ext uri="{FF2B5EF4-FFF2-40B4-BE49-F238E27FC236}">
                  <a16:creationId xmlns:a16="http://schemas.microsoft.com/office/drawing/2014/main" id="{0F45237E-0CF9-4745-A439-4A9CF669EE3F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85" name="Connecteur droit 384">
              <a:extLst>
                <a:ext uri="{FF2B5EF4-FFF2-40B4-BE49-F238E27FC236}">
                  <a16:creationId xmlns:a16="http://schemas.microsoft.com/office/drawing/2014/main" id="{D88C1611-AA95-DB45-9D42-1DBD37A75937}"/>
                </a:ext>
              </a:extLst>
            </p:cNvPr>
            <p:cNvCxnSpPr>
              <a:endCxn id="384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Connecteur droit 385">
              <a:extLst>
                <a:ext uri="{FF2B5EF4-FFF2-40B4-BE49-F238E27FC236}">
                  <a16:creationId xmlns:a16="http://schemas.microsoft.com/office/drawing/2014/main" id="{727AC181-0792-8E40-8368-5AF36229E70E}"/>
                </a:ext>
              </a:extLst>
            </p:cNvPr>
            <p:cNvCxnSpPr>
              <a:endCxn id="384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Connecteur droit 386">
              <a:extLst>
                <a:ext uri="{FF2B5EF4-FFF2-40B4-BE49-F238E27FC236}">
                  <a16:creationId xmlns:a16="http://schemas.microsoft.com/office/drawing/2014/main" id="{0FFA116D-A9DC-D042-A6DE-956225CB8561}"/>
                </a:ext>
              </a:extLst>
            </p:cNvPr>
            <p:cNvCxnSpPr>
              <a:endCxn id="384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8" name="Heptagone 387">
              <a:extLst>
                <a:ext uri="{FF2B5EF4-FFF2-40B4-BE49-F238E27FC236}">
                  <a16:creationId xmlns:a16="http://schemas.microsoft.com/office/drawing/2014/main" id="{78F823A1-8B53-344F-8A13-8F421B42A175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9" name="Heptagone 388">
              <a:extLst>
                <a:ext uri="{FF2B5EF4-FFF2-40B4-BE49-F238E27FC236}">
                  <a16:creationId xmlns:a16="http://schemas.microsoft.com/office/drawing/2014/main" id="{F4A828C1-3B80-FF45-9A06-375F70E921EC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0" name="Heptagone 389">
              <a:extLst>
                <a:ext uri="{FF2B5EF4-FFF2-40B4-BE49-F238E27FC236}">
                  <a16:creationId xmlns:a16="http://schemas.microsoft.com/office/drawing/2014/main" id="{847F1613-1882-C04B-9241-818F25976802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3" name="Grouper 114">
            <a:extLst>
              <a:ext uri="{FF2B5EF4-FFF2-40B4-BE49-F238E27FC236}">
                <a16:creationId xmlns:a16="http://schemas.microsoft.com/office/drawing/2014/main" id="{3BCD5103-BBD1-E24C-8935-3196CFA68168}"/>
              </a:ext>
            </a:extLst>
          </p:cNvPr>
          <p:cNvGrpSpPr/>
          <p:nvPr/>
        </p:nvGrpSpPr>
        <p:grpSpPr>
          <a:xfrm>
            <a:off x="1781961" y="2662911"/>
            <a:ext cx="166078" cy="195385"/>
            <a:chOff x="4986061" y="5073185"/>
            <a:chExt cx="601430" cy="661710"/>
          </a:xfrm>
        </p:grpSpPr>
        <p:sp>
          <p:nvSpPr>
            <p:cNvPr id="377" name="Opération manuelle 376">
              <a:extLst>
                <a:ext uri="{FF2B5EF4-FFF2-40B4-BE49-F238E27FC236}">
                  <a16:creationId xmlns:a16="http://schemas.microsoft.com/office/drawing/2014/main" id="{423B9F55-0260-6C41-A591-7BCF3C414A9D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8" name="Connecteur droit 377">
              <a:extLst>
                <a:ext uri="{FF2B5EF4-FFF2-40B4-BE49-F238E27FC236}">
                  <a16:creationId xmlns:a16="http://schemas.microsoft.com/office/drawing/2014/main" id="{EA684F28-64B3-2048-8669-90DFA13790D9}"/>
                </a:ext>
              </a:extLst>
            </p:cNvPr>
            <p:cNvCxnSpPr>
              <a:endCxn id="377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Connecteur droit 378">
              <a:extLst>
                <a:ext uri="{FF2B5EF4-FFF2-40B4-BE49-F238E27FC236}">
                  <a16:creationId xmlns:a16="http://schemas.microsoft.com/office/drawing/2014/main" id="{5435DA9E-9F84-F749-B6AD-517CB07F9441}"/>
                </a:ext>
              </a:extLst>
            </p:cNvPr>
            <p:cNvCxnSpPr>
              <a:endCxn id="377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Connecteur droit 379">
              <a:extLst>
                <a:ext uri="{FF2B5EF4-FFF2-40B4-BE49-F238E27FC236}">
                  <a16:creationId xmlns:a16="http://schemas.microsoft.com/office/drawing/2014/main" id="{D8FA1A4C-F78B-2B4E-A753-6D908DA42D74}"/>
                </a:ext>
              </a:extLst>
            </p:cNvPr>
            <p:cNvCxnSpPr>
              <a:endCxn id="377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Heptagone 380">
              <a:extLst>
                <a:ext uri="{FF2B5EF4-FFF2-40B4-BE49-F238E27FC236}">
                  <a16:creationId xmlns:a16="http://schemas.microsoft.com/office/drawing/2014/main" id="{86DFDB26-4F04-0144-8633-2EF0F065A3FF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2" name="Heptagone 381">
              <a:extLst>
                <a:ext uri="{FF2B5EF4-FFF2-40B4-BE49-F238E27FC236}">
                  <a16:creationId xmlns:a16="http://schemas.microsoft.com/office/drawing/2014/main" id="{6E478E4D-24C6-AA4B-BA9B-F91A38F07279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3" name="Heptagone 382">
              <a:extLst>
                <a:ext uri="{FF2B5EF4-FFF2-40B4-BE49-F238E27FC236}">
                  <a16:creationId xmlns:a16="http://schemas.microsoft.com/office/drawing/2014/main" id="{41FFCF08-441A-7F46-A29D-6149A7588059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4" name="Grouper 122">
            <a:extLst>
              <a:ext uri="{FF2B5EF4-FFF2-40B4-BE49-F238E27FC236}">
                <a16:creationId xmlns:a16="http://schemas.microsoft.com/office/drawing/2014/main" id="{7CE597D2-DA58-364C-9E54-B4F1875EDF51}"/>
              </a:ext>
            </a:extLst>
          </p:cNvPr>
          <p:cNvGrpSpPr/>
          <p:nvPr/>
        </p:nvGrpSpPr>
        <p:grpSpPr>
          <a:xfrm>
            <a:off x="821742" y="3159882"/>
            <a:ext cx="166078" cy="195385"/>
            <a:chOff x="4986061" y="5073185"/>
            <a:chExt cx="601430" cy="661710"/>
          </a:xfrm>
        </p:grpSpPr>
        <p:sp>
          <p:nvSpPr>
            <p:cNvPr id="370" name="Opération manuelle 369">
              <a:extLst>
                <a:ext uri="{FF2B5EF4-FFF2-40B4-BE49-F238E27FC236}">
                  <a16:creationId xmlns:a16="http://schemas.microsoft.com/office/drawing/2014/main" id="{57D39137-3BE1-0043-AE55-8C0D469332AC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1" name="Connecteur droit 370">
              <a:extLst>
                <a:ext uri="{FF2B5EF4-FFF2-40B4-BE49-F238E27FC236}">
                  <a16:creationId xmlns:a16="http://schemas.microsoft.com/office/drawing/2014/main" id="{1525FBA2-3600-8148-BA1C-55115135331F}"/>
                </a:ext>
              </a:extLst>
            </p:cNvPr>
            <p:cNvCxnSpPr>
              <a:endCxn id="370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necteur droit 371">
              <a:extLst>
                <a:ext uri="{FF2B5EF4-FFF2-40B4-BE49-F238E27FC236}">
                  <a16:creationId xmlns:a16="http://schemas.microsoft.com/office/drawing/2014/main" id="{F9C877B0-59D8-5B48-B732-9FB0E8F01043}"/>
                </a:ext>
              </a:extLst>
            </p:cNvPr>
            <p:cNvCxnSpPr>
              <a:endCxn id="370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necteur droit 372">
              <a:extLst>
                <a:ext uri="{FF2B5EF4-FFF2-40B4-BE49-F238E27FC236}">
                  <a16:creationId xmlns:a16="http://schemas.microsoft.com/office/drawing/2014/main" id="{6B7331E1-0807-B448-8007-8F6F82AA1167}"/>
                </a:ext>
              </a:extLst>
            </p:cNvPr>
            <p:cNvCxnSpPr>
              <a:endCxn id="370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Heptagone 373">
              <a:extLst>
                <a:ext uri="{FF2B5EF4-FFF2-40B4-BE49-F238E27FC236}">
                  <a16:creationId xmlns:a16="http://schemas.microsoft.com/office/drawing/2014/main" id="{05A951C1-0411-E947-9629-D9C004E0CD95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5" name="Heptagone 374">
              <a:extLst>
                <a:ext uri="{FF2B5EF4-FFF2-40B4-BE49-F238E27FC236}">
                  <a16:creationId xmlns:a16="http://schemas.microsoft.com/office/drawing/2014/main" id="{BE492CF7-8356-4F4F-8664-5BEE2FEBB603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6" name="Heptagone 375">
              <a:extLst>
                <a:ext uri="{FF2B5EF4-FFF2-40B4-BE49-F238E27FC236}">
                  <a16:creationId xmlns:a16="http://schemas.microsoft.com/office/drawing/2014/main" id="{F8000390-1432-744F-B9C8-9FF78FF3AA69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6" name="Grouper 114">
            <a:extLst>
              <a:ext uri="{FF2B5EF4-FFF2-40B4-BE49-F238E27FC236}">
                <a16:creationId xmlns:a16="http://schemas.microsoft.com/office/drawing/2014/main" id="{79FDA15B-0DB2-6148-B2DA-70D1AECC0606}"/>
              </a:ext>
            </a:extLst>
          </p:cNvPr>
          <p:cNvGrpSpPr/>
          <p:nvPr/>
        </p:nvGrpSpPr>
        <p:grpSpPr>
          <a:xfrm>
            <a:off x="1536179" y="2418732"/>
            <a:ext cx="166078" cy="195385"/>
            <a:chOff x="4986061" y="5073185"/>
            <a:chExt cx="601430" cy="661710"/>
          </a:xfrm>
        </p:grpSpPr>
        <p:sp>
          <p:nvSpPr>
            <p:cNvPr id="357" name="Opération manuelle 356">
              <a:extLst>
                <a:ext uri="{FF2B5EF4-FFF2-40B4-BE49-F238E27FC236}">
                  <a16:creationId xmlns:a16="http://schemas.microsoft.com/office/drawing/2014/main" id="{F70DC762-9C5E-E249-8B3A-7812CA5322DB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8" name="Connecteur droit 357">
              <a:extLst>
                <a:ext uri="{FF2B5EF4-FFF2-40B4-BE49-F238E27FC236}">
                  <a16:creationId xmlns:a16="http://schemas.microsoft.com/office/drawing/2014/main" id="{DCBFE5DC-B979-1243-9420-F40C21E703CC}"/>
                </a:ext>
              </a:extLst>
            </p:cNvPr>
            <p:cNvCxnSpPr>
              <a:endCxn id="357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necteur droit 358">
              <a:extLst>
                <a:ext uri="{FF2B5EF4-FFF2-40B4-BE49-F238E27FC236}">
                  <a16:creationId xmlns:a16="http://schemas.microsoft.com/office/drawing/2014/main" id="{0A2C43E9-54FB-BE49-BC1E-79D8D2F96154}"/>
                </a:ext>
              </a:extLst>
            </p:cNvPr>
            <p:cNvCxnSpPr>
              <a:endCxn id="357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necteur droit 359">
              <a:extLst>
                <a:ext uri="{FF2B5EF4-FFF2-40B4-BE49-F238E27FC236}">
                  <a16:creationId xmlns:a16="http://schemas.microsoft.com/office/drawing/2014/main" id="{BA38A0FC-CBF5-6542-85F1-4DCC7CA93A43}"/>
                </a:ext>
              </a:extLst>
            </p:cNvPr>
            <p:cNvCxnSpPr>
              <a:endCxn id="357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Heptagone 360">
              <a:extLst>
                <a:ext uri="{FF2B5EF4-FFF2-40B4-BE49-F238E27FC236}">
                  <a16:creationId xmlns:a16="http://schemas.microsoft.com/office/drawing/2014/main" id="{E0FB4BB1-56A1-C94B-820C-1C81DB705284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Heptagone 361">
              <a:extLst>
                <a:ext uri="{FF2B5EF4-FFF2-40B4-BE49-F238E27FC236}">
                  <a16:creationId xmlns:a16="http://schemas.microsoft.com/office/drawing/2014/main" id="{53C727EC-CEF1-AC4D-8C1A-FBCE7331CFF6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3" name="Heptagone 362">
              <a:extLst>
                <a:ext uri="{FF2B5EF4-FFF2-40B4-BE49-F238E27FC236}">
                  <a16:creationId xmlns:a16="http://schemas.microsoft.com/office/drawing/2014/main" id="{D9AF4A72-0924-3844-82EB-9D2AF60D8AC7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6" name="Grouper 114">
            <a:extLst>
              <a:ext uri="{FF2B5EF4-FFF2-40B4-BE49-F238E27FC236}">
                <a16:creationId xmlns:a16="http://schemas.microsoft.com/office/drawing/2014/main" id="{3129931A-AE2B-2849-B7D3-265AC2027D97}"/>
              </a:ext>
            </a:extLst>
          </p:cNvPr>
          <p:cNvGrpSpPr/>
          <p:nvPr/>
        </p:nvGrpSpPr>
        <p:grpSpPr>
          <a:xfrm>
            <a:off x="2033514" y="3388190"/>
            <a:ext cx="166078" cy="195385"/>
            <a:chOff x="4986061" y="5073185"/>
            <a:chExt cx="601430" cy="661710"/>
          </a:xfrm>
        </p:grpSpPr>
        <p:sp>
          <p:nvSpPr>
            <p:cNvPr id="148" name="Opération manuelle 147">
              <a:extLst>
                <a:ext uri="{FF2B5EF4-FFF2-40B4-BE49-F238E27FC236}">
                  <a16:creationId xmlns:a16="http://schemas.microsoft.com/office/drawing/2014/main" id="{4ED01B2D-4407-8446-BC5B-BBB69AABBDBD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110AC9EB-351A-BC48-81B4-283055B76FFE}"/>
                </a:ext>
              </a:extLst>
            </p:cNvPr>
            <p:cNvCxnSpPr>
              <a:endCxn id="148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3FBBCDC3-2795-C74D-B8A7-8745A6478AEF}"/>
                </a:ext>
              </a:extLst>
            </p:cNvPr>
            <p:cNvCxnSpPr>
              <a:endCxn id="148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D9115BA0-EB1B-CF42-A08A-E95ABC500F05}"/>
                </a:ext>
              </a:extLst>
            </p:cNvPr>
            <p:cNvCxnSpPr>
              <a:endCxn id="148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Heptagone 152">
              <a:extLst>
                <a:ext uri="{FF2B5EF4-FFF2-40B4-BE49-F238E27FC236}">
                  <a16:creationId xmlns:a16="http://schemas.microsoft.com/office/drawing/2014/main" id="{6AC367F9-F91C-3E49-9FD3-14467C869E7C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4" name="Heptagone 153">
              <a:extLst>
                <a:ext uri="{FF2B5EF4-FFF2-40B4-BE49-F238E27FC236}">
                  <a16:creationId xmlns:a16="http://schemas.microsoft.com/office/drawing/2014/main" id="{9322563C-44F4-D84E-AEC8-1B80DAABA66D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5" name="Heptagone 154">
              <a:extLst>
                <a:ext uri="{FF2B5EF4-FFF2-40B4-BE49-F238E27FC236}">
                  <a16:creationId xmlns:a16="http://schemas.microsoft.com/office/drawing/2014/main" id="{F4649534-3A44-5642-8AF7-3837CFEDF673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6" name="Grouper 106">
            <a:extLst>
              <a:ext uri="{FF2B5EF4-FFF2-40B4-BE49-F238E27FC236}">
                <a16:creationId xmlns:a16="http://schemas.microsoft.com/office/drawing/2014/main" id="{E6AB7957-38B0-9C48-9686-8857BFC77D00}"/>
              </a:ext>
            </a:extLst>
          </p:cNvPr>
          <p:cNvGrpSpPr/>
          <p:nvPr/>
        </p:nvGrpSpPr>
        <p:grpSpPr>
          <a:xfrm>
            <a:off x="537529" y="4294874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157" name="Opération manuelle 156">
              <a:extLst>
                <a:ext uri="{FF2B5EF4-FFF2-40B4-BE49-F238E27FC236}">
                  <a16:creationId xmlns:a16="http://schemas.microsoft.com/office/drawing/2014/main" id="{255D88F0-CDC3-0E4F-B03D-1EB92106E331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8" name="Connecteur droit 157">
              <a:extLst>
                <a:ext uri="{FF2B5EF4-FFF2-40B4-BE49-F238E27FC236}">
                  <a16:creationId xmlns:a16="http://schemas.microsoft.com/office/drawing/2014/main" id="{CC210DA3-421A-5F40-B13A-8A4DB24A71A7}"/>
                </a:ext>
              </a:extLst>
            </p:cNvPr>
            <p:cNvCxnSpPr>
              <a:endCxn id="157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>
              <a:extLst>
                <a:ext uri="{FF2B5EF4-FFF2-40B4-BE49-F238E27FC236}">
                  <a16:creationId xmlns:a16="http://schemas.microsoft.com/office/drawing/2014/main" id="{4DC16EA5-14ED-9840-8F25-53DE2319948F}"/>
                </a:ext>
              </a:extLst>
            </p:cNvPr>
            <p:cNvCxnSpPr>
              <a:endCxn id="157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159">
              <a:extLst>
                <a:ext uri="{FF2B5EF4-FFF2-40B4-BE49-F238E27FC236}">
                  <a16:creationId xmlns:a16="http://schemas.microsoft.com/office/drawing/2014/main" id="{7A1ECD83-8B9A-3C43-894C-CCD9110ADE19}"/>
                </a:ext>
              </a:extLst>
            </p:cNvPr>
            <p:cNvCxnSpPr>
              <a:endCxn id="157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Heptagone 160">
              <a:extLst>
                <a:ext uri="{FF2B5EF4-FFF2-40B4-BE49-F238E27FC236}">
                  <a16:creationId xmlns:a16="http://schemas.microsoft.com/office/drawing/2014/main" id="{DC28B21A-D0FC-DB46-91E5-52AF07B5B022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Heptagone 161">
              <a:extLst>
                <a:ext uri="{FF2B5EF4-FFF2-40B4-BE49-F238E27FC236}">
                  <a16:creationId xmlns:a16="http://schemas.microsoft.com/office/drawing/2014/main" id="{FA1AB045-2703-5644-AABB-4D49FEDEA3C6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Heptagone 162">
              <a:extLst>
                <a:ext uri="{FF2B5EF4-FFF2-40B4-BE49-F238E27FC236}">
                  <a16:creationId xmlns:a16="http://schemas.microsoft.com/office/drawing/2014/main" id="{AD0158E7-4081-2948-90D4-DAA9B9F473EC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5" name="Grouper 82">
            <a:extLst>
              <a:ext uri="{FF2B5EF4-FFF2-40B4-BE49-F238E27FC236}">
                <a16:creationId xmlns:a16="http://schemas.microsoft.com/office/drawing/2014/main" id="{794C5959-7EFB-4546-AE86-4E1D1832AAAC}"/>
              </a:ext>
            </a:extLst>
          </p:cNvPr>
          <p:cNvGrpSpPr/>
          <p:nvPr/>
        </p:nvGrpSpPr>
        <p:grpSpPr>
          <a:xfrm>
            <a:off x="1006777" y="4790106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166" name="Opération manuelle 165">
              <a:extLst>
                <a:ext uri="{FF2B5EF4-FFF2-40B4-BE49-F238E27FC236}">
                  <a16:creationId xmlns:a16="http://schemas.microsoft.com/office/drawing/2014/main" id="{0FDEC9FB-F56A-5E40-961F-89127F29A52B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FB98C1C4-CF1E-A84F-AF4C-3EC31FC5A1B3}"/>
                </a:ext>
              </a:extLst>
            </p:cNvPr>
            <p:cNvCxnSpPr>
              <a:endCxn id="166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356A09F9-9CDB-E847-A2B0-1F96F7B2FB64}"/>
                </a:ext>
              </a:extLst>
            </p:cNvPr>
            <p:cNvCxnSpPr>
              <a:endCxn id="166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277D3E4C-D25B-D545-9096-DB47E80D0BC1}"/>
                </a:ext>
              </a:extLst>
            </p:cNvPr>
            <p:cNvCxnSpPr>
              <a:endCxn id="166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Heptagone 169">
              <a:extLst>
                <a:ext uri="{FF2B5EF4-FFF2-40B4-BE49-F238E27FC236}">
                  <a16:creationId xmlns:a16="http://schemas.microsoft.com/office/drawing/2014/main" id="{E71AB5B4-45B9-E74B-B00C-C1560792EEBA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Heptagone 170">
              <a:extLst>
                <a:ext uri="{FF2B5EF4-FFF2-40B4-BE49-F238E27FC236}">
                  <a16:creationId xmlns:a16="http://schemas.microsoft.com/office/drawing/2014/main" id="{DD3DAC28-6B1C-B347-9836-F5BC877B32F9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ptagone 171">
              <a:extLst>
                <a:ext uri="{FF2B5EF4-FFF2-40B4-BE49-F238E27FC236}">
                  <a16:creationId xmlns:a16="http://schemas.microsoft.com/office/drawing/2014/main" id="{ED181B0D-315C-8947-A1D5-5B6D2A788089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3" name="Grouper 98">
            <a:extLst>
              <a:ext uri="{FF2B5EF4-FFF2-40B4-BE49-F238E27FC236}">
                <a16:creationId xmlns:a16="http://schemas.microsoft.com/office/drawing/2014/main" id="{28B1FAA3-3C2B-E445-B493-6105A086FD30}"/>
              </a:ext>
            </a:extLst>
          </p:cNvPr>
          <p:cNvGrpSpPr/>
          <p:nvPr/>
        </p:nvGrpSpPr>
        <p:grpSpPr>
          <a:xfrm>
            <a:off x="1488179" y="4302147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174" name="Opération manuelle 173">
              <a:extLst>
                <a:ext uri="{FF2B5EF4-FFF2-40B4-BE49-F238E27FC236}">
                  <a16:creationId xmlns:a16="http://schemas.microsoft.com/office/drawing/2014/main" id="{A5815A84-D39B-3E4D-B452-87BA0E08AF47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D3D6F2C8-6660-D040-A8D2-170F595DEFE3}"/>
                </a:ext>
              </a:extLst>
            </p:cNvPr>
            <p:cNvCxnSpPr>
              <a:endCxn id="174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B516DE93-B9D2-1B4D-99FA-B3C9E395AE01}"/>
                </a:ext>
              </a:extLst>
            </p:cNvPr>
            <p:cNvCxnSpPr>
              <a:endCxn id="174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F34B0EC3-C0A3-EE4B-8B5C-59998B67AD4F}"/>
                </a:ext>
              </a:extLst>
            </p:cNvPr>
            <p:cNvCxnSpPr>
              <a:endCxn id="174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Heptagone 177">
              <a:extLst>
                <a:ext uri="{FF2B5EF4-FFF2-40B4-BE49-F238E27FC236}">
                  <a16:creationId xmlns:a16="http://schemas.microsoft.com/office/drawing/2014/main" id="{0B0C9D23-499E-6143-B410-5E3B4AF1CCF3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Heptagone 178">
              <a:extLst>
                <a:ext uri="{FF2B5EF4-FFF2-40B4-BE49-F238E27FC236}">
                  <a16:creationId xmlns:a16="http://schemas.microsoft.com/office/drawing/2014/main" id="{F515A83A-F31C-7B4C-A178-A797A1BE6F49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0" name="Heptagone 179">
              <a:extLst>
                <a:ext uri="{FF2B5EF4-FFF2-40B4-BE49-F238E27FC236}">
                  <a16:creationId xmlns:a16="http://schemas.microsoft.com/office/drawing/2014/main" id="{B77AF89C-B009-5741-A59C-CA7EF52FBE84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1" name="Grouper 114">
            <a:extLst>
              <a:ext uri="{FF2B5EF4-FFF2-40B4-BE49-F238E27FC236}">
                <a16:creationId xmlns:a16="http://schemas.microsoft.com/office/drawing/2014/main" id="{AA472F12-3D08-8A4F-80DA-EF2E681F4863}"/>
              </a:ext>
            </a:extLst>
          </p:cNvPr>
          <p:cNvGrpSpPr/>
          <p:nvPr/>
        </p:nvGrpSpPr>
        <p:grpSpPr>
          <a:xfrm>
            <a:off x="1981150" y="5008609"/>
            <a:ext cx="166078" cy="195385"/>
            <a:chOff x="4986061" y="5073185"/>
            <a:chExt cx="601430" cy="661710"/>
          </a:xfrm>
        </p:grpSpPr>
        <p:sp>
          <p:nvSpPr>
            <p:cNvPr id="182" name="Opération manuelle 181">
              <a:extLst>
                <a:ext uri="{FF2B5EF4-FFF2-40B4-BE49-F238E27FC236}">
                  <a16:creationId xmlns:a16="http://schemas.microsoft.com/office/drawing/2014/main" id="{A7DDE9B7-115F-A442-B4A4-A4D55537EEFD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86CBE6F-3F87-D14F-BE46-B35DCEF9D65A}"/>
                </a:ext>
              </a:extLst>
            </p:cNvPr>
            <p:cNvCxnSpPr>
              <a:endCxn id="182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CDAC8737-B25B-964F-8944-3EEACBD9F481}"/>
                </a:ext>
              </a:extLst>
            </p:cNvPr>
            <p:cNvCxnSpPr>
              <a:endCxn id="182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2E193979-53C4-AB4E-8EC6-2E5437272AEE}"/>
                </a:ext>
              </a:extLst>
            </p:cNvPr>
            <p:cNvCxnSpPr>
              <a:endCxn id="182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Heptagone 185">
              <a:extLst>
                <a:ext uri="{FF2B5EF4-FFF2-40B4-BE49-F238E27FC236}">
                  <a16:creationId xmlns:a16="http://schemas.microsoft.com/office/drawing/2014/main" id="{B088A068-A3D6-CE4E-B2F6-30B81CAE6BD9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" name="Heptagone 186">
              <a:extLst>
                <a:ext uri="{FF2B5EF4-FFF2-40B4-BE49-F238E27FC236}">
                  <a16:creationId xmlns:a16="http://schemas.microsoft.com/office/drawing/2014/main" id="{643CFBC7-7BD2-D14A-8FE1-0D0A75B35194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8" name="Heptagone 187">
              <a:extLst>
                <a:ext uri="{FF2B5EF4-FFF2-40B4-BE49-F238E27FC236}">
                  <a16:creationId xmlns:a16="http://schemas.microsoft.com/office/drawing/2014/main" id="{F9326ABC-D6B1-BC45-BD52-45C17985A906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9" name="Rectangle 1">
            <a:extLst>
              <a:ext uri="{FF2B5EF4-FFF2-40B4-BE49-F238E27FC236}">
                <a16:creationId xmlns:a16="http://schemas.microsoft.com/office/drawing/2014/main" id="{D9C0979C-A2E2-9B42-96FC-3A880F084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37" y="6235125"/>
            <a:ext cx="2165803" cy="52322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de-DE" sz="1400" i="1" dirty="0">
                <a:solidFill>
                  <a:srgbClr val="800080"/>
                </a:solidFill>
              </a:rPr>
              <a:t>S</a:t>
            </a:r>
            <a:r>
              <a:rPr lang="de-DE" sz="1400" i="1" baseline="-25000" dirty="0">
                <a:solidFill>
                  <a:srgbClr val="800080"/>
                </a:solidFill>
              </a:rPr>
              <a:t>2</a:t>
            </a:r>
            <a:r>
              <a:rPr lang="de-DE" sz="1400" i="1" dirty="0">
                <a:solidFill>
                  <a:srgbClr val="800080"/>
                </a:solidFill>
              </a:rPr>
              <a:t> = [1, 0, 1, 2, 6, 0, 6, 3]</a:t>
            </a:r>
          </a:p>
          <a:p>
            <a:pPr>
              <a:tabLst>
                <a:tab pos="1558925" algn="ctr"/>
              </a:tabLst>
            </a:pPr>
            <a:r>
              <a:rPr lang="de-DE" sz="1400" i="1" dirty="0">
                <a:solidFill>
                  <a:srgbClr val="800080"/>
                </a:solidFill>
              </a:rPr>
              <a:t>[2, 4, 3, 3, 2, 1, 2, 0] = 17</a:t>
            </a:r>
          </a:p>
        </p:txBody>
      </p:sp>
      <p:sp>
        <p:nvSpPr>
          <p:cNvPr id="256" name="Rectangle 1">
            <a:extLst>
              <a:ext uri="{FF2B5EF4-FFF2-40B4-BE49-F238E27FC236}">
                <a16:creationId xmlns:a16="http://schemas.microsoft.com/office/drawing/2014/main" id="{DC25FDE8-6952-BA4C-AEE5-33C40AF6F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376" y="1896694"/>
            <a:ext cx="1695077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S</a:t>
            </a:r>
            <a:r>
              <a:rPr lang="fr-FR" sz="1400" i="1" baseline="-25000" dirty="0">
                <a:solidFill>
                  <a:srgbClr val="800080"/>
                </a:solidFill>
              </a:rPr>
              <a:t>1</a:t>
            </a:r>
            <a:r>
              <a:rPr lang="fr-FR" sz="1400" i="1" dirty="0">
                <a:solidFill>
                  <a:srgbClr val="800080"/>
                </a:solidFill>
              </a:rPr>
              <a:t> = [0,1,2,-,4,-,6,-]</a:t>
            </a:r>
          </a:p>
        </p:txBody>
      </p:sp>
      <p:sp>
        <p:nvSpPr>
          <p:cNvPr id="257" name="Rectangle 1">
            <a:extLst>
              <a:ext uri="{FF2B5EF4-FFF2-40B4-BE49-F238E27FC236}">
                <a16:creationId xmlns:a16="http://schemas.microsoft.com/office/drawing/2014/main" id="{804FDEFD-6E9F-0348-BB26-9FEE3B179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100" y="3666767"/>
            <a:ext cx="2080269" cy="52322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de-DE" sz="1400" i="1" dirty="0">
                <a:solidFill>
                  <a:srgbClr val="800080"/>
                </a:solidFill>
              </a:rPr>
              <a:t>S</a:t>
            </a:r>
            <a:r>
              <a:rPr lang="de-DE" sz="1400" i="1" baseline="-25000" dirty="0">
                <a:solidFill>
                  <a:srgbClr val="800080"/>
                </a:solidFill>
              </a:rPr>
              <a:t>3</a:t>
            </a:r>
            <a:r>
              <a:rPr lang="de-DE" sz="1400" i="1" dirty="0">
                <a:solidFill>
                  <a:srgbClr val="800080"/>
                </a:solidFill>
              </a:rPr>
              <a:t>=[7, 3, 6, </a:t>
            </a:r>
            <a:r>
              <a:rPr lang="de-DE" sz="1400" i="1" dirty="0">
                <a:solidFill>
                  <a:srgbClr val="7CA800"/>
                </a:solidFill>
              </a:rPr>
              <a:t>2</a:t>
            </a:r>
            <a:r>
              <a:rPr lang="de-DE" sz="1400" i="1" dirty="0">
                <a:solidFill>
                  <a:srgbClr val="800080"/>
                </a:solidFill>
              </a:rPr>
              <a:t>, 4, </a:t>
            </a:r>
            <a:r>
              <a:rPr lang="de-DE" sz="1400" i="1" dirty="0">
                <a:solidFill>
                  <a:srgbClr val="7CA800"/>
                </a:solidFill>
              </a:rPr>
              <a:t>0</a:t>
            </a:r>
            <a:r>
              <a:rPr lang="de-DE" sz="1400" i="1" dirty="0">
                <a:solidFill>
                  <a:srgbClr val="800080"/>
                </a:solidFill>
              </a:rPr>
              <a:t>, 4,</a:t>
            </a:r>
            <a:r>
              <a:rPr lang="de-DE" sz="1400" i="1" dirty="0">
                <a:solidFill>
                  <a:srgbClr val="7CA800"/>
                </a:solidFill>
              </a:rPr>
              <a:t> 3</a:t>
            </a:r>
            <a:r>
              <a:rPr lang="de-DE" sz="1400" i="1" dirty="0">
                <a:solidFill>
                  <a:srgbClr val="800080"/>
                </a:solidFill>
              </a:rPr>
              <a:t>]</a:t>
            </a:r>
          </a:p>
          <a:p>
            <a:pPr>
              <a:tabLst>
                <a:tab pos="1558925" algn="ctr"/>
              </a:tabLst>
            </a:pPr>
            <a:r>
              <a:rPr lang="de-DE" sz="1400" i="1" dirty="0">
                <a:solidFill>
                  <a:srgbClr val="800080"/>
                </a:solidFill>
              </a:rPr>
              <a:t>[0, 1, 1, 1, 1, 1, 2, 1] = 8</a:t>
            </a:r>
          </a:p>
        </p:txBody>
      </p:sp>
      <p:pic>
        <p:nvPicPr>
          <p:cNvPr id="258" name="Image 257">
            <a:extLst>
              <a:ext uri="{FF2B5EF4-FFF2-40B4-BE49-F238E27FC236}">
                <a16:creationId xmlns:a16="http://schemas.microsoft.com/office/drawing/2014/main" id="{4A7C6CAD-B22E-EF4D-958D-3C1C3832B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607" y="1664196"/>
            <a:ext cx="1987995" cy="1984654"/>
          </a:xfrm>
          <a:prstGeom prst="rect">
            <a:avLst/>
          </a:prstGeom>
        </p:spPr>
      </p:pic>
      <p:grpSp>
        <p:nvGrpSpPr>
          <p:cNvPr id="259" name="Grouper 82">
            <a:extLst>
              <a:ext uri="{FF2B5EF4-FFF2-40B4-BE49-F238E27FC236}">
                <a16:creationId xmlns:a16="http://schemas.microsoft.com/office/drawing/2014/main" id="{975DF137-AF9E-FE4A-B766-A0246204D43D}"/>
              </a:ext>
            </a:extLst>
          </p:cNvPr>
          <p:cNvGrpSpPr/>
          <p:nvPr/>
        </p:nvGrpSpPr>
        <p:grpSpPr>
          <a:xfrm>
            <a:off x="4498852" y="2199835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260" name="Opération manuelle 259">
              <a:extLst>
                <a:ext uri="{FF2B5EF4-FFF2-40B4-BE49-F238E27FC236}">
                  <a16:creationId xmlns:a16="http://schemas.microsoft.com/office/drawing/2014/main" id="{7015E775-010B-E94F-A3B7-742E9F233183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1" name="Connecteur droit 260">
              <a:extLst>
                <a:ext uri="{FF2B5EF4-FFF2-40B4-BE49-F238E27FC236}">
                  <a16:creationId xmlns:a16="http://schemas.microsoft.com/office/drawing/2014/main" id="{65A00D07-76A3-D549-A9D1-12ACD579B4D4}"/>
                </a:ext>
              </a:extLst>
            </p:cNvPr>
            <p:cNvCxnSpPr>
              <a:endCxn id="260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>
              <a:extLst>
                <a:ext uri="{FF2B5EF4-FFF2-40B4-BE49-F238E27FC236}">
                  <a16:creationId xmlns:a16="http://schemas.microsoft.com/office/drawing/2014/main" id="{F4B50A6D-0F59-FC4F-B387-6C3483579764}"/>
                </a:ext>
              </a:extLst>
            </p:cNvPr>
            <p:cNvCxnSpPr>
              <a:endCxn id="260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>
              <a:extLst>
                <a:ext uri="{FF2B5EF4-FFF2-40B4-BE49-F238E27FC236}">
                  <a16:creationId xmlns:a16="http://schemas.microsoft.com/office/drawing/2014/main" id="{83D9BE28-A9EC-A546-BBC9-DB7A0E1F2E80}"/>
                </a:ext>
              </a:extLst>
            </p:cNvPr>
            <p:cNvCxnSpPr>
              <a:endCxn id="260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Heptagone 263">
              <a:extLst>
                <a:ext uri="{FF2B5EF4-FFF2-40B4-BE49-F238E27FC236}">
                  <a16:creationId xmlns:a16="http://schemas.microsoft.com/office/drawing/2014/main" id="{B2CE9DB6-C451-5645-B0A5-4E22C9481A2D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5" name="Heptagone 264">
              <a:extLst>
                <a:ext uri="{FF2B5EF4-FFF2-40B4-BE49-F238E27FC236}">
                  <a16:creationId xmlns:a16="http://schemas.microsoft.com/office/drawing/2014/main" id="{16DD5880-4271-724A-9651-D816D08DC224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6" name="Heptagone 265">
              <a:extLst>
                <a:ext uri="{FF2B5EF4-FFF2-40B4-BE49-F238E27FC236}">
                  <a16:creationId xmlns:a16="http://schemas.microsoft.com/office/drawing/2014/main" id="{02062ED4-E816-5746-AD9B-DEDB72C04B97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7" name="Grouper 90">
            <a:extLst>
              <a:ext uri="{FF2B5EF4-FFF2-40B4-BE49-F238E27FC236}">
                <a16:creationId xmlns:a16="http://schemas.microsoft.com/office/drawing/2014/main" id="{84B10A29-2FB5-9E42-875F-D6E81453A499}"/>
              </a:ext>
            </a:extLst>
          </p:cNvPr>
          <p:cNvGrpSpPr/>
          <p:nvPr/>
        </p:nvGrpSpPr>
        <p:grpSpPr>
          <a:xfrm>
            <a:off x="5219562" y="2666575"/>
            <a:ext cx="166078" cy="195385"/>
            <a:chOff x="4986061" y="5073185"/>
            <a:chExt cx="601430" cy="661710"/>
          </a:xfrm>
        </p:grpSpPr>
        <p:sp>
          <p:nvSpPr>
            <p:cNvPr id="268" name="Opération manuelle 267">
              <a:extLst>
                <a:ext uri="{FF2B5EF4-FFF2-40B4-BE49-F238E27FC236}">
                  <a16:creationId xmlns:a16="http://schemas.microsoft.com/office/drawing/2014/main" id="{729C8D1A-1A07-854C-AFC2-ED193659D0E2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9" name="Connecteur droit 268">
              <a:extLst>
                <a:ext uri="{FF2B5EF4-FFF2-40B4-BE49-F238E27FC236}">
                  <a16:creationId xmlns:a16="http://schemas.microsoft.com/office/drawing/2014/main" id="{32187246-83F3-4F4C-A9FE-DC15247364F1}"/>
                </a:ext>
              </a:extLst>
            </p:cNvPr>
            <p:cNvCxnSpPr>
              <a:endCxn id="268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>
              <a:extLst>
                <a:ext uri="{FF2B5EF4-FFF2-40B4-BE49-F238E27FC236}">
                  <a16:creationId xmlns:a16="http://schemas.microsoft.com/office/drawing/2014/main" id="{B51EB664-B2AF-E346-9DF2-54F7C65AFE73}"/>
                </a:ext>
              </a:extLst>
            </p:cNvPr>
            <p:cNvCxnSpPr>
              <a:endCxn id="268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>
              <a:extLst>
                <a:ext uri="{FF2B5EF4-FFF2-40B4-BE49-F238E27FC236}">
                  <a16:creationId xmlns:a16="http://schemas.microsoft.com/office/drawing/2014/main" id="{55A3525E-8776-9948-8A66-28213BADCEE7}"/>
                </a:ext>
              </a:extLst>
            </p:cNvPr>
            <p:cNvCxnSpPr>
              <a:endCxn id="268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Heptagone 271">
              <a:extLst>
                <a:ext uri="{FF2B5EF4-FFF2-40B4-BE49-F238E27FC236}">
                  <a16:creationId xmlns:a16="http://schemas.microsoft.com/office/drawing/2014/main" id="{D7C97213-AE1C-FA4B-BEAD-27E0CB356D90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3" name="Heptagone 272">
              <a:extLst>
                <a:ext uri="{FF2B5EF4-FFF2-40B4-BE49-F238E27FC236}">
                  <a16:creationId xmlns:a16="http://schemas.microsoft.com/office/drawing/2014/main" id="{93FB4FDA-46D1-8141-892D-9C67BB197312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4" name="Heptagone 273">
              <a:extLst>
                <a:ext uri="{FF2B5EF4-FFF2-40B4-BE49-F238E27FC236}">
                  <a16:creationId xmlns:a16="http://schemas.microsoft.com/office/drawing/2014/main" id="{377C6459-4D1F-7B45-AACD-DFED3CB1E0E1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5" name="Grouper 98">
            <a:extLst>
              <a:ext uri="{FF2B5EF4-FFF2-40B4-BE49-F238E27FC236}">
                <a16:creationId xmlns:a16="http://schemas.microsoft.com/office/drawing/2014/main" id="{A5081B42-E3E3-004A-9463-C208125639A2}"/>
              </a:ext>
            </a:extLst>
          </p:cNvPr>
          <p:cNvGrpSpPr/>
          <p:nvPr/>
        </p:nvGrpSpPr>
        <p:grpSpPr>
          <a:xfrm>
            <a:off x="4974383" y="2200739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276" name="Opération manuelle 275">
              <a:extLst>
                <a:ext uri="{FF2B5EF4-FFF2-40B4-BE49-F238E27FC236}">
                  <a16:creationId xmlns:a16="http://schemas.microsoft.com/office/drawing/2014/main" id="{39814339-0612-8743-8456-BD536596EB21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77" name="Connecteur droit 276">
              <a:extLst>
                <a:ext uri="{FF2B5EF4-FFF2-40B4-BE49-F238E27FC236}">
                  <a16:creationId xmlns:a16="http://schemas.microsoft.com/office/drawing/2014/main" id="{39DCFD77-B993-DF48-ABCB-95240FE38D1F}"/>
                </a:ext>
              </a:extLst>
            </p:cNvPr>
            <p:cNvCxnSpPr>
              <a:endCxn id="276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cteur droit 277">
              <a:extLst>
                <a:ext uri="{FF2B5EF4-FFF2-40B4-BE49-F238E27FC236}">
                  <a16:creationId xmlns:a16="http://schemas.microsoft.com/office/drawing/2014/main" id="{DB653187-6C2C-F343-BBA6-BCAF7D094ED6}"/>
                </a:ext>
              </a:extLst>
            </p:cNvPr>
            <p:cNvCxnSpPr>
              <a:endCxn id="276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Heptagone 413">
              <a:extLst>
                <a:ext uri="{FF2B5EF4-FFF2-40B4-BE49-F238E27FC236}">
                  <a16:creationId xmlns:a16="http://schemas.microsoft.com/office/drawing/2014/main" id="{C84C3DB1-ED26-0945-A549-81D053FD0C34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5" name="Heptagone 414">
              <a:extLst>
                <a:ext uri="{FF2B5EF4-FFF2-40B4-BE49-F238E27FC236}">
                  <a16:creationId xmlns:a16="http://schemas.microsoft.com/office/drawing/2014/main" id="{7536867B-36CD-C146-91DE-376443935517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6" name="Heptagone 415">
              <a:extLst>
                <a:ext uri="{FF2B5EF4-FFF2-40B4-BE49-F238E27FC236}">
                  <a16:creationId xmlns:a16="http://schemas.microsoft.com/office/drawing/2014/main" id="{13947BE2-FF00-4941-A8C7-2798476D5868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7" name="Grouper 106">
            <a:extLst>
              <a:ext uri="{FF2B5EF4-FFF2-40B4-BE49-F238E27FC236}">
                <a16:creationId xmlns:a16="http://schemas.microsoft.com/office/drawing/2014/main" id="{54364DC8-B5BD-BB4B-8F42-4137AC80C128}"/>
              </a:ext>
            </a:extLst>
          </p:cNvPr>
          <p:cNvGrpSpPr/>
          <p:nvPr/>
        </p:nvGrpSpPr>
        <p:grpSpPr>
          <a:xfrm>
            <a:off x="4244070" y="3405318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418" name="Opération manuelle 417">
              <a:extLst>
                <a:ext uri="{FF2B5EF4-FFF2-40B4-BE49-F238E27FC236}">
                  <a16:creationId xmlns:a16="http://schemas.microsoft.com/office/drawing/2014/main" id="{D9E44BE6-CED9-A04F-8AAC-74E10B727D60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9" name="Connecteur droit 418">
              <a:extLst>
                <a:ext uri="{FF2B5EF4-FFF2-40B4-BE49-F238E27FC236}">
                  <a16:creationId xmlns:a16="http://schemas.microsoft.com/office/drawing/2014/main" id="{FD636381-FD2B-9240-B9AD-583A9F5DDDEF}"/>
                </a:ext>
              </a:extLst>
            </p:cNvPr>
            <p:cNvCxnSpPr>
              <a:endCxn id="418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Connecteur droit 419">
              <a:extLst>
                <a:ext uri="{FF2B5EF4-FFF2-40B4-BE49-F238E27FC236}">
                  <a16:creationId xmlns:a16="http://schemas.microsoft.com/office/drawing/2014/main" id="{14E269CB-5A6F-6743-AA2C-4C272C22BE30}"/>
                </a:ext>
              </a:extLst>
            </p:cNvPr>
            <p:cNvCxnSpPr>
              <a:endCxn id="418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Connecteur droit 420">
              <a:extLst>
                <a:ext uri="{FF2B5EF4-FFF2-40B4-BE49-F238E27FC236}">
                  <a16:creationId xmlns:a16="http://schemas.microsoft.com/office/drawing/2014/main" id="{B45DBF0A-43D7-6D43-B734-84CE8E1F3E97}"/>
                </a:ext>
              </a:extLst>
            </p:cNvPr>
            <p:cNvCxnSpPr>
              <a:endCxn id="418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Heptagone 421">
              <a:extLst>
                <a:ext uri="{FF2B5EF4-FFF2-40B4-BE49-F238E27FC236}">
                  <a16:creationId xmlns:a16="http://schemas.microsoft.com/office/drawing/2014/main" id="{328B4608-BC04-254A-BC55-7E915E8359DE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3" name="Heptagone 422">
              <a:extLst>
                <a:ext uri="{FF2B5EF4-FFF2-40B4-BE49-F238E27FC236}">
                  <a16:creationId xmlns:a16="http://schemas.microsoft.com/office/drawing/2014/main" id="{E866B940-AC22-9D4A-A67A-CCD25D58E7D3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4" name="Heptagone 423">
              <a:extLst>
                <a:ext uri="{FF2B5EF4-FFF2-40B4-BE49-F238E27FC236}">
                  <a16:creationId xmlns:a16="http://schemas.microsoft.com/office/drawing/2014/main" id="{478173E0-A5E7-7C42-B0FE-A88D952525EF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5" name="Grouper 114">
            <a:extLst>
              <a:ext uri="{FF2B5EF4-FFF2-40B4-BE49-F238E27FC236}">
                <a16:creationId xmlns:a16="http://schemas.microsoft.com/office/drawing/2014/main" id="{47BDC26B-6BD1-C140-B3DF-AE06D1014511}"/>
              </a:ext>
            </a:extLst>
          </p:cNvPr>
          <p:cNvGrpSpPr/>
          <p:nvPr/>
        </p:nvGrpSpPr>
        <p:grpSpPr>
          <a:xfrm>
            <a:off x="5698826" y="2658794"/>
            <a:ext cx="166078" cy="195385"/>
            <a:chOff x="4986061" y="5073185"/>
            <a:chExt cx="601430" cy="661710"/>
          </a:xfrm>
        </p:grpSpPr>
        <p:sp>
          <p:nvSpPr>
            <p:cNvPr id="426" name="Opération manuelle 425">
              <a:extLst>
                <a:ext uri="{FF2B5EF4-FFF2-40B4-BE49-F238E27FC236}">
                  <a16:creationId xmlns:a16="http://schemas.microsoft.com/office/drawing/2014/main" id="{0273412D-4071-B447-AF53-DB74C0DF10CE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7" name="Connecteur droit 426">
              <a:extLst>
                <a:ext uri="{FF2B5EF4-FFF2-40B4-BE49-F238E27FC236}">
                  <a16:creationId xmlns:a16="http://schemas.microsoft.com/office/drawing/2014/main" id="{942343B9-BBE5-2146-B664-08D87BB927FB}"/>
                </a:ext>
              </a:extLst>
            </p:cNvPr>
            <p:cNvCxnSpPr>
              <a:endCxn id="426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Connecteur droit 427">
              <a:extLst>
                <a:ext uri="{FF2B5EF4-FFF2-40B4-BE49-F238E27FC236}">
                  <a16:creationId xmlns:a16="http://schemas.microsoft.com/office/drawing/2014/main" id="{D03DE6ED-9BDB-4042-B58B-C62651D3943C}"/>
                </a:ext>
              </a:extLst>
            </p:cNvPr>
            <p:cNvCxnSpPr>
              <a:endCxn id="426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Connecteur droit 428">
              <a:extLst>
                <a:ext uri="{FF2B5EF4-FFF2-40B4-BE49-F238E27FC236}">
                  <a16:creationId xmlns:a16="http://schemas.microsoft.com/office/drawing/2014/main" id="{CA071DED-53A7-734E-8900-53FF10212A35}"/>
                </a:ext>
              </a:extLst>
            </p:cNvPr>
            <p:cNvCxnSpPr>
              <a:endCxn id="426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Heptagone 429">
              <a:extLst>
                <a:ext uri="{FF2B5EF4-FFF2-40B4-BE49-F238E27FC236}">
                  <a16:creationId xmlns:a16="http://schemas.microsoft.com/office/drawing/2014/main" id="{5DF4E0F4-0118-B74E-B7FF-FE6F7CEC34FE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1" name="Heptagone 430">
              <a:extLst>
                <a:ext uri="{FF2B5EF4-FFF2-40B4-BE49-F238E27FC236}">
                  <a16:creationId xmlns:a16="http://schemas.microsoft.com/office/drawing/2014/main" id="{97F471BC-FF63-774A-BCBD-AB5580F7CA51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2" name="Heptagone 431">
              <a:extLst>
                <a:ext uri="{FF2B5EF4-FFF2-40B4-BE49-F238E27FC236}">
                  <a16:creationId xmlns:a16="http://schemas.microsoft.com/office/drawing/2014/main" id="{3AFC2E7B-0BD1-2E4B-A8F0-29332BFC94C3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3" name="Grouper 122">
            <a:extLst>
              <a:ext uri="{FF2B5EF4-FFF2-40B4-BE49-F238E27FC236}">
                <a16:creationId xmlns:a16="http://schemas.microsoft.com/office/drawing/2014/main" id="{BEE695B1-DF45-6D40-999D-D2BCB821A6E1}"/>
              </a:ext>
            </a:extLst>
          </p:cNvPr>
          <p:cNvGrpSpPr/>
          <p:nvPr/>
        </p:nvGrpSpPr>
        <p:grpSpPr>
          <a:xfrm>
            <a:off x="4738607" y="3155765"/>
            <a:ext cx="166078" cy="195385"/>
            <a:chOff x="4986061" y="5073185"/>
            <a:chExt cx="601430" cy="661710"/>
          </a:xfrm>
        </p:grpSpPr>
        <p:sp>
          <p:nvSpPr>
            <p:cNvPr id="434" name="Opération manuelle 433">
              <a:extLst>
                <a:ext uri="{FF2B5EF4-FFF2-40B4-BE49-F238E27FC236}">
                  <a16:creationId xmlns:a16="http://schemas.microsoft.com/office/drawing/2014/main" id="{CA049CB9-0AED-B943-BB3C-B0AEA304982C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5" name="Connecteur droit 434">
              <a:extLst>
                <a:ext uri="{FF2B5EF4-FFF2-40B4-BE49-F238E27FC236}">
                  <a16:creationId xmlns:a16="http://schemas.microsoft.com/office/drawing/2014/main" id="{E7A1E0FE-01C0-FF4D-8F18-AF3BB83F9AD2}"/>
                </a:ext>
              </a:extLst>
            </p:cNvPr>
            <p:cNvCxnSpPr>
              <a:endCxn id="434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Connecteur droit 435">
              <a:extLst>
                <a:ext uri="{FF2B5EF4-FFF2-40B4-BE49-F238E27FC236}">
                  <a16:creationId xmlns:a16="http://schemas.microsoft.com/office/drawing/2014/main" id="{AAB2BF9F-F016-D142-99EB-C777A3FDE0BB}"/>
                </a:ext>
              </a:extLst>
            </p:cNvPr>
            <p:cNvCxnSpPr>
              <a:endCxn id="434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Connecteur droit 436">
              <a:extLst>
                <a:ext uri="{FF2B5EF4-FFF2-40B4-BE49-F238E27FC236}">
                  <a16:creationId xmlns:a16="http://schemas.microsoft.com/office/drawing/2014/main" id="{C3E68E94-0156-B54A-B056-19390BD24388}"/>
                </a:ext>
              </a:extLst>
            </p:cNvPr>
            <p:cNvCxnSpPr>
              <a:endCxn id="434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Heptagone 437">
              <a:extLst>
                <a:ext uri="{FF2B5EF4-FFF2-40B4-BE49-F238E27FC236}">
                  <a16:creationId xmlns:a16="http://schemas.microsoft.com/office/drawing/2014/main" id="{856D3BB2-BF03-9246-BF76-FA8D16CE8B8F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9" name="Heptagone 438">
              <a:extLst>
                <a:ext uri="{FF2B5EF4-FFF2-40B4-BE49-F238E27FC236}">
                  <a16:creationId xmlns:a16="http://schemas.microsoft.com/office/drawing/2014/main" id="{607435CA-7D1D-8449-8EFE-5F263C1C2CEA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0" name="Heptagone 439">
              <a:extLst>
                <a:ext uri="{FF2B5EF4-FFF2-40B4-BE49-F238E27FC236}">
                  <a16:creationId xmlns:a16="http://schemas.microsoft.com/office/drawing/2014/main" id="{BA9FAA3E-9912-E647-A407-6F42B1A22225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9" name="Grouper 114">
            <a:extLst>
              <a:ext uri="{FF2B5EF4-FFF2-40B4-BE49-F238E27FC236}">
                <a16:creationId xmlns:a16="http://schemas.microsoft.com/office/drawing/2014/main" id="{440004B2-0BF2-2E48-A806-C64B71924AF3}"/>
              </a:ext>
            </a:extLst>
          </p:cNvPr>
          <p:cNvGrpSpPr/>
          <p:nvPr/>
        </p:nvGrpSpPr>
        <p:grpSpPr>
          <a:xfrm>
            <a:off x="5950379" y="2427087"/>
            <a:ext cx="166078" cy="195385"/>
            <a:chOff x="4986061" y="5073185"/>
            <a:chExt cx="601430" cy="661710"/>
          </a:xfrm>
        </p:grpSpPr>
        <p:sp>
          <p:nvSpPr>
            <p:cNvPr id="450" name="Opération manuelle 449">
              <a:extLst>
                <a:ext uri="{FF2B5EF4-FFF2-40B4-BE49-F238E27FC236}">
                  <a16:creationId xmlns:a16="http://schemas.microsoft.com/office/drawing/2014/main" id="{C0CC9781-6723-EC46-A68D-7C94820C0D78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1" name="Connecteur droit 450">
              <a:extLst>
                <a:ext uri="{FF2B5EF4-FFF2-40B4-BE49-F238E27FC236}">
                  <a16:creationId xmlns:a16="http://schemas.microsoft.com/office/drawing/2014/main" id="{F712D8F8-A089-2544-83A2-F8CC649CA40F}"/>
                </a:ext>
              </a:extLst>
            </p:cNvPr>
            <p:cNvCxnSpPr>
              <a:endCxn id="450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Connecteur droit 451">
              <a:extLst>
                <a:ext uri="{FF2B5EF4-FFF2-40B4-BE49-F238E27FC236}">
                  <a16:creationId xmlns:a16="http://schemas.microsoft.com/office/drawing/2014/main" id="{F4AD817F-F54B-064D-9B20-B3265A110C55}"/>
                </a:ext>
              </a:extLst>
            </p:cNvPr>
            <p:cNvCxnSpPr>
              <a:endCxn id="450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Connecteur droit 452">
              <a:extLst>
                <a:ext uri="{FF2B5EF4-FFF2-40B4-BE49-F238E27FC236}">
                  <a16:creationId xmlns:a16="http://schemas.microsoft.com/office/drawing/2014/main" id="{3F915707-DEE7-6A42-99C5-094E6C87058B}"/>
                </a:ext>
              </a:extLst>
            </p:cNvPr>
            <p:cNvCxnSpPr>
              <a:endCxn id="450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Heptagone 453">
              <a:extLst>
                <a:ext uri="{FF2B5EF4-FFF2-40B4-BE49-F238E27FC236}">
                  <a16:creationId xmlns:a16="http://schemas.microsoft.com/office/drawing/2014/main" id="{1DB84B1E-74BF-8541-B326-BC8D989432CF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5" name="Heptagone 454">
              <a:extLst>
                <a:ext uri="{FF2B5EF4-FFF2-40B4-BE49-F238E27FC236}">
                  <a16:creationId xmlns:a16="http://schemas.microsoft.com/office/drawing/2014/main" id="{3E0B4E43-D4EF-CB4D-AAA6-FF247592CE14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6" name="Heptagone 455">
              <a:extLst>
                <a:ext uri="{FF2B5EF4-FFF2-40B4-BE49-F238E27FC236}">
                  <a16:creationId xmlns:a16="http://schemas.microsoft.com/office/drawing/2014/main" id="{8B6C6D35-37D6-CC4D-AEF4-F56348CBDAC5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9" name="Grouper 98">
            <a:extLst>
              <a:ext uri="{FF2B5EF4-FFF2-40B4-BE49-F238E27FC236}">
                <a16:creationId xmlns:a16="http://schemas.microsoft.com/office/drawing/2014/main" id="{8D78A819-4BBE-2142-9894-D3F6A4649550}"/>
              </a:ext>
            </a:extLst>
          </p:cNvPr>
          <p:cNvGrpSpPr/>
          <p:nvPr/>
        </p:nvGrpSpPr>
        <p:grpSpPr>
          <a:xfrm>
            <a:off x="5457292" y="1714161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460" name="Opération manuelle 459">
              <a:extLst>
                <a:ext uri="{FF2B5EF4-FFF2-40B4-BE49-F238E27FC236}">
                  <a16:creationId xmlns:a16="http://schemas.microsoft.com/office/drawing/2014/main" id="{5D54ACEB-4792-E245-95CD-CAB3D6D5A85F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1" name="Connecteur droit 460">
              <a:extLst>
                <a:ext uri="{FF2B5EF4-FFF2-40B4-BE49-F238E27FC236}">
                  <a16:creationId xmlns:a16="http://schemas.microsoft.com/office/drawing/2014/main" id="{8E92F729-DE33-744F-9C90-2610CA6A5EF7}"/>
                </a:ext>
              </a:extLst>
            </p:cNvPr>
            <p:cNvCxnSpPr>
              <a:endCxn id="460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Connecteur droit 461">
              <a:extLst>
                <a:ext uri="{FF2B5EF4-FFF2-40B4-BE49-F238E27FC236}">
                  <a16:creationId xmlns:a16="http://schemas.microsoft.com/office/drawing/2014/main" id="{42D49E9F-6A8C-8642-8DE5-FE569B040C2E}"/>
                </a:ext>
              </a:extLst>
            </p:cNvPr>
            <p:cNvCxnSpPr>
              <a:endCxn id="460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3" name="Heptagone 462">
              <a:extLst>
                <a:ext uri="{FF2B5EF4-FFF2-40B4-BE49-F238E27FC236}">
                  <a16:creationId xmlns:a16="http://schemas.microsoft.com/office/drawing/2014/main" id="{176DACBA-6430-174F-BAFE-3CC138749269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4" name="Heptagone 463">
              <a:extLst>
                <a:ext uri="{FF2B5EF4-FFF2-40B4-BE49-F238E27FC236}">
                  <a16:creationId xmlns:a16="http://schemas.microsoft.com/office/drawing/2014/main" id="{56AAE6CA-32FC-6D4C-A6FF-D395AC05013D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5" name="Heptagone 464">
              <a:extLst>
                <a:ext uri="{FF2B5EF4-FFF2-40B4-BE49-F238E27FC236}">
                  <a16:creationId xmlns:a16="http://schemas.microsoft.com/office/drawing/2014/main" id="{6F69B809-0733-0B4A-9919-6FDE53C892F7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66" name="Image 465">
            <a:extLst>
              <a:ext uri="{FF2B5EF4-FFF2-40B4-BE49-F238E27FC236}">
                <a16:creationId xmlns:a16="http://schemas.microsoft.com/office/drawing/2014/main" id="{D5AA47F4-676C-CC46-ADEB-C1DE3645F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764" y="4250455"/>
            <a:ext cx="1987995" cy="1984654"/>
          </a:xfrm>
          <a:prstGeom prst="rect">
            <a:avLst/>
          </a:prstGeom>
        </p:spPr>
      </p:pic>
      <p:grpSp>
        <p:nvGrpSpPr>
          <p:cNvPr id="467" name="Grouper 82">
            <a:extLst>
              <a:ext uri="{FF2B5EF4-FFF2-40B4-BE49-F238E27FC236}">
                <a16:creationId xmlns:a16="http://schemas.microsoft.com/office/drawing/2014/main" id="{3FCAC940-ED83-C240-B3FC-9E8DE5BF0860}"/>
              </a:ext>
            </a:extLst>
          </p:cNvPr>
          <p:cNvGrpSpPr/>
          <p:nvPr/>
        </p:nvGrpSpPr>
        <p:grpSpPr>
          <a:xfrm>
            <a:off x="4672414" y="4549570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468" name="Opération manuelle 467">
              <a:extLst>
                <a:ext uri="{FF2B5EF4-FFF2-40B4-BE49-F238E27FC236}">
                  <a16:creationId xmlns:a16="http://schemas.microsoft.com/office/drawing/2014/main" id="{4C0D2087-CF89-C44B-8197-B579370A94A2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9" name="Connecteur droit 468">
              <a:extLst>
                <a:ext uri="{FF2B5EF4-FFF2-40B4-BE49-F238E27FC236}">
                  <a16:creationId xmlns:a16="http://schemas.microsoft.com/office/drawing/2014/main" id="{5EE6828C-13F5-8142-AD5D-204007C6B6B0}"/>
                </a:ext>
              </a:extLst>
            </p:cNvPr>
            <p:cNvCxnSpPr>
              <a:endCxn id="468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Connecteur droit 469">
              <a:extLst>
                <a:ext uri="{FF2B5EF4-FFF2-40B4-BE49-F238E27FC236}">
                  <a16:creationId xmlns:a16="http://schemas.microsoft.com/office/drawing/2014/main" id="{B3E9EDE6-8BF4-6B4B-AE33-9CBCF027EE3D}"/>
                </a:ext>
              </a:extLst>
            </p:cNvPr>
            <p:cNvCxnSpPr>
              <a:endCxn id="468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Connecteur droit 470">
              <a:extLst>
                <a:ext uri="{FF2B5EF4-FFF2-40B4-BE49-F238E27FC236}">
                  <a16:creationId xmlns:a16="http://schemas.microsoft.com/office/drawing/2014/main" id="{E03A015B-CC8F-E34D-B8A0-8BA320AB3D57}"/>
                </a:ext>
              </a:extLst>
            </p:cNvPr>
            <p:cNvCxnSpPr>
              <a:endCxn id="468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2" name="Heptagone 471">
              <a:extLst>
                <a:ext uri="{FF2B5EF4-FFF2-40B4-BE49-F238E27FC236}">
                  <a16:creationId xmlns:a16="http://schemas.microsoft.com/office/drawing/2014/main" id="{67BE565E-A047-5542-AB3F-75046C6D2A6C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3" name="Heptagone 472">
              <a:extLst>
                <a:ext uri="{FF2B5EF4-FFF2-40B4-BE49-F238E27FC236}">
                  <a16:creationId xmlns:a16="http://schemas.microsoft.com/office/drawing/2014/main" id="{F109E832-2522-B64C-B638-9E4FFBE5C046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4" name="Heptagone 473">
              <a:extLst>
                <a:ext uri="{FF2B5EF4-FFF2-40B4-BE49-F238E27FC236}">
                  <a16:creationId xmlns:a16="http://schemas.microsoft.com/office/drawing/2014/main" id="{2E5E2EE8-4D1C-5C4B-8BBB-89B6637FDF63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5" name="Grouper 106">
            <a:extLst>
              <a:ext uri="{FF2B5EF4-FFF2-40B4-BE49-F238E27FC236}">
                <a16:creationId xmlns:a16="http://schemas.microsoft.com/office/drawing/2014/main" id="{9C541859-D16F-DB4A-B603-F8DC94BB2D87}"/>
              </a:ext>
            </a:extLst>
          </p:cNvPr>
          <p:cNvGrpSpPr/>
          <p:nvPr/>
        </p:nvGrpSpPr>
        <p:grpSpPr>
          <a:xfrm>
            <a:off x="4192149" y="4539082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476" name="Opération manuelle 475">
              <a:extLst>
                <a:ext uri="{FF2B5EF4-FFF2-40B4-BE49-F238E27FC236}">
                  <a16:creationId xmlns:a16="http://schemas.microsoft.com/office/drawing/2014/main" id="{8BBA803E-15EE-DC42-826E-5F5ADBCFE5D4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77" name="Connecteur droit 476">
              <a:extLst>
                <a:ext uri="{FF2B5EF4-FFF2-40B4-BE49-F238E27FC236}">
                  <a16:creationId xmlns:a16="http://schemas.microsoft.com/office/drawing/2014/main" id="{784261E4-A8C4-1F4D-AB11-643AE8195668}"/>
                </a:ext>
              </a:extLst>
            </p:cNvPr>
            <p:cNvCxnSpPr>
              <a:endCxn id="476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Connecteur droit 477">
              <a:extLst>
                <a:ext uri="{FF2B5EF4-FFF2-40B4-BE49-F238E27FC236}">
                  <a16:creationId xmlns:a16="http://schemas.microsoft.com/office/drawing/2014/main" id="{E2C7AA1E-D6DF-4746-894C-B55048C52FBC}"/>
                </a:ext>
              </a:extLst>
            </p:cNvPr>
            <p:cNvCxnSpPr>
              <a:endCxn id="476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Connecteur droit 478">
              <a:extLst>
                <a:ext uri="{FF2B5EF4-FFF2-40B4-BE49-F238E27FC236}">
                  <a16:creationId xmlns:a16="http://schemas.microsoft.com/office/drawing/2014/main" id="{29EF244A-C648-D840-81DB-D12BF667024F}"/>
                </a:ext>
              </a:extLst>
            </p:cNvPr>
            <p:cNvCxnSpPr>
              <a:endCxn id="476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Heptagone 479">
              <a:extLst>
                <a:ext uri="{FF2B5EF4-FFF2-40B4-BE49-F238E27FC236}">
                  <a16:creationId xmlns:a16="http://schemas.microsoft.com/office/drawing/2014/main" id="{F619BD64-13E7-3949-8DAE-8A2A343F0057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1" name="Heptagone 480">
              <a:extLst>
                <a:ext uri="{FF2B5EF4-FFF2-40B4-BE49-F238E27FC236}">
                  <a16:creationId xmlns:a16="http://schemas.microsoft.com/office/drawing/2014/main" id="{086BDEDC-C0AF-C14A-A17D-DC83125D444A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2" name="Heptagone 481">
              <a:extLst>
                <a:ext uri="{FF2B5EF4-FFF2-40B4-BE49-F238E27FC236}">
                  <a16:creationId xmlns:a16="http://schemas.microsoft.com/office/drawing/2014/main" id="{2124D8DE-9AA7-5A49-ACFF-E4A824E21730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83" name="Grouper 114">
            <a:extLst>
              <a:ext uri="{FF2B5EF4-FFF2-40B4-BE49-F238E27FC236}">
                <a16:creationId xmlns:a16="http://schemas.microsoft.com/office/drawing/2014/main" id="{63AF28C6-45C1-8047-9404-0FAFBEC6B7C4}"/>
              </a:ext>
            </a:extLst>
          </p:cNvPr>
          <p:cNvGrpSpPr/>
          <p:nvPr/>
        </p:nvGrpSpPr>
        <p:grpSpPr>
          <a:xfrm>
            <a:off x="5633109" y="5738720"/>
            <a:ext cx="166078" cy="195385"/>
            <a:chOff x="4986061" y="5073185"/>
            <a:chExt cx="601430" cy="661710"/>
          </a:xfrm>
        </p:grpSpPr>
        <p:sp>
          <p:nvSpPr>
            <p:cNvPr id="484" name="Opération manuelle 483">
              <a:extLst>
                <a:ext uri="{FF2B5EF4-FFF2-40B4-BE49-F238E27FC236}">
                  <a16:creationId xmlns:a16="http://schemas.microsoft.com/office/drawing/2014/main" id="{E1F01114-DFCC-5943-AE6D-FBFD7B5822A7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85" name="Connecteur droit 484">
              <a:extLst>
                <a:ext uri="{FF2B5EF4-FFF2-40B4-BE49-F238E27FC236}">
                  <a16:creationId xmlns:a16="http://schemas.microsoft.com/office/drawing/2014/main" id="{73C90B62-8910-C947-8D85-EA67B621BEDB}"/>
                </a:ext>
              </a:extLst>
            </p:cNvPr>
            <p:cNvCxnSpPr>
              <a:endCxn id="484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Connecteur droit 485">
              <a:extLst>
                <a:ext uri="{FF2B5EF4-FFF2-40B4-BE49-F238E27FC236}">
                  <a16:creationId xmlns:a16="http://schemas.microsoft.com/office/drawing/2014/main" id="{54561BA0-26E4-7245-AD8D-F9F725C68B89}"/>
                </a:ext>
              </a:extLst>
            </p:cNvPr>
            <p:cNvCxnSpPr>
              <a:endCxn id="484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Connecteur droit 486">
              <a:extLst>
                <a:ext uri="{FF2B5EF4-FFF2-40B4-BE49-F238E27FC236}">
                  <a16:creationId xmlns:a16="http://schemas.microsoft.com/office/drawing/2014/main" id="{1C424B63-3E20-004B-A358-70D563B6DFC7}"/>
                </a:ext>
              </a:extLst>
            </p:cNvPr>
            <p:cNvCxnSpPr>
              <a:endCxn id="484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8" name="Heptagone 487">
              <a:extLst>
                <a:ext uri="{FF2B5EF4-FFF2-40B4-BE49-F238E27FC236}">
                  <a16:creationId xmlns:a16="http://schemas.microsoft.com/office/drawing/2014/main" id="{3274C211-95DC-7447-AE13-546B3CCC6AB2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9" name="Heptagone 488">
              <a:extLst>
                <a:ext uri="{FF2B5EF4-FFF2-40B4-BE49-F238E27FC236}">
                  <a16:creationId xmlns:a16="http://schemas.microsoft.com/office/drawing/2014/main" id="{0D161684-5603-9F4F-A72A-63FCB7FC4B27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0" name="Heptagone 489">
              <a:extLst>
                <a:ext uri="{FF2B5EF4-FFF2-40B4-BE49-F238E27FC236}">
                  <a16:creationId xmlns:a16="http://schemas.microsoft.com/office/drawing/2014/main" id="{785C53A7-4F21-D04D-B29A-D8122087E36E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91" name="Grouper 122">
            <a:extLst>
              <a:ext uri="{FF2B5EF4-FFF2-40B4-BE49-F238E27FC236}">
                <a16:creationId xmlns:a16="http://schemas.microsoft.com/office/drawing/2014/main" id="{777578F1-1A95-2E45-9C89-BEA6A9BD7CCF}"/>
              </a:ext>
            </a:extLst>
          </p:cNvPr>
          <p:cNvGrpSpPr/>
          <p:nvPr/>
        </p:nvGrpSpPr>
        <p:grpSpPr>
          <a:xfrm>
            <a:off x="5160411" y="5732738"/>
            <a:ext cx="166078" cy="195385"/>
            <a:chOff x="4986061" y="5073185"/>
            <a:chExt cx="601430" cy="661710"/>
          </a:xfrm>
        </p:grpSpPr>
        <p:sp>
          <p:nvSpPr>
            <p:cNvPr id="492" name="Opération manuelle 491">
              <a:extLst>
                <a:ext uri="{FF2B5EF4-FFF2-40B4-BE49-F238E27FC236}">
                  <a16:creationId xmlns:a16="http://schemas.microsoft.com/office/drawing/2014/main" id="{8635690C-79C2-4340-A324-A77959326FC2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93" name="Connecteur droit 492">
              <a:extLst>
                <a:ext uri="{FF2B5EF4-FFF2-40B4-BE49-F238E27FC236}">
                  <a16:creationId xmlns:a16="http://schemas.microsoft.com/office/drawing/2014/main" id="{51759192-EA37-CC46-A635-FB7A6B98314C}"/>
                </a:ext>
              </a:extLst>
            </p:cNvPr>
            <p:cNvCxnSpPr>
              <a:endCxn id="492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Connecteur droit 493">
              <a:extLst>
                <a:ext uri="{FF2B5EF4-FFF2-40B4-BE49-F238E27FC236}">
                  <a16:creationId xmlns:a16="http://schemas.microsoft.com/office/drawing/2014/main" id="{98AE282F-131E-CD49-B244-815DDBB44578}"/>
                </a:ext>
              </a:extLst>
            </p:cNvPr>
            <p:cNvCxnSpPr>
              <a:endCxn id="492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Connecteur droit 494">
              <a:extLst>
                <a:ext uri="{FF2B5EF4-FFF2-40B4-BE49-F238E27FC236}">
                  <a16:creationId xmlns:a16="http://schemas.microsoft.com/office/drawing/2014/main" id="{71E0EFE5-C9D5-EC4A-B2B9-695037BC7104}"/>
                </a:ext>
              </a:extLst>
            </p:cNvPr>
            <p:cNvCxnSpPr>
              <a:endCxn id="492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Heptagone 495">
              <a:extLst>
                <a:ext uri="{FF2B5EF4-FFF2-40B4-BE49-F238E27FC236}">
                  <a16:creationId xmlns:a16="http://schemas.microsoft.com/office/drawing/2014/main" id="{F01134B5-D124-9A40-AC79-A30ACAE04DD2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7" name="Heptagone 496">
              <a:extLst>
                <a:ext uri="{FF2B5EF4-FFF2-40B4-BE49-F238E27FC236}">
                  <a16:creationId xmlns:a16="http://schemas.microsoft.com/office/drawing/2014/main" id="{1B7F56F7-28EE-6B47-ACC2-2240AF07DCE4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8" name="Heptagone 497">
              <a:extLst>
                <a:ext uri="{FF2B5EF4-FFF2-40B4-BE49-F238E27FC236}">
                  <a16:creationId xmlns:a16="http://schemas.microsoft.com/office/drawing/2014/main" id="{701C1E00-0813-1341-A872-2488A3960485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99" name="Grouper 106">
            <a:extLst>
              <a:ext uri="{FF2B5EF4-FFF2-40B4-BE49-F238E27FC236}">
                <a16:creationId xmlns:a16="http://schemas.microsoft.com/office/drawing/2014/main" id="{0BBE7342-CBD3-AD46-82D6-734C721349E2}"/>
              </a:ext>
            </a:extLst>
          </p:cNvPr>
          <p:cNvGrpSpPr/>
          <p:nvPr/>
        </p:nvGrpSpPr>
        <p:grpSpPr>
          <a:xfrm>
            <a:off x="4443702" y="4294874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500" name="Opération manuelle 499">
              <a:extLst>
                <a:ext uri="{FF2B5EF4-FFF2-40B4-BE49-F238E27FC236}">
                  <a16:creationId xmlns:a16="http://schemas.microsoft.com/office/drawing/2014/main" id="{8522880B-C224-F349-A3A0-D10BBE67AD54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01" name="Connecteur droit 500">
              <a:extLst>
                <a:ext uri="{FF2B5EF4-FFF2-40B4-BE49-F238E27FC236}">
                  <a16:creationId xmlns:a16="http://schemas.microsoft.com/office/drawing/2014/main" id="{A7F4C210-406A-4941-A480-287781D300D0}"/>
                </a:ext>
              </a:extLst>
            </p:cNvPr>
            <p:cNvCxnSpPr>
              <a:endCxn id="500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Connecteur droit 501">
              <a:extLst>
                <a:ext uri="{FF2B5EF4-FFF2-40B4-BE49-F238E27FC236}">
                  <a16:creationId xmlns:a16="http://schemas.microsoft.com/office/drawing/2014/main" id="{47537EEC-7FC8-7A49-98FC-BB83D9C7B831}"/>
                </a:ext>
              </a:extLst>
            </p:cNvPr>
            <p:cNvCxnSpPr>
              <a:endCxn id="500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Connecteur droit 502">
              <a:extLst>
                <a:ext uri="{FF2B5EF4-FFF2-40B4-BE49-F238E27FC236}">
                  <a16:creationId xmlns:a16="http://schemas.microsoft.com/office/drawing/2014/main" id="{4C6232D2-B7CA-BA4B-9F06-AA6C820BBC4E}"/>
                </a:ext>
              </a:extLst>
            </p:cNvPr>
            <p:cNvCxnSpPr>
              <a:endCxn id="500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Heptagone 503">
              <a:extLst>
                <a:ext uri="{FF2B5EF4-FFF2-40B4-BE49-F238E27FC236}">
                  <a16:creationId xmlns:a16="http://schemas.microsoft.com/office/drawing/2014/main" id="{BABC43BD-D4B7-C940-BA99-5D52A049616E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5" name="Heptagone 504">
              <a:extLst>
                <a:ext uri="{FF2B5EF4-FFF2-40B4-BE49-F238E27FC236}">
                  <a16:creationId xmlns:a16="http://schemas.microsoft.com/office/drawing/2014/main" id="{CA04EC69-0921-B040-8A17-94EFA1661D33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6" name="Heptagone 505">
              <a:extLst>
                <a:ext uri="{FF2B5EF4-FFF2-40B4-BE49-F238E27FC236}">
                  <a16:creationId xmlns:a16="http://schemas.microsoft.com/office/drawing/2014/main" id="{982AC55A-4A6F-1642-BBDF-07C89E4C4671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07" name="Grouper 82">
            <a:extLst>
              <a:ext uri="{FF2B5EF4-FFF2-40B4-BE49-F238E27FC236}">
                <a16:creationId xmlns:a16="http://schemas.microsoft.com/office/drawing/2014/main" id="{67CB0B3B-D4B6-2740-AF8B-F2AA5D3B118F}"/>
              </a:ext>
            </a:extLst>
          </p:cNvPr>
          <p:cNvGrpSpPr/>
          <p:nvPr/>
        </p:nvGrpSpPr>
        <p:grpSpPr>
          <a:xfrm>
            <a:off x="4912950" y="4294347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508" name="Opération manuelle 507">
              <a:extLst>
                <a:ext uri="{FF2B5EF4-FFF2-40B4-BE49-F238E27FC236}">
                  <a16:creationId xmlns:a16="http://schemas.microsoft.com/office/drawing/2014/main" id="{157268B5-4709-664A-941F-750455192E6A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09" name="Connecteur droit 508">
              <a:extLst>
                <a:ext uri="{FF2B5EF4-FFF2-40B4-BE49-F238E27FC236}">
                  <a16:creationId xmlns:a16="http://schemas.microsoft.com/office/drawing/2014/main" id="{F7DCF023-61C2-764E-9AD2-0D339C977861}"/>
                </a:ext>
              </a:extLst>
            </p:cNvPr>
            <p:cNvCxnSpPr>
              <a:endCxn id="508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Connecteur droit 509">
              <a:extLst>
                <a:ext uri="{FF2B5EF4-FFF2-40B4-BE49-F238E27FC236}">
                  <a16:creationId xmlns:a16="http://schemas.microsoft.com/office/drawing/2014/main" id="{A019A3FD-D4A9-5549-B175-1C6D77203AEE}"/>
                </a:ext>
              </a:extLst>
            </p:cNvPr>
            <p:cNvCxnSpPr>
              <a:endCxn id="508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Connecteur droit 510">
              <a:extLst>
                <a:ext uri="{FF2B5EF4-FFF2-40B4-BE49-F238E27FC236}">
                  <a16:creationId xmlns:a16="http://schemas.microsoft.com/office/drawing/2014/main" id="{BBA34119-C75A-0947-9DFC-DEEF45A0AF60}"/>
                </a:ext>
              </a:extLst>
            </p:cNvPr>
            <p:cNvCxnSpPr>
              <a:endCxn id="508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2" name="Heptagone 511">
              <a:extLst>
                <a:ext uri="{FF2B5EF4-FFF2-40B4-BE49-F238E27FC236}">
                  <a16:creationId xmlns:a16="http://schemas.microsoft.com/office/drawing/2014/main" id="{79DDF059-8EFD-794B-8B77-7B00847B14A1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3" name="Heptagone 512">
              <a:extLst>
                <a:ext uri="{FF2B5EF4-FFF2-40B4-BE49-F238E27FC236}">
                  <a16:creationId xmlns:a16="http://schemas.microsoft.com/office/drawing/2014/main" id="{801B5885-FE87-E046-93D8-9F23301FAA2B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4" name="Heptagone 513">
              <a:extLst>
                <a:ext uri="{FF2B5EF4-FFF2-40B4-BE49-F238E27FC236}">
                  <a16:creationId xmlns:a16="http://schemas.microsoft.com/office/drawing/2014/main" id="{5044A0C4-9B4B-654A-AE5F-CA6962F77B2B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23" name="Grouper 114">
            <a:extLst>
              <a:ext uri="{FF2B5EF4-FFF2-40B4-BE49-F238E27FC236}">
                <a16:creationId xmlns:a16="http://schemas.microsoft.com/office/drawing/2014/main" id="{8AEC841B-84B6-2149-BCAD-B0F6572C7C4B}"/>
              </a:ext>
            </a:extLst>
          </p:cNvPr>
          <p:cNvGrpSpPr/>
          <p:nvPr/>
        </p:nvGrpSpPr>
        <p:grpSpPr>
          <a:xfrm>
            <a:off x="5902220" y="5977845"/>
            <a:ext cx="166078" cy="195385"/>
            <a:chOff x="4986061" y="5073185"/>
            <a:chExt cx="601430" cy="661710"/>
          </a:xfrm>
        </p:grpSpPr>
        <p:sp>
          <p:nvSpPr>
            <p:cNvPr id="524" name="Opération manuelle 523">
              <a:extLst>
                <a:ext uri="{FF2B5EF4-FFF2-40B4-BE49-F238E27FC236}">
                  <a16:creationId xmlns:a16="http://schemas.microsoft.com/office/drawing/2014/main" id="{5C98CD44-B967-D84E-9EFC-3763D00756C8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5" name="Connecteur droit 524">
              <a:extLst>
                <a:ext uri="{FF2B5EF4-FFF2-40B4-BE49-F238E27FC236}">
                  <a16:creationId xmlns:a16="http://schemas.microsoft.com/office/drawing/2014/main" id="{73CFDD3F-5107-654F-978E-5D868F4ADFE2}"/>
                </a:ext>
              </a:extLst>
            </p:cNvPr>
            <p:cNvCxnSpPr>
              <a:endCxn id="524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Connecteur droit 525">
              <a:extLst>
                <a:ext uri="{FF2B5EF4-FFF2-40B4-BE49-F238E27FC236}">
                  <a16:creationId xmlns:a16="http://schemas.microsoft.com/office/drawing/2014/main" id="{89A2FC31-2A3D-584C-86C7-D957FB16954E}"/>
                </a:ext>
              </a:extLst>
            </p:cNvPr>
            <p:cNvCxnSpPr>
              <a:endCxn id="524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Connecteur droit 526">
              <a:extLst>
                <a:ext uri="{FF2B5EF4-FFF2-40B4-BE49-F238E27FC236}">
                  <a16:creationId xmlns:a16="http://schemas.microsoft.com/office/drawing/2014/main" id="{ACEC2FEC-9FD5-D849-B07C-6A2A4D717217}"/>
                </a:ext>
              </a:extLst>
            </p:cNvPr>
            <p:cNvCxnSpPr>
              <a:endCxn id="524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8" name="Heptagone 527">
              <a:extLst>
                <a:ext uri="{FF2B5EF4-FFF2-40B4-BE49-F238E27FC236}">
                  <a16:creationId xmlns:a16="http://schemas.microsoft.com/office/drawing/2014/main" id="{2886C1DD-0811-2944-BE97-A1DD293FCE4B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9" name="Heptagone 528">
              <a:extLst>
                <a:ext uri="{FF2B5EF4-FFF2-40B4-BE49-F238E27FC236}">
                  <a16:creationId xmlns:a16="http://schemas.microsoft.com/office/drawing/2014/main" id="{65162D03-62A5-1C46-8550-32A0509DBE9B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0" name="Heptagone 529">
              <a:extLst>
                <a:ext uri="{FF2B5EF4-FFF2-40B4-BE49-F238E27FC236}">
                  <a16:creationId xmlns:a16="http://schemas.microsoft.com/office/drawing/2014/main" id="{569C6492-7C53-A74C-8FC4-2731B7AC1977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31" name="Rectangle 1">
            <a:extLst>
              <a:ext uri="{FF2B5EF4-FFF2-40B4-BE49-F238E27FC236}">
                <a16:creationId xmlns:a16="http://schemas.microsoft.com/office/drawing/2014/main" id="{A679234A-F472-9B4E-AB2D-BA767FD51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010" y="6235125"/>
            <a:ext cx="2165803" cy="52322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de-DE" sz="1400" i="1" dirty="0">
                <a:solidFill>
                  <a:srgbClr val="800080"/>
                </a:solidFill>
              </a:rPr>
              <a:t>S</a:t>
            </a:r>
            <a:r>
              <a:rPr lang="de-DE" sz="1400" i="1" baseline="-25000" dirty="0">
                <a:solidFill>
                  <a:srgbClr val="800080"/>
                </a:solidFill>
              </a:rPr>
              <a:t>4</a:t>
            </a:r>
            <a:r>
              <a:rPr lang="de-DE" sz="1400" i="1" dirty="0">
                <a:solidFill>
                  <a:srgbClr val="800080"/>
                </a:solidFill>
              </a:rPr>
              <a:t> = [1, 0, 1, </a:t>
            </a:r>
            <a:r>
              <a:rPr lang="de-DE" sz="1400" i="1" dirty="0">
                <a:solidFill>
                  <a:srgbClr val="7CA800"/>
                </a:solidFill>
              </a:rPr>
              <a:t>0</a:t>
            </a:r>
            <a:r>
              <a:rPr lang="de-DE" sz="1400" i="1" dirty="0">
                <a:solidFill>
                  <a:srgbClr val="800080"/>
                </a:solidFill>
              </a:rPr>
              <a:t>, 6,</a:t>
            </a:r>
            <a:r>
              <a:rPr lang="de-DE" sz="1400" i="1" dirty="0">
                <a:solidFill>
                  <a:srgbClr val="7CA800"/>
                </a:solidFill>
              </a:rPr>
              <a:t> 4</a:t>
            </a:r>
            <a:r>
              <a:rPr lang="de-DE" sz="1400" i="1" dirty="0">
                <a:solidFill>
                  <a:srgbClr val="800080"/>
                </a:solidFill>
              </a:rPr>
              <a:t>, 6, </a:t>
            </a:r>
            <a:r>
              <a:rPr lang="de-DE" sz="1400" i="1" dirty="0">
                <a:solidFill>
                  <a:srgbClr val="7CA800"/>
                </a:solidFill>
              </a:rPr>
              <a:t>3</a:t>
            </a:r>
            <a:r>
              <a:rPr lang="de-DE" sz="1400" i="1" dirty="0">
                <a:solidFill>
                  <a:srgbClr val="800080"/>
                </a:solidFill>
              </a:rPr>
              <a:t>]</a:t>
            </a:r>
          </a:p>
          <a:p>
            <a:pPr>
              <a:tabLst>
                <a:tab pos="1558925" algn="ctr"/>
              </a:tabLst>
            </a:pPr>
            <a:r>
              <a:rPr lang="de-DE" sz="1400" i="1" dirty="0">
                <a:solidFill>
                  <a:srgbClr val="800080"/>
                </a:solidFill>
              </a:rPr>
              <a:t>[2, 3, 4, 2, 1, 2, 2, 1] = 17</a:t>
            </a:r>
          </a:p>
        </p:txBody>
      </p:sp>
      <p:sp>
        <p:nvSpPr>
          <p:cNvPr id="532" name="Line 44">
            <a:extLst>
              <a:ext uri="{FF2B5EF4-FFF2-40B4-BE49-F238E27FC236}">
                <a16:creationId xmlns:a16="http://schemas.microsoft.com/office/drawing/2014/main" id="{87134ADA-2B08-AC47-BB16-960BD624E8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56624" y="1818308"/>
            <a:ext cx="1987995" cy="1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535" name="Rectangle 1">
            <a:extLst>
              <a:ext uri="{FF2B5EF4-FFF2-40B4-BE49-F238E27FC236}">
                <a16:creationId xmlns:a16="http://schemas.microsoft.com/office/drawing/2014/main" id="{66D30ED2-0DB6-9246-A831-6238CFC51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933" y="2551272"/>
            <a:ext cx="1695077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S</a:t>
            </a:r>
            <a:r>
              <a:rPr lang="fr-FR" sz="1400" i="1" baseline="-25000" dirty="0">
                <a:solidFill>
                  <a:srgbClr val="800080"/>
                </a:solidFill>
              </a:rPr>
              <a:t>2</a:t>
            </a:r>
            <a:r>
              <a:rPr lang="fr-FR" sz="1400" i="1" dirty="0">
                <a:solidFill>
                  <a:srgbClr val="800080"/>
                </a:solidFill>
              </a:rPr>
              <a:t> = [-,-,-,3,-,5,-,7]</a:t>
            </a:r>
          </a:p>
        </p:txBody>
      </p:sp>
      <p:sp>
        <p:nvSpPr>
          <p:cNvPr id="536" name="Rectangle 1">
            <a:extLst>
              <a:ext uri="{FF2B5EF4-FFF2-40B4-BE49-F238E27FC236}">
                <a16:creationId xmlns:a16="http://schemas.microsoft.com/office/drawing/2014/main" id="{8A1C9DDF-7144-5E46-A510-C01F9C633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334" y="2244244"/>
            <a:ext cx="331676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+</a:t>
            </a:r>
          </a:p>
        </p:txBody>
      </p:sp>
      <p:sp>
        <p:nvSpPr>
          <p:cNvPr id="537" name="Line 44">
            <a:extLst>
              <a:ext uri="{FF2B5EF4-FFF2-40B4-BE49-F238E27FC236}">
                <a16:creationId xmlns:a16="http://schemas.microsoft.com/office/drawing/2014/main" id="{2F91041C-1AC1-9A41-8723-AE5A80E161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6586" y="2859049"/>
            <a:ext cx="1972021" cy="1548732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538" name="Line 44">
            <a:extLst>
              <a:ext uri="{FF2B5EF4-FFF2-40B4-BE49-F238E27FC236}">
                <a16:creationId xmlns:a16="http://schemas.microsoft.com/office/drawing/2014/main" id="{D6868F94-C29F-B648-BF85-9076A672E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5485" y="3336784"/>
            <a:ext cx="1943525" cy="1378026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539" name="Line 44">
            <a:extLst>
              <a:ext uri="{FF2B5EF4-FFF2-40B4-BE49-F238E27FC236}">
                <a16:creationId xmlns:a16="http://schemas.microsoft.com/office/drawing/2014/main" id="{E9CDCB7A-B22D-184E-A7F9-0144B173C2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0612" y="5883087"/>
            <a:ext cx="1987995" cy="1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540" name="Rectangle 1">
            <a:extLst>
              <a:ext uri="{FF2B5EF4-FFF2-40B4-BE49-F238E27FC236}">
                <a16:creationId xmlns:a16="http://schemas.microsoft.com/office/drawing/2014/main" id="{6BA6D7F6-F45D-B643-8EA1-5259F31E7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481" y="4858953"/>
            <a:ext cx="1695077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S</a:t>
            </a:r>
            <a:r>
              <a:rPr lang="fr-FR" sz="1400" i="1" baseline="-25000" dirty="0">
                <a:solidFill>
                  <a:srgbClr val="800080"/>
                </a:solidFill>
              </a:rPr>
              <a:t>1</a:t>
            </a:r>
            <a:r>
              <a:rPr lang="fr-FR" sz="1400" i="1" dirty="0">
                <a:solidFill>
                  <a:srgbClr val="800080"/>
                </a:solidFill>
              </a:rPr>
              <a:t> = [-,-,-,3,-,5,-,7]</a:t>
            </a:r>
          </a:p>
        </p:txBody>
      </p:sp>
      <p:sp>
        <p:nvSpPr>
          <p:cNvPr id="541" name="Rectangle 1">
            <a:extLst>
              <a:ext uri="{FF2B5EF4-FFF2-40B4-BE49-F238E27FC236}">
                <a16:creationId xmlns:a16="http://schemas.microsoft.com/office/drawing/2014/main" id="{C53AE580-CFAD-2046-9E9B-EE977F999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038" y="5513531"/>
            <a:ext cx="1695077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S</a:t>
            </a:r>
            <a:r>
              <a:rPr lang="fr-FR" sz="1400" i="1" baseline="-25000" dirty="0">
                <a:solidFill>
                  <a:srgbClr val="800080"/>
                </a:solidFill>
              </a:rPr>
              <a:t>2</a:t>
            </a:r>
            <a:r>
              <a:rPr lang="fr-FR" sz="1400" i="1" dirty="0">
                <a:solidFill>
                  <a:srgbClr val="800080"/>
                </a:solidFill>
              </a:rPr>
              <a:t> = [0,1,2,-,4,-,6,-]</a:t>
            </a:r>
          </a:p>
        </p:txBody>
      </p:sp>
      <p:sp>
        <p:nvSpPr>
          <p:cNvPr id="542" name="Rectangle 1">
            <a:extLst>
              <a:ext uri="{FF2B5EF4-FFF2-40B4-BE49-F238E27FC236}">
                <a16:creationId xmlns:a16="http://schemas.microsoft.com/office/drawing/2014/main" id="{4837AC87-3F96-894A-A0B6-AEDB9F393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9439" y="5206503"/>
            <a:ext cx="331676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+</a:t>
            </a:r>
          </a:p>
        </p:txBody>
      </p:sp>
      <p:grpSp>
        <p:nvGrpSpPr>
          <p:cNvPr id="551" name="Grouper 82">
            <a:extLst>
              <a:ext uri="{FF2B5EF4-FFF2-40B4-BE49-F238E27FC236}">
                <a16:creationId xmlns:a16="http://schemas.microsoft.com/office/drawing/2014/main" id="{D3221ED5-1496-4A4B-966F-79ABD0A7062A}"/>
              </a:ext>
            </a:extLst>
          </p:cNvPr>
          <p:cNvGrpSpPr/>
          <p:nvPr/>
        </p:nvGrpSpPr>
        <p:grpSpPr>
          <a:xfrm>
            <a:off x="5397691" y="5272467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552" name="Opération manuelle 551">
              <a:extLst>
                <a:ext uri="{FF2B5EF4-FFF2-40B4-BE49-F238E27FC236}">
                  <a16:creationId xmlns:a16="http://schemas.microsoft.com/office/drawing/2014/main" id="{B735D371-21A4-C342-8988-5F3D8ADC01D8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3" name="Connecteur droit 552">
              <a:extLst>
                <a:ext uri="{FF2B5EF4-FFF2-40B4-BE49-F238E27FC236}">
                  <a16:creationId xmlns:a16="http://schemas.microsoft.com/office/drawing/2014/main" id="{9AD2D286-3A03-DF41-B345-08584D29CA02}"/>
                </a:ext>
              </a:extLst>
            </p:cNvPr>
            <p:cNvCxnSpPr>
              <a:endCxn id="552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Connecteur droit 553">
              <a:extLst>
                <a:ext uri="{FF2B5EF4-FFF2-40B4-BE49-F238E27FC236}">
                  <a16:creationId xmlns:a16="http://schemas.microsoft.com/office/drawing/2014/main" id="{01EC6F73-E397-5149-8C52-1A0FCDF3621D}"/>
                </a:ext>
              </a:extLst>
            </p:cNvPr>
            <p:cNvCxnSpPr>
              <a:endCxn id="552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Connecteur droit 554">
              <a:extLst>
                <a:ext uri="{FF2B5EF4-FFF2-40B4-BE49-F238E27FC236}">
                  <a16:creationId xmlns:a16="http://schemas.microsoft.com/office/drawing/2014/main" id="{F9B3749E-376C-7345-8916-2227DE6E5E2C}"/>
                </a:ext>
              </a:extLst>
            </p:cNvPr>
            <p:cNvCxnSpPr>
              <a:endCxn id="552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6" name="Heptagone 555">
              <a:extLst>
                <a:ext uri="{FF2B5EF4-FFF2-40B4-BE49-F238E27FC236}">
                  <a16:creationId xmlns:a16="http://schemas.microsoft.com/office/drawing/2014/main" id="{6EA05F91-E28D-0B42-AD60-6CB2B7A9E38C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7" name="Heptagone 556">
              <a:extLst>
                <a:ext uri="{FF2B5EF4-FFF2-40B4-BE49-F238E27FC236}">
                  <a16:creationId xmlns:a16="http://schemas.microsoft.com/office/drawing/2014/main" id="{25930EA9-05FD-074D-A77E-1A42A45F5F91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8" name="Heptagone 557">
              <a:extLst>
                <a:ext uri="{FF2B5EF4-FFF2-40B4-BE49-F238E27FC236}">
                  <a16:creationId xmlns:a16="http://schemas.microsoft.com/office/drawing/2014/main" id="{89D607D3-2211-D841-8BC7-F096C43CFE14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59" name="Image 558">
            <a:extLst>
              <a:ext uri="{FF2B5EF4-FFF2-40B4-BE49-F238E27FC236}">
                <a16:creationId xmlns:a16="http://schemas.microsoft.com/office/drawing/2014/main" id="{69E35A72-7C46-2B4D-9F88-D7D1153C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362" y="4250455"/>
            <a:ext cx="1987995" cy="1984654"/>
          </a:xfrm>
          <a:prstGeom prst="rect">
            <a:avLst/>
          </a:prstGeom>
        </p:spPr>
      </p:pic>
      <p:grpSp>
        <p:nvGrpSpPr>
          <p:cNvPr id="560" name="Grouper 82">
            <a:extLst>
              <a:ext uri="{FF2B5EF4-FFF2-40B4-BE49-F238E27FC236}">
                <a16:creationId xmlns:a16="http://schemas.microsoft.com/office/drawing/2014/main" id="{A1FD3532-258E-2448-B539-A52217B9B586}"/>
              </a:ext>
            </a:extLst>
          </p:cNvPr>
          <p:cNvGrpSpPr/>
          <p:nvPr/>
        </p:nvGrpSpPr>
        <p:grpSpPr>
          <a:xfrm>
            <a:off x="7333012" y="4549570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561" name="Opération manuelle 560">
              <a:extLst>
                <a:ext uri="{FF2B5EF4-FFF2-40B4-BE49-F238E27FC236}">
                  <a16:creationId xmlns:a16="http://schemas.microsoft.com/office/drawing/2014/main" id="{E429DB58-6DFF-2D42-B01C-A8D0DB9FE572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2" name="Connecteur droit 561">
              <a:extLst>
                <a:ext uri="{FF2B5EF4-FFF2-40B4-BE49-F238E27FC236}">
                  <a16:creationId xmlns:a16="http://schemas.microsoft.com/office/drawing/2014/main" id="{6D3011F3-46CB-2F43-84D1-2B0F0B5EF096}"/>
                </a:ext>
              </a:extLst>
            </p:cNvPr>
            <p:cNvCxnSpPr>
              <a:endCxn id="561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Connecteur droit 562">
              <a:extLst>
                <a:ext uri="{FF2B5EF4-FFF2-40B4-BE49-F238E27FC236}">
                  <a16:creationId xmlns:a16="http://schemas.microsoft.com/office/drawing/2014/main" id="{26F5ECF8-4850-FF47-9CD4-7F5E87C8142C}"/>
                </a:ext>
              </a:extLst>
            </p:cNvPr>
            <p:cNvCxnSpPr>
              <a:endCxn id="561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Connecteur droit 563">
              <a:extLst>
                <a:ext uri="{FF2B5EF4-FFF2-40B4-BE49-F238E27FC236}">
                  <a16:creationId xmlns:a16="http://schemas.microsoft.com/office/drawing/2014/main" id="{28DA75E8-6AD3-8E48-B059-CA40DE9131F6}"/>
                </a:ext>
              </a:extLst>
            </p:cNvPr>
            <p:cNvCxnSpPr>
              <a:endCxn id="561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5" name="Heptagone 564">
              <a:extLst>
                <a:ext uri="{FF2B5EF4-FFF2-40B4-BE49-F238E27FC236}">
                  <a16:creationId xmlns:a16="http://schemas.microsoft.com/office/drawing/2014/main" id="{4990EFFE-EA1F-D54B-8F47-8AB283F0D7D7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6" name="Heptagone 565">
              <a:extLst>
                <a:ext uri="{FF2B5EF4-FFF2-40B4-BE49-F238E27FC236}">
                  <a16:creationId xmlns:a16="http://schemas.microsoft.com/office/drawing/2014/main" id="{04721B48-DEA2-1D4C-A7BE-8344007C7593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7" name="Heptagone 566">
              <a:extLst>
                <a:ext uri="{FF2B5EF4-FFF2-40B4-BE49-F238E27FC236}">
                  <a16:creationId xmlns:a16="http://schemas.microsoft.com/office/drawing/2014/main" id="{46736942-B9A1-C549-BCA5-18F424B7636D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68" name="Grouper 106">
            <a:extLst>
              <a:ext uri="{FF2B5EF4-FFF2-40B4-BE49-F238E27FC236}">
                <a16:creationId xmlns:a16="http://schemas.microsoft.com/office/drawing/2014/main" id="{635F4D45-14AD-8443-B037-185F118B8D14}"/>
              </a:ext>
            </a:extLst>
          </p:cNvPr>
          <p:cNvGrpSpPr/>
          <p:nvPr/>
        </p:nvGrpSpPr>
        <p:grpSpPr>
          <a:xfrm>
            <a:off x="6852747" y="4539082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569" name="Opération manuelle 568">
              <a:extLst>
                <a:ext uri="{FF2B5EF4-FFF2-40B4-BE49-F238E27FC236}">
                  <a16:creationId xmlns:a16="http://schemas.microsoft.com/office/drawing/2014/main" id="{8F4AA284-627F-234E-AE95-52B209F3A824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70" name="Connecteur droit 569">
              <a:extLst>
                <a:ext uri="{FF2B5EF4-FFF2-40B4-BE49-F238E27FC236}">
                  <a16:creationId xmlns:a16="http://schemas.microsoft.com/office/drawing/2014/main" id="{A429BE74-B63B-594E-8F16-04A6BBF1C777}"/>
                </a:ext>
              </a:extLst>
            </p:cNvPr>
            <p:cNvCxnSpPr>
              <a:endCxn id="569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Connecteur droit 570">
              <a:extLst>
                <a:ext uri="{FF2B5EF4-FFF2-40B4-BE49-F238E27FC236}">
                  <a16:creationId xmlns:a16="http://schemas.microsoft.com/office/drawing/2014/main" id="{BFB64D59-C5ED-5643-A7FA-12268EF8F115}"/>
                </a:ext>
              </a:extLst>
            </p:cNvPr>
            <p:cNvCxnSpPr>
              <a:endCxn id="569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Connecteur droit 571">
              <a:extLst>
                <a:ext uri="{FF2B5EF4-FFF2-40B4-BE49-F238E27FC236}">
                  <a16:creationId xmlns:a16="http://schemas.microsoft.com/office/drawing/2014/main" id="{F8520E7F-8C62-BF4D-BA3A-CE7C835BF2BC}"/>
                </a:ext>
              </a:extLst>
            </p:cNvPr>
            <p:cNvCxnSpPr>
              <a:endCxn id="569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Heptagone 572">
              <a:extLst>
                <a:ext uri="{FF2B5EF4-FFF2-40B4-BE49-F238E27FC236}">
                  <a16:creationId xmlns:a16="http://schemas.microsoft.com/office/drawing/2014/main" id="{7FA0632A-E8B1-6942-B185-564682525304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4" name="Heptagone 573">
              <a:extLst>
                <a:ext uri="{FF2B5EF4-FFF2-40B4-BE49-F238E27FC236}">
                  <a16:creationId xmlns:a16="http://schemas.microsoft.com/office/drawing/2014/main" id="{27853C7E-B43A-F84E-B7D8-8DAD91217490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5" name="Heptagone 574">
              <a:extLst>
                <a:ext uri="{FF2B5EF4-FFF2-40B4-BE49-F238E27FC236}">
                  <a16:creationId xmlns:a16="http://schemas.microsoft.com/office/drawing/2014/main" id="{BD207D52-D12F-7F44-A866-B994A3E910F5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76" name="Grouper 114">
            <a:extLst>
              <a:ext uri="{FF2B5EF4-FFF2-40B4-BE49-F238E27FC236}">
                <a16:creationId xmlns:a16="http://schemas.microsoft.com/office/drawing/2014/main" id="{F121057D-9E9B-964E-9F5C-3EA17320FD7B}"/>
              </a:ext>
            </a:extLst>
          </p:cNvPr>
          <p:cNvGrpSpPr/>
          <p:nvPr/>
        </p:nvGrpSpPr>
        <p:grpSpPr>
          <a:xfrm>
            <a:off x="8293707" y="5738720"/>
            <a:ext cx="166078" cy="195385"/>
            <a:chOff x="4986061" y="5073185"/>
            <a:chExt cx="601430" cy="661710"/>
          </a:xfrm>
        </p:grpSpPr>
        <p:sp>
          <p:nvSpPr>
            <p:cNvPr id="577" name="Opération manuelle 576">
              <a:extLst>
                <a:ext uri="{FF2B5EF4-FFF2-40B4-BE49-F238E27FC236}">
                  <a16:creationId xmlns:a16="http://schemas.microsoft.com/office/drawing/2014/main" id="{1B371131-A29D-4843-A979-1ED0F96DF4D1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78" name="Connecteur droit 577">
              <a:extLst>
                <a:ext uri="{FF2B5EF4-FFF2-40B4-BE49-F238E27FC236}">
                  <a16:creationId xmlns:a16="http://schemas.microsoft.com/office/drawing/2014/main" id="{C2ACD1FC-3FC2-1D43-A6CC-09121F5B2A3C}"/>
                </a:ext>
              </a:extLst>
            </p:cNvPr>
            <p:cNvCxnSpPr>
              <a:endCxn id="577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Connecteur droit 578">
              <a:extLst>
                <a:ext uri="{FF2B5EF4-FFF2-40B4-BE49-F238E27FC236}">
                  <a16:creationId xmlns:a16="http://schemas.microsoft.com/office/drawing/2014/main" id="{50096DDD-1AF1-2D4A-9C61-C4DB84D95BE6}"/>
                </a:ext>
              </a:extLst>
            </p:cNvPr>
            <p:cNvCxnSpPr>
              <a:endCxn id="577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Connecteur droit 579">
              <a:extLst>
                <a:ext uri="{FF2B5EF4-FFF2-40B4-BE49-F238E27FC236}">
                  <a16:creationId xmlns:a16="http://schemas.microsoft.com/office/drawing/2014/main" id="{3ECAAB4D-F2AB-D149-92C7-75046D97963D}"/>
                </a:ext>
              </a:extLst>
            </p:cNvPr>
            <p:cNvCxnSpPr>
              <a:endCxn id="577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Heptagone 580">
              <a:extLst>
                <a:ext uri="{FF2B5EF4-FFF2-40B4-BE49-F238E27FC236}">
                  <a16:creationId xmlns:a16="http://schemas.microsoft.com/office/drawing/2014/main" id="{97081CD0-B8F8-A041-8E80-938DB75F755F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2" name="Heptagone 581">
              <a:extLst>
                <a:ext uri="{FF2B5EF4-FFF2-40B4-BE49-F238E27FC236}">
                  <a16:creationId xmlns:a16="http://schemas.microsoft.com/office/drawing/2014/main" id="{C493F48F-837A-504B-8E15-B58868D33A61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3" name="Heptagone 582">
              <a:extLst>
                <a:ext uri="{FF2B5EF4-FFF2-40B4-BE49-F238E27FC236}">
                  <a16:creationId xmlns:a16="http://schemas.microsoft.com/office/drawing/2014/main" id="{A2AD9C31-A614-6249-ABD0-A9E0F4F12D5E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4" name="Grouper 122">
            <a:extLst>
              <a:ext uri="{FF2B5EF4-FFF2-40B4-BE49-F238E27FC236}">
                <a16:creationId xmlns:a16="http://schemas.microsoft.com/office/drawing/2014/main" id="{1C382C30-A507-E84D-94B7-67A2E1D40831}"/>
              </a:ext>
            </a:extLst>
          </p:cNvPr>
          <p:cNvGrpSpPr/>
          <p:nvPr/>
        </p:nvGrpSpPr>
        <p:grpSpPr>
          <a:xfrm>
            <a:off x="7821009" y="5732738"/>
            <a:ext cx="166078" cy="195385"/>
            <a:chOff x="4986061" y="5073185"/>
            <a:chExt cx="601430" cy="661710"/>
          </a:xfrm>
        </p:grpSpPr>
        <p:sp>
          <p:nvSpPr>
            <p:cNvPr id="585" name="Opération manuelle 584">
              <a:extLst>
                <a:ext uri="{FF2B5EF4-FFF2-40B4-BE49-F238E27FC236}">
                  <a16:creationId xmlns:a16="http://schemas.microsoft.com/office/drawing/2014/main" id="{7C1DA4F6-B16E-684E-929D-418154C6179E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6" name="Connecteur droit 585">
              <a:extLst>
                <a:ext uri="{FF2B5EF4-FFF2-40B4-BE49-F238E27FC236}">
                  <a16:creationId xmlns:a16="http://schemas.microsoft.com/office/drawing/2014/main" id="{CE729D40-F42B-F741-8A9B-7FF6C44999F5}"/>
                </a:ext>
              </a:extLst>
            </p:cNvPr>
            <p:cNvCxnSpPr>
              <a:endCxn id="585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Connecteur droit 586">
              <a:extLst>
                <a:ext uri="{FF2B5EF4-FFF2-40B4-BE49-F238E27FC236}">
                  <a16:creationId xmlns:a16="http://schemas.microsoft.com/office/drawing/2014/main" id="{835B60F7-201B-544E-A9A7-9E4214A030F7}"/>
                </a:ext>
              </a:extLst>
            </p:cNvPr>
            <p:cNvCxnSpPr>
              <a:endCxn id="585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Connecteur droit 587">
              <a:extLst>
                <a:ext uri="{FF2B5EF4-FFF2-40B4-BE49-F238E27FC236}">
                  <a16:creationId xmlns:a16="http://schemas.microsoft.com/office/drawing/2014/main" id="{F402B120-41DC-5345-AB51-A633FECBBE70}"/>
                </a:ext>
              </a:extLst>
            </p:cNvPr>
            <p:cNvCxnSpPr>
              <a:endCxn id="585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9" name="Heptagone 588">
              <a:extLst>
                <a:ext uri="{FF2B5EF4-FFF2-40B4-BE49-F238E27FC236}">
                  <a16:creationId xmlns:a16="http://schemas.microsoft.com/office/drawing/2014/main" id="{26591CEB-5ED3-BF43-9A61-B51C6731387D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0" name="Heptagone 589">
              <a:extLst>
                <a:ext uri="{FF2B5EF4-FFF2-40B4-BE49-F238E27FC236}">
                  <a16:creationId xmlns:a16="http://schemas.microsoft.com/office/drawing/2014/main" id="{900912F8-B816-1D4C-9E65-DB4123A59766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1" name="Heptagone 590">
              <a:extLst>
                <a:ext uri="{FF2B5EF4-FFF2-40B4-BE49-F238E27FC236}">
                  <a16:creationId xmlns:a16="http://schemas.microsoft.com/office/drawing/2014/main" id="{A85C33BE-86A4-1B4E-A42E-D450DD19FF83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00" name="Grouper 82">
            <a:extLst>
              <a:ext uri="{FF2B5EF4-FFF2-40B4-BE49-F238E27FC236}">
                <a16:creationId xmlns:a16="http://schemas.microsoft.com/office/drawing/2014/main" id="{5A242DB6-3BC6-8E43-8B46-DA79341353DF}"/>
              </a:ext>
            </a:extLst>
          </p:cNvPr>
          <p:cNvGrpSpPr/>
          <p:nvPr/>
        </p:nvGrpSpPr>
        <p:grpSpPr>
          <a:xfrm>
            <a:off x="7573548" y="4294347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601" name="Opération manuelle 600">
              <a:extLst>
                <a:ext uri="{FF2B5EF4-FFF2-40B4-BE49-F238E27FC236}">
                  <a16:creationId xmlns:a16="http://schemas.microsoft.com/office/drawing/2014/main" id="{0C37292D-B1BC-5B47-833E-35043B95F17F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02" name="Connecteur droit 601">
              <a:extLst>
                <a:ext uri="{FF2B5EF4-FFF2-40B4-BE49-F238E27FC236}">
                  <a16:creationId xmlns:a16="http://schemas.microsoft.com/office/drawing/2014/main" id="{7348FF51-FFF2-9147-A8E0-438DDC5FD9CD}"/>
                </a:ext>
              </a:extLst>
            </p:cNvPr>
            <p:cNvCxnSpPr>
              <a:endCxn id="601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Connecteur droit 602">
              <a:extLst>
                <a:ext uri="{FF2B5EF4-FFF2-40B4-BE49-F238E27FC236}">
                  <a16:creationId xmlns:a16="http://schemas.microsoft.com/office/drawing/2014/main" id="{80562413-CAA1-5D4B-9E81-FFD337D0EA0D}"/>
                </a:ext>
              </a:extLst>
            </p:cNvPr>
            <p:cNvCxnSpPr>
              <a:endCxn id="601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Connecteur droit 603">
              <a:extLst>
                <a:ext uri="{FF2B5EF4-FFF2-40B4-BE49-F238E27FC236}">
                  <a16:creationId xmlns:a16="http://schemas.microsoft.com/office/drawing/2014/main" id="{1746A42C-F616-F349-AA52-357829E517B9}"/>
                </a:ext>
              </a:extLst>
            </p:cNvPr>
            <p:cNvCxnSpPr>
              <a:endCxn id="601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Heptagone 604">
              <a:extLst>
                <a:ext uri="{FF2B5EF4-FFF2-40B4-BE49-F238E27FC236}">
                  <a16:creationId xmlns:a16="http://schemas.microsoft.com/office/drawing/2014/main" id="{23FE3219-DDB5-C04F-A201-10DDD5FBE91C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6" name="Heptagone 605">
              <a:extLst>
                <a:ext uri="{FF2B5EF4-FFF2-40B4-BE49-F238E27FC236}">
                  <a16:creationId xmlns:a16="http://schemas.microsoft.com/office/drawing/2014/main" id="{4C0FE2F9-B152-7444-9A0D-778D9975338D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7" name="Heptagone 606">
              <a:extLst>
                <a:ext uri="{FF2B5EF4-FFF2-40B4-BE49-F238E27FC236}">
                  <a16:creationId xmlns:a16="http://schemas.microsoft.com/office/drawing/2014/main" id="{8A1FAEA3-6C12-314A-95EA-D4C2C9A2F882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08" name="Grouper 114">
            <a:extLst>
              <a:ext uri="{FF2B5EF4-FFF2-40B4-BE49-F238E27FC236}">
                <a16:creationId xmlns:a16="http://schemas.microsoft.com/office/drawing/2014/main" id="{EA50B4A3-5DAB-9744-A121-35605B4C17ED}"/>
              </a:ext>
            </a:extLst>
          </p:cNvPr>
          <p:cNvGrpSpPr/>
          <p:nvPr/>
        </p:nvGrpSpPr>
        <p:grpSpPr>
          <a:xfrm>
            <a:off x="8562818" y="5977845"/>
            <a:ext cx="166078" cy="195385"/>
            <a:chOff x="4986061" y="5073185"/>
            <a:chExt cx="601430" cy="661710"/>
          </a:xfrm>
        </p:grpSpPr>
        <p:sp>
          <p:nvSpPr>
            <p:cNvPr id="609" name="Opération manuelle 608">
              <a:extLst>
                <a:ext uri="{FF2B5EF4-FFF2-40B4-BE49-F238E27FC236}">
                  <a16:creationId xmlns:a16="http://schemas.microsoft.com/office/drawing/2014/main" id="{CD34AEB5-DDDE-2D42-A8F3-A3F24AEE324E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0" name="Connecteur droit 609">
              <a:extLst>
                <a:ext uri="{FF2B5EF4-FFF2-40B4-BE49-F238E27FC236}">
                  <a16:creationId xmlns:a16="http://schemas.microsoft.com/office/drawing/2014/main" id="{4BDF212F-0158-A340-BB1A-3C3D61BA708F}"/>
                </a:ext>
              </a:extLst>
            </p:cNvPr>
            <p:cNvCxnSpPr>
              <a:endCxn id="609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Connecteur droit 610">
              <a:extLst>
                <a:ext uri="{FF2B5EF4-FFF2-40B4-BE49-F238E27FC236}">
                  <a16:creationId xmlns:a16="http://schemas.microsoft.com/office/drawing/2014/main" id="{A9EDBEBF-11FB-5546-BAD5-2EC7953FD6B4}"/>
                </a:ext>
              </a:extLst>
            </p:cNvPr>
            <p:cNvCxnSpPr>
              <a:endCxn id="609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Connecteur droit 611">
              <a:extLst>
                <a:ext uri="{FF2B5EF4-FFF2-40B4-BE49-F238E27FC236}">
                  <a16:creationId xmlns:a16="http://schemas.microsoft.com/office/drawing/2014/main" id="{69884B4D-1D9F-CF42-948F-8FF777755717}"/>
                </a:ext>
              </a:extLst>
            </p:cNvPr>
            <p:cNvCxnSpPr>
              <a:endCxn id="609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3" name="Heptagone 612">
              <a:extLst>
                <a:ext uri="{FF2B5EF4-FFF2-40B4-BE49-F238E27FC236}">
                  <a16:creationId xmlns:a16="http://schemas.microsoft.com/office/drawing/2014/main" id="{A8CA1912-24AF-5441-ADEB-1D0732CDC266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4" name="Heptagone 613">
              <a:extLst>
                <a:ext uri="{FF2B5EF4-FFF2-40B4-BE49-F238E27FC236}">
                  <a16:creationId xmlns:a16="http://schemas.microsoft.com/office/drawing/2014/main" id="{7999BBA6-81D1-A649-A1DA-AED6DCF68651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5" name="Heptagone 614">
              <a:extLst>
                <a:ext uri="{FF2B5EF4-FFF2-40B4-BE49-F238E27FC236}">
                  <a16:creationId xmlns:a16="http://schemas.microsoft.com/office/drawing/2014/main" id="{27B01695-26CD-4146-B76C-ABAF62662E0D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16" name="Rectangle 1">
            <a:extLst>
              <a:ext uri="{FF2B5EF4-FFF2-40B4-BE49-F238E27FC236}">
                <a16:creationId xmlns:a16="http://schemas.microsoft.com/office/drawing/2014/main" id="{FC0A8299-2C04-0744-A7B3-3535C3A57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9608" y="6235125"/>
            <a:ext cx="2165803" cy="52322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de-DE" sz="1400" i="1" dirty="0">
                <a:solidFill>
                  <a:srgbClr val="800080"/>
                </a:solidFill>
              </a:rPr>
              <a:t>S</a:t>
            </a:r>
            <a:r>
              <a:rPr lang="de-DE" sz="1400" i="1" baseline="-25000" dirty="0">
                <a:solidFill>
                  <a:srgbClr val="800080"/>
                </a:solidFill>
              </a:rPr>
              <a:t>5</a:t>
            </a:r>
            <a:r>
              <a:rPr lang="de-DE" sz="1400" i="1" dirty="0">
                <a:solidFill>
                  <a:srgbClr val="800080"/>
                </a:solidFill>
              </a:rPr>
              <a:t> = [1, </a:t>
            </a:r>
            <a:r>
              <a:rPr lang="de-DE" sz="1400" i="1" dirty="0">
                <a:solidFill>
                  <a:srgbClr val="7CA800"/>
                </a:solidFill>
              </a:rPr>
              <a:t>3</a:t>
            </a:r>
            <a:r>
              <a:rPr lang="de-DE" sz="1400" i="1" dirty="0">
                <a:solidFill>
                  <a:srgbClr val="800080"/>
                </a:solidFill>
              </a:rPr>
              <a:t>, 1, 0, 6, 4, 6, 3]</a:t>
            </a:r>
          </a:p>
          <a:p>
            <a:pPr>
              <a:tabLst>
                <a:tab pos="1558925" algn="ctr"/>
              </a:tabLst>
            </a:pPr>
            <a:r>
              <a:rPr lang="de-DE" sz="1400" i="1" dirty="0">
                <a:solidFill>
                  <a:srgbClr val="800080"/>
                </a:solidFill>
              </a:rPr>
              <a:t>[1, 1, 3, 1, 2, 1, 2, 1] = 12</a:t>
            </a:r>
          </a:p>
        </p:txBody>
      </p:sp>
      <p:grpSp>
        <p:nvGrpSpPr>
          <p:cNvPr id="617" name="Grouper 82">
            <a:extLst>
              <a:ext uri="{FF2B5EF4-FFF2-40B4-BE49-F238E27FC236}">
                <a16:creationId xmlns:a16="http://schemas.microsoft.com/office/drawing/2014/main" id="{B98056D7-C951-5546-824A-DD089FF642D7}"/>
              </a:ext>
            </a:extLst>
          </p:cNvPr>
          <p:cNvGrpSpPr/>
          <p:nvPr/>
        </p:nvGrpSpPr>
        <p:grpSpPr>
          <a:xfrm>
            <a:off x="8058289" y="5272467"/>
            <a:ext cx="175997" cy="175847"/>
            <a:chOff x="4986061" y="5073185"/>
            <a:chExt cx="601430" cy="661710"/>
          </a:xfrm>
          <a:pattFill prst="pct5">
            <a:fgClr>
              <a:schemeClr val="bg1">
                <a:lumMod val="95000"/>
              </a:schemeClr>
            </a:fgClr>
            <a:bgClr>
              <a:prstClr val="white"/>
            </a:bgClr>
          </a:pattFill>
        </p:grpSpPr>
        <p:sp>
          <p:nvSpPr>
            <p:cNvPr id="618" name="Opération manuelle 617">
              <a:extLst>
                <a:ext uri="{FF2B5EF4-FFF2-40B4-BE49-F238E27FC236}">
                  <a16:creationId xmlns:a16="http://schemas.microsoft.com/office/drawing/2014/main" id="{2480301D-A17A-EF4D-BC7B-877256F6FA8D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9" name="Connecteur droit 618">
              <a:extLst>
                <a:ext uri="{FF2B5EF4-FFF2-40B4-BE49-F238E27FC236}">
                  <a16:creationId xmlns:a16="http://schemas.microsoft.com/office/drawing/2014/main" id="{CCCEF9D8-CC99-7341-95BE-49DE220A658C}"/>
                </a:ext>
              </a:extLst>
            </p:cNvPr>
            <p:cNvCxnSpPr>
              <a:endCxn id="618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Connecteur droit 619">
              <a:extLst>
                <a:ext uri="{FF2B5EF4-FFF2-40B4-BE49-F238E27FC236}">
                  <a16:creationId xmlns:a16="http://schemas.microsoft.com/office/drawing/2014/main" id="{1DDE17F5-2D03-E048-9BB8-06D3F9F511F9}"/>
                </a:ext>
              </a:extLst>
            </p:cNvPr>
            <p:cNvCxnSpPr>
              <a:endCxn id="618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Connecteur droit 620">
              <a:extLst>
                <a:ext uri="{FF2B5EF4-FFF2-40B4-BE49-F238E27FC236}">
                  <a16:creationId xmlns:a16="http://schemas.microsoft.com/office/drawing/2014/main" id="{73090B75-BB05-4B43-9B96-46263DA5938A}"/>
                </a:ext>
              </a:extLst>
            </p:cNvPr>
            <p:cNvCxnSpPr>
              <a:endCxn id="618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2" name="Heptagone 621">
              <a:extLst>
                <a:ext uri="{FF2B5EF4-FFF2-40B4-BE49-F238E27FC236}">
                  <a16:creationId xmlns:a16="http://schemas.microsoft.com/office/drawing/2014/main" id="{668F492F-DA8F-6E48-908D-790BFD4A3013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3" name="Heptagone 622">
              <a:extLst>
                <a:ext uri="{FF2B5EF4-FFF2-40B4-BE49-F238E27FC236}">
                  <a16:creationId xmlns:a16="http://schemas.microsoft.com/office/drawing/2014/main" id="{9E21D2C4-C747-4E46-986B-4C6E53A95D5D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4" name="Heptagone 623">
              <a:extLst>
                <a:ext uri="{FF2B5EF4-FFF2-40B4-BE49-F238E27FC236}">
                  <a16:creationId xmlns:a16="http://schemas.microsoft.com/office/drawing/2014/main" id="{E246F0DE-036F-E94A-8C77-A3C8EFE54BCF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8A568DE-00D6-7640-9A1D-A89C8A06E522}"/>
              </a:ext>
            </a:extLst>
          </p:cNvPr>
          <p:cNvSpPr/>
          <p:nvPr/>
        </p:nvSpPr>
        <p:spPr>
          <a:xfrm>
            <a:off x="2479918" y="6029241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>
                <a:solidFill>
                  <a:srgbClr val="800080"/>
                </a:solidFill>
                <a:sym typeface="Wingdings" pitchFamily="2" charset="2"/>
              </a:rPr>
              <a:t>Croisement</a:t>
            </a:r>
            <a:endParaRPr lang="fr-FR" sz="1600" dirty="0"/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826FE7C2-9285-9F44-A107-8334AB5A08D5}"/>
              </a:ext>
            </a:extLst>
          </p:cNvPr>
          <p:cNvSpPr/>
          <p:nvPr/>
        </p:nvSpPr>
        <p:spPr>
          <a:xfrm>
            <a:off x="7132769" y="3625377"/>
            <a:ext cx="10406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>
                <a:solidFill>
                  <a:srgbClr val="800080"/>
                </a:solidFill>
                <a:sym typeface="Wingdings" pitchFamily="2" charset="2"/>
              </a:rPr>
              <a:t>Mutation</a:t>
            </a:r>
            <a:endParaRPr lang="fr-FR" sz="1600" dirty="0"/>
          </a:p>
        </p:txBody>
      </p:sp>
      <p:grpSp>
        <p:nvGrpSpPr>
          <p:cNvPr id="626" name="Grouper 122">
            <a:extLst>
              <a:ext uri="{FF2B5EF4-FFF2-40B4-BE49-F238E27FC236}">
                <a16:creationId xmlns:a16="http://schemas.microsoft.com/office/drawing/2014/main" id="{86E5D124-BCEF-1F41-918A-DF36046CBE0D}"/>
              </a:ext>
            </a:extLst>
          </p:cNvPr>
          <p:cNvGrpSpPr/>
          <p:nvPr/>
        </p:nvGrpSpPr>
        <p:grpSpPr>
          <a:xfrm>
            <a:off x="7098342" y="5001824"/>
            <a:ext cx="166078" cy="195385"/>
            <a:chOff x="4986061" y="5073185"/>
            <a:chExt cx="601430" cy="661710"/>
          </a:xfrm>
        </p:grpSpPr>
        <p:sp>
          <p:nvSpPr>
            <p:cNvPr id="627" name="Opération manuelle 626">
              <a:extLst>
                <a:ext uri="{FF2B5EF4-FFF2-40B4-BE49-F238E27FC236}">
                  <a16:creationId xmlns:a16="http://schemas.microsoft.com/office/drawing/2014/main" id="{999545AD-4DAA-A442-9912-60DAFB4ABD5D}"/>
                </a:ext>
              </a:extLst>
            </p:cNvPr>
            <p:cNvSpPr/>
            <p:nvPr/>
          </p:nvSpPr>
          <p:spPr>
            <a:xfrm>
              <a:off x="5045138" y="5324903"/>
              <a:ext cx="470013" cy="4099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8" name="Connecteur droit 627">
              <a:extLst>
                <a:ext uri="{FF2B5EF4-FFF2-40B4-BE49-F238E27FC236}">
                  <a16:creationId xmlns:a16="http://schemas.microsoft.com/office/drawing/2014/main" id="{F6088EAE-88A7-6F45-91D1-25783759E1DE}"/>
                </a:ext>
              </a:extLst>
            </p:cNvPr>
            <p:cNvCxnSpPr>
              <a:endCxn id="627" idx="2"/>
            </p:cNvCxnSpPr>
            <p:nvPr/>
          </p:nvCxnSpPr>
          <p:spPr>
            <a:xfrm>
              <a:off x="5025137" y="5169906"/>
              <a:ext cx="255008" cy="56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Connecteur droit 628">
              <a:extLst>
                <a:ext uri="{FF2B5EF4-FFF2-40B4-BE49-F238E27FC236}">
                  <a16:creationId xmlns:a16="http://schemas.microsoft.com/office/drawing/2014/main" id="{B3169992-5263-0544-B6E4-C0B6AFAAD32C}"/>
                </a:ext>
              </a:extLst>
            </p:cNvPr>
            <p:cNvCxnSpPr>
              <a:endCxn id="627" idx="2"/>
            </p:cNvCxnSpPr>
            <p:nvPr/>
          </p:nvCxnSpPr>
          <p:spPr>
            <a:xfrm flipH="1">
              <a:off x="5280145" y="5134906"/>
              <a:ext cx="15000" cy="599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Connecteur droit 629">
              <a:extLst>
                <a:ext uri="{FF2B5EF4-FFF2-40B4-BE49-F238E27FC236}">
                  <a16:creationId xmlns:a16="http://schemas.microsoft.com/office/drawing/2014/main" id="{F818D956-BFEC-E54E-8B26-D334BD0AF483}"/>
                </a:ext>
              </a:extLst>
            </p:cNvPr>
            <p:cNvCxnSpPr>
              <a:endCxn id="627" idx="2"/>
            </p:cNvCxnSpPr>
            <p:nvPr/>
          </p:nvCxnSpPr>
          <p:spPr>
            <a:xfrm flipH="1">
              <a:off x="5280145" y="5159906"/>
              <a:ext cx="270008" cy="574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1" name="Heptagone 630">
              <a:extLst>
                <a:ext uri="{FF2B5EF4-FFF2-40B4-BE49-F238E27FC236}">
                  <a16:creationId xmlns:a16="http://schemas.microsoft.com/office/drawing/2014/main" id="{52FAA8B4-485D-F543-8FE7-555032D2776A}"/>
                </a:ext>
              </a:extLst>
            </p:cNvPr>
            <p:cNvSpPr/>
            <p:nvPr/>
          </p:nvSpPr>
          <p:spPr>
            <a:xfrm>
              <a:off x="5253394" y="5073185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2" name="Heptagone 631">
              <a:extLst>
                <a:ext uri="{FF2B5EF4-FFF2-40B4-BE49-F238E27FC236}">
                  <a16:creationId xmlns:a16="http://schemas.microsoft.com/office/drawing/2014/main" id="{FDC31E74-FB69-9E48-97D6-437E52B6C896}"/>
                </a:ext>
              </a:extLst>
            </p:cNvPr>
            <p:cNvSpPr/>
            <p:nvPr/>
          </p:nvSpPr>
          <p:spPr>
            <a:xfrm>
              <a:off x="5508037" y="5117956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3" name="Heptagone 632">
              <a:extLst>
                <a:ext uri="{FF2B5EF4-FFF2-40B4-BE49-F238E27FC236}">
                  <a16:creationId xmlns:a16="http://schemas.microsoft.com/office/drawing/2014/main" id="{E1BA04AE-056D-AF4E-8B8C-CDE2ADC8969E}"/>
                </a:ext>
              </a:extLst>
            </p:cNvPr>
            <p:cNvSpPr/>
            <p:nvPr/>
          </p:nvSpPr>
          <p:spPr>
            <a:xfrm>
              <a:off x="4986061" y="5112574"/>
              <a:ext cx="79454" cy="98673"/>
            </a:xfrm>
            <a:prstGeom prst="hep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34" name="Rectangle 1">
            <a:extLst>
              <a:ext uri="{FF2B5EF4-FFF2-40B4-BE49-F238E27FC236}">
                <a16:creationId xmlns:a16="http://schemas.microsoft.com/office/drawing/2014/main" id="{D3EC8FC4-DD68-C449-BCBF-C97CA62D4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5336" y="2922029"/>
            <a:ext cx="1931919" cy="52322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Mutation de la reine [1] (choix aléatoire)</a:t>
            </a:r>
          </a:p>
        </p:txBody>
      </p:sp>
    </p:spTree>
    <p:extLst>
      <p:ext uri="{BB962C8B-B14F-4D97-AF65-F5344CB8AC3E}">
        <p14:creationId xmlns:p14="http://schemas.microsoft.com/office/powerpoint/2010/main" val="2207454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756693" y="544513"/>
            <a:ext cx="22349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Stratégie de jeux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5747135"/>
            <a:chOff x="0" y="998538"/>
            <a:chExt cx="9144000" cy="5747135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 minimax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467305"/>
              <a:ext cx="8635702" cy="5278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i="1" dirty="0">
                  <a:solidFill>
                    <a:srgbClr val="800080"/>
                  </a:solidFill>
                  <a:sym typeface="Wingdings" pitchFamily="2" charset="2"/>
                </a:rPr>
                <a:t>Présentation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</a:t>
              </a:r>
              <a:r>
                <a:rPr lang="fr-FR" i="1" dirty="0" err="1">
                  <a:solidFill>
                    <a:srgbClr val="800080"/>
                  </a:solidFill>
                </a:rPr>
                <a:t>MiniMax</a:t>
              </a:r>
              <a:r>
                <a:rPr lang="fr-FR" i="1" dirty="0">
                  <a:solidFill>
                    <a:srgbClr val="800080"/>
                  </a:solidFill>
                </a:rPr>
                <a:t> est un algorithme pour des jeux, à deux joueurs, à sommes nulles (ce que l’un gagne l’autre le perd), discrets et information parfaite.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Les joueurs (appelé Max et Min) vont chercher à maximiser leur score, ou à minimiser celui de leur adversaire.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L'algorithme </a:t>
              </a:r>
              <a:r>
                <a:rPr lang="fr-FR" i="1" dirty="0" err="1">
                  <a:solidFill>
                    <a:srgbClr val="800080"/>
                  </a:solidFill>
                </a:rPr>
                <a:t>MiniMax</a:t>
              </a:r>
              <a:r>
                <a:rPr lang="fr-FR" i="1" dirty="0">
                  <a:solidFill>
                    <a:srgbClr val="800080"/>
                  </a:solidFill>
                </a:rPr>
                <a:t>, dû à Von Neumann, consiste trouver une stratégie optimale qui maximise le score du joueur Max.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Les joueurs jouent à tour de rôle, à chaque étape les joueurs ont des choix à faire, ce qui peut se représenter par un arbre de possibilités.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Dans cet arbre les niveaux impairs correspondent aux coups joués par Max et les niveaux pairs à ceux joués par Min.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Sur chaque nœud de l’arbre on calcul un score à partir d’une fonction d'évaluation F(n).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L’algorithme va parcourir cet arbre afin de trouver pour le joueur Max la stratégie qui maximise ces scores.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8138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756693" y="544513"/>
            <a:ext cx="22349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Stratégie de jeux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5824079"/>
            <a:chOff x="0" y="998538"/>
            <a:chExt cx="9144000" cy="5824079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 minimax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467305"/>
              <a:ext cx="8635702" cy="535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i="1" dirty="0">
                  <a:solidFill>
                    <a:srgbClr val="800080"/>
                  </a:solidFill>
                  <a:sym typeface="Wingdings" pitchFamily="2" charset="2"/>
                </a:rPr>
                <a:t>Arbre de recherche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L’algorithme pour le joueur Max consiste à :</a:t>
              </a:r>
            </a:p>
            <a:p>
              <a:pPr lvl="2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Construire un arbre avec P niveaux.</a:t>
              </a:r>
            </a:p>
            <a:p>
              <a:pPr lvl="2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Visiter cet arbre en partant des nœuds terminaux jusqu’à la racine.</a:t>
              </a:r>
            </a:p>
            <a:p>
              <a:pPr lvl="2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A un nœud terminal on associe la valeur de la fonction d’évaluation. </a:t>
              </a:r>
            </a:p>
            <a:p>
              <a:pPr lvl="2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Sur un niveau lié à Min le score est le min des scores de ses fils.</a:t>
              </a:r>
            </a:p>
            <a:p>
              <a:pPr lvl="2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Sur un niveau lié à Max le score est le max des scores de ses fils.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Dès que le score est retourné à la racine le joueur Max choisira la stratégie qui conduit au fils qui a cette valeur.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On suppose que Min choisira toujours le meilleur coup à jouer.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La taille de l’arbre est de l’ordre O(</a:t>
              </a:r>
              <a:r>
                <a:rPr lang="fr-FR" i="1" dirty="0" err="1">
                  <a:solidFill>
                    <a:srgbClr val="800080"/>
                  </a:solidFill>
                </a:rPr>
                <a:t>C</a:t>
              </a:r>
              <a:r>
                <a:rPr lang="fr-FR" i="1" baseline="30000" dirty="0" err="1">
                  <a:solidFill>
                    <a:srgbClr val="800080"/>
                  </a:solidFill>
                </a:rPr>
                <a:t>Pmax</a:t>
              </a:r>
              <a:r>
                <a:rPr lang="fr-FR" i="1" dirty="0">
                  <a:solidFill>
                    <a:srgbClr val="800080"/>
                  </a:solidFill>
                </a:rPr>
                <a:t>) ou C est le nombre de coups pouvant être joués à chaque étape, et </a:t>
              </a:r>
              <a:r>
                <a:rPr lang="fr-FR" i="1" dirty="0" err="1">
                  <a:solidFill>
                    <a:srgbClr val="800080"/>
                  </a:solidFill>
                </a:rPr>
                <a:t>Pmax</a:t>
              </a:r>
              <a:r>
                <a:rPr lang="fr-FR" i="1" dirty="0">
                  <a:solidFill>
                    <a:srgbClr val="800080"/>
                  </a:solidFill>
                </a:rPr>
                <a:t> le nombre de coups joués.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Pour les échecs C≈30 et Pmax≈80, il est alors impossible de tester toutes les possibilités. Aussi les programmes ne sont en mesure d’explorer qu’une partie de l’arbre P&lt;</a:t>
              </a:r>
              <a:r>
                <a:rPr lang="fr-FR" i="1" dirty="0" err="1">
                  <a:solidFill>
                    <a:srgbClr val="800080"/>
                  </a:solidFill>
                </a:rPr>
                <a:t>Pmax</a:t>
              </a:r>
              <a:r>
                <a:rPr lang="fr-FR" i="1" dirty="0">
                  <a:solidFill>
                    <a:srgbClr val="800080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9800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756693" y="544513"/>
            <a:ext cx="22349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Stratégie de jeux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868877"/>
            <a:chOff x="0" y="998538"/>
            <a:chExt cx="9144000" cy="868877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 minimax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467305"/>
              <a:ext cx="86357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i="1" dirty="0">
                  <a:solidFill>
                    <a:srgbClr val="800080"/>
                  </a:solidFill>
                  <a:sym typeface="Wingdings" pitchFamily="2" charset="2"/>
                </a:rPr>
                <a:t>Elagage Alpha-Bêta</a:t>
              </a:r>
              <a:endParaRPr lang="fr-FR" i="1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4A150333-73EA-DD47-B67B-028D7C8E0ACC}"/>
              </a:ext>
            </a:extLst>
          </p:cNvPr>
          <p:cNvGrpSpPr/>
          <p:nvPr/>
        </p:nvGrpSpPr>
        <p:grpSpPr>
          <a:xfrm>
            <a:off x="2247248" y="1869871"/>
            <a:ext cx="730613" cy="662613"/>
            <a:chOff x="3026391" y="5070130"/>
            <a:chExt cx="398591" cy="4072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4A407F-F8C8-C64C-A79F-9F57DB5AA46A}"/>
                </a:ext>
              </a:extLst>
            </p:cNvPr>
            <p:cNvSpPr/>
            <p:nvPr/>
          </p:nvSpPr>
          <p:spPr>
            <a:xfrm>
              <a:off x="3028342" y="507013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DFC2D21-5D7E-1346-AA3E-B68287B31799}"/>
                </a:ext>
              </a:extLst>
            </p:cNvPr>
            <p:cNvSpPr/>
            <p:nvPr/>
          </p:nvSpPr>
          <p:spPr>
            <a:xfrm>
              <a:off x="3126300" y="507013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D8A5C44-CB5F-474F-9805-F376FE5BA1B3}"/>
                </a:ext>
              </a:extLst>
            </p:cNvPr>
            <p:cNvSpPr/>
            <p:nvPr/>
          </p:nvSpPr>
          <p:spPr>
            <a:xfrm>
              <a:off x="3229066" y="507013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8DDED3B-1D3F-3C47-9828-78E1C0C4657D}"/>
                </a:ext>
              </a:extLst>
            </p:cNvPr>
            <p:cNvSpPr/>
            <p:nvPr/>
          </p:nvSpPr>
          <p:spPr>
            <a:xfrm>
              <a:off x="3327024" y="507013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353E4BB-08EE-2741-A5CE-DEF23E6F282C}"/>
                </a:ext>
              </a:extLst>
            </p:cNvPr>
            <p:cNvSpPr/>
            <p:nvPr/>
          </p:nvSpPr>
          <p:spPr>
            <a:xfrm>
              <a:off x="3126141" y="517145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B0CE89E-0F70-0546-8B1B-05F5EC73EE63}"/>
                </a:ext>
              </a:extLst>
            </p:cNvPr>
            <p:cNvSpPr/>
            <p:nvPr/>
          </p:nvSpPr>
          <p:spPr>
            <a:xfrm>
              <a:off x="3224099" y="517145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131B78C-35CF-4C41-9173-9C9BCFD96DCF}"/>
                </a:ext>
              </a:extLst>
            </p:cNvPr>
            <p:cNvSpPr/>
            <p:nvPr/>
          </p:nvSpPr>
          <p:spPr>
            <a:xfrm>
              <a:off x="3326865" y="517145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E188F3-7C40-CC4C-93CA-CDE395862461}"/>
                </a:ext>
              </a:extLst>
            </p:cNvPr>
            <p:cNvSpPr/>
            <p:nvPr/>
          </p:nvSpPr>
          <p:spPr>
            <a:xfrm>
              <a:off x="3026391" y="517145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D5AECC5-8F33-6D4B-8B6B-EBB68DF557B2}"/>
                </a:ext>
              </a:extLst>
            </p:cNvPr>
            <p:cNvSpPr/>
            <p:nvPr/>
          </p:nvSpPr>
          <p:spPr>
            <a:xfrm>
              <a:off x="3028342" y="527477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47DD387-6742-644A-B26D-9FE9987E0505}"/>
                </a:ext>
              </a:extLst>
            </p:cNvPr>
            <p:cNvSpPr/>
            <p:nvPr/>
          </p:nvSpPr>
          <p:spPr>
            <a:xfrm>
              <a:off x="3126300" y="527477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917438D-A0A7-5646-8325-32D0FDF6472C}"/>
                </a:ext>
              </a:extLst>
            </p:cNvPr>
            <p:cNvSpPr/>
            <p:nvPr/>
          </p:nvSpPr>
          <p:spPr>
            <a:xfrm>
              <a:off x="3229066" y="527477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8B9FB55-694D-7E44-A2CC-56D9644E72E5}"/>
                </a:ext>
              </a:extLst>
            </p:cNvPr>
            <p:cNvSpPr/>
            <p:nvPr/>
          </p:nvSpPr>
          <p:spPr>
            <a:xfrm>
              <a:off x="3327024" y="527477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198468F-6F5E-CE4E-B35B-FC9BB479A022}"/>
                </a:ext>
              </a:extLst>
            </p:cNvPr>
            <p:cNvSpPr/>
            <p:nvPr/>
          </p:nvSpPr>
          <p:spPr>
            <a:xfrm>
              <a:off x="3126141" y="537609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0FCFBEA-3C65-DE4E-9D53-B1C216DF4827}"/>
                </a:ext>
              </a:extLst>
            </p:cNvPr>
            <p:cNvSpPr/>
            <p:nvPr/>
          </p:nvSpPr>
          <p:spPr>
            <a:xfrm>
              <a:off x="3224099" y="537609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EF64D50-AC35-9B46-B920-BC17478DA3C9}"/>
                </a:ext>
              </a:extLst>
            </p:cNvPr>
            <p:cNvSpPr/>
            <p:nvPr/>
          </p:nvSpPr>
          <p:spPr>
            <a:xfrm>
              <a:off x="3326865" y="537609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3126743-FD18-854A-9DE7-4CCC1A8F4AF7}"/>
                </a:ext>
              </a:extLst>
            </p:cNvPr>
            <p:cNvSpPr/>
            <p:nvPr/>
          </p:nvSpPr>
          <p:spPr>
            <a:xfrm>
              <a:off x="3026391" y="537609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5FE7C8D8-8CC1-5144-8890-9927F8C7DAC6}"/>
              </a:ext>
            </a:extLst>
          </p:cNvPr>
          <p:cNvSpPr/>
          <p:nvPr/>
        </p:nvSpPr>
        <p:spPr>
          <a:xfrm>
            <a:off x="2299761" y="1918114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90B052D8-0442-9C4D-93AB-6D4C8A3FF4AA}"/>
              </a:ext>
            </a:extLst>
          </p:cNvPr>
          <p:cNvSpPr/>
          <p:nvPr/>
        </p:nvSpPr>
        <p:spPr>
          <a:xfrm>
            <a:off x="2476506" y="1918114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E5AB170E-A35C-744D-AA80-DCFFEAA8A692}"/>
              </a:ext>
            </a:extLst>
          </p:cNvPr>
          <p:cNvSpPr/>
          <p:nvPr/>
        </p:nvSpPr>
        <p:spPr>
          <a:xfrm>
            <a:off x="2665186" y="1918113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665D416E-0615-F14F-8BE7-F9789FD0D41E}"/>
              </a:ext>
            </a:extLst>
          </p:cNvPr>
          <p:cNvSpPr/>
          <p:nvPr/>
        </p:nvSpPr>
        <p:spPr>
          <a:xfrm>
            <a:off x="2856894" y="1918112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69F480F9-CFF1-2B4D-9643-D27AF5AAD8B1}"/>
              </a:ext>
            </a:extLst>
          </p:cNvPr>
          <p:cNvSpPr/>
          <p:nvPr/>
        </p:nvSpPr>
        <p:spPr>
          <a:xfrm>
            <a:off x="2303738" y="2412218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426F716C-11D9-0C45-841D-56AE2B53AEE0}"/>
              </a:ext>
            </a:extLst>
          </p:cNvPr>
          <p:cNvSpPr/>
          <p:nvPr/>
        </p:nvSpPr>
        <p:spPr>
          <a:xfrm>
            <a:off x="2480483" y="2412218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74D83BE7-7592-E14F-9A06-85FAC28E6F19}"/>
              </a:ext>
            </a:extLst>
          </p:cNvPr>
          <p:cNvSpPr/>
          <p:nvPr/>
        </p:nvSpPr>
        <p:spPr>
          <a:xfrm>
            <a:off x="2669163" y="2412217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70B7CD70-4AD2-1143-BA81-1616EA6469CF}"/>
              </a:ext>
            </a:extLst>
          </p:cNvPr>
          <p:cNvSpPr/>
          <p:nvPr/>
        </p:nvSpPr>
        <p:spPr>
          <a:xfrm>
            <a:off x="2860871" y="2412216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DD6D9B6B-76C8-C446-9041-EDB284C92F10}"/>
              </a:ext>
            </a:extLst>
          </p:cNvPr>
          <p:cNvGrpSpPr/>
          <p:nvPr/>
        </p:nvGrpSpPr>
        <p:grpSpPr>
          <a:xfrm>
            <a:off x="1603554" y="2806745"/>
            <a:ext cx="730613" cy="662613"/>
            <a:chOff x="3026391" y="5070130"/>
            <a:chExt cx="398591" cy="40728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921DB6B-8E4F-1F45-A4E4-E08C3DF8FAD8}"/>
                </a:ext>
              </a:extLst>
            </p:cNvPr>
            <p:cNvSpPr/>
            <p:nvPr/>
          </p:nvSpPr>
          <p:spPr>
            <a:xfrm>
              <a:off x="3028342" y="507013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8FBC06-AEDA-A640-B38A-9B9028237EE6}"/>
                </a:ext>
              </a:extLst>
            </p:cNvPr>
            <p:cNvSpPr/>
            <p:nvPr/>
          </p:nvSpPr>
          <p:spPr>
            <a:xfrm>
              <a:off x="3126300" y="507013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8347AB7-3136-6C45-8AFA-A3A7DA2259F1}"/>
                </a:ext>
              </a:extLst>
            </p:cNvPr>
            <p:cNvSpPr/>
            <p:nvPr/>
          </p:nvSpPr>
          <p:spPr>
            <a:xfrm>
              <a:off x="3229066" y="507013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831A5FE-739E-3F43-9E4C-CF064181BB1B}"/>
                </a:ext>
              </a:extLst>
            </p:cNvPr>
            <p:cNvSpPr/>
            <p:nvPr/>
          </p:nvSpPr>
          <p:spPr>
            <a:xfrm>
              <a:off x="3327024" y="507013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5BD8ADE-7FC3-2C42-B11A-B2D6F2F4E9FB}"/>
                </a:ext>
              </a:extLst>
            </p:cNvPr>
            <p:cNvSpPr/>
            <p:nvPr/>
          </p:nvSpPr>
          <p:spPr>
            <a:xfrm>
              <a:off x="3126141" y="517145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474CD66-4605-F948-940C-69C6DB8C5F6E}"/>
                </a:ext>
              </a:extLst>
            </p:cNvPr>
            <p:cNvSpPr/>
            <p:nvPr/>
          </p:nvSpPr>
          <p:spPr>
            <a:xfrm>
              <a:off x="3224099" y="517145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B13A4E1-2CEA-A345-966A-08ABB183932E}"/>
                </a:ext>
              </a:extLst>
            </p:cNvPr>
            <p:cNvSpPr/>
            <p:nvPr/>
          </p:nvSpPr>
          <p:spPr>
            <a:xfrm>
              <a:off x="3326865" y="517145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4D3D7F1-2C1F-5340-A9EC-2015E00EB778}"/>
                </a:ext>
              </a:extLst>
            </p:cNvPr>
            <p:cNvSpPr/>
            <p:nvPr/>
          </p:nvSpPr>
          <p:spPr>
            <a:xfrm>
              <a:off x="3026391" y="517145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CD5AC31-C720-844C-8214-9B08C72C9BB0}"/>
                </a:ext>
              </a:extLst>
            </p:cNvPr>
            <p:cNvSpPr/>
            <p:nvPr/>
          </p:nvSpPr>
          <p:spPr>
            <a:xfrm>
              <a:off x="3028342" y="527477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54A6CA4-389E-4142-A460-C183EC51AF9A}"/>
                </a:ext>
              </a:extLst>
            </p:cNvPr>
            <p:cNvSpPr/>
            <p:nvPr/>
          </p:nvSpPr>
          <p:spPr>
            <a:xfrm>
              <a:off x="3126300" y="527477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1E02C32-211A-CC4A-9104-F7040F05E0F1}"/>
                </a:ext>
              </a:extLst>
            </p:cNvPr>
            <p:cNvSpPr/>
            <p:nvPr/>
          </p:nvSpPr>
          <p:spPr>
            <a:xfrm>
              <a:off x="3229066" y="527477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FABAF87-B27B-9749-89ED-5E7B3F1B0DA3}"/>
                </a:ext>
              </a:extLst>
            </p:cNvPr>
            <p:cNvSpPr/>
            <p:nvPr/>
          </p:nvSpPr>
          <p:spPr>
            <a:xfrm>
              <a:off x="3327024" y="527477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ABC5F36-A431-504B-A73E-CA0F6DB56829}"/>
                </a:ext>
              </a:extLst>
            </p:cNvPr>
            <p:cNvSpPr/>
            <p:nvPr/>
          </p:nvSpPr>
          <p:spPr>
            <a:xfrm>
              <a:off x="3126141" y="537609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57254EC-6BF8-7D4A-BDC6-39295632C022}"/>
                </a:ext>
              </a:extLst>
            </p:cNvPr>
            <p:cNvSpPr/>
            <p:nvPr/>
          </p:nvSpPr>
          <p:spPr>
            <a:xfrm>
              <a:off x="3224099" y="537609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5C37F35-972B-5C41-AF39-AD5F4AF07ADC}"/>
                </a:ext>
              </a:extLst>
            </p:cNvPr>
            <p:cNvSpPr/>
            <p:nvPr/>
          </p:nvSpPr>
          <p:spPr>
            <a:xfrm>
              <a:off x="3326865" y="537609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5C6EC6C-E5F1-EA41-B20A-D78864BBA57E}"/>
                </a:ext>
              </a:extLst>
            </p:cNvPr>
            <p:cNvSpPr/>
            <p:nvPr/>
          </p:nvSpPr>
          <p:spPr>
            <a:xfrm>
              <a:off x="3026391" y="537609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7" name="Ellipse 86">
            <a:extLst>
              <a:ext uri="{FF2B5EF4-FFF2-40B4-BE49-F238E27FC236}">
                <a16:creationId xmlns:a16="http://schemas.microsoft.com/office/drawing/2014/main" id="{3C1E3FE5-AC69-CA4D-BC08-C8B07DBA5D78}"/>
              </a:ext>
            </a:extLst>
          </p:cNvPr>
          <p:cNvSpPr/>
          <p:nvPr/>
        </p:nvSpPr>
        <p:spPr>
          <a:xfrm>
            <a:off x="1656067" y="3017826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A6DC2DC4-A6F0-AB43-8D1B-F7EA9660EB00}"/>
              </a:ext>
            </a:extLst>
          </p:cNvPr>
          <p:cNvSpPr/>
          <p:nvPr/>
        </p:nvSpPr>
        <p:spPr>
          <a:xfrm>
            <a:off x="1832812" y="2854988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26C6E059-3D1E-7C4D-9D95-4A01E53035B1}"/>
              </a:ext>
            </a:extLst>
          </p:cNvPr>
          <p:cNvSpPr/>
          <p:nvPr/>
        </p:nvSpPr>
        <p:spPr>
          <a:xfrm>
            <a:off x="2021492" y="2854987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9B88565B-1723-394E-BC31-998CA3F93837}"/>
              </a:ext>
            </a:extLst>
          </p:cNvPr>
          <p:cNvSpPr/>
          <p:nvPr/>
        </p:nvSpPr>
        <p:spPr>
          <a:xfrm>
            <a:off x="2213200" y="2854986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794E7E4C-D975-2443-AB74-5A47910A1359}"/>
              </a:ext>
            </a:extLst>
          </p:cNvPr>
          <p:cNvSpPr/>
          <p:nvPr/>
        </p:nvSpPr>
        <p:spPr>
          <a:xfrm>
            <a:off x="1660044" y="3349092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86FE5BC5-EE39-E542-AC1C-7B5D9DD6CADC}"/>
              </a:ext>
            </a:extLst>
          </p:cNvPr>
          <p:cNvSpPr/>
          <p:nvPr/>
        </p:nvSpPr>
        <p:spPr>
          <a:xfrm>
            <a:off x="1836789" y="3349092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DB1EC145-6189-8F42-BB40-FD8704A2FB95}"/>
              </a:ext>
            </a:extLst>
          </p:cNvPr>
          <p:cNvSpPr/>
          <p:nvPr/>
        </p:nvSpPr>
        <p:spPr>
          <a:xfrm>
            <a:off x="2025469" y="3349091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74B47228-25C9-934B-B5E5-EB6FE3FCF2C5}"/>
              </a:ext>
            </a:extLst>
          </p:cNvPr>
          <p:cNvSpPr/>
          <p:nvPr/>
        </p:nvSpPr>
        <p:spPr>
          <a:xfrm>
            <a:off x="2217177" y="3349090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7DAF9C01-33D2-0749-A117-241582C917EA}"/>
              </a:ext>
            </a:extLst>
          </p:cNvPr>
          <p:cNvGrpSpPr/>
          <p:nvPr/>
        </p:nvGrpSpPr>
        <p:grpSpPr>
          <a:xfrm>
            <a:off x="2827398" y="2806745"/>
            <a:ext cx="730613" cy="662613"/>
            <a:chOff x="3026391" y="5070130"/>
            <a:chExt cx="398591" cy="407284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C23037B-9F68-F940-8B23-4FBF66B7D81D}"/>
                </a:ext>
              </a:extLst>
            </p:cNvPr>
            <p:cNvSpPr/>
            <p:nvPr/>
          </p:nvSpPr>
          <p:spPr>
            <a:xfrm>
              <a:off x="3028342" y="507013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533FC73-A54C-1340-B4EF-61DB0C3605FC}"/>
                </a:ext>
              </a:extLst>
            </p:cNvPr>
            <p:cNvSpPr/>
            <p:nvPr/>
          </p:nvSpPr>
          <p:spPr>
            <a:xfrm>
              <a:off x="3126300" y="507013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628F520-8DCB-754B-83CA-E87DEBAC9406}"/>
                </a:ext>
              </a:extLst>
            </p:cNvPr>
            <p:cNvSpPr/>
            <p:nvPr/>
          </p:nvSpPr>
          <p:spPr>
            <a:xfrm>
              <a:off x="3229066" y="507013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12D06A0-2480-2847-B23E-21FEA2376554}"/>
                </a:ext>
              </a:extLst>
            </p:cNvPr>
            <p:cNvSpPr/>
            <p:nvPr/>
          </p:nvSpPr>
          <p:spPr>
            <a:xfrm>
              <a:off x="3327024" y="507013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F0D431F-0F41-AD45-999C-1B1455B35020}"/>
                </a:ext>
              </a:extLst>
            </p:cNvPr>
            <p:cNvSpPr/>
            <p:nvPr/>
          </p:nvSpPr>
          <p:spPr>
            <a:xfrm>
              <a:off x="3126141" y="517145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634F566-1D28-0A48-A05A-55C5DD54CD09}"/>
                </a:ext>
              </a:extLst>
            </p:cNvPr>
            <p:cNvSpPr/>
            <p:nvPr/>
          </p:nvSpPr>
          <p:spPr>
            <a:xfrm>
              <a:off x="3224099" y="517145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9FFA615-1FCE-8F4E-AEC8-7755CAAD58F3}"/>
                </a:ext>
              </a:extLst>
            </p:cNvPr>
            <p:cNvSpPr/>
            <p:nvPr/>
          </p:nvSpPr>
          <p:spPr>
            <a:xfrm>
              <a:off x="3326865" y="517145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E1BAFDF-8599-874D-90E8-59DD017C7EC2}"/>
                </a:ext>
              </a:extLst>
            </p:cNvPr>
            <p:cNvSpPr/>
            <p:nvPr/>
          </p:nvSpPr>
          <p:spPr>
            <a:xfrm>
              <a:off x="3026391" y="517145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5732C62-D572-D642-9FE7-222E21E7BBF9}"/>
                </a:ext>
              </a:extLst>
            </p:cNvPr>
            <p:cNvSpPr/>
            <p:nvPr/>
          </p:nvSpPr>
          <p:spPr>
            <a:xfrm>
              <a:off x="3028342" y="527477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DE822A0-8BB0-C94F-838E-BDB2F2ED63B6}"/>
                </a:ext>
              </a:extLst>
            </p:cNvPr>
            <p:cNvSpPr/>
            <p:nvPr/>
          </p:nvSpPr>
          <p:spPr>
            <a:xfrm>
              <a:off x="3126300" y="527477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9825E4B-BCFF-2D4C-B512-A7AFB822D807}"/>
                </a:ext>
              </a:extLst>
            </p:cNvPr>
            <p:cNvSpPr/>
            <p:nvPr/>
          </p:nvSpPr>
          <p:spPr>
            <a:xfrm>
              <a:off x="3229066" y="527477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503F0C8-C004-0E41-816C-68364EDE412F}"/>
                </a:ext>
              </a:extLst>
            </p:cNvPr>
            <p:cNvSpPr/>
            <p:nvPr/>
          </p:nvSpPr>
          <p:spPr>
            <a:xfrm>
              <a:off x="3327024" y="527477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196B89C-898C-9947-B633-B15CF2B5B055}"/>
                </a:ext>
              </a:extLst>
            </p:cNvPr>
            <p:cNvSpPr/>
            <p:nvPr/>
          </p:nvSpPr>
          <p:spPr>
            <a:xfrm>
              <a:off x="3126141" y="537609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4F32632-60EF-414C-B5F1-A8E661B784F1}"/>
                </a:ext>
              </a:extLst>
            </p:cNvPr>
            <p:cNvSpPr/>
            <p:nvPr/>
          </p:nvSpPr>
          <p:spPr>
            <a:xfrm>
              <a:off x="3224099" y="537609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40DA00D-9167-C64C-A0B1-ACA52233903E}"/>
                </a:ext>
              </a:extLst>
            </p:cNvPr>
            <p:cNvSpPr/>
            <p:nvPr/>
          </p:nvSpPr>
          <p:spPr>
            <a:xfrm>
              <a:off x="3326865" y="537609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B6D10FA-CC77-A44B-85BA-0938C02B9A69}"/>
                </a:ext>
              </a:extLst>
            </p:cNvPr>
            <p:cNvSpPr/>
            <p:nvPr/>
          </p:nvSpPr>
          <p:spPr>
            <a:xfrm>
              <a:off x="3026391" y="537609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2" name="Ellipse 111">
            <a:extLst>
              <a:ext uri="{FF2B5EF4-FFF2-40B4-BE49-F238E27FC236}">
                <a16:creationId xmlns:a16="http://schemas.microsoft.com/office/drawing/2014/main" id="{D5CE38C1-D383-914A-853F-B709ACC1880E}"/>
              </a:ext>
            </a:extLst>
          </p:cNvPr>
          <p:cNvSpPr/>
          <p:nvPr/>
        </p:nvSpPr>
        <p:spPr>
          <a:xfrm>
            <a:off x="2879911" y="2854988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9DFF0ACA-0B1C-3F4A-8F1A-1307AE899499}"/>
              </a:ext>
            </a:extLst>
          </p:cNvPr>
          <p:cNvSpPr/>
          <p:nvPr/>
        </p:nvSpPr>
        <p:spPr>
          <a:xfrm>
            <a:off x="3056656" y="3030352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B2DC9B12-DE34-0447-8949-9E50E9DAA6A5}"/>
              </a:ext>
            </a:extLst>
          </p:cNvPr>
          <p:cNvSpPr/>
          <p:nvPr/>
        </p:nvSpPr>
        <p:spPr>
          <a:xfrm>
            <a:off x="3245336" y="2854987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CA88E46F-DAAB-6B43-B646-F9175A209377}"/>
              </a:ext>
            </a:extLst>
          </p:cNvPr>
          <p:cNvSpPr/>
          <p:nvPr/>
        </p:nvSpPr>
        <p:spPr>
          <a:xfrm>
            <a:off x="3437044" y="2854986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BFFF686A-BB03-C14A-ACD8-A1732C074DD7}"/>
              </a:ext>
            </a:extLst>
          </p:cNvPr>
          <p:cNvSpPr/>
          <p:nvPr/>
        </p:nvSpPr>
        <p:spPr>
          <a:xfrm>
            <a:off x="2883888" y="3349092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846DF912-F682-B847-9392-03F3D3E737D6}"/>
              </a:ext>
            </a:extLst>
          </p:cNvPr>
          <p:cNvSpPr/>
          <p:nvPr/>
        </p:nvSpPr>
        <p:spPr>
          <a:xfrm>
            <a:off x="3060633" y="3349092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01B4FCBA-66AB-6C4B-971E-04C91885883E}"/>
              </a:ext>
            </a:extLst>
          </p:cNvPr>
          <p:cNvSpPr/>
          <p:nvPr/>
        </p:nvSpPr>
        <p:spPr>
          <a:xfrm>
            <a:off x="3249313" y="3349091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2BAD806F-06B7-5541-ABE7-D0451B7625C8}"/>
              </a:ext>
            </a:extLst>
          </p:cNvPr>
          <p:cNvSpPr/>
          <p:nvPr/>
        </p:nvSpPr>
        <p:spPr>
          <a:xfrm>
            <a:off x="3441021" y="3349090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EE69A905-0823-D74C-B974-920CB2D35B8A}"/>
              </a:ext>
            </a:extLst>
          </p:cNvPr>
          <p:cNvGrpSpPr/>
          <p:nvPr/>
        </p:nvGrpSpPr>
        <p:grpSpPr>
          <a:xfrm>
            <a:off x="588773" y="3840462"/>
            <a:ext cx="730613" cy="662613"/>
            <a:chOff x="3026391" y="5070130"/>
            <a:chExt cx="398591" cy="407284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026D185-BF51-2F46-9ACF-3E1EBE947D19}"/>
                </a:ext>
              </a:extLst>
            </p:cNvPr>
            <p:cNvSpPr/>
            <p:nvPr/>
          </p:nvSpPr>
          <p:spPr>
            <a:xfrm>
              <a:off x="3028342" y="507013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A800AC3-5CBF-544A-8E7C-8F575EBA785D}"/>
                </a:ext>
              </a:extLst>
            </p:cNvPr>
            <p:cNvSpPr/>
            <p:nvPr/>
          </p:nvSpPr>
          <p:spPr>
            <a:xfrm>
              <a:off x="3126300" y="507013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BEBD6CE-4365-EB43-8C03-99B0BD674937}"/>
                </a:ext>
              </a:extLst>
            </p:cNvPr>
            <p:cNvSpPr/>
            <p:nvPr/>
          </p:nvSpPr>
          <p:spPr>
            <a:xfrm>
              <a:off x="3229066" y="507013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8E2FC79-1BA6-0444-AF5D-E02A6FFB881B}"/>
                </a:ext>
              </a:extLst>
            </p:cNvPr>
            <p:cNvSpPr/>
            <p:nvPr/>
          </p:nvSpPr>
          <p:spPr>
            <a:xfrm>
              <a:off x="3327024" y="507013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698691F-9A05-0C41-AA4E-7409876F859D}"/>
                </a:ext>
              </a:extLst>
            </p:cNvPr>
            <p:cNvSpPr/>
            <p:nvPr/>
          </p:nvSpPr>
          <p:spPr>
            <a:xfrm>
              <a:off x="3126141" y="517145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1694F45-9E51-7B4A-B4E8-4F56E9D0018E}"/>
                </a:ext>
              </a:extLst>
            </p:cNvPr>
            <p:cNvSpPr/>
            <p:nvPr/>
          </p:nvSpPr>
          <p:spPr>
            <a:xfrm>
              <a:off x="3224099" y="517145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3D0099F-BEFB-F04B-9DA4-4FDF30912213}"/>
                </a:ext>
              </a:extLst>
            </p:cNvPr>
            <p:cNvSpPr/>
            <p:nvPr/>
          </p:nvSpPr>
          <p:spPr>
            <a:xfrm>
              <a:off x="3326865" y="517145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90DE47F-65BF-1A49-A80A-15F65EEF9257}"/>
                </a:ext>
              </a:extLst>
            </p:cNvPr>
            <p:cNvSpPr/>
            <p:nvPr/>
          </p:nvSpPr>
          <p:spPr>
            <a:xfrm>
              <a:off x="3026391" y="517145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DF1A4A4-A929-2241-854F-622A13C71E6A}"/>
                </a:ext>
              </a:extLst>
            </p:cNvPr>
            <p:cNvSpPr/>
            <p:nvPr/>
          </p:nvSpPr>
          <p:spPr>
            <a:xfrm>
              <a:off x="3028342" y="527477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D259147-3089-7F4B-8001-6C829BAB76DD}"/>
                </a:ext>
              </a:extLst>
            </p:cNvPr>
            <p:cNvSpPr/>
            <p:nvPr/>
          </p:nvSpPr>
          <p:spPr>
            <a:xfrm>
              <a:off x="3126300" y="527477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528760F-DECB-6643-9639-9525E03C34B9}"/>
                </a:ext>
              </a:extLst>
            </p:cNvPr>
            <p:cNvSpPr/>
            <p:nvPr/>
          </p:nvSpPr>
          <p:spPr>
            <a:xfrm>
              <a:off x="3229066" y="527477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E3B30BD-E6C1-2549-99ED-1F93F85E1E1C}"/>
                </a:ext>
              </a:extLst>
            </p:cNvPr>
            <p:cNvSpPr/>
            <p:nvPr/>
          </p:nvSpPr>
          <p:spPr>
            <a:xfrm>
              <a:off x="3327024" y="527477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8C1CF2A-BD85-CE49-8B23-66F02EEAA3A7}"/>
                </a:ext>
              </a:extLst>
            </p:cNvPr>
            <p:cNvSpPr/>
            <p:nvPr/>
          </p:nvSpPr>
          <p:spPr>
            <a:xfrm>
              <a:off x="3126141" y="537609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EB374DD-1B8C-644F-8C4B-72F21A0E131C}"/>
                </a:ext>
              </a:extLst>
            </p:cNvPr>
            <p:cNvSpPr/>
            <p:nvPr/>
          </p:nvSpPr>
          <p:spPr>
            <a:xfrm>
              <a:off x="3224099" y="537609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B069762-5BF2-4845-9B68-F7E51A9F220B}"/>
                </a:ext>
              </a:extLst>
            </p:cNvPr>
            <p:cNvSpPr/>
            <p:nvPr/>
          </p:nvSpPr>
          <p:spPr>
            <a:xfrm>
              <a:off x="3326865" y="537609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1196BDA-ACFB-6C4A-81E1-C19691D76D62}"/>
                </a:ext>
              </a:extLst>
            </p:cNvPr>
            <p:cNvSpPr/>
            <p:nvPr/>
          </p:nvSpPr>
          <p:spPr>
            <a:xfrm>
              <a:off x="3026391" y="537609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7" name="Ellipse 136">
            <a:extLst>
              <a:ext uri="{FF2B5EF4-FFF2-40B4-BE49-F238E27FC236}">
                <a16:creationId xmlns:a16="http://schemas.microsoft.com/office/drawing/2014/main" id="{860029FF-5C1F-354A-B8EA-A433B1C027AF}"/>
              </a:ext>
            </a:extLst>
          </p:cNvPr>
          <p:cNvSpPr/>
          <p:nvPr/>
        </p:nvSpPr>
        <p:spPr>
          <a:xfrm>
            <a:off x="641286" y="4051543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D8DBD820-BE4A-CB42-A48B-15DB0C35C2D9}"/>
              </a:ext>
            </a:extLst>
          </p:cNvPr>
          <p:cNvSpPr/>
          <p:nvPr/>
        </p:nvSpPr>
        <p:spPr>
          <a:xfrm>
            <a:off x="818031" y="3888705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F89AE361-0B28-634A-855D-EE65E850B778}"/>
              </a:ext>
            </a:extLst>
          </p:cNvPr>
          <p:cNvSpPr/>
          <p:nvPr/>
        </p:nvSpPr>
        <p:spPr>
          <a:xfrm>
            <a:off x="1006711" y="3888704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B5DEEC0B-EF1F-8948-B78B-545D155133C7}"/>
              </a:ext>
            </a:extLst>
          </p:cNvPr>
          <p:cNvSpPr/>
          <p:nvPr/>
        </p:nvSpPr>
        <p:spPr>
          <a:xfrm>
            <a:off x="1198419" y="3888703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4AC0C3AA-56A9-C649-B0EE-61F36315A943}"/>
              </a:ext>
            </a:extLst>
          </p:cNvPr>
          <p:cNvSpPr/>
          <p:nvPr/>
        </p:nvSpPr>
        <p:spPr>
          <a:xfrm>
            <a:off x="645263" y="4207445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93124FB7-651B-724F-BFA9-0CA45590119F}"/>
              </a:ext>
            </a:extLst>
          </p:cNvPr>
          <p:cNvSpPr/>
          <p:nvPr/>
        </p:nvSpPr>
        <p:spPr>
          <a:xfrm>
            <a:off x="822008" y="4382809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D180A289-C87C-8143-BE06-82701D61F387}"/>
              </a:ext>
            </a:extLst>
          </p:cNvPr>
          <p:cNvSpPr/>
          <p:nvPr/>
        </p:nvSpPr>
        <p:spPr>
          <a:xfrm>
            <a:off x="1010688" y="4382808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F3464006-604A-4249-BFD8-FC41F9A0FFC2}"/>
              </a:ext>
            </a:extLst>
          </p:cNvPr>
          <p:cNvSpPr/>
          <p:nvPr/>
        </p:nvSpPr>
        <p:spPr>
          <a:xfrm>
            <a:off x="1202396" y="4382807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C3C993EE-5C25-5448-B979-E48BEE821293}"/>
              </a:ext>
            </a:extLst>
          </p:cNvPr>
          <p:cNvGrpSpPr/>
          <p:nvPr/>
        </p:nvGrpSpPr>
        <p:grpSpPr>
          <a:xfrm>
            <a:off x="1564711" y="3842147"/>
            <a:ext cx="730613" cy="662613"/>
            <a:chOff x="3026391" y="5070130"/>
            <a:chExt cx="398591" cy="407284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2585116-96CB-A04A-944B-3CE4F9B8A64F}"/>
                </a:ext>
              </a:extLst>
            </p:cNvPr>
            <p:cNvSpPr/>
            <p:nvPr/>
          </p:nvSpPr>
          <p:spPr>
            <a:xfrm>
              <a:off x="3028342" y="507013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9ECEFED-406C-894B-A9F1-7DCF4EFFB3E6}"/>
                </a:ext>
              </a:extLst>
            </p:cNvPr>
            <p:cNvSpPr/>
            <p:nvPr/>
          </p:nvSpPr>
          <p:spPr>
            <a:xfrm>
              <a:off x="3126300" y="507013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E95019C-2D94-2E44-B11D-06626B5A2D08}"/>
                </a:ext>
              </a:extLst>
            </p:cNvPr>
            <p:cNvSpPr/>
            <p:nvPr/>
          </p:nvSpPr>
          <p:spPr>
            <a:xfrm>
              <a:off x="3229066" y="507013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D6D9C29C-E830-CD47-A7BF-85815168DB93}"/>
                </a:ext>
              </a:extLst>
            </p:cNvPr>
            <p:cNvSpPr/>
            <p:nvPr/>
          </p:nvSpPr>
          <p:spPr>
            <a:xfrm>
              <a:off x="3327024" y="507013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8DF7813-3CC1-3841-B30C-031432B71AFF}"/>
                </a:ext>
              </a:extLst>
            </p:cNvPr>
            <p:cNvSpPr/>
            <p:nvPr/>
          </p:nvSpPr>
          <p:spPr>
            <a:xfrm>
              <a:off x="3126141" y="517145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D4CFD76-AEDB-E74C-8A60-77BAC0AA797C}"/>
                </a:ext>
              </a:extLst>
            </p:cNvPr>
            <p:cNvSpPr/>
            <p:nvPr/>
          </p:nvSpPr>
          <p:spPr>
            <a:xfrm>
              <a:off x="3224099" y="517145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AA4C31B-2870-BE4C-B4E1-871EE675DFB7}"/>
                </a:ext>
              </a:extLst>
            </p:cNvPr>
            <p:cNvSpPr/>
            <p:nvPr/>
          </p:nvSpPr>
          <p:spPr>
            <a:xfrm>
              <a:off x="3326865" y="517145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B470045-2E7A-BE4A-AC28-E57871CF6339}"/>
                </a:ext>
              </a:extLst>
            </p:cNvPr>
            <p:cNvSpPr/>
            <p:nvPr/>
          </p:nvSpPr>
          <p:spPr>
            <a:xfrm>
              <a:off x="3026391" y="517145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1F58D5D-5BD8-AD43-A4E5-EF81B147809E}"/>
                </a:ext>
              </a:extLst>
            </p:cNvPr>
            <p:cNvSpPr/>
            <p:nvPr/>
          </p:nvSpPr>
          <p:spPr>
            <a:xfrm>
              <a:off x="3028342" y="527477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C36B6F7-8BC7-0245-8F87-68B03B877E18}"/>
                </a:ext>
              </a:extLst>
            </p:cNvPr>
            <p:cNvSpPr/>
            <p:nvPr/>
          </p:nvSpPr>
          <p:spPr>
            <a:xfrm>
              <a:off x="3126300" y="527477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1A4B808-3C0A-4949-9125-874615531C61}"/>
                </a:ext>
              </a:extLst>
            </p:cNvPr>
            <p:cNvSpPr/>
            <p:nvPr/>
          </p:nvSpPr>
          <p:spPr>
            <a:xfrm>
              <a:off x="3229066" y="527477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5EBA742-EC3A-2845-B839-0A55B89A790A}"/>
                </a:ext>
              </a:extLst>
            </p:cNvPr>
            <p:cNvSpPr/>
            <p:nvPr/>
          </p:nvSpPr>
          <p:spPr>
            <a:xfrm>
              <a:off x="3327024" y="527477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55657E3-C578-8549-AF5A-6BE846302E0E}"/>
                </a:ext>
              </a:extLst>
            </p:cNvPr>
            <p:cNvSpPr/>
            <p:nvPr/>
          </p:nvSpPr>
          <p:spPr>
            <a:xfrm>
              <a:off x="3126141" y="537609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CB3CEA5-A396-2843-AEF2-06AB3383C992}"/>
                </a:ext>
              </a:extLst>
            </p:cNvPr>
            <p:cNvSpPr/>
            <p:nvPr/>
          </p:nvSpPr>
          <p:spPr>
            <a:xfrm>
              <a:off x="3224099" y="537609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A58E85A-B5C8-C943-9403-78B24FA274B0}"/>
                </a:ext>
              </a:extLst>
            </p:cNvPr>
            <p:cNvSpPr/>
            <p:nvPr/>
          </p:nvSpPr>
          <p:spPr>
            <a:xfrm>
              <a:off x="3326865" y="537609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88CF5245-84E4-624F-A9C2-5874B50D3998}"/>
                </a:ext>
              </a:extLst>
            </p:cNvPr>
            <p:cNvSpPr/>
            <p:nvPr/>
          </p:nvSpPr>
          <p:spPr>
            <a:xfrm>
              <a:off x="3026391" y="537609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2" name="Ellipse 161">
            <a:extLst>
              <a:ext uri="{FF2B5EF4-FFF2-40B4-BE49-F238E27FC236}">
                <a16:creationId xmlns:a16="http://schemas.microsoft.com/office/drawing/2014/main" id="{62501122-068E-1949-B959-5F9D7E9BF5ED}"/>
              </a:ext>
            </a:extLst>
          </p:cNvPr>
          <p:cNvSpPr/>
          <p:nvPr/>
        </p:nvSpPr>
        <p:spPr>
          <a:xfrm>
            <a:off x="1617224" y="4053228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A684EA9F-2685-8148-886C-F04C85533255}"/>
              </a:ext>
            </a:extLst>
          </p:cNvPr>
          <p:cNvSpPr/>
          <p:nvPr/>
        </p:nvSpPr>
        <p:spPr>
          <a:xfrm>
            <a:off x="1793969" y="3890390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5C00C2FB-9D0B-1247-B39A-B5D7165DE2D0}"/>
              </a:ext>
            </a:extLst>
          </p:cNvPr>
          <p:cNvSpPr/>
          <p:nvPr/>
        </p:nvSpPr>
        <p:spPr>
          <a:xfrm>
            <a:off x="1982649" y="3890389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BE5941AB-2B6E-694C-AA73-CAED47496380}"/>
              </a:ext>
            </a:extLst>
          </p:cNvPr>
          <p:cNvSpPr/>
          <p:nvPr/>
        </p:nvSpPr>
        <p:spPr>
          <a:xfrm>
            <a:off x="2174357" y="3890388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27487654-19E1-1C41-B17F-A27A0E4D9EBF}"/>
              </a:ext>
            </a:extLst>
          </p:cNvPr>
          <p:cNvSpPr/>
          <p:nvPr/>
        </p:nvSpPr>
        <p:spPr>
          <a:xfrm>
            <a:off x="1621201" y="4384494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D2FE0521-37DE-2744-AD4D-324AAE881BE2}"/>
              </a:ext>
            </a:extLst>
          </p:cNvPr>
          <p:cNvSpPr/>
          <p:nvPr/>
        </p:nvSpPr>
        <p:spPr>
          <a:xfrm>
            <a:off x="1797946" y="4221656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526478DE-5AC9-6543-8959-1DAF562C0839}"/>
              </a:ext>
            </a:extLst>
          </p:cNvPr>
          <p:cNvSpPr/>
          <p:nvPr/>
        </p:nvSpPr>
        <p:spPr>
          <a:xfrm>
            <a:off x="1986626" y="4384493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E5D866A1-56DE-F44B-9D4E-15EF561DF757}"/>
              </a:ext>
            </a:extLst>
          </p:cNvPr>
          <p:cNvSpPr/>
          <p:nvPr/>
        </p:nvSpPr>
        <p:spPr>
          <a:xfrm>
            <a:off x="2178334" y="4384492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Line 44">
            <a:extLst>
              <a:ext uri="{FF2B5EF4-FFF2-40B4-BE49-F238E27FC236}">
                <a16:creationId xmlns:a16="http://schemas.microsoft.com/office/drawing/2014/main" id="{10859B65-7B85-9544-9A9B-78FB716CE7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7613" y="2535731"/>
            <a:ext cx="310550" cy="233092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171" name="Line 44">
            <a:extLst>
              <a:ext uri="{FF2B5EF4-FFF2-40B4-BE49-F238E27FC236}">
                <a16:creationId xmlns:a16="http://schemas.microsoft.com/office/drawing/2014/main" id="{FAAA8F6E-69F4-8F47-970F-BC811885C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842" y="2535729"/>
            <a:ext cx="369813" cy="240989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172" name="Line 44">
            <a:extLst>
              <a:ext uri="{FF2B5EF4-FFF2-40B4-BE49-F238E27FC236}">
                <a16:creationId xmlns:a16="http://schemas.microsoft.com/office/drawing/2014/main" id="{6E4B62D3-9130-5B4F-8F3E-245CFC2CC4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8192" y="2500606"/>
            <a:ext cx="1044555" cy="289273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173" name="Line 44">
            <a:extLst>
              <a:ext uri="{FF2B5EF4-FFF2-40B4-BE49-F238E27FC236}">
                <a16:creationId xmlns:a16="http://schemas.microsoft.com/office/drawing/2014/main" id="{4FC71BE8-4229-DF47-9927-0F035BD4DF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9110" y="3459705"/>
            <a:ext cx="436328" cy="316265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174" name="Line 44">
            <a:extLst>
              <a:ext uri="{FF2B5EF4-FFF2-40B4-BE49-F238E27FC236}">
                <a16:creationId xmlns:a16="http://schemas.microsoft.com/office/drawing/2014/main" id="{C3EE40F3-CC0A-4F4F-A0C9-4402EA137F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7342" y="3459704"/>
            <a:ext cx="39026" cy="383491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03509E-A46E-D54B-A758-FE3C9C756D8A}"/>
              </a:ext>
            </a:extLst>
          </p:cNvPr>
          <p:cNvSpPr/>
          <p:nvPr/>
        </p:nvSpPr>
        <p:spPr>
          <a:xfrm>
            <a:off x="3831299" y="2784459"/>
            <a:ext cx="5057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i="1" dirty="0">
                <a:solidFill>
                  <a:srgbClr val="800080"/>
                </a:solidFill>
              </a:rPr>
              <a:t>+2</a:t>
            </a:r>
            <a:endParaRPr lang="fr-FR" sz="1200" dirty="0"/>
          </a:p>
        </p:txBody>
      </p:sp>
      <p:sp>
        <p:nvSpPr>
          <p:cNvPr id="201" name="Line 44">
            <a:extLst>
              <a:ext uri="{FF2B5EF4-FFF2-40B4-BE49-F238E27FC236}">
                <a16:creationId xmlns:a16="http://schemas.microsoft.com/office/drawing/2014/main" id="{F41118B7-DF88-F645-9882-9E8C2CFC0E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052" y="3346972"/>
            <a:ext cx="774573" cy="112732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C3B6283-696E-2040-93BD-8A2280ADF840}"/>
              </a:ext>
            </a:extLst>
          </p:cNvPr>
          <p:cNvSpPr/>
          <p:nvPr/>
        </p:nvSpPr>
        <p:spPr>
          <a:xfrm>
            <a:off x="513782" y="3149790"/>
            <a:ext cx="4643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i="1" dirty="0">
                <a:solidFill>
                  <a:srgbClr val="800080"/>
                </a:solidFill>
              </a:rPr>
              <a:t>+2</a:t>
            </a:r>
            <a:endParaRPr lang="fr-FR" sz="1200" dirty="0"/>
          </a:p>
        </p:txBody>
      </p:sp>
      <p:grpSp>
        <p:nvGrpSpPr>
          <p:cNvPr id="205" name="Groupe 204">
            <a:extLst>
              <a:ext uri="{FF2B5EF4-FFF2-40B4-BE49-F238E27FC236}">
                <a16:creationId xmlns:a16="http://schemas.microsoft.com/office/drawing/2014/main" id="{72F874BE-850D-B842-9E41-5C980E66301E}"/>
              </a:ext>
            </a:extLst>
          </p:cNvPr>
          <p:cNvGrpSpPr/>
          <p:nvPr/>
        </p:nvGrpSpPr>
        <p:grpSpPr>
          <a:xfrm>
            <a:off x="2850203" y="3854150"/>
            <a:ext cx="730613" cy="662613"/>
            <a:chOff x="3026391" y="5070130"/>
            <a:chExt cx="398591" cy="407284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3632BE37-9FFA-9B43-BC50-C1EE662742F4}"/>
                </a:ext>
              </a:extLst>
            </p:cNvPr>
            <p:cNvSpPr/>
            <p:nvPr/>
          </p:nvSpPr>
          <p:spPr>
            <a:xfrm>
              <a:off x="3028342" y="507013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0EBD7CA-BD4C-564A-AECA-57F337A77E81}"/>
                </a:ext>
              </a:extLst>
            </p:cNvPr>
            <p:cNvSpPr/>
            <p:nvPr/>
          </p:nvSpPr>
          <p:spPr>
            <a:xfrm>
              <a:off x="3126300" y="507013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DD7A8B1B-9082-8343-9B0A-7A50DBA12208}"/>
                </a:ext>
              </a:extLst>
            </p:cNvPr>
            <p:cNvSpPr/>
            <p:nvPr/>
          </p:nvSpPr>
          <p:spPr>
            <a:xfrm>
              <a:off x="3229066" y="507013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67A46A2-655F-464C-BE39-89D6C7803768}"/>
                </a:ext>
              </a:extLst>
            </p:cNvPr>
            <p:cNvSpPr/>
            <p:nvPr/>
          </p:nvSpPr>
          <p:spPr>
            <a:xfrm>
              <a:off x="3327024" y="507013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9E7F6A4-0942-3246-98E7-023CEAFAF599}"/>
                </a:ext>
              </a:extLst>
            </p:cNvPr>
            <p:cNvSpPr/>
            <p:nvPr/>
          </p:nvSpPr>
          <p:spPr>
            <a:xfrm>
              <a:off x="3126141" y="517145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145D48E7-6F9E-F642-A15C-46410A91F18D}"/>
                </a:ext>
              </a:extLst>
            </p:cNvPr>
            <p:cNvSpPr/>
            <p:nvPr/>
          </p:nvSpPr>
          <p:spPr>
            <a:xfrm>
              <a:off x="3224099" y="517145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B254683-0F2F-974D-B02B-790FE246CE73}"/>
                </a:ext>
              </a:extLst>
            </p:cNvPr>
            <p:cNvSpPr/>
            <p:nvPr/>
          </p:nvSpPr>
          <p:spPr>
            <a:xfrm>
              <a:off x="3326865" y="517145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27FB26B-4963-3149-AA53-CAA360F642B5}"/>
                </a:ext>
              </a:extLst>
            </p:cNvPr>
            <p:cNvSpPr/>
            <p:nvPr/>
          </p:nvSpPr>
          <p:spPr>
            <a:xfrm>
              <a:off x="3026391" y="517145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A8D8F60-0BF9-5048-9F49-5FC40703401C}"/>
                </a:ext>
              </a:extLst>
            </p:cNvPr>
            <p:cNvSpPr/>
            <p:nvPr/>
          </p:nvSpPr>
          <p:spPr>
            <a:xfrm>
              <a:off x="3028342" y="527477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9A079CDB-976F-3D42-95E4-431421CF1D39}"/>
                </a:ext>
              </a:extLst>
            </p:cNvPr>
            <p:cNvSpPr/>
            <p:nvPr/>
          </p:nvSpPr>
          <p:spPr>
            <a:xfrm>
              <a:off x="3126300" y="527477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3030EBAC-D0FC-494B-9E08-84EED093780B}"/>
                </a:ext>
              </a:extLst>
            </p:cNvPr>
            <p:cNvSpPr/>
            <p:nvPr/>
          </p:nvSpPr>
          <p:spPr>
            <a:xfrm>
              <a:off x="3229066" y="527477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2732CC77-0780-9144-B323-29998E815317}"/>
                </a:ext>
              </a:extLst>
            </p:cNvPr>
            <p:cNvSpPr/>
            <p:nvPr/>
          </p:nvSpPr>
          <p:spPr>
            <a:xfrm>
              <a:off x="3327024" y="527477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04A3FA76-066B-D54A-8598-4E1416884E36}"/>
                </a:ext>
              </a:extLst>
            </p:cNvPr>
            <p:cNvSpPr/>
            <p:nvPr/>
          </p:nvSpPr>
          <p:spPr>
            <a:xfrm>
              <a:off x="3126141" y="537609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ADAAC20F-DE14-E844-B381-94EB14C4CA61}"/>
                </a:ext>
              </a:extLst>
            </p:cNvPr>
            <p:cNvSpPr/>
            <p:nvPr/>
          </p:nvSpPr>
          <p:spPr>
            <a:xfrm>
              <a:off x="3224099" y="537609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FFCFF5DD-9A32-FB4C-909B-C515B48FAF16}"/>
                </a:ext>
              </a:extLst>
            </p:cNvPr>
            <p:cNvSpPr/>
            <p:nvPr/>
          </p:nvSpPr>
          <p:spPr>
            <a:xfrm>
              <a:off x="3326865" y="537609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DF4BED30-B277-0444-8649-81576BCDFCBA}"/>
                </a:ext>
              </a:extLst>
            </p:cNvPr>
            <p:cNvSpPr/>
            <p:nvPr/>
          </p:nvSpPr>
          <p:spPr>
            <a:xfrm>
              <a:off x="3026391" y="537609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2" name="Ellipse 221">
            <a:extLst>
              <a:ext uri="{FF2B5EF4-FFF2-40B4-BE49-F238E27FC236}">
                <a16:creationId xmlns:a16="http://schemas.microsoft.com/office/drawing/2014/main" id="{F696AA59-4D4E-1049-9AA2-BB6BE7226C94}"/>
              </a:ext>
            </a:extLst>
          </p:cNvPr>
          <p:cNvSpPr/>
          <p:nvPr/>
        </p:nvSpPr>
        <p:spPr>
          <a:xfrm>
            <a:off x="2902716" y="3909113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Ellipse 222">
            <a:extLst>
              <a:ext uri="{FF2B5EF4-FFF2-40B4-BE49-F238E27FC236}">
                <a16:creationId xmlns:a16="http://schemas.microsoft.com/office/drawing/2014/main" id="{61281AAA-0135-AD4B-A673-62415482D268}"/>
              </a:ext>
            </a:extLst>
          </p:cNvPr>
          <p:cNvSpPr/>
          <p:nvPr/>
        </p:nvSpPr>
        <p:spPr>
          <a:xfrm>
            <a:off x="3079461" y="4064087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Ellipse 223">
            <a:extLst>
              <a:ext uri="{FF2B5EF4-FFF2-40B4-BE49-F238E27FC236}">
                <a16:creationId xmlns:a16="http://schemas.microsoft.com/office/drawing/2014/main" id="{3FDF7C2D-9FE5-654D-98A6-54CE3F3AAD92}"/>
              </a:ext>
            </a:extLst>
          </p:cNvPr>
          <p:cNvSpPr/>
          <p:nvPr/>
        </p:nvSpPr>
        <p:spPr>
          <a:xfrm>
            <a:off x="3268141" y="3902392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5" name="Ellipse 224">
            <a:extLst>
              <a:ext uri="{FF2B5EF4-FFF2-40B4-BE49-F238E27FC236}">
                <a16:creationId xmlns:a16="http://schemas.microsoft.com/office/drawing/2014/main" id="{093F383C-7143-A84F-9146-2130E769D84E}"/>
              </a:ext>
            </a:extLst>
          </p:cNvPr>
          <p:cNvSpPr/>
          <p:nvPr/>
        </p:nvSpPr>
        <p:spPr>
          <a:xfrm>
            <a:off x="3459849" y="3902391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Ellipse 225">
            <a:extLst>
              <a:ext uri="{FF2B5EF4-FFF2-40B4-BE49-F238E27FC236}">
                <a16:creationId xmlns:a16="http://schemas.microsoft.com/office/drawing/2014/main" id="{4F09CBA1-809A-2242-A83C-47D5B8EABFED}"/>
              </a:ext>
            </a:extLst>
          </p:cNvPr>
          <p:cNvSpPr/>
          <p:nvPr/>
        </p:nvSpPr>
        <p:spPr>
          <a:xfrm>
            <a:off x="2906693" y="4221133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Ellipse 226">
            <a:extLst>
              <a:ext uri="{FF2B5EF4-FFF2-40B4-BE49-F238E27FC236}">
                <a16:creationId xmlns:a16="http://schemas.microsoft.com/office/drawing/2014/main" id="{D457F44C-F0D2-F242-A22C-8FCB1144DAF7}"/>
              </a:ext>
            </a:extLst>
          </p:cNvPr>
          <p:cNvSpPr/>
          <p:nvPr/>
        </p:nvSpPr>
        <p:spPr>
          <a:xfrm>
            <a:off x="3083438" y="4396497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Ellipse 227">
            <a:extLst>
              <a:ext uri="{FF2B5EF4-FFF2-40B4-BE49-F238E27FC236}">
                <a16:creationId xmlns:a16="http://schemas.microsoft.com/office/drawing/2014/main" id="{37C639F5-693F-F84C-9B98-F8FE4F7F5ACD}"/>
              </a:ext>
            </a:extLst>
          </p:cNvPr>
          <p:cNvSpPr/>
          <p:nvPr/>
        </p:nvSpPr>
        <p:spPr>
          <a:xfrm>
            <a:off x="3272118" y="4396496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Ellipse 228">
            <a:extLst>
              <a:ext uri="{FF2B5EF4-FFF2-40B4-BE49-F238E27FC236}">
                <a16:creationId xmlns:a16="http://schemas.microsoft.com/office/drawing/2014/main" id="{08289B4A-4001-9644-8EE9-36ED420A04EA}"/>
              </a:ext>
            </a:extLst>
          </p:cNvPr>
          <p:cNvSpPr/>
          <p:nvPr/>
        </p:nvSpPr>
        <p:spPr>
          <a:xfrm>
            <a:off x="3463826" y="4396495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0" name="Groupe 229">
            <a:extLst>
              <a:ext uri="{FF2B5EF4-FFF2-40B4-BE49-F238E27FC236}">
                <a16:creationId xmlns:a16="http://schemas.microsoft.com/office/drawing/2014/main" id="{B33F2876-CA63-2944-A58A-A8F19FC54AE3}"/>
              </a:ext>
            </a:extLst>
          </p:cNvPr>
          <p:cNvGrpSpPr/>
          <p:nvPr/>
        </p:nvGrpSpPr>
        <p:grpSpPr>
          <a:xfrm>
            <a:off x="3826141" y="3855835"/>
            <a:ext cx="730613" cy="662613"/>
            <a:chOff x="3026391" y="5070130"/>
            <a:chExt cx="398591" cy="407284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D69D9CC0-3E75-D54C-8E62-9683D1B85064}"/>
                </a:ext>
              </a:extLst>
            </p:cNvPr>
            <p:cNvSpPr/>
            <p:nvPr/>
          </p:nvSpPr>
          <p:spPr>
            <a:xfrm>
              <a:off x="3028342" y="507013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8AB627A7-BBDE-9247-BD6F-14DCD256D182}"/>
                </a:ext>
              </a:extLst>
            </p:cNvPr>
            <p:cNvSpPr/>
            <p:nvPr/>
          </p:nvSpPr>
          <p:spPr>
            <a:xfrm>
              <a:off x="3126300" y="507013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7EAA8E7-9EB9-B147-A9AC-1499467FBA91}"/>
                </a:ext>
              </a:extLst>
            </p:cNvPr>
            <p:cNvSpPr/>
            <p:nvPr/>
          </p:nvSpPr>
          <p:spPr>
            <a:xfrm>
              <a:off x="3229066" y="507013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43162DE8-BA97-764A-BD27-82D4C8B1C14F}"/>
                </a:ext>
              </a:extLst>
            </p:cNvPr>
            <p:cNvSpPr/>
            <p:nvPr/>
          </p:nvSpPr>
          <p:spPr>
            <a:xfrm>
              <a:off x="3327024" y="507013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1CD8A440-B68B-044F-B511-F9B08B36FF2D}"/>
                </a:ext>
              </a:extLst>
            </p:cNvPr>
            <p:cNvSpPr/>
            <p:nvPr/>
          </p:nvSpPr>
          <p:spPr>
            <a:xfrm>
              <a:off x="3126141" y="517145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0F32E43-9E64-3140-803A-EE1594E11D6A}"/>
                </a:ext>
              </a:extLst>
            </p:cNvPr>
            <p:cNvSpPr/>
            <p:nvPr/>
          </p:nvSpPr>
          <p:spPr>
            <a:xfrm>
              <a:off x="3224099" y="517145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D872229C-2FC6-DF4C-AB6F-E5B84D6C2B6D}"/>
                </a:ext>
              </a:extLst>
            </p:cNvPr>
            <p:cNvSpPr/>
            <p:nvPr/>
          </p:nvSpPr>
          <p:spPr>
            <a:xfrm>
              <a:off x="3326865" y="517145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424C2369-08C0-8640-809E-90F30279F1FC}"/>
                </a:ext>
              </a:extLst>
            </p:cNvPr>
            <p:cNvSpPr/>
            <p:nvPr/>
          </p:nvSpPr>
          <p:spPr>
            <a:xfrm>
              <a:off x="3026391" y="517145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37C1AA2-3FAD-6D41-8066-B08279345BA4}"/>
                </a:ext>
              </a:extLst>
            </p:cNvPr>
            <p:cNvSpPr/>
            <p:nvPr/>
          </p:nvSpPr>
          <p:spPr>
            <a:xfrm>
              <a:off x="3028342" y="527477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B80257CA-0F83-AB4C-AD18-174CB433A845}"/>
                </a:ext>
              </a:extLst>
            </p:cNvPr>
            <p:cNvSpPr/>
            <p:nvPr/>
          </p:nvSpPr>
          <p:spPr>
            <a:xfrm>
              <a:off x="3126300" y="527477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DF4378E-0ADB-C648-80FA-B169ED0C37D7}"/>
                </a:ext>
              </a:extLst>
            </p:cNvPr>
            <p:cNvSpPr/>
            <p:nvPr/>
          </p:nvSpPr>
          <p:spPr>
            <a:xfrm>
              <a:off x="3229066" y="5274770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52F32A4-5F58-2A4B-BD97-7D1E0C3310FE}"/>
                </a:ext>
              </a:extLst>
            </p:cNvPr>
            <p:cNvSpPr/>
            <p:nvPr/>
          </p:nvSpPr>
          <p:spPr>
            <a:xfrm>
              <a:off x="3327024" y="5274770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DB185D08-B980-3244-8F63-873E64AC0B1C}"/>
                </a:ext>
              </a:extLst>
            </p:cNvPr>
            <p:cNvSpPr/>
            <p:nvPr/>
          </p:nvSpPr>
          <p:spPr>
            <a:xfrm>
              <a:off x="3126141" y="537609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D023DD9F-0BA1-0344-A494-1D081BACAE8F}"/>
                </a:ext>
              </a:extLst>
            </p:cNvPr>
            <p:cNvSpPr/>
            <p:nvPr/>
          </p:nvSpPr>
          <p:spPr>
            <a:xfrm>
              <a:off x="3224099" y="537609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8F9763B6-46D4-564E-B326-CC7AF276A7EE}"/>
                </a:ext>
              </a:extLst>
            </p:cNvPr>
            <p:cNvSpPr/>
            <p:nvPr/>
          </p:nvSpPr>
          <p:spPr>
            <a:xfrm>
              <a:off x="3326865" y="5376092"/>
              <a:ext cx="97958" cy="1013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4B77C393-010C-2A49-BC0F-3F7E2450D9E2}"/>
                </a:ext>
              </a:extLst>
            </p:cNvPr>
            <p:cNvSpPr/>
            <p:nvPr/>
          </p:nvSpPr>
          <p:spPr>
            <a:xfrm>
              <a:off x="3026391" y="5376092"/>
              <a:ext cx="97958" cy="101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7" name="Ellipse 246">
            <a:extLst>
              <a:ext uri="{FF2B5EF4-FFF2-40B4-BE49-F238E27FC236}">
                <a16:creationId xmlns:a16="http://schemas.microsoft.com/office/drawing/2014/main" id="{120700EB-947C-4C44-8B34-C6C44B0E1FA4}"/>
              </a:ext>
            </a:extLst>
          </p:cNvPr>
          <p:cNvSpPr/>
          <p:nvPr/>
        </p:nvSpPr>
        <p:spPr>
          <a:xfrm>
            <a:off x="3878654" y="3905220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Ellipse 247">
            <a:extLst>
              <a:ext uri="{FF2B5EF4-FFF2-40B4-BE49-F238E27FC236}">
                <a16:creationId xmlns:a16="http://schemas.microsoft.com/office/drawing/2014/main" id="{5DB79E84-20AB-DC41-B0C8-CD7053BFF78B}"/>
              </a:ext>
            </a:extLst>
          </p:cNvPr>
          <p:cNvSpPr/>
          <p:nvPr/>
        </p:nvSpPr>
        <p:spPr>
          <a:xfrm>
            <a:off x="4055399" y="4071346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9" name="Ellipse 248">
            <a:extLst>
              <a:ext uri="{FF2B5EF4-FFF2-40B4-BE49-F238E27FC236}">
                <a16:creationId xmlns:a16="http://schemas.microsoft.com/office/drawing/2014/main" id="{8E0D4689-8708-9443-88DB-5A46AE015E56}"/>
              </a:ext>
            </a:extLst>
          </p:cNvPr>
          <p:cNvSpPr/>
          <p:nvPr/>
        </p:nvSpPr>
        <p:spPr>
          <a:xfrm>
            <a:off x="4244079" y="3904077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Ellipse 249">
            <a:extLst>
              <a:ext uri="{FF2B5EF4-FFF2-40B4-BE49-F238E27FC236}">
                <a16:creationId xmlns:a16="http://schemas.microsoft.com/office/drawing/2014/main" id="{D3652D4E-23CB-614A-ADBC-99C7A9CA8F49}"/>
              </a:ext>
            </a:extLst>
          </p:cNvPr>
          <p:cNvSpPr/>
          <p:nvPr/>
        </p:nvSpPr>
        <p:spPr>
          <a:xfrm>
            <a:off x="4435787" y="3904076"/>
            <a:ext cx="74530" cy="65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Ellipse 250">
            <a:extLst>
              <a:ext uri="{FF2B5EF4-FFF2-40B4-BE49-F238E27FC236}">
                <a16:creationId xmlns:a16="http://schemas.microsoft.com/office/drawing/2014/main" id="{F278D359-4E9F-B745-9DF3-C73512026D80}"/>
              </a:ext>
            </a:extLst>
          </p:cNvPr>
          <p:cNvSpPr/>
          <p:nvPr/>
        </p:nvSpPr>
        <p:spPr>
          <a:xfrm>
            <a:off x="3882631" y="4398182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Ellipse 251">
            <a:extLst>
              <a:ext uri="{FF2B5EF4-FFF2-40B4-BE49-F238E27FC236}">
                <a16:creationId xmlns:a16="http://schemas.microsoft.com/office/drawing/2014/main" id="{047E89B1-2378-9A4A-993F-1C1E45AE78F6}"/>
              </a:ext>
            </a:extLst>
          </p:cNvPr>
          <p:cNvSpPr/>
          <p:nvPr/>
        </p:nvSpPr>
        <p:spPr>
          <a:xfrm>
            <a:off x="4059376" y="4235344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Ellipse 252">
            <a:extLst>
              <a:ext uri="{FF2B5EF4-FFF2-40B4-BE49-F238E27FC236}">
                <a16:creationId xmlns:a16="http://schemas.microsoft.com/office/drawing/2014/main" id="{26C80DEA-0445-DA49-BB42-70475F148045}"/>
              </a:ext>
            </a:extLst>
          </p:cNvPr>
          <p:cNvSpPr/>
          <p:nvPr/>
        </p:nvSpPr>
        <p:spPr>
          <a:xfrm>
            <a:off x="4248056" y="4398181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1BDB135C-9D6F-C442-9B2E-0619F5233AF5}"/>
              </a:ext>
            </a:extLst>
          </p:cNvPr>
          <p:cNvSpPr/>
          <p:nvPr/>
        </p:nvSpPr>
        <p:spPr>
          <a:xfrm>
            <a:off x="4439764" y="4398180"/>
            <a:ext cx="74530" cy="651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5" name="Line 44">
            <a:extLst>
              <a:ext uri="{FF2B5EF4-FFF2-40B4-BE49-F238E27FC236}">
                <a16:creationId xmlns:a16="http://schemas.microsoft.com/office/drawing/2014/main" id="{004C1775-B856-D74F-93A9-7211194458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61857" y="3524456"/>
            <a:ext cx="3522" cy="354128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56" name="Line 44">
            <a:extLst>
              <a:ext uri="{FF2B5EF4-FFF2-40B4-BE49-F238E27FC236}">
                <a16:creationId xmlns:a16="http://schemas.microsoft.com/office/drawing/2014/main" id="{B6DABF52-C50C-034E-B216-E681B50D8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8220" y="3486226"/>
            <a:ext cx="755685" cy="354128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57" name="Line 44">
            <a:extLst>
              <a:ext uri="{FF2B5EF4-FFF2-40B4-BE49-F238E27FC236}">
                <a16:creationId xmlns:a16="http://schemas.microsoft.com/office/drawing/2014/main" id="{2106191C-2F95-0C49-9E49-8165C8313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7135" y="3342988"/>
            <a:ext cx="525633" cy="181468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B15B82F0-B5B2-9F44-A152-CE253912FAAC}"/>
              </a:ext>
            </a:extLst>
          </p:cNvPr>
          <p:cNvSpPr/>
          <p:nvPr/>
        </p:nvSpPr>
        <p:spPr>
          <a:xfrm>
            <a:off x="4041782" y="3401085"/>
            <a:ext cx="5057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i="1" dirty="0">
                <a:solidFill>
                  <a:srgbClr val="800080"/>
                </a:solidFill>
              </a:rPr>
              <a:t>+2</a:t>
            </a:r>
            <a:endParaRPr lang="fr-FR" sz="1200" dirty="0"/>
          </a:p>
        </p:txBody>
      </p:sp>
      <p:sp>
        <p:nvSpPr>
          <p:cNvPr id="259" name="Rectangle 1">
            <a:extLst>
              <a:ext uri="{FF2B5EF4-FFF2-40B4-BE49-F238E27FC236}">
                <a16:creationId xmlns:a16="http://schemas.microsoft.com/office/drawing/2014/main" id="{114ACD9D-ACF9-3743-9F7F-FEE14636B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195" y="1962787"/>
            <a:ext cx="2833508" cy="52322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Max à 4 possibilités pour déplacer ses pions</a:t>
            </a:r>
          </a:p>
        </p:txBody>
      </p:sp>
      <p:sp>
        <p:nvSpPr>
          <p:cNvPr id="260" name="Rectangle 1">
            <a:extLst>
              <a:ext uri="{FF2B5EF4-FFF2-40B4-BE49-F238E27FC236}">
                <a16:creationId xmlns:a16="http://schemas.microsoft.com/office/drawing/2014/main" id="{34B11877-24A0-8E4F-9F96-85C2B8F80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195" y="2851803"/>
            <a:ext cx="2833508" cy="52322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Min peut répondre à chaque fois par 4 déplacements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8B527F-48E3-EC40-858D-B1BBC38ECF95}"/>
              </a:ext>
            </a:extLst>
          </p:cNvPr>
          <p:cNvSpPr/>
          <p:nvPr/>
        </p:nvSpPr>
        <p:spPr>
          <a:xfrm>
            <a:off x="211160" y="5089738"/>
            <a:ext cx="878679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fr-FR" i="1" dirty="0">
                <a:solidFill>
                  <a:srgbClr val="800080"/>
                </a:solidFill>
              </a:rPr>
              <a:t> Sur une feuille, l’algorithme retourne une évaluation de la position. 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fr-FR" i="1" dirty="0">
                <a:solidFill>
                  <a:srgbClr val="800080"/>
                </a:solidFill>
              </a:rPr>
              <a:t> Plus la situation est favorable au joueur Max plus la valeur sera grande, elle peut être négative si la position est perdante ou considérée comme telle.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fr-FR" i="1" dirty="0">
                <a:solidFill>
                  <a:srgbClr val="800080"/>
                </a:solidFill>
              </a:rPr>
              <a:t> La fonction peut se baser sur le nombre de pièces restantes ou sur une base de données des parties jouées au regard des situations de jeux. </a:t>
            </a:r>
          </a:p>
        </p:txBody>
      </p:sp>
      <p:sp>
        <p:nvSpPr>
          <p:cNvPr id="267" name="Line 44">
            <a:extLst>
              <a:ext uri="{FF2B5EF4-FFF2-40B4-BE49-F238E27FC236}">
                <a16:creationId xmlns:a16="http://schemas.microsoft.com/office/drawing/2014/main" id="{95E7B456-83EB-F144-8803-5A255829FF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4247" y="4517918"/>
            <a:ext cx="265214" cy="379258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68" name="Line 44">
            <a:extLst>
              <a:ext uri="{FF2B5EF4-FFF2-40B4-BE49-F238E27FC236}">
                <a16:creationId xmlns:a16="http://schemas.microsoft.com/office/drawing/2014/main" id="{8F8C660A-2073-F948-831B-4CF3773891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4284" y="4528472"/>
            <a:ext cx="3522" cy="407177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69" name="Line 44">
            <a:extLst>
              <a:ext uri="{FF2B5EF4-FFF2-40B4-BE49-F238E27FC236}">
                <a16:creationId xmlns:a16="http://schemas.microsoft.com/office/drawing/2014/main" id="{ACF98EAD-3C7F-2E4A-8B85-200826263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8220" y="4517918"/>
            <a:ext cx="265214" cy="394331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70" name="Line 44">
            <a:extLst>
              <a:ext uri="{FF2B5EF4-FFF2-40B4-BE49-F238E27FC236}">
                <a16:creationId xmlns:a16="http://schemas.microsoft.com/office/drawing/2014/main" id="{085986B6-D5F2-C540-A5DE-780D784343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4816" y="4523884"/>
            <a:ext cx="265214" cy="379258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71" name="Line 44">
            <a:extLst>
              <a:ext uri="{FF2B5EF4-FFF2-40B4-BE49-F238E27FC236}">
                <a16:creationId xmlns:a16="http://schemas.microsoft.com/office/drawing/2014/main" id="{353402AB-3BD8-5848-8D61-A557D4C297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4853" y="4534438"/>
            <a:ext cx="3522" cy="407177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72" name="Line 44">
            <a:extLst>
              <a:ext uri="{FF2B5EF4-FFF2-40B4-BE49-F238E27FC236}">
                <a16:creationId xmlns:a16="http://schemas.microsoft.com/office/drawing/2014/main" id="{9E04EC5E-F5F1-1446-B4B2-41584E5ED9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8789" y="4523884"/>
            <a:ext cx="265214" cy="394331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76" name="Line 44">
            <a:extLst>
              <a:ext uri="{FF2B5EF4-FFF2-40B4-BE49-F238E27FC236}">
                <a16:creationId xmlns:a16="http://schemas.microsoft.com/office/drawing/2014/main" id="{75A9334A-08CD-D749-8423-751E55EEB8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8759" y="4516599"/>
            <a:ext cx="265214" cy="379258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77" name="Line 44">
            <a:extLst>
              <a:ext uri="{FF2B5EF4-FFF2-40B4-BE49-F238E27FC236}">
                <a16:creationId xmlns:a16="http://schemas.microsoft.com/office/drawing/2014/main" id="{E498C19C-5E97-9546-8666-586F81A321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8796" y="4527153"/>
            <a:ext cx="3522" cy="407177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78" name="Line 44">
            <a:extLst>
              <a:ext uri="{FF2B5EF4-FFF2-40B4-BE49-F238E27FC236}">
                <a16:creationId xmlns:a16="http://schemas.microsoft.com/office/drawing/2014/main" id="{2C43CEF1-251E-3448-A1BC-9F1478926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2732" y="4516599"/>
            <a:ext cx="265214" cy="394331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79" name="Rectangle 1">
            <a:extLst>
              <a:ext uri="{FF2B5EF4-FFF2-40B4-BE49-F238E27FC236}">
                <a16:creationId xmlns:a16="http://schemas.microsoft.com/office/drawing/2014/main" id="{9D45EC99-A962-8F41-BBBE-8B8566994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195" y="3878392"/>
            <a:ext cx="2833508" cy="52322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A ce niveau le joueur Max peut avoir 3 ou 5 possibilités</a:t>
            </a:r>
          </a:p>
        </p:txBody>
      </p:sp>
      <p:sp>
        <p:nvSpPr>
          <p:cNvPr id="281" name="Line 44">
            <a:extLst>
              <a:ext uri="{FF2B5EF4-FFF2-40B4-BE49-F238E27FC236}">
                <a16:creationId xmlns:a16="http://schemas.microsoft.com/office/drawing/2014/main" id="{2CD93272-B100-3446-94ED-247FBEC836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8191" y="4515681"/>
            <a:ext cx="140401" cy="402533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82" name="Line 44">
            <a:extLst>
              <a:ext uri="{FF2B5EF4-FFF2-40B4-BE49-F238E27FC236}">
                <a16:creationId xmlns:a16="http://schemas.microsoft.com/office/drawing/2014/main" id="{4509E3CE-9642-D749-9990-06F79298D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1389" y="4552993"/>
            <a:ext cx="115382" cy="381337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84" name="Line 44">
            <a:extLst>
              <a:ext uri="{FF2B5EF4-FFF2-40B4-BE49-F238E27FC236}">
                <a16:creationId xmlns:a16="http://schemas.microsoft.com/office/drawing/2014/main" id="{0476FB57-C85E-774D-B6BF-1E722CDDE8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2780" y="4523884"/>
            <a:ext cx="265214" cy="379258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85" name="Line 44">
            <a:extLst>
              <a:ext uri="{FF2B5EF4-FFF2-40B4-BE49-F238E27FC236}">
                <a16:creationId xmlns:a16="http://schemas.microsoft.com/office/drawing/2014/main" id="{F63D7EDD-222C-5D46-96B9-8284DF0953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12817" y="4534438"/>
            <a:ext cx="3522" cy="407177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86" name="Line 44">
            <a:extLst>
              <a:ext uri="{FF2B5EF4-FFF2-40B4-BE49-F238E27FC236}">
                <a16:creationId xmlns:a16="http://schemas.microsoft.com/office/drawing/2014/main" id="{63ED3050-44F5-574A-9097-ECDC18D9B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753" y="4523884"/>
            <a:ext cx="265214" cy="394331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87" name="Line 44">
            <a:extLst>
              <a:ext uri="{FF2B5EF4-FFF2-40B4-BE49-F238E27FC236}">
                <a16:creationId xmlns:a16="http://schemas.microsoft.com/office/drawing/2014/main" id="{2F84D897-722B-F940-9A45-C4D21EBE7A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6724" y="4521647"/>
            <a:ext cx="140401" cy="402533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88" name="Line 44">
            <a:extLst>
              <a:ext uri="{FF2B5EF4-FFF2-40B4-BE49-F238E27FC236}">
                <a16:creationId xmlns:a16="http://schemas.microsoft.com/office/drawing/2014/main" id="{321DC3EB-1B5B-774E-8696-99FB78D8F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9922" y="4558959"/>
            <a:ext cx="115382" cy="381337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3350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756693" y="544513"/>
            <a:ext cx="22349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Stratégie de jeux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3192590"/>
            <a:chOff x="0" y="998538"/>
            <a:chExt cx="9144000" cy="3192590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 minimax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467305"/>
              <a:ext cx="8635702" cy="2723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i="1" dirty="0">
                  <a:solidFill>
                    <a:srgbClr val="800080"/>
                  </a:solidFill>
                  <a:sym typeface="Wingdings" pitchFamily="2" charset="2"/>
                </a:rPr>
                <a:t>Algorithme</a:t>
              </a:r>
              <a:endParaRPr lang="fr-FR" sz="2000" i="1" dirty="0">
                <a:solidFill>
                  <a:srgbClr val="800080"/>
                </a:solidFill>
              </a:endParaRPr>
            </a:p>
            <a:p>
              <a:pPr lvl="1" algn="just">
                <a:spcBef>
                  <a:spcPts val="0"/>
                </a:spcBef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L’algorithme va parcourir l’arbre en profondeur afin de rechercher la meilleur stratégie de jeux.</a:t>
              </a:r>
            </a:p>
            <a:p>
              <a:pPr lvl="1" algn="just">
                <a:spcBef>
                  <a:spcPts val="0"/>
                </a:spcBef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</a:t>
              </a:r>
              <a:r>
                <a:rPr lang="fr-FR" i="1" dirty="0" err="1">
                  <a:solidFill>
                    <a:srgbClr val="800080"/>
                  </a:solidFill>
                </a:rPr>
                <a:t>MiniMax</a:t>
              </a:r>
              <a:r>
                <a:rPr lang="fr-FR" i="1" dirty="0">
                  <a:solidFill>
                    <a:srgbClr val="800080"/>
                  </a:solidFill>
                </a:rPr>
                <a:t> retourne la valeur de la fonction d’évaluation lorsque le parcours arrive sur une feuille ou sur la profondeur P.</a:t>
              </a:r>
            </a:p>
            <a:p>
              <a:pPr lvl="1" algn="just">
                <a:spcBef>
                  <a:spcPts val="0"/>
                </a:spcBef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Sinon on devra retourner soit le max des valeurs des enfants si l’on se trouve sur un niveau liée au joueur Max, et le minimum dans le cas contraire.</a:t>
              </a:r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D286547C-7EDC-2249-85E8-724DCBF4B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88" y="4443406"/>
            <a:ext cx="4411745" cy="203132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tabLst>
                <a:tab pos="1558925" algn="ctr"/>
              </a:tabLst>
            </a:pPr>
            <a:r>
              <a:rPr lang="fr-FR" b="1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def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MiniMax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Noeud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Depth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 :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Depth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==P) : return F(Nœud)</a:t>
            </a:r>
            <a:endParaRPr lang="fr-FR" i="1" baseline="-25000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lvl="0"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if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(Depth%2==0) :       #Niveau de Max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MaxValue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-∞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s in successeurs(Nœud) :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value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MiniMax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(s, Deph+1)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   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MaxValue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= Max(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MaxValue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, value)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2ABA0D8A-0508-D848-911E-248A4FB68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628" y="4448180"/>
            <a:ext cx="4352289" cy="203132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return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MaxValue</a:t>
            </a:r>
            <a:endParaRPr lang="fr-FR" i="1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  <a:sym typeface="Symbol"/>
            </a:endParaRPr>
          </a:p>
          <a:p>
            <a:pPr lvl="0"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 </a:t>
            </a:r>
            <a:r>
              <a:rPr lang="fr-FR" b="1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: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MinValue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+∞</a:t>
            </a:r>
          </a:p>
          <a:p>
            <a:pPr lvl="0"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for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s in successeurs(Nœud) :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value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MiniMax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(s, Deph+1)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   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MinValue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= Min(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MinValue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, value)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  return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MinValue</a:t>
            </a:r>
            <a:endParaRPr lang="fr-FR" i="1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5056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756693" y="544513"/>
            <a:ext cx="22349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Stratégie de jeux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2915591"/>
            <a:chOff x="0" y="998538"/>
            <a:chExt cx="9144000" cy="2915591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 minimax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467305"/>
              <a:ext cx="8635702" cy="2446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i="1" dirty="0">
                  <a:solidFill>
                    <a:srgbClr val="800080"/>
                  </a:solidFill>
                  <a:sym typeface="Wingdings" pitchFamily="2" charset="2"/>
                </a:rPr>
                <a:t>Elagage Alpha-Bêta</a:t>
              </a:r>
              <a:endParaRPr lang="fr-FR" sz="2000" i="1" dirty="0">
                <a:solidFill>
                  <a:srgbClr val="800080"/>
                </a:solidFill>
              </a:endParaRPr>
            </a:p>
            <a:p>
              <a:pPr lvl="1" algn="just">
                <a:spcBef>
                  <a:spcPts val="0"/>
                </a:spcBef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Afin d’accélérer les recherches ou d’explorer plus profondément l’arbre des possibilités, on utilise une technique d’élagage.</a:t>
              </a:r>
            </a:p>
            <a:p>
              <a:pPr lvl="1" algn="just">
                <a:spcBef>
                  <a:spcPts val="0"/>
                </a:spcBef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L’élagage "Alpha-Bêta" consiste à ne pas explorer certaines branches qui sont inutiles, à chaque nœud on conserve un intervalle de confiance.</a:t>
              </a:r>
            </a:p>
            <a:p>
              <a:pPr lvl="1" algn="just">
                <a:spcBef>
                  <a:spcPts val="0"/>
                </a:spcBef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Alpha est la valeur minimum que pourra prendre le nœud et Bêta la valeur maximale de ce nœud.</a:t>
              </a:r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D286547C-7EDC-2249-85E8-724DCBF4B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88" y="4166408"/>
            <a:ext cx="4411745" cy="2585323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tabLst>
                <a:tab pos="1558925" algn="ctr"/>
              </a:tabLst>
            </a:pPr>
            <a:r>
              <a:rPr lang="fr-FR" b="1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def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Elagage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Noeud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Depth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Alpha, Beta) :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Depth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==P) : return F(Nœud)</a:t>
            </a:r>
            <a:endParaRPr lang="fr-FR" i="1" baseline="-25000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lvl="0"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if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(Depth%2==0) :       #Niveau de Max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MaxValue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-∞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s in successeurs(Nœud) :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value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Elagage(s, Depth+1, Alpha, Beta)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   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MaxValue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= Max(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MaxValue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, value)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    Alpha = Max(Alpha, value)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    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Beta &lt;= Alpha : 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break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2ABA0D8A-0508-D848-911E-248A4FB68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070" y="4171182"/>
            <a:ext cx="4391848" cy="2585323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return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MaxValue</a:t>
            </a:r>
            <a:endParaRPr lang="fr-FR" i="1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  <a:sym typeface="Symbol"/>
            </a:endParaRPr>
          </a:p>
          <a:p>
            <a:pPr lvl="0"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 </a:t>
            </a:r>
            <a:r>
              <a:rPr lang="fr-FR" b="1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: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MinValue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+∞</a:t>
            </a:r>
          </a:p>
          <a:p>
            <a:pPr lvl="0">
              <a:tabLst>
                <a:tab pos="1558925" algn="ctr"/>
              </a:tabLst>
            </a:pP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for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s in successeurs(Nœud) :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value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Elagage(s, Depth+1, Alpha, Beta)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   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MinValue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= Min(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MinValue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, value)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    Beta = Min(Beta, value)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    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Beta &lt;= Alpha : </a:t>
            </a:r>
            <a:r>
              <a:rPr lang="fr-FR" b="1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break</a:t>
            </a:r>
          </a:p>
          <a:p>
            <a:pPr lvl="0">
              <a:tabLst>
                <a:tab pos="1558925" algn="ctr"/>
              </a:tabLst>
            </a:pPr>
            <a:r>
              <a:rPr lang="fr-FR" i="1" dirty="0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  return </a:t>
            </a:r>
            <a:r>
              <a:rPr lang="fr-FR" i="1" dirty="0" err="1">
                <a:solidFill>
                  <a:srgbClr val="80008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  <a:sym typeface="Symbol"/>
              </a:rPr>
              <a:t>MinValue</a:t>
            </a:r>
            <a:endParaRPr lang="fr-FR" i="1" dirty="0">
              <a:solidFill>
                <a:srgbClr val="800080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8399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756693" y="544513"/>
            <a:ext cx="22349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Stratégie de jeux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724155"/>
            <a:chOff x="0" y="998538"/>
            <a:chExt cx="9144000" cy="724155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 minimax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05477" y="1322583"/>
              <a:ext cx="86357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i="1" dirty="0">
                  <a:solidFill>
                    <a:srgbClr val="800080"/>
                  </a:solidFill>
                  <a:sym typeface="Wingdings" pitchFamily="2" charset="2"/>
                </a:rPr>
                <a:t>Elagage Alpha-Bêta</a:t>
              </a:r>
              <a:endParaRPr lang="fr-FR" i="1" dirty="0">
                <a:solidFill>
                  <a:srgbClr val="800080"/>
                </a:solidFill>
              </a:endParaRPr>
            </a:p>
          </p:txBody>
        </p:sp>
      </p:grpSp>
      <p:sp>
        <p:nvSpPr>
          <p:cNvPr id="272" name="Line 44">
            <a:extLst>
              <a:ext uri="{FF2B5EF4-FFF2-40B4-BE49-F238E27FC236}">
                <a16:creationId xmlns:a16="http://schemas.microsoft.com/office/drawing/2014/main" id="{9E04EC5E-F5F1-1446-B4B2-41584E5ED9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407" y="5728708"/>
            <a:ext cx="145596" cy="566575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62" name="Rectangle 1">
            <a:extLst>
              <a:ext uri="{FF2B5EF4-FFF2-40B4-BE49-F238E27FC236}">
                <a16:creationId xmlns:a16="http://schemas.microsoft.com/office/drawing/2014/main" id="{A84DBF1A-A338-1F47-8436-8AC8244D4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437" y="6295284"/>
            <a:ext cx="335416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7</a:t>
            </a:r>
          </a:p>
        </p:txBody>
      </p:sp>
      <p:sp>
        <p:nvSpPr>
          <p:cNvPr id="263" name="Rectangle 1">
            <a:extLst>
              <a:ext uri="{FF2B5EF4-FFF2-40B4-BE49-F238E27FC236}">
                <a16:creationId xmlns:a16="http://schemas.microsoft.com/office/drawing/2014/main" id="{F4A076F6-CB09-8D46-988A-E090419B6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89" y="6295284"/>
            <a:ext cx="335416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9</a:t>
            </a:r>
          </a:p>
        </p:txBody>
      </p:sp>
      <p:sp>
        <p:nvSpPr>
          <p:cNvPr id="264" name="Rectangle 1">
            <a:extLst>
              <a:ext uri="{FF2B5EF4-FFF2-40B4-BE49-F238E27FC236}">
                <a16:creationId xmlns:a16="http://schemas.microsoft.com/office/drawing/2014/main" id="{96CC124A-BCD4-C741-8296-D1EFBD4AF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941" y="6295284"/>
            <a:ext cx="335416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5</a:t>
            </a:r>
          </a:p>
        </p:txBody>
      </p:sp>
      <p:sp>
        <p:nvSpPr>
          <p:cNvPr id="265" name="Rectangle 1">
            <a:extLst>
              <a:ext uri="{FF2B5EF4-FFF2-40B4-BE49-F238E27FC236}">
                <a16:creationId xmlns:a16="http://schemas.microsoft.com/office/drawing/2014/main" id="{2C41B292-B658-6845-9D67-4213D88A3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193" y="6295284"/>
            <a:ext cx="335416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266" name="Rectangle 1">
            <a:extLst>
              <a:ext uri="{FF2B5EF4-FFF2-40B4-BE49-F238E27FC236}">
                <a16:creationId xmlns:a16="http://schemas.microsoft.com/office/drawing/2014/main" id="{9C7F317F-CBA5-CD45-8D81-0314BD654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531" y="6295284"/>
            <a:ext cx="380330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11</a:t>
            </a:r>
          </a:p>
        </p:txBody>
      </p:sp>
      <p:sp>
        <p:nvSpPr>
          <p:cNvPr id="273" name="Rectangle 1">
            <a:extLst>
              <a:ext uri="{FF2B5EF4-FFF2-40B4-BE49-F238E27FC236}">
                <a16:creationId xmlns:a16="http://schemas.microsoft.com/office/drawing/2014/main" id="{E4A39453-4DCE-3247-B199-45A281B01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783" y="6295284"/>
            <a:ext cx="380330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13</a:t>
            </a:r>
          </a:p>
        </p:txBody>
      </p:sp>
      <p:sp>
        <p:nvSpPr>
          <p:cNvPr id="274" name="Rectangle 1">
            <a:extLst>
              <a:ext uri="{FF2B5EF4-FFF2-40B4-BE49-F238E27FC236}">
                <a16:creationId xmlns:a16="http://schemas.microsoft.com/office/drawing/2014/main" id="{6B04C703-2763-6748-9774-0AECDFD59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949" y="6295284"/>
            <a:ext cx="335416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275" name="Rectangle 1">
            <a:extLst>
              <a:ext uri="{FF2B5EF4-FFF2-40B4-BE49-F238E27FC236}">
                <a16:creationId xmlns:a16="http://schemas.microsoft.com/office/drawing/2014/main" id="{73E3EE5A-12A8-F44D-8039-6B51C6B5A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201" y="6295284"/>
            <a:ext cx="380330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17</a:t>
            </a:r>
          </a:p>
        </p:txBody>
      </p:sp>
      <p:sp>
        <p:nvSpPr>
          <p:cNvPr id="280" name="Rectangle 1">
            <a:extLst>
              <a:ext uri="{FF2B5EF4-FFF2-40B4-BE49-F238E27FC236}">
                <a16:creationId xmlns:a16="http://schemas.microsoft.com/office/drawing/2014/main" id="{6E7723FE-3312-784F-8026-F1257E4D5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453" y="6295284"/>
            <a:ext cx="335416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5</a:t>
            </a:r>
          </a:p>
        </p:txBody>
      </p:sp>
      <p:sp>
        <p:nvSpPr>
          <p:cNvPr id="283" name="Rectangle 1">
            <a:extLst>
              <a:ext uri="{FF2B5EF4-FFF2-40B4-BE49-F238E27FC236}">
                <a16:creationId xmlns:a16="http://schemas.microsoft.com/office/drawing/2014/main" id="{4C034F30-522D-BA49-A2B1-B3289ED65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705" y="6295284"/>
            <a:ext cx="335416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9</a:t>
            </a:r>
          </a:p>
        </p:txBody>
      </p:sp>
      <p:sp>
        <p:nvSpPr>
          <p:cNvPr id="289" name="Rectangle 1">
            <a:extLst>
              <a:ext uri="{FF2B5EF4-FFF2-40B4-BE49-F238E27FC236}">
                <a16:creationId xmlns:a16="http://schemas.microsoft.com/office/drawing/2014/main" id="{B8DC365F-BDA4-8F44-9A71-298B57D3E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1957" y="6295284"/>
            <a:ext cx="335416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290" name="Rectangle 1">
            <a:extLst>
              <a:ext uri="{FF2B5EF4-FFF2-40B4-BE49-F238E27FC236}">
                <a16:creationId xmlns:a16="http://schemas.microsoft.com/office/drawing/2014/main" id="{3E72D421-DAA8-594D-A321-0ADE5149E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209" y="6295284"/>
            <a:ext cx="335416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2</a:t>
            </a:r>
          </a:p>
        </p:txBody>
      </p:sp>
      <p:sp>
        <p:nvSpPr>
          <p:cNvPr id="291" name="Rectangle 1">
            <a:extLst>
              <a:ext uri="{FF2B5EF4-FFF2-40B4-BE49-F238E27FC236}">
                <a16:creationId xmlns:a16="http://schemas.microsoft.com/office/drawing/2014/main" id="{0DF75345-37C2-C24A-9D08-25EA1AB3E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461" y="6295284"/>
            <a:ext cx="379132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11</a:t>
            </a:r>
          </a:p>
        </p:txBody>
      </p:sp>
      <p:sp>
        <p:nvSpPr>
          <p:cNvPr id="292" name="Rectangle 1">
            <a:extLst>
              <a:ext uri="{FF2B5EF4-FFF2-40B4-BE49-F238E27FC236}">
                <a16:creationId xmlns:a16="http://schemas.microsoft.com/office/drawing/2014/main" id="{EA08975B-24B6-FF4C-9BB9-4F3608228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713" y="6295284"/>
            <a:ext cx="335416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1</a:t>
            </a:r>
          </a:p>
        </p:txBody>
      </p:sp>
      <p:sp>
        <p:nvSpPr>
          <p:cNvPr id="294" name="Rectangle 1">
            <a:extLst>
              <a:ext uri="{FF2B5EF4-FFF2-40B4-BE49-F238E27FC236}">
                <a16:creationId xmlns:a16="http://schemas.microsoft.com/office/drawing/2014/main" id="{F5AE5A6A-00A8-AC48-ABA8-DF376CA87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8210" y="6295284"/>
            <a:ext cx="335416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296" name="Line 44">
            <a:extLst>
              <a:ext uri="{FF2B5EF4-FFF2-40B4-BE49-F238E27FC236}">
                <a16:creationId xmlns:a16="http://schemas.microsoft.com/office/drawing/2014/main" id="{2A3D19B0-C089-624A-B0C6-F4DCAF0F04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20696" y="5728708"/>
            <a:ext cx="164801" cy="566575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19" name="Line 44">
            <a:extLst>
              <a:ext uri="{FF2B5EF4-FFF2-40B4-BE49-F238E27FC236}">
                <a16:creationId xmlns:a16="http://schemas.microsoft.com/office/drawing/2014/main" id="{D3A81B28-784B-8246-8723-BB885F916D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8099" y="4346936"/>
            <a:ext cx="396667" cy="634690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20" name="Line 44">
            <a:extLst>
              <a:ext uri="{FF2B5EF4-FFF2-40B4-BE49-F238E27FC236}">
                <a16:creationId xmlns:a16="http://schemas.microsoft.com/office/drawing/2014/main" id="{C1C7793C-A335-9345-AEE5-EFE788877C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2426" y="4352587"/>
            <a:ext cx="374923" cy="650593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22" name="Line 44">
            <a:extLst>
              <a:ext uri="{FF2B5EF4-FFF2-40B4-BE49-F238E27FC236}">
                <a16:creationId xmlns:a16="http://schemas.microsoft.com/office/drawing/2014/main" id="{8FBE4637-0D5A-6F40-8831-5B5ADA7410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4043" y="4336685"/>
            <a:ext cx="332004" cy="650376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23" name="Line 44">
            <a:extLst>
              <a:ext uri="{FF2B5EF4-FFF2-40B4-BE49-F238E27FC236}">
                <a16:creationId xmlns:a16="http://schemas.microsoft.com/office/drawing/2014/main" id="{349709A1-BC99-2147-B7E9-F9E440A8E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114" y="4352588"/>
            <a:ext cx="355107" cy="650376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25" name="Line 44">
            <a:extLst>
              <a:ext uri="{FF2B5EF4-FFF2-40B4-BE49-F238E27FC236}">
                <a16:creationId xmlns:a16="http://schemas.microsoft.com/office/drawing/2014/main" id="{096899CC-FB30-2F4E-86B1-83571B4951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0397" y="4357501"/>
            <a:ext cx="320616" cy="650593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26" name="Line 44">
            <a:extLst>
              <a:ext uri="{FF2B5EF4-FFF2-40B4-BE49-F238E27FC236}">
                <a16:creationId xmlns:a16="http://schemas.microsoft.com/office/drawing/2014/main" id="{0D93B02E-5F81-674D-A4B9-67BC92CDD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2348" y="4352588"/>
            <a:ext cx="412549" cy="650376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28" name="Line 44">
            <a:extLst>
              <a:ext uri="{FF2B5EF4-FFF2-40B4-BE49-F238E27FC236}">
                <a16:creationId xmlns:a16="http://schemas.microsoft.com/office/drawing/2014/main" id="{47D63000-B240-D14A-AB6E-32399EEB7D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33592" y="4346936"/>
            <a:ext cx="276721" cy="629952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2490EC7A-88F2-3B45-B00D-12149273EB7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2789" y="4357326"/>
            <a:ext cx="412549" cy="624300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32" name="Line 44">
            <a:extLst>
              <a:ext uri="{FF2B5EF4-FFF2-40B4-BE49-F238E27FC236}">
                <a16:creationId xmlns:a16="http://schemas.microsoft.com/office/drawing/2014/main" id="{E6427546-C9A9-4B44-BF0C-AA71BDE25B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8919" y="3318849"/>
            <a:ext cx="448531" cy="587554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33" name="Line 44">
            <a:extLst>
              <a:ext uri="{FF2B5EF4-FFF2-40B4-BE49-F238E27FC236}">
                <a16:creationId xmlns:a16="http://schemas.microsoft.com/office/drawing/2014/main" id="{7DCA4DE6-EA59-F843-AB8E-0E56A06A9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6028" y="3329239"/>
            <a:ext cx="432819" cy="600987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34" name="Line 44">
            <a:extLst>
              <a:ext uri="{FF2B5EF4-FFF2-40B4-BE49-F238E27FC236}">
                <a16:creationId xmlns:a16="http://schemas.microsoft.com/office/drawing/2014/main" id="{7F646CC2-E0CF-2F42-987F-91D02DDCEC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7168" y="3313528"/>
            <a:ext cx="412549" cy="600987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35" name="Line 44">
            <a:extLst>
              <a:ext uri="{FF2B5EF4-FFF2-40B4-BE49-F238E27FC236}">
                <a16:creationId xmlns:a16="http://schemas.microsoft.com/office/drawing/2014/main" id="{7C9BED78-6050-F44A-91AC-BF3250DC82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785" y="3338258"/>
            <a:ext cx="444253" cy="647177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36" name="Line 44">
            <a:extLst>
              <a:ext uri="{FF2B5EF4-FFF2-40B4-BE49-F238E27FC236}">
                <a16:creationId xmlns:a16="http://schemas.microsoft.com/office/drawing/2014/main" id="{CF708F71-94F1-C249-9086-993AB69CEB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7020" y="2389906"/>
            <a:ext cx="1456957" cy="388410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37" name="Line 44">
            <a:extLst>
              <a:ext uri="{FF2B5EF4-FFF2-40B4-BE49-F238E27FC236}">
                <a16:creationId xmlns:a16="http://schemas.microsoft.com/office/drawing/2014/main" id="{67B1E793-6ADE-8A4A-97F2-FE81705AE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6424" y="2393699"/>
            <a:ext cx="1456958" cy="384618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1B4F97-F5E8-9349-9DC0-86AC54B13E2A}"/>
              </a:ext>
            </a:extLst>
          </p:cNvPr>
          <p:cNvSpPr/>
          <p:nvPr/>
        </p:nvSpPr>
        <p:spPr>
          <a:xfrm>
            <a:off x="66764" y="1871273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i="1" dirty="0">
                <a:solidFill>
                  <a:srgbClr val="800080"/>
                </a:solidFill>
                <a:sym typeface="Wingdings" pitchFamily="2" charset="2"/>
              </a:rPr>
              <a:t>Niveau 0 </a:t>
            </a:r>
          </a:p>
          <a:p>
            <a:pPr algn="ctr"/>
            <a:r>
              <a:rPr lang="fr-FR" sz="1400" i="1" dirty="0">
                <a:solidFill>
                  <a:srgbClr val="800080"/>
                </a:solidFill>
                <a:sym typeface="Wingdings" pitchFamily="2" charset="2"/>
              </a:rPr>
              <a:t>Max</a:t>
            </a:r>
            <a:endParaRPr lang="fr-FR" sz="1400" dirty="0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3BF1D0F-8D62-FA46-AFEF-F344074FA1CA}"/>
              </a:ext>
            </a:extLst>
          </p:cNvPr>
          <p:cNvSpPr/>
          <p:nvPr/>
        </p:nvSpPr>
        <p:spPr>
          <a:xfrm>
            <a:off x="66764" y="2863247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i="1" dirty="0">
                <a:solidFill>
                  <a:srgbClr val="800080"/>
                </a:solidFill>
                <a:sym typeface="Wingdings" pitchFamily="2" charset="2"/>
              </a:rPr>
              <a:t>Niveau 1 </a:t>
            </a:r>
          </a:p>
          <a:p>
            <a:pPr algn="ctr"/>
            <a:r>
              <a:rPr lang="fr-FR" sz="1400" i="1" dirty="0">
                <a:solidFill>
                  <a:srgbClr val="800080"/>
                </a:solidFill>
                <a:sym typeface="Wingdings" pitchFamily="2" charset="2"/>
              </a:rPr>
              <a:t>Min</a:t>
            </a:r>
            <a:endParaRPr lang="fr-FR" sz="1400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2BD9EC1A-C277-7D4F-A45C-1A77C9D38BA7}"/>
              </a:ext>
            </a:extLst>
          </p:cNvPr>
          <p:cNvSpPr/>
          <p:nvPr/>
        </p:nvSpPr>
        <p:spPr>
          <a:xfrm>
            <a:off x="66764" y="3795986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i="1" dirty="0">
                <a:solidFill>
                  <a:srgbClr val="800080"/>
                </a:solidFill>
                <a:sym typeface="Wingdings" pitchFamily="2" charset="2"/>
              </a:rPr>
              <a:t>Niveau 2 </a:t>
            </a:r>
          </a:p>
          <a:p>
            <a:pPr algn="ctr"/>
            <a:r>
              <a:rPr lang="fr-FR" sz="1400" i="1" dirty="0">
                <a:solidFill>
                  <a:srgbClr val="800080"/>
                </a:solidFill>
                <a:sym typeface="Wingdings" pitchFamily="2" charset="2"/>
              </a:rPr>
              <a:t>Max</a:t>
            </a:r>
            <a:endParaRPr lang="fr-FR" sz="1400" dirty="0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CB3EAC55-57EA-B646-8784-010A6EEB9CD2}"/>
              </a:ext>
            </a:extLst>
          </p:cNvPr>
          <p:cNvSpPr/>
          <p:nvPr/>
        </p:nvSpPr>
        <p:spPr>
          <a:xfrm>
            <a:off x="66764" y="4987278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i="1" dirty="0">
                <a:solidFill>
                  <a:srgbClr val="800080"/>
                </a:solidFill>
                <a:sym typeface="Wingdings" pitchFamily="2" charset="2"/>
              </a:rPr>
              <a:t>Niveau 3 </a:t>
            </a:r>
          </a:p>
          <a:p>
            <a:pPr algn="ctr"/>
            <a:r>
              <a:rPr lang="fr-FR" sz="1400" i="1" dirty="0">
                <a:solidFill>
                  <a:srgbClr val="800080"/>
                </a:solidFill>
                <a:sym typeface="Wingdings" pitchFamily="2" charset="2"/>
              </a:rPr>
              <a:t>Min</a:t>
            </a:r>
            <a:endParaRPr lang="fr-FR" sz="1400" dirty="0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CD58D2DE-5985-ED4A-BB98-92521AC00112}"/>
              </a:ext>
            </a:extLst>
          </p:cNvPr>
          <p:cNvSpPr/>
          <p:nvPr/>
        </p:nvSpPr>
        <p:spPr>
          <a:xfrm>
            <a:off x="56373" y="6156389"/>
            <a:ext cx="8915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i="1" dirty="0">
                <a:solidFill>
                  <a:srgbClr val="800080"/>
                </a:solidFill>
                <a:sym typeface="Wingdings" pitchFamily="2" charset="2"/>
              </a:rPr>
              <a:t>Niveau 4</a:t>
            </a:r>
          </a:p>
          <a:p>
            <a:pPr algn="ctr"/>
            <a:r>
              <a:rPr lang="fr-FR" sz="1400" i="1" dirty="0">
                <a:solidFill>
                  <a:srgbClr val="800080"/>
                </a:solidFill>
                <a:sym typeface="Wingdings" pitchFamily="2" charset="2"/>
              </a:rPr>
              <a:t>Max</a:t>
            </a:r>
            <a:endParaRPr lang="fr-FR" sz="1400" dirty="0"/>
          </a:p>
        </p:txBody>
      </p:sp>
      <p:sp>
        <p:nvSpPr>
          <p:cNvPr id="342" name="Line 44">
            <a:extLst>
              <a:ext uri="{FF2B5EF4-FFF2-40B4-BE49-F238E27FC236}">
                <a16:creationId xmlns:a16="http://schemas.microsoft.com/office/drawing/2014/main" id="{BAC9238B-3719-D943-8EB0-61F82D0383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4132" y="5710943"/>
            <a:ext cx="137544" cy="580875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43" name="Line 44">
            <a:extLst>
              <a:ext uri="{FF2B5EF4-FFF2-40B4-BE49-F238E27FC236}">
                <a16:creationId xmlns:a16="http://schemas.microsoft.com/office/drawing/2014/main" id="{5B07EF24-6559-744F-A219-88F4CC1530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4370" y="5725243"/>
            <a:ext cx="164801" cy="566575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44" name="Line 44">
            <a:extLst>
              <a:ext uri="{FF2B5EF4-FFF2-40B4-BE49-F238E27FC236}">
                <a16:creationId xmlns:a16="http://schemas.microsoft.com/office/drawing/2014/main" id="{092CE1FE-9566-AB4C-83FA-86C34C1F4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5287" y="5710943"/>
            <a:ext cx="139673" cy="587801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45" name="Line 44">
            <a:extLst>
              <a:ext uri="{FF2B5EF4-FFF2-40B4-BE49-F238E27FC236}">
                <a16:creationId xmlns:a16="http://schemas.microsoft.com/office/drawing/2014/main" id="{81762161-F278-644D-9F3B-B18401A633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7654" y="5732169"/>
            <a:ext cx="164801" cy="566575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46" name="Line 44">
            <a:extLst>
              <a:ext uri="{FF2B5EF4-FFF2-40B4-BE49-F238E27FC236}">
                <a16:creationId xmlns:a16="http://schemas.microsoft.com/office/drawing/2014/main" id="{F1F23486-9B45-9D44-8C10-E6E871324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9918" y="5732793"/>
            <a:ext cx="144806" cy="565952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47" name="Line 44">
            <a:extLst>
              <a:ext uri="{FF2B5EF4-FFF2-40B4-BE49-F238E27FC236}">
                <a16:creationId xmlns:a16="http://schemas.microsoft.com/office/drawing/2014/main" id="{41C4FD85-77D2-D44D-B9C2-AE425A9AD7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2285" y="5732792"/>
            <a:ext cx="164801" cy="566575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48" name="Line 44">
            <a:extLst>
              <a:ext uri="{FF2B5EF4-FFF2-40B4-BE49-F238E27FC236}">
                <a16:creationId xmlns:a16="http://schemas.microsoft.com/office/drawing/2014/main" id="{47368D75-D113-E147-8970-0A6F2FFD0E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9840" y="5732846"/>
            <a:ext cx="144806" cy="565952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49" name="Line 44">
            <a:extLst>
              <a:ext uri="{FF2B5EF4-FFF2-40B4-BE49-F238E27FC236}">
                <a16:creationId xmlns:a16="http://schemas.microsoft.com/office/drawing/2014/main" id="{623DBEB0-E4FF-8247-BE6B-934E40070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2207" y="5732845"/>
            <a:ext cx="164801" cy="566575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50" name="Line 44">
            <a:extLst>
              <a:ext uri="{FF2B5EF4-FFF2-40B4-BE49-F238E27FC236}">
                <a16:creationId xmlns:a16="http://schemas.microsoft.com/office/drawing/2014/main" id="{C840BC79-5DDD-2E40-8A1B-96296F5D1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1167" y="5737139"/>
            <a:ext cx="144806" cy="565952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51" name="Line 44">
            <a:extLst>
              <a:ext uri="{FF2B5EF4-FFF2-40B4-BE49-F238E27FC236}">
                <a16:creationId xmlns:a16="http://schemas.microsoft.com/office/drawing/2014/main" id="{101794A1-DE49-4549-85F9-D3AC140AD8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33534" y="5737138"/>
            <a:ext cx="164801" cy="566575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52" name="Line 44">
            <a:extLst>
              <a:ext uri="{FF2B5EF4-FFF2-40B4-BE49-F238E27FC236}">
                <a16:creationId xmlns:a16="http://schemas.microsoft.com/office/drawing/2014/main" id="{096EF81F-7EF9-F040-BA44-342696479C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6003" y="5727140"/>
            <a:ext cx="144806" cy="565952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53" name="Line 44">
            <a:extLst>
              <a:ext uri="{FF2B5EF4-FFF2-40B4-BE49-F238E27FC236}">
                <a16:creationId xmlns:a16="http://schemas.microsoft.com/office/drawing/2014/main" id="{02FF2991-1C1F-594B-B190-4F9D9762B7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8370" y="5727139"/>
            <a:ext cx="164801" cy="566575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54" name="Line 44">
            <a:extLst>
              <a:ext uri="{FF2B5EF4-FFF2-40B4-BE49-F238E27FC236}">
                <a16:creationId xmlns:a16="http://schemas.microsoft.com/office/drawing/2014/main" id="{F67E6ED1-4F9E-EC4E-B23C-10814BEA5B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66410" y="5737531"/>
            <a:ext cx="144806" cy="565952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55" name="Line 44">
            <a:extLst>
              <a:ext uri="{FF2B5EF4-FFF2-40B4-BE49-F238E27FC236}">
                <a16:creationId xmlns:a16="http://schemas.microsoft.com/office/drawing/2014/main" id="{EDE2F07E-5AF8-624A-983F-352039165D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88777" y="5737530"/>
            <a:ext cx="164801" cy="566575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58" name="Rectangle 1">
            <a:extLst>
              <a:ext uri="{FF2B5EF4-FFF2-40B4-BE49-F238E27FC236}">
                <a16:creationId xmlns:a16="http://schemas.microsoft.com/office/drawing/2014/main" id="{5660896F-AF1C-1744-8378-4FDBE6F3D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581" y="6291826"/>
            <a:ext cx="380330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13</a:t>
            </a:r>
          </a:p>
        </p:txBody>
      </p:sp>
      <p:sp>
        <p:nvSpPr>
          <p:cNvPr id="381" name="Rectangle 1">
            <a:extLst>
              <a:ext uri="{FF2B5EF4-FFF2-40B4-BE49-F238E27FC236}">
                <a16:creationId xmlns:a16="http://schemas.microsoft.com/office/drawing/2014/main" id="{96954E04-DF5C-CA4D-A8B2-B8BB15A52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437" y="6295284"/>
            <a:ext cx="335416" cy="30777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7</a:t>
            </a:r>
          </a:p>
        </p:txBody>
      </p:sp>
      <p:sp>
        <p:nvSpPr>
          <p:cNvPr id="121" name="Rectangle 1">
            <a:extLst>
              <a:ext uri="{FF2B5EF4-FFF2-40B4-BE49-F238E27FC236}">
                <a16:creationId xmlns:a16="http://schemas.microsoft.com/office/drawing/2014/main" id="{48386D9C-ADEC-B944-8444-DF9FCD720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579" y="2589344"/>
            <a:ext cx="761443" cy="73866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𝛼 = -∞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𝛽 = +∞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Val =</a:t>
            </a:r>
          </a:p>
        </p:txBody>
      </p:sp>
      <p:sp>
        <p:nvSpPr>
          <p:cNvPr id="122" name="Rectangle 1">
            <a:extLst>
              <a:ext uri="{FF2B5EF4-FFF2-40B4-BE49-F238E27FC236}">
                <a16:creationId xmlns:a16="http://schemas.microsoft.com/office/drawing/2014/main" id="{26B25F3E-362A-E948-A893-B4BC3DF51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3453" y="2589344"/>
            <a:ext cx="761443" cy="73866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𝛼 = -∞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𝛽 = +∞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Val =</a:t>
            </a:r>
          </a:p>
        </p:txBody>
      </p:sp>
      <p:sp>
        <p:nvSpPr>
          <p:cNvPr id="123" name="Rectangle 1">
            <a:extLst>
              <a:ext uri="{FF2B5EF4-FFF2-40B4-BE49-F238E27FC236}">
                <a16:creationId xmlns:a16="http://schemas.microsoft.com/office/drawing/2014/main" id="{E1015F83-0F11-CF42-9E73-F466F48D0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642" y="3598021"/>
            <a:ext cx="761443" cy="73866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𝛼 = -∞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𝛽 = +∞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Val =</a:t>
            </a:r>
          </a:p>
        </p:txBody>
      </p:sp>
      <p:sp>
        <p:nvSpPr>
          <p:cNvPr id="124" name="Rectangle 1">
            <a:extLst>
              <a:ext uri="{FF2B5EF4-FFF2-40B4-BE49-F238E27FC236}">
                <a16:creationId xmlns:a16="http://schemas.microsoft.com/office/drawing/2014/main" id="{1D6EB011-BDE7-FA42-8862-32D102B9C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725" y="3598021"/>
            <a:ext cx="761443" cy="73866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𝛼 = -∞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𝛽 = +∞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Val =</a:t>
            </a:r>
          </a:p>
        </p:txBody>
      </p:sp>
      <p:sp>
        <p:nvSpPr>
          <p:cNvPr id="125" name="Rectangle 1">
            <a:extLst>
              <a:ext uri="{FF2B5EF4-FFF2-40B4-BE49-F238E27FC236}">
                <a16:creationId xmlns:a16="http://schemas.microsoft.com/office/drawing/2014/main" id="{9C14E54F-FD60-B241-8DD3-945AA0050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846" y="3598021"/>
            <a:ext cx="761443" cy="73866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𝛼 = -∞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𝛽 = +∞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Val =</a:t>
            </a:r>
          </a:p>
        </p:txBody>
      </p:sp>
      <p:sp>
        <p:nvSpPr>
          <p:cNvPr id="126" name="Rectangle 1">
            <a:extLst>
              <a:ext uri="{FF2B5EF4-FFF2-40B4-BE49-F238E27FC236}">
                <a16:creationId xmlns:a16="http://schemas.microsoft.com/office/drawing/2014/main" id="{70572322-9FC3-6A45-97EE-DD291ABB3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358" y="3598021"/>
            <a:ext cx="761443" cy="73866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𝛼 = -∞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𝛽 = +∞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Val =</a:t>
            </a:r>
          </a:p>
        </p:txBody>
      </p:sp>
      <p:sp>
        <p:nvSpPr>
          <p:cNvPr id="127" name="Rectangle 1">
            <a:extLst>
              <a:ext uri="{FF2B5EF4-FFF2-40B4-BE49-F238E27FC236}">
                <a16:creationId xmlns:a16="http://schemas.microsoft.com/office/drawing/2014/main" id="{9CE11835-A1A1-0444-A27A-3BC42E169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835" y="4987061"/>
            <a:ext cx="761443" cy="73866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𝛼 = -∞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𝛽 = +∞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Val =</a:t>
            </a:r>
          </a:p>
        </p:txBody>
      </p:sp>
      <p:sp>
        <p:nvSpPr>
          <p:cNvPr id="128" name="Rectangle 1">
            <a:extLst>
              <a:ext uri="{FF2B5EF4-FFF2-40B4-BE49-F238E27FC236}">
                <a16:creationId xmlns:a16="http://schemas.microsoft.com/office/drawing/2014/main" id="{1424965F-E99B-FF45-815B-4997C1E51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182" y="4987061"/>
            <a:ext cx="761443" cy="73866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𝛼 = -∞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𝛽 = +∞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Val =</a:t>
            </a:r>
          </a:p>
        </p:txBody>
      </p:sp>
      <p:sp>
        <p:nvSpPr>
          <p:cNvPr id="129" name="Rectangle 1">
            <a:extLst>
              <a:ext uri="{FF2B5EF4-FFF2-40B4-BE49-F238E27FC236}">
                <a16:creationId xmlns:a16="http://schemas.microsoft.com/office/drawing/2014/main" id="{3949F369-6764-A745-9CB8-96F4218E5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529" y="4987061"/>
            <a:ext cx="761443" cy="73866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𝛼 = -∞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𝛽 = +∞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Val =</a:t>
            </a:r>
          </a:p>
        </p:txBody>
      </p:sp>
      <p:sp>
        <p:nvSpPr>
          <p:cNvPr id="130" name="Rectangle 1">
            <a:extLst>
              <a:ext uri="{FF2B5EF4-FFF2-40B4-BE49-F238E27FC236}">
                <a16:creationId xmlns:a16="http://schemas.microsoft.com/office/drawing/2014/main" id="{09230947-195D-5C40-9027-CAA82D852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876" y="4987061"/>
            <a:ext cx="761443" cy="73866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𝛼 = -∞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𝛽 = +∞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Val =</a:t>
            </a:r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7CA289C7-5ADA-BA45-B1D6-DA4A179CF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223" y="4987061"/>
            <a:ext cx="761443" cy="73866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𝛼 = -∞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𝛽 = +∞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Val =</a:t>
            </a:r>
          </a:p>
        </p:txBody>
      </p:sp>
      <p:sp>
        <p:nvSpPr>
          <p:cNvPr id="132" name="Rectangle 1">
            <a:extLst>
              <a:ext uri="{FF2B5EF4-FFF2-40B4-BE49-F238E27FC236}">
                <a16:creationId xmlns:a16="http://schemas.microsoft.com/office/drawing/2014/main" id="{0AB9ABE2-A5F3-1E49-B2F4-1800986E5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570" y="4987061"/>
            <a:ext cx="761443" cy="73866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𝛼 = -∞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𝛽 = +∞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Val =</a:t>
            </a:r>
          </a:p>
        </p:txBody>
      </p:sp>
      <p:sp>
        <p:nvSpPr>
          <p:cNvPr id="133" name="Rectangle 1">
            <a:extLst>
              <a:ext uri="{FF2B5EF4-FFF2-40B4-BE49-F238E27FC236}">
                <a16:creationId xmlns:a16="http://schemas.microsoft.com/office/drawing/2014/main" id="{7983EA32-B2B2-4F43-9F73-633A8F72E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917" y="4987061"/>
            <a:ext cx="761443" cy="73866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𝛼 = -∞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𝛽 = +∞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Val =</a:t>
            </a:r>
          </a:p>
        </p:txBody>
      </p:sp>
      <p:sp>
        <p:nvSpPr>
          <p:cNvPr id="134" name="Rectangle 1">
            <a:extLst>
              <a:ext uri="{FF2B5EF4-FFF2-40B4-BE49-F238E27FC236}">
                <a16:creationId xmlns:a16="http://schemas.microsoft.com/office/drawing/2014/main" id="{C7D49214-D319-0843-BB33-B06597799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3267" y="4987061"/>
            <a:ext cx="761443" cy="73866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𝛼 = -∞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𝛽 = +∞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Val =</a:t>
            </a:r>
          </a:p>
        </p:txBody>
      </p: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26C59084-D379-8E4D-9C84-163387483C2E}"/>
              </a:ext>
            </a:extLst>
          </p:cNvPr>
          <p:cNvGrpSpPr/>
          <p:nvPr/>
        </p:nvGrpSpPr>
        <p:grpSpPr>
          <a:xfrm>
            <a:off x="1159437" y="2389906"/>
            <a:ext cx="3704540" cy="4213155"/>
            <a:chOff x="1159437" y="2389906"/>
            <a:chExt cx="3704540" cy="4213155"/>
          </a:xfrm>
        </p:grpSpPr>
        <p:sp>
          <p:nvSpPr>
            <p:cNvPr id="136" name="Line 44">
              <a:extLst>
                <a:ext uri="{FF2B5EF4-FFF2-40B4-BE49-F238E27FC236}">
                  <a16:creationId xmlns:a16="http://schemas.microsoft.com/office/drawing/2014/main" id="{841E45FA-3254-6849-AE96-31D6AD3643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0696" y="5728708"/>
              <a:ext cx="164801" cy="5665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37" name="Line 44">
              <a:extLst>
                <a:ext uri="{FF2B5EF4-FFF2-40B4-BE49-F238E27FC236}">
                  <a16:creationId xmlns:a16="http://schemas.microsoft.com/office/drawing/2014/main" id="{1C92406E-0D60-924D-8504-AB2C23E5FB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8099" y="4346936"/>
              <a:ext cx="396667" cy="63469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38" name="Line 44">
              <a:extLst>
                <a:ext uri="{FF2B5EF4-FFF2-40B4-BE49-F238E27FC236}">
                  <a16:creationId xmlns:a16="http://schemas.microsoft.com/office/drawing/2014/main" id="{B99D626C-8182-A741-9802-9927E20932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8919" y="3318849"/>
              <a:ext cx="448531" cy="58755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39" name="Line 44">
              <a:extLst>
                <a:ext uri="{FF2B5EF4-FFF2-40B4-BE49-F238E27FC236}">
                  <a16:creationId xmlns:a16="http://schemas.microsoft.com/office/drawing/2014/main" id="{08AC9CA0-422A-5342-B1DA-A046965EE0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7020" y="2389906"/>
              <a:ext cx="1456957" cy="38841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40" name="Rectangle 1">
              <a:extLst>
                <a:ext uri="{FF2B5EF4-FFF2-40B4-BE49-F238E27FC236}">
                  <a16:creationId xmlns:a16="http://schemas.microsoft.com/office/drawing/2014/main" id="{7DB91015-8B30-0E4C-BADF-78FEF0C9D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437" y="6295284"/>
              <a:ext cx="335416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7</a:t>
              </a:r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6346C94A-06EA-7C42-BF18-9BE471AE7040}"/>
              </a:ext>
            </a:extLst>
          </p:cNvPr>
          <p:cNvGrpSpPr/>
          <p:nvPr/>
        </p:nvGrpSpPr>
        <p:grpSpPr>
          <a:xfrm>
            <a:off x="1169835" y="4987061"/>
            <a:ext cx="761443" cy="1304756"/>
            <a:chOff x="1169835" y="4987061"/>
            <a:chExt cx="761443" cy="1304756"/>
          </a:xfrm>
        </p:grpSpPr>
        <p:sp>
          <p:nvSpPr>
            <p:cNvPr id="142" name="Rectangle 1">
              <a:extLst>
                <a:ext uri="{FF2B5EF4-FFF2-40B4-BE49-F238E27FC236}">
                  <a16:creationId xmlns:a16="http://schemas.microsoft.com/office/drawing/2014/main" id="{080FC241-A9EF-B549-B035-B010EDE09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835" y="4987061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-∞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 = 7</a:t>
              </a:r>
            </a:p>
          </p:txBody>
        </p:sp>
        <p:sp>
          <p:nvSpPr>
            <p:cNvPr id="143" name="Line 44">
              <a:extLst>
                <a:ext uri="{FF2B5EF4-FFF2-40B4-BE49-F238E27FC236}">
                  <a16:creationId xmlns:a16="http://schemas.microsoft.com/office/drawing/2014/main" id="{298D0AA6-BE18-FA46-B1F5-EEC055006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0695" y="5710943"/>
              <a:ext cx="165971" cy="58087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24129370-B9E5-FC45-8AE6-266242D47412}"/>
              </a:ext>
            </a:extLst>
          </p:cNvPr>
          <p:cNvGrpSpPr/>
          <p:nvPr/>
        </p:nvGrpSpPr>
        <p:grpSpPr>
          <a:xfrm>
            <a:off x="1650689" y="5725243"/>
            <a:ext cx="335416" cy="877818"/>
            <a:chOff x="1650689" y="5725243"/>
            <a:chExt cx="335416" cy="877818"/>
          </a:xfrm>
        </p:grpSpPr>
        <p:sp>
          <p:nvSpPr>
            <p:cNvPr id="146" name="Rectangle 1">
              <a:extLst>
                <a:ext uri="{FF2B5EF4-FFF2-40B4-BE49-F238E27FC236}">
                  <a16:creationId xmlns:a16="http://schemas.microsoft.com/office/drawing/2014/main" id="{45319AA6-7C5D-B548-96E5-7A3C3FFBF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689" y="6295284"/>
              <a:ext cx="335416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9</a:t>
              </a:r>
            </a:p>
          </p:txBody>
        </p:sp>
        <p:sp>
          <p:nvSpPr>
            <p:cNvPr id="147" name="Line 44">
              <a:extLst>
                <a:ext uri="{FF2B5EF4-FFF2-40B4-BE49-F238E27FC236}">
                  <a16:creationId xmlns:a16="http://schemas.microsoft.com/office/drawing/2014/main" id="{71FD2D16-B734-D240-A6EB-5B7B02294A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9516" y="5725243"/>
              <a:ext cx="161005" cy="58087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E066D033-24EB-0147-8996-5E83A7B7FA9E}"/>
              </a:ext>
            </a:extLst>
          </p:cNvPr>
          <p:cNvGrpSpPr/>
          <p:nvPr/>
        </p:nvGrpSpPr>
        <p:grpSpPr>
          <a:xfrm>
            <a:off x="1522886" y="3598021"/>
            <a:ext cx="916199" cy="1374461"/>
            <a:chOff x="1522886" y="3598021"/>
            <a:chExt cx="916199" cy="1374461"/>
          </a:xfrm>
        </p:grpSpPr>
        <p:sp>
          <p:nvSpPr>
            <p:cNvPr id="149" name="Rectangle 1">
              <a:extLst>
                <a:ext uri="{FF2B5EF4-FFF2-40B4-BE49-F238E27FC236}">
                  <a16:creationId xmlns:a16="http://schemas.microsoft.com/office/drawing/2014/main" id="{9E7925A3-3B82-E64D-89AC-00638EEE9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642" y="3598021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+∞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 = 7</a:t>
              </a:r>
            </a:p>
          </p:txBody>
        </p:sp>
        <p:sp>
          <p:nvSpPr>
            <p:cNvPr id="150" name="Line 44">
              <a:extLst>
                <a:ext uri="{FF2B5EF4-FFF2-40B4-BE49-F238E27FC236}">
                  <a16:creationId xmlns:a16="http://schemas.microsoft.com/office/drawing/2014/main" id="{59B7D9B8-5D6E-C141-9932-E393256F06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2886" y="4343953"/>
              <a:ext cx="408391" cy="62852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15D8803D-F610-7C49-8AB8-D91FF74A07EE}"/>
              </a:ext>
            </a:extLst>
          </p:cNvPr>
          <p:cNvGrpSpPr/>
          <p:nvPr/>
        </p:nvGrpSpPr>
        <p:grpSpPr>
          <a:xfrm>
            <a:off x="2141941" y="4352587"/>
            <a:ext cx="772684" cy="2250474"/>
            <a:chOff x="2141941" y="4352587"/>
            <a:chExt cx="772684" cy="2250474"/>
          </a:xfrm>
        </p:grpSpPr>
        <p:sp>
          <p:nvSpPr>
            <p:cNvPr id="152" name="Rectangle 1">
              <a:extLst>
                <a:ext uri="{FF2B5EF4-FFF2-40B4-BE49-F238E27FC236}">
                  <a16:creationId xmlns:a16="http://schemas.microsoft.com/office/drawing/2014/main" id="{835094C9-ED2D-2F44-84BD-A7CFC263E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941" y="6295284"/>
              <a:ext cx="335416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5</a:t>
              </a:r>
            </a:p>
          </p:txBody>
        </p:sp>
        <p:sp>
          <p:nvSpPr>
            <p:cNvPr id="153" name="Line 44">
              <a:extLst>
                <a:ext uri="{FF2B5EF4-FFF2-40B4-BE49-F238E27FC236}">
                  <a16:creationId xmlns:a16="http://schemas.microsoft.com/office/drawing/2014/main" id="{E8A76AB1-67AB-D643-A08B-162F7D0B8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2426" y="4352587"/>
              <a:ext cx="374923" cy="65059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54" name="Line 44">
              <a:extLst>
                <a:ext uri="{FF2B5EF4-FFF2-40B4-BE49-F238E27FC236}">
                  <a16:creationId xmlns:a16="http://schemas.microsoft.com/office/drawing/2014/main" id="{9FBA6CD7-E0C2-7641-8FBB-8ED8E6504A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370" y="5725243"/>
              <a:ext cx="164801" cy="5665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55" name="Rectangle 1">
              <a:extLst>
                <a:ext uri="{FF2B5EF4-FFF2-40B4-BE49-F238E27FC236}">
                  <a16:creationId xmlns:a16="http://schemas.microsoft.com/office/drawing/2014/main" id="{C7A6B316-2599-0C40-8E39-EBA5BD976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182" y="4987061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+∞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 =</a:t>
              </a:r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6772A9EA-291A-BB41-B4D2-4D6779721E3B}"/>
              </a:ext>
            </a:extLst>
          </p:cNvPr>
          <p:cNvGrpSpPr/>
          <p:nvPr/>
        </p:nvGrpSpPr>
        <p:grpSpPr>
          <a:xfrm>
            <a:off x="2153182" y="4987061"/>
            <a:ext cx="761443" cy="1325982"/>
            <a:chOff x="2153182" y="4987061"/>
            <a:chExt cx="761443" cy="1325982"/>
          </a:xfrm>
        </p:grpSpPr>
        <p:sp>
          <p:nvSpPr>
            <p:cNvPr id="158" name="Rectangle 1">
              <a:extLst>
                <a:ext uri="{FF2B5EF4-FFF2-40B4-BE49-F238E27FC236}">
                  <a16:creationId xmlns:a16="http://schemas.microsoft.com/office/drawing/2014/main" id="{889E256E-8243-B94D-85B8-A587E2FF4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182" y="4987061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5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 = 7</a:t>
              </a:r>
            </a:p>
          </p:txBody>
        </p:sp>
        <p:sp>
          <p:nvSpPr>
            <p:cNvPr id="159" name="Line 44">
              <a:extLst>
                <a:ext uri="{FF2B5EF4-FFF2-40B4-BE49-F238E27FC236}">
                  <a16:creationId xmlns:a16="http://schemas.microsoft.com/office/drawing/2014/main" id="{1817CE4D-3700-2849-94ED-0EFE545C6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5043" y="5732169"/>
              <a:ext cx="165971" cy="58087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A149A6EA-5372-8A42-AA06-086E6EF81605}"/>
              </a:ext>
            </a:extLst>
          </p:cNvPr>
          <p:cNvGrpSpPr/>
          <p:nvPr/>
        </p:nvGrpSpPr>
        <p:grpSpPr>
          <a:xfrm>
            <a:off x="2197926" y="4329373"/>
            <a:ext cx="662922" cy="1746661"/>
            <a:chOff x="2197926" y="4329373"/>
            <a:chExt cx="662922" cy="1746661"/>
          </a:xfrm>
        </p:grpSpPr>
        <p:sp>
          <p:nvSpPr>
            <p:cNvPr id="161" name="Line 44">
              <a:extLst>
                <a:ext uri="{FF2B5EF4-FFF2-40B4-BE49-F238E27FC236}">
                  <a16:creationId xmlns:a16="http://schemas.microsoft.com/office/drawing/2014/main" id="{394B4C69-7F72-454B-8611-311F0A001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1205" y="5926725"/>
              <a:ext cx="259643" cy="14930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non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62" name="Line 44">
              <a:extLst>
                <a:ext uri="{FF2B5EF4-FFF2-40B4-BE49-F238E27FC236}">
                  <a16:creationId xmlns:a16="http://schemas.microsoft.com/office/drawing/2014/main" id="{A5C74D2D-FA14-1F42-9C72-E1FEA7615E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97926" y="4329373"/>
              <a:ext cx="358450" cy="650375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9B3E0AA3-B7CF-9C44-AE9A-471FE252C9B4}"/>
              </a:ext>
            </a:extLst>
          </p:cNvPr>
          <p:cNvGrpSpPr/>
          <p:nvPr/>
        </p:nvGrpSpPr>
        <p:grpSpPr>
          <a:xfrm>
            <a:off x="2444330" y="2589344"/>
            <a:ext cx="962692" cy="1319284"/>
            <a:chOff x="2444330" y="2589344"/>
            <a:chExt cx="962692" cy="1319284"/>
          </a:xfrm>
        </p:grpSpPr>
        <p:sp>
          <p:nvSpPr>
            <p:cNvPr id="165" name="Rectangle 1">
              <a:extLst>
                <a:ext uri="{FF2B5EF4-FFF2-40B4-BE49-F238E27FC236}">
                  <a16:creationId xmlns:a16="http://schemas.microsoft.com/office/drawing/2014/main" id="{AB20ACB8-B4D4-614E-B3CF-D0CFD0EE5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579" y="2589344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-∞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 = 7</a:t>
              </a:r>
            </a:p>
          </p:txBody>
        </p:sp>
        <p:sp>
          <p:nvSpPr>
            <p:cNvPr id="166" name="Line 44">
              <a:extLst>
                <a:ext uri="{FF2B5EF4-FFF2-40B4-BE49-F238E27FC236}">
                  <a16:creationId xmlns:a16="http://schemas.microsoft.com/office/drawing/2014/main" id="{DEFA5B7E-4E6D-D943-BFD5-C8D2547D35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4330" y="3318848"/>
              <a:ext cx="448531" cy="58978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167" name="Groupe 166">
            <a:extLst>
              <a:ext uri="{FF2B5EF4-FFF2-40B4-BE49-F238E27FC236}">
                <a16:creationId xmlns:a16="http://schemas.microsoft.com/office/drawing/2014/main" id="{789A5ACE-8A94-6647-9554-4CDA1F1B0472}"/>
              </a:ext>
            </a:extLst>
          </p:cNvPr>
          <p:cNvGrpSpPr/>
          <p:nvPr/>
        </p:nvGrpSpPr>
        <p:grpSpPr>
          <a:xfrm>
            <a:off x="3079531" y="3329239"/>
            <a:ext cx="1303637" cy="3273822"/>
            <a:chOff x="3079531" y="3329239"/>
            <a:chExt cx="1303637" cy="3273822"/>
          </a:xfrm>
        </p:grpSpPr>
        <p:sp>
          <p:nvSpPr>
            <p:cNvPr id="168" name="Rectangle 1">
              <a:extLst>
                <a:ext uri="{FF2B5EF4-FFF2-40B4-BE49-F238E27FC236}">
                  <a16:creationId xmlns:a16="http://schemas.microsoft.com/office/drawing/2014/main" id="{D5BAC3AB-EFBF-FE49-9EF4-D1265CEFF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531" y="6295284"/>
              <a:ext cx="380330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11</a:t>
              </a:r>
            </a:p>
          </p:txBody>
        </p:sp>
        <p:sp>
          <p:nvSpPr>
            <p:cNvPr id="169" name="Line 44">
              <a:extLst>
                <a:ext uri="{FF2B5EF4-FFF2-40B4-BE49-F238E27FC236}">
                  <a16:creationId xmlns:a16="http://schemas.microsoft.com/office/drawing/2014/main" id="{3DA54209-0CAE-844F-B648-310E5C5419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4043" y="4336685"/>
              <a:ext cx="332004" cy="6503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70" name="Line 44">
              <a:extLst>
                <a:ext uri="{FF2B5EF4-FFF2-40B4-BE49-F238E27FC236}">
                  <a16:creationId xmlns:a16="http://schemas.microsoft.com/office/drawing/2014/main" id="{9FF67E34-F9C3-C542-8D21-2C1D9369C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6028" y="3329239"/>
              <a:ext cx="432819" cy="60098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71" name="Line 44">
              <a:extLst>
                <a:ext uri="{FF2B5EF4-FFF2-40B4-BE49-F238E27FC236}">
                  <a16:creationId xmlns:a16="http://schemas.microsoft.com/office/drawing/2014/main" id="{85E72D15-4F79-FC44-9199-CB6DDE684B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7654" y="5732169"/>
              <a:ext cx="164801" cy="5665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72" name="Rectangle 1">
              <a:extLst>
                <a:ext uri="{FF2B5EF4-FFF2-40B4-BE49-F238E27FC236}">
                  <a16:creationId xmlns:a16="http://schemas.microsoft.com/office/drawing/2014/main" id="{A76C2CCB-FDEA-954A-9F15-58B1104A4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725" y="3598021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-∞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 =</a:t>
              </a:r>
            </a:p>
          </p:txBody>
        </p:sp>
        <p:sp>
          <p:nvSpPr>
            <p:cNvPr id="173" name="Rectangle 1">
              <a:extLst>
                <a:ext uri="{FF2B5EF4-FFF2-40B4-BE49-F238E27FC236}">
                  <a16:creationId xmlns:a16="http://schemas.microsoft.com/office/drawing/2014/main" id="{BA0361F5-46B3-A549-9921-3B124D8C2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529" y="4987061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-∞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 =</a:t>
              </a:r>
            </a:p>
          </p:txBody>
        </p:sp>
      </p:grpSp>
      <p:grpSp>
        <p:nvGrpSpPr>
          <p:cNvPr id="174" name="Groupe 173">
            <a:extLst>
              <a:ext uri="{FF2B5EF4-FFF2-40B4-BE49-F238E27FC236}">
                <a16:creationId xmlns:a16="http://schemas.microsoft.com/office/drawing/2014/main" id="{0AFA58CE-C95D-514D-8A92-A2B0B6A83A69}"/>
              </a:ext>
            </a:extLst>
          </p:cNvPr>
          <p:cNvGrpSpPr/>
          <p:nvPr/>
        </p:nvGrpSpPr>
        <p:grpSpPr>
          <a:xfrm>
            <a:off x="3136529" y="4987061"/>
            <a:ext cx="761443" cy="1311906"/>
            <a:chOff x="3136529" y="4987061"/>
            <a:chExt cx="761443" cy="1311906"/>
          </a:xfrm>
        </p:grpSpPr>
        <p:sp>
          <p:nvSpPr>
            <p:cNvPr id="175" name="Rectangle 1">
              <a:extLst>
                <a:ext uri="{FF2B5EF4-FFF2-40B4-BE49-F238E27FC236}">
                  <a16:creationId xmlns:a16="http://schemas.microsoft.com/office/drawing/2014/main" id="{7E491566-BA2A-9941-B44E-67B9E141F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529" y="4987061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-∞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Val=11</a:t>
              </a:r>
            </a:p>
          </p:txBody>
        </p:sp>
        <p:sp>
          <p:nvSpPr>
            <p:cNvPr id="176" name="Line 44">
              <a:extLst>
                <a:ext uri="{FF2B5EF4-FFF2-40B4-BE49-F238E27FC236}">
                  <a16:creationId xmlns:a16="http://schemas.microsoft.com/office/drawing/2014/main" id="{B0A92423-40AF-734E-958E-E44E4B85C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9788" y="5718093"/>
              <a:ext cx="165971" cy="58087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177" name="Groupe 176">
            <a:extLst>
              <a:ext uri="{FF2B5EF4-FFF2-40B4-BE49-F238E27FC236}">
                <a16:creationId xmlns:a16="http://schemas.microsoft.com/office/drawing/2014/main" id="{3E8AADB4-A3D5-AD4F-AAB8-FA52EEE1C4BE}"/>
              </a:ext>
            </a:extLst>
          </p:cNvPr>
          <p:cNvGrpSpPr/>
          <p:nvPr/>
        </p:nvGrpSpPr>
        <p:grpSpPr>
          <a:xfrm>
            <a:off x="3570783" y="5725243"/>
            <a:ext cx="380330" cy="877818"/>
            <a:chOff x="3570783" y="5725243"/>
            <a:chExt cx="380330" cy="877818"/>
          </a:xfrm>
        </p:grpSpPr>
        <p:sp>
          <p:nvSpPr>
            <p:cNvPr id="178" name="Rectangle 1">
              <a:extLst>
                <a:ext uri="{FF2B5EF4-FFF2-40B4-BE49-F238E27FC236}">
                  <a16:creationId xmlns:a16="http://schemas.microsoft.com/office/drawing/2014/main" id="{1C55B4C2-6507-A54E-AEA7-DFA15FA43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783" y="6295284"/>
              <a:ext cx="380330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13</a:t>
              </a:r>
            </a:p>
          </p:txBody>
        </p:sp>
        <p:sp>
          <p:nvSpPr>
            <p:cNvPr id="179" name="Line 44">
              <a:extLst>
                <a:ext uri="{FF2B5EF4-FFF2-40B4-BE49-F238E27FC236}">
                  <a16:creationId xmlns:a16="http://schemas.microsoft.com/office/drawing/2014/main" id="{C949E33B-E25B-8349-9B3E-79BF8E4639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49297" y="5725243"/>
              <a:ext cx="150200" cy="5878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5791E65F-0F39-D640-A88D-F7511B5FDDE8}"/>
              </a:ext>
            </a:extLst>
          </p:cNvPr>
          <p:cNvGrpSpPr/>
          <p:nvPr/>
        </p:nvGrpSpPr>
        <p:grpSpPr>
          <a:xfrm>
            <a:off x="3494044" y="3598021"/>
            <a:ext cx="889124" cy="1381493"/>
            <a:chOff x="3494044" y="3598021"/>
            <a:chExt cx="889124" cy="1381493"/>
          </a:xfrm>
        </p:grpSpPr>
        <p:sp>
          <p:nvSpPr>
            <p:cNvPr id="182" name="Rectangle 1">
              <a:extLst>
                <a:ext uri="{FF2B5EF4-FFF2-40B4-BE49-F238E27FC236}">
                  <a16:creationId xmlns:a16="http://schemas.microsoft.com/office/drawing/2014/main" id="{B72170AA-BEB5-2241-8FC6-1C6ABF689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725" y="3598021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11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Val=11</a:t>
              </a:r>
            </a:p>
          </p:txBody>
        </p:sp>
        <p:sp>
          <p:nvSpPr>
            <p:cNvPr id="183" name="Line 44">
              <a:extLst>
                <a:ext uri="{FF2B5EF4-FFF2-40B4-BE49-F238E27FC236}">
                  <a16:creationId xmlns:a16="http://schemas.microsoft.com/office/drawing/2014/main" id="{82CDBC78-27C3-2E49-A65C-7764A67130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4044" y="4319206"/>
              <a:ext cx="352242" cy="66030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FACF5A3D-6491-3E45-920D-41C67777A913}"/>
              </a:ext>
            </a:extLst>
          </p:cNvPr>
          <p:cNvGrpSpPr/>
          <p:nvPr/>
        </p:nvGrpSpPr>
        <p:grpSpPr>
          <a:xfrm>
            <a:off x="3166718" y="3324930"/>
            <a:ext cx="1271145" cy="1376651"/>
            <a:chOff x="3166718" y="3324930"/>
            <a:chExt cx="1271145" cy="1376651"/>
          </a:xfrm>
        </p:grpSpPr>
        <p:sp>
          <p:nvSpPr>
            <p:cNvPr id="185" name="Line 44">
              <a:extLst>
                <a:ext uri="{FF2B5EF4-FFF2-40B4-BE49-F238E27FC236}">
                  <a16:creationId xmlns:a16="http://schemas.microsoft.com/office/drawing/2014/main" id="{0FC5587B-EA36-C240-B64A-062B2620C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8220" y="4552272"/>
              <a:ext cx="259643" cy="14930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non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86" name="Line 44">
              <a:extLst>
                <a:ext uri="{FF2B5EF4-FFF2-40B4-BE49-F238E27FC236}">
                  <a16:creationId xmlns:a16="http://schemas.microsoft.com/office/drawing/2014/main" id="{AC826B58-BF5D-3049-88A7-89A5271546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66718" y="3324930"/>
              <a:ext cx="432818" cy="61238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120" name="Rectangle 1">
            <a:extLst>
              <a:ext uri="{FF2B5EF4-FFF2-40B4-BE49-F238E27FC236}">
                <a16:creationId xmlns:a16="http://schemas.microsoft.com/office/drawing/2014/main" id="{776AEDC8-7A64-864D-A418-23700159B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471" y="1657907"/>
            <a:ext cx="761443" cy="73866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𝛼 = -∞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𝛽 = +∞</a:t>
            </a:r>
          </a:p>
          <a:p>
            <a:pPr>
              <a:tabLst>
                <a:tab pos="1558925" algn="ctr"/>
              </a:tabLst>
            </a:pPr>
            <a:r>
              <a:rPr lang="fr-FR" sz="1400" i="1" dirty="0">
                <a:solidFill>
                  <a:srgbClr val="800080"/>
                </a:solidFill>
              </a:rPr>
              <a:t>Val =</a:t>
            </a:r>
          </a:p>
        </p:txBody>
      </p: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6273701E-176D-9745-B583-2AE7D00AD598}"/>
              </a:ext>
            </a:extLst>
          </p:cNvPr>
          <p:cNvGrpSpPr/>
          <p:nvPr/>
        </p:nvGrpSpPr>
        <p:grpSpPr>
          <a:xfrm>
            <a:off x="3407020" y="1657907"/>
            <a:ext cx="1946894" cy="1124924"/>
            <a:chOff x="3407020" y="1657907"/>
            <a:chExt cx="1946894" cy="1124924"/>
          </a:xfrm>
        </p:grpSpPr>
        <p:sp>
          <p:nvSpPr>
            <p:cNvPr id="190" name="Rectangle 1">
              <a:extLst>
                <a:ext uri="{FF2B5EF4-FFF2-40B4-BE49-F238E27FC236}">
                  <a16:creationId xmlns:a16="http://schemas.microsoft.com/office/drawing/2014/main" id="{AA0F676C-324C-6F43-806D-5F8FFE5DF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471" y="1657907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+∞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 =7</a:t>
              </a:r>
            </a:p>
          </p:txBody>
        </p:sp>
        <p:sp>
          <p:nvSpPr>
            <p:cNvPr id="191" name="Line 44">
              <a:extLst>
                <a:ext uri="{FF2B5EF4-FFF2-40B4-BE49-F238E27FC236}">
                  <a16:creationId xmlns:a16="http://schemas.microsoft.com/office/drawing/2014/main" id="{B09861AC-6601-0945-9F47-5E91A3589F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7020" y="2403014"/>
              <a:ext cx="1437031" cy="379817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BA2FDDA6-6E51-9145-97EF-17671C8B7935}"/>
              </a:ext>
            </a:extLst>
          </p:cNvPr>
          <p:cNvGrpSpPr/>
          <p:nvPr/>
        </p:nvGrpSpPr>
        <p:grpSpPr>
          <a:xfrm>
            <a:off x="5089453" y="2393699"/>
            <a:ext cx="2205443" cy="4209362"/>
            <a:chOff x="5089453" y="2393699"/>
            <a:chExt cx="2205443" cy="4209362"/>
          </a:xfrm>
        </p:grpSpPr>
        <p:sp>
          <p:nvSpPr>
            <p:cNvPr id="193" name="Rectangle 1">
              <a:extLst>
                <a:ext uri="{FF2B5EF4-FFF2-40B4-BE49-F238E27FC236}">
                  <a16:creationId xmlns:a16="http://schemas.microsoft.com/office/drawing/2014/main" id="{C99FF6DE-131E-F34F-AA6E-D0A33AC35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453" y="6295284"/>
              <a:ext cx="335416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5</a:t>
              </a:r>
            </a:p>
          </p:txBody>
        </p:sp>
        <p:sp>
          <p:nvSpPr>
            <p:cNvPr id="194" name="Line 44">
              <a:extLst>
                <a:ext uri="{FF2B5EF4-FFF2-40B4-BE49-F238E27FC236}">
                  <a16:creationId xmlns:a16="http://schemas.microsoft.com/office/drawing/2014/main" id="{C1F524B8-5991-0F45-9522-9163182195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0397" y="4357501"/>
              <a:ext cx="320616" cy="65059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95" name="Line 44">
              <a:extLst>
                <a:ext uri="{FF2B5EF4-FFF2-40B4-BE49-F238E27FC236}">
                  <a16:creationId xmlns:a16="http://schemas.microsoft.com/office/drawing/2014/main" id="{13BB2116-18D3-AC47-A452-9D0508B84E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27168" y="3313528"/>
              <a:ext cx="412549" cy="60098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96" name="Line 44">
              <a:extLst>
                <a:ext uri="{FF2B5EF4-FFF2-40B4-BE49-F238E27FC236}">
                  <a16:creationId xmlns:a16="http://schemas.microsoft.com/office/drawing/2014/main" id="{68A8D2DF-FACD-1F40-BF09-4ED29D5B3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6424" y="2393699"/>
              <a:ext cx="1456958" cy="3846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97" name="Line 44">
              <a:extLst>
                <a:ext uri="{FF2B5EF4-FFF2-40B4-BE49-F238E27FC236}">
                  <a16:creationId xmlns:a16="http://schemas.microsoft.com/office/drawing/2014/main" id="{60762FE0-B1A4-774A-95C0-539B654F2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207" y="5732845"/>
              <a:ext cx="164801" cy="5665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98" name="Rectangle 1">
              <a:extLst>
                <a:ext uri="{FF2B5EF4-FFF2-40B4-BE49-F238E27FC236}">
                  <a16:creationId xmlns:a16="http://schemas.microsoft.com/office/drawing/2014/main" id="{AF076104-4038-AE42-A5C4-0F9264D4A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3453" y="2589344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+∞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 =</a:t>
              </a:r>
            </a:p>
          </p:txBody>
        </p:sp>
        <p:sp>
          <p:nvSpPr>
            <p:cNvPr id="199" name="Rectangle 1">
              <a:extLst>
                <a:ext uri="{FF2B5EF4-FFF2-40B4-BE49-F238E27FC236}">
                  <a16:creationId xmlns:a16="http://schemas.microsoft.com/office/drawing/2014/main" id="{D72BB089-8969-DD40-9BD8-FE7FAC6C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6846" y="3598021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+∞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 =</a:t>
              </a:r>
            </a:p>
          </p:txBody>
        </p:sp>
        <p:sp>
          <p:nvSpPr>
            <p:cNvPr id="200" name="Rectangle 1">
              <a:extLst>
                <a:ext uri="{FF2B5EF4-FFF2-40B4-BE49-F238E27FC236}">
                  <a16:creationId xmlns:a16="http://schemas.microsoft.com/office/drawing/2014/main" id="{59545A43-4BA9-9E4C-86BC-5994362CD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223" y="4987061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+∞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 =</a:t>
              </a:r>
            </a:p>
          </p:txBody>
        </p:sp>
      </p:grpSp>
      <p:grpSp>
        <p:nvGrpSpPr>
          <p:cNvPr id="201" name="Groupe 200">
            <a:extLst>
              <a:ext uri="{FF2B5EF4-FFF2-40B4-BE49-F238E27FC236}">
                <a16:creationId xmlns:a16="http://schemas.microsoft.com/office/drawing/2014/main" id="{C004010C-06C5-E248-93D3-42F5326BD2E8}"/>
              </a:ext>
            </a:extLst>
          </p:cNvPr>
          <p:cNvGrpSpPr/>
          <p:nvPr/>
        </p:nvGrpSpPr>
        <p:grpSpPr>
          <a:xfrm>
            <a:off x="5103223" y="4987061"/>
            <a:ext cx="761443" cy="1295391"/>
            <a:chOff x="5103223" y="4987061"/>
            <a:chExt cx="761443" cy="1295391"/>
          </a:xfrm>
        </p:grpSpPr>
        <p:sp>
          <p:nvSpPr>
            <p:cNvPr id="202" name="Rectangle 1">
              <a:extLst>
                <a:ext uri="{FF2B5EF4-FFF2-40B4-BE49-F238E27FC236}">
                  <a16:creationId xmlns:a16="http://schemas.microsoft.com/office/drawing/2014/main" id="{AD415439-EDDE-CA4E-B87D-202E10FDD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223" y="4987061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5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 = 5</a:t>
              </a:r>
            </a:p>
          </p:txBody>
        </p:sp>
        <p:sp>
          <p:nvSpPr>
            <p:cNvPr id="203" name="Line 44">
              <a:extLst>
                <a:ext uri="{FF2B5EF4-FFF2-40B4-BE49-F238E27FC236}">
                  <a16:creationId xmlns:a16="http://schemas.microsoft.com/office/drawing/2014/main" id="{3B0CF427-B5BD-324F-B93F-BCED33C3E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40503" y="5701578"/>
              <a:ext cx="165971" cy="58087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204" name="Groupe 203">
            <a:extLst>
              <a:ext uri="{FF2B5EF4-FFF2-40B4-BE49-F238E27FC236}">
                <a16:creationId xmlns:a16="http://schemas.microsoft.com/office/drawing/2014/main" id="{4583DFF0-F020-2A40-ACED-70D27383FC84}"/>
              </a:ext>
            </a:extLst>
          </p:cNvPr>
          <p:cNvGrpSpPr/>
          <p:nvPr/>
        </p:nvGrpSpPr>
        <p:grpSpPr>
          <a:xfrm>
            <a:off x="5413174" y="3598021"/>
            <a:ext cx="935115" cy="2482519"/>
            <a:chOff x="5413174" y="3598021"/>
            <a:chExt cx="935115" cy="2482519"/>
          </a:xfrm>
        </p:grpSpPr>
        <p:sp>
          <p:nvSpPr>
            <p:cNvPr id="205" name="Rectangle 1">
              <a:extLst>
                <a:ext uri="{FF2B5EF4-FFF2-40B4-BE49-F238E27FC236}">
                  <a16:creationId xmlns:a16="http://schemas.microsoft.com/office/drawing/2014/main" id="{1C25CF36-74E8-604F-985F-F6BD5717B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6846" y="3598021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+∞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 = 5</a:t>
              </a:r>
            </a:p>
          </p:txBody>
        </p:sp>
        <p:sp>
          <p:nvSpPr>
            <p:cNvPr id="206" name="Line 44">
              <a:extLst>
                <a:ext uri="{FF2B5EF4-FFF2-40B4-BE49-F238E27FC236}">
                  <a16:creationId xmlns:a16="http://schemas.microsoft.com/office/drawing/2014/main" id="{9D3C6A4C-0AFC-4A41-BE96-72E31C6053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49851" y="5931231"/>
              <a:ext cx="259643" cy="14930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non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07" name="Line 44">
              <a:extLst>
                <a:ext uri="{FF2B5EF4-FFF2-40B4-BE49-F238E27FC236}">
                  <a16:creationId xmlns:a16="http://schemas.microsoft.com/office/drawing/2014/main" id="{114DFEA0-7284-C04E-BB98-6A17A037E7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3174" y="4347622"/>
              <a:ext cx="352242" cy="66030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CA947B4B-8E79-BD4C-B635-2E1D8ADDF5C3}"/>
              </a:ext>
            </a:extLst>
          </p:cNvPr>
          <p:cNvGrpSpPr/>
          <p:nvPr/>
        </p:nvGrpSpPr>
        <p:grpSpPr>
          <a:xfrm>
            <a:off x="6071957" y="4352588"/>
            <a:ext cx="776056" cy="2250473"/>
            <a:chOff x="6071957" y="4352588"/>
            <a:chExt cx="776056" cy="2250473"/>
          </a:xfrm>
        </p:grpSpPr>
        <p:sp>
          <p:nvSpPr>
            <p:cNvPr id="209" name="Rectangle 1">
              <a:extLst>
                <a:ext uri="{FF2B5EF4-FFF2-40B4-BE49-F238E27FC236}">
                  <a16:creationId xmlns:a16="http://schemas.microsoft.com/office/drawing/2014/main" id="{EF3E55BB-BAFD-8643-ACAB-C8BF82EE6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1957" y="6295284"/>
              <a:ext cx="335416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4</a:t>
              </a:r>
            </a:p>
          </p:txBody>
        </p:sp>
        <p:sp>
          <p:nvSpPr>
            <p:cNvPr id="210" name="Line 44">
              <a:extLst>
                <a:ext uri="{FF2B5EF4-FFF2-40B4-BE49-F238E27FC236}">
                  <a16:creationId xmlns:a16="http://schemas.microsoft.com/office/drawing/2014/main" id="{DD478EB3-EEA7-834E-A199-1097AA7D6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2348" y="4352588"/>
              <a:ext cx="412549" cy="6503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11" name="Line 44">
              <a:extLst>
                <a:ext uri="{FF2B5EF4-FFF2-40B4-BE49-F238E27FC236}">
                  <a16:creationId xmlns:a16="http://schemas.microsoft.com/office/drawing/2014/main" id="{7FB79360-A08F-314F-990A-F326D17BA6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33534" y="5737138"/>
              <a:ext cx="164801" cy="5665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12" name="Rectangle 1">
              <a:extLst>
                <a:ext uri="{FF2B5EF4-FFF2-40B4-BE49-F238E27FC236}">
                  <a16:creationId xmlns:a16="http://schemas.microsoft.com/office/drawing/2014/main" id="{235092C9-9827-8341-BB3C-9B0E657C7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6570" y="4987061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+∞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 =</a:t>
              </a:r>
            </a:p>
          </p:txBody>
        </p:sp>
      </p:grpSp>
      <p:grpSp>
        <p:nvGrpSpPr>
          <p:cNvPr id="213" name="Groupe 212">
            <a:extLst>
              <a:ext uri="{FF2B5EF4-FFF2-40B4-BE49-F238E27FC236}">
                <a16:creationId xmlns:a16="http://schemas.microsoft.com/office/drawing/2014/main" id="{BC8D29B8-A8AF-E842-B991-A2B7BAEFD0D3}"/>
              </a:ext>
            </a:extLst>
          </p:cNvPr>
          <p:cNvGrpSpPr/>
          <p:nvPr/>
        </p:nvGrpSpPr>
        <p:grpSpPr>
          <a:xfrm>
            <a:off x="6086570" y="4987061"/>
            <a:ext cx="761443" cy="1311906"/>
            <a:chOff x="6086570" y="4987061"/>
            <a:chExt cx="761443" cy="1311906"/>
          </a:xfrm>
        </p:grpSpPr>
        <p:sp>
          <p:nvSpPr>
            <p:cNvPr id="214" name="Rectangle 1">
              <a:extLst>
                <a:ext uri="{FF2B5EF4-FFF2-40B4-BE49-F238E27FC236}">
                  <a16:creationId xmlns:a16="http://schemas.microsoft.com/office/drawing/2014/main" id="{B9ECC205-6604-7848-B373-68680C953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6570" y="4987061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4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 = 4</a:t>
              </a:r>
            </a:p>
          </p:txBody>
        </p:sp>
        <p:sp>
          <p:nvSpPr>
            <p:cNvPr id="215" name="Line 44">
              <a:extLst>
                <a:ext uri="{FF2B5EF4-FFF2-40B4-BE49-F238E27FC236}">
                  <a16:creationId xmlns:a16="http://schemas.microsoft.com/office/drawing/2014/main" id="{F3B9B9E9-7B7F-6D44-B1D0-7D5456D3C9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3577" y="5718093"/>
              <a:ext cx="165971" cy="58087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216" name="Groupe 215">
            <a:extLst>
              <a:ext uri="{FF2B5EF4-FFF2-40B4-BE49-F238E27FC236}">
                <a16:creationId xmlns:a16="http://schemas.microsoft.com/office/drawing/2014/main" id="{97CA7E81-D6AC-2643-81BF-D32423A8A21C}"/>
              </a:ext>
            </a:extLst>
          </p:cNvPr>
          <p:cNvGrpSpPr/>
          <p:nvPr/>
        </p:nvGrpSpPr>
        <p:grpSpPr>
          <a:xfrm>
            <a:off x="6092799" y="4352643"/>
            <a:ext cx="700556" cy="1744617"/>
            <a:chOff x="6092799" y="4352643"/>
            <a:chExt cx="700556" cy="1744617"/>
          </a:xfrm>
        </p:grpSpPr>
        <p:sp>
          <p:nvSpPr>
            <p:cNvPr id="217" name="Line 44">
              <a:extLst>
                <a:ext uri="{FF2B5EF4-FFF2-40B4-BE49-F238E27FC236}">
                  <a16:creationId xmlns:a16="http://schemas.microsoft.com/office/drawing/2014/main" id="{BAC74C1A-DA3A-1F4F-AD07-BFA615A3F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3712" y="5947951"/>
              <a:ext cx="259643" cy="14930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non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18" name="Line 44">
              <a:extLst>
                <a:ext uri="{FF2B5EF4-FFF2-40B4-BE49-F238E27FC236}">
                  <a16:creationId xmlns:a16="http://schemas.microsoft.com/office/drawing/2014/main" id="{D7935A9A-03B9-8B4B-9C3D-C88E87C0D9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92799" y="4352643"/>
              <a:ext cx="402097" cy="66173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6D726C80-A6F9-2E43-B516-CDAF813B3710}"/>
              </a:ext>
            </a:extLst>
          </p:cNvPr>
          <p:cNvGrpSpPr/>
          <p:nvPr/>
        </p:nvGrpSpPr>
        <p:grpSpPr>
          <a:xfrm>
            <a:off x="6357321" y="2589344"/>
            <a:ext cx="937575" cy="1314956"/>
            <a:chOff x="6357321" y="2589344"/>
            <a:chExt cx="937575" cy="1314956"/>
          </a:xfrm>
        </p:grpSpPr>
        <p:sp>
          <p:nvSpPr>
            <p:cNvPr id="220" name="Rectangle 1">
              <a:extLst>
                <a:ext uri="{FF2B5EF4-FFF2-40B4-BE49-F238E27FC236}">
                  <a16:creationId xmlns:a16="http://schemas.microsoft.com/office/drawing/2014/main" id="{E6E68556-54E5-F349-B562-E481893C6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3453" y="2589344"/>
              <a:ext cx="761443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𝛼 = 7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𝛽 = 5</a:t>
              </a:r>
            </a:p>
            <a:p>
              <a:pPr>
                <a:tabLst>
                  <a:tab pos="1558925" algn="ctr"/>
                </a:tabLst>
              </a:pPr>
              <a:r>
                <a:rPr lang="fr-FR" sz="1400" i="1" dirty="0">
                  <a:solidFill>
                    <a:srgbClr val="800080"/>
                  </a:solidFill>
                </a:rPr>
                <a:t>Val = 5</a:t>
              </a:r>
            </a:p>
          </p:txBody>
        </p:sp>
        <p:sp>
          <p:nvSpPr>
            <p:cNvPr id="221" name="Line 44">
              <a:extLst>
                <a:ext uri="{FF2B5EF4-FFF2-40B4-BE49-F238E27FC236}">
                  <a16:creationId xmlns:a16="http://schemas.microsoft.com/office/drawing/2014/main" id="{F9EC9A94-FA8E-8A40-B3E3-B5C0516EB3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7321" y="3318847"/>
              <a:ext cx="398652" cy="585453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222" name="Groupe 221">
            <a:extLst>
              <a:ext uri="{FF2B5EF4-FFF2-40B4-BE49-F238E27FC236}">
                <a16:creationId xmlns:a16="http://schemas.microsoft.com/office/drawing/2014/main" id="{3061A8C7-D8F8-A74A-A658-2B40D18323C0}"/>
              </a:ext>
            </a:extLst>
          </p:cNvPr>
          <p:cNvGrpSpPr/>
          <p:nvPr/>
        </p:nvGrpSpPr>
        <p:grpSpPr>
          <a:xfrm>
            <a:off x="5116349" y="2389904"/>
            <a:ext cx="2223602" cy="1293700"/>
            <a:chOff x="5116349" y="2389904"/>
            <a:chExt cx="2223602" cy="1293700"/>
          </a:xfrm>
        </p:grpSpPr>
        <p:sp>
          <p:nvSpPr>
            <p:cNvPr id="223" name="Line 44">
              <a:extLst>
                <a:ext uri="{FF2B5EF4-FFF2-40B4-BE49-F238E27FC236}">
                  <a16:creationId xmlns:a16="http://schemas.microsoft.com/office/drawing/2014/main" id="{59F74306-B91C-6446-B155-ACB3BFA4F0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16349" y="2389904"/>
              <a:ext cx="1437029" cy="40010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24" name="Line 44">
              <a:extLst>
                <a:ext uri="{FF2B5EF4-FFF2-40B4-BE49-F238E27FC236}">
                  <a16:creationId xmlns:a16="http://schemas.microsoft.com/office/drawing/2014/main" id="{41EF60BB-46A6-C54F-8E2B-43D9562E5D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0308" y="3534295"/>
              <a:ext cx="259643" cy="14930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non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3551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756693" y="544513"/>
            <a:ext cx="22349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Stratégie de jeux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5909833"/>
            <a:chOff x="0" y="998538"/>
            <a:chExt cx="9144000" cy="5909833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 minimax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353004"/>
              <a:ext cx="8635702" cy="5555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buClr>
                  <a:schemeClr val="accent2"/>
                </a:buClr>
              </a:pPr>
              <a:r>
                <a:rPr lang="fr-FR" sz="2000" b="1" i="1" dirty="0" err="1">
                  <a:solidFill>
                    <a:srgbClr val="800080"/>
                  </a:solidFill>
                  <a:sym typeface="Wingdings" pitchFamily="2" charset="2"/>
                </a:rPr>
                <a:t>Deep</a:t>
              </a:r>
              <a:r>
                <a:rPr lang="fr-FR" sz="2000" b="1" i="1" dirty="0">
                  <a:solidFill>
                    <a:srgbClr val="800080"/>
                  </a:solidFill>
                  <a:sym typeface="Wingdings" pitchFamily="2" charset="2"/>
                </a:rPr>
                <a:t> </a:t>
              </a:r>
              <a:r>
                <a:rPr lang="fr-FR" sz="2000" b="1" i="1" dirty="0" err="1">
                  <a:solidFill>
                    <a:srgbClr val="800080"/>
                  </a:solidFill>
                  <a:sym typeface="Wingdings" pitchFamily="2" charset="2"/>
                </a:rPr>
                <a:t>blue</a:t>
              </a:r>
              <a:r>
                <a:rPr lang="fr-FR" sz="2000" b="1" i="1" dirty="0">
                  <a:solidFill>
                    <a:srgbClr val="800080"/>
                  </a:solidFill>
                  <a:sym typeface="Wingdings" pitchFamily="2" charset="2"/>
                </a:rPr>
                <a:t> - </a:t>
              </a:r>
              <a:r>
                <a:rPr lang="fr-FR" sz="2000" b="1" i="1" dirty="0" err="1">
                  <a:solidFill>
                    <a:srgbClr val="800080"/>
                  </a:solidFill>
                  <a:sym typeface="Wingdings" pitchFamily="2" charset="2"/>
                </a:rPr>
                <a:t>AlphaGo</a:t>
              </a:r>
              <a:endParaRPr lang="fr-FR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En 1997 </a:t>
              </a:r>
              <a:r>
                <a:rPr lang="fr-FR" i="1" dirty="0" err="1">
                  <a:solidFill>
                    <a:srgbClr val="800080"/>
                  </a:solidFill>
                </a:rPr>
                <a:t>Deep</a:t>
              </a:r>
              <a:r>
                <a:rPr lang="fr-FR" i="1" dirty="0">
                  <a:solidFill>
                    <a:srgbClr val="800080"/>
                  </a:solidFill>
                </a:rPr>
                <a:t> Blue un programme basé sur </a:t>
              </a:r>
              <a:r>
                <a:rPr lang="fr-FR" i="1" dirty="0" err="1">
                  <a:solidFill>
                    <a:srgbClr val="800080"/>
                  </a:solidFill>
                </a:rPr>
                <a:t>MiniMax</a:t>
              </a:r>
              <a:r>
                <a:rPr lang="fr-FR" i="1" dirty="0">
                  <a:solidFill>
                    <a:srgbClr val="800080"/>
                  </a:solidFill>
                </a:rPr>
                <a:t>, des heuristiques, des stratégies de tris et d’autres améliorations bat Kasparov aux échecs.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</a:t>
              </a:r>
              <a:r>
                <a:rPr lang="fr-FR" i="1" dirty="0" err="1">
                  <a:solidFill>
                    <a:srgbClr val="800080"/>
                  </a:solidFill>
                </a:rPr>
                <a:t>Deep</a:t>
              </a:r>
              <a:r>
                <a:rPr lang="fr-FR" i="1" dirty="0">
                  <a:solidFill>
                    <a:srgbClr val="800080"/>
                  </a:solidFill>
                </a:rPr>
                <a:t> Blue permettait de descendre environ 8 coups et pour certaines situations particulières d’aller jusqu’à une profondeur de 20 (≈10</a:t>
              </a:r>
              <a:r>
                <a:rPr lang="fr-FR" i="1" baseline="30000" dirty="0">
                  <a:solidFill>
                    <a:srgbClr val="800080"/>
                  </a:solidFill>
                </a:rPr>
                <a:t>120</a:t>
              </a:r>
              <a:r>
                <a:rPr lang="fr-FR" i="1" dirty="0">
                  <a:solidFill>
                    <a:srgbClr val="800080"/>
                  </a:solidFill>
                </a:rPr>
                <a:t>).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Pour le jeu de Go C≈150 et Pmax≈250, et de plus il est très difficile de trouver une fonction d’évaluation, </a:t>
              </a:r>
              <a:r>
                <a:rPr lang="fr-FR" i="1" dirty="0" err="1">
                  <a:solidFill>
                    <a:srgbClr val="800080"/>
                  </a:solidFill>
                </a:rPr>
                <a:t>Deep</a:t>
              </a:r>
              <a:r>
                <a:rPr lang="fr-FR" i="1" dirty="0">
                  <a:solidFill>
                    <a:srgbClr val="800080"/>
                  </a:solidFill>
                </a:rPr>
                <a:t> Blue est alors inadapté (≈10</a:t>
              </a:r>
              <a:r>
                <a:rPr lang="fr-FR" i="1" baseline="30000" dirty="0">
                  <a:solidFill>
                    <a:srgbClr val="800080"/>
                  </a:solidFill>
                </a:rPr>
                <a:t>600</a:t>
              </a:r>
              <a:r>
                <a:rPr lang="fr-FR" i="1" dirty="0">
                  <a:solidFill>
                    <a:srgbClr val="800080"/>
                  </a:solidFill>
                </a:rPr>
                <a:t>).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En 2016 </a:t>
              </a:r>
              <a:r>
                <a:rPr lang="fr-FR" i="1" dirty="0" err="1">
                  <a:solidFill>
                    <a:srgbClr val="800080"/>
                  </a:solidFill>
                </a:rPr>
                <a:t>AlphaGo</a:t>
              </a:r>
              <a:r>
                <a:rPr lang="fr-FR" i="1" dirty="0">
                  <a:solidFill>
                    <a:srgbClr val="800080"/>
                  </a:solidFill>
                </a:rPr>
                <a:t> bat Lee </a:t>
              </a:r>
              <a:r>
                <a:rPr lang="fr-FR" i="1" dirty="0" err="1">
                  <a:solidFill>
                    <a:srgbClr val="800080"/>
                  </a:solidFill>
                </a:rPr>
                <a:t>Sedol</a:t>
              </a:r>
              <a:r>
                <a:rPr lang="fr-FR" i="1" dirty="0">
                  <a:solidFill>
                    <a:srgbClr val="800080"/>
                  </a:solidFill>
                </a:rPr>
                <a:t>, en utilisant un algorithme MCTS (Monte Carlo </a:t>
              </a:r>
              <a:r>
                <a:rPr lang="fr-FR" i="1" dirty="0" err="1">
                  <a:solidFill>
                    <a:srgbClr val="800080"/>
                  </a:solidFill>
                </a:rPr>
                <a:t>Tree</a:t>
              </a:r>
              <a:r>
                <a:rPr lang="fr-FR" i="1" dirty="0">
                  <a:solidFill>
                    <a:srgbClr val="800080"/>
                  </a:solidFill>
                </a:rPr>
                <a:t> </a:t>
              </a:r>
              <a:r>
                <a:rPr lang="fr-FR" i="1" dirty="0" err="1">
                  <a:solidFill>
                    <a:srgbClr val="800080"/>
                  </a:solidFill>
                </a:rPr>
                <a:t>Search</a:t>
              </a:r>
              <a:r>
                <a:rPr lang="fr-FR" i="1" dirty="0">
                  <a:solidFill>
                    <a:srgbClr val="800080"/>
                  </a:solidFill>
                </a:rPr>
                <a:t>) associé à plusieurs </a:t>
              </a:r>
              <a:r>
                <a:rPr lang="fr-FR" i="1" dirty="0" err="1">
                  <a:solidFill>
                    <a:srgbClr val="800080"/>
                  </a:solidFill>
                </a:rPr>
                <a:t>RdN</a:t>
              </a:r>
              <a:r>
                <a:rPr lang="fr-FR" i="1" dirty="0">
                  <a:solidFill>
                    <a:srgbClr val="800080"/>
                  </a:solidFill>
                </a:rPr>
                <a:t> pour la stratégie.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Les stratégies ont étés entrainées sur une base de 30Millions de positions d’experts grâce à des approches d’apprentissage supervisées.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</a:t>
              </a:r>
              <a:r>
                <a:rPr lang="fr-FR" i="1" dirty="0" err="1">
                  <a:solidFill>
                    <a:srgbClr val="800080"/>
                  </a:solidFill>
                </a:rPr>
                <a:t>AlphaGo</a:t>
              </a:r>
              <a:r>
                <a:rPr lang="fr-FR" i="1" dirty="0">
                  <a:solidFill>
                    <a:srgbClr val="800080"/>
                  </a:solidFill>
                </a:rPr>
                <a:t> a ensuite jouer contre lui-même pour apprendre à gagner (apprentissage par renforcement), afin d’augmenter la probabilité de jouer des coups gagnants et à diminuer les coups perdants.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En 2017 </a:t>
              </a:r>
              <a:r>
                <a:rPr lang="fr-FR" i="1" dirty="0" err="1">
                  <a:solidFill>
                    <a:srgbClr val="800080"/>
                  </a:solidFill>
                </a:rPr>
                <a:t>AlphaGoZero</a:t>
              </a:r>
              <a:r>
                <a:rPr lang="fr-FR" i="1" dirty="0">
                  <a:solidFill>
                    <a:srgbClr val="800080"/>
                  </a:solidFill>
                </a:rPr>
                <a:t> entrainé a partir des seules règles du jeu de Go bat </a:t>
              </a:r>
              <a:r>
                <a:rPr lang="fr-FR" i="1" dirty="0" err="1">
                  <a:solidFill>
                    <a:srgbClr val="800080"/>
                  </a:solidFill>
                </a:rPr>
                <a:t>AlphaGo</a:t>
              </a:r>
              <a:r>
                <a:rPr lang="fr-FR" i="1" dirty="0">
                  <a:solidFill>
                    <a:srgbClr val="800080"/>
                  </a:solidFill>
                </a:rPr>
                <a:t> 100 parties à 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912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4057517"/>
            <a:chOff x="0" y="998538"/>
            <a:chExt cx="9144000" cy="4057517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8" y="1166813"/>
              <a:ext cx="40735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>
                  <a:solidFill>
                    <a:schemeClr val="folHlink"/>
                  </a:solidFill>
                </a:rPr>
                <a:t>La récursivité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3508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Fonctionnement de la récursivité</a:t>
              </a:r>
              <a:endParaRPr lang="fr-FR" sz="2000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Il est possible d’écrire un programme itératif sous une forme récursive.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Par contre la transformation d’un programme récursif en itératif peut s’avéré difficile voir impossible à réaliser.</a:t>
              </a:r>
            </a:p>
            <a:p>
              <a:pPr lvl="1" algn="just">
                <a:spcAft>
                  <a:spcPts val="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Problème des tours de Hanoi </a:t>
              </a:r>
            </a:p>
            <a:p>
              <a:pPr marL="1257300" lvl="2" indent="-342900" algn="just"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fr-FR" i="1">
                  <a:solidFill>
                    <a:srgbClr val="800080"/>
                  </a:solidFill>
                </a:rPr>
                <a:t>Transporter N disques d’une tour A vers une tour B en utilisant une troisième tour C.</a:t>
              </a:r>
            </a:p>
            <a:p>
              <a:pPr marL="1257300" lvl="2" indent="-342900" algn="just">
                <a:spcAft>
                  <a:spcPts val="1200"/>
                </a:spcAft>
                <a:buFont typeface="Arial" pitchFamily="34" charset="0"/>
                <a:buChar char="•"/>
              </a:pPr>
              <a:r>
                <a:rPr lang="fr-FR" i="1">
                  <a:solidFill>
                    <a:srgbClr val="800080"/>
                  </a:solidFill>
                </a:rPr>
                <a:t>Un seul déplacement à la fois est autorisé, et jamais un disque ne peu être placé sur un disque de taille inférieure.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endParaRPr lang="fr-FR" i="1">
                <a:solidFill>
                  <a:srgbClr val="800080"/>
                </a:solidFill>
              </a:endParaRPr>
            </a:p>
          </p:txBody>
        </p:sp>
      </p:grp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201653" y="4660109"/>
            <a:ext cx="3665181" cy="2062103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mr-IN" sz="1600" i="1">
                <a:solidFill>
                  <a:srgbClr val="800080"/>
                </a:solidFill>
              </a:rPr>
              <a:t>def hanoi(N, </a:t>
            </a:r>
            <a:r>
              <a:rPr lang="fr-FR" sz="1600" i="1" err="1">
                <a:solidFill>
                  <a:srgbClr val="800080"/>
                </a:solidFill>
              </a:rPr>
              <a:t>T</a:t>
            </a:r>
            <a:r>
              <a:rPr lang="mr-IN" sz="1600" i="1">
                <a:solidFill>
                  <a:srgbClr val="800080"/>
                </a:solidFill>
              </a:rPr>
              <a:t>A, </a:t>
            </a:r>
            <a:r>
              <a:rPr lang="fr-FR" sz="1600" i="1" err="1">
                <a:solidFill>
                  <a:srgbClr val="800080"/>
                </a:solidFill>
              </a:rPr>
              <a:t>T</a:t>
            </a:r>
            <a:r>
              <a:rPr lang="mr-IN" sz="1600" i="1">
                <a:solidFill>
                  <a:srgbClr val="800080"/>
                </a:solidFill>
              </a:rPr>
              <a:t>B, </a:t>
            </a:r>
            <a:r>
              <a:rPr lang="fr-FR" sz="1600" i="1" err="1">
                <a:solidFill>
                  <a:srgbClr val="800080"/>
                </a:solidFill>
              </a:rPr>
              <a:t>T</a:t>
            </a:r>
            <a:r>
              <a:rPr lang="mr-IN" sz="1600" i="1">
                <a:solidFill>
                  <a:srgbClr val="800080"/>
                </a:solidFill>
              </a:rPr>
              <a:t>C) :</a:t>
            </a:r>
          </a:p>
          <a:p>
            <a:pPr>
              <a:tabLst>
                <a:tab pos="1558925" algn="ctr"/>
              </a:tabLst>
            </a:pPr>
            <a:r>
              <a:rPr lang="mr-IN" sz="1600" i="1">
                <a:solidFill>
                  <a:srgbClr val="800080"/>
                </a:solidFill>
              </a:rPr>
              <a:t>  if N==1 :</a:t>
            </a:r>
          </a:p>
          <a:p>
            <a:pPr>
              <a:tabLst>
                <a:tab pos="1558925" algn="ctr"/>
              </a:tabLst>
            </a:pPr>
            <a:r>
              <a:rPr lang="mr-IN" sz="1600" i="1">
                <a:solidFill>
                  <a:srgbClr val="800080"/>
                </a:solidFill>
              </a:rPr>
              <a:t>    </a:t>
            </a:r>
            <a:r>
              <a:rPr lang="fr-FR" sz="1600" i="1" err="1">
                <a:solidFill>
                  <a:srgbClr val="800080"/>
                </a:solidFill>
              </a:rPr>
              <a:t>T</a:t>
            </a:r>
            <a:r>
              <a:rPr lang="mr-IN" sz="1600" i="1">
                <a:solidFill>
                  <a:srgbClr val="800080"/>
                </a:solidFill>
              </a:rPr>
              <a:t>B.append(</a:t>
            </a:r>
            <a:r>
              <a:rPr lang="fr-FR" sz="1600" i="1" err="1">
                <a:solidFill>
                  <a:srgbClr val="800080"/>
                </a:solidFill>
              </a:rPr>
              <a:t>T</a:t>
            </a:r>
            <a:r>
              <a:rPr lang="mr-IN" sz="1600" i="1">
                <a:solidFill>
                  <a:srgbClr val="800080"/>
                </a:solidFill>
              </a:rPr>
              <a:t>A[-1])</a:t>
            </a:r>
          </a:p>
          <a:p>
            <a:pPr>
              <a:tabLst>
                <a:tab pos="1558925" algn="ctr"/>
              </a:tabLst>
            </a:pPr>
            <a:r>
              <a:rPr lang="mr-IN" sz="1600" i="1">
                <a:solidFill>
                  <a:srgbClr val="800080"/>
                </a:solidFill>
              </a:rPr>
              <a:t>    del </a:t>
            </a:r>
            <a:r>
              <a:rPr lang="fr-FR" sz="1600" i="1" err="1">
                <a:solidFill>
                  <a:srgbClr val="800080"/>
                </a:solidFill>
              </a:rPr>
              <a:t>T</a:t>
            </a:r>
            <a:r>
              <a:rPr lang="mr-IN" sz="1600" i="1">
                <a:solidFill>
                  <a:srgbClr val="800080"/>
                </a:solidFill>
              </a:rPr>
              <a:t>A[-1]</a:t>
            </a:r>
          </a:p>
          <a:p>
            <a:pPr>
              <a:tabLst>
                <a:tab pos="1558925" algn="ctr"/>
              </a:tabLst>
            </a:pPr>
            <a:r>
              <a:rPr lang="mr-IN" sz="1600" i="1">
                <a:solidFill>
                  <a:srgbClr val="800080"/>
                </a:solidFill>
              </a:rPr>
              <a:t>  else :</a:t>
            </a:r>
          </a:p>
          <a:p>
            <a:pPr>
              <a:tabLst>
                <a:tab pos="1558925" algn="ctr"/>
              </a:tabLst>
            </a:pPr>
            <a:r>
              <a:rPr lang="mr-IN" sz="1600" i="1">
                <a:solidFill>
                  <a:srgbClr val="800080"/>
                </a:solidFill>
              </a:rPr>
              <a:t>    hanoi(N-1,</a:t>
            </a:r>
            <a:r>
              <a:rPr lang="fr-FR" sz="1600" i="1">
                <a:solidFill>
                  <a:srgbClr val="800080"/>
                </a:solidFill>
              </a:rPr>
              <a:t> TA</a:t>
            </a:r>
            <a:r>
              <a:rPr lang="mr-IN" sz="1600" i="1">
                <a:solidFill>
                  <a:srgbClr val="800080"/>
                </a:solidFill>
              </a:rPr>
              <a:t>, </a:t>
            </a:r>
            <a:r>
              <a:rPr lang="fr-FR" sz="1600" i="1">
                <a:solidFill>
                  <a:srgbClr val="800080"/>
                </a:solidFill>
              </a:rPr>
              <a:t>TC</a:t>
            </a:r>
            <a:r>
              <a:rPr lang="mr-IN" sz="1600" i="1">
                <a:solidFill>
                  <a:srgbClr val="800080"/>
                </a:solidFill>
              </a:rPr>
              <a:t>,</a:t>
            </a:r>
            <a:r>
              <a:rPr lang="fr-FR" sz="1600" i="1">
                <a:solidFill>
                  <a:srgbClr val="800080"/>
                </a:solidFill>
              </a:rPr>
              <a:t> TB</a:t>
            </a:r>
            <a:r>
              <a:rPr lang="mr-IN" sz="1600" i="1">
                <a:solidFill>
                  <a:srgbClr val="800080"/>
                </a:solidFill>
              </a:rPr>
              <a:t>)</a:t>
            </a:r>
          </a:p>
          <a:p>
            <a:pPr>
              <a:tabLst>
                <a:tab pos="1558925" algn="ctr"/>
              </a:tabLst>
            </a:pPr>
            <a:r>
              <a:rPr lang="mr-IN" sz="1600" i="1">
                <a:solidFill>
                  <a:srgbClr val="800080"/>
                </a:solidFill>
              </a:rPr>
              <a:t>    hanoi(1,</a:t>
            </a:r>
            <a:r>
              <a:rPr lang="fr-FR" sz="1600" i="1">
                <a:solidFill>
                  <a:srgbClr val="800080"/>
                </a:solidFill>
              </a:rPr>
              <a:t> TA</a:t>
            </a:r>
            <a:r>
              <a:rPr lang="mr-IN" sz="1600" i="1">
                <a:solidFill>
                  <a:srgbClr val="800080"/>
                </a:solidFill>
              </a:rPr>
              <a:t>,</a:t>
            </a:r>
            <a:r>
              <a:rPr lang="fr-FR" sz="1600" i="1">
                <a:solidFill>
                  <a:srgbClr val="800080"/>
                </a:solidFill>
              </a:rPr>
              <a:t> TB</a:t>
            </a:r>
            <a:r>
              <a:rPr lang="mr-IN" sz="1600" i="1">
                <a:solidFill>
                  <a:srgbClr val="800080"/>
                </a:solidFill>
              </a:rPr>
              <a:t>,</a:t>
            </a:r>
            <a:r>
              <a:rPr lang="fr-FR" sz="1600" i="1">
                <a:solidFill>
                  <a:srgbClr val="800080"/>
                </a:solidFill>
              </a:rPr>
              <a:t>TC</a:t>
            </a:r>
            <a:r>
              <a:rPr lang="mr-IN" sz="1600" i="1">
                <a:solidFill>
                  <a:srgbClr val="800080"/>
                </a:solidFill>
              </a:rPr>
              <a:t>)</a:t>
            </a:r>
          </a:p>
          <a:p>
            <a:pPr>
              <a:tabLst>
                <a:tab pos="1558925" algn="ctr"/>
              </a:tabLst>
            </a:pPr>
            <a:r>
              <a:rPr lang="mr-IN" sz="1600" i="1">
                <a:solidFill>
                  <a:srgbClr val="800080"/>
                </a:solidFill>
              </a:rPr>
              <a:t>    hanoi(N-1, </a:t>
            </a:r>
            <a:r>
              <a:rPr lang="fr-FR" sz="1600" i="1">
                <a:solidFill>
                  <a:srgbClr val="800080"/>
                </a:solidFill>
              </a:rPr>
              <a:t>TC</a:t>
            </a:r>
            <a:r>
              <a:rPr lang="mr-IN" sz="1600" i="1">
                <a:solidFill>
                  <a:srgbClr val="800080"/>
                </a:solidFill>
              </a:rPr>
              <a:t>, </a:t>
            </a:r>
            <a:r>
              <a:rPr lang="fr-FR" sz="1600" i="1">
                <a:solidFill>
                  <a:srgbClr val="800080"/>
                </a:solidFill>
              </a:rPr>
              <a:t>TB</a:t>
            </a:r>
            <a:r>
              <a:rPr lang="mr-IN" sz="1600" i="1">
                <a:solidFill>
                  <a:srgbClr val="800080"/>
                </a:solidFill>
              </a:rPr>
              <a:t>, </a:t>
            </a:r>
            <a:r>
              <a:rPr lang="fr-FR" sz="1600" i="1">
                <a:solidFill>
                  <a:srgbClr val="800080"/>
                </a:solidFill>
              </a:rPr>
              <a:t>TA)</a:t>
            </a:r>
          </a:p>
        </p:txBody>
      </p:sp>
      <p:grpSp>
        <p:nvGrpSpPr>
          <p:cNvPr id="5" name="Grouper 4"/>
          <p:cNvGrpSpPr/>
          <p:nvPr/>
        </p:nvGrpSpPr>
        <p:grpSpPr>
          <a:xfrm>
            <a:off x="420556" y="4733818"/>
            <a:ext cx="4181475" cy="1989653"/>
            <a:chOff x="420556" y="4733818"/>
            <a:chExt cx="4181475" cy="1989653"/>
          </a:xfrm>
        </p:grpSpPr>
        <p:cxnSp>
          <p:nvCxnSpPr>
            <p:cNvPr id="57" name="Connecteur droit 56"/>
            <p:cNvCxnSpPr/>
            <p:nvPr/>
          </p:nvCxnSpPr>
          <p:spPr>
            <a:xfrm>
              <a:off x="1071828" y="4752868"/>
              <a:ext cx="2381" cy="1485900"/>
            </a:xfrm>
            <a:prstGeom prst="line">
              <a:avLst/>
            </a:prstGeom>
            <a:ln w="508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420556" y="6229243"/>
              <a:ext cx="1304925" cy="0"/>
            </a:xfrm>
            <a:prstGeom prst="line">
              <a:avLst/>
            </a:prstGeom>
            <a:ln w="508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2529153" y="4743343"/>
              <a:ext cx="2381" cy="1485900"/>
            </a:xfrm>
            <a:prstGeom prst="line">
              <a:avLst/>
            </a:prstGeom>
            <a:ln w="508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>
              <a:off x="1877881" y="6219718"/>
              <a:ext cx="1304925" cy="0"/>
            </a:xfrm>
            <a:prstGeom prst="line">
              <a:avLst/>
            </a:prstGeom>
            <a:ln w="508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3948378" y="4733818"/>
              <a:ext cx="2381" cy="1485900"/>
            </a:xfrm>
            <a:prstGeom prst="line">
              <a:avLst/>
            </a:prstGeom>
            <a:ln w="508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>
              <a:off x="3297106" y="6210193"/>
              <a:ext cx="1304925" cy="0"/>
            </a:xfrm>
            <a:prstGeom prst="line">
              <a:avLst/>
            </a:prstGeom>
            <a:ln w="508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808986" y="6354139"/>
              <a:ext cx="4733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TA</a:t>
              </a:r>
              <a:endParaRPr lang="fr-FR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297298" y="6354139"/>
              <a:ext cx="4905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TB</a:t>
              </a:r>
              <a:endParaRPr lang="fr-FR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708421" y="6354139"/>
              <a:ext cx="503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i="1">
                  <a:solidFill>
                    <a:srgbClr val="800080"/>
                  </a:solidFill>
                </a:rPr>
                <a:t>TC</a:t>
              </a:r>
              <a:endParaRPr lang="fr-FR"/>
            </a:p>
          </p:txBody>
        </p:sp>
      </p:grpSp>
      <p:grpSp>
        <p:nvGrpSpPr>
          <p:cNvPr id="103" name="Groupe 68"/>
          <p:cNvGrpSpPr/>
          <p:nvPr/>
        </p:nvGrpSpPr>
        <p:grpSpPr>
          <a:xfrm>
            <a:off x="1962460" y="4839504"/>
            <a:ext cx="1133475" cy="1352550"/>
            <a:chOff x="440595" y="3468564"/>
            <a:chExt cx="1133475" cy="1352550"/>
          </a:xfrm>
        </p:grpSpPr>
        <p:sp>
          <p:nvSpPr>
            <p:cNvPr id="104" name="Rectangle à coins arrondis 103"/>
            <p:cNvSpPr/>
            <p:nvPr/>
          </p:nvSpPr>
          <p:spPr>
            <a:xfrm>
              <a:off x="440595" y="4602039"/>
              <a:ext cx="1133475" cy="2190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Rectangle à coins arrondis 104"/>
            <p:cNvSpPr/>
            <p:nvPr/>
          </p:nvSpPr>
          <p:spPr>
            <a:xfrm>
              <a:off x="521557" y="4382964"/>
              <a:ext cx="971550" cy="2190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Rectangle à coins arrondis 105"/>
            <p:cNvSpPr/>
            <p:nvPr/>
          </p:nvSpPr>
          <p:spPr>
            <a:xfrm>
              <a:off x="602520" y="4154364"/>
              <a:ext cx="809625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Rectangle à coins arrondis 106"/>
            <p:cNvSpPr/>
            <p:nvPr/>
          </p:nvSpPr>
          <p:spPr>
            <a:xfrm>
              <a:off x="702532" y="3925764"/>
              <a:ext cx="609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Rectangle à coins arrondis 107"/>
            <p:cNvSpPr/>
            <p:nvPr/>
          </p:nvSpPr>
          <p:spPr>
            <a:xfrm>
              <a:off x="802545" y="3687638"/>
              <a:ext cx="409574" cy="238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Rectangle à coins arrondis 108"/>
            <p:cNvSpPr/>
            <p:nvPr/>
          </p:nvSpPr>
          <p:spPr>
            <a:xfrm>
              <a:off x="878745" y="3468564"/>
              <a:ext cx="257174" cy="209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9" name="Groupe 2"/>
          <p:cNvGrpSpPr/>
          <p:nvPr/>
        </p:nvGrpSpPr>
        <p:grpSpPr>
          <a:xfrm>
            <a:off x="506281" y="4848118"/>
            <a:ext cx="1133475" cy="1352550"/>
            <a:chOff x="440595" y="3468564"/>
            <a:chExt cx="1133475" cy="1352550"/>
          </a:xfrm>
        </p:grpSpPr>
        <p:sp>
          <p:nvSpPr>
            <p:cNvPr id="60" name="Rectangle à coins arrondis 59"/>
            <p:cNvSpPr/>
            <p:nvPr/>
          </p:nvSpPr>
          <p:spPr>
            <a:xfrm>
              <a:off x="440595" y="4602039"/>
              <a:ext cx="1133475" cy="2190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521557" y="4382964"/>
              <a:ext cx="971550" cy="2190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à coins arrondis 61"/>
            <p:cNvSpPr/>
            <p:nvPr/>
          </p:nvSpPr>
          <p:spPr>
            <a:xfrm>
              <a:off x="602520" y="4154364"/>
              <a:ext cx="809625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702532" y="3925764"/>
              <a:ext cx="609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802545" y="3687638"/>
              <a:ext cx="409574" cy="238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878745" y="3468564"/>
              <a:ext cx="257174" cy="209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r 5"/>
          <p:cNvGrpSpPr/>
          <p:nvPr/>
        </p:nvGrpSpPr>
        <p:grpSpPr>
          <a:xfrm>
            <a:off x="506279" y="5055128"/>
            <a:ext cx="4989425" cy="1133475"/>
            <a:chOff x="615757" y="3522308"/>
            <a:chExt cx="4989425" cy="1133475"/>
          </a:xfrm>
        </p:grpSpPr>
        <p:grpSp>
          <p:nvGrpSpPr>
            <p:cNvPr id="75" name="Groupe 4"/>
            <p:cNvGrpSpPr/>
            <p:nvPr/>
          </p:nvGrpSpPr>
          <p:grpSpPr>
            <a:xfrm>
              <a:off x="615757" y="3522308"/>
              <a:ext cx="3923077" cy="1133475"/>
              <a:chOff x="440595" y="3686523"/>
              <a:chExt cx="3923077" cy="1133475"/>
            </a:xfrm>
          </p:grpSpPr>
          <p:grpSp>
            <p:nvGrpSpPr>
              <p:cNvPr id="76" name="Groupe 32"/>
              <p:cNvGrpSpPr/>
              <p:nvPr/>
            </p:nvGrpSpPr>
            <p:grpSpPr>
              <a:xfrm>
                <a:off x="3392122" y="3686523"/>
                <a:ext cx="971550" cy="1133475"/>
                <a:chOff x="521557" y="3468564"/>
                <a:chExt cx="971550" cy="1133475"/>
              </a:xfrm>
            </p:grpSpPr>
            <p:sp>
              <p:nvSpPr>
                <p:cNvPr id="82" name="Rectangle à coins arrondis 81"/>
                <p:cNvSpPr/>
                <p:nvPr/>
              </p:nvSpPr>
              <p:spPr>
                <a:xfrm>
                  <a:off x="521557" y="4382964"/>
                  <a:ext cx="971550" cy="2190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" name="Rectangle à coins arrondis 82"/>
                <p:cNvSpPr/>
                <p:nvPr/>
              </p:nvSpPr>
              <p:spPr>
                <a:xfrm>
                  <a:off x="602520" y="4154364"/>
                  <a:ext cx="809625" cy="2286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" name="Rectangle à coins arrondis 83"/>
                <p:cNvSpPr/>
                <p:nvPr/>
              </p:nvSpPr>
              <p:spPr>
                <a:xfrm>
                  <a:off x="702532" y="3925764"/>
                  <a:ext cx="609600" cy="2286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" name="Rectangle à coins arrondis 84"/>
                <p:cNvSpPr/>
                <p:nvPr/>
              </p:nvSpPr>
              <p:spPr>
                <a:xfrm>
                  <a:off x="802545" y="3687638"/>
                  <a:ext cx="409574" cy="23812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" name="Rectangle à coins arrondis 85"/>
                <p:cNvSpPr/>
                <p:nvPr/>
              </p:nvSpPr>
              <p:spPr>
                <a:xfrm>
                  <a:off x="878745" y="3468564"/>
                  <a:ext cx="257174" cy="2095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78" name="Rectangle à coins arrondis 77"/>
              <p:cNvSpPr/>
              <p:nvPr/>
            </p:nvSpPr>
            <p:spPr>
              <a:xfrm>
                <a:off x="440595" y="4624551"/>
                <a:ext cx="1125445" cy="19179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10" name="Line 44"/>
            <p:cNvSpPr>
              <a:spLocks noChangeShapeType="1"/>
            </p:cNvSpPr>
            <p:nvPr/>
          </p:nvSpPr>
          <p:spPr bwMode="auto">
            <a:xfrm>
              <a:off x="4368102" y="4029126"/>
              <a:ext cx="1237080" cy="525538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7" name="Grouper 6"/>
          <p:cNvGrpSpPr/>
          <p:nvPr/>
        </p:nvGrpSpPr>
        <p:grpSpPr>
          <a:xfrm>
            <a:off x="1948676" y="5054820"/>
            <a:ext cx="3557976" cy="1262587"/>
            <a:chOff x="1915832" y="4332205"/>
            <a:chExt cx="3557976" cy="1262587"/>
          </a:xfrm>
        </p:grpSpPr>
        <p:grpSp>
          <p:nvGrpSpPr>
            <p:cNvPr id="88" name="Groupe 5"/>
            <p:cNvGrpSpPr/>
            <p:nvPr/>
          </p:nvGrpSpPr>
          <p:grpSpPr>
            <a:xfrm>
              <a:off x="1915832" y="4332205"/>
              <a:ext cx="2476300" cy="1142151"/>
              <a:chOff x="1893937" y="3697164"/>
              <a:chExt cx="2476300" cy="1142151"/>
            </a:xfrm>
          </p:grpSpPr>
          <p:sp>
            <p:nvSpPr>
              <p:cNvPr id="92" name="Rectangle à coins arrondis 91"/>
              <p:cNvSpPr/>
              <p:nvPr/>
            </p:nvSpPr>
            <p:spPr>
              <a:xfrm>
                <a:off x="1893937" y="4620341"/>
                <a:ext cx="1138553" cy="21897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93" name="Groupe 55"/>
              <p:cNvGrpSpPr/>
              <p:nvPr/>
            </p:nvGrpSpPr>
            <p:grpSpPr>
              <a:xfrm>
                <a:off x="3398687" y="3697164"/>
                <a:ext cx="971550" cy="1133475"/>
                <a:chOff x="521557" y="3468564"/>
                <a:chExt cx="971550" cy="1133475"/>
              </a:xfrm>
            </p:grpSpPr>
            <p:sp>
              <p:nvSpPr>
                <p:cNvPr id="94" name="Rectangle à coins arrondis 93"/>
                <p:cNvSpPr/>
                <p:nvPr/>
              </p:nvSpPr>
              <p:spPr>
                <a:xfrm>
                  <a:off x="521557" y="4382964"/>
                  <a:ext cx="971550" cy="2190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" name="Rectangle à coins arrondis 94"/>
                <p:cNvSpPr/>
                <p:nvPr/>
              </p:nvSpPr>
              <p:spPr>
                <a:xfrm>
                  <a:off x="602520" y="4154364"/>
                  <a:ext cx="809625" cy="2286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Rectangle à coins arrondis 95"/>
                <p:cNvSpPr/>
                <p:nvPr/>
              </p:nvSpPr>
              <p:spPr>
                <a:xfrm>
                  <a:off x="702532" y="3925764"/>
                  <a:ext cx="609600" cy="2286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Rectangle à coins arrondis 96"/>
                <p:cNvSpPr/>
                <p:nvPr/>
              </p:nvSpPr>
              <p:spPr>
                <a:xfrm>
                  <a:off x="802545" y="3687638"/>
                  <a:ext cx="409574" cy="23812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Rectangle à coins arrondis 97"/>
                <p:cNvSpPr/>
                <p:nvPr/>
              </p:nvSpPr>
              <p:spPr>
                <a:xfrm>
                  <a:off x="878745" y="3468564"/>
                  <a:ext cx="257174" cy="2095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12" name="Line 44"/>
            <p:cNvSpPr>
              <a:spLocks noChangeShapeType="1"/>
            </p:cNvSpPr>
            <p:nvPr/>
          </p:nvSpPr>
          <p:spPr bwMode="auto">
            <a:xfrm>
              <a:off x="3020675" y="5320192"/>
              <a:ext cx="2453133" cy="274600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114" name="Line 44"/>
          <p:cNvSpPr>
            <a:spLocks noChangeShapeType="1"/>
          </p:cNvSpPr>
          <p:nvPr/>
        </p:nvSpPr>
        <p:spPr bwMode="auto">
          <a:xfrm>
            <a:off x="2923015" y="5529100"/>
            <a:ext cx="2605533" cy="1007281"/>
          </a:xfrm>
          <a:prstGeom prst="line">
            <a:avLst/>
          </a:prstGeom>
          <a:noFill/>
          <a:ln w="12700">
            <a:solidFill>
              <a:srgbClr val="3B432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02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756693" y="544513"/>
            <a:ext cx="22349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Stratégie de jeux</a:t>
            </a:r>
          </a:p>
        </p:txBody>
      </p:sp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5438" y="46038"/>
            <a:ext cx="88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9"/>
          <p:cNvGrpSpPr/>
          <p:nvPr/>
        </p:nvGrpSpPr>
        <p:grpSpPr>
          <a:xfrm>
            <a:off x="309282" y="998538"/>
            <a:ext cx="8619565" cy="5980725"/>
            <a:chOff x="0" y="998538"/>
            <a:chExt cx="9144000" cy="5980725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772236" y="1166813"/>
              <a:ext cx="7205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Algorithme minimax</a:t>
              </a:r>
              <a:endParaRPr lang="fr-FR" sz="2000" b="1" dirty="0">
                <a:solidFill>
                  <a:schemeClr val="folHlin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16859" y="1467305"/>
                  <a:ext cx="8635702" cy="55119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just">
                    <a:spcAft>
                      <a:spcPts val="600"/>
                    </a:spcAft>
                    <a:buClr>
                      <a:schemeClr val="accent2"/>
                    </a:buClr>
                  </a:pPr>
                  <a:r>
                    <a:rPr lang="fr-FR" sz="2000" b="1" i="1" dirty="0">
                      <a:solidFill>
                        <a:srgbClr val="800080"/>
                      </a:solidFill>
                      <a:sym typeface="Wingdings" pitchFamily="2" charset="2"/>
                    </a:rPr>
                    <a:t>Algorithme de Monte-Carlo</a:t>
                  </a:r>
                  <a:endParaRPr lang="fr-FR" i="1" dirty="0">
                    <a:solidFill>
                      <a:srgbClr val="800080"/>
                    </a:solidFill>
                  </a:endParaRPr>
                </a:p>
                <a:p>
                  <a:pPr lvl="1" algn="just">
                    <a:spcAft>
                      <a:spcPts val="1200"/>
                    </a:spcAft>
                    <a:buFont typeface="Wingdings" pitchFamily="2" charset="2"/>
                    <a:buChar char="§"/>
                  </a:pPr>
                  <a:r>
                    <a:rPr lang="fr-FR" i="1" dirty="0">
                      <a:solidFill>
                        <a:srgbClr val="800080"/>
                      </a:solidFill>
                    </a:rPr>
                    <a:t> L’algorithme de Monte-Carlo cherche la solution d’un problème en se servant du hasard pour trouver une solution en un temps déterminé.</a:t>
                  </a:r>
                </a:p>
                <a:p>
                  <a:pPr lvl="1" algn="just">
                    <a:spcAft>
                      <a:spcPts val="600"/>
                    </a:spcAft>
                    <a:buFont typeface="Wingdings" pitchFamily="2" charset="2"/>
                    <a:buChar char="§"/>
                  </a:pPr>
                  <a:r>
                    <a:rPr lang="fr-FR" i="1" dirty="0">
                      <a:solidFill>
                        <a:srgbClr val="800080"/>
                      </a:solidFill>
                    </a:rPr>
                    <a:t> Cet algorithme est réalisé en 4 étapes.</a:t>
                  </a:r>
                </a:p>
                <a:p>
                  <a:pPr lvl="2" algn="just">
                    <a:spcAft>
                      <a:spcPts val="600"/>
                    </a:spcAft>
                    <a:buFont typeface="Wingdings" pitchFamily="2" charset="2"/>
                    <a:buChar char="§"/>
                  </a:pPr>
                  <a:r>
                    <a:rPr lang="fr-FR" i="1" dirty="0">
                      <a:solidFill>
                        <a:srgbClr val="800080"/>
                      </a:solidFill>
                    </a:rPr>
                    <a:t> Sélection : Choisir le meilleur enfant à partir de la formule UCT (</a:t>
                  </a:r>
                  <a:r>
                    <a:rPr lang="fr-FR" i="1" dirty="0" err="1">
                      <a:solidFill>
                        <a:srgbClr val="800080"/>
                      </a:solidFill>
                    </a:rPr>
                    <a:t>Upper</a:t>
                  </a:r>
                  <a:r>
                    <a:rPr lang="fr-FR" i="1" dirty="0">
                      <a:solidFill>
                        <a:srgbClr val="800080"/>
                      </a:solidFill>
                    </a:rPr>
                    <a:t> Confidence </a:t>
                  </a:r>
                  <a:r>
                    <a:rPr lang="fr-FR" i="1" dirty="0" err="1">
                      <a:solidFill>
                        <a:srgbClr val="800080"/>
                      </a:solidFill>
                    </a:rPr>
                    <a:t>Bound</a:t>
                  </a:r>
                  <a:r>
                    <a:rPr lang="fr-FR" i="1" dirty="0">
                      <a:solidFill>
                        <a:srgbClr val="800080"/>
                      </a:solidFill>
                    </a:rPr>
                    <a:t> </a:t>
                  </a:r>
                  <a:r>
                    <a:rPr lang="fr-FR" i="1" dirty="0" err="1">
                      <a:solidFill>
                        <a:srgbClr val="800080"/>
                      </a:solidFill>
                    </a:rPr>
                    <a:t>applied</a:t>
                  </a:r>
                  <a:r>
                    <a:rPr lang="fr-FR" i="1" dirty="0">
                      <a:solidFill>
                        <a:srgbClr val="800080"/>
                      </a:solidFill>
                    </a:rPr>
                    <a:t> to </a:t>
                  </a:r>
                  <a:r>
                    <a:rPr lang="fr-FR" i="1" dirty="0" err="1">
                      <a:solidFill>
                        <a:srgbClr val="800080"/>
                      </a:solidFill>
                    </a:rPr>
                    <a:t>tree</a:t>
                  </a:r>
                  <a:r>
                    <a:rPr lang="fr-FR" i="1" dirty="0">
                      <a:solidFill>
                        <a:srgbClr val="800080"/>
                      </a:solidFill>
                    </a:rPr>
                    <a:t>) :</a:t>
                  </a:r>
                </a:p>
                <a:p>
                  <a:pPr lvl="2" algn="just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i="1" smtClean="0">
                                <a:solidFill>
                                  <a:srgbClr val="800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solidFill>
                                  <a:srgbClr val="80008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num>
                          <m:den>
                            <m:r>
                              <a:rPr lang="fr-FR" b="0" i="1" smtClean="0">
                                <a:solidFill>
                                  <a:srgbClr val="80008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fr-FR" b="0" i="1" smtClean="0">
                            <a:solidFill>
                              <a:srgbClr val="80008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solidFill>
                              <a:srgbClr val="80008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ad>
                          <m:radPr>
                            <m:degHide m:val="on"/>
                            <m:ctrlPr>
                              <a:rPr lang="fr-FR" b="0" i="1" smtClean="0">
                                <a:solidFill>
                                  <a:srgbClr val="800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fr-FR" b="0" i="1" smtClean="0">
                                    <a:solidFill>
                                      <a:srgbClr val="800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rgbClr val="80008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fr-FR" b="0" i="1" smtClean="0">
                                    <a:solidFill>
                                      <a:srgbClr val="800080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fr-FR" b="0" i="1" smtClean="0">
                                    <a:solidFill>
                                      <a:srgbClr val="8000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b="0" i="1" smtClean="0">
                                    <a:solidFill>
                                      <a:srgbClr val="800080"/>
                                    </a:solidFill>
                                    <a:latin typeface="Cambria Math" panose="02040503050406030204" pitchFamily="18" charset="0"/>
                                  </a:rPr>
                                  <m:t>′)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solidFill>
                                      <a:srgbClr val="8000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fr-FR" i="1" dirty="0">
                    <a:solidFill>
                      <a:srgbClr val="800080"/>
                    </a:solidFill>
                  </a:endParaRPr>
                </a:p>
                <a:p>
                  <a:pPr lvl="3" algn="just">
                    <a:spcAft>
                      <a:spcPts val="600"/>
                    </a:spcAft>
                  </a:pPr>
                  <a:r>
                    <a:rPr lang="fr-FR" sz="1600" i="1" dirty="0">
                      <a:solidFill>
                        <a:srgbClr val="800080"/>
                      </a:solidFill>
                    </a:rPr>
                    <a:t>w le nombre de parties gagnées, n le nombre de parties jouées à partir du nœud courant, c une paramètre d’exploration et n’  le nombre de parties jouées par le père du nœud.</a:t>
                  </a:r>
                </a:p>
                <a:p>
                  <a:pPr lvl="2" algn="just">
                    <a:spcAft>
                      <a:spcPts val="600"/>
                    </a:spcAft>
                    <a:buFont typeface="Wingdings" pitchFamily="2" charset="2"/>
                    <a:buChar char="§"/>
                  </a:pPr>
                  <a:r>
                    <a:rPr lang="fr-FR" i="1" dirty="0">
                      <a:solidFill>
                        <a:srgbClr val="800080"/>
                      </a:solidFill>
                    </a:rPr>
                    <a:t> Expansion : Définir l’arbre des possibles à partir du nœud choisi.</a:t>
                  </a:r>
                </a:p>
                <a:p>
                  <a:pPr lvl="2" algn="just">
                    <a:spcAft>
                      <a:spcPts val="600"/>
                    </a:spcAft>
                    <a:buFont typeface="Wingdings" pitchFamily="2" charset="2"/>
                    <a:buChar char="§"/>
                  </a:pPr>
                  <a:r>
                    <a:rPr lang="fr-FR" i="1" dirty="0">
                      <a:solidFill>
                        <a:srgbClr val="800080"/>
                      </a:solidFill>
                    </a:rPr>
                    <a:t> Simulation : Réaliser une partie totalement aléatoire à partir de cette situation et enregistrer le nombre de parties et de victoires.</a:t>
                  </a:r>
                </a:p>
                <a:p>
                  <a:pPr lvl="2" algn="just">
                    <a:spcAft>
                      <a:spcPts val="600"/>
                    </a:spcAft>
                    <a:buFont typeface="Wingdings" pitchFamily="2" charset="2"/>
                    <a:buChar char="§"/>
                  </a:pPr>
                  <a:r>
                    <a:rPr lang="fr-FR" i="1" dirty="0">
                      <a:solidFill>
                        <a:srgbClr val="800080"/>
                      </a:solidFill>
                    </a:rPr>
                    <a:t> </a:t>
                  </a:r>
                  <a:r>
                    <a:rPr lang="fr-FR" i="1" dirty="0" err="1">
                      <a:solidFill>
                        <a:srgbClr val="800080"/>
                      </a:solidFill>
                    </a:rPr>
                    <a:t>Backpropagation</a:t>
                  </a:r>
                  <a:r>
                    <a:rPr lang="fr-FR" i="1" dirty="0">
                      <a:solidFill>
                        <a:srgbClr val="800080"/>
                      </a:solidFill>
                    </a:rPr>
                    <a:t> : Remonter vers la racine les informations collectées à partir du nœud simulé. </a:t>
                  </a:r>
                </a:p>
              </p:txBody>
            </p:sp>
          </mc:Choice>
          <mc:Fallback xmlns="">
            <p:sp>
              <p:nvSpPr>
                <p:cNvPr id="16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6859" y="1467305"/>
                  <a:ext cx="8635702" cy="5511958"/>
                </a:xfrm>
                <a:prstGeom prst="rect">
                  <a:avLst/>
                </a:prstGeom>
                <a:blipFill>
                  <a:blip r:embed="rId4"/>
                  <a:stretch>
                    <a:fillRect l="-779" t="-690" r="-62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938065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487114" y="544513"/>
            <a:ext cx="3504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Programmation dynamique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4488404"/>
            <a:chOff x="0" y="998538"/>
            <a:chExt cx="9144000" cy="4488404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Principes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3939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Algorithme récursif avec mémorisation</a:t>
              </a:r>
              <a:endParaRPr lang="fr-FR" sz="2000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Lors de l’exécution d’un algorithme récursif, il est fréquent que les mêmes opérations soient exécutés plusieurs fois.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A chaque fois ces calculs induisent des coûts en temps de calcul qui peuvent devenir important voir exponentiel dans certains cas.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Pour éviter refaire des calculs inutiles, il est possible d’enregistrer certain calculs intermédiaires.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A chaque nouvel appel, il est faut tester si le résultat est enregistrer et le retourner directement sans avoir à effectuer l’appel de la fonction.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Exemple : La suite de </a:t>
              </a:r>
              <a:r>
                <a:rPr lang="fr-FR" i="1" dirty="0" err="1">
                  <a:solidFill>
                    <a:srgbClr val="800080"/>
                  </a:solidFill>
                </a:rPr>
                <a:t>Fibonacci</a:t>
              </a:r>
              <a:r>
                <a:rPr lang="fr-FR" i="1" dirty="0">
                  <a:solidFill>
                    <a:srgbClr val="800080"/>
                  </a:solidFill>
                </a:rPr>
                <a:t> est une suite qui se construit de manière récursive.</a:t>
              </a:r>
            </a:p>
          </p:txBody>
        </p:sp>
      </p:grpSp>
      <p:sp>
        <p:nvSpPr>
          <p:cNvPr id="30" name="Rectangle 1">
            <a:extLst>
              <a:ext uri="{FF2B5EF4-FFF2-40B4-BE49-F238E27FC236}">
                <a16:creationId xmlns:a16="http://schemas.microsoft.com/office/drawing/2014/main" id="{9AE95438-76A9-CB4A-B4EB-E22182BF6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966" y="5613240"/>
            <a:ext cx="4314753" cy="83099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mr-IN" sz="1600" i="1" dirty="0" err="1">
                <a:solidFill>
                  <a:srgbClr val="800080"/>
                </a:solidFill>
              </a:rPr>
              <a:t>def</a:t>
            </a:r>
            <a:r>
              <a:rPr lang="mr-IN" sz="1600" i="1" dirty="0">
                <a:solidFill>
                  <a:srgbClr val="800080"/>
                </a:solidFill>
              </a:rPr>
              <a:t> </a:t>
            </a:r>
            <a:r>
              <a:rPr lang="fr-FR" sz="1600" i="1" dirty="0" err="1">
                <a:solidFill>
                  <a:srgbClr val="800080"/>
                </a:solidFill>
              </a:rPr>
              <a:t>Fibonacci</a:t>
            </a:r>
            <a:r>
              <a:rPr lang="fr-FR" sz="1600" i="1" dirty="0">
                <a:solidFill>
                  <a:srgbClr val="800080"/>
                </a:solidFill>
              </a:rPr>
              <a:t> </a:t>
            </a:r>
            <a:r>
              <a:rPr lang="mr-IN" sz="1600" i="1" dirty="0">
                <a:solidFill>
                  <a:srgbClr val="800080"/>
                </a:solidFill>
              </a:rPr>
              <a:t>(</a:t>
            </a:r>
            <a:r>
              <a:rPr lang="fr-FR" sz="1600" i="1" dirty="0">
                <a:solidFill>
                  <a:srgbClr val="800080"/>
                </a:solidFill>
              </a:rPr>
              <a:t> n </a:t>
            </a:r>
            <a:r>
              <a:rPr lang="mr-IN" sz="1600" i="1" dirty="0">
                <a:solidFill>
                  <a:srgbClr val="800080"/>
                </a:solidFill>
              </a:rPr>
              <a:t>) :</a:t>
            </a:r>
          </a:p>
          <a:p>
            <a:pPr>
              <a:tabLst>
                <a:tab pos="1558925" algn="ctr"/>
              </a:tabLst>
            </a:pPr>
            <a:r>
              <a:rPr lang="mr-IN" sz="1600" i="1" dirty="0">
                <a:solidFill>
                  <a:srgbClr val="800080"/>
                </a:solidFill>
              </a:rPr>
              <a:t>    </a:t>
            </a:r>
            <a:r>
              <a:rPr lang="fr-FR" sz="1600" i="1" dirty="0">
                <a:solidFill>
                  <a:srgbClr val="800080"/>
                </a:solidFill>
              </a:rPr>
              <a:t>if n &lt; 2 : return 1</a:t>
            </a:r>
            <a:endParaRPr lang="mr-IN" sz="1600" i="1" dirty="0">
              <a:solidFill>
                <a:srgbClr val="800080"/>
              </a:solidFill>
            </a:endParaRPr>
          </a:p>
          <a:p>
            <a:pPr>
              <a:tabLst>
                <a:tab pos="1558925" algn="ctr"/>
              </a:tabLst>
            </a:pPr>
            <a:r>
              <a:rPr lang="mr-IN" sz="1600" i="1" dirty="0">
                <a:solidFill>
                  <a:srgbClr val="800080"/>
                </a:solidFill>
              </a:rPr>
              <a:t>    </a:t>
            </a:r>
            <a:r>
              <a:rPr lang="fr-FR" sz="1600" i="1" dirty="0">
                <a:solidFill>
                  <a:srgbClr val="800080"/>
                </a:solidFill>
              </a:rPr>
              <a:t>return </a:t>
            </a:r>
            <a:r>
              <a:rPr lang="fr-FR" sz="1600" i="1" dirty="0" err="1">
                <a:solidFill>
                  <a:srgbClr val="800080"/>
                </a:solidFill>
              </a:rPr>
              <a:t>Fibonacci</a:t>
            </a:r>
            <a:r>
              <a:rPr lang="fr-FR" sz="1600" i="1" dirty="0">
                <a:solidFill>
                  <a:srgbClr val="800080"/>
                </a:solidFill>
              </a:rPr>
              <a:t> ( n-1 ) + </a:t>
            </a:r>
            <a:r>
              <a:rPr lang="fr-FR" sz="1600" i="1" dirty="0" err="1">
                <a:solidFill>
                  <a:srgbClr val="800080"/>
                </a:solidFill>
              </a:rPr>
              <a:t>Fibonacci</a:t>
            </a:r>
            <a:r>
              <a:rPr lang="fr-FR" sz="1600" i="1" dirty="0">
                <a:solidFill>
                  <a:srgbClr val="800080"/>
                </a:solidFill>
              </a:rPr>
              <a:t> ( n-2 )</a:t>
            </a:r>
            <a:endParaRPr lang="mr-IN" sz="1600" i="1" dirty="0">
              <a:solidFill>
                <a:srgbClr val="800080"/>
              </a:solidFill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C758E8A7-D78B-CE4E-B939-ACEC39307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933" y="5743417"/>
            <a:ext cx="2725439" cy="58477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 err="1">
                <a:solidFill>
                  <a:srgbClr val="800080"/>
                </a:solidFill>
              </a:rPr>
              <a:t>Fib</a:t>
            </a:r>
            <a:r>
              <a:rPr lang="fr-FR" sz="1600" i="1">
                <a:solidFill>
                  <a:srgbClr val="800080"/>
                </a:solidFill>
              </a:rPr>
              <a:t>(0) = </a:t>
            </a:r>
            <a:r>
              <a:rPr lang="fr-FR" sz="1600" i="1" err="1">
                <a:solidFill>
                  <a:srgbClr val="800080"/>
                </a:solidFill>
              </a:rPr>
              <a:t>Fib</a:t>
            </a:r>
            <a:r>
              <a:rPr lang="fr-FR" sz="1600" i="1">
                <a:solidFill>
                  <a:srgbClr val="800080"/>
                </a:solidFill>
              </a:rPr>
              <a:t>(1) = 1</a:t>
            </a:r>
          </a:p>
          <a:p>
            <a:pPr>
              <a:tabLst>
                <a:tab pos="1558925" algn="ctr"/>
              </a:tabLst>
            </a:pPr>
            <a:r>
              <a:rPr lang="fr-FR" sz="1600" i="1" err="1">
                <a:solidFill>
                  <a:srgbClr val="800080"/>
                </a:solidFill>
              </a:rPr>
              <a:t>Fib</a:t>
            </a:r>
            <a:r>
              <a:rPr lang="fr-FR" sz="1600" i="1">
                <a:solidFill>
                  <a:srgbClr val="800080"/>
                </a:solidFill>
              </a:rPr>
              <a:t>(n) = </a:t>
            </a:r>
            <a:r>
              <a:rPr lang="fr-FR" sz="1600" i="1" err="1">
                <a:solidFill>
                  <a:srgbClr val="800080"/>
                </a:solidFill>
              </a:rPr>
              <a:t>Fib</a:t>
            </a:r>
            <a:r>
              <a:rPr lang="fr-FR" sz="1600" i="1">
                <a:solidFill>
                  <a:srgbClr val="800080"/>
                </a:solidFill>
              </a:rPr>
              <a:t>(n-1) + </a:t>
            </a:r>
            <a:r>
              <a:rPr lang="fr-FR" sz="1600" i="1" err="1">
                <a:solidFill>
                  <a:srgbClr val="800080"/>
                </a:solidFill>
              </a:rPr>
              <a:t>Fib</a:t>
            </a:r>
            <a:r>
              <a:rPr lang="fr-FR" sz="1600" i="1">
                <a:solidFill>
                  <a:srgbClr val="800080"/>
                </a:solidFill>
              </a:rPr>
              <a:t>(n-2)</a:t>
            </a:r>
            <a:endParaRPr lang="mr-IN" sz="1600" i="1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71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487114" y="544513"/>
            <a:ext cx="3504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Programmation dynamique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1379861"/>
            <a:chOff x="0" y="998538"/>
            <a:chExt cx="9144000" cy="1379861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Principes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Algorithme récursif : </a:t>
              </a:r>
              <a:r>
                <a:rPr lang="fr-FR" sz="2000" b="1" err="1">
                  <a:solidFill>
                    <a:srgbClr val="800080"/>
                  </a:solidFill>
                  <a:sym typeface="Wingdings" pitchFamily="2" charset="2"/>
                </a:rPr>
                <a:t>Fibonacci</a:t>
              </a:r>
              <a:endParaRPr lang="fr-FR" sz="2000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Plusieurs appels de </a:t>
              </a:r>
              <a:r>
                <a:rPr lang="fr-FR" i="1" err="1">
                  <a:solidFill>
                    <a:srgbClr val="800080"/>
                  </a:solidFill>
                </a:rPr>
                <a:t>Fibonacci</a:t>
              </a:r>
              <a:r>
                <a:rPr lang="fr-FR" i="1">
                  <a:solidFill>
                    <a:srgbClr val="800080"/>
                  </a:solidFill>
                </a:rPr>
                <a:t> avec le même nombre.</a:t>
              </a:r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77E76E52-1CD6-5B48-B3FD-10F907254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238" y="2469038"/>
            <a:ext cx="961934" cy="33855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tabLst>
                <a:tab pos="1558925" algn="ctr"/>
              </a:tabLst>
            </a:pPr>
            <a:r>
              <a:rPr lang="fr-FR" sz="1600" i="1" err="1">
                <a:solidFill>
                  <a:srgbClr val="800080"/>
                </a:solidFill>
              </a:rPr>
              <a:t>Fib</a:t>
            </a:r>
            <a:r>
              <a:rPr lang="fr-FR" sz="1600" i="1">
                <a:solidFill>
                  <a:srgbClr val="800080"/>
                </a:solidFill>
              </a:rPr>
              <a:t>(n)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39C2E24-02E3-584B-ABA0-34F5B97D4B59}"/>
              </a:ext>
            </a:extLst>
          </p:cNvPr>
          <p:cNvGrpSpPr/>
          <p:nvPr/>
        </p:nvGrpSpPr>
        <p:grpSpPr>
          <a:xfrm>
            <a:off x="1712310" y="2656473"/>
            <a:ext cx="2001928" cy="743590"/>
            <a:chOff x="1712310" y="2656473"/>
            <a:chExt cx="2001928" cy="74359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EA6672F4-E217-A343-8E84-0403E3CF1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310" y="3061509"/>
              <a:ext cx="961934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 dirty="0" err="1">
                  <a:solidFill>
                    <a:srgbClr val="800080"/>
                  </a:solidFill>
                </a:rPr>
                <a:t>Fib</a:t>
              </a:r>
              <a:r>
                <a:rPr lang="fr-FR" sz="1600" i="1" dirty="0">
                  <a:solidFill>
                    <a:srgbClr val="800080"/>
                  </a:solidFill>
                </a:rPr>
                <a:t>(n-1)</a:t>
              </a:r>
            </a:p>
          </p:txBody>
        </p:sp>
        <p:sp>
          <p:nvSpPr>
            <p:cNvPr id="22" name="Line 44">
              <a:extLst>
                <a:ext uri="{FF2B5EF4-FFF2-40B4-BE49-F238E27FC236}">
                  <a16:creationId xmlns:a16="http://schemas.microsoft.com/office/drawing/2014/main" id="{2B82903B-AC73-8043-ACA5-0DC5AECE48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7615" y="2656473"/>
              <a:ext cx="1526623" cy="403297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93BF23E5-D989-5F40-B955-D9A6D355FBF2}"/>
              </a:ext>
            </a:extLst>
          </p:cNvPr>
          <p:cNvGrpSpPr/>
          <p:nvPr/>
        </p:nvGrpSpPr>
        <p:grpSpPr>
          <a:xfrm>
            <a:off x="4676172" y="2643366"/>
            <a:ext cx="2019565" cy="722588"/>
            <a:chOff x="4676172" y="2643366"/>
            <a:chExt cx="2019565" cy="722588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1EB92FE9-2DAF-784D-8946-2A6C2D06A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3803" y="3027400"/>
              <a:ext cx="961934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 dirty="0" err="1">
                  <a:solidFill>
                    <a:srgbClr val="800080"/>
                  </a:solidFill>
                </a:rPr>
                <a:t>Fib</a:t>
              </a:r>
              <a:r>
                <a:rPr lang="fr-FR" sz="1600" i="1" dirty="0">
                  <a:solidFill>
                    <a:srgbClr val="800080"/>
                  </a:solidFill>
                </a:rPr>
                <a:t>(n-2)</a:t>
              </a:r>
            </a:p>
          </p:txBody>
        </p:sp>
        <p:sp>
          <p:nvSpPr>
            <p:cNvPr id="23" name="Line 44">
              <a:extLst>
                <a:ext uri="{FF2B5EF4-FFF2-40B4-BE49-F238E27FC236}">
                  <a16:creationId xmlns:a16="http://schemas.microsoft.com/office/drawing/2014/main" id="{2DF6A360-01C0-6F4A-851B-FA538FDC6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6172" y="2643366"/>
              <a:ext cx="1526623" cy="393834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A9C47F5-7E1C-764D-95EB-0E51F4492FEA}"/>
              </a:ext>
            </a:extLst>
          </p:cNvPr>
          <p:cNvGrpSpPr/>
          <p:nvPr/>
        </p:nvGrpSpPr>
        <p:grpSpPr>
          <a:xfrm>
            <a:off x="6380096" y="3390600"/>
            <a:ext cx="1823147" cy="719479"/>
            <a:chOff x="6380096" y="3390600"/>
            <a:chExt cx="1823147" cy="719479"/>
          </a:xfrm>
        </p:grpSpPr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7779C28B-864C-6146-8A3A-1C65B14A6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309" y="3771525"/>
              <a:ext cx="961934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 err="1">
                  <a:solidFill>
                    <a:srgbClr val="800080"/>
                  </a:solidFill>
                </a:rPr>
                <a:t>Fib</a:t>
              </a:r>
              <a:r>
                <a:rPr lang="fr-FR" sz="1600" i="1">
                  <a:solidFill>
                    <a:srgbClr val="800080"/>
                  </a:solidFill>
                </a:rPr>
                <a:t>(n-4)</a:t>
              </a:r>
            </a:p>
          </p:txBody>
        </p:sp>
        <p:sp>
          <p:nvSpPr>
            <p:cNvPr id="24" name="Line 44">
              <a:extLst>
                <a:ext uri="{FF2B5EF4-FFF2-40B4-BE49-F238E27FC236}">
                  <a16:creationId xmlns:a16="http://schemas.microsoft.com/office/drawing/2014/main" id="{B38D1BDA-D5F1-E844-BAC2-DE1C3B7DF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0096" y="3390600"/>
              <a:ext cx="877230" cy="371464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CA503DC-2801-724B-9601-324B3BC6FB2F}"/>
              </a:ext>
            </a:extLst>
          </p:cNvPr>
          <p:cNvGrpSpPr/>
          <p:nvPr/>
        </p:nvGrpSpPr>
        <p:grpSpPr>
          <a:xfrm>
            <a:off x="5146537" y="3365954"/>
            <a:ext cx="985396" cy="744125"/>
            <a:chOff x="5146537" y="3365954"/>
            <a:chExt cx="985396" cy="744125"/>
          </a:xfrm>
        </p:grpSpPr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837F93B5-D5E2-814C-AF57-EFE26091B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537" y="3771525"/>
              <a:ext cx="961934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 err="1">
                  <a:solidFill>
                    <a:srgbClr val="800080"/>
                  </a:solidFill>
                </a:rPr>
                <a:t>Fib</a:t>
              </a:r>
              <a:r>
                <a:rPr lang="fr-FR" sz="1600" i="1">
                  <a:solidFill>
                    <a:srgbClr val="800080"/>
                  </a:solidFill>
                </a:rPr>
                <a:t>(n-3)</a:t>
              </a:r>
            </a:p>
          </p:txBody>
        </p:sp>
        <p:sp>
          <p:nvSpPr>
            <p:cNvPr id="25" name="Line 44">
              <a:extLst>
                <a:ext uri="{FF2B5EF4-FFF2-40B4-BE49-F238E27FC236}">
                  <a16:creationId xmlns:a16="http://schemas.microsoft.com/office/drawing/2014/main" id="{399FC206-88E7-904A-A073-F94E5821D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59625" y="3365954"/>
              <a:ext cx="772308" cy="405571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33457DBD-3712-3E47-BE1D-69464D46CA33}"/>
              </a:ext>
            </a:extLst>
          </p:cNvPr>
          <p:cNvGrpSpPr/>
          <p:nvPr/>
        </p:nvGrpSpPr>
        <p:grpSpPr>
          <a:xfrm>
            <a:off x="956993" y="3400064"/>
            <a:ext cx="1129210" cy="710015"/>
            <a:chOff x="956993" y="3400064"/>
            <a:chExt cx="1129210" cy="710015"/>
          </a:xfrm>
        </p:grpSpPr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id="{831EA101-633C-AB4B-B62F-DD782CA36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993" y="3771525"/>
              <a:ext cx="961934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 err="1">
                  <a:solidFill>
                    <a:srgbClr val="800080"/>
                  </a:solidFill>
                </a:rPr>
                <a:t>Fib</a:t>
              </a:r>
              <a:r>
                <a:rPr lang="fr-FR" sz="1600" i="1">
                  <a:solidFill>
                    <a:srgbClr val="800080"/>
                  </a:solidFill>
                </a:rPr>
                <a:t>(n-2)</a:t>
              </a:r>
            </a:p>
          </p:txBody>
        </p:sp>
        <p:sp>
          <p:nvSpPr>
            <p:cNvPr id="26" name="Line 44">
              <a:extLst>
                <a:ext uri="{FF2B5EF4-FFF2-40B4-BE49-F238E27FC236}">
                  <a16:creationId xmlns:a16="http://schemas.microsoft.com/office/drawing/2014/main" id="{B6CCD6EF-F5F0-9E49-87AE-01FBB3F70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611" y="3400064"/>
              <a:ext cx="741592" cy="332100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9C4D5DA5-24D9-4C47-9E50-E1FDE04195F2}"/>
              </a:ext>
            </a:extLst>
          </p:cNvPr>
          <p:cNvGrpSpPr/>
          <p:nvPr/>
        </p:nvGrpSpPr>
        <p:grpSpPr>
          <a:xfrm>
            <a:off x="2370613" y="3423811"/>
            <a:ext cx="1643086" cy="686268"/>
            <a:chOff x="2370613" y="3423811"/>
            <a:chExt cx="1643086" cy="686268"/>
          </a:xfrm>
        </p:grpSpPr>
        <p:sp>
          <p:nvSpPr>
            <p:cNvPr id="18" name="Rectangle 1">
              <a:extLst>
                <a:ext uri="{FF2B5EF4-FFF2-40B4-BE49-F238E27FC236}">
                  <a16:creationId xmlns:a16="http://schemas.microsoft.com/office/drawing/2014/main" id="{652DF49F-B539-FA45-A66D-8E62B5F3D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765" y="3771525"/>
              <a:ext cx="961934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 dirty="0" err="1">
                  <a:solidFill>
                    <a:srgbClr val="800080"/>
                  </a:solidFill>
                </a:rPr>
                <a:t>Fib</a:t>
              </a:r>
              <a:r>
                <a:rPr lang="fr-FR" sz="1600" i="1" dirty="0">
                  <a:solidFill>
                    <a:srgbClr val="800080"/>
                  </a:solidFill>
                </a:rPr>
                <a:t>(n-3)</a:t>
              </a:r>
            </a:p>
          </p:txBody>
        </p:sp>
        <p:sp>
          <p:nvSpPr>
            <p:cNvPr id="27" name="Line 44">
              <a:extLst>
                <a:ext uri="{FF2B5EF4-FFF2-40B4-BE49-F238E27FC236}">
                  <a16:creationId xmlns:a16="http://schemas.microsoft.com/office/drawing/2014/main" id="{C58B75C4-DA26-3241-972E-BF649FABB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613" y="3423811"/>
              <a:ext cx="961933" cy="327934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9751E07C-EEBF-8244-8642-66AEE578B730}"/>
              </a:ext>
            </a:extLst>
          </p:cNvPr>
          <p:cNvGrpSpPr/>
          <p:nvPr/>
        </p:nvGrpSpPr>
        <p:grpSpPr>
          <a:xfrm>
            <a:off x="420210" y="4127294"/>
            <a:ext cx="961934" cy="740141"/>
            <a:chOff x="420210" y="4127294"/>
            <a:chExt cx="961934" cy="740141"/>
          </a:xfrm>
        </p:grpSpPr>
        <p:sp>
          <p:nvSpPr>
            <p:cNvPr id="31" name="Line 44">
              <a:extLst>
                <a:ext uri="{FF2B5EF4-FFF2-40B4-BE49-F238E27FC236}">
                  <a16:creationId xmlns:a16="http://schemas.microsoft.com/office/drawing/2014/main" id="{128C6DB9-556C-B84E-9BE9-CB4C572C15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9085" y="4127294"/>
              <a:ext cx="402771" cy="401585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" name="Rectangle 1">
              <a:extLst>
                <a:ext uri="{FF2B5EF4-FFF2-40B4-BE49-F238E27FC236}">
                  <a16:creationId xmlns:a16="http://schemas.microsoft.com/office/drawing/2014/main" id="{BD9E2BA1-BD1F-9944-8861-04F48B56E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10" y="4528881"/>
              <a:ext cx="961934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 err="1">
                  <a:solidFill>
                    <a:srgbClr val="800080"/>
                  </a:solidFill>
                </a:rPr>
                <a:t>Fib</a:t>
              </a:r>
              <a:r>
                <a:rPr lang="fr-FR" sz="1600" i="1">
                  <a:solidFill>
                    <a:srgbClr val="800080"/>
                  </a:solidFill>
                </a:rPr>
                <a:t>(n-3)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AADE8011-5D0E-694B-8BD8-1ACF27E13DCD}"/>
              </a:ext>
            </a:extLst>
          </p:cNvPr>
          <p:cNvGrpSpPr/>
          <p:nvPr/>
        </p:nvGrpSpPr>
        <p:grpSpPr>
          <a:xfrm>
            <a:off x="2550744" y="4137924"/>
            <a:ext cx="961934" cy="727250"/>
            <a:chOff x="2550744" y="4137924"/>
            <a:chExt cx="961934" cy="727250"/>
          </a:xfrm>
        </p:grpSpPr>
        <p:sp>
          <p:nvSpPr>
            <p:cNvPr id="34" name="Rectangle 1">
              <a:extLst>
                <a:ext uri="{FF2B5EF4-FFF2-40B4-BE49-F238E27FC236}">
                  <a16:creationId xmlns:a16="http://schemas.microsoft.com/office/drawing/2014/main" id="{0F437030-3198-B341-9548-748A2F372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0744" y="4526620"/>
              <a:ext cx="961934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 err="1">
                  <a:solidFill>
                    <a:srgbClr val="800080"/>
                  </a:solidFill>
                </a:rPr>
                <a:t>Fib</a:t>
              </a:r>
              <a:r>
                <a:rPr lang="fr-FR" sz="1600" i="1">
                  <a:solidFill>
                    <a:srgbClr val="800080"/>
                  </a:solidFill>
                </a:rPr>
                <a:t>(n-4)</a:t>
              </a:r>
            </a:p>
          </p:txBody>
        </p:sp>
        <p:sp>
          <p:nvSpPr>
            <p:cNvPr id="40" name="Line 44">
              <a:extLst>
                <a:ext uri="{FF2B5EF4-FFF2-40B4-BE49-F238E27FC236}">
                  <a16:creationId xmlns:a16="http://schemas.microsoft.com/office/drawing/2014/main" id="{C51C8E62-EA2E-2445-A791-6CD6D15500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5571" y="4137924"/>
              <a:ext cx="402771" cy="401585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B6D346D-D4A6-364E-849C-3AA7CF565000}"/>
              </a:ext>
            </a:extLst>
          </p:cNvPr>
          <p:cNvGrpSpPr/>
          <p:nvPr/>
        </p:nvGrpSpPr>
        <p:grpSpPr>
          <a:xfrm>
            <a:off x="4681278" y="4127293"/>
            <a:ext cx="961934" cy="732248"/>
            <a:chOff x="4681278" y="4127293"/>
            <a:chExt cx="961934" cy="732248"/>
          </a:xfrm>
        </p:grpSpPr>
        <p:sp>
          <p:nvSpPr>
            <p:cNvPr id="36" name="Rectangle 1">
              <a:extLst>
                <a:ext uri="{FF2B5EF4-FFF2-40B4-BE49-F238E27FC236}">
                  <a16:creationId xmlns:a16="http://schemas.microsoft.com/office/drawing/2014/main" id="{0D87EC19-4790-A44F-AF65-70BB1BA33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278" y="4520987"/>
              <a:ext cx="961934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 err="1">
                  <a:solidFill>
                    <a:srgbClr val="800080"/>
                  </a:solidFill>
                </a:rPr>
                <a:t>Fib</a:t>
              </a:r>
              <a:r>
                <a:rPr lang="fr-FR" sz="1600" i="1">
                  <a:solidFill>
                    <a:srgbClr val="800080"/>
                  </a:solidFill>
                </a:rPr>
                <a:t>(n-4)</a:t>
              </a:r>
            </a:p>
          </p:txBody>
        </p:sp>
        <p:sp>
          <p:nvSpPr>
            <p:cNvPr id="41" name="Line 44">
              <a:extLst>
                <a:ext uri="{FF2B5EF4-FFF2-40B4-BE49-F238E27FC236}">
                  <a16:creationId xmlns:a16="http://schemas.microsoft.com/office/drawing/2014/main" id="{2711F404-0580-174E-ADDC-EA82CB1667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77295" y="4127293"/>
              <a:ext cx="402771" cy="401585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68FF68AD-2ED9-674A-B040-F261C2CDED93}"/>
              </a:ext>
            </a:extLst>
          </p:cNvPr>
          <p:cNvGrpSpPr/>
          <p:nvPr/>
        </p:nvGrpSpPr>
        <p:grpSpPr>
          <a:xfrm>
            <a:off x="6811812" y="4127397"/>
            <a:ext cx="961934" cy="740038"/>
            <a:chOff x="6811812" y="4127397"/>
            <a:chExt cx="961934" cy="740038"/>
          </a:xfrm>
        </p:grpSpPr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id="{70483A2E-F11F-3B4F-AEF8-5E67A6D10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1812" y="4528881"/>
              <a:ext cx="961934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 err="1">
                  <a:solidFill>
                    <a:srgbClr val="800080"/>
                  </a:solidFill>
                </a:rPr>
                <a:t>Fib</a:t>
              </a:r>
              <a:r>
                <a:rPr lang="fr-FR" sz="1600" i="1">
                  <a:solidFill>
                    <a:srgbClr val="800080"/>
                  </a:solidFill>
                </a:rPr>
                <a:t>(n-5)</a:t>
              </a:r>
            </a:p>
          </p:txBody>
        </p:sp>
        <p:sp>
          <p:nvSpPr>
            <p:cNvPr id="42" name="Line 44">
              <a:extLst>
                <a:ext uri="{FF2B5EF4-FFF2-40B4-BE49-F238E27FC236}">
                  <a16:creationId xmlns:a16="http://schemas.microsoft.com/office/drawing/2014/main" id="{6D4EE94F-DF7F-184C-B62B-0D1E558350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55752" y="4127397"/>
              <a:ext cx="402771" cy="401585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7BDA390D-B3FC-AA4E-BA8C-CB770EE1DD5A}"/>
              </a:ext>
            </a:extLst>
          </p:cNvPr>
          <p:cNvGrpSpPr/>
          <p:nvPr/>
        </p:nvGrpSpPr>
        <p:grpSpPr>
          <a:xfrm>
            <a:off x="1485477" y="4110079"/>
            <a:ext cx="961934" cy="757356"/>
            <a:chOff x="1485477" y="4110079"/>
            <a:chExt cx="961934" cy="757356"/>
          </a:xfrm>
        </p:grpSpPr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7384EB83-A6D7-0A4A-AD18-2006655A0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477" y="4528881"/>
              <a:ext cx="961934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 err="1">
                  <a:solidFill>
                    <a:srgbClr val="800080"/>
                  </a:solidFill>
                </a:rPr>
                <a:t>Fib</a:t>
              </a:r>
              <a:r>
                <a:rPr lang="fr-FR" sz="1600" i="1">
                  <a:solidFill>
                    <a:srgbClr val="800080"/>
                  </a:solidFill>
                </a:rPr>
                <a:t>(n-4)</a:t>
              </a:r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A2EF36C3-D811-F548-8E3B-D19DB98DB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5697" y="4110079"/>
              <a:ext cx="355797" cy="429430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799D1D70-CCB0-934D-885D-92D8645CD143}"/>
              </a:ext>
            </a:extLst>
          </p:cNvPr>
          <p:cNvGrpSpPr/>
          <p:nvPr/>
        </p:nvGrpSpPr>
        <p:grpSpPr>
          <a:xfrm>
            <a:off x="3616011" y="4119501"/>
            <a:ext cx="961934" cy="745673"/>
            <a:chOff x="3616011" y="4119501"/>
            <a:chExt cx="961934" cy="745673"/>
          </a:xfrm>
        </p:grpSpPr>
        <p:sp>
          <p:nvSpPr>
            <p:cNvPr id="35" name="Rectangle 1">
              <a:extLst>
                <a:ext uri="{FF2B5EF4-FFF2-40B4-BE49-F238E27FC236}">
                  <a16:creationId xmlns:a16="http://schemas.microsoft.com/office/drawing/2014/main" id="{5F79A69B-B0C2-C940-8032-14F846246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011" y="4526620"/>
              <a:ext cx="961934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 err="1">
                  <a:solidFill>
                    <a:srgbClr val="800080"/>
                  </a:solidFill>
                </a:rPr>
                <a:t>Fib</a:t>
              </a:r>
              <a:r>
                <a:rPr lang="fr-FR" sz="1600" i="1">
                  <a:solidFill>
                    <a:srgbClr val="800080"/>
                  </a:solidFill>
                </a:rPr>
                <a:t>(n-5)</a:t>
              </a:r>
            </a:p>
          </p:txBody>
        </p:sp>
        <p:sp>
          <p:nvSpPr>
            <p:cNvPr id="44" name="Line 44">
              <a:extLst>
                <a:ext uri="{FF2B5EF4-FFF2-40B4-BE49-F238E27FC236}">
                  <a16:creationId xmlns:a16="http://schemas.microsoft.com/office/drawing/2014/main" id="{80C78177-6A87-DE4D-A61B-1EE328EDE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6460" y="4119501"/>
              <a:ext cx="355797" cy="429430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EFD7CF4-F26C-0B47-A8C8-B56DC0F5F629}"/>
              </a:ext>
            </a:extLst>
          </p:cNvPr>
          <p:cNvGrpSpPr/>
          <p:nvPr/>
        </p:nvGrpSpPr>
        <p:grpSpPr>
          <a:xfrm>
            <a:off x="5746545" y="4128286"/>
            <a:ext cx="961934" cy="731255"/>
            <a:chOff x="5746545" y="4128286"/>
            <a:chExt cx="961934" cy="731255"/>
          </a:xfrm>
        </p:grpSpPr>
        <p:sp>
          <p:nvSpPr>
            <p:cNvPr id="37" name="Rectangle 1">
              <a:extLst>
                <a:ext uri="{FF2B5EF4-FFF2-40B4-BE49-F238E27FC236}">
                  <a16:creationId xmlns:a16="http://schemas.microsoft.com/office/drawing/2014/main" id="{2937A105-6608-9749-9A37-9E44AF6FE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545" y="4520987"/>
              <a:ext cx="961934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 err="1">
                  <a:solidFill>
                    <a:srgbClr val="800080"/>
                  </a:solidFill>
                </a:rPr>
                <a:t>Fib</a:t>
              </a:r>
              <a:r>
                <a:rPr lang="fr-FR" sz="1600" i="1">
                  <a:solidFill>
                    <a:srgbClr val="800080"/>
                  </a:solidFill>
                </a:rPr>
                <a:t>(n-5)</a:t>
              </a:r>
            </a:p>
          </p:txBody>
        </p:sp>
        <p:sp>
          <p:nvSpPr>
            <p:cNvPr id="45" name="Line 44">
              <a:extLst>
                <a:ext uri="{FF2B5EF4-FFF2-40B4-BE49-F238E27FC236}">
                  <a16:creationId xmlns:a16="http://schemas.microsoft.com/office/drawing/2014/main" id="{973845D9-C50F-EF4B-8DE6-A06CB3CC2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3619" y="4128286"/>
              <a:ext cx="418614" cy="387364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B672BB41-6C44-7B49-9950-47B5C1538646}"/>
              </a:ext>
            </a:extLst>
          </p:cNvPr>
          <p:cNvGrpSpPr/>
          <p:nvPr/>
        </p:nvGrpSpPr>
        <p:grpSpPr>
          <a:xfrm>
            <a:off x="7859033" y="4097999"/>
            <a:ext cx="979981" cy="761542"/>
            <a:chOff x="7859033" y="4097999"/>
            <a:chExt cx="979981" cy="761542"/>
          </a:xfrm>
        </p:grpSpPr>
        <p:sp>
          <p:nvSpPr>
            <p:cNvPr id="39" name="Rectangle 1">
              <a:extLst>
                <a:ext uri="{FF2B5EF4-FFF2-40B4-BE49-F238E27FC236}">
                  <a16:creationId xmlns:a16="http://schemas.microsoft.com/office/drawing/2014/main" id="{AAD34264-5D9E-0E46-8E98-4A5BBC28C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080" y="4520987"/>
              <a:ext cx="961934" cy="33855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tabLst>
                  <a:tab pos="1558925" algn="ctr"/>
                </a:tabLst>
              </a:pPr>
              <a:r>
                <a:rPr lang="fr-FR" sz="1600" i="1" err="1">
                  <a:solidFill>
                    <a:srgbClr val="800080"/>
                  </a:solidFill>
                </a:rPr>
                <a:t>Fib</a:t>
              </a:r>
              <a:r>
                <a:rPr lang="fr-FR" sz="1600" i="1">
                  <a:solidFill>
                    <a:srgbClr val="800080"/>
                  </a:solidFill>
                </a:rPr>
                <a:t>(n-6)</a:t>
              </a:r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F3A2E849-97D5-CA47-8AFB-1CAA4424C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9033" y="4097999"/>
              <a:ext cx="519067" cy="441509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48" name="Rectangle 1">
            <a:extLst>
              <a:ext uri="{FF2B5EF4-FFF2-40B4-BE49-F238E27FC236}">
                <a16:creationId xmlns:a16="http://schemas.microsoft.com/office/drawing/2014/main" id="{7E643CEB-CB73-8542-AE1E-0125192E9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74" y="5604809"/>
            <a:ext cx="4042677" cy="1077218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Tab[0] = Tab[1] = 1</a:t>
            </a:r>
          </a:p>
          <a:p>
            <a:pPr>
              <a:tabLst>
                <a:tab pos="1558925" algn="ctr"/>
              </a:tabLst>
            </a:pPr>
            <a:r>
              <a:rPr lang="mr-IN" sz="1600" i="1" err="1">
                <a:solidFill>
                  <a:srgbClr val="800080"/>
                </a:solidFill>
              </a:rPr>
              <a:t>def</a:t>
            </a:r>
            <a:r>
              <a:rPr lang="mr-IN" sz="1600" i="1">
                <a:solidFill>
                  <a:srgbClr val="800080"/>
                </a:solidFill>
              </a:rPr>
              <a:t> </a:t>
            </a:r>
            <a:r>
              <a:rPr lang="fr-FR" sz="1600" i="1" err="1">
                <a:solidFill>
                  <a:srgbClr val="800080"/>
                </a:solidFill>
              </a:rPr>
              <a:t>Fibonacci</a:t>
            </a:r>
            <a:r>
              <a:rPr lang="fr-FR" sz="1600" i="1">
                <a:solidFill>
                  <a:srgbClr val="800080"/>
                </a:solidFill>
              </a:rPr>
              <a:t> </a:t>
            </a:r>
            <a:r>
              <a:rPr lang="mr-IN" sz="1600" i="1">
                <a:solidFill>
                  <a:srgbClr val="800080"/>
                </a:solidFill>
              </a:rPr>
              <a:t>(</a:t>
            </a:r>
            <a:r>
              <a:rPr lang="fr-FR" sz="1600" i="1">
                <a:solidFill>
                  <a:srgbClr val="800080"/>
                </a:solidFill>
              </a:rPr>
              <a:t> n </a:t>
            </a:r>
            <a:r>
              <a:rPr lang="mr-IN" sz="1600" i="1">
                <a:solidFill>
                  <a:srgbClr val="800080"/>
                </a:solidFill>
              </a:rPr>
              <a:t>) 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if Tab[n-2] == 0 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Tab[n-2] = </a:t>
            </a:r>
            <a:r>
              <a:rPr lang="fr-FR" sz="1600" i="1" err="1">
                <a:solidFill>
                  <a:srgbClr val="800080"/>
                </a:solidFill>
              </a:rPr>
              <a:t>Fibonacci</a:t>
            </a:r>
            <a:r>
              <a:rPr lang="fr-FR" sz="1600" i="1">
                <a:solidFill>
                  <a:srgbClr val="800080"/>
                </a:solidFill>
              </a:rPr>
              <a:t> (n-2)</a:t>
            </a:r>
          </a:p>
        </p:txBody>
      </p:sp>
      <p:sp>
        <p:nvSpPr>
          <p:cNvPr id="50" name="Rectangle 1">
            <a:extLst>
              <a:ext uri="{FF2B5EF4-FFF2-40B4-BE49-F238E27FC236}">
                <a16:creationId xmlns:a16="http://schemas.microsoft.com/office/drawing/2014/main" id="{EFC3130D-0DB8-B645-85DC-6A53E4D4D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42" y="5714316"/>
            <a:ext cx="4042677" cy="83099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if Tab[n-1] == 0 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Tab[n-1] = </a:t>
            </a:r>
            <a:r>
              <a:rPr lang="fr-FR" sz="1600" i="1" err="1">
                <a:solidFill>
                  <a:srgbClr val="800080"/>
                </a:solidFill>
              </a:rPr>
              <a:t>Fibonacci</a:t>
            </a:r>
            <a:r>
              <a:rPr lang="fr-FR" sz="1600" i="1">
                <a:solidFill>
                  <a:srgbClr val="800080"/>
                </a:solidFill>
              </a:rPr>
              <a:t> (n-1)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return Tab[n-1] + Tab[n-2]</a:t>
            </a:r>
            <a:endParaRPr lang="mr-IN" sz="1600" i="1">
              <a:solidFill>
                <a:srgbClr val="800080"/>
              </a:solidFill>
            </a:endParaRPr>
          </a:p>
        </p:txBody>
      </p:sp>
      <p:sp>
        <p:nvSpPr>
          <p:cNvPr id="51" name="Text Box 10">
            <a:extLst>
              <a:ext uri="{FF2B5EF4-FFF2-40B4-BE49-F238E27FC236}">
                <a16:creationId xmlns:a16="http://schemas.microsoft.com/office/drawing/2014/main" id="{6D8ABF10-A7E8-C543-912E-C6B6A4A69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95" y="4606520"/>
            <a:ext cx="814041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Clr>
                <a:schemeClr val="accent2"/>
              </a:buClr>
            </a:pPr>
            <a:endParaRPr lang="fr-FR" sz="2000" i="1" dirty="0">
              <a:solidFill>
                <a:srgbClr val="800080"/>
              </a:solidFill>
            </a:endParaRPr>
          </a:p>
          <a:p>
            <a:pPr lvl="1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fr-FR" i="1" dirty="0">
                <a:solidFill>
                  <a:srgbClr val="800080"/>
                </a:solidFill>
              </a:rPr>
              <a:t> En enregistrant les résultats intermédiaires on limite le nombre d’appels.</a:t>
            </a:r>
          </a:p>
        </p:txBody>
      </p:sp>
    </p:spTree>
    <p:extLst>
      <p:ext uri="{BB962C8B-B14F-4D97-AF65-F5344CB8AC3E}">
        <p14:creationId xmlns:p14="http://schemas.microsoft.com/office/powerpoint/2010/main" val="317855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8" grpId="0" animBg="1"/>
      <p:bldP spid="50" grpId="0" animBg="1"/>
      <p:bldP spid="5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487114" y="544513"/>
            <a:ext cx="3504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Programmation dynamique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4057517"/>
            <a:chOff x="0" y="998538"/>
            <a:chExt cx="9144000" cy="4057517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 err="1">
                  <a:solidFill>
                    <a:schemeClr val="folHlink"/>
                  </a:solidFill>
                </a:rPr>
                <a:t>Dérécursion</a:t>
              </a:r>
              <a:endParaRPr lang="fr-FR" sz="2000" b="1" i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3508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Une approche plus efficace</a:t>
              </a:r>
              <a:endParaRPr lang="fr-FR" sz="2000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On améliore la complexité temporelle en sauvegardant les calculs intermédiaires dans le tableau et en réutilisant ces valeurs au besoin.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Cette approche de résolution est connue sous le nom de fonction à mémoire, très liée à la programmation dynamique.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 En se basant sur une fonction à mémoire il est possible de supprimer totalement la récursivité.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Contrairement à un algorithme récursif traité de manière descendante, la forme typique de la programmation dynamique se fait de manière ascendante.</a:t>
              </a:r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346DF710-1FE4-DC44-81E9-61BE3BE38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671" y="5236269"/>
            <a:ext cx="4042677" cy="1077218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Tab[0] = Tab[1] = 1</a:t>
            </a:r>
          </a:p>
          <a:p>
            <a:pPr>
              <a:tabLst>
                <a:tab pos="1558925" algn="ctr"/>
              </a:tabLst>
            </a:pPr>
            <a:r>
              <a:rPr lang="mr-IN" sz="1600" i="1" err="1">
                <a:solidFill>
                  <a:srgbClr val="800080"/>
                </a:solidFill>
              </a:rPr>
              <a:t>def</a:t>
            </a:r>
            <a:r>
              <a:rPr lang="mr-IN" sz="1600" i="1">
                <a:solidFill>
                  <a:srgbClr val="800080"/>
                </a:solidFill>
              </a:rPr>
              <a:t> </a:t>
            </a:r>
            <a:r>
              <a:rPr lang="fr-FR" sz="1600" i="1" err="1">
                <a:solidFill>
                  <a:srgbClr val="800080"/>
                </a:solidFill>
              </a:rPr>
              <a:t>Fibonacci</a:t>
            </a:r>
            <a:r>
              <a:rPr lang="fr-FR" sz="1600" i="1">
                <a:solidFill>
                  <a:srgbClr val="800080"/>
                </a:solidFill>
              </a:rPr>
              <a:t> </a:t>
            </a:r>
            <a:r>
              <a:rPr lang="mr-IN" sz="1600" i="1">
                <a:solidFill>
                  <a:srgbClr val="800080"/>
                </a:solidFill>
              </a:rPr>
              <a:t>(</a:t>
            </a:r>
            <a:r>
              <a:rPr lang="fr-FR" sz="1600" i="1">
                <a:solidFill>
                  <a:srgbClr val="800080"/>
                </a:solidFill>
              </a:rPr>
              <a:t> n </a:t>
            </a:r>
            <a:r>
              <a:rPr lang="mr-IN" sz="1600" i="1">
                <a:solidFill>
                  <a:srgbClr val="800080"/>
                </a:solidFill>
              </a:rPr>
              <a:t>) 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for i in range (2, n+1) 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Tab[i] = Tab[i-1] + Tab[i-2]</a:t>
            </a:r>
          </a:p>
        </p:txBody>
      </p:sp>
    </p:spTree>
    <p:extLst>
      <p:ext uri="{BB962C8B-B14F-4D97-AF65-F5344CB8AC3E}">
        <p14:creationId xmlns:p14="http://schemas.microsoft.com/office/powerpoint/2010/main" val="17281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487114" y="544513"/>
            <a:ext cx="3504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Programmation dynamique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4765403"/>
            <a:chOff x="0" y="998538"/>
            <a:chExt cx="9144000" cy="4765403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 err="1">
                  <a:solidFill>
                    <a:schemeClr val="folHlink"/>
                  </a:solidFill>
                </a:rPr>
                <a:t>Dérécursion</a:t>
              </a:r>
              <a:endParaRPr lang="fr-FR" sz="2000" b="1" i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42165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Versions itératives - </a:t>
              </a:r>
              <a:r>
                <a:rPr lang="fr-FR" sz="2000" b="1" dirty="0" err="1">
                  <a:solidFill>
                    <a:srgbClr val="800080"/>
                  </a:solidFill>
                  <a:sym typeface="Wingdings" pitchFamily="2" charset="2"/>
                </a:rPr>
                <a:t>dérécursion</a:t>
              </a:r>
              <a:endParaRPr lang="fr-FR" sz="2000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Tout algorithme récursif peut être transformé en un algorithme itératif équivalent : c’est la </a:t>
              </a:r>
              <a:r>
                <a:rPr lang="fr-FR" i="1" dirty="0" err="1">
                  <a:solidFill>
                    <a:srgbClr val="800080"/>
                  </a:solidFill>
                </a:rPr>
                <a:t>dérécursion</a:t>
              </a:r>
              <a:r>
                <a:rPr lang="fr-FR" i="1" dirty="0">
                  <a:solidFill>
                    <a:srgbClr val="800080"/>
                  </a:solidFill>
                </a:rPr>
                <a:t>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Bien que les programmes récursifs soient plus faciles à écrire, les programmes itératifs sont souvent plus efficaces.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En programmation, il est nécessaire d’établir un compromis entre simplicité et coût d’exécution. En général, on va préférer les versions itératives pour leur efficacité.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Un programme récursif terminal est un programme d’on le seul appel récursif est la dernière instruction du programme.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Lors de la compilation, la plupart des compilateurs sont en mesure de transformer le programme récursif en un programme itératif.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532326C-4365-FE43-982C-E80F7734E9DB}"/>
              </a:ext>
            </a:extLst>
          </p:cNvPr>
          <p:cNvSpPr/>
          <p:nvPr/>
        </p:nvSpPr>
        <p:spPr>
          <a:xfrm>
            <a:off x="2985669" y="3244334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b="1" i="1" dirty="0">
                <a:solidFill>
                  <a:srgbClr val="3366CC"/>
                </a:solidFill>
              </a:rPr>
              <a:t>Programmation dynamique</a:t>
            </a:r>
          </a:p>
        </p:txBody>
      </p:sp>
    </p:spTree>
    <p:extLst>
      <p:ext uri="{BB962C8B-B14F-4D97-AF65-F5344CB8AC3E}">
        <p14:creationId xmlns:p14="http://schemas.microsoft.com/office/powerpoint/2010/main" val="22951425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487114" y="544513"/>
            <a:ext cx="3504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Programmation dynamique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5473289"/>
            <a:chOff x="0" y="998538"/>
            <a:chExt cx="9144000" cy="5473289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Recherche de solutions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4924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Solution optimale d’un problème</a:t>
              </a:r>
              <a:endParaRPr lang="fr-FR" sz="2000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La programmation dynamique est souvent utilisée pour chercher des solutions optimales par rapport à un coût.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Principe d’optimalité de Bellman indique que la solution optimale peut s’obtenir à partir des solutions optimales de sous-problèmes.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En programmation ascendante on résout les plus petits sous-problèmes et on combine leurs solutions pour les problèmes plus grands.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Dans les tables de l’approche dynamique, on calcul les coûts des solutions optimales et non les solutions elles mêmes.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On récupère la solution optimale, en utilisant l’information contenue dans la table, et en y ajoutant éventuellement quelques informations supplémentaires comme par exemple « une valeur d’où l’on vient ».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Pour cela on parcours la table à l’envers par rapport à sa construction, i.e. en "remontant" vers les plus petits problèmes.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75938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487114" y="544513"/>
            <a:ext cx="3504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Programmation dynamique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4057517"/>
            <a:chOff x="0" y="998538"/>
            <a:chExt cx="9144000" cy="4057517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7" y="1166813"/>
              <a:ext cx="4073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>
                  <a:solidFill>
                    <a:schemeClr val="folHlink"/>
                  </a:solidFill>
                </a:rPr>
                <a:t>Recherche de solutions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3508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Solution optimale d’un problème</a:t>
              </a:r>
              <a:endParaRPr lang="fr-FR" sz="2000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Si la solution optimale d’un grand nombre de problèmes peut s’obtenir à partir des sous problèmes.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Comme par exemple le plus court chemin entre deux sommets, est composée uniquement de plus courts chemins.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Si [</a:t>
              </a:r>
              <a:r>
                <a:rPr lang="fr-FR" i="1" err="1">
                  <a:solidFill>
                    <a:srgbClr val="800080"/>
                  </a:solidFill>
                </a:rPr>
                <a:t>Sd</a:t>
              </a:r>
              <a:r>
                <a:rPr lang="fr-FR" i="1">
                  <a:solidFill>
                    <a:srgbClr val="800080"/>
                  </a:solidFill>
                </a:rPr>
                <a:t>, … , Se , … , Sa] est le plus court chemin entre les sommets </a:t>
              </a:r>
              <a:r>
                <a:rPr lang="fr-FR" i="1" err="1">
                  <a:solidFill>
                    <a:srgbClr val="800080"/>
                  </a:solidFill>
                </a:rPr>
                <a:t>Sd</a:t>
              </a:r>
              <a:r>
                <a:rPr lang="fr-FR" i="1">
                  <a:solidFill>
                    <a:srgbClr val="800080"/>
                  </a:solidFill>
                </a:rPr>
                <a:t> et Sa, alors quelque soit le sommet Se dans la liste, [</a:t>
              </a:r>
              <a:r>
                <a:rPr lang="fr-FR" i="1" err="1">
                  <a:solidFill>
                    <a:srgbClr val="800080"/>
                  </a:solidFill>
                </a:rPr>
                <a:t>Sd</a:t>
              </a:r>
              <a:r>
                <a:rPr lang="fr-FR" i="1">
                  <a:solidFill>
                    <a:srgbClr val="800080"/>
                  </a:solidFill>
                </a:rPr>
                <a:t> … Se] est le plus court chemin entre </a:t>
              </a:r>
              <a:r>
                <a:rPr lang="fr-FR" i="1" err="1">
                  <a:solidFill>
                    <a:srgbClr val="800080"/>
                  </a:solidFill>
                </a:rPr>
                <a:t>Sd</a:t>
              </a:r>
              <a:r>
                <a:rPr lang="fr-FR" i="1">
                  <a:solidFill>
                    <a:srgbClr val="800080"/>
                  </a:solidFill>
                </a:rPr>
                <a:t> et Se.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Il existe des cas ou la solution optimale d’un problème S n’est pas composée de sous-problèmes optimal.</a:t>
              </a:r>
            </a:p>
          </p:txBody>
        </p: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35441C74-81D9-5641-A640-6532F4667267}"/>
              </a:ext>
            </a:extLst>
          </p:cNvPr>
          <p:cNvSpPr/>
          <p:nvPr/>
        </p:nvSpPr>
        <p:spPr>
          <a:xfrm>
            <a:off x="1028122" y="5734137"/>
            <a:ext cx="656731" cy="4872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rgbClr val="800080"/>
                </a:solidFill>
              </a:rPr>
              <a:t>S1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195CB71-1FFC-7F40-A1A1-777320137915}"/>
              </a:ext>
            </a:extLst>
          </p:cNvPr>
          <p:cNvSpPr/>
          <p:nvPr/>
        </p:nvSpPr>
        <p:spPr>
          <a:xfrm>
            <a:off x="2399722" y="5127147"/>
            <a:ext cx="656731" cy="4872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rgbClr val="800080"/>
                </a:solidFill>
              </a:rPr>
              <a:t>S2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C9B85D0-9D57-6F4C-9588-B4AE2F206EB9}"/>
              </a:ext>
            </a:extLst>
          </p:cNvPr>
          <p:cNvSpPr/>
          <p:nvPr/>
        </p:nvSpPr>
        <p:spPr>
          <a:xfrm>
            <a:off x="2426780" y="6221425"/>
            <a:ext cx="656731" cy="4872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rgbClr val="800080"/>
                </a:solidFill>
              </a:rPr>
              <a:t>S3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89BF6ED-7995-E746-A654-1CBF23F5927C}"/>
              </a:ext>
            </a:extLst>
          </p:cNvPr>
          <p:cNvSpPr/>
          <p:nvPr/>
        </p:nvSpPr>
        <p:spPr>
          <a:xfrm>
            <a:off x="3726256" y="5614435"/>
            <a:ext cx="656731" cy="4872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rgbClr val="800080"/>
                </a:solidFill>
              </a:rPr>
              <a:t>S4</a:t>
            </a:r>
          </a:p>
        </p:txBody>
      </p:sp>
      <p:sp>
        <p:nvSpPr>
          <p:cNvPr id="20" name="Line 44">
            <a:extLst>
              <a:ext uri="{FF2B5EF4-FFF2-40B4-BE49-F238E27FC236}">
                <a16:creationId xmlns:a16="http://schemas.microsoft.com/office/drawing/2014/main" id="{5E3AA74E-32C9-8346-9224-F8E365735B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5522" y="5486222"/>
            <a:ext cx="801257" cy="363071"/>
          </a:xfrm>
          <a:prstGeom prst="line">
            <a:avLst/>
          </a:prstGeom>
          <a:noFill/>
          <a:ln w="2540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1" name="Line 44">
            <a:extLst>
              <a:ext uri="{FF2B5EF4-FFF2-40B4-BE49-F238E27FC236}">
                <a16:creationId xmlns:a16="http://schemas.microsoft.com/office/drawing/2014/main" id="{68236C7C-BB6D-DD40-9125-42810B0F41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8465" y="6155044"/>
            <a:ext cx="828314" cy="301238"/>
          </a:xfrm>
          <a:prstGeom prst="line">
            <a:avLst/>
          </a:prstGeom>
          <a:noFill/>
          <a:ln w="2540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2" name="Line 44">
            <a:extLst>
              <a:ext uri="{FF2B5EF4-FFF2-40B4-BE49-F238E27FC236}">
                <a16:creationId xmlns:a16="http://schemas.microsoft.com/office/drawing/2014/main" id="{9B3FB1F5-C1A3-7844-8876-60A7B77302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5000" y="5539064"/>
            <a:ext cx="11610" cy="705404"/>
          </a:xfrm>
          <a:prstGeom prst="line">
            <a:avLst/>
          </a:prstGeom>
          <a:noFill/>
          <a:ln w="2540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3" name="Line 44">
            <a:extLst>
              <a:ext uri="{FF2B5EF4-FFF2-40B4-BE49-F238E27FC236}">
                <a16:creationId xmlns:a16="http://schemas.microsoft.com/office/drawing/2014/main" id="{6394D123-C0DD-CB40-8DFB-CA816BE9F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2102" y="5597192"/>
            <a:ext cx="0" cy="647276"/>
          </a:xfrm>
          <a:prstGeom prst="line">
            <a:avLst/>
          </a:prstGeom>
          <a:noFill/>
          <a:ln w="2540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4" name="Line 44">
            <a:extLst>
              <a:ext uri="{FF2B5EF4-FFF2-40B4-BE49-F238E27FC236}">
                <a16:creationId xmlns:a16="http://schemas.microsoft.com/office/drawing/2014/main" id="{ADC20652-CA65-AE41-B5E5-DFAA4EF2D3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6453" y="5418987"/>
            <a:ext cx="727761" cy="261828"/>
          </a:xfrm>
          <a:prstGeom prst="line">
            <a:avLst/>
          </a:prstGeom>
          <a:noFill/>
          <a:ln w="2540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3C5784-F1E1-A947-89C0-B2FB8D577DC9}"/>
              </a:ext>
            </a:extLst>
          </p:cNvPr>
          <p:cNvSpPr/>
          <p:nvPr/>
        </p:nvSpPr>
        <p:spPr>
          <a:xfrm>
            <a:off x="1827196" y="535739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>
                <a:solidFill>
                  <a:srgbClr val="800080"/>
                </a:solidFill>
              </a:rPr>
              <a:t>1</a:t>
            </a:r>
            <a:endParaRPr lang="fr-FR" sz="1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60B433-15B2-2D4B-96E3-672E21DBFD0E}"/>
              </a:ext>
            </a:extLst>
          </p:cNvPr>
          <p:cNvSpPr/>
          <p:nvPr/>
        </p:nvSpPr>
        <p:spPr>
          <a:xfrm>
            <a:off x="2303689" y="574128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>
                <a:solidFill>
                  <a:srgbClr val="800080"/>
                </a:solidFill>
              </a:rPr>
              <a:t>1</a:t>
            </a:r>
            <a:endParaRPr lang="fr-FR" sz="1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549C19-C0FD-0948-BF8B-B2F24819FE1B}"/>
              </a:ext>
            </a:extLst>
          </p:cNvPr>
          <p:cNvSpPr/>
          <p:nvPr/>
        </p:nvSpPr>
        <p:spPr>
          <a:xfrm>
            <a:off x="2919077" y="574321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>
                <a:solidFill>
                  <a:srgbClr val="800080"/>
                </a:solidFill>
              </a:rPr>
              <a:t>1</a:t>
            </a:r>
            <a:endParaRPr lang="fr-FR" sz="1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C990BF-E7B1-C74D-8469-9C03809466C9}"/>
              </a:ext>
            </a:extLst>
          </p:cNvPr>
          <p:cNvSpPr/>
          <p:nvPr/>
        </p:nvSpPr>
        <p:spPr>
          <a:xfrm>
            <a:off x="3302970" y="524743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>
                <a:solidFill>
                  <a:srgbClr val="800080"/>
                </a:solidFill>
              </a:rPr>
              <a:t>1</a:t>
            </a:r>
            <a:endParaRPr lang="fr-FR" sz="1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6407EF-B4FC-CD49-96E4-AD89B10B999D}"/>
              </a:ext>
            </a:extLst>
          </p:cNvPr>
          <p:cNvSpPr/>
          <p:nvPr/>
        </p:nvSpPr>
        <p:spPr>
          <a:xfrm>
            <a:off x="1775112" y="627757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>
                <a:solidFill>
                  <a:srgbClr val="800080"/>
                </a:solidFill>
              </a:rPr>
              <a:t>1</a:t>
            </a:r>
            <a:endParaRPr lang="fr-FR" sz="1400"/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3FA124FB-2C0B-B440-93BF-74D793BEC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423" y="5357390"/>
            <a:ext cx="3399599" cy="1169551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400" i="1">
                <a:solidFill>
                  <a:srgbClr val="800080"/>
                </a:solidFill>
              </a:rPr>
              <a:t>Le chemin maximum (sans boucle) entre le sommet S1 et S4, est :</a:t>
            </a:r>
          </a:p>
          <a:p>
            <a:pPr>
              <a:tabLst>
                <a:tab pos="1558925" algn="ctr"/>
              </a:tabLst>
            </a:pPr>
            <a:r>
              <a:rPr lang="fr-FR" sz="1400" i="1">
                <a:solidFill>
                  <a:srgbClr val="800080"/>
                </a:solidFill>
              </a:rPr>
              <a:t>[S1 , S3 , S2 , S4] = 3</a:t>
            </a:r>
          </a:p>
          <a:p>
            <a:pPr>
              <a:tabLst>
                <a:tab pos="1558925" algn="ctr"/>
              </a:tabLst>
            </a:pPr>
            <a:r>
              <a:rPr lang="fr-FR" sz="1400" i="1">
                <a:solidFill>
                  <a:srgbClr val="800080"/>
                </a:solidFill>
              </a:rPr>
              <a:t>Alors que le chemin entre S1 et S3 est :</a:t>
            </a:r>
          </a:p>
          <a:p>
            <a:pPr>
              <a:tabLst>
                <a:tab pos="1558925" algn="ctr"/>
              </a:tabLst>
            </a:pPr>
            <a:r>
              <a:rPr lang="fr-FR" sz="1400" i="1">
                <a:solidFill>
                  <a:srgbClr val="800080"/>
                </a:solidFill>
              </a:rPr>
              <a:t>[S1 , S2 , S3] = 2</a:t>
            </a:r>
            <a:endParaRPr lang="en-US" sz="1400" i="1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492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487114" y="544513"/>
            <a:ext cx="3504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Programmation dynamique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5627177"/>
            <a:chOff x="0" y="998538"/>
            <a:chExt cx="9144000" cy="5627177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2997733" y="1166813"/>
              <a:ext cx="597957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>
                  <a:solidFill>
                    <a:schemeClr val="folHlink"/>
                  </a:solidFill>
                </a:rPr>
                <a:t>Programmation dynamique – exemple 1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5078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Exemple : Plus longue sous suite (PLSS)</a:t>
              </a:r>
              <a:endParaRPr lang="fr-FR" sz="2000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Les correcteurs orthographiques comparent les mots afin en trouver le modifications à apporter sur le premier pour atteindre le second.</a:t>
              </a: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Par exemple pour passer du mot DETENTES à DISTANCE, on peut identifier que DTNE est une sous-suite commune entre les deux mots et :</a:t>
              </a:r>
            </a:p>
            <a:p>
              <a:pPr lvl="2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Entre D et </a:t>
              </a:r>
              <a:r>
                <a:rPr lang="fr-FR" i="1" err="1">
                  <a:solidFill>
                    <a:srgbClr val="800080"/>
                  </a:solidFill>
                </a:rPr>
                <a:t>T</a:t>
              </a:r>
              <a:r>
                <a:rPr lang="fr-FR" i="1">
                  <a:solidFill>
                    <a:srgbClr val="800080"/>
                  </a:solidFill>
                </a:rPr>
                <a:t> – (1) modifier E en I (2) ajouter une lettre S</a:t>
              </a:r>
            </a:p>
            <a:p>
              <a:pPr lvl="2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Entre </a:t>
              </a:r>
              <a:r>
                <a:rPr lang="fr-FR" i="1" err="1">
                  <a:solidFill>
                    <a:srgbClr val="800080"/>
                  </a:solidFill>
                </a:rPr>
                <a:t>T</a:t>
              </a:r>
              <a:r>
                <a:rPr lang="fr-FR" i="1">
                  <a:solidFill>
                    <a:srgbClr val="800080"/>
                  </a:solidFill>
                </a:rPr>
                <a:t> et N – (3) modifier E en A</a:t>
              </a:r>
            </a:p>
            <a:p>
              <a:pPr lvl="2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Entre N et E – (4) modifier </a:t>
              </a:r>
              <a:r>
                <a:rPr lang="fr-FR" i="1" err="1">
                  <a:solidFill>
                    <a:srgbClr val="800080"/>
                  </a:solidFill>
                </a:rPr>
                <a:t>T</a:t>
              </a:r>
              <a:r>
                <a:rPr lang="fr-FR" i="1">
                  <a:solidFill>
                    <a:srgbClr val="800080"/>
                  </a:solidFill>
                </a:rPr>
                <a:t> en C</a:t>
              </a:r>
            </a:p>
            <a:p>
              <a:pPr lvl="2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Après E – (5) supprimer le S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La PLSS entre deux mots de taille m et n peut se calculer soit à partir de la PLSS entre deux mots de taille (m-1,n) ou (m, n-1).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Soit à partir de la PLSS(m-1, n-1) plus un si les deux derniers caractères des mots sont identiques.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La solution globale peut donc se calculer à partir des sous-solutions.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04015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487114" y="544513"/>
            <a:ext cx="3504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Programmation dynamique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2980299"/>
            <a:chOff x="0" y="998538"/>
            <a:chExt cx="9144000" cy="2980299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3552038" y="1166813"/>
              <a:ext cx="542527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>
                  <a:solidFill>
                    <a:schemeClr val="folHlink"/>
                  </a:solidFill>
                </a:rPr>
                <a:t>Programmation dynamique – exemple 1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2431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Exemple : Plus longue sous suite (PLSS)</a:t>
              </a:r>
            </a:p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endParaRPr lang="fr-FR" sz="2000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endParaRPr lang="fr-FR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</a:pPr>
              <a:endParaRPr lang="fr-FR" sz="1400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Une approche dynamique ascendante permet de calculer de proche en proche les valeurs de PLSS(</a:t>
              </a:r>
              <a:r>
                <a:rPr lang="fr-FR" i="1" err="1">
                  <a:solidFill>
                    <a:srgbClr val="800080"/>
                  </a:solidFill>
                </a:rPr>
                <a:t>m,n</a:t>
              </a:r>
              <a:r>
                <a:rPr lang="fr-FR" i="1">
                  <a:solidFill>
                    <a:srgbClr val="800080"/>
                  </a:solidFill>
                </a:rPr>
                <a:t>).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B6C1DCA8-DF2C-AF45-9984-4E91A4198ECE}"/>
                  </a:ext>
                </a:extLst>
              </p:cNvPr>
              <p:cNvSpPr txBox="1"/>
              <p:nvPr/>
            </p:nvSpPr>
            <p:spPr>
              <a:xfrm>
                <a:off x="1082728" y="2115786"/>
                <a:ext cx="671728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</a:rPr>
                        <m:t>𝑃𝐿𝑆𝑆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"/>
                          <m:ctrlPr>
                            <a:rPr lang="fr-FR" b="0" i="1" smtClean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𝑃𝐿𝑆𝑆</m:t>
                              </m:r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e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𝑃𝐿𝑆𝑆</m:t>
                              </m:r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𝑃𝐿𝑆𝑆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−1, </m:t>
                                  </m:r>
                                  <m: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+[</m:t>
                              </m:r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𝑀𝑜𝑡</m:t>
                              </m:r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𝑀𝑜𝑡</m:t>
                              </m:r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B6C1DCA8-DF2C-AF45-9984-4E91A4198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28" y="2115786"/>
                <a:ext cx="6717287" cy="1025665"/>
              </a:xfrm>
              <a:prstGeom prst="rect">
                <a:avLst/>
              </a:prstGeom>
              <a:blipFill>
                <a:blip r:embed="rId3"/>
                <a:stretch>
                  <a:fillRect l="-189" t="-231707" r="-566" b="-3268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59A3D99-C1E9-6947-AA70-D2B7E2EDB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191006"/>
              </p:ext>
            </p:extLst>
          </p:nvPr>
        </p:nvGraphicFramePr>
        <p:xfrm>
          <a:off x="1524000" y="3988451"/>
          <a:ext cx="609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8959935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758693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692401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670681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3112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740735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49329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727988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35168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17232859"/>
                    </a:ext>
                  </a:extLst>
                </a:gridCol>
              </a:tblGrid>
              <a:tr h="253462">
                <a:tc>
                  <a:txBody>
                    <a:bodyPr/>
                    <a:lstStyle/>
                    <a:p>
                      <a:pPr algn="ctr"/>
                      <a:endParaRPr lang="fr-FR" sz="1200">
                        <a:solidFill>
                          <a:srgbClr val="80008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err="1">
                          <a:solidFill>
                            <a:srgbClr val="800080"/>
                          </a:solidFill>
                        </a:rPr>
                        <a:t>T</a:t>
                      </a:r>
                      <a:endParaRPr lang="fr-FR" sz="1200">
                        <a:solidFill>
                          <a:srgbClr val="80008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err="1">
                          <a:solidFill>
                            <a:srgbClr val="800080"/>
                          </a:solidFill>
                        </a:rPr>
                        <a:t>T</a:t>
                      </a:r>
                      <a:endParaRPr lang="fr-FR" sz="1200">
                        <a:solidFill>
                          <a:srgbClr val="80008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197323"/>
                  </a:ext>
                </a:extLst>
              </a:tr>
              <a:tr h="2534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28184"/>
                  </a:ext>
                </a:extLst>
              </a:tr>
              <a:tr h="253462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938950"/>
                  </a:ext>
                </a:extLst>
              </a:tr>
              <a:tr h="253462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38048"/>
                  </a:ext>
                </a:extLst>
              </a:tr>
              <a:tr h="253462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252913"/>
                  </a:ext>
                </a:extLst>
              </a:tr>
              <a:tr h="253462">
                <a:tc>
                  <a:txBody>
                    <a:bodyPr/>
                    <a:lstStyle/>
                    <a:p>
                      <a:pPr algn="ctr"/>
                      <a:r>
                        <a:rPr lang="fr-FR" sz="1200" err="1">
                          <a:solidFill>
                            <a:srgbClr val="800080"/>
                          </a:solidFill>
                        </a:rPr>
                        <a:t>T</a:t>
                      </a:r>
                      <a:endParaRPr lang="fr-FR" sz="1200">
                        <a:solidFill>
                          <a:srgbClr val="80008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32343"/>
                  </a:ext>
                </a:extLst>
              </a:tr>
              <a:tr h="253462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841903"/>
                  </a:ext>
                </a:extLst>
              </a:tr>
              <a:tr h="253462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928382"/>
                  </a:ext>
                </a:extLst>
              </a:tr>
              <a:tr h="253462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375153"/>
                  </a:ext>
                </a:extLst>
              </a:tr>
              <a:tr h="253462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357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6982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487114" y="544513"/>
            <a:ext cx="3504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Programmation dynamique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948974"/>
            <a:chOff x="0" y="998538"/>
            <a:chExt cx="9144000" cy="948974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3665418" y="1166813"/>
              <a:ext cx="531189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>
                  <a:solidFill>
                    <a:schemeClr val="folHlink"/>
                  </a:solidFill>
                </a:rPr>
                <a:t>Programmation dynamique – exemple 1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Exemple : Plus longue sous suite</a:t>
              </a:r>
              <a:endParaRPr lang="fr-FR" sz="2000" i="1">
                <a:solidFill>
                  <a:srgbClr val="800080"/>
                </a:solidFill>
              </a:endParaRPr>
            </a:p>
          </p:txBody>
        </p:sp>
      </p:grp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38001" y="2221428"/>
            <a:ext cx="5402749" cy="2062103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mr-IN" sz="1600" i="1" err="1">
                <a:solidFill>
                  <a:srgbClr val="800080"/>
                </a:solidFill>
              </a:rPr>
              <a:t>def</a:t>
            </a:r>
            <a:r>
              <a:rPr lang="mr-IN" sz="1600" i="1">
                <a:solidFill>
                  <a:srgbClr val="800080"/>
                </a:solidFill>
              </a:rPr>
              <a:t> </a:t>
            </a:r>
            <a:r>
              <a:rPr lang="fr-FR" sz="1600" i="1">
                <a:solidFill>
                  <a:srgbClr val="800080"/>
                </a:solidFill>
              </a:rPr>
              <a:t>PLSS</a:t>
            </a:r>
            <a:r>
              <a:rPr lang="mr-IN" sz="1600" i="1">
                <a:solidFill>
                  <a:srgbClr val="800080"/>
                </a:solidFill>
              </a:rPr>
              <a:t>(</a:t>
            </a:r>
            <a:r>
              <a:rPr lang="fr-FR" sz="1600" i="1">
                <a:solidFill>
                  <a:srgbClr val="800080"/>
                </a:solidFill>
              </a:rPr>
              <a:t>mot1, mot2</a:t>
            </a:r>
            <a:r>
              <a:rPr lang="mr-IN" sz="1600" i="1">
                <a:solidFill>
                  <a:srgbClr val="800080"/>
                </a:solidFill>
              </a:rPr>
              <a:t>) :</a:t>
            </a:r>
          </a:p>
          <a:p>
            <a:pPr>
              <a:tabLst>
                <a:tab pos="1558925" algn="ctr"/>
              </a:tabLst>
            </a:pPr>
            <a:r>
              <a:rPr lang="mr-IN" sz="1600" i="1">
                <a:solidFill>
                  <a:srgbClr val="800080"/>
                </a:solidFill>
              </a:rPr>
              <a:t>    </a:t>
            </a:r>
            <a:r>
              <a:rPr lang="fr-FR" sz="1600" i="1">
                <a:solidFill>
                  <a:srgbClr val="800080"/>
                </a:solidFill>
              </a:rPr>
              <a:t>for i in range(</a:t>
            </a:r>
            <a:r>
              <a:rPr lang="fr-FR" sz="1600" i="1" err="1">
                <a:solidFill>
                  <a:srgbClr val="800080"/>
                </a:solidFill>
              </a:rPr>
              <a:t>len</a:t>
            </a:r>
            <a:r>
              <a:rPr lang="fr-FR" sz="1600" i="1">
                <a:solidFill>
                  <a:srgbClr val="800080"/>
                </a:solidFill>
              </a:rPr>
              <a:t>(mot1)+1) : tab[i][0]=0</a:t>
            </a:r>
            <a:endParaRPr lang="mr-IN" sz="1600" i="1">
              <a:solidFill>
                <a:srgbClr val="800080"/>
              </a:solidFill>
            </a:endParaRPr>
          </a:p>
          <a:p>
            <a:pPr>
              <a:tabLst>
                <a:tab pos="1558925" algn="ctr"/>
              </a:tabLst>
            </a:pPr>
            <a:r>
              <a:rPr lang="mr-IN" sz="1600" i="1">
                <a:solidFill>
                  <a:srgbClr val="800080"/>
                </a:solidFill>
              </a:rPr>
              <a:t>    </a:t>
            </a:r>
            <a:r>
              <a:rPr lang="fr-FR" sz="1600" i="1">
                <a:solidFill>
                  <a:srgbClr val="800080"/>
                </a:solidFill>
              </a:rPr>
              <a:t>for j in range(</a:t>
            </a:r>
            <a:r>
              <a:rPr lang="fr-FR" sz="1600" i="1" err="1">
                <a:solidFill>
                  <a:srgbClr val="800080"/>
                </a:solidFill>
              </a:rPr>
              <a:t>len</a:t>
            </a:r>
            <a:r>
              <a:rPr lang="fr-FR" sz="1600" i="1">
                <a:solidFill>
                  <a:srgbClr val="800080"/>
                </a:solidFill>
              </a:rPr>
              <a:t>(mot2)+1) : tab[0][j]=0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for i in range(1, </a:t>
            </a:r>
            <a:r>
              <a:rPr lang="fr-FR" sz="1600" i="1" err="1">
                <a:solidFill>
                  <a:srgbClr val="800080"/>
                </a:solidFill>
              </a:rPr>
              <a:t>len</a:t>
            </a:r>
            <a:r>
              <a:rPr lang="fr-FR" sz="1600" i="1">
                <a:solidFill>
                  <a:srgbClr val="800080"/>
                </a:solidFill>
              </a:rPr>
              <a:t>(mot1)+1) 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for j in range(1, </a:t>
            </a:r>
            <a:r>
              <a:rPr lang="fr-FR" sz="1600" i="1" err="1">
                <a:solidFill>
                  <a:srgbClr val="800080"/>
                </a:solidFill>
              </a:rPr>
              <a:t>len</a:t>
            </a:r>
            <a:r>
              <a:rPr lang="fr-FR" sz="1600" i="1">
                <a:solidFill>
                  <a:srgbClr val="800080"/>
                </a:solidFill>
              </a:rPr>
              <a:t>(mot2)+1) 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    val = [ tab[i-1][j] ] ; </a:t>
            </a:r>
            <a:r>
              <a:rPr lang="fr-FR" sz="1600" i="1" err="1">
                <a:solidFill>
                  <a:srgbClr val="800080"/>
                </a:solidFill>
              </a:rPr>
              <a:t>val.append</a:t>
            </a:r>
            <a:r>
              <a:rPr lang="fr-FR" sz="1600" i="1">
                <a:solidFill>
                  <a:srgbClr val="800080"/>
                </a:solidFill>
              </a:rPr>
              <a:t>( tab[i][j-1] )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    </a:t>
            </a:r>
            <a:r>
              <a:rPr lang="fr-FR" sz="1600" i="1" err="1">
                <a:solidFill>
                  <a:srgbClr val="800080"/>
                </a:solidFill>
              </a:rPr>
              <a:t>val.append</a:t>
            </a:r>
            <a:r>
              <a:rPr lang="fr-FR" sz="1600" i="1">
                <a:solidFill>
                  <a:srgbClr val="800080"/>
                </a:solidFill>
              </a:rPr>
              <a:t>( tab[i][j] + (1 if mot1[i]==mot2[j] </a:t>
            </a:r>
            <a:r>
              <a:rPr lang="fr-FR" sz="1600" i="1" err="1">
                <a:solidFill>
                  <a:srgbClr val="800080"/>
                </a:solidFill>
              </a:rPr>
              <a:t>else</a:t>
            </a:r>
            <a:r>
              <a:rPr lang="fr-FR" sz="1600" i="1">
                <a:solidFill>
                  <a:srgbClr val="800080"/>
                </a:solidFill>
              </a:rPr>
              <a:t> 0)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    tab[i][j] = max(val)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DA0FFA8-47BE-C84B-A310-2F7F805E5254}"/>
              </a:ext>
            </a:extLst>
          </p:cNvPr>
          <p:cNvGrpSpPr/>
          <p:nvPr/>
        </p:nvGrpSpPr>
        <p:grpSpPr>
          <a:xfrm>
            <a:off x="4170991" y="2345539"/>
            <a:ext cx="4836178" cy="738664"/>
            <a:chOff x="4170991" y="2345539"/>
            <a:chExt cx="4836178" cy="738664"/>
          </a:xfrm>
        </p:grpSpPr>
        <p:sp>
          <p:nvSpPr>
            <p:cNvPr id="12" name="Line 44"/>
            <p:cNvSpPr>
              <a:spLocks noChangeShapeType="1"/>
            </p:cNvSpPr>
            <p:nvPr/>
          </p:nvSpPr>
          <p:spPr bwMode="auto">
            <a:xfrm flipH="1" flipV="1">
              <a:off x="4170991" y="2756467"/>
              <a:ext cx="1743344" cy="8762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3" name="Rectangle 1"/>
            <p:cNvSpPr>
              <a:spLocks noChangeArrowheads="1"/>
            </p:cNvSpPr>
            <p:nvPr/>
          </p:nvSpPr>
          <p:spPr bwMode="auto">
            <a:xfrm>
              <a:off x="5914335" y="2345539"/>
              <a:ext cx="3092834" cy="73866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Initialisation : le nombre de caractère en commun entre un mot de taille i ou j et un mot vide est 0.</a:t>
              </a:r>
              <a:endParaRPr lang="en-US" sz="1400" i="1">
                <a:solidFill>
                  <a:srgbClr val="800080"/>
                </a:solidFill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89596F46-FEEA-B841-A3CE-0F096FE4934D}"/>
              </a:ext>
            </a:extLst>
          </p:cNvPr>
          <p:cNvGrpSpPr/>
          <p:nvPr/>
        </p:nvGrpSpPr>
        <p:grpSpPr>
          <a:xfrm>
            <a:off x="4912339" y="3376673"/>
            <a:ext cx="4094830" cy="738664"/>
            <a:chOff x="4912339" y="3376673"/>
            <a:chExt cx="4094830" cy="738664"/>
          </a:xfrm>
        </p:grpSpPr>
        <p:sp>
          <p:nvSpPr>
            <p:cNvPr id="19" name="Line 44"/>
            <p:cNvSpPr>
              <a:spLocks noChangeShapeType="1"/>
            </p:cNvSpPr>
            <p:nvPr/>
          </p:nvSpPr>
          <p:spPr bwMode="auto">
            <a:xfrm flipH="1">
              <a:off x="4912339" y="3724750"/>
              <a:ext cx="982512" cy="363067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3" name="Rectangle 1"/>
            <p:cNvSpPr>
              <a:spLocks noChangeArrowheads="1"/>
            </p:cNvSpPr>
            <p:nvPr/>
          </p:nvSpPr>
          <p:spPr bwMode="auto">
            <a:xfrm>
              <a:off x="5914335" y="3376673"/>
              <a:ext cx="3092834" cy="738664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La valeur de tab[i][j] est le max des trois situations calculées en (i-1,j) ; (i,j-1) et (i-1,j-1).</a:t>
              </a:r>
              <a:endParaRPr lang="en-US" sz="1400" i="1">
                <a:solidFill>
                  <a:srgbClr val="800080"/>
                </a:solidFill>
              </a:endParaRPr>
            </a:p>
          </p:txBody>
        </p:sp>
      </p:grpSp>
      <p:sp>
        <p:nvSpPr>
          <p:cNvPr id="29" name="Text Box 10">
            <a:extLst>
              <a:ext uri="{FF2B5EF4-FFF2-40B4-BE49-F238E27FC236}">
                <a16:creationId xmlns:a16="http://schemas.microsoft.com/office/drawing/2014/main" id="{2187D922-DAF3-E942-9F37-BB160A924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001" y="4312683"/>
            <a:ext cx="8140419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Clr>
                <a:schemeClr val="accent2"/>
              </a:buClr>
            </a:pPr>
            <a:endParaRPr lang="fr-FR" sz="800" i="1" dirty="0">
              <a:solidFill>
                <a:srgbClr val="800080"/>
              </a:solidFill>
            </a:endParaRPr>
          </a:p>
          <a:p>
            <a:pPr lvl="1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fr-FR" i="1" dirty="0">
                <a:solidFill>
                  <a:srgbClr val="800080"/>
                </a:solidFill>
              </a:rPr>
              <a:t> L’algorithme permet de connaitre la taille de la plus longue sous-suite commune entre les deux mots, mais pas les lettres ni même leurs places.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fr-FR" i="1" dirty="0">
                <a:solidFill>
                  <a:srgbClr val="800080"/>
                </a:solidFill>
              </a:rPr>
              <a:t> Pour cela on part la dernière case (</a:t>
            </a:r>
            <a:r>
              <a:rPr lang="fr-FR" i="1" dirty="0" err="1">
                <a:solidFill>
                  <a:srgbClr val="800080"/>
                </a:solidFill>
              </a:rPr>
              <a:t>i,j</a:t>
            </a:r>
            <a:r>
              <a:rPr lang="fr-FR" i="1" dirty="0">
                <a:solidFill>
                  <a:srgbClr val="800080"/>
                </a:solidFill>
              </a:rPr>
              <a:t>) de tab et on "remonte" vers la case la plus haute.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fr-FR" i="1" dirty="0">
                <a:solidFill>
                  <a:srgbClr val="800080"/>
                </a:solidFill>
              </a:rPr>
              <a:t> Si toutes les cases sont égales on "remonte" vers (i-1,j-1) et si les caractères de mot1[i]==mot2[j] on conserve les positions i et j, des mots. </a:t>
            </a:r>
          </a:p>
        </p:txBody>
      </p:sp>
    </p:spTree>
    <p:extLst>
      <p:ext uri="{BB962C8B-B14F-4D97-AF65-F5344CB8AC3E}">
        <p14:creationId xmlns:p14="http://schemas.microsoft.com/office/powerpoint/2010/main" val="28414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4057517"/>
            <a:chOff x="0" y="998538"/>
            <a:chExt cx="9144000" cy="4057517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8" y="1166813"/>
              <a:ext cx="40735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>
                  <a:solidFill>
                    <a:schemeClr val="folHlink"/>
                  </a:solidFill>
                </a:rPr>
                <a:t>La récursivité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3508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Fonctionnement de la récursivité</a:t>
              </a:r>
              <a:endParaRPr lang="fr-FR" sz="2000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L’écriture d’un programme sous sa forme récursive est toujours plus simple qu’une écriture sous sa forme itérative.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En terme d’efficacité il n’est pas possible de dire qu’elle est la meilleur version d’un programme (itératif ou récursif), elle dépend des cas.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La récursivité est basée sur le principe de « diviser pour régner », elle exprime un problème de taille N en fonction de ce même problème de taille M&lt;N.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L’approche récursive permet également de résoudre des problèmes et de trouver les solutions à des problèmes qui peuvent être complexes.</a:t>
              </a:r>
            </a:p>
          </p:txBody>
        </p:sp>
      </p:grp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082068" y="5246296"/>
            <a:ext cx="3004809" cy="1077218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 err="1">
                <a:solidFill>
                  <a:srgbClr val="800080"/>
                </a:solidFill>
              </a:rPr>
              <a:t>def</a:t>
            </a:r>
            <a:r>
              <a:rPr lang="fr-FR" sz="1600" i="1">
                <a:solidFill>
                  <a:srgbClr val="800080"/>
                </a:solidFill>
              </a:rPr>
              <a:t> pgcd(A, B) 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if (A%B)==0 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return B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pgcd(B, A%B)</a:t>
            </a:r>
          </a:p>
        </p:txBody>
      </p:sp>
    </p:spTree>
    <p:extLst>
      <p:ext uri="{BB962C8B-B14F-4D97-AF65-F5344CB8AC3E}">
        <p14:creationId xmlns:p14="http://schemas.microsoft.com/office/powerpoint/2010/main" val="15982851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487114" y="544513"/>
            <a:ext cx="3504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Programmation dynamique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5073179"/>
            <a:chOff x="0" y="998538"/>
            <a:chExt cx="9144000" cy="5073179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2997733" y="1166813"/>
              <a:ext cx="597957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>
                  <a:solidFill>
                    <a:schemeClr val="folHlink"/>
                  </a:solidFill>
                </a:rPr>
                <a:t>Programmation dynamique – exemple 2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4524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Exemple : Découpe d’une barre de métal</a:t>
              </a:r>
              <a:endParaRPr lang="fr-FR" sz="2000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Le but est de chercher comment découper une barre de métal afin de maximiser les profits, sachant que chaque longueur a un prix.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La valeur maximale peut être exprimée par une formule de récurrence, qui dépend de deux cas. Le premier consiste à conserver la barre entière,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le second consiste à couper la barre en deux partie la première est une découpe entière de longueur i et l'autre de longueur (</a:t>
              </a:r>
              <a:r>
                <a:rPr lang="fr-FR" i="1" err="1">
                  <a:solidFill>
                    <a:srgbClr val="800080"/>
                  </a:solidFill>
                </a:rPr>
                <a:t>n-i</a:t>
              </a:r>
              <a:r>
                <a:rPr lang="fr-FR" i="1">
                  <a:solidFill>
                    <a:srgbClr val="800080"/>
                  </a:solidFill>
                </a:rPr>
                <a:t>) que l'on peut découper à nouveau. 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endParaRPr lang="fr-FR" sz="2800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endParaRPr lang="fr-FR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Exemple : Comment couper un barre de longueur 8 pour maximiser les profits.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61307C7-A7BB-C44B-B203-C56B304C0A79}"/>
                  </a:ext>
                </a:extLst>
              </p:cNvPr>
              <p:cNvSpPr txBox="1"/>
              <p:nvPr/>
            </p:nvSpPr>
            <p:spPr>
              <a:xfrm>
                <a:off x="2080743" y="4501693"/>
                <a:ext cx="5472139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</a:rPr>
                        <m:t>𝑀𝑎𝑥𝑃𝑟𝑖𝑥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fr-FR" b="0" i="1" smtClean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𝑝𝑟𝑖𝑥</m:t>
                                  </m:r>
                                  <m: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func>
                                    <m:funcPr>
                                      <m:ctrlPr>
                                        <a:rPr lang="fr-FR" b="0" i="1" smtClean="0">
                                          <a:solidFill>
                                            <a:srgbClr val="800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fr-FR" b="0" i="1" smtClean="0">
                                              <a:solidFill>
                                                <a:srgbClr val="80008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b="0" i="0" smtClean="0">
                                              <a:solidFill>
                                                <a:srgbClr val="80008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fr-FR" b="0" i="1" smtClean="0">
                                              <a:solidFill>
                                                <a:srgbClr val="80008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fr-FR" b="0" i="1" smtClean="0">
                                              <a:solidFill>
                                                <a:srgbClr val="80008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=0 à </m:t>
                                          </m:r>
                                          <m:r>
                                            <a:rPr lang="fr-FR" b="0" i="1" smtClean="0">
                                              <a:solidFill>
                                                <a:srgbClr val="80008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fr-FR" b="0" i="1" smtClean="0">
                                          <a:solidFill>
                                            <a:srgbClr val="800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rgbClr val="800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𝑝𝑟𝑖𝑥</m:t>
                                      </m:r>
                                      <m:d>
                                        <m:dPr>
                                          <m:ctrlPr>
                                            <a:rPr lang="fr-FR" b="0" i="1" smtClean="0">
                                              <a:solidFill>
                                                <a:srgbClr val="80008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b="0" i="1" smtClean="0">
                                              <a:solidFill>
                                                <a:srgbClr val="80008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fr-FR" b="0" i="1" smtClean="0">
                                          <a:solidFill>
                                            <a:srgbClr val="800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rgbClr val="800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𝑀𝑎𝑥𝑃𝑟𝑖𝑥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rgbClr val="800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rgbClr val="800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rgbClr val="800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rgbClr val="800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rgbClr val="800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))</m:t>
                                      </m:r>
                                    </m:e>
                                  </m:func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61307C7-A7BB-C44B-B203-C56B304C0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743" y="4501693"/>
                <a:ext cx="5472139" cy="719428"/>
              </a:xfrm>
              <a:prstGeom prst="rect">
                <a:avLst/>
              </a:prstGeom>
              <a:blipFill>
                <a:blip r:embed="rId3"/>
                <a:stretch>
                  <a:fillRect l="-231" t="-226316" r="-1157" b="-326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B688103B-D7EE-6F4A-AFC9-63DA9F332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857409"/>
              </p:ext>
            </p:extLst>
          </p:nvPr>
        </p:nvGraphicFramePr>
        <p:xfrm>
          <a:off x="2367146" y="5910273"/>
          <a:ext cx="6096002" cy="62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168764074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94416333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87025343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0110944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0889508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0208670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2049104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235029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189590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487804037"/>
                    </a:ext>
                  </a:extLst>
                </a:gridCol>
              </a:tblGrid>
              <a:tr h="313585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Longueur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14183"/>
                  </a:ext>
                </a:extLst>
              </a:tr>
              <a:tr h="313585">
                <a:tc>
                  <a:txBody>
                    <a:bodyPr/>
                    <a:lstStyle/>
                    <a:p>
                      <a:pPr algn="ctr"/>
                      <a:r>
                        <a:rPr lang="fr-FR" sz="1200" b="1">
                          <a:solidFill>
                            <a:srgbClr val="800080"/>
                          </a:solidFill>
                        </a:rPr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65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2634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487114" y="544513"/>
            <a:ext cx="3504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Programmation dynamique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948974"/>
            <a:chOff x="0" y="998538"/>
            <a:chExt cx="9144000" cy="948974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3665418" y="1166813"/>
              <a:ext cx="531189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>
                  <a:solidFill>
                    <a:schemeClr val="folHlink"/>
                  </a:solidFill>
                </a:rPr>
                <a:t>Programmation dynamique – exemple 2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Exemple : Découpe d’une barre de métal</a:t>
              </a:r>
              <a:endParaRPr lang="fr-FR" sz="2000" i="1">
                <a:solidFill>
                  <a:srgbClr val="800080"/>
                </a:solidFill>
              </a:endParaRPr>
            </a:p>
          </p:txBody>
        </p:sp>
      </p:grp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38001" y="2030228"/>
            <a:ext cx="5402749" cy="280076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mr-IN" sz="1600" i="1" err="1">
                <a:solidFill>
                  <a:srgbClr val="800080"/>
                </a:solidFill>
              </a:rPr>
              <a:t>def</a:t>
            </a:r>
            <a:r>
              <a:rPr lang="mr-IN" sz="1600" i="1">
                <a:solidFill>
                  <a:srgbClr val="800080"/>
                </a:solidFill>
              </a:rPr>
              <a:t> </a:t>
            </a:r>
            <a:r>
              <a:rPr lang="fr-FR" sz="1600" i="1">
                <a:solidFill>
                  <a:srgbClr val="800080"/>
                </a:solidFill>
              </a:rPr>
              <a:t>découpe</a:t>
            </a:r>
            <a:r>
              <a:rPr lang="mr-IN" sz="1600" i="1">
                <a:solidFill>
                  <a:srgbClr val="800080"/>
                </a:solidFill>
              </a:rPr>
              <a:t>(</a:t>
            </a:r>
            <a:r>
              <a:rPr lang="fr-FR" sz="1600" i="1">
                <a:solidFill>
                  <a:srgbClr val="800080"/>
                </a:solidFill>
              </a:rPr>
              <a:t>prix</a:t>
            </a:r>
            <a:r>
              <a:rPr lang="mr-IN" sz="1600" i="1">
                <a:solidFill>
                  <a:srgbClr val="800080"/>
                </a:solidFill>
              </a:rPr>
              <a:t>) :</a:t>
            </a:r>
          </a:p>
          <a:p>
            <a:pPr>
              <a:tabLst>
                <a:tab pos="1558925" algn="ctr"/>
              </a:tabLst>
            </a:pPr>
            <a:r>
              <a:rPr lang="mr-IN" sz="1600" i="1">
                <a:solidFill>
                  <a:srgbClr val="800080"/>
                </a:solidFill>
              </a:rPr>
              <a:t>    </a:t>
            </a:r>
            <a:r>
              <a:rPr lang="fr-FR" sz="1600" i="1" err="1">
                <a:solidFill>
                  <a:srgbClr val="800080"/>
                </a:solidFill>
              </a:rPr>
              <a:t>bestPrix</a:t>
            </a:r>
            <a:r>
              <a:rPr lang="fr-FR" sz="1600" i="1">
                <a:solidFill>
                  <a:srgbClr val="800080"/>
                </a:solidFill>
              </a:rPr>
              <a:t> = [0]*</a:t>
            </a:r>
            <a:r>
              <a:rPr lang="fr-FR" sz="1600" i="1" err="1">
                <a:solidFill>
                  <a:srgbClr val="800080"/>
                </a:solidFill>
              </a:rPr>
              <a:t>len</a:t>
            </a:r>
            <a:r>
              <a:rPr lang="fr-FR" sz="1600" i="1">
                <a:solidFill>
                  <a:srgbClr val="800080"/>
                </a:solidFill>
              </a:rPr>
              <a:t>(prix)</a:t>
            </a:r>
            <a:endParaRPr lang="mr-IN" sz="1600" i="1">
              <a:solidFill>
                <a:srgbClr val="800080"/>
              </a:solidFill>
            </a:endParaRPr>
          </a:p>
          <a:p>
            <a:pPr>
              <a:tabLst>
                <a:tab pos="1558925" algn="ctr"/>
              </a:tabLst>
            </a:pPr>
            <a:r>
              <a:rPr lang="mr-IN" sz="1600" i="1">
                <a:solidFill>
                  <a:srgbClr val="800080"/>
                </a:solidFill>
              </a:rPr>
              <a:t>    </a:t>
            </a:r>
            <a:r>
              <a:rPr lang="fr-FR" sz="1600" i="1">
                <a:solidFill>
                  <a:srgbClr val="FFC000"/>
                </a:solidFill>
              </a:rPr>
              <a:t>solution = [0]*</a:t>
            </a:r>
            <a:r>
              <a:rPr lang="fr-FR" sz="1600" i="1" err="1">
                <a:solidFill>
                  <a:srgbClr val="FFC000"/>
                </a:solidFill>
              </a:rPr>
              <a:t>len</a:t>
            </a:r>
            <a:r>
              <a:rPr lang="fr-FR" sz="1600" i="1">
                <a:solidFill>
                  <a:srgbClr val="FFC000"/>
                </a:solidFill>
              </a:rPr>
              <a:t>(prix)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for i in range(1, </a:t>
            </a:r>
            <a:r>
              <a:rPr lang="fr-FR" sz="1600" i="1" err="1">
                <a:solidFill>
                  <a:srgbClr val="800080"/>
                </a:solidFill>
              </a:rPr>
              <a:t>len</a:t>
            </a:r>
            <a:r>
              <a:rPr lang="fr-FR" sz="1600" i="1">
                <a:solidFill>
                  <a:srgbClr val="800080"/>
                </a:solidFill>
              </a:rPr>
              <a:t>(prix)+1) :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</a:t>
            </a:r>
            <a:r>
              <a:rPr lang="fr-FR" sz="1600" i="1" err="1">
                <a:solidFill>
                  <a:srgbClr val="800080"/>
                </a:solidFill>
              </a:rPr>
              <a:t>maxPrix</a:t>
            </a:r>
            <a:r>
              <a:rPr lang="fr-FR" sz="1600" i="1">
                <a:solidFill>
                  <a:srgbClr val="800080"/>
                </a:solidFill>
              </a:rPr>
              <a:t> = -</a:t>
            </a:r>
            <a:r>
              <a:rPr lang="fr-FR" sz="1600" i="1" err="1">
                <a:solidFill>
                  <a:srgbClr val="800080"/>
                </a:solidFill>
              </a:rPr>
              <a:t>math.inf</a:t>
            </a:r>
            <a:endParaRPr lang="fr-FR" sz="1600" i="1">
              <a:solidFill>
                <a:srgbClr val="800080"/>
              </a:solidFill>
            </a:endParaRP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for j in range(1, i+1)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    if </a:t>
            </a:r>
            <a:r>
              <a:rPr lang="fr-FR" sz="1600" i="1" err="1">
                <a:solidFill>
                  <a:srgbClr val="800080"/>
                </a:solidFill>
              </a:rPr>
              <a:t>maxPrix</a:t>
            </a:r>
            <a:r>
              <a:rPr lang="fr-FR" sz="1600" i="1">
                <a:solidFill>
                  <a:srgbClr val="800080"/>
                </a:solidFill>
              </a:rPr>
              <a:t> &lt; prix[j] + </a:t>
            </a:r>
            <a:r>
              <a:rPr lang="fr-FR" sz="1600" i="1" err="1">
                <a:solidFill>
                  <a:srgbClr val="800080"/>
                </a:solidFill>
              </a:rPr>
              <a:t>bestPrix</a:t>
            </a:r>
            <a:r>
              <a:rPr lang="fr-FR" sz="1600" i="1">
                <a:solidFill>
                  <a:srgbClr val="800080"/>
                </a:solidFill>
              </a:rPr>
              <a:t>[</a:t>
            </a:r>
            <a:r>
              <a:rPr lang="fr-FR" sz="1600" i="1" err="1">
                <a:solidFill>
                  <a:srgbClr val="800080"/>
                </a:solidFill>
              </a:rPr>
              <a:t>i-j</a:t>
            </a:r>
            <a:r>
              <a:rPr lang="fr-FR" sz="1600" i="1">
                <a:solidFill>
                  <a:srgbClr val="800080"/>
                </a:solidFill>
              </a:rPr>
              <a:t>]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        </a:t>
            </a:r>
            <a:r>
              <a:rPr lang="fr-FR" sz="1600" i="1" err="1">
                <a:solidFill>
                  <a:srgbClr val="800080"/>
                </a:solidFill>
              </a:rPr>
              <a:t>maxPrix</a:t>
            </a:r>
            <a:r>
              <a:rPr lang="fr-FR" sz="1600" i="1">
                <a:solidFill>
                  <a:srgbClr val="800080"/>
                </a:solidFill>
              </a:rPr>
              <a:t> = prix[j] + </a:t>
            </a:r>
            <a:r>
              <a:rPr lang="fr-FR" sz="1600" i="1" err="1">
                <a:solidFill>
                  <a:srgbClr val="800080"/>
                </a:solidFill>
              </a:rPr>
              <a:t>bestPrix</a:t>
            </a:r>
            <a:r>
              <a:rPr lang="fr-FR" sz="1600" i="1">
                <a:solidFill>
                  <a:srgbClr val="800080"/>
                </a:solidFill>
              </a:rPr>
              <a:t>[</a:t>
            </a:r>
            <a:r>
              <a:rPr lang="fr-FR" sz="1600" i="1" err="1">
                <a:solidFill>
                  <a:srgbClr val="800080"/>
                </a:solidFill>
              </a:rPr>
              <a:t>i-j</a:t>
            </a:r>
            <a:r>
              <a:rPr lang="fr-FR" sz="1600" i="1">
                <a:solidFill>
                  <a:srgbClr val="800080"/>
                </a:solidFill>
              </a:rPr>
              <a:t>]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FFC000"/>
                </a:solidFill>
              </a:rPr>
              <a:t>                solution[i] = j</a:t>
            </a: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        </a:t>
            </a:r>
            <a:r>
              <a:rPr lang="fr-FR" sz="1600" i="1" err="1">
                <a:solidFill>
                  <a:srgbClr val="800080"/>
                </a:solidFill>
              </a:rPr>
              <a:t>bestPrix</a:t>
            </a:r>
            <a:r>
              <a:rPr lang="fr-FR" sz="1600" i="1">
                <a:solidFill>
                  <a:srgbClr val="800080"/>
                </a:solidFill>
              </a:rPr>
              <a:t>[i] = </a:t>
            </a:r>
            <a:r>
              <a:rPr lang="fr-FR" sz="1600" i="1" err="1">
                <a:solidFill>
                  <a:srgbClr val="800080"/>
                </a:solidFill>
              </a:rPr>
              <a:t>maxPrix</a:t>
            </a:r>
            <a:endParaRPr lang="fr-FR" sz="1600" i="1">
              <a:solidFill>
                <a:srgbClr val="800080"/>
              </a:solidFill>
            </a:endParaRPr>
          </a:p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    return coupe, </a:t>
            </a:r>
            <a:r>
              <a:rPr lang="fr-FR" sz="1600" i="1">
                <a:solidFill>
                  <a:srgbClr val="FFC000"/>
                </a:solidFill>
              </a:rPr>
              <a:t>solution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BCA28F22-0889-E245-893B-EFBCE73DEE24}"/>
              </a:ext>
            </a:extLst>
          </p:cNvPr>
          <p:cNvGrpSpPr/>
          <p:nvPr/>
        </p:nvGrpSpPr>
        <p:grpSpPr>
          <a:xfrm>
            <a:off x="3420094" y="2176350"/>
            <a:ext cx="5579466" cy="773033"/>
            <a:chOff x="3420094" y="2176350"/>
            <a:chExt cx="5579466" cy="773033"/>
          </a:xfrm>
        </p:grpSpPr>
        <p:sp>
          <p:nvSpPr>
            <p:cNvPr id="12" name="Line 44"/>
            <p:cNvSpPr>
              <a:spLocks noChangeShapeType="1"/>
            </p:cNvSpPr>
            <p:nvPr/>
          </p:nvSpPr>
          <p:spPr bwMode="auto">
            <a:xfrm flipH="1">
              <a:off x="3420094" y="2444554"/>
              <a:ext cx="2474757" cy="504829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3" name="Rectangle 1"/>
            <p:cNvSpPr>
              <a:spLocks noChangeArrowheads="1"/>
            </p:cNvSpPr>
            <p:nvPr/>
          </p:nvSpPr>
          <p:spPr bwMode="auto">
            <a:xfrm>
              <a:off x="5906726" y="2176350"/>
              <a:ext cx="3092834" cy="523220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Calcul des meilleurs découpes pour toutes les longueurs de la barre</a:t>
              </a:r>
              <a:endParaRPr lang="en-US" sz="1400" i="1">
                <a:solidFill>
                  <a:srgbClr val="800080"/>
                </a:solidFill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F52E6B6C-03F2-854D-8A09-74B7252ACF07}"/>
              </a:ext>
            </a:extLst>
          </p:cNvPr>
          <p:cNvGrpSpPr/>
          <p:nvPr/>
        </p:nvGrpSpPr>
        <p:grpSpPr>
          <a:xfrm>
            <a:off x="3135084" y="3334405"/>
            <a:ext cx="5852601" cy="954107"/>
            <a:chOff x="3135084" y="3334405"/>
            <a:chExt cx="5852601" cy="954107"/>
          </a:xfrm>
        </p:grpSpPr>
        <p:sp>
          <p:nvSpPr>
            <p:cNvPr id="19" name="Line 44"/>
            <p:cNvSpPr>
              <a:spLocks noChangeShapeType="1"/>
            </p:cNvSpPr>
            <p:nvPr/>
          </p:nvSpPr>
          <p:spPr bwMode="auto">
            <a:xfrm flipH="1" flipV="1">
              <a:off x="3135084" y="3453871"/>
              <a:ext cx="2771641" cy="423510"/>
            </a:xfrm>
            <a:prstGeom prst="line">
              <a:avLst/>
            </a:prstGeom>
            <a:noFill/>
            <a:ln w="12700">
              <a:solidFill>
                <a:srgbClr val="3B432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3" name="Rectangle 1"/>
            <p:cNvSpPr>
              <a:spLocks noChangeArrowheads="1"/>
            </p:cNvSpPr>
            <p:nvPr/>
          </p:nvSpPr>
          <p:spPr bwMode="auto">
            <a:xfrm>
              <a:off x="5894851" y="3334405"/>
              <a:ext cx="3092834" cy="954107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1558925" algn="ctr"/>
                </a:tabLst>
              </a:pPr>
              <a:r>
                <a:rPr lang="fr-FR" sz="1400" i="1">
                  <a:solidFill>
                    <a:srgbClr val="800080"/>
                  </a:solidFill>
                </a:rPr>
                <a:t>Pour chaque longueur (i) de la barre, la meilleur découpe est le max d’une découpe à j &lt; i + meilleur découpe d’une barre à </a:t>
              </a:r>
              <a:r>
                <a:rPr lang="fr-FR" sz="1400" i="1" err="1">
                  <a:solidFill>
                    <a:srgbClr val="800080"/>
                  </a:solidFill>
                </a:rPr>
                <a:t>i-j</a:t>
              </a:r>
              <a:r>
                <a:rPr lang="fr-FR" sz="1400" i="1">
                  <a:solidFill>
                    <a:srgbClr val="800080"/>
                  </a:solidFill>
                </a:rPr>
                <a:t>.</a:t>
              </a:r>
              <a:endParaRPr lang="en-US" sz="1400" i="1">
                <a:solidFill>
                  <a:srgbClr val="800080"/>
                </a:solidFill>
              </a:endParaRPr>
            </a:p>
          </p:txBody>
        </p:sp>
      </p:grpSp>
      <p:sp>
        <p:nvSpPr>
          <p:cNvPr id="29" name="Text Box 10">
            <a:extLst>
              <a:ext uri="{FF2B5EF4-FFF2-40B4-BE49-F238E27FC236}">
                <a16:creationId xmlns:a16="http://schemas.microsoft.com/office/drawing/2014/main" id="{2187D922-DAF3-E942-9F37-BB160A924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82" y="4485560"/>
            <a:ext cx="8140419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Clr>
                <a:schemeClr val="accent2"/>
              </a:buClr>
            </a:pPr>
            <a:endParaRPr lang="fr-FR" i="1" dirty="0">
              <a:solidFill>
                <a:srgbClr val="800080"/>
              </a:solidFill>
            </a:endParaRPr>
          </a:p>
          <a:p>
            <a:pPr lvl="1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fr-FR" i="1" dirty="0">
                <a:solidFill>
                  <a:srgbClr val="800080"/>
                </a:solidFill>
              </a:rPr>
              <a:t> La variable solution permet de récupérer comment découper la barre.</a:t>
            </a:r>
          </a:p>
        </p:txBody>
      </p:sp>
      <p:graphicFrame>
        <p:nvGraphicFramePr>
          <p:cNvPr id="17" name="Tableau 3">
            <a:extLst>
              <a:ext uri="{FF2B5EF4-FFF2-40B4-BE49-F238E27FC236}">
                <a16:creationId xmlns:a16="http://schemas.microsoft.com/office/drawing/2014/main" id="{14DAE38C-F754-7144-AACB-6325A9F10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178609"/>
              </p:ext>
            </p:extLst>
          </p:nvPr>
        </p:nvGraphicFramePr>
        <p:xfrm>
          <a:off x="1724441" y="5387033"/>
          <a:ext cx="6096002" cy="125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168764074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94416333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87025343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0110944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0889508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0208670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2049104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235029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189590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487804037"/>
                    </a:ext>
                  </a:extLst>
                </a:gridCol>
              </a:tblGrid>
              <a:tr h="313585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Longueur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>
                          <a:solidFill>
                            <a:srgbClr val="80008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14183"/>
                  </a:ext>
                </a:extLst>
              </a:tr>
              <a:tr h="313585">
                <a:tc>
                  <a:txBody>
                    <a:bodyPr/>
                    <a:lstStyle/>
                    <a:p>
                      <a:pPr algn="ctr"/>
                      <a:r>
                        <a:rPr lang="fr-FR" sz="1200" b="1">
                          <a:solidFill>
                            <a:srgbClr val="800080"/>
                          </a:solidFill>
                        </a:rPr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65149"/>
                  </a:ext>
                </a:extLst>
              </a:tr>
              <a:tr h="313585">
                <a:tc>
                  <a:txBody>
                    <a:bodyPr/>
                    <a:lstStyle/>
                    <a:p>
                      <a:pPr algn="ctr"/>
                      <a:r>
                        <a:rPr lang="fr-FR" sz="1200" b="1" err="1">
                          <a:solidFill>
                            <a:srgbClr val="800080"/>
                          </a:solidFill>
                        </a:rPr>
                        <a:t>bestPrix</a:t>
                      </a:r>
                      <a:endParaRPr lang="fr-FR" sz="1200" b="1">
                        <a:solidFill>
                          <a:srgbClr val="80008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753923"/>
                  </a:ext>
                </a:extLst>
              </a:tr>
              <a:tr h="313585">
                <a:tc>
                  <a:txBody>
                    <a:bodyPr/>
                    <a:lstStyle/>
                    <a:p>
                      <a:pPr algn="ctr"/>
                      <a:r>
                        <a:rPr lang="fr-FR" sz="1200" b="1">
                          <a:solidFill>
                            <a:srgbClr val="800080"/>
                          </a:solidFill>
                        </a:rPr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0008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831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05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 dirty="0">
                <a:solidFill>
                  <a:srgbClr val="3366CC"/>
                </a:solidFill>
              </a:rPr>
              <a:t>Programmation impérative avancée</a:t>
            </a:r>
            <a:endParaRPr lang="fr-FR" sz="2200" b="1" i="1" dirty="0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568385"/>
            <a:chOff x="0" y="998538"/>
            <a:chExt cx="9144000" cy="568385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3741585" y="1166813"/>
              <a:ext cx="52357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fr-FR" sz="2000" b="1" i="1">
                  <a:solidFill>
                    <a:schemeClr val="folHlink"/>
                  </a:solidFill>
                </a:rPr>
                <a:t>La récursivité - Exercices</a:t>
              </a:r>
            </a:p>
          </p:txBody>
        </p:sp>
      </p:grpSp>
      <p:grpSp>
        <p:nvGrpSpPr>
          <p:cNvPr id="3" name="Groupe 22"/>
          <p:cNvGrpSpPr/>
          <p:nvPr/>
        </p:nvGrpSpPr>
        <p:grpSpPr>
          <a:xfrm>
            <a:off x="624014" y="1731438"/>
            <a:ext cx="7895972" cy="1815882"/>
            <a:chOff x="662580" y="2026170"/>
            <a:chExt cx="7799790" cy="1751264"/>
          </a:xfrm>
        </p:grpSpPr>
        <p:sp>
          <p:nvSpPr>
            <p:cNvPr id="10" name="Rectangle 9"/>
            <p:cNvSpPr/>
            <p:nvPr/>
          </p:nvSpPr>
          <p:spPr>
            <a:xfrm>
              <a:off x="662580" y="2026675"/>
              <a:ext cx="7786095" cy="17507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203" y="2026170"/>
              <a:ext cx="7772167" cy="1751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buFont typeface="+mj-lt"/>
                <a:buAutoNum type="arabicPeriod"/>
              </a:pPr>
              <a:r>
                <a:rPr lang="fr-FR" sz="1600" i="1">
                  <a:solidFill>
                    <a:srgbClr val="800080"/>
                  </a:solidFill>
                </a:rPr>
                <a:t>Ecrire une fonction qui calcule la somme de nombres de 1 a N, si N &gt; 0.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fr-FR" sz="1600" i="1">
                  <a:solidFill>
                    <a:srgbClr val="800080"/>
                  </a:solidFill>
                </a:rPr>
                <a:t>Ecrire un algorithme qui teste si un nombre N contient au moins un zéro dans son écriture en base 10.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fr-FR" sz="1600" i="1">
                  <a:solidFill>
                    <a:srgbClr val="800080"/>
                  </a:solidFill>
                </a:rPr>
                <a:t>Proposez un algorithme qui calcul X à la puissance n.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fr-FR" sz="1600" i="1">
                  <a:solidFill>
                    <a:srgbClr val="800080"/>
                  </a:solidFill>
                </a:rPr>
                <a:t>Proposez une fonction qui pour un entier X, détermine la valeur la plus proche de X dans un tableau d’entiers.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fr-FR" sz="1600" i="1">
                  <a:solidFill>
                    <a:srgbClr val="800080"/>
                  </a:solidFill>
                </a:rPr>
                <a:t>Proposez un algorithme récursif permettant de calculer la suite de </a:t>
              </a:r>
              <a:r>
                <a:rPr lang="fr-FR" sz="1600" i="1" err="1">
                  <a:solidFill>
                    <a:srgbClr val="800080"/>
                  </a:solidFill>
                </a:rPr>
                <a:t>Fibonacci</a:t>
              </a:r>
              <a:r>
                <a:rPr lang="fr-FR" sz="1600" i="1">
                  <a:solidFill>
                    <a:srgbClr val="800080"/>
                  </a:solidFill>
                </a:rPr>
                <a:t>.</a:t>
              </a:r>
            </a:p>
          </p:txBody>
        </p:sp>
      </p:grp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630950" y="3648395"/>
            <a:ext cx="7829348" cy="5847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Indication 1 - On note que si l’on connaît la somme récursive de 1 à N-1, la somme de 1 à N n’est autre que la somme de N avec le résultat précédent.</a:t>
            </a: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662926" y="5008919"/>
            <a:ext cx="7829348" cy="5847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Indication 3 - On constate que X à la puissance n se calcul à partir du résultat de </a:t>
            </a:r>
            <a:r>
              <a:rPr lang="fr-FR" sz="1600" i="1" err="1">
                <a:solidFill>
                  <a:srgbClr val="800080"/>
                </a:solidFill>
              </a:rPr>
              <a:t>X</a:t>
            </a:r>
            <a:r>
              <a:rPr lang="fr-FR" sz="1600" i="1" baseline="30000" err="1">
                <a:solidFill>
                  <a:srgbClr val="800080"/>
                </a:solidFill>
              </a:rPr>
              <a:t>n</a:t>
            </a:r>
            <a:r>
              <a:rPr lang="fr-FR" sz="1600" i="1" baseline="30000">
                <a:solidFill>
                  <a:srgbClr val="800080"/>
                </a:solidFill>
              </a:rPr>
              <a:t>/2</a:t>
            </a:r>
            <a:r>
              <a:rPr lang="fr-FR" sz="1600" i="1">
                <a:solidFill>
                  <a:srgbClr val="800080"/>
                </a:solidFill>
              </a:rPr>
              <a:t> avec si n est pair alors : </a:t>
            </a:r>
            <a:r>
              <a:rPr lang="fr-FR" sz="1600" i="1" err="1">
                <a:solidFill>
                  <a:srgbClr val="800080"/>
                </a:solidFill>
              </a:rPr>
              <a:t>X</a:t>
            </a:r>
            <a:r>
              <a:rPr lang="fr-FR" sz="1600" i="1" baseline="30000" err="1">
                <a:solidFill>
                  <a:srgbClr val="800080"/>
                </a:solidFill>
              </a:rPr>
              <a:t>n</a:t>
            </a:r>
            <a:r>
              <a:rPr lang="fr-FR" sz="1600" i="1">
                <a:solidFill>
                  <a:srgbClr val="800080"/>
                </a:solidFill>
              </a:rPr>
              <a:t> = (</a:t>
            </a:r>
            <a:r>
              <a:rPr lang="fr-FR" sz="1600" i="1" err="1">
                <a:solidFill>
                  <a:srgbClr val="800080"/>
                </a:solidFill>
              </a:rPr>
              <a:t>X</a:t>
            </a:r>
            <a:r>
              <a:rPr lang="fr-FR" sz="1600" i="1" baseline="30000" err="1">
                <a:solidFill>
                  <a:srgbClr val="800080"/>
                </a:solidFill>
              </a:rPr>
              <a:t>n</a:t>
            </a:r>
            <a:r>
              <a:rPr lang="fr-FR" sz="1600" i="1" baseline="30000">
                <a:solidFill>
                  <a:srgbClr val="800080"/>
                </a:solidFill>
              </a:rPr>
              <a:t>/2</a:t>
            </a:r>
            <a:r>
              <a:rPr lang="fr-FR" sz="1600" i="1">
                <a:solidFill>
                  <a:srgbClr val="800080"/>
                </a:solidFill>
              </a:rPr>
              <a:t>) * (</a:t>
            </a:r>
            <a:r>
              <a:rPr lang="fr-FR" sz="1600" i="1" err="1">
                <a:solidFill>
                  <a:srgbClr val="800080"/>
                </a:solidFill>
              </a:rPr>
              <a:t>X</a:t>
            </a:r>
            <a:r>
              <a:rPr lang="fr-FR" sz="1600" i="1" baseline="30000" err="1">
                <a:solidFill>
                  <a:srgbClr val="800080"/>
                </a:solidFill>
              </a:rPr>
              <a:t>n</a:t>
            </a:r>
            <a:r>
              <a:rPr lang="fr-FR" sz="1600" i="1" baseline="30000">
                <a:solidFill>
                  <a:srgbClr val="800080"/>
                </a:solidFill>
              </a:rPr>
              <a:t>/2</a:t>
            </a:r>
            <a:r>
              <a:rPr lang="fr-FR" sz="1600" i="1">
                <a:solidFill>
                  <a:srgbClr val="800080"/>
                </a:solidFill>
              </a:rPr>
              <a:t>) et si n est impair </a:t>
            </a:r>
            <a:r>
              <a:rPr lang="fr-FR" sz="1600" i="1" err="1">
                <a:solidFill>
                  <a:srgbClr val="800080"/>
                </a:solidFill>
              </a:rPr>
              <a:t>X</a:t>
            </a:r>
            <a:r>
              <a:rPr lang="fr-FR" sz="1600" i="1" baseline="30000" err="1">
                <a:solidFill>
                  <a:srgbClr val="800080"/>
                </a:solidFill>
              </a:rPr>
              <a:t>n</a:t>
            </a:r>
            <a:r>
              <a:rPr lang="fr-FR" sz="1600" i="1">
                <a:solidFill>
                  <a:srgbClr val="800080"/>
                </a:solidFill>
              </a:rPr>
              <a:t> = (</a:t>
            </a:r>
            <a:r>
              <a:rPr lang="fr-FR" sz="1600" i="1" err="1">
                <a:solidFill>
                  <a:srgbClr val="800080"/>
                </a:solidFill>
              </a:rPr>
              <a:t>X</a:t>
            </a:r>
            <a:r>
              <a:rPr lang="fr-FR" sz="1600" i="1" baseline="30000" err="1">
                <a:solidFill>
                  <a:srgbClr val="800080"/>
                </a:solidFill>
              </a:rPr>
              <a:t>n</a:t>
            </a:r>
            <a:r>
              <a:rPr lang="fr-FR" sz="1600" i="1" baseline="30000">
                <a:solidFill>
                  <a:srgbClr val="800080"/>
                </a:solidFill>
              </a:rPr>
              <a:t>/2</a:t>
            </a:r>
            <a:r>
              <a:rPr lang="fr-FR" sz="1600" i="1">
                <a:solidFill>
                  <a:srgbClr val="800080"/>
                </a:solidFill>
              </a:rPr>
              <a:t>) * (</a:t>
            </a:r>
            <a:r>
              <a:rPr lang="fr-FR" sz="1600" i="1" err="1">
                <a:solidFill>
                  <a:srgbClr val="800080"/>
                </a:solidFill>
              </a:rPr>
              <a:t>X</a:t>
            </a:r>
            <a:r>
              <a:rPr lang="fr-FR" sz="1600" i="1" baseline="30000" err="1">
                <a:solidFill>
                  <a:srgbClr val="800080"/>
                </a:solidFill>
              </a:rPr>
              <a:t>n</a:t>
            </a:r>
            <a:r>
              <a:rPr lang="fr-FR" sz="1600" i="1" baseline="30000">
                <a:solidFill>
                  <a:srgbClr val="800080"/>
                </a:solidFill>
              </a:rPr>
              <a:t>/2</a:t>
            </a:r>
            <a:r>
              <a:rPr lang="fr-FR" sz="1600" i="1">
                <a:solidFill>
                  <a:srgbClr val="800080"/>
                </a:solidFill>
              </a:rPr>
              <a:t>) * X</a:t>
            </a: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651978" y="4315385"/>
            <a:ext cx="7829348" cy="5847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Indication 2 - Si N est est divisible par 10 il y a un 0 dans la décomposition de N, sinon la réponse dépend du résultat de la question sur N’ = partie entière de N/10.</a:t>
            </a: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663676" y="5692047"/>
            <a:ext cx="7829348" cy="584776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Indication 4 - On constate que X à la puissance n se calcul à partir du résultat de </a:t>
            </a:r>
            <a:r>
              <a:rPr lang="fr-FR" sz="1600" i="1" err="1">
                <a:solidFill>
                  <a:srgbClr val="800080"/>
                </a:solidFill>
              </a:rPr>
              <a:t>X</a:t>
            </a:r>
            <a:r>
              <a:rPr lang="fr-FR" sz="1600" i="1" baseline="30000" err="1">
                <a:solidFill>
                  <a:srgbClr val="800080"/>
                </a:solidFill>
              </a:rPr>
              <a:t>n</a:t>
            </a:r>
            <a:r>
              <a:rPr lang="fr-FR" sz="1600" i="1" baseline="30000">
                <a:solidFill>
                  <a:srgbClr val="800080"/>
                </a:solidFill>
              </a:rPr>
              <a:t>/2</a:t>
            </a:r>
            <a:r>
              <a:rPr lang="fr-FR" sz="1600" i="1">
                <a:solidFill>
                  <a:srgbClr val="800080"/>
                </a:solidFill>
              </a:rPr>
              <a:t> avec si n est pair alors : </a:t>
            </a:r>
            <a:r>
              <a:rPr lang="fr-FR" sz="1600" i="1" err="1">
                <a:solidFill>
                  <a:srgbClr val="800080"/>
                </a:solidFill>
              </a:rPr>
              <a:t>X</a:t>
            </a:r>
            <a:r>
              <a:rPr lang="fr-FR" sz="1600" i="1" baseline="30000" err="1">
                <a:solidFill>
                  <a:srgbClr val="800080"/>
                </a:solidFill>
              </a:rPr>
              <a:t>n</a:t>
            </a:r>
            <a:r>
              <a:rPr lang="fr-FR" sz="1600" i="1">
                <a:solidFill>
                  <a:srgbClr val="800080"/>
                </a:solidFill>
              </a:rPr>
              <a:t> = (</a:t>
            </a:r>
            <a:r>
              <a:rPr lang="fr-FR" sz="1600" i="1" err="1">
                <a:solidFill>
                  <a:srgbClr val="800080"/>
                </a:solidFill>
              </a:rPr>
              <a:t>X</a:t>
            </a:r>
            <a:r>
              <a:rPr lang="fr-FR" sz="1600" i="1" baseline="30000" err="1">
                <a:solidFill>
                  <a:srgbClr val="800080"/>
                </a:solidFill>
              </a:rPr>
              <a:t>n</a:t>
            </a:r>
            <a:r>
              <a:rPr lang="fr-FR" sz="1600" i="1" baseline="30000">
                <a:solidFill>
                  <a:srgbClr val="800080"/>
                </a:solidFill>
              </a:rPr>
              <a:t>/2</a:t>
            </a:r>
            <a:r>
              <a:rPr lang="fr-FR" sz="1600" i="1">
                <a:solidFill>
                  <a:srgbClr val="800080"/>
                </a:solidFill>
              </a:rPr>
              <a:t>) * (</a:t>
            </a:r>
            <a:r>
              <a:rPr lang="fr-FR" sz="1600" i="1" err="1">
                <a:solidFill>
                  <a:srgbClr val="800080"/>
                </a:solidFill>
              </a:rPr>
              <a:t>X</a:t>
            </a:r>
            <a:r>
              <a:rPr lang="fr-FR" sz="1600" i="1" baseline="30000" err="1">
                <a:solidFill>
                  <a:srgbClr val="800080"/>
                </a:solidFill>
              </a:rPr>
              <a:t>n</a:t>
            </a:r>
            <a:r>
              <a:rPr lang="fr-FR" sz="1600" i="1" baseline="30000">
                <a:solidFill>
                  <a:srgbClr val="800080"/>
                </a:solidFill>
              </a:rPr>
              <a:t>/2</a:t>
            </a:r>
            <a:r>
              <a:rPr lang="fr-FR" sz="1600" i="1">
                <a:solidFill>
                  <a:srgbClr val="800080"/>
                </a:solidFill>
              </a:rPr>
              <a:t>) et si n est impair </a:t>
            </a:r>
            <a:r>
              <a:rPr lang="fr-FR" sz="1600" i="1" err="1">
                <a:solidFill>
                  <a:srgbClr val="800080"/>
                </a:solidFill>
              </a:rPr>
              <a:t>X</a:t>
            </a:r>
            <a:r>
              <a:rPr lang="fr-FR" sz="1600" i="1" baseline="30000" err="1">
                <a:solidFill>
                  <a:srgbClr val="800080"/>
                </a:solidFill>
              </a:rPr>
              <a:t>n</a:t>
            </a:r>
            <a:r>
              <a:rPr lang="fr-FR" sz="1600" i="1">
                <a:solidFill>
                  <a:srgbClr val="800080"/>
                </a:solidFill>
              </a:rPr>
              <a:t> = (</a:t>
            </a:r>
            <a:r>
              <a:rPr lang="fr-FR" sz="1600" i="1" err="1">
                <a:solidFill>
                  <a:srgbClr val="800080"/>
                </a:solidFill>
              </a:rPr>
              <a:t>X</a:t>
            </a:r>
            <a:r>
              <a:rPr lang="fr-FR" sz="1600" i="1" baseline="30000" err="1">
                <a:solidFill>
                  <a:srgbClr val="800080"/>
                </a:solidFill>
              </a:rPr>
              <a:t>n</a:t>
            </a:r>
            <a:r>
              <a:rPr lang="fr-FR" sz="1600" i="1" baseline="30000">
                <a:solidFill>
                  <a:srgbClr val="800080"/>
                </a:solidFill>
              </a:rPr>
              <a:t>/2</a:t>
            </a:r>
            <a:r>
              <a:rPr lang="fr-FR" sz="1600" i="1">
                <a:solidFill>
                  <a:srgbClr val="800080"/>
                </a:solidFill>
              </a:rPr>
              <a:t>) * (</a:t>
            </a:r>
            <a:r>
              <a:rPr lang="fr-FR" sz="1600" i="1" err="1">
                <a:solidFill>
                  <a:srgbClr val="800080"/>
                </a:solidFill>
              </a:rPr>
              <a:t>X</a:t>
            </a:r>
            <a:r>
              <a:rPr lang="fr-FR" sz="1600" i="1" baseline="30000" err="1">
                <a:solidFill>
                  <a:srgbClr val="800080"/>
                </a:solidFill>
              </a:rPr>
              <a:t>n</a:t>
            </a:r>
            <a:r>
              <a:rPr lang="fr-FR" sz="1600" i="1" baseline="30000">
                <a:solidFill>
                  <a:srgbClr val="800080"/>
                </a:solidFill>
              </a:rPr>
              <a:t>/2</a:t>
            </a:r>
            <a:r>
              <a:rPr lang="fr-FR" sz="1600" i="1">
                <a:solidFill>
                  <a:srgbClr val="800080"/>
                </a:solidFill>
              </a:rPr>
              <a:t>) * X</a:t>
            </a: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FDA67849-D434-ED49-8DDC-8E26D09FA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76" y="6392271"/>
            <a:ext cx="7829348" cy="33855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558925" algn="ctr"/>
              </a:tabLst>
            </a:pPr>
            <a:r>
              <a:rPr lang="fr-FR" sz="1600" i="1">
                <a:solidFill>
                  <a:srgbClr val="800080"/>
                </a:solidFill>
              </a:rPr>
              <a:t>Indication 5 - F(n) = F(n-1) + F(n-2) si n&gt;2    et   F(0)=F(1)=1 </a:t>
            </a:r>
          </a:p>
        </p:txBody>
      </p:sp>
    </p:spTree>
    <p:extLst>
      <p:ext uri="{BB962C8B-B14F-4D97-AF65-F5344CB8AC3E}">
        <p14:creationId xmlns:p14="http://schemas.microsoft.com/office/powerpoint/2010/main" val="324658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16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647415" y="544513"/>
            <a:ext cx="33441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 dirty="0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5473289"/>
            <a:chOff x="0" y="998538"/>
            <a:chExt cx="9144000" cy="5473289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8" y="1166813"/>
              <a:ext cx="40735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 err="1">
                  <a:solidFill>
                    <a:schemeClr val="folHlink"/>
                  </a:solidFill>
                </a:rPr>
                <a:t>Backtracking</a:t>
              </a:r>
              <a:endParaRPr lang="fr-FR" sz="2000" b="1" i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4924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 dirty="0">
                  <a:solidFill>
                    <a:srgbClr val="800080"/>
                  </a:solidFill>
                  <a:sym typeface="Wingdings" pitchFamily="2" charset="2"/>
                </a:rPr>
                <a:t>Principe</a:t>
              </a:r>
              <a:endParaRPr lang="fr-FR" sz="2000" i="1" dirty="0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Un programme de </a:t>
              </a:r>
              <a:r>
                <a:rPr lang="fr-FR" i="1" dirty="0" err="1">
                  <a:solidFill>
                    <a:srgbClr val="800080"/>
                  </a:solidFill>
                </a:rPr>
                <a:t>backtracking</a:t>
              </a:r>
              <a:r>
                <a:rPr lang="fr-FR" i="1" dirty="0">
                  <a:solidFill>
                    <a:srgbClr val="800080"/>
                  </a:solidFill>
                </a:rPr>
                <a:t> désigne une stratégie pour trouver des solutions à des problèmes de satisfaction de contraintes.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 principe repose sur la recherche de solution partielle que l’on cherche à améliorer afin de converger vers la solution finale.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Si la solution partielle ne peut pas être améliorée, elle doit être abandonnée et l’on revient en arrière pour examiner d’autre solutions.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Ainsi le retour arrière permet d’annuler des choix précédents s’ils s’avèrent être des erreurs ou des impasses.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Le retour arrière peut également être utilisé lorsque qu’une solution a été trouvé, mais que l’on souhaite poursuivre la recherche pour obtenir d’autres solutions.</a:t>
              </a: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 dirty="0">
                  <a:solidFill>
                    <a:srgbClr val="800080"/>
                  </a:solidFill>
                </a:rPr>
                <a:t> Pour résoudre un problème particulier nous devons utiliser une procédure permettant d’améliorer une solution partielle.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441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2747" y="182563"/>
            <a:ext cx="49552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fr-FR" sz="2200" b="1">
                <a:solidFill>
                  <a:srgbClr val="3366CC"/>
                </a:solidFill>
              </a:rPr>
              <a:t>Programmation impérative avancée</a:t>
            </a:r>
            <a:endParaRPr lang="fr-FR" sz="2200" b="1" i="1">
              <a:solidFill>
                <a:srgbClr val="3366CC"/>
              </a:solidFill>
            </a:endParaRPr>
          </a:p>
        </p:txBody>
      </p:sp>
      <p:pic>
        <p:nvPicPr>
          <p:cNvPr id="23558" name="Picture 6" descr="Ud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75" y="33338"/>
            <a:ext cx="1214438" cy="931862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80066" y="544513"/>
            <a:ext cx="3411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2000" b="1" i="1">
                <a:solidFill>
                  <a:srgbClr val="3366CC"/>
                </a:solidFill>
              </a:rPr>
              <a:t>Algorithmes et récursivité</a:t>
            </a:r>
          </a:p>
        </p:txBody>
      </p:sp>
      <p:grpSp>
        <p:nvGrpSpPr>
          <p:cNvPr id="2" name="Groupe 19"/>
          <p:cNvGrpSpPr/>
          <p:nvPr/>
        </p:nvGrpSpPr>
        <p:grpSpPr>
          <a:xfrm>
            <a:off x="309282" y="998538"/>
            <a:ext cx="8619565" cy="5134735"/>
            <a:chOff x="0" y="998538"/>
            <a:chExt cx="9144000" cy="5134735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0" y="998538"/>
              <a:ext cx="9144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903788" y="1166813"/>
              <a:ext cx="40735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fr-FR" sz="2000" b="1" i="1" dirty="0" err="1">
                  <a:solidFill>
                    <a:schemeClr val="folHlink"/>
                  </a:solidFill>
                </a:rPr>
                <a:t>Backtracking</a:t>
              </a:r>
              <a:endParaRPr lang="fr-FR" sz="2000" b="1" i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16859" y="1547402"/>
              <a:ext cx="8635702" cy="4585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Clr>
                  <a:schemeClr val="accent2"/>
                </a:buClr>
              </a:pPr>
              <a:r>
                <a:rPr lang="fr-FR" sz="2000" b="1">
                  <a:solidFill>
                    <a:srgbClr val="800080"/>
                  </a:solidFill>
                  <a:sym typeface="Wingdings" pitchFamily="2" charset="2"/>
                </a:rPr>
                <a:t>Principe</a:t>
              </a:r>
              <a:endParaRPr lang="fr-FR" sz="2000" i="1">
                <a:solidFill>
                  <a:srgbClr val="800080"/>
                </a:solidFill>
              </a:endParaRPr>
            </a:p>
            <a:p>
              <a:pPr lvl="1" algn="just">
                <a:spcAft>
                  <a:spcPts val="120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Si la solution globale S est composée d’étapes (e</a:t>
              </a:r>
              <a:r>
                <a:rPr lang="fr-FR" i="1" baseline="-25000">
                  <a:solidFill>
                    <a:srgbClr val="800080"/>
                  </a:solidFill>
                </a:rPr>
                <a:t>1</a:t>
              </a:r>
              <a:r>
                <a:rPr lang="fr-FR" i="1">
                  <a:solidFill>
                    <a:srgbClr val="800080"/>
                  </a:solidFill>
                </a:rPr>
                <a:t>, e</a:t>
              </a:r>
              <a:r>
                <a:rPr lang="fr-FR" i="1" baseline="-25000">
                  <a:solidFill>
                    <a:srgbClr val="800080"/>
                  </a:solidFill>
                </a:rPr>
                <a:t>2</a:t>
              </a:r>
              <a:r>
                <a:rPr lang="fr-FR" i="1">
                  <a:solidFill>
                    <a:srgbClr val="800080"/>
                  </a:solidFill>
                </a:rPr>
                <a:t>, … e</a:t>
              </a:r>
              <a:r>
                <a:rPr lang="fr-FR" i="1" baseline="-25000">
                  <a:solidFill>
                    <a:srgbClr val="800080"/>
                  </a:solidFill>
                </a:rPr>
                <a:t>n</a:t>
              </a:r>
              <a:r>
                <a:rPr lang="fr-FR" i="1">
                  <a:solidFill>
                    <a:srgbClr val="800080"/>
                  </a:solidFill>
                </a:rPr>
                <a:t>), une solution partielle est un partie de S composée des étapes de 1 à i.</a:t>
              </a:r>
            </a:p>
            <a:p>
              <a:pPr lvl="1" algn="just">
                <a:spcAft>
                  <a:spcPts val="0"/>
                </a:spcAft>
                <a:buFont typeface="Wingdings" pitchFamily="2" charset="2"/>
                <a:buChar char="§"/>
              </a:pPr>
              <a:r>
                <a:rPr lang="fr-FR" i="1">
                  <a:solidFill>
                    <a:srgbClr val="800080"/>
                  </a:solidFill>
                </a:rPr>
                <a:t> La procédure consiste à déterminer  :</a:t>
              </a:r>
            </a:p>
            <a:p>
              <a:pPr marL="1257300" lvl="2" indent="-342900" algn="just"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fr-FR" i="1">
                  <a:solidFill>
                    <a:srgbClr val="800080"/>
                  </a:solidFill>
                </a:rPr>
                <a:t>Si la solution S est atteinte (i=n), on arrête la procédure.</a:t>
              </a:r>
            </a:p>
            <a:p>
              <a:pPr marL="1257300" lvl="2" indent="-342900" algn="just"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fr-FR" i="1">
                  <a:solidFill>
                    <a:srgbClr val="800080"/>
                  </a:solidFill>
                </a:rPr>
                <a:t>Dans le cas contraire, il faut identifier toutes les possibilités permettant de passer de l’étape i à l’étape i+1, et les traiter toutes.</a:t>
              </a:r>
            </a:p>
            <a:p>
              <a:pPr marL="1257300" lvl="2" indent="-342900" algn="just"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fr-FR" i="1">
                  <a:solidFill>
                    <a:srgbClr val="800080"/>
                  </a:solidFill>
                </a:rPr>
                <a:t>Si une des amélioration est acceptable, il faut prendre en compte cette évolution dans les variables qui décrivent la solution, et rappeler la procédure au niveau de l’étape i+1.</a:t>
              </a:r>
            </a:p>
            <a:p>
              <a:pPr marL="1257300" lvl="2" indent="-342900" algn="just"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fr-FR" i="1">
                  <a:solidFill>
                    <a:srgbClr val="800080"/>
                  </a:solidFill>
                </a:rPr>
                <a:t>Au retour, si une solution est trouvée et que l’on ne cherche pas la meilleur des solutions, on doit quitter le programme.</a:t>
              </a:r>
            </a:p>
            <a:p>
              <a:pPr marL="1257300" lvl="2" indent="-342900" algn="just">
                <a:spcAft>
                  <a:spcPts val="1200"/>
                </a:spcAft>
                <a:buFont typeface="Arial" pitchFamily="34" charset="0"/>
                <a:buChar char="•"/>
              </a:pPr>
              <a:r>
                <a:rPr lang="fr-FR" i="1">
                  <a:solidFill>
                    <a:srgbClr val="800080"/>
                  </a:solidFill>
                </a:rPr>
                <a:t>Si au contraire on n’a pas trouvé de solution ou que l’on cherche la meilleur des solutions, il faut effectuer un retour sur trace et passer à l’étape suivante.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6587077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141756</TotalTime>
  <Words>11950</Words>
  <Application>Microsoft Macintosh PowerPoint</Application>
  <PresentationFormat>Affichage à l'écran (4:3)</PresentationFormat>
  <Paragraphs>1486</Paragraphs>
  <Slides>61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Cambria Math</vt:lpstr>
      <vt:lpstr>Palatino Linotype</vt:lpstr>
      <vt:lpstr>Symbol</vt:lpstr>
      <vt:lpstr>Wingdings</vt:lpstr>
      <vt:lpstr>Modèle par défaut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agostini_s</dc:creator>
  <cp:lastModifiedBy>Microsoft Office User</cp:lastModifiedBy>
  <cp:revision>2357</cp:revision>
  <dcterms:created xsi:type="dcterms:W3CDTF">2009-01-28T14:31:44Z</dcterms:created>
  <dcterms:modified xsi:type="dcterms:W3CDTF">2021-11-17T10:39:38Z</dcterms:modified>
</cp:coreProperties>
</file>