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74" r:id="rId4"/>
    <p:sldId id="275" r:id="rId5"/>
    <p:sldId id="273" r:id="rId6"/>
    <p:sldId id="277" r:id="rId7"/>
    <p:sldId id="260" r:id="rId8"/>
    <p:sldId id="267" r:id="rId9"/>
    <p:sldId id="269" r:id="rId10"/>
    <p:sldId id="268" r:id="rId11"/>
    <p:sldId id="265" r:id="rId12"/>
    <p:sldId id="266" r:id="rId13"/>
    <p:sldId id="264" r:id="rId14"/>
    <p:sldId id="258" r:id="rId15"/>
    <p:sldId id="271" r:id="rId16"/>
    <p:sldId id="279" r:id="rId17"/>
    <p:sldId id="278" r:id="rId18"/>
    <p:sldId id="272" r:id="rId19"/>
    <p:sldId id="276"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4682"/>
  </p:normalViewPr>
  <p:slideViewPr>
    <p:cSldViewPr snapToGrid="0" snapToObjects="1">
      <p:cViewPr varScale="1">
        <p:scale>
          <a:sx n="116" d="100"/>
          <a:sy n="116" d="100"/>
        </p:scale>
        <p:origin x="224"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Cliquez et modifiez le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8D04FB88-8228-EC48-BA84-C7C1F688871D}"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3890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D04FB88-8228-EC48-BA84-C7C1F688871D}"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166615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D04FB88-8228-EC48-BA84-C7C1F688871D}"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200641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D04FB88-8228-EC48-BA84-C7C1F688871D}"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151629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Cliquez et modifiez le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D04FB88-8228-EC48-BA84-C7C1F688871D}"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24401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D04FB88-8228-EC48-BA84-C7C1F688871D}" type="datetimeFigureOut">
              <a:rPr lang="fr-FR" smtClean="0"/>
              <a:t>12/09/2019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163088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Cliquez et modifiez le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D04FB88-8228-EC48-BA84-C7C1F688871D}" type="datetimeFigureOut">
              <a:rPr lang="fr-FR" smtClean="0"/>
              <a:t>12/09/2019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189968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8D04FB88-8228-EC48-BA84-C7C1F688871D}" type="datetimeFigureOut">
              <a:rPr lang="fr-FR" smtClean="0"/>
              <a:t>12/09/2019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136327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D04FB88-8228-EC48-BA84-C7C1F688871D}" type="datetimeFigureOut">
              <a:rPr lang="fr-FR" smtClean="0"/>
              <a:t>12/09/2019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101186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Cliquez et modifiez le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D04FB88-8228-EC48-BA84-C7C1F688871D}" type="datetimeFigureOut">
              <a:rPr lang="fr-FR" smtClean="0"/>
              <a:t>12/09/2019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42064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Cliquez et modifiez le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D04FB88-8228-EC48-BA84-C7C1F688871D}" type="datetimeFigureOut">
              <a:rPr lang="fr-FR" smtClean="0"/>
              <a:t>12/09/2019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677F17-7818-074D-8E5F-BD7A3AA921A2}" type="slidenum">
              <a:rPr lang="fr-FR" smtClean="0"/>
              <a:t>‹N°›</a:t>
            </a:fld>
            <a:endParaRPr lang="fr-FR"/>
          </a:p>
        </p:txBody>
      </p:sp>
    </p:spTree>
    <p:extLst>
      <p:ext uri="{BB962C8B-B14F-4D97-AF65-F5344CB8AC3E}">
        <p14:creationId xmlns:p14="http://schemas.microsoft.com/office/powerpoint/2010/main" val="20491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4FB88-8228-EC48-BA84-C7C1F688871D}" type="datetimeFigureOut">
              <a:rPr lang="fr-FR" smtClean="0"/>
              <a:t>12/09/2019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77F17-7818-074D-8E5F-BD7A3AA921A2}" type="slidenum">
              <a:rPr lang="fr-FR" smtClean="0"/>
              <a:t>‹N°›</a:t>
            </a:fld>
            <a:endParaRPr lang="fr-FR"/>
          </a:p>
        </p:txBody>
      </p:sp>
    </p:spTree>
    <p:extLst>
      <p:ext uri="{BB962C8B-B14F-4D97-AF65-F5344CB8AC3E}">
        <p14:creationId xmlns:p14="http://schemas.microsoft.com/office/powerpoint/2010/main" val="123965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ython.org/dev/peps/pep-0484/" TargetMode="External"/><Relationship Id="rId2" Type="http://schemas.openxmlformats.org/officeDocument/2006/relationships/hyperlink" Target="https://www.python.org/dev/peps/pep-310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assrooms.com/courses/apprenez-a-programmer-en-python/de-bonnes-pratiques" TargetMode="External"/><Relationship Id="rId2" Type="http://schemas.openxmlformats.org/officeDocument/2006/relationships/hyperlink" Target="https://www.python.org/dev/peps/pep-00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oogle.github.io/styleguide/pyguide.html"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05744" y="1877736"/>
            <a:ext cx="9144000" cy="2387600"/>
          </a:xfrm>
        </p:spPr>
        <p:txBody>
          <a:bodyPr/>
          <a:lstStyle/>
          <a:p>
            <a:r>
              <a:rPr lang="fr-FR" dirty="0"/>
              <a:t>Présentation du code en python</a:t>
            </a:r>
          </a:p>
        </p:txBody>
      </p:sp>
      <p:sp>
        <p:nvSpPr>
          <p:cNvPr id="3" name="Sous-titre 2"/>
          <p:cNvSpPr>
            <a:spLocks noGrp="1"/>
          </p:cNvSpPr>
          <p:nvPr>
            <p:ph type="subTitle" idx="1"/>
          </p:nvPr>
        </p:nvSpPr>
        <p:spPr>
          <a:xfrm>
            <a:off x="1524000" y="4465323"/>
            <a:ext cx="9144000" cy="1655762"/>
          </a:xfrm>
        </p:spPr>
        <p:txBody>
          <a:bodyPr>
            <a:normAutofit fontScale="77500" lnSpcReduction="20000"/>
          </a:bodyPr>
          <a:lstStyle/>
          <a:p>
            <a:r>
              <a:rPr lang="fr-FR" dirty="0"/>
              <a:t>Bonnes pratiques et design guidelines</a:t>
            </a:r>
          </a:p>
          <a:p>
            <a:r>
              <a:rPr lang="fr-FR" dirty="0"/>
              <a:t>2019-2020</a:t>
            </a:r>
          </a:p>
          <a:p>
            <a:endParaRPr lang="fr-FR" dirty="0"/>
          </a:p>
          <a:p>
            <a:r>
              <a:rPr lang="fr-FR" dirty="0"/>
              <a:t>Ateliers algorithmique et programmation</a:t>
            </a:r>
          </a:p>
          <a:p>
            <a:r>
              <a:rPr lang="fr-FR" dirty="0"/>
              <a:t>L3 SPI, parcours Informatique</a:t>
            </a:r>
          </a:p>
        </p:txBody>
      </p:sp>
      <p:pic>
        <p:nvPicPr>
          <p:cNvPr id="7" name="Image 6">
            <a:extLst>
              <a:ext uri="{FF2B5EF4-FFF2-40B4-BE49-F238E27FC236}">
                <a16:creationId xmlns:a16="http://schemas.microsoft.com/office/drawing/2014/main" id="{DF18D80C-6FDA-E54D-94C1-EBE089023773}"/>
              </a:ext>
            </a:extLst>
          </p:cNvPr>
          <p:cNvPicPr>
            <a:picLocks noChangeAspect="1"/>
          </p:cNvPicPr>
          <p:nvPr/>
        </p:nvPicPr>
        <p:blipFill>
          <a:blip r:embed="rId2"/>
          <a:stretch>
            <a:fillRect/>
          </a:stretch>
        </p:blipFill>
        <p:spPr>
          <a:xfrm>
            <a:off x="171533" y="335090"/>
            <a:ext cx="2923796" cy="2170919"/>
          </a:xfrm>
          <a:prstGeom prst="rect">
            <a:avLst/>
          </a:prstGeom>
        </p:spPr>
      </p:pic>
    </p:spTree>
    <p:extLst>
      <p:ext uri="{BB962C8B-B14F-4D97-AF65-F5344CB8AC3E}">
        <p14:creationId xmlns:p14="http://schemas.microsoft.com/office/powerpoint/2010/main" val="106470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
            </a:r>
            <a:r>
              <a:rPr lang="fr-FR" dirty="0" err="1"/>
              <a:t>Docstrings</a:t>
            </a:r>
            <a:r>
              <a:rPr lang="fr-FR" dirty="0"/>
              <a:t> dans les fonctions</a:t>
            </a:r>
            <a:br>
              <a:rPr lang="fr-FR" dirty="0"/>
            </a:br>
            <a:r>
              <a:rPr lang="fr-FR" dirty="0"/>
              <a:t>Ce qui peut être fait</a:t>
            </a:r>
          </a:p>
        </p:txBody>
      </p:sp>
      <p:pic>
        <p:nvPicPr>
          <p:cNvPr id="4" name="Image 3"/>
          <p:cNvPicPr>
            <a:picLocks noChangeAspect="1"/>
          </p:cNvPicPr>
          <p:nvPr/>
        </p:nvPicPr>
        <p:blipFill>
          <a:blip r:embed="rId2"/>
          <a:stretch>
            <a:fillRect/>
          </a:stretch>
        </p:blipFill>
        <p:spPr>
          <a:xfrm>
            <a:off x="2390446" y="2905236"/>
            <a:ext cx="5372100" cy="3759200"/>
          </a:xfrm>
          <a:prstGeom prst="rect">
            <a:avLst/>
          </a:prstGeom>
        </p:spPr>
      </p:pic>
      <p:sp>
        <p:nvSpPr>
          <p:cNvPr id="5" name="Rectangle 4"/>
          <p:cNvSpPr/>
          <p:nvPr/>
        </p:nvSpPr>
        <p:spPr>
          <a:xfrm>
            <a:off x="8856087" y="5430838"/>
            <a:ext cx="3335913" cy="646331"/>
          </a:xfrm>
          <a:prstGeom prst="rect">
            <a:avLst/>
          </a:prstGeom>
          <a:solidFill>
            <a:srgbClr val="EFEB00"/>
          </a:solidFill>
        </p:spPr>
        <p:txBody>
          <a:bodyPr wrap="none">
            <a:spAutoFit/>
          </a:bodyPr>
          <a:lstStyle/>
          <a:p>
            <a:r>
              <a:rPr lang="fr-FR" b="1"/>
              <a:t>Extrait de </a:t>
            </a:r>
          </a:p>
          <a:p>
            <a:r>
              <a:rPr lang="fr-FR" b="1" dirty="0"/>
              <a:t>PEP 257 -- </a:t>
            </a:r>
            <a:r>
              <a:rPr lang="fr-FR" b="1" dirty="0" err="1"/>
              <a:t>Docstring</a:t>
            </a:r>
            <a:r>
              <a:rPr lang="fr-FR" b="1" dirty="0"/>
              <a:t> Conventions</a:t>
            </a:r>
          </a:p>
        </p:txBody>
      </p:sp>
      <p:pic>
        <p:nvPicPr>
          <p:cNvPr id="6" name="Image 5"/>
          <p:cNvPicPr>
            <a:picLocks noChangeAspect="1"/>
          </p:cNvPicPr>
          <p:nvPr/>
        </p:nvPicPr>
        <p:blipFill>
          <a:blip r:embed="rId3"/>
          <a:stretch>
            <a:fillRect/>
          </a:stretch>
        </p:blipFill>
        <p:spPr>
          <a:xfrm>
            <a:off x="1104900" y="1690688"/>
            <a:ext cx="9982200" cy="1066800"/>
          </a:xfrm>
          <a:prstGeom prst="rect">
            <a:avLst/>
          </a:prstGeom>
        </p:spPr>
      </p:pic>
    </p:spTree>
    <p:extLst>
      <p:ext uri="{BB962C8B-B14F-4D97-AF65-F5344CB8AC3E}">
        <p14:creationId xmlns:p14="http://schemas.microsoft.com/office/powerpoint/2010/main" val="93193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
            </a:r>
            <a:r>
              <a:rPr lang="fr-FR" dirty="0" err="1"/>
              <a:t>Docstrings</a:t>
            </a:r>
            <a:r>
              <a:rPr lang="fr-FR" dirty="0"/>
              <a:t> dans les fonctions</a:t>
            </a:r>
          </a:p>
        </p:txBody>
      </p:sp>
      <p:sp>
        <p:nvSpPr>
          <p:cNvPr id="3" name="Espace réservé du contenu 2"/>
          <p:cNvSpPr>
            <a:spLocks noGrp="1"/>
          </p:cNvSpPr>
          <p:nvPr>
            <p:ph idx="1"/>
          </p:nvPr>
        </p:nvSpPr>
        <p:spPr>
          <a:xfrm>
            <a:off x="1573395" y="1591487"/>
            <a:ext cx="10515600" cy="5266513"/>
          </a:xfrm>
        </p:spPr>
        <p:txBody>
          <a:bodyPr>
            <a:normAutofit/>
          </a:bodyPr>
          <a:lstStyle/>
          <a:p>
            <a:r>
              <a:rPr lang="fr-FR" dirty="0"/>
              <a:t>Il est recommandé de toujours documenter les fonctions en ajoutant une chaîne comme première instruction. </a:t>
            </a:r>
          </a:p>
          <a:p>
            <a:endParaRPr lang="fr-FR" dirty="0"/>
          </a:p>
          <a:p>
            <a:endParaRPr lang="fr-FR" dirty="0"/>
          </a:p>
          <a:p>
            <a:endParaRPr lang="fr-FR" dirty="0"/>
          </a:p>
          <a:p>
            <a:endParaRPr lang="fr-FR" dirty="0"/>
          </a:p>
          <a:p>
            <a:endParaRPr lang="fr-FR" dirty="0"/>
          </a:p>
          <a:p>
            <a:endParaRPr lang="fr-FR" dirty="0"/>
          </a:p>
          <a:p>
            <a:r>
              <a:rPr lang="fr-FR" dirty="0"/>
              <a:t>Pour consulter l’information depuis l’interpréteur        	         </a:t>
            </a:r>
            <a:br>
              <a:rPr lang="fr-FR" dirty="0"/>
            </a:br>
            <a:r>
              <a:rPr lang="fr-FR" dirty="0"/>
              <a:t>ou dans certains environnement (</a:t>
            </a:r>
            <a:r>
              <a:rPr lang="fr-FR" dirty="0" err="1"/>
              <a:t>jupyter</a:t>
            </a:r>
            <a:r>
              <a:rPr lang="fr-FR" dirty="0"/>
              <a:t>) </a:t>
            </a:r>
            <a:r>
              <a:rPr lang="fr-FR" sz="2000" dirty="0">
                <a:latin typeface="Courier New" panose="02070309020205020404" pitchFamily="49" charset="0"/>
                <a:cs typeface="Courier New" panose="02070309020205020404" pitchFamily="49" charset="0"/>
              </a:rPr>
              <a:t>         </a:t>
            </a:r>
            <a:r>
              <a:rPr lang="fr-FR" dirty="0"/>
              <a:t>ou depuis le script</a:t>
            </a:r>
          </a:p>
        </p:txBody>
      </p:sp>
      <p:sp>
        <p:nvSpPr>
          <p:cNvPr id="8" name="Rectangle 7"/>
          <p:cNvSpPr/>
          <p:nvPr/>
        </p:nvSpPr>
        <p:spPr>
          <a:xfrm>
            <a:off x="746231" y="2450735"/>
            <a:ext cx="10365829" cy="923330"/>
          </a:xfrm>
          <a:prstGeom prst="rect">
            <a:avLst/>
          </a:prstGeom>
          <a:ln w="38100">
            <a:solidFill>
              <a:srgbClr val="0070C0"/>
            </a:solidFill>
          </a:ln>
        </p:spPr>
        <p:txBody>
          <a:bodyPr wrap="square">
            <a:spAutoFit/>
          </a:bodyPr>
          <a:lstStyle/>
          <a:p>
            <a:r>
              <a:rPr lang="fr-FR" b="1" dirty="0" err="1">
                <a:solidFill>
                  <a:srgbClr val="00B050"/>
                </a:solidFill>
                <a:latin typeface="Courier New" charset="0"/>
                <a:ea typeface="Courier New" charset="0"/>
                <a:cs typeface="Courier New" charset="0"/>
              </a:rPr>
              <a:t>def</a:t>
            </a:r>
            <a:r>
              <a:rPr lang="fr-FR" dirty="0">
                <a:solidFill>
                  <a:srgbClr val="00B050"/>
                </a:solidFill>
                <a:latin typeface="Courier New" charset="0"/>
                <a:ea typeface="Courier New" charset="0"/>
                <a:cs typeface="Courier New" charset="0"/>
              </a:rPr>
              <a:t> </a:t>
            </a:r>
            <a:r>
              <a:rPr lang="fr-FR" dirty="0" err="1">
                <a:latin typeface="Courier New" charset="0"/>
                <a:ea typeface="Courier New" charset="0"/>
                <a:cs typeface="Courier New" charset="0"/>
              </a:rPr>
              <a:t>flatten</a:t>
            </a:r>
            <a:r>
              <a:rPr lang="fr-FR" dirty="0">
                <a:latin typeface="Courier New" charset="0"/>
                <a:ea typeface="Courier New" charset="0"/>
                <a:cs typeface="Courier New" charset="0"/>
              </a:rPr>
              <a:t>(containers):    </a:t>
            </a:r>
          </a:p>
          <a:p>
            <a:r>
              <a:rPr lang="fr-FR" dirty="0">
                <a:solidFill>
                  <a:srgbClr val="FF0000"/>
                </a:solidFill>
                <a:latin typeface="Courier New" charset="0"/>
                <a:ea typeface="Courier New" charset="0"/>
                <a:cs typeface="Courier New" charset="0"/>
              </a:rPr>
              <a:t>    """return a </a:t>
            </a:r>
            <a:r>
              <a:rPr lang="fr-FR" dirty="0" err="1">
                <a:solidFill>
                  <a:srgbClr val="FF0000"/>
                </a:solidFill>
                <a:latin typeface="Courier New" charset="0"/>
                <a:ea typeface="Courier New" charset="0"/>
                <a:cs typeface="Courier New" charset="0"/>
              </a:rPr>
              <a:t>list</a:t>
            </a:r>
            <a:r>
              <a:rPr lang="fr-FR" dirty="0">
                <a:solidFill>
                  <a:srgbClr val="FF0000"/>
                </a:solidFill>
                <a:latin typeface="Courier New" charset="0"/>
                <a:ea typeface="Courier New" charset="0"/>
                <a:cs typeface="Courier New" charset="0"/>
              </a:rPr>
              <a:t> of the </a:t>
            </a:r>
            <a:r>
              <a:rPr lang="fr-FR" dirty="0" err="1">
                <a:solidFill>
                  <a:srgbClr val="FF0000"/>
                </a:solidFill>
                <a:latin typeface="Courier New" charset="0"/>
                <a:ea typeface="Courier New" charset="0"/>
                <a:cs typeface="Courier New" charset="0"/>
              </a:rPr>
              <a:t>elements</a:t>
            </a:r>
            <a:r>
              <a:rPr lang="fr-FR" dirty="0">
                <a:solidFill>
                  <a:srgbClr val="FF0000"/>
                </a:solidFill>
                <a:latin typeface="Courier New" charset="0"/>
                <a:ea typeface="Courier New" charset="0"/>
                <a:cs typeface="Courier New" charset="0"/>
              </a:rPr>
              <a:t> of the </a:t>
            </a:r>
            <a:r>
              <a:rPr lang="fr-FR" dirty="0" err="1">
                <a:solidFill>
                  <a:srgbClr val="FF0000"/>
                </a:solidFill>
                <a:latin typeface="Courier New" charset="0"/>
                <a:ea typeface="Courier New" charset="0"/>
                <a:cs typeface="Courier New" charset="0"/>
              </a:rPr>
              <a:t>elements</a:t>
            </a:r>
            <a:r>
              <a:rPr lang="fr-FR" dirty="0">
                <a:solidFill>
                  <a:srgbClr val="FF0000"/>
                </a:solidFill>
                <a:latin typeface="Courier New" charset="0"/>
                <a:ea typeface="Courier New" charset="0"/>
                <a:cs typeface="Courier New" charset="0"/>
              </a:rPr>
              <a:t> in containers""" </a:t>
            </a:r>
            <a:r>
              <a:rPr lang="fr-FR" dirty="0">
                <a:latin typeface="Courier New" charset="0"/>
                <a:ea typeface="Courier New" charset="0"/>
                <a:cs typeface="Courier New" charset="0"/>
              </a:rPr>
              <a:t>              </a:t>
            </a:r>
          </a:p>
          <a:p>
            <a:r>
              <a:rPr lang="fr-FR" dirty="0">
                <a:latin typeface="Courier New" charset="0"/>
                <a:ea typeface="Courier New" charset="0"/>
                <a:cs typeface="Courier New" charset="0"/>
              </a:rPr>
              <a:t>    </a:t>
            </a:r>
            <a:r>
              <a:rPr lang="fr-FR" b="1" dirty="0">
                <a:solidFill>
                  <a:srgbClr val="00B050"/>
                </a:solidFill>
                <a:latin typeface="Courier New" charset="0"/>
                <a:ea typeface="Courier New" charset="0"/>
                <a:cs typeface="Courier New" charset="0"/>
              </a:rPr>
              <a:t>return</a:t>
            </a:r>
            <a:r>
              <a:rPr lang="fr-FR" dirty="0">
                <a:latin typeface="Courier New" charset="0"/>
                <a:ea typeface="Courier New" charset="0"/>
                <a:cs typeface="Courier New" charset="0"/>
              </a:rPr>
              <a:t> [</a:t>
            </a:r>
            <a:r>
              <a:rPr lang="fr-FR" dirty="0" err="1">
                <a:latin typeface="Courier New" charset="0"/>
                <a:ea typeface="Courier New" charset="0"/>
                <a:cs typeface="Courier New" charset="0"/>
              </a:rPr>
              <a:t>element</a:t>
            </a:r>
            <a:r>
              <a:rPr lang="fr-FR" dirty="0">
                <a:latin typeface="Courier New" charset="0"/>
                <a:ea typeface="Courier New" charset="0"/>
                <a:cs typeface="Courier New" charset="0"/>
              </a:rPr>
              <a:t> </a:t>
            </a:r>
            <a:r>
              <a:rPr lang="fr-FR" b="1" dirty="0">
                <a:solidFill>
                  <a:srgbClr val="00B050"/>
                </a:solidFill>
                <a:latin typeface="Courier New" charset="0"/>
                <a:ea typeface="Courier New" charset="0"/>
                <a:cs typeface="Courier New" charset="0"/>
              </a:rPr>
              <a:t>for</a:t>
            </a:r>
            <a:r>
              <a:rPr lang="fr-FR" dirty="0">
                <a:latin typeface="Courier New" charset="0"/>
                <a:ea typeface="Courier New" charset="0"/>
                <a:cs typeface="Courier New" charset="0"/>
              </a:rPr>
              <a:t> container </a:t>
            </a:r>
            <a:r>
              <a:rPr lang="fr-FR" b="1" dirty="0">
                <a:solidFill>
                  <a:srgbClr val="7030A0"/>
                </a:solidFill>
                <a:latin typeface="Courier New" charset="0"/>
                <a:ea typeface="Courier New" charset="0"/>
                <a:cs typeface="Courier New" charset="0"/>
              </a:rPr>
              <a:t>in</a:t>
            </a:r>
            <a:r>
              <a:rPr lang="fr-FR" dirty="0">
                <a:latin typeface="Courier New" charset="0"/>
                <a:ea typeface="Courier New" charset="0"/>
                <a:cs typeface="Courier New" charset="0"/>
              </a:rPr>
              <a:t> containers </a:t>
            </a:r>
            <a:r>
              <a:rPr lang="fr-FR" b="1" dirty="0">
                <a:solidFill>
                  <a:srgbClr val="00B050"/>
                </a:solidFill>
                <a:latin typeface="Courier New" charset="0"/>
                <a:ea typeface="Courier New" charset="0"/>
                <a:cs typeface="Courier New" charset="0"/>
              </a:rPr>
              <a:t>for</a:t>
            </a:r>
            <a:r>
              <a:rPr lang="fr-FR" dirty="0">
                <a:latin typeface="Courier New" charset="0"/>
                <a:ea typeface="Courier New" charset="0"/>
                <a:cs typeface="Courier New" charset="0"/>
              </a:rPr>
              <a:t> </a:t>
            </a:r>
            <a:r>
              <a:rPr lang="fr-FR" dirty="0" err="1">
                <a:latin typeface="Courier New" charset="0"/>
                <a:ea typeface="Courier New" charset="0"/>
                <a:cs typeface="Courier New" charset="0"/>
              </a:rPr>
              <a:t>element</a:t>
            </a:r>
            <a:r>
              <a:rPr lang="fr-FR" dirty="0">
                <a:latin typeface="Courier New" charset="0"/>
                <a:ea typeface="Courier New" charset="0"/>
                <a:cs typeface="Courier New" charset="0"/>
              </a:rPr>
              <a:t> </a:t>
            </a:r>
            <a:r>
              <a:rPr lang="fr-FR" b="1" dirty="0">
                <a:solidFill>
                  <a:srgbClr val="7030A0"/>
                </a:solidFill>
                <a:latin typeface="Courier New" charset="0"/>
                <a:ea typeface="Courier New" charset="0"/>
                <a:cs typeface="Courier New" charset="0"/>
              </a:rPr>
              <a:t>in</a:t>
            </a:r>
            <a:r>
              <a:rPr lang="fr-FR" dirty="0">
                <a:latin typeface="Courier New" charset="0"/>
                <a:ea typeface="Courier New" charset="0"/>
                <a:cs typeface="Courier New" charset="0"/>
              </a:rPr>
              <a:t> container]</a:t>
            </a:r>
          </a:p>
        </p:txBody>
      </p:sp>
      <p:sp>
        <p:nvSpPr>
          <p:cNvPr id="10" name="Rectangle 9"/>
          <p:cNvSpPr/>
          <p:nvPr/>
        </p:nvSpPr>
        <p:spPr>
          <a:xfrm>
            <a:off x="9135237" y="5604542"/>
            <a:ext cx="1976823" cy="369332"/>
          </a:xfrm>
          <a:prstGeom prst="rect">
            <a:avLst/>
          </a:prstGeom>
          <a:ln w="38100">
            <a:solidFill>
              <a:srgbClr val="0070C0"/>
            </a:solidFill>
          </a:ln>
        </p:spPr>
        <p:txBody>
          <a:bodyPr wrap="none">
            <a:spAutoFit/>
          </a:bodyPr>
          <a:lstStyle/>
          <a:p>
            <a:r>
              <a:rPr lang="fr-FR" dirty="0">
                <a:latin typeface="Courier New" charset="0"/>
                <a:ea typeface="Courier New" charset="0"/>
                <a:cs typeface="Courier New" charset="0"/>
              </a:rPr>
              <a:t>help(</a:t>
            </a:r>
            <a:r>
              <a:rPr lang="fr-FR" dirty="0" err="1">
                <a:latin typeface="Courier New" charset="0"/>
                <a:ea typeface="Courier New" charset="0"/>
                <a:cs typeface="Courier New" charset="0"/>
              </a:rPr>
              <a:t>flatten</a:t>
            </a:r>
            <a:r>
              <a:rPr lang="fr-FR" dirty="0">
                <a:latin typeface="Courier New" charset="0"/>
                <a:ea typeface="Courier New" charset="0"/>
                <a:cs typeface="Courier New" charset="0"/>
              </a:rPr>
              <a:t>)</a:t>
            </a:r>
          </a:p>
        </p:txBody>
      </p:sp>
      <p:sp>
        <p:nvSpPr>
          <p:cNvPr id="11" name="Rectangle 10"/>
          <p:cNvSpPr/>
          <p:nvPr/>
        </p:nvSpPr>
        <p:spPr>
          <a:xfrm>
            <a:off x="1909239" y="6386642"/>
            <a:ext cx="2114681" cy="369332"/>
          </a:xfrm>
          <a:prstGeom prst="rect">
            <a:avLst/>
          </a:prstGeom>
          <a:ln w="38100">
            <a:solidFill>
              <a:srgbClr val="0070C0"/>
            </a:solidFill>
          </a:ln>
        </p:spPr>
        <p:txBody>
          <a:bodyPr wrap="none">
            <a:spAutoFit/>
          </a:bodyPr>
          <a:lstStyle/>
          <a:p>
            <a:r>
              <a:rPr lang="fr-FR" dirty="0" err="1">
                <a:latin typeface="Courier New" charset="0"/>
                <a:ea typeface="Courier New" charset="0"/>
                <a:cs typeface="Courier New" charset="0"/>
              </a:rPr>
              <a:t>flaten</a:t>
            </a:r>
            <a:r>
              <a:rPr lang="fr-FR" dirty="0">
                <a:latin typeface="Courier New" charset="0"/>
                <a:ea typeface="Courier New" charset="0"/>
                <a:cs typeface="Courier New" charset="0"/>
              </a:rPr>
              <a:t>.__doc__</a:t>
            </a:r>
          </a:p>
        </p:txBody>
      </p:sp>
      <p:sp>
        <p:nvSpPr>
          <p:cNvPr id="12" name="Rectangle 11"/>
          <p:cNvSpPr/>
          <p:nvPr/>
        </p:nvSpPr>
        <p:spPr>
          <a:xfrm>
            <a:off x="746231" y="3539345"/>
            <a:ext cx="10365829" cy="1754326"/>
          </a:xfrm>
          <a:prstGeom prst="rect">
            <a:avLst/>
          </a:prstGeom>
          <a:ln w="38100">
            <a:solidFill>
              <a:srgbClr val="0070C0"/>
            </a:solidFill>
          </a:ln>
        </p:spPr>
        <p:txBody>
          <a:bodyPr wrap="square">
            <a:spAutoFit/>
          </a:bodyPr>
          <a:lstStyle/>
          <a:p>
            <a:r>
              <a:rPr lang="fr-FR" b="1" dirty="0" err="1">
                <a:solidFill>
                  <a:srgbClr val="00B050"/>
                </a:solidFill>
                <a:latin typeface="Courier New" charset="0"/>
                <a:ea typeface="Courier New" charset="0"/>
                <a:cs typeface="Courier New" charset="0"/>
              </a:rPr>
              <a:t>def</a:t>
            </a:r>
            <a:r>
              <a:rPr lang="fr-FR" b="1" dirty="0">
                <a:solidFill>
                  <a:srgbClr val="00B050"/>
                </a:solidFill>
                <a:latin typeface="Courier New" charset="0"/>
                <a:ea typeface="Courier New" charset="0"/>
                <a:cs typeface="Courier New" charset="0"/>
              </a:rPr>
              <a:t> </a:t>
            </a:r>
            <a:r>
              <a:rPr lang="fr-FR" dirty="0" err="1">
                <a:latin typeface="Courier New" charset="0"/>
                <a:ea typeface="Courier New" charset="0"/>
                <a:cs typeface="Courier New" charset="0"/>
              </a:rPr>
              <a:t>flatten</a:t>
            </a:r>
            <a:r>
              <a:rPr lang="fr-FR" dirty="0">
                <a:latin typeface="Courier New" charset="0"/>
                <a:ea typeface="Courier New" charset="0"/>
                <a:cs typeface="Courier New" charset="0"/>
              </a:rPr>
              <a:t>(containers):    </a:t>
            </a:r>
          </a:p>
          <a:p>
            <a:r>
              <a:rPr lang="fr-FR" dirty="0">
                <a:solidFill>
                  <a:srgbClr val="FF0000"/>
                </a:solidFill>
                <a:latin typeface="Courier New" charset="0"/>
                <a:ea typeface="Courier New" charset="0"/>
                <a:cs typeface="Courier New" charset="0"/>
              </a:rPr>
              <a:t>    """</a:t>
            </a:r>
            <a:r>
              <a:rPr lang="fr-FR" dirty="0" err="1">
                <a:solidFill>
                  <a:srgbClr val="FF0000"/>
                </a:solidFill>
                <a:latin typeface="Courier New" charset="0"/>
                <a:ea typeface="Courier New" charset="0"/>
                <a:cs typeface="Courier New" charset="0"/>
              </a:rPr>
              <a:t>provide</a:t>
            </a:r>
            <a:r>
              <a:rPr lang="fr-FR" dirty="0">
                <a:solidFill>
                  <a:srgbClr val="FF0000"/>
                </a:solidFill>
                <a:latin typeface="Courier New" charset="0"/>
                <a:ea typeface="Courier New" charset="0"/>
                <a:cs typeface="Courier New" charset="0"/>
              </a:rPr>
              <a:t> </a:t>
            </a:r>
            <a:r>
              <a:rPr lang="fr-FR" dirty="0" err="1">
                <a:solidFill>
                  <a:srgbClr val="FF0000"/>
                </a:solidFill>
                <a:latin typeface="Courier New" charset="0"/>
                <a:ea typeface="Courier New" charset="0"/>
                <a:cs typeface="Courier New" charset="0"/>
              </a:rPr>
              <a:t>that</a:t>
            </a:r>
            <a:r>
              <a:rPr lang="fr-FR" dirty="0">
                <a:solidFill>
                  <a:srgbClr val="FF0000"/>
                </a:solidFill>
                <a:latin typeface="Courier New" charset="0"/>
                <a:ea typeface="Courier New" charset="0"/>
                <a:cs typeface="Courier New" charset="0"/>
              </a:rPr>
              <a:t> containers </a:t>
            </a:r>
            <a:r>
              <a:rPr lang="fr-FR" dirty="0" err="1">
                <a:solidFill>
                  <a:srgbClr val="FF0000"/>
                </a:solidFill>
                <a:latin typeface="Courier New" charset="0"/>
                <a:ea typeface="Courier New" charset="0"/>
                <a:cs typeface="Courier New" charset="0"/>
              </a:rPr>
              <a:t>is</a:t>
            </a:r>
            <a:r>
              <a:rPr lang="fr-FR" dirty="0">
                <a:solidFill>
                  <a:srgbClr val="FF0000"/>
                </a:solidFill>
                <a:latin typeface="Courier New" charset="0"/>
                <a:ea typeface="Courier New" charset="0"/>
                <a:cs typeface="Courier New" charset="0"/>
              </a:rPr>
              <a:t> a </a:t>
            </a:r>
            <a:r>
              <a:rPr lang="fr-FR" dirty="0" err="1">
                <a:solidFill>
                  <a:srgbClr val="FF0000"/>
                </a:solidFill>
                <a:latin typeface="Courier New" charset="0"/>
                <a:ea typeface="Courier New" charset="0"/>
                <a:cs typeface="Courier New" charset="0"/>
              </a:rPr>
              <a:t>list</a:t>
            </a:r>
            <a:r>
              <a:rPr lang="fr-FR" dirty="0">
                <a:solidFill>
                  <a:srgbClr val="FF0000"/>
                </a:solidFill>
                <a:latin typeface="Courier New" charset="0"/>
                <a:ea typeface="Courier New" charset="0"/>
                <a:cs typeface="Courier New" charset="0"/>
              </a:rPr>
              <a:t> (or more </a:t>
            </a:r>
            <a:r>
              <a:rPr lang="fr-FR" dirty="0" err="1">
                <a:solidFill>
                  <a:srgbClr val="FF0000"/>
                </a:solidFill>
                <a:latin typeface="Courier New" charset="0"/>
                <a:ea typeface="Courier New" charset="0"/>
                <a:cs typeface="Courier New" charset="0"/>
              </a:rPr>
              <a:t>generally</a:t>
            </a:r>
            <a:r>
              <a:rPr lang="fr-FR" dirty="0">
                <a:solidFill>
                  <a:srgbClr val="FF0000"/>
                </a:solidFill>
                <a:latin typeface="Courier New" charset="0"/>
                <a:ea typeface="Courier New" charset="0"/>
                <a:cs typeface="Courier New" charset="0"/>
              </a:rPr>
              <a:t> an </a:t>
            </a:r>
          </a:p>
          <a:p>
            <a:r>
              <a:rPr lang="fr-FR" dirty="0">
                <a:solidFill>
                  <a:srgbClr val="FF0000"/>
                </a:solidFill>
                <a:latin typeface="Courier New" charset="0"/>
                <a:ea typeface="Courier New" charset="0"/>
                <a:cs typeface="Courier New" charset="0"/>
              </a:rPr>
              <a:t>    </a:t>
            </a:r>
            <a:r>
              <a:rPr lang="fr-FR" dirty="0" err="1">
                <a:solidFill>
                  <a:srgbClr val="FF0000"/>
                </a:solidFill>
                <a:latin typeface="Courier New" charset="0"/>
                <a:ea typeface="Courier New" charset="0"/>
                <a:cs typeface="Courier New" charset="0"/>
              </a:rPr>
              <a:t>iterable</a:t>
            </a:r>
            <a:r>
              <a:rPr lang="fr-FR" dirty="0">
                <a:solidFill>
                  <a:srgbClr val="FF0000"/>
                </a:solidFill>
                <a:latin typeface="Courier New" charset="0"/>
                <a:ea typeface="Courier New" charset="0"/>
                <a:cs typeface="Courier New" charset="0"/>
              </a:rPr>
              <a:t>)of </a:t>
            </a:r>
            <a:r>
              <a:rPr lang="fr-FR" dirty="0" err="1">
                <a:solidFill>
                  <a:srgbClr val="FF0000"/>
                </a:solidFill>
                <a:latin typeface="Courier New" charset="0"/>
                <a:ea typeface="Courier New" charset="0"/>
                <a:cs typeface="Courier New" charset="0"/>
              </a:rPr>
              <a:t>elements</a:t>
            </a:r>
            <a:r>
              <a:rPr lang="fr-FR" dirty="0">
                <a:solidFill>
                  <a:srgbClr val="FF0000"/>
                </a:solidFill>
                <a:latin typeface="Courier New" charset="0"/>
                <a:ea typeface="Courier New" charset="0"/>
                <a:cs typeface="Courier New" charset="0"/>
              </a:rPr>
              <a:t> </a:t>
            </a:r>
            <a:r>
              <a:rPr lang="fr-FR" dirty="0" err="1">
                <a:solidFill>
                  <a:srgbClr val="FF0000"/>
                </a:solidFill>
                <a:latin typeface="Courier New" charset="0"/>
                <a:ea typeface="Courier New" charset="0"/>
                <a:cs typeface="Courier New" charset="0"/>
              </a:rPr>
              <a:t>that</a:t>
            </a:r>
            <a:r>
              <a:rPr lang="fr-FR" dirty="0">
                <a:solidFill>
                  <a:srgbClr val="FF0000"/>
                </a:solidFill>
                <a:latin typeface="Courier New" charset="0"/>
                <a:ea typeface="Courier New" charset="0"/>
                <a:cs typeface="Courier New" charset="0"/>
              </a:rPr>
              <a:t> are </a:t>
            </a:r>
            <a:r>
              <a:rPr lang="fr-FR" dirty="0" err="1">
                <a:solidFill>
                  <a:srgbClr val="FF0000"/>
                </a:solidFill>
                <a:latin typeface="Courier New" charset="0"/>
                <a:ea typeface="Courier New" charset="0"/>
                <a:cs typeface="Courier New" charset="0"/>
              </a:rPr>
              <a:t>themselves</a:t>
            </a:r>
            <a:r>
              <a:rPr lang="fr-FR" dirty="0">
                <a:solidFill>
                  <a:srgbClr val="FF0000"/>
                </a:solidFill>
                <a:latin typeface="Courier New" charset="0"/>
                <a:ea typeface="Courier New" charset="0"/>
                <a:cs typeface="Courier New" charset="0"/>
              </a:rPr>
              <a:t> </a:t>
            </a:r>
            <a:r>
              <a:rPr lang="fr-FR" dirty="0" err="1">
                <a:solidFill>
                  <a:srgbClr val="FF0000"/>
                </a:solidFill>
                <a:latin typeface="Courier New" charset="0"/>
                <a:ea typeface="Courier New" charset="0"/>
                <a:cs typeface="Courier New" charset="0"/>
              </a:rPr>
              <a:t>iterables</a:t>
            </a:r>
            <a:r>
              <a:rPr lang="fr-FR" dirty="0">
                <a:solidFill>
                  <a:srgbClr val="FF0000"/>
                </a:solidFill>
                <a:latin typeface="Courier New" charset="0"/>
                <a:ea typeface="Courier New" charset="0"/>
                <a:cs typeface="Courier New" charset="0"/>
              </a:rPr>
              <a:t>, </a:t>
            </a:r>
            <a:r>
              <a:rPr lang="fr-FR" dirty="0" err="1">
                <a:solidFill>
                  <a:srgbClr val="FF0000"/>
                </a:solidFill>
                <a:latin typeface="Courier New" charset="0"/>
                <a:ea typeface="Courier New" charset="0"/>
                <a:cs typeface="Courier New" charset="0"/>
              </a:rPr>
              <a:t>this</a:t>
            </a:r>
            <a:r>
              <a:rPr lang="fr-FR" dirty="0">
                <a:solidFill>
                  <a:srgbClr val="FF0000"/>
                </a:solidFill>
                <a:latin typeface="Courier New" charset="0"/>
                <a:ea typeface="Courier New" charset="0"/>
                <a:cs typeface="Courier New" charset="0"/>
              </a:rPr>
              <a:t> </a:t>
            </a:r>
          </a:p>
          <a:p>
            <a:r>
              <a:rPr lang="fr-FR" dirty="0">
                <a:solidFill>
                  <a:srgbClr val="FF0000"/>
                </a:solidFill>
                <a:latin typeface="Courier New" charset="0"/>
                <a:ea typeface="Courier New" charset="0"/>
                <a:cs typeface="Courier New" charset="0"/>
              </a:rPr>
              <a:t>    </a:t>
            </a:r>
            <a:r>
              <a:rPr lang="fr-FR" dirty="0" err="1">
                <a:solidFill>
                  <a:srgbClr val="FF0000"/>
                </a:solidFill>
                <a:latin typeface="Courier New" charset="0"/>
                <a:ea typeface="Courier New" charset="0"/>
                <a:cs typeface="Courier New" charset="0"/>
              </a:rPr>
              <a:t>function</a:t>
            </a:r>
            <a:r>
              <a:rPr lang="fr-FR" dirty="0">
                <a:solidFill>
                  <a:srgbClr val="FF0000"/>
                </a:solidFill>
                <a:latin typeface="Courier New" charset="0"/>
                <a:ea typeface="Courier New" charset="0"/>
                <a:cs typeface="Courier New" charset="0"/>
              </a:rPr>
              <a:t> </a:t>
            </a:r>
            <a:r>
              <a:rPr lang="fr-FR" dirty="0" err="1">
                <a:solidFill>
                  <a:srgbClr val="FF0000"/>
                </a:solidFill>
                <a:latin typeface="Courier New" charset="0"/>
                <a:ea typeface="Courier New" charset="0"/>
                <a:cs typeface="Courier New" charset="0"/>
              </a:rPr>
              <a:t>returns</a:t>
            </a:r>
            <a:r>
              <a:rPr lang="fr-FR" dirty="0">
                <a:solidFill>
                  <a:srgbClr val="FF0000"/>
                </a:solidFill>
                <a:latin typeface="Courier New" charset="0"/>
                <a:ea typeface="Courier New" charset="0"/>
                <a:cs typeface="Courier New" charset="0"/>
              </a:rPr>
              <a:t> a </a:t>
            </a:r>
            <a:r>
              <a:rPr lang="fr-FR" dirty="0" err="1">
                <a:solidFill>
                  <a:srgbClr val="FF0000"/>
                </a:solidFill>
                <a:latin typeface="Courier New" charset="0"/>
                <a:ea typeface="Courier New" charset="0"/>
                <a:cs typeface="Courier New" charset="0"/>
              </a:rPr>
              <a:t>list</a:t>
            </a:r>
            <a:r>
              <a:rPr lang="fr-FR" dirty="0">
                <a:solidFill>
                  <a:srgbClr val="FF0000"/>
                </a:solidFill>
                <a:latin typeface="Courier New" charset="0"/>
                <a:ea typeface="Courier New" charset="0"/>
                <a:cs typeface="Courier New" charset="0"/>
              </a:rPr>
              <a:t> of the items in </a:t>
            </a:r>
            <a:r>
              <a:rPr lang="fr-FR" dirty="0" err="1">
                <a:solidFill>
                  <a:srgbClr val="FF0000"/>
                </a:solidFill>
                <a:latin typeface="Courier New" charset="0"/>
                <a:ea typeface="Courier New" charset="0"/>
                <a:cs typeface="Courier New" charset="0"/>
              </a:rPr>
              <a:t>these</a:t>
            </a:r>
            <a:r>
              <a:rPr lang="fr-FR" dirty="0">
                <a:solidFill>
                  <a:srgbClr val="FF0000"/>
                </a:solidFill>
                <a:latin typeface="Courier New" charset="0"/>
                <a:ea typeface="Courier New" charset="0"/>
                <a:cs typeface="Courier New" charset="0"/>
              </a:rPr>
              <a:t> </a:t>
            </a:r>
            <a:r>
              <a:rPr lang="fr-FR" dirty="0" err="1">
                <a:solidFill>
                  <a:srgbClr val="FF0000"/>
                </a:solidFill>
                <a:latin typeface="Courier New" charset="0"/>
                <a:ea typeface="Courier New" charset="0"/>
                <a:cs typeface="Courier New" charset="0"/>
              </a:rPr>
              <a:t>elements</a:t>
            </a:r>
            <a:endParaRPr lang="fr-FR" dirty="0">
              <a:solidFill>
                <a:srgbClr val="FF0000"/>
              </a:solidFill>
              <a:latin typeface="Courier New" charset="0"/>
              <a:ea typeface="Courier New" charset="0"/>
              <a:cs typeface="Courier New" charset="0"/>
            </a:endParaRPr>
          </a:p>
          <a:p>
            <a:r>
              <a:rPr lang="fr-FR" dirty="0">
                <a:solidFill>
                  <a:srgbClr val="FF0000"/>
                </a:solidFill>
                <a:latin typeface="Courier New" charset="0"/>
                <a:ea typeface="Courier New" charset="0"/>
                <a:cs typeface="Courier New" charset="0"/>
              </a:rPr>
              <a:t>    """    </a:t>
            </a:r>
          </a:p>
          <a:p>
            <a:r>
              <a:rPr lang="fr-FR" b="1" dirty="0">
                <a:solidFill>
                  <a:srgbClr val="00B050"/>
                </a:solidFill>
                <a:latin typeface="Courier New" charset="0"/>
                <a:ea typeface="Courier New" charset="0"/>
                <a:cs typeface="Courier New" charset="0"/>
              </a:rPr>
              <a:t>   return </a:t>
            </a:r>
            <a:r>
              <a:rPr lang="fr-FR" dirty="0">
                <a:latin typeface="Courier New" charset="0"/>
                <a:ea typeface="Courier New" charset="0"/>
                <a:cs typeface="Courier New" charset="0"/>
              </a:rPr>
              <a:t>[</a:t>
            </a:r>
            <a:r>
              <a:rPr lang="fr-FR" dirty="0" err="1">
                <a:latin typeface="Courier New" charset="0"/>
                <a:ea typeface="Courier New" charset="0"/>
                <a:cs typeface="Courier New" charset="0"/>
              </a:rPr>
              <a:t>element</a:t>
            </a:r>
            <a:r>
              <a:rPr lang="fr-FR" dirty="0">
                <a:latin typeface="Courier New" charset="0"/>
                <a:ea typeface="Courier New" charset="0"/>
                <a:cs typeface="Courier New" charset="0"/>
              </a:rPr>
              <a:t> </a:t>
            </a:r>
            <a:r>
              <a:rPr lang="fr-FR" b="1" dirty="0">
                <a:solidFill>
                  <a:srgbClr val="00B050"/>
                </a:solidFill>
                <a:latin typeface="Courier New" charset="0"/>
                <a:ea typeface="Courier New" charset="0"/>
                <a:cs typeface="Courier New" charset="0"/>
              </a:rPr>
              <a:t>for</a:t>
            </a:r>
            <a:r>
              <a:rPr lang="fr-FR" dirty="0">
                <a:latin typeface="Courier New" charset="0"/>
                <a:ea typeface="Courier New" charset="0"/>
                <a:cs typeface="Courier New" charset="0"/>
              </a:rPr>
              <a:t> container </a:t>
            </a:r>
            <a:r>
              <a:rPr lang="fr-FR" b="1" dirty="0">
                <a:solidFill>
                  <a:srgbClr val="7030A0"/>
                </a:solidFill>
                <a:latin typeface="Courier New" charset="0"/>
                <a:ea typeface="Courier New" charset="0"/>
                <a:cs typeface="Courier New" charset="0"/>
              </a:rPr>
              <a:t>in</a:t>
            </a:r>
            <a:r>
              <a:rPr lang="fr-FR" dirty="0">
                <a:latin typeface="Courier New" charset="0"/>
                <a:ea typeface="Courier New" charset="0"/>
                <a:cs typeface="Courier New" charset="0"/>
              </a:rPr>
              <a:t> containers </a:t>
            </a:r>
            <a:r>
              <a:rPr lang="fr-FR" b="1" dirty="0">
                <a:solidFill>
                  <a:srgbClr val="00B050"/>
                </a:solidFill>
                <a:latin typeface="Courier New" charset="0"/>
                <a:ea typeface="Courier New" charset="0"/>
                <a:cs typeface="Courier New" charset="0"/>
              </a:rPr>
              <a:t>for</a:t>
            </a:r>
            <a:r>
              <a:rPr lang="fr-FR" dirty="0">
                <a:latin typeface="Courier New" charset="0"/>
                <a:ea typeface="Courier New" charset="0"/>
                <a:cs typeface="Courier New" charset="0"/>
              </a:rPr>
              <a:t> </a:t>
            </a:r>
            <a:r>
              <a:rPr lang="fr-FR" dirty="0" err="1">
                <a:latin typeface="Courier New" charset="0"/>
                <a:ea typeface="Courier New" charset="0"/>
                <a:cs typeface="Courier New" charset="0"/>
              </a:rPr>
              <a:t>element</a:t>
            </a:r>
            <a:r>
              <a:rPr lang="fr-FR" dirty="0">
                <a:latin typeface="Courier New" charset="0"/>
                <a:ea typeface="Courier New" charset="0"/>
                <a:cs typeface="Courier New" charset="0"/>
              </a:rPr>
              <a:t> </a:t>
            </a:r>
            <a:r>
              <a:rPr lang="fr-FR" b="1" dirty="0">
                <a:solidFill>
                  <a:srgbClr val="7030A0"/>
                </a:solidFill>
                <a:latin typeface="Courier New" charset="0"/>
                <a:ea typeface="Courier New" charset="0"/>
                <a:cs typeface="Courier New" charset="0"/>
              </a:rPr>
              <a:t>in</a:t>
            </a:r>
            <a:r>
              <a:rPr lang="fr-FR" dirty="0">
                <a:latin typeface="Courier New" charset="0"/>
                <a:ea typeface="Courier New" charset="0"/>
                <a:cs typeface="Courier New" charset="0"/>
              </a:rPr>
              <a:t> container]</a:t>
            </a:r>
          </a:p>
        </p:txBody>
      </p:sp>
      <p:sp>
        <p:nvSpPr>
          <p:cNvPr id="13" name="Rectangle 12"/>
          <p:cNvSpPr/>
          <p:nvPr/>
        </p:nvSpPr>
        <p:spPr>
          <a:xfrm>
            <a:off x="8856087" y="311814"/>
            <a:ext cx="3335913" cy="646331"/>
          </a:xfrm>
          <a:prstGeom prst="rect">
            <a:avLst/>
          </a:prstGeom>
          <a:solidFill>
            <a:srgbClr val="EFEB00"/>
          </a:solidFill>
        </p:spPr>
        <p:txBody>
          <a:bodyPr wrap="none">
            <a:spAutoFit/>
          </a:bodyPr>
          <a:lstStyle/>
          <a:p>
            <a:r>
              <a:rPr lang="fr-FR" b="1" dirty="0"/>
              <a:t>Cf.</a:t>
            </a:r>
          </a:p>
          <a:p>
            <a:r>
              <a:rPr lang="fr-FR" b="1" dirty="0"/>
              <a:t>PEP 257 -- </a:t>
            </a:r>
            <a:r>
              <a:rPr lang="fr-FR" b="1" dirty="0" err="1"/>
              <a:t>Docstring</a:t>
            </a:r>
            <a:r>
              <a:rPr lang="fr-FR" b="1" dirty="0"/>
              <a:t> Conventions</a:t>
            </a:r>
          </a:p>
        </p:txBody>
      </p:sp>
      <p:sp>
        <p:nvSpPr>
          <p:cNvPr id="9" name="Rectangle 8">
            <a:extLst>
              <a:ext uri="{FF2B5EF4-FFF2-40B4-BE49-F238E27FC236}">
                <a16:creationId xmlns:a16="http://schemas.microsoft.com/office/drawing/2014/main" id="{A523A5F5-1761-3D47-B59B-8E8242B3CF6C}"/>
              </a:ext>
            </a:extLst>
          </p:cNvPr>
          <p:cNvSpPr/>
          <p:nvPr/>
        </p:nvSpPr>
        <p:spPr>
          <a:xfrm>
            <a:off x="7955810" y="6046605"/>
            <a:ext cx="1287532" cy="369332"/>
          </a:xfrm>
          <a:prstGeom prst="rect">
            <a:avLst/>
          </a:prstGeom>
          <a:ln w="38100">
            <a:solidFill>
              <a:srgbClr val="0070C0"/>
            </a:solidFill>
          </a:ln>
        </p:spPr>
        <p:txBody>
          <a:bodyPr wrap="none">
            <a:spAutoFit/>
          </a:bodyPr>
          <a:lstStyle/>
          <a:p>
            <a:r>
              <a:rPr lang="fr-FR" dirty="0" err="1">
                <a:latin typeface="Courier New" charset="0"/>
                <a:ea typeface="Courier New" charset="0"/>
                <a:cs typeface="Courier New" charset="0"/>
              </a:rPr>
              <a:t>flatten</a:t>
            </a:r>
            <a:r>
              <a:rPr lang="fr-FR" dirty="0">
                <a:latin typeface="Courier New" charset="0"/>
                <a:ea typeface="Courier New" charset="0"/>
                <a:cs typeface="Courier New" charset="0"/>
              </a:rPr>
              <a:t>?</a:t>
            </a:r>
          </a:p>
        </p:txBody>
      </p:sp>
    </p:spTree>
    <p:extLst>
      <p:ext uri="{BB962C8B-B14F-4D97-AF65-F5344CB8AC3E}">
        <p14:creationId xmlns:p14="http://schemas.microsoft.com/office/powerpoint/2010/main" val="200422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
            </a:r>
            <a:r>
              <a:rPr lang="fr-FR" dirty="0" err="1"/>
              <a:t>Docstrings</a:t>
            </a:r>
            <a:r>
              <a:rPr lang="fr-FR" dirty="0"/>
              <a:t> dans les fonctions</a:t>
            </a:r>
          </a:p>
        </p:txBody>
      </p:sp>
      <p:pic>
        <p:nvPicPr>
          <p:cNvPr id="14" name="Image 13"/>
          <p:cNvPicPr>
            <a:picLocks noChangeAspect="1"/>
          </p:cNvPicPr>
          <p:nvPr/>
        </p:nvPicPr>
        <p:blipFill>
          <a:blip r:embed="rId2"/>
          <a:stretch>
            <a:fillRect/>
          </a:stretch>
        </p:blipFill>
        <p:spPr>
          <a:xfrm>
            <a:off x="838200" y="1394015"/>
            <a:ext cx="8741103" cy="5240202"/>
          </a:xfrm>
          <a:prstGeom prst="rect">
            <a:avLst/>
          </a:prstGeom>
        </p:spPr>
      </p:pic>
      <p:sp>
        <p:nvSpPr>
          <p:cNvPr id="15" name="Rectangle 14"/>
          <p:cNvSpPr/>
          <p:nvPr/>
        </p:nvSpPr>
        <p:spPr>
          <a:xfrm>
            <a:off x="8856087" y="5430838"/>
            <a:ext cx="3335913" cy="646331"/>
          </a:xfrm>
          <a:prstGeom prst="rect">
            <a:avLst/>
          </a:prstGeom>
          <a:solidFill>
            <a:srgbClr val="EFEB00"/>
          </a:solidFill>
        </p:spPr>
        <p:txBody>
          <a:bodyPr wrap="none">
            <a:spAutoFit/>
          </a:bodyPr>
          <a:lstStyle/>
          <a:p>
            <a:r>
              <a:rPr lang="fr-FR" b="1"/>
              <a:t>Extrait de </a:t>
            </a:r>
          </a:p>
          <a:p>
            <a:r>
              <a:rPr lang="fr-FR" b="1" dirty="0"/>
              <a:t>PEP 257 -- </a:t>
            </a:r>
            <a:r>
              <a:rPr lang="fr-FR" b="1" dirty="0" err="1"/>
              <a:t>Docstring</a:t>
            </a:r>
            <a:r>
              <a:rPr lang="fr-FR" b="1" dirty="0"/>
              <a:t> Conventions</a:t>
            </a:r>
          </a:p>
        </p:txBody>
      </p:sp>
    </p:spTree>
    <p:extLst>
      <p:ext uri="{BB962C8B-B14F-4D97-AF65-F5344CB8AC3E}">
        <p14:creationId xmlns:p14="http://schemas.microsoft.com/office/powerpoint/2010/main" val="200467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annotations de fonctions en python</a:t>
            </a:r>
          </a:p>
        </p:txBody>
      </p:sp>
      <p:sp>
        <p:nvSpPr>
          <p:cNvPr id="3" name="Espace réservé du contenu 2"/>
          <p:cNvSpPr>
            <a:spLocks noGrp="1"/>
          </p:cNvSpPr>
          <p:nvPr>
            <p:ph idx="1"/>
          </p:nvPr>
        </p:nvSpPr>
        <p:spPr>
          <a:xfrm>
            <a:off x="838200" y="1825624"/>
            <a:ext cx="10894764" cy="4701299"/>
          </a:xfrm>
        </p:spPr>
        <p:txBody>
          <a:bodyPr>
            <a:normAutofit fontScale="92500" lnSpcReduction="10000"/>
          </a:bodyPr>
          <a:lstStyle/>
          <a:p>
            <a:r>
              <a:rPr lang="fr-FR" dirty="0"/>
              <a:t>Rajouter des informations (et seulement ça !) au code python concernant les types des paramètres et types de retour des fonctions</a:t>
            </a:r>
          </a:p>
          <a:p>
            <a:endParaRPr lang="fr-FR" dirty="0"/>
          </a:p>
          <a:p>
            <a:endParaRPr lang="fr-FR" dirty="0"/>
          </a:p>
          <a:p>
            <a:r>
              <a:rPr lang="fr-FR" dirty="0"/>
              <a:t>Ces informations ne sont pas contractuelles, ni obligatoires</a:t>
            </a:r>
          </a:p>
          <a:p>
            <a:r>
              <a:rPr lang="fr-FR" dirty="0"/>
              <a:t>De base elles sont uniquement destinées à faciliter encore un peu plus la lecture du code et à vous forcer à réfléchir à ce que manipule votre fonction</a:t>
            </a:r>
          </a:p>
          <a:p>
            <a:endParaRPr lang="fr-FR" dirty="0"/>
          </a:p>
          <a:p>
            <a:endParaRPr lang="fr-FR" dirty="0"/>
          </a:p>
          <a:p>
            <a:r>
              <a:rPr lang="fr-FR" dirty="0"/>
              <a:t>Optionnellement et via l’usage d’outils complémentaires elles pourraient servir à « simuler un typage statique » </a:t>
            </a:r>
          </a:p>
        </p:txBody>
      </p:sp>
      <p:sp>
        <p:nvSpPr>
          <p:cNvPr id="4" name="ZoneTexte 3"/>
          <p:cNvSpPr txBox="1"/>
          <p:nvPr/>
        </p:nvSpPr>
        <p:spPr>
          <a:xfrm>
            <a:off x="8821462" y="5945180"/>
            <a:ext cx="3370538" cy="923330"/>
          </a:xfrm>
          <a:prstGeom prst="rect">
            <a:avLst/>
          </a:prstGeom>
          <a:solidFill>
            <a:srgbClr val="EFEB00"/>
          </a:solidFill>
        </p:spPr>
        <p:txBody>
          <a:bodyPr wrap="none" rtlCol="0">
            <a:spAutoFit/>
          </a:bodyPr>
          <a:lstStyle/>
          <a:p>
            <a:r>
              <a:rPr lang="fr-FR" b="1" dirty="0"/>
              <a:t>Cf : </a:t>
            </a:r>
            <a:br>
              <a:rPr lang="fr-FR" b="1" dirty="0">
                <a:hlinkClick r:id="rId2"/>
              </a:rPr>
            </a:br>
            <a:r>
              <a:rPr lang="fr-FR" b="1" dirty="0">
                <a:hlinkClick r:id="rId2"/>
              </a:rPr>
              <a:t>PEP 3107 -- Function Annotations</a:t>
            </a:r>
            <a:endParaRPr lang="fr-FR" b="1" dirty="0"/>
          </a:p>
          <a:p>
            <a:r>
              <a:rPr lang="fr-FR" b="1" dirty="0">
                <a:hlinkClick r:id="rId3"/>
              </a:rPr>
              <a:t>PEP 484 -- Type </a:t>
            </a:r>
            <a:r>
              <a:rPr lang="fr-FR" b="1" dirty="0" err="1">
                <a:hlinkClick r:id="rId3"/>
              </a:rPr>
              <a:t>Hints</a:t>
            </a:r>
            <a:endParaRPr lang="fr-FR" b="1" dirty="0"/>
          </a:p>
        </p:txBody>
      </p:sp>
      <p:sp>
        <p:nvSpPr>
          <p:cNvPr id="5" name="ZoneTexte 4"/>
          <p:cNvSpPr txBox="1"/>
          <p:nvPr/>
        </p:nvSpPr>
        <p:spPr>
          <a:xfrm>
            <a:off x="0" y="4631217"/>
            <a:ext cx="9048567" cy="830997"/>
          </a:xfrm>
          <a:prstGeom prst="rect">
            <a:avLst/>
          </a:prstGeom>
          <a:solidFill>
            <a:srgbClr val="EFEB00"/>
          </a:solidFill>
        </p:spPr>
        <p:txBody>
          <a:bodyPr wrap="none" rtlCol="0">
            <a:spAutoFit/>
          </a:bodyPr>
          <a:lstStyle/>
          <a:p>
            <a:r>
              <a:rPr lang="fr-FR" sz="2400" dirty="0"/>
              <a:t>Il n’y a aucune vérification d’homogénéité de typage à l’interprétation. </a:t>
            </a:r>
            <a:br>
              <a:rPr lang="fr-FR" sz="2400" dirty="0"/>
            </a:br>
            <a:r>
              <a:rPr lang="fr-FR" sz="2400" dirty="0"/>
              <a:t>Ce travail n’est réalisé qu’à l’exécution</a:t>
            </a:r>
          </a:p>
        </p:txBody>
      </p:sp>
      <p:sp>
        <p:nvSpPr>
          <p:cNvPr id="6" name="Rectangle 5"/>
          <p:cNvSpPr/>
          <p:nvPr/>
        </p:nvSpPr>
        <p:spPr>
          <a:xfrm>
            <a:off x="2444214" y="2564948"/>
            <a:ext cx="4596130" cy="646331"/>
          </a:xfrm>
          <a:prstGeom prst="rect">
            <a:avLst/>
          </a:prstGeom>
          <a:ln w="38100">
            <a:solidFill>
              <a:srgbClr val="0070C0"/>
            </a:solidFill>
          </a:ln>
        </p:spPr>
        <p:txBody>
          <a:bodyPr wrap="none">
            <a:spAutoFit/>
          </a:bodyPr>
          <a:lstStyle/>
          <a:p>
            <a:r>
              <a:rPr lang="fr-FR" dirty="0" err="1">
                <a:latin typeface="Courier New" charset="0"/>
                <a:ea typeface="Courier New" charset="0"/>
                <a:cs typeface="Courier New" charset="0"/>
              </a:rPr>
              <a:t>def</a:t>
            </a:r>
            <a:r>
              <a:rPr lang="fr-FR" dirty="0">
                <a:latin typeface="Courier New" charset="0"/>
                <a:ea typeface="Courier New" charset="0"/>
                <a:cs typeface="Courier New" charset="0"/>
              </a:rPr>
              <a:t> </a:t>
            </a:r>
            <a:r>
              <a:rPr lang="fr-FR" dirty="0" err="1">
                <a:latin typeface="Courier New" charset="0"/>
                <a:ea typeface="Courier New" charset="0"/>
                <a:cs typeface="Courier New" charset="0"/>
              </a:rPr>
              <a:t>greeting</a:t>
            </a:r>
            <a:r>
              <a:rPr lang="fr-FR" dirty="0">
                <a:latin typeface="Courier New" charset="0"/>
                <a:ea typeface="Courier New" charset="0"/>
                <a:cs typeface="Courier New" charset="0"/>
              </a:rPr>
              <a:t>(</a:t>
            </a:r>
            <a:r>
              <a:rPr lang="fr-FR" dirty="0" err="1">
                <a:latin typeface="Courier New" charset="0"/>
                <a:ea typeface="Courier New" charset="0"/>
                <a:cs typeface="Courier New" charset="0"/>
              </a:rPr>
              <a:t>name</a:t>
            </a:r>
            <a:r>
              <a:rPr lang="fr-FR" dirty="0">
                <a:latin typeface="Courier New" charset="0"/>
                <a:ea typeface="Courier New" charset="0"/>
                <a:cs typeface="Courier New" charset="0"/>
              </a:rPr>
              <a:t>: </a:t>
            </a:r>
            <a:r>
              <a:rPr lang="fr-FR" dirty="0" err="1">
                <a:latin typeface="Courier New" charset="0"/>
                <a:ea typeface="Courier New" charset="0"/>
                <a:cs typeface="Courier New" charset="0"/>
              </a:rPr>
              <a:t>str</a:t>
            </a:r>
            <a:r>
              <a:rPr lang="fr-FR" dirty="0">
                <a:latin typeface="Courier New" charset="0"/>
                <a:ea typeface="Courier New" charset="0"/>
                <a:cs typeface="Courier New" charset="0"/>
              </a:rPr>
              <a:t>) -&gt; </a:t>
            </a:r>
            <a:r>
              <a:rPr lang="fr-FR" dirty="0" err="1">
                <a:latin typeface="Courier New" charset="0"/>
                <a:ea typeface="Courier New" charset="0"/>
                <a:cs typeface="Courier New" charset="0"/>
              </a:rPr>
              <a:t>str</a:t>
            </a:r>
            <a:r>
              <a:rPr lang="fr-FR" dirty="0">
                <a:latin typeface="Courier New" charset="0"/>
                <a:ea typeface="Courier New" charset="0"/>
                <a:cs typeface="Courier New" charset="0"/>
              </a:rPr>
              <a:t>: </a:t>
            </a:r>
          </a:p>
          <a:p>
            <a:r>
              <a:rPr lang="fr-FR" dirty="0">
                <a:latin typeface="Courier New" charset="0"/>
                <a:ea typeface="Courier New" charset="0"/>
                <a:cs typeface="Courier New" charset="0"/>
              </a:rPr>
              <a:t>    return 'Hello ' + </a:t>
            </a:r>
            <a:r>
              <a:rPr lang="fr-FR" dirty="0" err="1">
                <a:latin typeface="Courier New" charset="0"/>
                <a:ea typeface="Courier New" charset="0"/>
                <a:cs typeface="Courier New" charset="0"/>
              </a:rPr>
              <a:t>name</a:t>
            </a:r>
            <a:endParaRPr lang="fr-FR" dirty="0">
              <a:latin typeface="Courier New" charset="0"/>
              <a:ea typeface="Courier New" charset="0"/>
              <a:cs typeface="Courier New" charset="0"/>
            </a:endParaRPr>
          </a:p>
        </p:txBody>
      </p:sp>
    </p:spTree>
    <p:extLst>
      <p:ext uri="{BB962C8B-B14F-4D97-AF65-F5344CB8AC3E}">
        <p14:creationId xmlns:p14="http://schemas.microsoft.com/office/powerpoint/2010/main" val="80877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7985"/>
            <a:ext cx="10515600" cy="1460500"/>
          </a:xfrm>
        </p:spPr>
        <p:txBody>
          <a:bodyPr/>
          <a:lstStyle/>
          <a:p>
            <a:r>
              <a:rPr lang="fr-FR" dirty="0"/>
              <a:t>Lint ou </a:t>
            </a:r>
            <a:r>
              <a:rPr lang="fr-FR" dirty="0" err="1"/>
              <a:t>Pylint</a:t>
            </a:r>
            <a:r>
              <a:rPr lang="fr-FR" dirty="0"/>
              <a:t>, analyseur de code quantitatif pour faire du qualitatif…</a:t>
            </a:r>
          </a:p>
        </p:txBody>
      </p:sp>
      <p:sp>
        <p:nvSpPr>
          <p:cNvPr id="3" name="Espace réservé du contenu 2"/>
          <p:cNvSpPr>
            <a:spLocks noGrp="1"/>
          </p:cNvSpPr>
          <p:nvPr>
            <p:ph idx="1"/>
          </p:nvPr>
        </p:nvSpPr>
        <p:spPr/>
        <p:txBody>
          <a:bodyPr>
            <a:normAutofit lnSpcReduction="10000"/>
          </a:bodyPr>
          <a:lstStyle/>
          <a:p>
            <a:endParaRPr lang="fr-FR" dirty="0"/>
          </a:p>
          <a:p>
            <a:endParaRPr lang="fr-FR" dirty="0"/>
          </a:p>
          <a:p>
            <a:endParaRPr lang="fr-FR" dirty="0"/>
          </a:p>
          <a:p>
            <a:endParaRPr lang="fr-FR" dirty="0"/>
          </a:p>
          <a:p>
            <a:endParaRPr lang="fr-FR" dirty="0"/>
          </a:p>
          <a:p>
            <a:endParaRPr lang="fr-FR" dirty="0"/>
          </a:p>
          <a:p>
            <a:endParaRPr lang="fr-FR" dirty="0"/>
          </a:p>
          <a:p>
            <a:r>
              <a:rPr lang="fr-FR" dirty="0"/>
              <a:t>Installation </a:t>
            </a:r>
          </a:p>
          <a:p>
            <a:pPr lvl="1"/>
            <a:r>
              <a:rPr lang="fr-FR" dirty="0"/>
              <a:t>python -m </a:t>
            </a:r>
            <a:r>
              <a:rPr lang="fr-FR" dirty="0" err="1"/>
              <a:t>pip</a:t>
            </a:r>
            <a:r>
              <a:rPr lang="fr-FR" dirty="0"/>
              <a:t> </a:t>
            </a:r>
            <a:r>
              <a:rPr lang="fr-FR" dirty="0" err="1"/>
              <a:t>install</a:t>
            </a:r>
            <a:r>
              <a:rPr lang="fr-FR" dirty="0"/>
              <a:t> </a:t>
            </a:r>
            <a:r>
              <a:rPr lang="fr-FR" dirty="0" err="1"/>
              <a:t>pylint</a:t>
            </a:r>
            <a:endParaRPr lang="fr-FR" dirty="0"/>
          </a:p>
        </p:txBody>
      </p:sp>
      <p:pic>
        <p:nvPicPr>
          <p:cNvPr id="6" name="Image 5"/>
          <p:cNvPicPr>
            <a:picLocks noChangeAspect="1"/>
          </p:cNvPicPr>
          <p:nvPr/>
        </p:nvPicPr>
        <p:blipFill>
          <a:blip r:embed="rId2"/>
          <a:stretch>
            <a:fillRect/>
          </a:stretch>
        </p:blipFill>
        <p:spPr>
          <a:xfrm>
            <a:off x="550917" y="1624057"/>
            <a:ext cx="11531600" cy="3441700"/>
          </a:xfrm>
          <a:prstGeom prst="rect">
            <a:avLst/>
          </a:prstGeom>
        </p:spPr>
      </p:pic>
      <p:sp>
        <p:nvSpPr>
          <p:cNvPr id="7" name="Rectangle 6"/>
          <p:cNvSpPr/>
          <p:nvPr/>
        </p:nvSpPr>
        <p:spPr>
          <a:xfrm>
            <a:off x="9753063" y="5782683"/>
            <a:ext cx="2438937" cy="369332"/>
          </a:xfrm>
          <a:prstGeom prst="rect">
            <a:avLst/>
          </a:prstGeom>
          <a:solidFill>
            <a:srgbClr val="EFEB00"/>
          </a:solidFill>
        </p:spPr>
        <p:txBody>
          <a:bodyPr wrap="none">
            <a:spAutoFit/>
          </a:bodyPr>
          <a:lstStyle/>
          <a:p>
            <a:r>
              <a:rPr lang="fr-FR" dirty="0"/>
              <a:t>https://</a:t>
            </a:r>
            <a:r>
              <a:rPr lang="fr-FR" dirty="0" err="1"/>
              <a:t>www.pylint.org</a:t>
            </a:r>
            <a:r>
              <a:rPr lang="fr-FR" dirty="0"/>
              <a:t>/</a:t>
            </a:r>
          </a:p>
        </p:txBody>
      </p:sp>
    </p:spTree>
    <p:extLst>
      <p:ext uri="{BB962C8B-B14F-4D97-AF65-F5344CB8AC3E}">
        <p14:creationId xmlns:p14="http://schemas.microsoft.com/office/powerpoint/2010/main" val="44668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passage de paramètre</a:t>
            </a:r>
          </a:p>
        </p:txBody>
      </p:sp>
      <p:sp>
        <p:nvSpPr>
          <p:cNvPr id="3" name="Espace réservé du contenu 2"/>
          <p:cNvSpPr>
            <a:spLocks noGrp="1"/>
          </p:cNvSpPr>
          <p:nvPr>
            <p:ph idx="1"/>
          </p:nvPr>
        </p:nvSpPr>
        <p:spPr>
          <a:xfrm>
            <a:off x="838200" y="1825625"/>
            <a:ext cx="10515600" cy="4684032"/>
          </a:xfrm>
        </p:spPr>
        <p:txBody>
          <a:bodyPr>
            <a:normAutofit fontScale="85000" lnSpcReduction="10000"/>
          </a:bodyPr>
          <a:lstStyle/>
          <a:p>
            <a:r>
              <a:rPr lang="fr-FR" dirty="0"/>
              <a:t>Différents types de variables</a:t>
            </a:r>
          </a:p>
          <a:p>
            <a:pPr lvl="1"/>
            <a:r>
              <a:rPr lang="fr-FR" dirty="0"/>
              <a:t>Entrée</a:t>
            </a:r>
          </a:p>
          <a:p>
            <a:pPr lvl="1"/>
            <a:r>
              <a:rPr lang="fr-FR" dirty="0"/>
              <a:t>Sortie</a:t>
            </a:r>
          </a:p>
          <a:p>
            <a:pPr lvl="1"/>
            <a:r>
              <a:rPr lang="fr-FR" dirty="0"/>
              <a:t>Entrée/sortie</a:t>
            </a:r>
          </a:p>
          <a:p>
            <a:r>
              <a:rPr lang="fr-FR" dirty="0"/>
              <a:t>Différents passages de paramètres selon les langages</a:t>
            </a:r>
          </a:p>
          <a:p>
            <a:pPr lvl="1"/>
            <a:r>
              <a:rPr lang="fr-FR" dirty="0"/>
              <a:t>Passage par valeur, ou copie : copie temporaire des valeurs (que ce soit des littéraux ou des références, donc des adresses) des variables en local</a:t>
            </a:r>
          </a:p>
          <a:p>
            <a:pPr lvl="2"/>
            <a:r>
              <a:rPr lang="fr-FR" dirty="0"/>
              <a:t>Les modifications sur la valeur interne à la fonction ou procédure ne sont pas répercutées à l’extérieur</a:t>
            </a:r>
          </a:p>
          <a:p>
            <a:pPr lvl="2"/>
            <a:r>
              <a:rPr lang="fr-FR" dirty="0"/>
              <a:t>Java, C</a:t>
            </a:r>
          </a:p>
          <a:p>
            <a:pPr lvl="1"/>
            <a:r>
              <a:rPr lang="fr-FR" dirty="0"/>
              <a:t>Passage par adresse : on passe directement la variable (la case mémoire) il n’y a pas de copie locale</a:t>
            </a:r>
          </a:p>
          <a:p>
            <a:pPr lvl="2"/>
            <a:r>
              <a:rPr lang="fr-FR" dirty="0"/>
              <a:t>Les modification sur la valeur interne de la variable sont en fait effectuées sur la variable externe</a:t>
            </a:r>
          </a:p>
          <a:p>
            <a:pPr lvl="2"/>
            <a:r>
              <a:rPr lang="fr-FR" dirty="0"/>
              <a:t>C++, Fortran, Pascal</a:t>
            </a:r>
          </a:p>
          <a:p>
            <a:pPr lvl="1"/>
            <a:r>
              <a:rPr lang="fr-FR" dirty="0"/>
              <a:t>Passage par référence : on passe une référence à la variable (adresse non modifiable)</a:t>
            </a:r>
          </a:p>
          <a:p>
            <a:pPr lvl="2"/>
            <a:r>
              <a:rPr lang="fr-FR" dirty="0"/>
              <a:t>C++, python</a:t>
            </a:r>
          </a:p>
        </p:txBody>
      </p:sp>
      <p:sp>
        <p:nvSpPr>
          <p:cNvPr id="4" name="Rectangle 3"/>
          <p:cNvSpPr/>
          <p:nvPr/>
        </p:nvSpPr>
        <p:spPr>
          <a:xfrm>
            <a:off x="6096000" y="6140325"/>
            <a:ext cx="6094810" cy="369332"/>
          </a:xfrm>
          <a:prstGeom prst="rect">
            <a:avLst/>
          </a:prstGeom>
          <a:solidFill>
            <a:srgbClr val="EFEB00"/>
          </a:solidFill>
        </p:spPr>
        <p:txBody>
          <a:bodyPr wrap="none">
            <a:spAutoFit/>
          </a:bodyPr>
          <a:lstStyle/>
          <a:p>
            <a:pPr lvl="1"/>
            <a:r>
              <a:rPr lang="fr-FR"/>
              <a:t>Attention tout cela est un peu plus subtile qu’il n’y parait !</a:t>
            </a:r>
            <a:endParaRPr lang="fr-FR" dirty="0"/>
          </a:p>
        </p:txBody>
      </p:sp>
    </p:spTree>
    <p:extLst>
      <p:ext uri="{BB962C8B-B14F-4D97-AF65-F5344CB8AC3E}">
        <p14:creationId xmlns:p14="http://schemas.microsoft.com/office/powerpoint/2010/main" val="81224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Passage par valeur</a:t>
            </a:r>
          </a:p>
        </p:txBody>
      </p:sp>
      <p:pic>
        <p:nvPicPr>
          <p:cNvPr id="4" name="Image 3"/>
          <p:cNvPicPr>
            <a:picLocks noChangeAspect="1"/>
          </p:cNvPicPr>
          <p:nvPr/>
        </p:nvPicPr>
        <p:blipFill>
          <a:blip r:embed="rId2"/>
          <a:stretch>
            <a:fillRect/>
          </a:stretch>
        </p:blipFill>
        <p:spPr>
          <a:xfrm>
            <a:off x="279400" y="1454150"/>
            <a:ext cx="6756400" cy="3340100"/>
          </a:xfrm>
          <a:prstGeom prst="rect">
            <a:avLst/>
          </a:prstGeom>
        </p:spPr>
      </p:pic>
      <p:pic>
        <p:nvPicPr>
          <p:cNvPr id="6" name="Image 5"/>
          <p:cNvPicPr>
            <a:picLocks noChangeAspect="1"/>
          </p:cNvPicPr>
          <p:nvPr/>
        </p:nvPicPr>
        <p:blipFill>
          <a:blip r:embed="rId3"/>
          <a:stretch>
            <a:fillRect/>
          </a:stretch>
        </p:blipFill>
        <p:spPr>
          <a:xfrm>
            <a:off x="6624540" y="3646158"/>
            <a:ext cx="5375145" cy="2561771"/>
          </a:xfrm>
          <a:prstGeom prst="rect">
            <a:avLst/>
          </a:prstGeom>
        </p:spPr>
      </p:pic>
      <p:sp>
        <p:nvSpPr>
          <p:cNvPr id="7" name="ZoneTexte 6"/>
          <p:cNvSpPr txBox="1"/>
          <p:nvPr/>
        </p:nvSpPr>
        <p:spPr>
          <a:xfrm flipH="1">
            <a:off x="5794498" y="2779713"/>
            <a:ext cx="388588" cy="370114"/>
          </a:xfrm>
          <a:prstGeom prst="rect">
            <a:avLst/>
          </a:prstGeom>
          <a:solidFill>
            <a:srgbClr val="EFEB00"/>
          </a:solidFill>
        </p:spPr>
        <p:txBody>
          <a:bodyPr wrap="square" rtlCol="0">
            <a:spAutoFit/>
          </a:bodyPr>
          <a:lstStyle/>
          <a:p>
            <a:r>
              <a:rPr lang="fr-FR" dirty="0"/>
              <a:t>C</a:t>
            </a:r>
          </a:p>
        </p:txBody>
      </p:sp>
      <p:sp>
        <p:nvSpPr>
          <p:cNvPr id="5" name="ZoneTexte 4"/>
          <p:cNvSpPr txBox="1"/>
          <p:nvPr/>
        </p:nvSpPr>
        <p:spPr>
          <a:xfrm flipH="1">
            <a:off x="10910782" y="4557711"/>
            <a:ext cx="606303" cy="369332"/>
          </a:xfrm>
          <a:prstGeom prst="rect">
            <a:avLst/>
          </a:prstGeom>
          <a:solidFill>
            <a:srgbClr val="EFEB00"/>
          </a:solidFill>
        </p:spPr>
        <p:txBody>
          <a:bodyPr wrap="square" rtlCol="0">
            <a:spAutoFit/>
          </a:bodyPr>
          <a:lstStyle/>
          <a:p>
            <a:r>
              <a:rPr lang="fr-FR"/>
              <a:t>Java</a:t>
            </a:r>
            <a:endParaRPr lang="fr-FR" dirty="0"/>
          </a:p>
        </p:txBody>
      </p:sp>
      <p:sp>
        <p:nvSpPr>
          <p:cNvPr id="8" name="Rectangle 7"/>
          <p:cNvSpPr/>
          <p:nvPr/>
        </p:nvSpPr>
        <p:spPr>
          <a:xfrm>
            <a:off x="399700" y="4808245"/>
            <a:ext cx="4688528" cy="307777"/>
          </a:xfrm>
          <a:prstGeom prst="rect">
            <a:avLst/>
          </a:prstGeom>
          <a:noFill/>
        </p:spPr>
        <p:txBody>
          <a:bodyPr wrap="none">
            <a:spAutoFit/>
          </a:bodyPr>
          <a:lstStyle/>
          <a:p>
            <a:r>
              <a:rPr lang="fr-FR" sz="1400" dirty="0"/>
              <a:t>http://</a:t>
            </a:r>
            <a:r>
              <a:rPr lang="fr-FR" sz="1400" dirty="0" err="1"/>
              <a:t>casteyde.christian.free.fr</a:t>
            </a:r>
            <a:r>
              <a:rPr lang="fr-FR" sz="1400" dirty="0"/>
              <a:t>/</a:t>
            </a:r>
            <a:r>
              <a:rPr lang="fr-FR" sz="1400" dirty="0" err="1"/>
              <a:t>cpp</a:t>
            </a:r>
            <a:r>
              <a:rPr lang="fr-FR" sz="1400" dirty="0"/>
              <a:t>/cours/online/x1669.html</a:t>
            </a:r>
          </a:p>
        </p:txBody>
      </p:sp>
      <p:sp>
        <p:nvSpPr>
          <p:cNvPr id="9" name="ZoneTexte 8"/>
          <p:cNvSpPr txBox="1"/>
          <p:nvPr/>
        </p:nvSpPr>
        <p:spPr>
          <a:xfrm>
            <a:off x="6624540" y="6164385"/>
            <a:ext cx="4543488" cy="307777"/>
          </a:xfrm>
          <a:prstGeom prst="rect">
            <a:avLst/>
          </a:prstGeom>
          <a:noFill/>
        </p:spPr>
        <p:txBody>
          <a:bodyPr wrap="none" rtlCol="0">
            <a:spAutoFit/>
          </a:bodyPr>
          <a:lstStyle/>
          <a:p>
            <a:r>
              <a:rPr lang="fr-FR" sz="1400" dirty="0"/>
              <a:t>Cours POO L3, et Concepts </a:t>
            </a:r>
            <a:r>
              <a:rPr lang="fr-FR" sz="1400"/>
              <a:t>des langages de programmation </a:t>
            </a:r>
          </a:p>
        </p:txBody>
      </p:sp>
    </p:spTree>
    <p:extLst>
      <p:ext uri="{BB962C8B-B14F-4D97-AF65-F5344CB8AC3E}">
        <p14:creationId xmlns:p14="http://schemas.microsoft.com/office/powerpoint/2010/main" val="57949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Passage par variable</a:t>
            </a:r>
          </a:p>
        </p:txBody>
      </p:sp>
      <p:pic>
        <p:nvPicPr>
          <p:cNvPr id="4" name="Image 3"/>
          <p:cNvPicPr>
            <a:picLocks noChangeAspect="1"/>
          </p:cNvPicPr>
          <p:nvPr/>
        </p:nvPicPr>
        <p:blipFill>
          <a:blip r:embed="rId2"/>
          <a:stretch>
            <a:fillRect/>
          </a:stretch>
        </p:blipFill>
        <p:spPr>
          <a:xfrm>
            <a:off x="339271" y="2964934"/>
            <a:ext cx="6223000" cy="3454400"/>
          </a:xfrm>
          <a:prstGeom prst="rect">
            <a:avLst/>
          </a:prstGeom>
        </p:spPr>
      </p:pic>
      <p:sp>
        <p:nvSpPr>
          <p:cNvPr id="5" name="Rectangle 4"/>
          <p:cNvSpPr/>
          <p:nvPr/>
        </p:nvSpPr>
        <p:spPr>
          <a:xfrm>
            <a:off x="345271" y="6419334"/>
            <a:ext cx="4688528" cy="307777"/>
          </a:xfrm>
          <a:prstGeom prst="rect">
            <a:avLst/>
          </a:prstGeom>
          <a:noFill/>
        </p:spPr>
        <p:txBody>
          <a:bodyPr wrap="none">
            <a:spAutoFit/>
          </a:bodyPr>
          <a:lstStyle/>
          <a:p>
            <a:r>
              <a:rPr lang="fr-FR" sz="1400" dirty="0"/>
              <a:t>http://</a:t>
            </a:r>
            <a:r>
              <a:rPr lang="fr-FR" sz="1400" dirty="0" err="1"/>
              <a:t>casteyde.christian.free.fr</a:t>
            </a:r>
            <a:r>
              <a:rPr lang="fr-FR" sz="1400" dirty="0"/>
              <a:t>/</a:t>
            </a:r>
            <a:r>
              <a:rPr lang="fr-FR" sz="1400" dirty="0" err="1"/>
              <a:t>cpp</a:t>
            </a:r>
            <a:r>
              <a:rPr lang="fr-FR" sz="1400" dirty="0"/>
              <a:t>/cours/online/x1669.html</a:t>
            </a:r>
          </a:p>
        </p:txBody>
      </p:sp>
      <p:sp>
        <p:nvSpPr>
          <p:cNvPr id="6" name="ZoneTexte 5"/>
          <p:cNvSpPr txBox="1"/>
          <p:nvPr/>
        </p:nvSpPr>
        <p:spPr>
          <a:xfrm>
            <a:off x="5442857" y="4888077"/>
            <a:ext cx="758221" cy="369332"/>
          </a:xfrm>
          <a:prstGeom prst="rect">
            <a:avLst/>
          </a:prstGeom>
          <a:solidFill>
            <a:srgbClr val="EFEB00"/>
          </a:solidFill>
        </p:spPr>
        <p:txBody>
          <a:bodyPr wrap="none" rtlCol="0">
            <a:spAutoFit/>
          </a:bodyPr>
          <a:lstStyle/>
          <a:p>
            <a:r>
              <a:rPr lang="fr-FR" dirty="0"/>
              <a:t>Pascal</a:t>
            </a:r>
          </a:p>
        </p:txBody>
      </p:sp>
      <p:pic>
        <p:nvPicPr>
          <p:cNvPr id="7" name="Image 6"/>
          <p:cNvPicPr>
            <a:picLocks noChangeAspect="1"/>
          </p:cNvPicPr>
          <p:nvPr/>
        </p:nvPicPr>
        <p:blipFill>
          <a:blip r:embed="rId3"/>
          <a:stretch>
            <a:fillRect/>
          </a:stretch>
        </p:blipFill>
        <p:spPr>
          <a:xfrm>
            <a:off x="5580743" y="1773600"/>
            <a:ext cx="6502400" cy="2806700"/>
          </a:xfrm>
          <a:prstGeom prst="rect">
            <a:avLst/>
          </a:prstGeom>
          <a:ln w="38100">
            <a:solidFill>
              <a:schemeClr val="tx1"/>
            </a:solidFill>
          </a:ln>
        </p:spPr>
      </p:pic>
      <p:sp>
        <p:nvSpPr>
          <p:cNvPr id="8" name="ZoneTexte 7"/>
          <p:cNvSpPr txBox="1"/>
          <p:nvPr/>
        </p:nvSpPr>
        <p:spPr>
          <a:xfrm>
            <a:off x="7553679" y="3167771"/>
            <a:ext cx="4638321" cy="369332"/>
          </a:xfrm>
          <a:prstGeom prst="rect">
            <a:avLst/>
          </a:prstGeom>
          <a:solidFill>
            <a:srgbClr val="EFEB00"/>
          </a:solidFill>
        </p:spPr>
        <p:txBody>
          <a:bodyPr wrap="none" rtlCol="0">
            <a:spAutoFit/>
          </a:bodyPr>
          <a:lstStyle/>
          <a:p>
            <a:r>
              <a:rPr lang="fr-FR" dirty="0"/>
              <a:t>Possible en C en utilisant l’artifice </a:t>
            </a:r>
            <a:r>
              <a:rPr lang="fr-FR"/>
              <a:t>des pointeurs</a:t>
            </a:r>
          </a:p>
        </p:txBody>
      </p:sp>
    </p:spTree>
    <p:extLst>
      <p:ext uri="{BB962C8B-B14F-4D97-AF65-F5344CB8AC3E}">
        <p14:creationId xmlns:p14="http://schemas.microsoft.com/office/powerpoint/2010/main" val="151383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 python ?</a:t>
            </a:r>
          </a:p>
        </p:txBody>
      </p:sp>
      <p:sp>
        <p:nvSpPr>
          <p:cNvPr id="3" name="Espace réservé du contenu 2"/>
          <p:cNvSpPr>
            <a:spLocks noGrp="1"/>
          </p:cNvSpPr>
          <p:nvPr>
            <p:ph idx="1"/>
          </p:nvPr>
        </p:nvSpPr>
        <p:spPr>
          <a:xfrm>
            <a:off x="838200" y="1444625"/>
            <a:ext cx="10515600" cy="4351338"/>
          </a:xfrm>
        </p:spPr>
        <p:txBody>
          <a:bodyPr/>
          <a:lstStyle/>
          <a:p>
            <a:r>
              <a:rPr lang="fr-FR" dirty="0"/>
              <a:t>Passage par valeur (valeur de la référence à l’objet)</a:t>
            </a:r>
          </a:p>
          <a:p>
            <a:r>
              <a:rPr lang="fr-FR" dirty="0"/>
              <a:t>A cela s’ajoute le fait que les objets sont soit mutables soit non mutables</a:t>
            </a:r>
          </a:p>
          <a:p>
            <a:pPr lvl="1"/>
            <a:r>
              <a:rPr lang="fr-FR" dirty="0"/>
              <a:t>les mutables (listes, dictionnaires, sets, objets </a:t>
            </a:r>
            <a:r>
              <a:rPr lang="fr-FR" dirty="0" err="1"/>
              <a:t>custo</a:t>
            </a:r>
            <a:r>
              <a:rPr lang="fr-FR" dirty="0"/>
              <a:t>, </a:t>
            </a:r>
            <a:r>
              <a:rPr lang="fr-FR" dirty="0" err="1"/>
              <a:t>etc</a:t>
            </a:r>
            <a:r>
              <a:rPr lang="fr-FR" dirty="0"/>
              <a:t>) </a:t>
            </a:r>
          </a:p>
          <a:p>
            <a:pPr lvl="1"/>
            <a:r>
              <a:rPr lang="fr-FR" dirty="0"/>
              <a:t>les non mutables (strings, </a:t>
            </a:r>
            <a:r>
              <a:rPr lang="fr-FR" dirty="0" err="1"/>
              <a:t>int</a:t>
            </a:r>
            <a:r>
              <a:rPr lang="fr-FR" dirty="0"/>
              <a:t>, </a:t>
            </a:r>
            <a:r>
              <a:rPr lang="fr-FR" dirty="0" err="1"/>
              <a:t>floats</a:t>
            </a:r>
            <a:r>
              <a:rPr lang="fr-FR" dirty="0"/>
              <a:t>, </a:t>
            </a:r>
            <a:r>
              <a:rPr lang="fr-FR" dirty="0" err="1"/>
              <a:t>tuples</a:t>
            </a:r>
            <a:r>
              <a:rPr lang="fr-FR" dirty="0"/>
              <a:t>, </a:t>
            </a:r>
            <a:r>
              <a:rPr lang="fr-FR" dirty="0" err="1"/>
              <a:t>etc</a:t>
            </a:r>
            <a:r>
              <a:rPr lang="fr-FR" dirty="0"/>
              <a:t>).</a:t>
            </a:r>
          </a:p>
        </p:txBody>
      </p:sp>
      <p:pic>
        <p:nvPicPr>
          <p:cNvPr id="5" name="Image 4"/>
          <p:cNvPicPr>
            <a:picLocks noChangeAspect="1"/>
          </p:cNvPicPr>
          <p:nvPr/>
        </p:nvPicPr>
        <p:blipFill>
          <a:blip r:embed="rId2"/>
          <a:stretch>
            <a:fillRect/>
          </a:stretch>
        </p:blipFill>
        <p:spPr>
          <a:xfrm>
            <a:off x="398236" y="3961493"/>
            <a:ext cx="6388100" cy="1917700"/>
          </a:xfrm>
          <a:prstGeom prst="rect">
            <a:avLst/>
          </a:prstGeom>
        </p:spPr>
      </p:pic>
      <p:pic>
        <p:nvPicPr>
          <p:cNvPr id="6" name="Image 5"/>
          <p:cNvPicPr>
            <a:picLocks noChangeAspect="1"/>
          </p:cNvPicPr>
          <p:nvPr/>
        </p:nvPicPr>
        <p:blipFill rotWithShape="1">
          <a:blip r:embed="rId3"/>
          <a:srcRect b="1260"/>
          <a:stretch/>
        </p:blipFill>
        <p:spPr>
          <a:xfrm>
            <a:off x="7822294" y="4516891"/>
            <a:ext cx="3035300" cy="1279072"/>
          </a:xfrm>
          <a:prstGeom prst="rect">
            <a:avLst/>
          </a:prstGeom>
        </p:spPr>
      </p:pic>
      <p:sp>
        <p:nvSpPr>
          <p:cNvPr id="7" name="ZoneTexte 6"/>
          <p:cNvSpPr txBox="1"/>
          <p:nvPr/>
        </p:nvSpPr>
        <p:spPr>
          <a:xfrm>
            <a:off x="8828314" y="4125686"/>
            <a:ext cx="2149435" cy="369332"/>
          </a:xfrm>
          <a:prstGeom prst="rect">
            <a:avLst/>
          </a:prstGeom>
          <a:noFill/>
        </p:spPr>
        <p:txBody>
          <a:bodyPr wrap="none" rtlCol="0">
            <a:spAutoFit/>
          </a:bodyPr>
          <a:lstStyle/>
          <a:p>
            <a:r>
              <a:rPr lang="fr-FR" dirty="0"/>
              <a:t>Que se passe-t-il ici ?</a:t>
            </a:r>
          </a:p>
        </p:txBody>
      </p:sp>
    </p:spTree>
    <p:extLst>
      <p:ext uri="{BB962C8B-B14F-4D97-AF65-F5344CB8AC3E}">
        <p14:creationId xmlns:p14="http://schemas.microsoft.com/office/powerpoint/2010/main" val="15400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d’égalité</a:t>
            </a:r>
          </a:p>
        </p:txBody>
      </p:sp>
      <p:sp>
        <p:nvSpPr>
          <p:cNvPr id="3" name="Espace réservé du contenu 2"/>
          <p:cNvSpPr>
            <a:spLocks noGrp="1"/>
          </p:cNvSpPr>
          <p:nvPr>
            <p:ph idx="1"/>
          </p:nvPr>
        </p:nvSpPr>
        <p:spPr/>
        <p:txBody>
          <a:bodyPr/>
          <a:lstStyle/>
          <a:p>
            <a:r>
              <a:rPr lang="fr-FR" dirty="0"/>
              <a:t>Deux possibilités ‘==‘ ou ‘</a:t>
            </a:r>
            <a:r>
              <a:rPr lang="fr-FR" dirty="0" err="1"/>
              <a:t>is</a:t>
            </a:r>
            <a:r>
              <a:rPr lang="fr-FR" dirty="0"/>
              <a:t>’</a:t>
            </a:r>
          </a:p>
          <a:p>
            <a:pPr lvl="1"/>
            <a:r>
              <a:rPr lang="fr-FR" dirty="0"/>
              <a:t>‘==‘ teste le contenu de deux objets, test d’égalité</a:t>
            </a:r>
          </a:p>
          <a:p>
            <a:pPr lvl="1"/>
            <a:r>
              <a:rPr lang="fr-FR" dirty="0"/>
              <a:t>‘</a:t>
            </a:r>
            <a:r>
              <a:rPr lang="fr-FR" dirty="0" err="1"/>
              <a:t>is</a:t>
            </a:r>
            <a:r>
              <a:rPr lang="fr-FR" dirty="0"/>
              <a:t>’ teste si les deux objets sont les mêmes en mémoire, en fait si il y a un seul objet</a:t>
            </a:r>
          </a:p>
        </p:txBody>
      </p:sp>
    </p:spTree>
    <p:extLst>
      <p:ext uri="{BB962C8B-B14F-4D97-AF65-F5344CB8AC3E}">
        <p14:creationId xmlns:p14="http://schemas.microsoft.com/office/powerpoint/2010/main" val="71870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porter attention à la bonne écriture du code ?</a:t>
            </a:r>
          </a:p>
        </p:txBody>
      </p:sp>
      <p:sp>
        <p:nvSpPr>
          <p:cNvPr id="3" name="Espace réservé du contenu 2"/>
          <p:cNvSpPr>
            <a:spLocks noGrp="1"/>
          </p:cNvSpPr>
          <p:nvPr>
            <p:ph idx="1"/>
          </p:nvPr>
        </p:nvSpPr>
        <p:spPr>
          <a:xfrm>
            <a:off x="838200" y="1854721"/>
            <a:ext cx="10515600" cy="4351338"/>
          </a:xfrm>
        </p:spPr>
        <p:txBody>
          <a:bodyPr/>
          <a:lstStyle/>
          <a:p>
            <a:r>
              <a:rPr lang="fr-FR" dirty="0"/>
              <a:t>Un code n’est écrit qu’une seule fois, il est par contre lu de nombreuses fois</a:t>
            </a:r>
          </a:p>
          <a:p>
            <a:r>
              <a:rPr lang="fr-FR" dirty="0"/>
              <a:t>L’idée est donc de faciliter la lecture du code en utilisant </a:t>
            </a:r>
          </a:p>
          <a:p>
            <a:pPr lvl="1"/>
            <a:r>
              <a:rPr lang="fr-FR" dirty="0"/>
              <a:t>des conventions de nommage</a:t>
            </a:r>
          </a:p>
          <a:p>
            <a:pPr lvl="1"/>
            <a:r>
              <a:rPr lang="fr-FR" dirty="0"/>
              <a:t>des conventions de codage</a:t>
            </a:r>
          </a:p>
          <a:p>
            <a:pPr lvl="1"/>
            <a:r>
              <a:rPr lang="fr-FR" dirty="0"/>
              <a:t>des « bonnes pratiques »</a:t>
            </a:r>
          </a:p>
        </p:txBody>
      </p:sp>
      <p:sp>
        <p:nvSpPr>
          <p:cNvPr id="4" name="ZoneTexte 3"/>
          <p:cNvSpPr txBox="1"/>
          <p:nvPr/>
        </p:nvSpPr>
        <p:spPr>
          <a:xfrm>
            <a:off x="3040520" y="4936374"/>
            <a:ext cx="9151480" cy="1200329"/>
          </a:xfrm>
          <a:prstGeom prst="rect">
            <a:avLst/>
          </a:prstGeom>
          <a:solidFill>
            <a:srgbClr val="FFC000"/>
          </a:solidFill>
        </p:spPr>
        <p:txBody>
          <a:bodyPr wrap="none" rtlCol="0">
            <a:spAutoFit/>
          </a:bodyPr>
          <a:lstStyle/>
          <a:p>
            <a:r>
              <a:rPr lang="fr-FR" dirty="0"/>
              <a:t>Regarder à ce propos le Zen Python</a:t>
            </a:r>
          </a:p>
          <a:p>
            <a:r>
              <a:rPr lang="fr-FR" dirty="0"/>
              <a:t>PEP 20 : </a:t>
            </a:r>
            <a:r>
              <a:rPr lang="fr-FR" dirty="0">
                <a:hlinkClick r:id="rId2"/>
              </a:rPr>
              <a:t>https://www.python.org/dev/peps/pep-0020/</a:t>
            </a:r>
            <a:endParaRPr lang="fr-FR" dirty="0"/>
          </a:p>
          <a:p>
            <a:r>
              <a:rPr lang="fr-FR" dirty="0"/>
              <a:t>Une traduction Française du Zen Python et du PEP 8 :</a:t>
            </a:r>
          </a:p>
          <a:p>
            <a:r>
              <a:rPr lang="fr-FR" dirty="0">
                <a:hlinkClick r:id="rId3"/>
              </a:rPr>
              <a:t>https://openclassrooms.com/courses/apprenez-a-programmer-en-python/de-bonnes-pratiques</a:t>
            </a:r>
            <a:r>
              <a:rPr lang="fr-FR" dirty="0"/>
              <a:t> </a:t>
            </a:r>
          </a:p>
        </p:txBody>
      </p:sp>
    </p:spTree>
    <p:extLst>
      <p:ext uri="{BB962C8B-B14F-4D97-AF65-F5344CB8AC3E}">
        <p14:creationId xmlns:p14="http://schemas.microsoft.com/office/powerpoint/2010/main" val="163449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Conventions de nommage (i) </a:t>
            </a:r>
            <a:br>
              <a:rPr lang="fr-FR" dirty="0"/>
            </a:br>
            <a:r>
              <a:rPr lang="fr-FR" dirty="0"/>
              <a:t>Fonctions, variables, constantes</a:t>
            </a:r>
          </a:p>
        </p:txBody>
      </p:sp>
      <p:sp>
        <p:nvSpPr>
          <p:cNvPr id="3" name="Espace réservé du contenu 2"/>
          <p:cNvSpPr>
            <a:spLocks noGrp="1"/>
          </p:cNvSpPr>
          <p:nvPr>
            <p:ph idx="1"/>
          </p:nvPr>
        </p:nvSpPr>
        <p:spPr>
          <a:xfrm>
            <a:off x="838199" y="1825624"/>
            <a:ext cx="10892589" cy="4967061"/>
          </a:xfrm>
        </p:spPr>
        <p:txBody>
          <a:bodyPr>
            <a:normAutofit fontScale="55000" lnSpcReduction="20000"/>
          </a:bodyPr>
          <a:lstStyle/>
          <a:p>
            <a:r>
              <a:rPr lang="fr-FR" dirty="0">
                <a:ea typeface="Courier New" charset="0"/>
                <a:cs typeface="Courier New" charset="0"/>
              </a:rPr>
              <a:t>Nommage</a:t>
            </a:r>
          </a:p>
          <a:p>
            <a:pPr lvl="1"/>
            <a:r>
              <a:rPr lang="fr-FR" dirty="0" err="1">
                <a:latin typeface="Courier New" charset="0"/>
                <a:ea typeface="Courier New" charset="0"/>
                <a:cs typeface="Courier New" charset="0"/>
              </a:rPr>
              <a:t>minuscules_separees_par_des_underscore</a:t>
            </a:r>
            <a:endParaRPr lang="fr-FR" dirty="0">
              <a:latin typeface="Courier New" charset="0"/>
              <a:ea typeface="Courier New" charset="0"/>
              <a:cs typeface="Courier New" charset="0"/>
            </a:endParaRPr>
          </a:p>
          <a:p>
            <a:r>
              <a:rPr lang="fr-FR" dirty="0">
                <a:ea typeface="Courier New" charset="0"/>
                <a:cs typeface="Courier New" charset="0"/>
              </a:rPr>
              <a:t>Règles</a:t>
            </a:r>
          </a:p>
          <a:p>
            <a:pPr lvl="1"/>
            <a:r>
              <a:rPr lang="fr-FR" dirty="0"/>
              <a:t>Doivent vouloir dire quelque chose</a:t>
            </a:r>
          </a:p>
          <a:p>
            <a:pPr lvl="1"/>
            <a:r>
              <a:rPr lang="fr-FR" dirty="0"/>
              <a:t>Éviter le l (L minuscule), et O (O majuscule) et  seuls, qui peuvent se confondre avec un 1 et un 0 selon les polices</a:t>
            </a:r>
          </a:p>
          <a:p>
            <a:pPr lvl="1"/>
            <a:r>
              <a:rPr lang="fr-FR" dirty="0"/>
              <a:t>Des conventions propres à la programmation</a:t>
            </a:r>
          </a:p>
          <a:p>
            <a:pPr lvl="2"/>
            <a:r>
              <a:rPr lang="fr-FR" dirty="0">
                <a:latin typeface="Courier New" panose="02070309020205020404" pitchFamily="49" charset="0"/>
                <a:cs typeface="Courier New" panose="02070309020205020404" pitchFamily="49" charset="0"/>
              </a:rPr>
              <a:t>i, j, k </a:t>
            </a:r>
            <a:r>
              <a:rPr lang="fr-FR" dirty="0"/>
              <a:t>: sont généralement réservés aux indices pour les parcours de boucles. Mais vous pouvez faire plus explicite, </a:t>
            </a:r>
            <a:r>
              <a:rPr lang="fr-FR" dirty="0">
                <a:latin typeface="Courier New" panose="02070309020205020404" pitchFamily="49" charset="0"/>
                <a:cs typeface="Courier New" panose="02070309020205020404" pitchFamily="49" charset="0"/>
              </a:rPr>
              <a:t>index</a:t>
            </a:r>
            <a:r>
              <a:rPr lang="fr-FR" dirty="0"/>
              <a:t> ou </a:t>
            </a:r>
            <a:r>
              <a:rPr lang="fr-FR" dirty="0" err="1">
                <a:latin typeface="Courier New" panose="02070309020205020404" pitchFamily="49" charset="0"/>
                <a:cs typeface="Courier New" panose="02070309020205020404" pitchFamily="49" charset="0"/>
              </a:rPr>
              <a:t>client_num</a:t>
            </a:r>
            <a:r>
              <a:rPr lang="fr-FR" dirty="0">
                <a:latin typeface="Courier New" panose="02070309020205020404" pitchFamily="49" charset="0"/>
                <a:cs typeface="Courier New" panose="02070309020205020404" pitchFamily="49" charset="0"/>
              </a:rPr>
              <a:t> </a:t>
            </a:r>
            <a:r>
              <a:rPr lang="fr-FR" dirty="0"/>
              <a:t>ou </a:t>
            </a:r>
            <a:r>
              <a:rPr lang="fr-FR" dirty="0" err="1">
                <a:latin typeface="Courier New" panose="02070309020205020404" pitchFamily="49" charset="0"/>
                <a:cs typeface="Courier New" panose="02070309020205020404" pitchFamily="49" charset="0"/>
              </a:rPr>
              <a:t>row_num</a:t>
            </a:r>
            <a:r>
              <a:rPr lang="fr-FR" dirty="0">
                <a:latin typeface="Courier New" panose="02070309020205020404" pitchFamily="49" charset="0"/>
                <a:cs typeface="Courier New" panose="02070309020205020404" pitchFamily="49" charset="0"/>
              </a:rPr>
              <a:t> </a:t>
            </a:r>
            <a:r>
              <a:rPr lang="fr-FR" dirty="0"/>
              <a:t>ou </a:t>
            </a:r>
            <a:r>
              <a:rPr lang="fr-FR" dirty="0" err="1">
                <a:latin typeface="Courier New" panose="02070309020205020404" pitchFamily="49" charset="0"/>
                <a:cs typeface="Courier New" panose="02070309020205020404" pitchFamily="49" charset="0"/>
              </a:rPr>
              <a:t>col_num</a:t>
            </a:r>
            <a:endParaRPr lang="fr-FR" dirty="0">
              <a:latin typeface="Courier New" panose="02070309020205020404" pitchFamily="49" charset="0"/>
              <a:cs typeface="Courier New" panose="02070309020205020404" pitchFamily="49" charset="0"/>
            </a:endParaRPr>
          </a:p>
          <a:p>
            <a:pPr lvl="2"/>
            <a:r>
              <a:rPr lang="fr-FR" dirty="0" err="1">
                <a:latin typeface="Courier New" panose="02070309020205020404" pitchFamily="49" charset="0"/>
                <a:cs typeface="Courier New" panose="02070309020205020404" pitchFamily="49" charset="0"/>
              </a:rPr>
              <a:t>elt</a:t>
            </a:r>
            <a:r>
              <a:rPr lang="fr-FR" dirty="0">
                <a:latin typeface="Courier New" panose="02070309020205020404" pitchFamily="49" charset="0"/>
                <a:cs typeface="Courier New" panose="02070309020205020404" pitchFamily="49" charset="0"/>
              </a:rPr>
              <a:t> </a:t>
            </a:r>
            <a:r>
              <a:rPr lang="fr-FR" dirty="0"/>
              <a:t>ou </a:t>
            </a:r>
            <a:r>
              <a:rPr lang="fr-FR" dirty="0">
                <a:latin typeface="Courier New" panose="02070309020205020404" pitchFamily="49" charset="0"/>
                <a:cs typeface="Courier New" panose="02070309020205020404" pitchFamily="49" charset="0"/>
              </a:rPr>
              <a:t>e</a:t>
            </a:r>
            <a:r>
              <a:rPr lang="fr-FR" dirty="0"/>
              <a:t> : représente généralement un élément d’une structure de données type liste, tableau. Mais vous pouvez faire plus explicite en vous servant de la nature de l’élément pour le nommer, </a:t>
            </a:r>
            <a:r>
              <a:rPr lang="fr-FR" dirty="0" err="1">
                <a:latin typeface="Courier New" panose="02070309020205020404" pitchFamily="49" charset="0"/>
                <a:cs typeface="Courier New" panose="02070309020205020404" pitchFamily="49" charset="0"/>
              </a:rPr>
              <a:t>number</a:t>
            </a:r>
            <a:r>
              <a:rPr lang="fr-FR" dirty="0"/>
              <a:t>, </a:t>
            </a:r>
            <a:r>
              <a:rPr lang="fr-FR" dirty="0">
                <a:latin typeface="Courier New" panose="02070309020205020404" pitchFamily="49" charset="0"/>
                <a:cs typeface="Courier New" panose="02070309020205020404" pitchFamily="49" charset="0"/>
              </a:rPr>
              <a:t>note</a:t>
            </a:r>
            <a:r>
              <a:rPr lang="fr-FR" dirty="0"/>
              <a:t>, etc. </a:t>
            </a:r>
          </a:p>
          <a:p>
            <a:pPr lvl="2"/>
            <a:r>
              <a:rPr lang="fr-FR" dirty="0">
                <a:latin typeface="Courier New" panose="02070309020205020404" pitchFamily="49" charset="0"/>
                <a:cs typeface="Courier New" panose="02070309020205020404" pitchFamily="49" charset="0"/>
              </a:rPr>
              <a:t>val, value, </a:t>
            </a:r>
            <a:r>
              <a:rPr lang="fr-FR" dirty="0"/>
              <a:t>ou </a:t>
            </a:r>
            <a:r>
              <a:rPr lang="fr-FR" dirty="0">
                <a:latin typeface="Courier New" panose="02070309020205020404" pitchFamily="49" charset="0"/>
                <a:cs typeface="Courier New" panose="02070309020205020404" pitchFamily="49" charset="0"/>
              </a:rPr>
              <a:t>v</a:t>
            </a:r>
            <a:r>
              <a:rPr lang="fr-FR" dirty="0"/>
              <a:t> : représente généralement une valeur prise dans un dictionnaire, là encore vous pouvez être plus explicite dans le nommage.</a:t>
            </a:r>
          </a:p>
          <a:p>
            <a:pPr lvl="2"/>
            <a:r>
              <a:rPr lang="fr-FR" dirty="0">
                <a:latin typeface="Courier New" panose="02070309020205020404" pitchFamily="49" charset="0"/>
                <a:cs typeface="Courier New" panose="02070309020205020404" pitchFamily="49" charset="0"/>
              </a:rPr>
              <a:t>x, y, z </a:t>
            </a:r>
            <a:r>
              <a:rPr lang="fr-FR" dirty="0"/>
              <a:t>: sont généralement utilisées dans le cas de résolutions d’équations mathématiques pour représenter les inconnues. Mais là encore vous pouvez être plus explicite si vous connaissez la nature de l’inconnue en question.</a:t>
            </a:r>
          </a:p>
          <a:p>
            <a:r>
              <a:rPr lang="fr-FR" dirty="0"/>
              <a:t>Notion de variable « privée » au sens du module ou de l’objet</a:t>
            </a:r>
          </a:p>
          <a:p>
            <a:pPr lvl="1"/>
            <a:r>
              <a:rPr lang="fr-FR" dirty="0"/>
              <a:t>Utilisation du </a:t>
            </a:r>
            <a:r>
              <a:rPr lang="fr-FR" dirty="0" err="1"/>
              <a:t>underscore</a:t>
            </a:r>
            <a:r>
              <a:rPr lang="fr-FR" dirty="0"/>
              <a:t> au début du mot</a:t>
            </a:r>
          </a:p>
          <a:p>
            <a:pPr lvl="1"/>
            <a:r>
              <a:rPr lang="fr-FR" dirty="0">
                <a:latin typeface="Courier New" charset="0"/>
                <a:ea typeface="Courier New" charset="0"/>
                <a:cs typeface="Courier New" charset="0"/>
              </a:rPr>
              <a:t>_</a:t>
            </a:r>
            <a:r>
              <a:rPr lang="fr-FR" dirty="0" err="1">
                <a:latin typeface="Courier New" charset="0"/>
                <a:ea typeface="Courier New" charset="0"/>
                <a:cs typeface="Courier New" charset="0"/>
              </a:rPr>
              <a:t>ceci_est_une_variable_interne_au_module</a:t>
            </a:r>
            <a:endParaRPr lang="fr-FR" dirty="0">
              <a:latin typeface="Courier New" charset="0"/>
              <a:ea typeface="Courier New" charset="0"/>
              <a:cs typeface="Courier New" charset="0"/>
            </a:endParaRPr>
          </a:p>
          <a:p>
            <a:pPr lvl="1"/>
            <a:r>
              <a:rPr lang="fr-FR" dirty="0"/>
              <a:t>Ces variables ne seront pas importées lors d’une invocation à </a:t>
            </a:r>
            <a:r>
              <a:rPr lang="fr-FR" dirty="0" err="1">
                <a:latin typeface="Courier New" charset="0"/>
                <a:ea typeface="Courier New" charset="0"/>
                <a:cs typeface="Courier New" charset="0"/>
              </a:rPr>
              <a:t>from</a:t>
            </a:r>
            <a:r>
              <a:rPr lang="fr-FR" dirty="0">
                <a:latin typeface="Courier New" charset="0"/>
                <a:ea typeface="Courier New" charset="0"/>
                <a:cs typeface="Courier New" charset="0"/>
              </a:rPr>
              <a:t> module import *</a:t>
            </a:r>
          </a:p>
          <a:p>
            <a:r>
              <a:rPr lang="fr-FR" dirty="0"/>
              <a:t>Eviter la confusion avec un mot clé python, les mots réservés du langage</a:t>
            </a:r>
          </a:p>
          <a:p>
            <a:pPr lvl="1"/>
            <a:r>
              <a:rPr lang="fr-FR" dirty="0"/>
              <a:t>Faire suivre le nom de la variable ou fonction d’un </a:t>
            </a:r>
            <a:r>
              <a:rPr lang="fr-FR" dirty="0" err="1"/>
              <a:t>underscore</a:t>
            </a:r>
            <a:endParaRPr lang="fr-FR" dirty="0"/>
          </a:p>
          <a:p>
            <a:pPr lvl="1"/>
            <a:r>
              <a:rPr lang="fr-FR" dirty="0"/>
              <a:t>Par exemple : </a:t>
            </a:r>
            <a:r>
              <a:rPr lang="fr-FR" dirty="0" err="1">
                <a:latin typeface="Courier New" charset="0"/>
                <a:ea typeface="Courier New" charset="0"/>
                <a:cs typeface="Courier New" charset="0"/>
              </a:rPr>
              <a:t>def</a:t>
            </a:r>
            <a:r>
              <a:rPr lang="fr-FR" dirty="0">
                <a:latin typeface="Courier New" charset="0"/>
                <a:ea typeface="Courier New" charset="0"/>
                <a:cs typeface="Courier New" charset="0"/>
              </a:rPr>
              <a:t>_</a:t>
            </a:r>
            <a:r>
              <a:rPr lang="fr-FR" dirty="0"/>
              <a:t> pour faire la différence avec le mot clé </a:t>
            </a:r>
            <a:r>
              <a:rPr lang="fr-FR" dirty="0" err="1">
                <a:latin typeface="Courier New" charset="0"/>
                <a:ea typeface="Courier New" charset="0"/>
                <a:cs typeface="Courier New" charset="0"/>
              </a:rPr>
              <a:t>def</a:t>
            </a:r>
            <a:endParaRPr lang="fr-FR" dirty="0">
              <a:latin typeface="Courier New" charset="0"/>
              <a:ea typeface="Courier New" charset="0"/>
              <a:cs typeface="Courier New" charset="0"/>
            </a:endParaRPr>
          </a:p>
          <a:p>
            <a:r>
              <a:rPr lang="fr-FR" dirty="0">
                <a:latin typeface="Courier New" panose="02070309020205020404" pitchFamily="49" charset="0"/>
                <a:cs typeface="Courier New" panose="02070309020205020404" pitchFamily="49" charset="0"/>
              </a:rPr>
              <a:t>CONSTANTE = 5 </a:t>
            </a:r>
            <a:r>
              <a:rPr lang="fr-FR" dirty="0"/>
              <a:t>ou </a:t>
            </a:r>
            <a:r>
              <a:rPr lang="fr-FR" dirty="0">
                <a:latin typeface="Courier New" panose="02070309020205020404" pitchFamily="49" charset="0"/>
                <a:cs typeface="Courier New" panose="02070309020205020404" pitchFamily="49" charset="0"/>
              </a:rPr>
              <a:t>MAX_OVERFLOW</a:t>
            </a:r>
          </a:p>
          <a:p>
            <a:pPr lvl="1"/>
            <a:r>
              <a:rPr lang="fr-FR" dirty="0"/>
              <a:t>Le concept de constante n’existe pas en python</a:t>
            </a:r>
          </a:p>
          <a:p>
            <a:pPr lvl="1"/>
            <a:r>
              <a:rPr lang="fr-FR" dirty="0"/>
              <a:t>Code de bonne conduite veut que si un nom de variable est écrit en MAJUSCULES on la considèrera comme une CONSTANTE </a:t>
            </a:r>
          </a:p>
          <a:p>
            <a:pPr lvl="2"/>
            <a:r>
              <a:rPr lang="fr-FR" dirty="0"/>
              <a:t>On ne cherchera donc pas à en modifier la valeur (ce qui est faisable !)</a:t>
            </a:r>
          </a:p>
        </p:txBody>
      </p:sp>
    </p:spTree>
    <p:extLst>
      <p:ext uri="{BB962C8B-B14F-4D97-AF65-F5344CB8AC3E}">
        <p14:creationId xmlns:p14="http://schemas.microsoft.com/office/powerpoint/2010/main" val="209134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8557"/>
            <a:ext cx="10515600" cy="1325563"/>
          </a:xfrm>
        </p:spPr>
        <p:txBody>
          <a:bodyPr/>
          <a:lstStyle/>
          <a:p>
            <a:r>
              <a:rPr lang="fr-FR" dirty="0"/>
              <a:t>Conventions de nommage (ii)</a:t>
            </a:r>
            <a:br>
              <a:rPr lang="fr-FR" dirty="0"/>
            </a:br>
            <a:r>
              <a:rPr lang="fr-FR" dirty="0"/>
              <a:t>Classes, attributs, méthodes</a:t>
            </a:r>
          </a:p>
        </p:txBody>
      </p:sp>
      <p:sp>
        <p:nvSpPr>
          <p:cNvPr id="3" name="Espace réservé du contenu 2"/>
          <p:cNvSpPr>
            <a:spLocks noGrp="1"/>
          </p:cNvSpPr>
          <p:nvPr>
            <p:ph idx="1"/>
          </p:nvPr>
        </p:nvSpPr>
        <p:spPr>
          <a:xfrm>
            <a:off x="155121" y="1450056"/>
            <a:ext cx="11724773" cy="5187508"/>
          </a:xfrm>
        </p:spPr>
        <p:txBody>
          <a:bodyPr>
            <a:normAutofit fontScale="70000" lnSpcReduction="20000"/>
          </a:bodyPr>
          <a:lstStyle/>
          <a:p>
            <a:r>
              <a:rPr lang="fr-FR" dirty="0">
                <a:ea typeface="Courier New" charset="0"/>
                <a:cs typeface="Courier New" charset="0"/>
              </a:rPr>
              <a:t>Classes : Camel case</a:t>
            </a:r>
          </a:p>
          <a:p>
            <a:pPr lvl="1"/>
            <a:r>
              <a:rPr lang="fr-FR" dirty="0" err="1">
                <a:latin typeface="Courier New" charset="0"/>
                <a:ea typeface="Courier New" charset="0"/>
                <a:cs typeface="Courier New" charset="0"/>
              </a:rPr>
              <a:t>CeciEstUneClassePython</a:t>
            </a:r>
            <a:endParaRPr lang="fr-FR" dirty="0">
              <a:ea typeface="Courier New" charset="0"/>
              <a:cs typeface="Courier New" charset="0"/>
            </a:endParaRPr>
          </a:p>
          <a:p>
            <a:r>
              <a:rPr lang="fr-FR" dirty="0">
                <a:ea typeface="Courier New" charset="0"/>
                <a:cs typeface="Courier New" charset="0"/>
              </a:rPr>
              <a:t>Attributs/champs</a:t>
            </a:r>
          </a:p>
          <a:p>
            <a:pPr lvl="1"/>
            <a:r>
              <a:rPr lang="fr-FR" dirty="0">
                <a:ea typeface="Courier New" charset="0"/>
                <a:cs typeface="Courier New" charset="0"/>
              </a:rPr>
              <a:t>Même convention que pour les fonction et variables </a:t>
            </a:r>
            <a:r>
              <a:rPr lang="fr-FR" dirty="0" err="1">
                <a:latin typeface="Courier New" charset="0"/>
                <a:ea typeface="Courier New" charset="0"/>
                <a:cs typeface="Courier New" charset="0"/>
              </a:rPr>
              <a:t>attribut_d_instance</a:t>
            </a:r>
            <a:endParaRPr lang="fr-FR" dirty="0">
              <a:latin typeface="Courier New" charset="0"/>
              <a:ea typeface="Courier New" charset="0"/>
              <a:cs typeface="Courier New" charset="0"/>
            </a:endParaRPr>
          </a:p>
          <a:p>
            <a:pPr lvl="1"/>
            <a:r>
              <a:rPr lang="fr-FR" dirty="0">
                <a:ea typeface="Courier New" charset="0"/>
                <a:cs typeface="Courier New" charset="0"/>
              </a:rPr>
              <a:t>Privé : utilisation du </a:t>
            </a:r>
            <a:r>
              <a:rPr lang="fr-FR" dirty="0" err="1">
                <a:ea typeface="Courier New" charset="0"/>
                <a:cs typeface="Courier New" charset="0"/>
              </a:rPr>
              <a:t>underscore</a:t>
            </a:r>
            <a:r>
              <a:rPr lang="fr-FR" dirty="0">
                <a:ea typeface="Courier New" charset="0"/>
                <a:cs typeface="Courier New" charset="0"/>
              </a:rPr>
              <a:t> </a:t>
            </a:r>
            <a:r>
              <a:rPr lang="fr-FR" dirty="0">
                <a:latin typeface="Courier New" charset="0"/>
                <a:ea typeface="Courier New" charset="0"/>
                <a:cs typeface="Courier New" charset="0"/>
              </a:rPr>
              <a:t>_</a:t>
            </a:r>
            <a:r>
              <a:rPr lang="fr-FR" dirty="0" err="1">
                <a:latin typeface="Courier New" charset="0"/>
                <a:ea typeface="Courier New" charset="0"/>
                <a:cs typeface="Courier New" charset="0"/>
              </a:rPr>
              <a:t>ceci_est_un_attribut_prive</a:t>
            </a:r>
            <a:endParaRPr lang="fr-FR" dirty="0">
              <a:latin typeface="Courier New" charset="0"/>
              <a:ea typeface="Courier New" charset="0"/>
              <a:cs typeface="Courier New" charset="0"/>
            </a:endParaRPr>
          </a:p>
          <a:p>
            <a:pPr lvl="2"/>
            <a:r>
              <a:rPr lang="fr-FR" dirty="0"/>
              <a:t>Attention cet usage n’est qu’une convention, cela n’empêche effectivement pas l’accès et la modification directe de l’attribut</a:t>
            </a:r>
          </a:p>
          <a:p>
            <a:pPr lvl="2"/>
            <a:r>
              <a:rPr lang="fr-FR" dirty="0"/>
              <a:t>Doit être considéré comme un encouragement à utiliser une méthode d’accès à la variables (contraintes de mise à jour) plutôt que l’accès direct</a:t>
            </a:r>
            <a:endParaRPr lang="fr-FR" dirty="0">
              <a:latin typeface="Courier New" charset="0"/>
              <a:ea typeface="Courier New" charset="0"/>
              <a:cs typeface="Courier New" charset="0"/>
            </a:endParaRPr>
          </a:p>
          <a:p>
            <a:pPr lvl="1"/>
            <a:r>
              <a:rPr lang="fr-FR" dirty="0">
                <a:ea typeface="Courier New" charset="0"/>
                <a:cs typeface="Courier New" charset="0"/>
              </a:rPr>
              <a:t>D’instances</a:t>
            </a:r>
          </a:p>
          <a:p>
            <a:pPr lvl="2"/>
            <a:r>
              <a:rPr lang="fr-FR" dirty="0">
                <a:ea typeface="Courier New" charset="0"/>
                <a:cs typeface="Courier New" charset="0"/>
              </a:rPr>
              <a:t>Définis directement dans le constructeur</a:t>
            </a:r>
          </a:p>
          <a:p>
            <a:pPr lvl="1"/>
            <a:r>
              <a:rPr lang="fr-FR" dirty="0"/>
              <a:t>De classes</a:t>
            </a:r>
          </a:p>
          <a:p>
            <a:pPr lvl="2"/>
            <a:r>
              <a:rPr lang="fr-FR" dirty="0"/>
              <a:t>Définis directement dans le corps de la classe, sous la définition et la </a:t>
            </a:r>
            <a:r>
              <a:rPr lang="fr-FR" dirty="0" err="1"/>
              <a:t>docstring</a:t>
            </a:r>
            <a:r>
              <a:rPr lang="fr-FR" dirty="0"/>
              <a:t>, avant la définition du constructeur.</a:t>
            </a:r>
          </a:p>
          <a:p>
            <a:pPr lvl="2"/>
            <a:r>
              <a:rPr lang="fr-FR" dirty="0"/>
              <a:t>Accès en préfixant le nom de l’attribut du nom de la classe </a:t>
            </a:r>
            <a:r>
              <a:rPr lang="fr-FR" sz="1900" dirty="0" err="1">
                <a:latin typeface="Courier New" charset="0"/>
                <a:ea typeface="Courier New" charset="0"/>
                <a:cs typeface="Courier New" charset="0"/>
              </a:rPr>
              <a:t>MaClasse.attribut_de_classe</a:t>
            </a:r>
            <a:endParaRPr lang="fr-FR" sz="1900" dirty="0">
              <a:latin typeface="Courier New" charset="0"/>
              <a:ea typeface="Courier New" charset="0"/>
              <a:cs typeface="Courier New" charset="0"/>
            </a:endParaRPr>
          </a:p>
          <a:p>
            <a:r>
              <a:rPr lang="fr-FR" dirty="0"/>
              <a:t>Méthodes</a:t>
            </a:r>
          </a:p>
          <a:p>
            <a:pPr lvl="1"/>
            <a:r>
              <a:rPr lang="fr-FR" dirty="0"/>
              <a:t>Privilégier des noms d’actions, des verbes</a:t>
            </a:r>
          </a:p>
          <a:p>
            <a:pPr lvl="1"/>
            <a:r>
              <a:rPr lang="fr-FR" dirty="0"/>
              <a:t>D’instance </a:t>
            </a:r>
          </a:p>
          <a:p>
            <a:pPr lvl="2"/>
            <a:r>
              <a:rPr lang="fr-FR" dirty="0"/>
              <a:t>Toujours utiliser </a:t>
            </a:r>
            <a:r>
              <a:rPr lang="fr-FR" sz="1600" dirty="0">
                <a:latin typeface="Courier New" charset="0"/>
                <a:ea typeface="Courier New" charset="0"/>
                <a:cs typeface="Courier New" charset="0"/>
              </a:rPr>
              <a:t>self</a:t>
            </a:r>
            <a:r>
              <a:rPr lang="fr-FR" sz="1600" dirty="0"/>
              <a:t> </a:t>
            </a:r>
            <a:r>
              <a:rPr lang="fr-FR" dirty="0"/>
              <a:t>pour le premier argument d’une méthode d’instance</a:t>
            </a:r>
          </a:p>
          <a:p>
            <a:pPr lvl="1"/>
            <a:r>
              <a:rPr lang="fr-FR" dirty="0"/>
              <a:t>De classe</a:t>
            </a:r>
          </a:p>
          <a:p>
            <a:pPr lvl="2"/>
            <a:r>
              <a:rPr lang="fr-FR" dirty="0"/>
              <a:t>Toujours utiliser </a:t>
            </a:r>
            <a:r>
              <a:rPr lang="fr-FR" sz="1600" dirty="0" err="1">
                <a:latin typeface="Courier New" charset="0"/>
                <a:ea typeface="Courier New" charset="0"/>
                <a:cs typeface="Courier New" charset="0"/>
              </a:rPr>
              <a:t>cls</a:t>
            </a:r>
            <a:r>
              <a:rPr lang="fr-FR" sz="1600" dirty="0"/>
              <a:t> </a:t>
            </a:r>
            <a:r>
              <a:rPr lang="fr-FR" dirty="0"/>
              <a:t>pour le premier argument d’une méthode de classe</a:t>
            </a:r>
          </a:p>
          <a:p>
            <a:pPr lvl="2"/>
            <a:r>
              <a:rPr lang="fr-FR" dirty="0"/>
              <a:t>Ajouter la déclaration via la </a:t>
            </a:r>
            <a:r>
              <a:rPr lang="fr-FR" dirty="0" err="1"/>
              <a:t>buit</a:t>
            </a:r>
            <a:r>
              <a:rPr lang="fr-FR" dirty="0"/>
              <a:t>-in fonction</a:t>
            </a:r>
            <a:br>
              <a:rPr lang="fr-FR" dirty="0"/>
            </a:br>
            <a:r>
              <a:rPr lang="fr-FR" sz="1700" dirty="0" err="1">
                <a:latin typeface="Courier New" charset="0"/>
                <a:ea typeface="Courier New" charset="0"/>
                <a:cs typeface="Courier New" charset="0"/>
              </a:rPr>
              <a:t>classmethod</a:t>
            </a:r>
            <a:r>
              <a:rPr lang="fr-FR" sz="1700" dirty="0">
                <a:latin typeface="Courier New" charset="0"/>
                <a:ea typeface="Courier New" charset="0"/>
                <a:cs typeface="Courier New" charset="0"/>
              </a:rPr>
              <a:t>()</a:t>
            </a:r>
          </a:p>
          <a:p>
            <a:pPr lvl="1"/>
            <a:endParaRPr lang="fr-FR" dirty="0"/>
          </a:p>
        </p:txBody>
      </p:sp>
      <p:sp>
        <p:nvSpPr>
          <p:cNvPr id="4" name="Rectangle 3"/>
          <p:cNvSpPr/>
          <p:nvPr/>
        </p:nvSpPr>
        <p:spPr>
          <a:xfrm>
            <a:off x="4601938" y="5926961"/>
            <a:ext cx="7492090" cy="830997"/>
          </a:xfrm>
          <a:prstGeom prst="rect">
            <a:avLst/>
          </a:prstGeom>
          <a:ln w="38100">
            <a:solidFill>
              <a:schemeClr val="accent1"/>
            </a:solidFill>
          </a:ln>
        </p:spPr>
        <p:txBody>
          <a:bodyPr wrap="square">
            <a:spAutoFit/>
          </a:bodyPr>
          <a:lstStyle/>
          <a:p>
            <a:r>
              <a:rPr lang="fr-FR" sz="1200" dirty="0" err="1">
                <a:latin typeface="Courier New" charset="0"/>
                <a:ea typeface="Courier New" charset="0"/>
                <a:cs typeface="Courier New" charset="0"/>
              </a:rPr>
              <a:t>def</a:t>
            </a:r>
            <a:r>
              <a:rPr lang="fr-FR" sz="1200" dirty="0">
                <a:latin typeface="Courier New" charset="0"/>
                <a:ea typeface="Courier New" charset="0"/>
                <a:cs typeface="Courier New" charset="0"/>
              </a:rPr>
              <a:t> </a:t>
            </a:r>
            <a:r>
              <a:rPr lang="fr-FR" sz="1200" dirty="0" err="1">
                <a:latin typeface="Courier New" charset="0"/>
                <a:ea typeface="Courier New" charset="0"/>
                <a:cs typeface="Courier New" charset="0"/>
              </a:rPr>
              <a:t>combien_crees_dans_classe</a:t>
            </a:r>
            <a:r>
              <a:rPr lang="fr-FR" sz="1200" dirty="0">
                <a:latin typeface="Courier New" charset="0"/>
                <a:ea typeface="Courier New" charset="0"/>
                <a:cs typeface="Courier New" charset="0"/>
              </a:rPr>
              <a:t>(</a:t>
            </a:r>
            <a:r>
              <a:rPr lang="fr-FR" sz="1200" dirty="0" err="1">
                <a:latin typeface="Courier New" charset="0"/>
                <a:ea typeface="Courier New" charset="0"/>
                <a:cs typeface="Courier New" charset="0"/>
              </a:rPr>
              <a:t>cls</a:t>
            </a:r>
            <a:r>
              <a:rPr lang="fr-FR" sz="1200" dirty="0">
                <a:latin typeface="Courier New" charset="0"/>
                <a:ea typeface="Courier New" charset="0"/>
                <a:cs typeface="Courier New" charset="0"/>
              </a:rPr>
              <a:t>):        </a:t>
            </a:r>
          </a:p>
          <a:p>
            <a:r>
              <a:rPr lang="fr-FR" sz="1200" dirty="0">
                <a:latin typeface="Courier New" charset="0"/>
                <a:ea typeface="Courier New" charset="0"/>
                <a:cs typeface="Courier New" charset="0"/>
              </a:rPr>
              <a:t>    """Méthode de classe affichant combien d'objets ont été créés"""            </a:t>
            </a:r>
          </a:p>
          <a:p>
            <a:r>
              <a:rPr lang="fr-FR" sz="1200" dirty="0">
                <a:latin typeface="Courier New" charset="0"/>
                <a:ea typeface="Courier New" charset="0"/>
                <a:cs typeface="Courier New" charset="0"/>
              </a:rPr>
              <a:t>    </a:t>
            </a:r>
            <a:r>
              <a:rPr lang="fr-FR" sz="1200" dirty="0" err="1">
                <a:latin typeface="Courier New" charset="0"/>
                <a:ea typeface="Courier New" charset="0"/>
                <a:cs typeface="Courier New" charset="0"/>
              </a:rPr>
              <a:t>print</a:t>
            </a:r>
            <a:r>
              <a:rPr lang="fr-FR" sz="1200" dirty="0">
                <a:latin typeface="Courier New" charset="0"/>
                <a:ea typeface="Courier New" charset="0"/>
                <a:cs typeface="Courier New" charset="0"/>
              </a:rPr>
              <a:t>("Jusqu'à présent, {} objets ont été </a:t>
            </a:r>
            <a:r>
              <a:rPr lang="fr-FR" sz="1200" dirty="0" err="1">
                <a:latin typeface="Courier New" charset="0"/>
                <a:ea typeface="Courier New" charset="0"/>
                <a:cs typeface="Courier New" charset="0"/>
              </a:rPr>
              <a:t>créés.".format</a:t>
            </a:r>
            <a:r>
              <a:rPr lang="fr-FR" sz="1200" dirty="0">
                <a:latin typeface="Courier New" charset="0"/>
                <a:ea typeface="Courier New" charset="0"/>
                <a:cs typeface="Courier New" charset="0"/>
              </a:rPr>
              <a:t>(</a:t>
            </a:r>
            <a:r>
              <a:rPr lang="fr-FR" sz="1200" dirty="0" err="1">
                <a:latin typeface="Courier New" charset="0"/>
                <a:ea typeface="Courier New" charset="0"/>
                <a:cs typeface="Courier New" charset="0"/>
              </a:rPr>
              <a:t>cls.objets_crees</a:t>
            </a:r>
            <a:r>
              <a:rPr lang="fr-FR" sz="1200" dirty="0">
                <a:latin typeface="Courier New" charset="0"/>
                <a:ea typeface="Courier New" charset="0"/>
                <a:cs typeface="Courier New" charset="0"/>
              </a:rPr>
              <a:t>))    </a:t>
            </a:r>
          </a:p>
          <a:p>
            <a:r>
              <a:rPr lang="fr-FR" sz="1200" dirty="0">
                <a:latin typeface="Courier New" charset="0"/>
                <a:ea typeface="Courier New" charset="0"/>
                <a:cs typeface="Courier New" charset="0"/>
              </a:rPr>
              <a:t>combien = </a:t>
            </a:r>
            <a:r>
              <a:rPr lang="fr-FR" sz="1200" b="1" dirty="0" err="1">
                <a:latin typeface="Courier New" charset="0"/>
                <a:ea typeface="Courier New" charset="0"/>
                <a:cs typeface="Courier New" charset="0"/>
              </a:rPr>
              <a:t>classmethod</a:t>
            </a:r>
            <a:r>
              <a:rPr lang="fr-FR" sz="1200" b="1" dirty="0">
                <a:latin typeface="Courier New" charset="0"/>
                <a:ea typeface="Courier New" charset="0"/>
                <a:cs typeface="Courier New" charset="0"/>
              </a:rPr>
              <a:t>(combien)</a:t>
            </a:r>
          </a:p>
        </p:txBody>
      </p:sp>
    </p:spTree>
    <p:extLst>
      <p:ext uri="{BB962C8B-B14F-4D97-AF65-F5344CB8AC3E}">
        <p14:creationId xmlns:p14="http://schemas.microsoft.com/office/powerpoint/2010/main" val="107201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Bonnes pratiques, convention de codage (i) : Fonctions</a:t>
            </a:r>
          </a:p>
        </p:txBody>
      </p:sp>
      <p:sp>
        <p:nvSpPr>
          <p:cNvPr id="3" name="Espace réservé du contenu 2"/>
          <p:cNvSpPr>
            <a:spLocks noGrp="1"/>
          </p:cNvSpPr>
          <p:nvPr>
            <p:ph idx="1"/>
          </p:nvPr>
        </p:nvSpPr>
        <p:spPr/>
        <p:txBody>
          <a:bodyPr/>
          <a:lstStyle/>
          <a:p>
            <a:r>
              <a:rPr lang="fr-FR" dirty="0"/>
              <a:t>Une fonction retourne toujours un résultat, au pire None</a:t>
            </a:r>
          </a:p>
          <a:p>
            <a:r>
              <a:rPr lang="fr-FR" dirty="0"/>
              <a:t>Canevas d’une telle fonction</a:t>
            </a:r>
          </a:p>
          <a:p>
            <a:pPr lvl="1"/>
            <a:r>
              <a:rPr lang="fr-FR" dirty="0"/>
              <a:t>Variable résultat au départ initialisée avec valeur par défaut</a:t>
            </a:r>
          </a:p>
          <a:p>
            <a:pPr lvl="1"/>
            <a:r>
              <a:rPr lang="fr-FR" dirty="0"/>
              <a:t>Dans le corps de la fonction on value la variable résultat </a:t>
            </a:r>
          </a:p>
          <a:p>
            <a:pPr lvl="1"/>
            <a:r>
              <a:rPr lang="fr-FR" dirty="0"/>
              <a:t>Un seul return à la fin de la fonction</a:t>
            </a:r>
          </a:p>
          <a:p>
            <a:pPr marL="9525" lvl="1" indent="0">
              <a:buNone/>
            </a:pPr>
            <a:r>
              <a:rPr lang="fr-FR" sz="2800" dirty="0"/>
              <a:t>On s’assure ainsi d’avoir une fonction qui retourne un résultat dans tous les cas de figure</a:t>
            </a:r>
            <a:r>
              <a:rPr lang="fr-FR" dirty="0"/>
              <a:t>.</a:t>
            </a:r>
          </a:p>
        </p:txBody>
      </p:sp>
    </p:spTree>
    <p:extLst>
      <p:ext uri="{BB962C8B-B14F-4D97-AF65-F5344CB8AC3E}">
        <p14:creationId xmlns:p14="http://schemas.microsoft.com/office/powerpoint/2010/main" val="178901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Bonnes pratiques niveau codage (ii)</a:t>
            </a:r>
          </a:p>
        </p:txBody>
      </p:sp>
      <p:sp>
        <p:nvSpPr>
          <p:cNvPr id="3" name="Espace réservé du contenu 2"/>
          <p:cNvSpPr>
            <a:spLocks noGrp="1"/>
          </p:cNvSpPr>
          <p:nvPr>
            <p:ph idx="1"/>
          </p:nvPr>
        </p:nvSpPr>
        <p:spPr/>
        <p:txBody>
          <a:bodyPr>
            <a:normAutofit fontScale="92500"/>
          </a:bodyPr>
          <a:lstStyle/>
          <a:p>
            <a:r>
              <a:rPr lang="fr-FR" dirty="0"/>
              <a:t>Sécuriser le code</a:t>
            </a:r>
          </a:p>
          <a:p>
            <a:pPr lvl="1"/>
            <a:r>
              <a:rPr lang="fr-FR" dirty="0"/>
              <a:t>Vérification de la validité des types, nombres, valeurs des paramètres, si possible avant passage de chaîne de caractères au type attendu (</a:t>
            </a:r>
            <a:r>
              <a:rPr lang="fr-FR" dirty="0" err="1"/>
              <a:t>str.isdigit</a:t>
            </a:r>
            <a:r>
              <a:rPr lang="fr-FR" dirty="0"/>
              <a:t>(), </a:t>
            </a:r>
          </a:p>
          <a:p>
            <a:pPr lvl="1"/>
            <a:r>
              <a:rPr lang="fr-FR" dirty="0"/>
              <a:t>Utiliser éventuellement les exceptions</a:t>
            </a:r>
          </a:p>
          <a:p>
            <a:r>
              <a:rPr lang="fr-FR" dirty="0"/>
              <a:t>Optimiser le code (sauf peut-être dans la copie d’écrit ou il faut privilégier la lisibilité) </a:t>
            </a:r>
          </a:p>
          <a:p>
            <a:pPr lvl="1"/>
            <a:r>
              <a:rPr lang="fr-FR" dirty="0"/>
              <a:t>Toujours considérer que le code est destiné à être exécuté plein de fois et considérer les optimisations nécessaires</a:t>
            </a:r>
          </a:p>
          <a:p>
            <a:pPr lvl="2"/>
            <a:r>
              <a:rPr lang="fr-FR" dirty="0"/>
              <a:t>Plutôt qu’une succession de if, préférer quand c’est possible est if </a:t>
            </a:r>
            <a:r>
              <a:rPr lang="fr-FR" dirty="0" err="1"/>
              <a:t>else</a:t>
            </a:r>
            <a:r>
              <a:rPr lang="fr-FR" dirty="0"/>
              <a:t>, ou if </a:t>
            </a:r>
            <a:r>
              <a:rPr lang="fr-FR" dirty="0" err="1"/>
              <a:t>elif</a:t>
            </a:r>
            <a:r>
              <a:rPr lang="fr-FR" dirty="0"/>
              <a:t> </a:t>
            </a:r>
            <a:r>
              <a:rPr lang="fr-FR" dirty="0" err="1"/>
              <a:t>else</a:t>
            </a:r>
            <a:endParaRPr lang="fr-FR" dirty="0"/>
          </a:p>
          <a:p>
            <a:pPr lvl="1"/>
            <a:r>
              <a:rPr lang="fr-FR" dirty="0"/>
              <a:t>Ecriture des expressions booléennes profiter de l’évaluation de gauche à droite</a:t>
            </a:r>
          </a:p>
          <a:p>
            <a:pPr lvl="2"/>
            <a:r>
              <a:rPr lang="fr-FR" dirty="0"/>
              <a:t>Mettre la condition la plus contraignante en premier pour le and </a:t>
            </a:r>
          </a:p>
          <a:p>
            <a:pPr lvl="2"/>
            <a:r>
              <a:rPr lang="fr-FR" dirty="0"/>
              <a:t>Mettre la condition la moins contraignante en premier pour le or</a:t>
            </a:r>
          </a:p>
        </p:txBody>
      </p:sp>
    </p:spTree>
    <p:extLst>
      <p:ext uri="{BB962C8B-B14F-4D97-AF65-F5344CB8AC3E}">
        <p14:creationId xmlns:p14="http://schemas.microsoft.com/office/powerpoint/2010/main" val="45549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 Style Guide Line in Python</a:t>
            </a:r>
          </a:p>
        </p:txBody>
      </p:sp>
      <p:sp>
        <p:nvSpPr>
          <p:cNvPr id="3" name="Espace réservé du contenu 2"/>
          <p:cNvSpPr>
            <a:spLocks noGrp="1"/>
          </p:cNvSpPr>
          <p:nvPr>
            <p:ph idx="1"/>
          </p:nvPr>
        </p:nvSpPr>
        <p:spPr/>
        <p:txBody>
          <a:bodyPr/>
          <a:lstStyle/>
          <a:p>
            <a:r>
              <a:rPr lang="fr-FR" dirty="0"/>
              <a:t>Python </a:t>
            </a:r>
            <a:r>
              <a:rPr lang="fr-FR" dirty="0" err="1"/>
              <a:t>Enhancement</a:t>
            </a:r>
            <a:r>
              <a:rPr lang="fr-FR" dirty="0"/>
              <a:t> </a:t>
            </a:r>
            <a:r>
              <a:rPr lang="fr-FR" dirty="0" err="1"/>
              <a:t>Proposals</a:t>
            </a:r>
            <a:r>
              <a:rPr lang="fr-FR" dirty="0"/>
              <a:t> (PEP) </a:t>
            </a:r>
          </a:p>
          <a:p>
            <a:pPr lvl="1"/>
            <a:r>
              <a:rPr lang="fr-FR" dirty="0"/>
              <a:t>PEP 8 Style Guide for Python Code</a:t>
            </a:r>
            <a:br>
              <a:rPr lang="fr-FR" dirty="0"/>
            </a:br>
            <a:r>
              <a:rPr lang="fr-FR" dirty="0">
                <a:hlinkClick r:id="rId2"/>
              </a:rPr>
              <a:t>https://www.python.org/dev/peps/pep-0008/</a:t>
            </a:r>
            <a:r>
              <a:rPr lang="fr-FR" dirty="0"/>
              <a:t> </a:t>
            </a:r>
          </a:p>
          <a:p>
            <a:r>
              <a:rPr lang="fr-FR" dirty="0"/>
              <a:t>Google Python Style Guide</a:t>
            </a:r>
          </a:p>
          <a:p>
            <a:pPr lvl="1"/>
            <a:r>
              <a:rPr lang="fr-FR" dirty="0">
                <a:hlinkClick r:id="rId3"/>
              </a:rPr>
              <a:t>Https://google.github.io/styleguide/pyguide.html</a:t>
            </a:r>
            <a:endParaRPr lang="fr-FR" dirty="0"/>
          </a:p>
          <a:p>
            <a:endParaRPr lang="fr-FR" dirty="0"/>
          </a:p>
        </p:txBody>
      </p:sp>
      <p:sp>
        <p:nvSpPr>
          <p:cNvPr id="4" name="ZoneTexte 3"/>
          <p:cNvSpPr txBox="1"/>
          <p:nvPr/>
        </p:nvSpPr>
        <p:spPr>
          <a:xfrm>
            <a:off x="7697180" y="1433146"/>
            <a:ext cx="4494820" cy="830997"/>
          </a:xfrm>
          <a:prstGeom prst="rect">
            <a:avLst/>
          </a:prstGeom>
          <a:solidFill>
            <a:srgbClr val="EFEB00"/>
          </a:solidFill>
        </p:spPr>
        <p:txBody>
          <a:bodyPr wrap="none" rtlCol="0">
            <a:spAutoFit/>
          </a:bodyPr>
          <a:lstStyle/>
          <a:p>
            <a:r>
              <a:rPr lang="fr-FR" sz="2400" dirty="0"/>
              <a:t>Cela existe dans tous les langages, </a:t>
            </a:r>
            <a:br>
              <a:rPr lang="fr-FR" sz="2400" dirty="0"/>
            </a:br>
            <a:r>
              <a:rPr lang="fr-FR" sz="2400" dirty="0"/>
              <a:t>un réflexe, les consulter…</a:t>
            </a:r>
          </a:p>
        </p:txBody>
      </p:sp>
      <p:sp>
        <p:nvSpPr>
          <p:cNvPr id="5" name="Rectangle 4"/>
          <p:cNvSpPr/>
          <p:nvPr/>
        </p:nvSpPr>
        <p:spPr>
          <a:xfrm>
            <a:off x="6096000" y="5477212"/>
            <a:ext cx="6096000" cy="1015663"/>
          </a:xfrm>
          <a:prstGeom prst="rect">
            <a:avLst/>
          </a:prstGeom>
          <a:solidFill>
            <a:srgbClr val="FFC000"/>
          </a:solidFill>
        </p:spPr>
        <p:txBody>
          <a:bodyPr>
            <a:spAutoFit/>
          </a:bodyPr>
          <a:lstStyle/>
          <a:p>
            <a:r>
              <a:rPr lang="fr-FR" sz="2000" dirty="0"/>
              <a:t>Encodage : à partir de Python 3.0, il est conseillé d'utiliser, dans du code comportant des accents, l'encodage Utf-8.</a:t>
            </a:r>
          </a:p>
        </p:txBody>
      </p:sp>
    </p:spTree>
    <p:extLst>
      <p:ext uri="{BB962C8B-B14F-4D97-AF65-F5344CB8AC3E}">
        <p14:creationId xmlns:p14="http://schemas.microsoft.com/office/powerpoint/2010/main" val="198455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Documentation du code</a:t>
            </a:r>
            <a:br>
              <a:rPr lang="fr-FR" dirty="0"/>
            </a:br>
            <a:r>
              <a:rPr lang="fr-FR" dirty="0"/>
              <a:t>Les </a:t>
            </a:r>
            <a:r>
              <a:rPr lang="fr-FR" dirty="0" err="1"/>
              <a:t>Docstrings</a:t>
            </a:r>
            <a:endParaRPr lang="fr-FR" dirty="0"/>
          </a:p>
        </p:txBody>
      </p:sp>
      <p:sp>
        <p:nvSpPr>
          <p:cNvPr id="3" name="Espace réservé du contenu 2"/>
          <p:cNvSpPr>
            <a:spLocks noGrp="1"/>
          </p:cNvSpPr>
          <p:nvPr>
            <p:ph idx="1"/>
          </p:nvPr>
        </p:nvSpPr>
        <p:spPr/>
        <p:txBody>
          <a:bodyPr/>
          <a:lstStyle/>
          <a:p>
            <a:r>
              <a:rPr lang="fr-FR" i="1" dirty="0"/>
              <a:t>« A </a:t>
            </a:r>
            <a:r>
              <a:rPr lang="fr-FR" i="1" dirty="0" err="1"/>
              <a:t>docstring</a:t>
            </a:r>
            <a:r>
              <a:rPr lang="fr-FR" i="1" dirty="0"/>
              <a:t> </a:t>
            </a:r>
            <a:r>
              <a:rPr lang="fr-FR" i="1" dirty="0" err="1"/>
              <a:t>is</a:t>
            </a:r>
            <a:r>
              <a:rPr lang="fr-FR" i="1" dirty="0"/>
              <a:t> a string </a:t>
            </a:r>
            <a:r>
              <a:rPr lang="fr-FR" i="1" dirty="0" err="1"/>
              <a:t>literal</a:t>
            </a:r>
            <a:r>
              <a:rPr lang="fr-FR" i="1" dirty="0"/>
              <a:t> </a:t>
            </a:r>
            <a:r>
              <a:rPr lang="fr-FR" i="1" dirty="0" err="1"/>
              <a:t>that</a:t>
            </a:r>
            <a:r>
              <a:rPr lang="fr-FR" i="1" dirty="0"/>
              <a:t> </a:t>
            </a:r>
            <a:r>
              <a:rPr lang="fr-FR" i="1" dirty="0" err="1"/>
              <a:t>occurs</a:t>
            </a:r>
            <a:r>
              <a:rPr lang="fr-FR" i="1" dirty="0"/>
              <a:t> as the first </a:t>
            </a:r>
            <a:r>
              <a:rPr lang="fr-FR" i="1" dirty="0" err="1"/>
              <a:t>statement</a:t>
            </a:r>
            <a:r>
              <a:rPr lang="fr-FR" i="1" dirty="0"/>
              <a:t> in a module, </a:t>
            </a:r>
            <a:r>
              <a:rPr lang="fr-FR" i="1" dirty="0" err="1"/>
              <a:t>function</a:t>
            </a:r>
            <a:r>
              <a:rPr lang="fr-FR" i="1" dirty="0"/>
              <a:t>, class, or </a:t>
            </a:r>
            <a:r>
              <a:rPr lang="fr-FR" i="1" dirty="0" err="1"/>
              <a:t>method</a:t>
            </a:r>
            <a:r>
              <a:rPr lang="fr-FR" i="1" dirty="0"/>
              <a:t> </a:t>
            </a:r>
            <a:r>
              <a:rPr lang="fr-FR" i="1" dirty="0" err="1"/>
              <a:t>definition</a:t>
            </a:r>
            <a:r>
              <a:rPr lang="fr-FR" i="1" dirty="0"/>
              <a:t>. »</a:t>
            </a:r>
            <a:r>
              <a:rPr lang="fr-FR" dirty="0"/>
              <a:t> (extrait PEP 257)</a:t>
            </a:r>
          </a:p>
        </p:txBody>
      </p:sp>
      <p:sp>
        <p:nvSpPr>
          <p:cNvPr id="4" name="Rectangle 3"/>
          <p:cNvSpPr/>
          <p:nvPr/>
        </p:nvSpPr>
        <p:spPr>
          <a:xfrm>
            <a:off x="8856087" y="6222179"/>
            <a:ext cx="3335913" cy="646331"/>
          </a:xfrm>
          <a:prstGeom prst="rect">
            <a:avLst/>
          </a:prstGeom>
          <a:solidFill>
            <a:srgbClr val="EFEB00"/>
          </a:solidFill>
        </p:spPr>
        <p:txBody>
          <a:bodyPr wrap="none">
            <a:spAutoFit/>
          </a:bodyPr>
          <a:lstStyle/>
          <a:p>
            <a:r>
              <a:rPr lang="fr-FR" b="1"/>
              <a:t>Cf.</a:t>
            </a:r>
          </a:p>
          <a:p>
            <a:r>
              <a:rPr lang="fr-FR" b="1" dirty="0"/>
              <a:t>PEP 257 -- </a:t>
            </a:r>
            <a:r>
              <a:rPr lang="fr-FR" b="1" dirty="0" err="1"/>
              <a:t>Docstring</a:t>
            </a:r>
            <a:r>
              <a:rPr lang="fr-FR" b="1" dirty="0"/>
              <a:t> Conventions</a:t>
            </a:r>
          </a:p>
        </p:txBody>
      </p:sp>
      <p:pic>
        <p:nvPicPr>
          <p:cNvPr id="5" name="Image 4"/>
          <p:cNvPicPr>
            <a:picLocks noChangeAspect="1"/>
          </p:cNvPicPr>
          <p:nvPr/>
        </p:nvPicPr>
        <p:blipFill>
          <a:blip r:embed="rId2"/>
          <a:stretch>
            <a:fillRect/>
          </a:stretch>
        </p:blipFill>
        <p:spPr>
          <a:xfrm>
            <a:off x="148021" y="2747798"/>
            <a:ext cx="10109200" cy="1866900"/>
          </a:xfrm>
          <a:prstGeom prst="rect">
            <a:avLst/>
          </a:prstGeom>
        </p:spPr>
      </p:pic>
      <p:pic>
        <p:nvPicPr>
          <p:cNvPr id="6" name="Image 5"/>
          <p:cNvPicPr>
            <a:picLocks noChangeAspect="1"/>
          </p:cNvPicPr>
          <p:nvPr/>
        </p:nvPicPr>
        <p:blipFill>
          <a:blip r:embed="rId3"/>
          <a:stretch>
            <a:fillRect/>
          </a:stretch>
        </p:blipFill>
        <p:spPr>
          <a:xfrm>
            <a:off x="2133600" y="4754563"/>
            <a:ext cx="10058400" cy="1422400"/>
          </a:xfrm>
          <a:prstGeom prst="rect">
            <a:avLst/>
          </a:prstGeom>
        </p:spPr>
      </p:pic>
    </p:spTree>
    <p:extLst>
      <p:ext uri="{BB962C8B-B14F-4D97-AF65-F5344CB8AC3E}">
        <p14:creationId xmlns:p14="http://schemas.microsoft.com/office/powerpoint/2010/main" val="177220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Documentation du code</a:t>
            </a:r>
            <a:br>
              <a:rPr lang="fr-FR" dirty="0"/>
            </a:br>
            <a:r>
              <a:rPr lang="fr-FR" dirty="0"/>
              <a:t>Les </a:t>
            </a:r>
            <a:r>
              <a:rPr lang="fr-FR" dirty="0" err="1"/>
              <a:t>Docstrings</a:t>
            </a:r>
            <a:r>
              <a:rPr lang="fr-FR" dirty="0"/>
              <a:t> (suite…)</a:t>
            </a:r>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a:blip r:embed="rId2"/>
          <a:stretch>
            <a:fillRect/>
          </a:stretch>
        </p:blipFill>
        <p:spPr>
          <a:xfrm>
            <a:off x="287064" y="1825625"/>
            <a:ext cx="10020300" cy="1397000"/>
          </a:xfrm>
          <a:prstGeom prst="rect">
            <a:avLst/>
          </a:prstGeom>
        </p:spPr>
      </p:pic>
      <p:pic>
        <p:nvPicPr>
          <p:cNvPr id="5" name="Image 4"/>
          <p:cNvPicPr>
            <a:picLocks noChangeAspect="1"/>
          </p:cNvPicPr>
          <p:nvPr/>
        </p:nvPicPr>
        <p:blipFill>
          <a:blip r:embed="rId3"/>
          <a:stretch>
            <a:fillRect/>
          </a:stretch>
        </p:blipFill>
        <p:spPr>
          <a:xfrm>
            <a:off x="2108200" y="3621689"/>
            <a:ext cx="10083800" cy="1422400"/>
          </a:xfrm>
          <a:prstGeom prst="rect">
            <a:avLst/>
          </a:prstGeom>
        </p:spPr>
      </p:pic>
      <p:sp>
        <p:nvSpPr>
          <p:cNvPr id="6" name="Rectangle 5"/>
          <p:cNvSpPr/>
          <p:nvPr/>
        </p:nvSpPr>
        <p:spPr>
          <a:xfrm>
            <a:off x="8856087" y="5506492"/>
            <a:ext cx="3335913" cy="646331"/>
          </a:xfrm>
          <a:prstGeom prst="rect">
            <a:avLst/>
          </a:prstGeom>
          <a:solidFill>
            <a:srgbClr val="EFEB00"/>
          </a:solidFill>
        </p:spPr>
        <p:txBody>
          <a:bodyPr wrap="none">
            <a:spAutoFit/>
          </a:bodyPr>
          <a:lstStyle/>
          <a:p>
            <a:r>
              <a:rPr lang="fr-FR" b="1"/>
              <a:t>Cf.</a:t>
            </a:r>
          </a:p>
          <a:p>
            <a:r>
              <a:rPr lang="fr-FR" b="1" dirty="0"/>
              <a:t>PEP 257 -- </a:t>
            </a:r>
            <a:r>
              <a:rPr lang="fr-FR" b="1" dirty="0" err="1"/>
              <a:t>Docstring</a:t>
            </a:r>
            <a:r>
              <a:rPr lang="fr-FR" b="1" dirty="0"/>
              <a:t> Conventions</a:t>
            </a:r>
          </a:p>
        </p:txBody>
      </p:sp>
    </p:spTree>
    <p:extLst>
      <p:ext uri="{BB962C8B-B14F-4D97-AF65-F5344CB8AC3E}">
        <p14:creationId xmlns:p14="http://schemas.microsoft.com/office/powerpoint/2010/main" val="81961041"/>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11072</TotalTime>
  <Words>1408</Words>
  <Application>Microsoft Macintosh PowerPoint</Application>
  <PresentationFormat>Grand écran</PresentationFormat>
  <Paragraphs>181</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Calibri</vt:lpstr>
      <vt:lpstr>Calibri Light</vt:lpstr>
      <vt:lpstr>Courier New</vt:lpstr>
      <vt:lpstr>Thème Office</vt:lpstr>
      <vt:lpstr>Présentation du code en python</vt:lpstr>
      <vt:lpstr>Pourquoi porter attention à la bonne écriture du code ?</vt:lpstr>
      <vt:lpstr>Conventions de nommage (i)  Fonctions, variables, constantes</vt:lpstr>
      <vt:lpstr>Conventions de nommage (ii) Classes, attributs, méthodes</vt:lpstr>
      <vt:lpstr>Bonnes pratiques, convention de codage (i) : Fonctions</vt:lpstr>
      <vt:lpstr>Bonnes pratiques niveau codage (ii)</vt:lpstr>
      <vt:lpstr>Code Style Guide Line in Python</vt:lpstr>
      <vt:lpstr>Documentation du code Les Docstrings</vt:lpstr>
      <vt:lpstr>Documentation du code Les Docstrings (suite…)</vt:lpstr>
      <vt:lpstr>Les Docstrings dans les fonctions Ce qui peut être fait</vt:lpstr>
      <vt:lpstr>Les Docstrings dans les fonctions</vt:lpstr>
      <vt:lpstr>Les Docstrings dans les fonctions</vt:lpstr>
      <vt:lpstr>Les annotations de fonctions en python</vt:lpstr>
      <vt:lpstr>Lint ou Pylint, analyseur de code quantitatif pour faire du qualitatif…</vt:lpstr>
      <vt:lpstr>Le passage de paramètre</vt:lpstr>
      <vt:lpstr>Passage par valeur</vt:lpstr>
      <vt:lpstr>Passage par variable</vt:lpstr>
      <vt:lpstr>En python ?</vt:lpstr>
      <vt:lpstr>Test d’égalité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de présentation du code</dc:title>
  <dc:creator>Marie-Laure NIVET</dc:creator>
  <cp:lastModifiedBy>Microsoft Office User</cp:lastModifiedBy>
  <cp:revision>93</cp:revision>
  <cp:lastPrinted>2017-01-13T13:26:22Z</cp:lastPrinted>
  <dcterms:created xsi:type="dcterms:W3CDTF">2017-01-10T13:24:23Z</dcterms:created>
  <dcterms:modified xsi:type="dcterms:W3CDTF">2019-09-15T13:19:36Z</dcterms:modified>
</cp:coreProperties>
</file>