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body" idx="1"/>
          </p:nvPr>
        </p:nvSpPr>
        <p:spPr>
          <a:xfrm>
            <a:off x="1181100" y="349250"/>
            <a:ext cx="10464800" cy="1130300"/>
          </a:xfrm>
          <a:prstGeom prst="rect">
            <a:avLst/>
          </a:prstGeom>
        </p:spPr>
        <p:txBody>
          <a:bodyPr/>
          <a:lstStyle/>
          <a:p>
            <a:pPr lvl="0" defTabSz="457200">
              <a:defRPr sz="1800"/>
            </a:pPr>
            <a:r>
              <a:rPr sz="2000">
                <a:latin typeface="Arial"/>
                <a:ea typeface="Arial"/>
                <a:cs typeface="Arial"/>
                <a:sym typeface="Arial"/>
              </a:rPr>
              <a:t>Κύκλος Εκπαίδευσης</a:t>
            </a:r>
            <a:endParaRPr sz="2000">
              <a:latin typeface="Arial"/>
              <a:ea typeface="Arial"/>
              <a:cs typeface="Arial"/>
              <a:sym typeface="Arial"/>
            </a:endParaRPr>
          </a:p>
          <a:p>
            <a:pPr lvl="0" defTabSz="457200">
              <a:defRPr sz="1800"/>
            </a:pPr>
            <a:r>
              <a:rPr sz="2000">
                <a:latin typeface="Arial"/>
                <a:ea typeface="Arial"/>
                <a:cs typeface="Arial"/>
                <a:sym typeface="Arial"/>
              </a:rPr>
              <a:t>«Μαζικά Ανοιχτά Διαδικτυακά Μαθήματα (MOOCs)</a:t>
            </a:r>
            <a:endParaRPr sz="2000">
              <a:latin typeface="Arial"/>
              <a:ea typeface="Arial"/>
              <a:cs typeface="Arial"/>
              <a:sym typeface="Arial"/>
            </a:endParaRPr>
          </a:p>
          <a:p>
            <a:pPr lvl="0" defTabSz="457200">
              <a:defRPr sz="1800"/>
            </a:pPr>
            <a:r>
              <a:rPr sz="2000">
                <a:latin typeface="Arial"/>
                <a:ea typeface="Arial"/>
                <a:cs typeface="Arial"/>
                <a:sym typeface="Arial"/>
              </a:rPr>
              <a:t>&amp; Ανάπτυξη Κώδικα για την Πλατφόρμα edX»</a:t>
            </a:r>
          </a:p>
        </p:txBody>
      </p:sp>
      <p:pic>
        <p:nvPicPr>
          <p:cNvPr id="33"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34"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35"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36" name="pasted-image.png"/>
          <p:cNvPicPr/>
          <p:nvPr/>
        </p:nvPicPr>
        <p:blipFill>
          <a:blip r:embed="rId5">
            <a:extLst/>
          </a:blip>
          <a:stretch>
            <a:fillRect/>
          </a:stretch>
        </p:blipFill>
        <p:spPr>
          <a:xfrm>
            <a:off x="11010900" y="8972550"/>
            <a:ext cx="1905000" cy="666750"/>
          </a:xfrm>
          <a:prstGeom prst="rect">
            <a:avLst/>
          </a:prstGeom>
          <a:ln w="12700">
            <a:miter lim="400000"/>
          </a:ln>
        </p:spPr>
      </p:pic>
      <p:sp>
        <p:nvSpPr>
          <p:cNvPr id="37" name="Shape 37"/>
          <p:cNvSpPr/>
          <p:nvPr/>
        </p:nvSpPr>
        <p:spPr>
          <a:xfrm flipV="1">
            <a:off x="3263899" y="2806018"/>
            <a:ext cx="1" cy="5589364"/>
          </a:xfrm>
          <a:prstGeom prst="line">
            <a:avLst/>
          </a:prstGeom>
          <a:ln w="25400">
            <a:solidFill/>
            <a:miter lim="400000"/>
          </a:ln>
        </p:spPr>
        <p:txBody>
          <a:bodyPr lIns="50800" tIns="50800" rIns="50800" bIns="50800" anchor="ctr"/>
          <a:lstStyle/>
          <a:p>
            <a:pPr lvl="0">
              <a:defRPr sz="2400"/>
            </a:pPr>
          </a:p>
        </p:txBody>
      </p:sp>
      <p:sp>
        <p:nvSpPr>
          <p:cNvPr id="38" name="Shape 38"/>
          <p:cNvSpPr/>
          <p:nvPr/>
        </p:nvSpPr>
        <p:spPr>
          <a:xfrm>
            <a:off x="3263900" y="5600700"/>
            <a:ext cx="9284178" cy="0"/>
          </a:xfrm>
          <a:prstGeom prst="line">
            <a:avLst/>
          </a:prstGeom>
          <a:ln w="25400">
            <a:solidFill/>
            <a:miter lim="400000"/>
          </a:ln>
        </p:spPr>
        <p:txBody>
          <a:bodyPr lIns="50800" tIns="50800" rIns="50800" bIns="50800" anchor="ctr"/>
          <a:lstStyle/>
          <a:p>
            <a:pPr lvl="0">
              <a:defRPr sz="2400"/>
            </a:pPr>
          </a:p>
        </p:txBody>
      </p:sp>
      <p:sp>
        <p:nvSpPr>
          <p:cNvPr id="39" name="Shape 39"/>
          <p:cNvSpPr/>
          <p:nvPr/>
        </p:nvSpPr>
        <p:spPr>
          <a:xfrm>
            <a:off x="4356338" y="4121150"/>
            <a:ext cx="5473701" cy="11303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457200">
              <a:defRPr sz="1800"/>
            </a:pPr>
            <a:endParaRPr sz="2000">
              <a:latin typeface="Arial"/>
              <a:ea typeface="Arial"/>
              <a:cs typeface="Arial"/>
              <a:sym typeface="Arial"/>
            </a:endParaRPr>
          </a:p>
          <a:p>
            <a:pPr lvl="0" defTabSz="457200">
              <a:defRPr sz="1800"/>
            </a:pPr>
            <a:r>
              <a:rPr sz="5000">
                <a:latin typeface="Arial"/>
                <a:ea typeface="Arial"/>
                <a:cs typeface="Arial"/>
                <a:sym typeface="Arial"/>
              </a:rPr>
              <a:t>Install Manager</a:t>
            </a:r>
          </a:p>
        </p:txBody>
      </p:sp>
      <p:sp>
        <p:nvSpPr>
          <p:cNvPr id="40" name="Shape 40"/>
          <p:cNvSpPr/>
          <p:nvPr/>
        </p:nvSpPr>
        <p:spPr>
          <a:xfrm>
            <a:off x="3556000" y="6727825"/>
            <a:ext cx="7899400" cy="11303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l" defTabSz="429768">
              <a:defRPr sz="1800"/>
            </a:pPr>
            <a:r>
              <a:rPr sz="2350">
                <a:latin typeface="Arial"/>
                <a:ea typeface="Arial"/>
                <a:cs typeface="Arial"/>
                <a:sym typeface="Arial"/>
              </a:rPr>
              <a:t>Φώτης Καλαϊτζίδης</a:t>
            </a:r>
            <a:endParaRPr sz="2350">
              <a:latin typeface="Arial"/>
              <a:ea typeface="Arial"/>
              <a:cs typeface="Arial"/>
              <a:sym typeface="Arial"/>
            </a:endParaRPr>
          </a:p>
          <a:p>
            <a:pPr lvl="0" algn="l" defTabSz="429768">
              <a:defRPr sz="1800"/>
            </a:pPr>
            <a:r>
              <a:rPr sz="2350">
                <a:latin typeface="Arial"/>
                <a:ea typeface="Arial"/>
                <a:cs typeface="Arial"/>
                <a:sym typeface="Arial"/>
              </a:rPr>
              <a:t>Elis Hazisllari</a:t>
            </a:r>
            <a:endParaRPr sz="2350">
              <a:latin typeface="Arial"/>
              <a:ea typeface="Arial"/>
              <a:cs typeface="Arial"/>
              <a:sym typeface="Arial"/>
            </a:endParaRPr>
          </a:p>
          <a:p>
            <a:pPr lvl="0" algn="l" defTabSz="429768">
              <a:defRPr sz="1800"/>
            </a:pPr>
            <a:r>
              <a:rPr sz="2350">
                <a:latin typeface="Arial"/>
                <a:ea typeface="Arial"/>
                <a:cs typeface="Arial"/>
                <a:sym typeface="Arial"/>
              </a:rPr>
              <a:t>Γκόλφω Βασιλείου</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body" idx="1"/>
          </p:nvPr>
        </p:nvSpPr>
        <p:spPr>
          <a:xfrm>
            <a:off x="1358900" y="349250"/>
            <a:ext cx="10287000" cy="1130300"/>
          </a:xfrm>
          <a:prstGeom prst="rect">
            <a:avLst/>
          </a:prstGeom>
        </p:spPr>
        <p:txBody>
          <a:bodyPr/>
          <a:lstStyle>
            <a:lvl1pPr defTabSz="457200">
              <a:defRPr b="1" sz="2000">
                <a:latin typeface="Arial"/>
                <a:ea typeface="Arial"/>
                <a:cs typeface="Arial"/>
                <a:sym typeface="Arial"/>
              </a:defRPr>
            </a:lvl1pPr>
          </a:lstStyle>
          <a:p>
            <a:pPr lvl="0">
              <a:defRPr b="0" sz="1800"/>
            </a:pPr>
            <a:r>
              <a:rPr b="1" sz="2000"/>
              <a:t>Όπως αναφέραμε πριν το όνομα του φακέλου θέλουμε να το αποθηκεύουμε αυτόματα στο Advanced Module List όπως φαίνεται παρακάτω για να έχουμε το δικαίωμα να χρησιμοποιήσουμε μετά το Xblock που εγκαταστήσαμε.</a:t>
            </a:r>
          </a:p>
        </p:txBody>
      </p:sp>
      <p:pic>
        <p:nvPicPr>
          <p:cNvPr id="111"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112"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113"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114"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115" name="07a.jpg"/>
          <p:cNvPicPr/>
          <p:nvPr/>
        </p:nvPicPr>
        <p:blipFill>
          <a:blip r:embed="rId6">
            <a:extLst/>
          </a:blip>
          <a:stretch>
            <a:fillRect/>
          </a:stretch>
        </p:blipFill>
        <p:spPr>
          <a:xfrm>
            <a:off x="743088" y="1556576"/>
            <a:ext cx="11518624" cy="6522032"/>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body" idx="1"/>
          </p:nvPr>
        </p:nvSpPr>
        <p:spPr>
          <a:xfrm>
            <a:off x="2070100" y="349250"/>
            <a:ext cx="9575800" cy="1130300"/>
          </a:xfrm>
          <a:prstGeom prst="rect">
            <a:avLst/>
          </a:prstGeom>
        </p:spPr>
        <p:txBody>
          <a:bodyPr/>
          <a:lstStyle>
            <a:lvl1pPr defTabSz="457200">
              <a:defRPr b="1" sz="2000">
                <a:latin typeface="Arial"/>
                <a:ea typeface="Arial"/>
                <a:cs typeface="Arial"/>
                <a:sym typeface="Arial"/>
              </a:defRPr>
            </a:lvl1pPr>
          </a:lstStyle>
          <a:p>
            <a:pPr lvl="0">
              <a:defRPr b="0" sz="1800"/>
            </a:pPr>
            <a:r>
              <a:rPr b="1" sz="2000"/>
              <a:t>Αφού όλα έχουν γίνει επιτυχώς πατώντας το κουμπί Advanced το Edx Studio μας εμφανίζει στο μενού να προσθέσουμε το Xblock μας με την ονομασία του Slideshare. Επιλέγοντας το βλέπουμε την εικόνα της επόμενης διαφάνειας.</a:t>
            </a:r>
          </a:p>
        </p:txBody>
      </p:sp>
      <p:pic>
        <p:nvPicPr>
          <p:cNvPr id="118"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119"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120"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121"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122" name="08.png"/>
          <p:cNvPicPr/>
          <p:nvPr/>
        </p:nvPicPr>
        <p:blipFill>
          <a:blip r:embed="rId6">
            <a:extLst/>
          </a:blip>
          <a:stretch>
            <a:fillRect/>
          </a:stretch>
        </p:blipFill>
        <p:spPr>
          <a:xfrm>
            <a:off x="215900" y="1536700"/>
            <a:ext cx="12573000" cy="2844800"/>
          </a:xfrm>
          <a:prstGeom prst="rect">
            <a:avLst/>
          </a:prstGeom>
          <a:ln w="12700">
            <a:miter lim="400000"/>
          </a:ln>
        </p:spPr>
      </p:pic>
      <p:pic>
        <p:nvPicPr>
          <p:cNvPr id="123" name="09.png"/>
          <p:cNvPicPr/>
          <p:nvPr/>
        </p:nvPicPr>
        <p:blipFill>
          <a:blip r:embed="rId7">
            <a:extLst/>
          </a:blip>
          <a:stretch>
            <a:fillRect/>
          </a:stretch>
        </p:blipFill>
        <p:spPr>
          <a:xfrm>
            <a:off x="69850" y="4490141"/>
            <a:ext cx="12865100" cy="3733801"/>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Έτοιμο το Xblock που εγκαταστήσαμε προς χρήση ανά πάσα στιγμή.</a:t>
            </a:r>
          </a:p>
        </p:txBody>
      </p:sp>
      <p:pic>
        <p:nvPicPr>
          <p:cNvPr id="126"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127"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128"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129"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130" name="10.png"/>
          <p:cNvPicPr/>
          <p:nvPr/>
        </p:nvPicPr>
        <p:blipFill>
          <a:blip r:embed="rId6">
            <a:extLst/>
          </a:blip>
          <a:stretch>
            <a:fillRect/>
          </a:stretch>
        </p:blipFill>
        <p:spPr>
          <a:xfrm>
            <a:off x="0" y="1581435"/>
            <a:ext cx="13004800" cy="659073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133"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134"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135" name="pasted-image.png"/>
          <p:cNvPicPr/>
          <p:nvPr/>
        </p:nvPicPr>
        <p:blipFill>
          <a:blip r:embed="rId5">
            <a:extLst/>
          </a:blip>
          <a:stretch>
            <a:fillRect/>
          </a:stretch>
        </p:blipFill>
        <p:spPr>
          <a:xfrm>
            <a:off x="11010900" y="8972550"/>
            <a:ext cx="1905000" cy="666750"/>
          </a:xfrm>
          <a:prstGeom prst="rect">
            <a:avLst/>
          </a:prstGeom>
          <a:ln w="12700">
            <a:miter lim="400000"/>
          </a:ln>
        </p:spPr>
      </p:pic>
      <p:sp>
        <p:nvSpPr>
          <p:cNvPr id="136" name="Shape 136"/>
          <p:cNvSpPr/>
          <p:nvPr>
            <p:ph type="body" idx="1"/>
          </p:nvPr>
        </p:nvSpPr>
        <p:spPr>
          <a:xfrm>
            <a:off x="1181100" y="349250"/>
            <a:ext cx="10464800" cy="1130300"/>
          </a:xfrm>
          <a:prstGeom prst="rect">
            <a:avLst/>
          </a:prstGeom>
        </p:spPr>
        <p:txBody>
          <a:bodyPr/>
          <a:lstStyle/>
          <a:p>
            <a:pPr lvl="0" defTabSz="457200">
              <a:defRPr sz="1800"/>
            </a:pPr>
            <a:r>
              <a:rPr sz="2000">
                <a:latin typeface="Arial"/>
                <a:ea typeface="Arial"/>
                <a:cs typeface="Arial"/>
                <a:sym typeface="Arial"/>
              </a:rPr>
              <a:t>Κύκλος Εκπαίδευσης</a:t>
            </a:r>
            <a:endParaRPr sz="2000">
              <a:latin typeface="Arial"/>
              <a:ea typeface="Arial"/>
              <a:cs typeface="Arial"/>
              <a:sym typeface="Arial"/>
            </a:endParaRPr>
          </a:p>
          <a:p>
            <a:pPr lvl="0" defTabSz="457200">
              <a:defRPr sz="1800"/>
            </a:pPr>
            <a:r>
              <a:rPr sz="2000">
                <a:latin typeface="Arial"/>
                <a:ea typeface="Arial"/>
                <a:cs typeface="Arial"/>
                <a:sym typeface="Arial"/>
              </a:rPr>
              <a:t>«Μαζικά Ανοιχτά Διαδικτυακά Μαθήματα (MOOCs)</a:t>
            </a:r>
            <a:endParaRPr sz="2000">
              <a:latin typeface="Arial"/>
              <a:ea typeface="Arial"/>
              <a:cs typeface="Arial"/>
              <a:sym typeface="Arial"/>
            </a:endParaRPr>
          </a:p>
          <a:p>
            <a:pPr lvl="0" defTabSz="457200">
              <a:defRPr sz="1800"/>
            </a:pPr>
            <a:r>
              <a:rPr sz="2000">
                <a:latin typeface="Arial"/>
                <a:ea typeface="Arial"/>
                <a:cs typeface="Arial"/>
                <a:sym typeface="Arial"/>
              </a:rPr>
              <a:t>&amp; Ανάπτυξη Κώδικα για την Πλατφόρμα edX»</a:t>
            </a:r>
          </a:p>
        </p:txBody>
      </p:sp>
      <p:sp>
        <p:nvSpPr>
          <p:cNvPr id="137" name="Shape 137"/>
          <p:cNvSpPr/>
          <p:nvPr/>
        </p:nvSpPr>
        <p:spPr>
          <a:xfrm>
            <a:off x="1181100" y="5861050"/>
            <a:ext cx="10464800" cy="11303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457200">
              <a:defRPr b="1" sz="2700">
                <a:latin typeface="Arial"/>
                <a:ea typeface="Arial"/>
                <a:cs typeface="Arial"/>
                <a:sym typeface="Arial"/>
              </a:defRPr>
            </a:lvl1pPr>
          </a:lstStyle>
          <a:p>
            <a:pPr lvl="0">
              <a:defRPr b="0" sz="1800"/>
            </a:pPr>
            <a:r>
              <a:rPr b="1" sz="2700"/>
              <a:t>Ευχαριστούμε πολύ!</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Install Manager</a:t>
            </a:r>
          </a:p>
        </p:txBody>
      </p:sp>
      <p:pic>
        <p:nvPicPr>
          <p:cNvPr id="43"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44"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45"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46" name="pasted-image.png"/>
          <p:cNvPicPr/>
          <p:nvPr/>
        </p:nvPicPr>
        <p:blipFill>
          <a:blip r:embed="rId5">
            <a:extLst/>
          </a:blip>
          <a:stretch>
            <a:fillRect/>
          </a:stretch>
        </p:blipFill>
        <p:spPr>
          <a:xfrm>
            <a:off x="11010900" y="8972550"/>
            <a:ext cx="1905000" cy="666750"/>
          </a:xfrm>
          <a:prstGeom prst="rect">
            <a:avLst/>
          </a:prstGeom>
          <a:ln w="12700">
            <a:miter lim="400000"/>
          </a:ln>
        </p:spPr>
      </p:pic>
      <p:sp>
        <p:nvSpPr>
          <p:cNvPr id="47" name="Shape 47"/>
          <p:cNvSpPr/>
          <p:nvPr/>
        </p:nvSpPr>
        <p:spPr>
          <a:xfrm>
            <a:off x="406399" y="2000250"/>
            <a:ext cx="12014201"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457200">
              <a:defRPr sz="1800"/>
            </a:pPr>
            <a:endParaRPr sz="2000">
              <a:latin typeface="Arial"/>
              <a:ea typeface="Arial"/>
              <a:cs typeface="Arial"/>
              <a:sym typeface="Arial"/>
            </a:endParaRPr>
          </a:p>
          <a:p>
            <a:pPr lvl="0" defTabSz="457200">
              <a:defRPr sz="1800"/>
            </a:pPr>
            <a:r>
              <a:rPr sz="2400">
                <a:latin typeface="Arial"/>
                <a:ea typeface="Arial"/>
                <a:cs typeface="Arial"/>
                <a:sym typeface="Arial"/>
              </a:rPr>
              <a:t>Αναλάβαμε να φτιάξουμε ένα Install Manager για τα Xblocks του Edx. </a:t>
            </a:r>
            <a:endParaRPr sz="2400">
              <a:latin typeface="Arial"/>
              <a:ea typeface="Arial"/>
              <a:cs typeface="Arial"/>
              <a:sym typeface="Arial"/>
            </a:endParaRPr>
          </a:p>
          <a:p>
            <a:pPr lvl="0" defTabSz="457200">
              <a:defRPr sz="1800"/>
            </a:pPr>
            <a:r>
              <a:rPr sz="2400">
                <a:latin typeface="Arial"/>
                <a:ea typeface="Arial"/>
                <a:cs typeface="Arial"/>
                <a:sym typeface="Arial"/>
              </a:rPr>
              <a:t>Σκοπός αυτής της συνεισφοράς είναι η απλοποίηση της εγκατάστασης ενός καινούριου Xblock στο edx. </a:t>
            </a:r>
          </a:p>
        </p:txBody>
      </p:sp>
      <p:sp>
        <p:nvSpPr>
          <p:cNvPr id="48" name="Shape 48"/>
          <p:cNvSpPr/>
          <p:nvPr/>
        </p:nvSpPr>
        <p:spPr>
          <a:xfrm>
            <a:off x="406399" y="4864100"/>
            <a:ext cx="12014201"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457200">
              <a:defRPr sz="1800"/>
            </a:pPr>
            <a:endParaRPr sz="2400">
              <a:latin typeface="Arial"/>
              <a:ea typeface="Arial"/>
              <a:cs typeface="Arial"/>
              <a:sym typeface="Arial"/>
            </a:endParaRPr>
          </a:p>
          <a:p>
            <a:pPr lvl="0" defTabSz="457200">
              <a:defRPr sz="1800"/>
            </a:pPr>
            <a:r>
              <a:rPr sz="2400">
                <a:latin typeface="Arial"/>
                <a:ea typeface="Arial"/>
                <a:cs typeface="Arial"/>
                <a:sym typeface="Arial"/>
              </a:rPr>
              <a:t>Μέχρι τώρα ο χρήστης έπρεπε να ακολουθεί τις εξής διαδικασίες για να κάνει εγκατάσταση ένα νέο Xblock: </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Install Manager</a:t>
            </a:r>
          </a:p>
        </p:txBody>
      </p:sp>
      <p:pic>
        <p:nvPicPr>
          <p:cNvPr id="51"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52"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53"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54" name="pasted-image.png"/>
          <p:cNvPicPr/>
          <p:nvPr/>
        </p:nvPicPr>
        <p:blipFill>
          <a:blip r:embed="rId5">
            <a:extLst/>
          </a:blip>
          <a:stretch>
            <a:fillRect/>
          </a:stretch>
        </p:blipFill>
        <p:spPr>
          <a:xfrm>
            <a:off x="11010900" y="8972550"/>
            <a:ext cx="1905000" cy="666750"/>
          </a:xfrm>
          <a:prstGeom prst="rect">
            <a:avLst/>
          </a:prstGeom>
          <a:ln w="12700">
            <a:miter lim="400000"/>
          </a:ln>
        </p:spPr>
      </p:pic>
      <p:sp>
        <p:nvSpPr>
          <p:cNvPr id="55" name="Shape 55"/>
          <p:cNvSpPr/>
          <p:nvPr/>
        </p:nvSpPr>
        <p:spPr>
          <a:xfrm>
            <a:off x="406399" y="2336800"/>
            <a:ext cx="12192001" cy="25908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229305" indent="-229305" algn="l" defTabSz="457200">
              <a:buSzPct val="100000"/>
              <a:buAutoNum type="arabicPeriod" startAt="1"/>
              <a:defRPr sz="1800"/>
            </a:pPr>
            <a:r>
              <a:rPr sz="2500">
                <a:latin typeface="Arial"/>
                <a:ea typeface="Arial"/>
                <a:cs typeface="Arial"/>
                <a:sym typeface="Arial"/>
              </a:rPr>
              <a:t>Σύνδεση στο vagrant box με ssh</a:t>
            </a:r>
            <a:endParaRPr sz="2500">
              <a:latin typeface="Arial"/>
              <a:ea typeface="Arial"/>
              <a:cs typeface="Arial"/>
              <a:sym typeface="Arial"/>
            </a:endParaRPr>
          </a:p>
          <a:p>
            <a:pPr lvl="0" marL="229305" indent="-229305" algn="l" defTabSz="457200">
              <a:buSzPct val="100000"/>
              <a:buAutoNum type="arabicPeriod" startAt="1"/>
              <a:defRPr sz="1800"/>
            </a:pPr>
            <a:r>
              <a:rPr sz="2500">
                <a:latin typeface="Arial"/>
                <a:ea typeface="Arial"/>
                <a:cs typeface="Arial"/>
                <a:sym typeface="Arial"/>
              </a:rPr>
              <a:t>Εγκατάσταση του Χblock με την εξής εντολή vagrant@precise64:~$ sudo -u edxapp /edx/bin/pip.edxapp install /path/to/your/block</a:t>
            </a:r>
            <a:endParaRPr sz="2500">
              <a:latin typeface="Arial"/>
              <a:ea typeface="Arial"/>
              <a:cs typeface="Arial"/>
              <a:sym typeface="Arial"/>
            </a:endParaRPr>
          </a:p>
          <a:p>
            <a:pPr lvl="0" marL="229305" indent="-229305" algn="l" defTabSz="457200">
              <a:buSzPct val="100000"/>
              <a:buAutoNum type="arabicPeriod" startAt="1"/>
              <a:defRPr sz="1800"/>
            </a:pPr>
            <a:r>
              <a:rPr sz="2500">
                <a:latin typeface="Arial"/>
                <a:ea typeface="Arial"/>
                <a:cs typeface="Arial"/>
                <a:sym typeface="Arial"/>
              </a:rPr>
              <a:t>Να κάνει login στο Studio και να μπει στη σελίδα των advanced settings του course του </a:t>
            </a:r>
            <a:endParaRPr sz="2500">
              <a:latin typeface="Arial"/>
              <a:ea typeface="Arial"/>
              <a:cs typeface="Arial"/>
              <a:sym typeface="Arial"/>
            </a:endParaRPr>
          </a:p>
          <a:p>
            <a:pPr lvl="0" marL="229305" indent="-229305" algn="l" defTabSz="457200">
              <a:buSzPct val="100000"/>
              <a:buAutoNum type="arabicPeriod" startAt="1"/>
              <a:defRPr sz="1800"/>
            </a:pPr>
            <a:r>
              <a:rPr sz="2500">
                <a:latin typeface="Arial"/>
                <a:ea typeface="Arial"/>
                <a:cs typeface="Arial"/>
                <a:sym typeface="Arial"/>
              </a:rPr>
              <a:t>Να προσθέσει το όνομα του Χblock στη λίστα των advanced_modules</a:t>
            </a:r>
          </a:p>
        </p:txBody>
      </p:sp>
      <p:sp>
        <p:nvSpPr>
          <p:cNvPr id="56" name="Shape 56"/>
          <p:cNvSpPr/>
          <p:nvPr/>
        </p:nvSpPr>
        <p:spPr>
          <a:xfrm>
            <a:off x="1606550" y="5661025"/>
            <a:ext cx="9613901" cy="2374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just" defTabSz="457200">
              <a:defRPr sz="1800"/>
            </a:pPr>
            <a:r>
              <a:rPr sz="2500">
                <a:latin typeface="Arial"/>
                <a:ea typeface="Arial"/>
                <a:cs typeface="Arial"/>
                <a:sym typeface="Arial"/>
              </a:rPr>
              <a:t>Η διαδικασία αυτή είναι χρονοβόρα και αφήνει περιθώρια για λάθη. </a:t>
            </a:r>
            <a:endParaRPr sz="2500">
              <a:latin typeface="Arial"/>
              <a:ea typeface="Arial"/>
              <a:cs typeface="Arial"/>
              <a:sym typeface="Arial"/>
            </a:endParaRPr>
          </a:p>
          <a:p>
            <a:pPr lvl="0" algn="just" defTabSz="457200">
              <a:defRPr sz="1800"/>
            </a:pPr>
            <a:r>
              <a:rPr sz="2500">
                <a:latin typeface="Arial"/>
                <a:ea typeface="Arial"/>
                <a:cs typeface="Arial"/>
                <a:sym typeface="Arial"/>
              </a:rPr>
              <a:t>Εμείς υλοποιήσαμε τη παραπάνω διαδικασία προγραμματιστικά. </a:t>
            </a:r>
            <a:endParaRPr sz="2500">
              <a:latin typeface="Arial"/>
              <a:ea typeface="Arial"/>
              <a:cs typeface="Arial"/>
              <a:sym typeface="Arial"/>
            </a:endParaRPr>
          </a:p>
          <a:p>
            <a:pPr lvl="0" algn="just" defTabSz="457200">
              <a:defRPr sz="1800"/>
            </a:pPr>
            <a:r>
              <a:rPr sz="2500">
                <a:latin typeface="Arial"/>
                <a:ea typeface="Arial"/>
                <a:cs typeface="Arial"/>
                <a:sym typeface="Arial"/>
              </a:rPr>
              <a:t>Έτσι, ο τελικός χρήστης μπορεί να εγκαταστήσει ένα Χblock απλά με το ανέβασμα ενός zip αρχείου και το πάτημα ενός κουμπιού.</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Αρχική σελίδα όπου ο καθηγητής δημιουργεί τα μαθήματα.</a:t>
            </a:r>
          </a:p>
        </p:txBody>
      </p:sp>
      <p:pic>
        <p:nvPicPr>
          <p:cNvPr id="59"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60"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61"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62"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63" name="01a.jpg"/>
          <p:cNvPicPr/>
          <p:nvPr/>
        </p:nvPicPr>
        <p:blipFill>
          <a:blip r:embed="rId6">
            <a:extLst/>
          </a:blip>
          <a:stretch>
            <a:fillRect/>
          </a:stretch>
        </p:blipFill>
        <p:spPr>
          <a:xfrm>
            <a:off x="0" y="1446228"/>
            <a:ext cx="13004800" cy="6742729"/>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Στα Settings προστέθηκε αρχικά η επιλογή του μενού Install Manager</a:t>
            </a:r>
          </a:p>
        </p:txBody>
      </p:sp>
      <p:pic>
        <p:nvPicPr>
          <p:cNvPr id="66"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67"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68"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69"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70" name="02a.jpeg"/>
          <p:cNvPicPr/>
          <p:nvPr/>
        </p:nvPicPr>
        <p:blipFill>
          <a:blip r:embed="rId6">
            <a:extLst/>
          </a:blip>
          <a:stretch>
            <a:fillRect/>
          </a:stretch>
        </p:blipFill>
        <p:spPr>
          <a:xfrm>
            <a:off x="0" y="1456457"/>
            <a:ext cx="13004800" cy="6722420"/>
          </a:xfrm>
          <a:prstGeom prst="rect">
            <a:avLst/>
          </a:prstGeom>
          <a:ln w="12700">
            <a:miter lim="400000"/>
          </a:ln>
        </p:spPr>
      </p:pic>
      <p:sp>
        <p:nvSpPr>
          <p:cNvPr id="71" name="Shape 71"/>
          <p:cNvSpPr/>
          <p:nvPr/>
        </p:nvSpPr>
        <p:spPr>
          <a:xfrm flipH="1" flipV="1">
            <a:off x="5723980" y="3882480"/>
            <a:ext cx="1121320" cy="1121320"/>
          </a:xfrm>
          <a:prstGeom prst="line">
            <a:avLst/>
          </a:prstGeom>
          <a:ln w="25400">
            <a:solidFill/>
            <a:miter lim="400000"/>
            <a:tailEnd type="triangle"/>
          </a:ln>
        </p:spPr>
        <p:txBody>
          <a:bodyPr lIns="50800" tIns="50800" rIns="50800" bIns="50800" anchor="ctr"/>
          <a:lstStyle/>
          <a:p>
            <a:pPr lvl="0">
              <a:defRPr sz="2400"/>
            </a:pPr>
          </a:p>
        </p:txBody>
      </p:sp>
      <p:sp>
        <p:nvSpPr>
          <p:cNvPr id="72" name="Shape 72"/>
          <p:cNvSpPr/>
          <p:nvPr/>
        </p:nvSpPr>
        <p:spPr>
          <a:xfrm>
            <a:off x="6837362" y="4432300"/>
            <a:ext cx="3411538" cy="1186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3" y="0"/>
                </a:moveTo>
                <a:cubicBezTo>
                  <a:pt x="1755" y="0"/>
                  <a:pt x="1578" y="508"/>
                  <a:pt x="1578" y="1135"/>
                </a:cubicBezTo>
                <a:lnTo>
                  <a:pt x="1578" y="8007"/>
                </a:lnTo>
                <a:lnTo>
                  <a:pt x="0" y="10276"/>
                </a:lnTo>
                <a:lnTo>
                  <a:pt x="1578" y="12545"/>
                </a:lnTo>
                <a:lnTo>
                  <a:pt x="1578" y="20465"/>
                </a:lnTo>
                <a:cubicBezTo>
                  <a:pt x="1578" y="21092"/>
                  <a:pt x="1755" y="21600"/>
                  <a:pt x="1973" y="21600"/>
                </a:cubicBezTo>
                <a:lnTo>
                  <a:pt x="21205" y="21600"/>
                </a:lnTo>
                <a:cubicBezTo>
                  <a:pt x="21423" y="21600"/>
                  <a:pt x="21600" y="21092"/>
                  <a:pt x="21600" y="20465"/>
                </a:cubicBezTo>
                <a:lnTo>
                  <a:pt x="21600" y="1135"/>
                </a:lnTo>
                <a:cubicBezTo>
                  <a:pt x="21600" y="508"/>
                  <a:pt x="21423" y="0"/>
                  <a:pt x="21205" y="0"/>
                </a:cubicBezTo>
                <a:lnTo>
                  <a:pt x="1973" y="0"/>
                </a:lnTo>
                <a:close/>
              </a:path>
            </a:pathLst>
          </a:cu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2600"/>
                </a:solidFill>
                <a:latin typeface="Arial"/>
                <a:ea typeface="Arial"/>
                <a:cs typeface="Arial"/>
                <a:sym typeface="Arial"/>
              </a:defRPr>
            </a:lvl1pPr>
          </a:lstStyle>
          <a:p>
            <a:pPr lvl="0">
              <a:defRPr b="0" sz="1800">
                <a:solidFill>
                  <a:srgbClr val="000000"/>
                </a:solidFill>
              </a:defRPr>
            </a:pPr>
            <a:r>
              <a:rPr b="1" sz="2400">
                <a:solidFill>
                  <a:srgbClr val="FF2600"/>
                </a:solidFill>
              </a:rPr>
              <a:t>Προσθήκη του μενού Install Manager</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body" idx="1"/>
          </p:nvPr>
        </p:nvSpPr>
        <p:spPr>
          <a:xfrm>
            <a:off x="1524000" y="349250"/>
            <a:ext cx="101219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Έτσι μας ανοίγει η σελίδα όπου μπορούμε να φορτώσουμε ένα Xblock υπό μορφή zip και με την επιλογή send προχωράμε στην εγκατάσταση του Xblock.</a:t>
            </a:r>
          </a:p>
        </p:txBody>
      </p:sp>
      <p:pic>
        <p:nvPicPr>
          <p:cNvPr id="75"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76"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77"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78"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79" name="03a.jpeg"/>
          <p:cNvPicPr/>
          <p:nvPr/>
        </p:nvPicPr>
        <p:blipFill>
          <a:blip r:embed="rId6">
            <a:extLst/>
          </a:blip>
          <a:stretch>
            <a:fillRect/>
          </a:stretch>
        </p:blipFill>
        <p:spPr>
          <a:xfrm>
            <a:off x="0" y="1512087"/>
            <a:ext cx="13004800" cy="6729426"/>
          </a:xfrm>
          <a:prstGeom prst="rect">
            <a:avLst/>
          </a:prstGeom>
          <a:ln w="12700">
            <a:miter lim="400000"/>
          </a:ln>
        </p:spPr>
      </p:pic>
      <p:sp>
        <p:nvSpPr>
          <p:cNvPr id="80" name="Shape 80"/>
          <p:cNvSpPr/>
          <p:nvPr/>
        </p:nvSpPr>
        <p:spPr>
          <a:xfrm flipH="1">
            <a:off x="965199" y="3810000"/>
            <a:ext cx="3035301" cy="372592"/>
          </a:xfrm>
          <a:prstGeom prst="line">
            <a:avLst/>
          </a:prstGeom>
          <a:ln w="25400">
            <a:solidFill/>
            <a:miter lim="400000"/>
            <a:tailEnd type="triangle"/>
          </a:ln>
        </p:spPr>
        <p:txBody>
          <a:bodyPr lIns="50800" tIns="50800" rIns="50800" bIns="50800" anchor="ctr"/>
          <a:lstStyle/>
          <a:p>
            <a:pPr lvl="0">
              <a:defRPr sz="2400"/>
            </a:pPr>
          </a:p>
        </p:txBody>
      </p:sp>
      <p:sp>
        <p:nvSpPr>
          <p:cNvPr id="81" name="Shape 81"/>
          <p:cNvSpPr/>
          <p:nvPr/>
        </p:nvSpPr>
        <p:spPr>
          <a:xfrm>
            <a:off x="3990181" y="3060700"/>
            <a:ext cx="4226719" cy="1511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1" y="0"/>
                </a:moveTo>
                <a:cubicBezTo>
                  <a:pt x="1718" y="0"/>
                  <a:pt x="1545" y="481"/>
                  <a:pt x="1545" y="1078"/>
                </a:cubicBezTo>
                <a:lnTo>
                  <a:pt x="1545" y="8639"/>
                </a:lnTo>
                <a:lnTo>
                  <a:pt x="0" y="10800"/>
                </a:lnTo>
                <a:lnTo>
                  <a:pt x="1545" y="12961"/>
                </a:lnTo>
                <a:lnTo>
                  <a:pt x="1545" y="20522"/>
                </a:lnTo>
                <a:cubicBezTo>
                  <a:pt x="1545" y="21119"/>
                  <a:pt x="1718" y="21600"/>
                  <a:pt x="1931" y="21600"/>
                </a:cubicBezTo>
                <a:lnTo>
                  <a:pt x="21215" y="21600"/>
                </a:lnTo>
                <a:cubicBezTo>
                  <a:pt x="21428" y="21600"/>
                  <a:pt x="21600" y="21119"/>
                  <a:pt x="21600" y="20522"/>
                </a:cubicBezTo>
                <a:lnTo>
                  <a:pt x="21600" y="1078"/>
                </a:lnTo>
                <a:cubicBezTo>
                  <a:pt x="21600" y="481"/>
                  <a:pt x="21428" y="0"/>
                  <a:pt x="21215" y="0"/>
                </a:cubicBezTo>
                <a:lnTo>
                  <a:pt x="1931" y="0"/>
                </a:lnTo>
                <a:close/>
              </a:path>
            </a:pathLst>
          </a:cu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2600"/>
                </a:solidFill>
                <a:latin typeface="Arial"/>
                <a:ea typeface="Arial"/>
                <a:cs typeface="Arial"/>
                <a:sym typeface="Arial"/>
              </a:defRPr>
            </a:lvl1pPr>
          </a:lstStyle>
          <a:p>
            <a:pPr lvl="0">
              <a:defRPr b="0" sz="1800">
                <a:solidFill>
                  <a:srgbClr val="000000"/>
                </a:solidFill>
              </a:defRPr>
            </a:pPr>
            <a:r>
              <a:rPr b="1" sz="2400">
                <a:solidFill>
                  <a:srgbClr val="FF2600"/>
                </a:solidFill>
              </a:rPr>
              <a:t>Με το Send εκτελείται η εγκατάσταση του Xblock</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body" idx="1"/>
          </p:nvPr>
        </p:nvSpPr>
        <p:spPr>
          <a:xfrm>
            <a:off x="1358900" y="349250"/>
            <a:ext cx="10287000" cy="1130300"/>
          </a:xfrm>
          <a:prstGeom prst="rect">
            <a:avLst/>
          </a:prstGeom>
        </p:spPr>
        <p:txBody>
          <a:bodyPr/>
          <a:lstStyle/>
          <a:p>
            <a:pPr lvl="0" defTabSz="457200">
              <a:defRPr sz="1800"/>
            </a:pPr>
            <a:endParaRPr b="1" sz="2000">
              <a:latin typeface="Arial"/>
              <a:ea typeface="Arial"/>
              <a:cs typeface="Arial"/>
              <a:sym typeface="Arial"/>
            </a:endParaRPr>
          </a:p>
          <a:p>
            <a:pPr lvl="0" defTabSz="457200">
              <a:defRPr sz="1800"/>
            </a:pPr>
            <a:r>
              <a:rPr b="1" sz="2000">
                <a:latin typeface="Arial"/>
                <a:ea typeface="Arial"/>
                <a:cs typeface="Arial"/>
                <a:sym typeface="Arial"/>
              </a:rPr>
              <a:t>Σε περίπτωση που δεν επιλέξουμε zip αρχείο τότε πατώντας το send θα μας επιστρέψει μια σελίδα που μας ζητάει να επιλέξουμε ένα zip αρχείο.</a:t>
            </a:r>
          </a:p>
        </p:txBody>
      </p:sp>
      <p:pic>
        <p:nvPicPr>
          <p:cNvPr id="84"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85"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86"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87"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88" name="04a.png"/>
          <p:cNvPicPr/>
          <p:nvPr/>
        </p:nvPicPr>
        <p:blipFill>
          <a:blip r:embed="rId6">
            <a:extLst/>
          </a:blip>
          <a:stretch>
            <a:fillRect/>
          </a:stretch>
        </p:blipFill>
        <p:spPr>
          <a:xfrm>
            <a:off x="0" y="1501274"/>
            <a:ext cx="13004800" cy="6751052"/>
          </a:xfrm>
          <a:prstGeom prst="rect">
            <a:avLst/>
          </a:prstGeom>
          <a:ln w="12700">
            <a:miter lim="400000"/>
          </a:ln>
        </p:spPr>
      </p:pic>
      <p:sp>
        <p:nvSpPr>
          <p:cNvPr id="89" name="Shape 89"/>
          <p:cNvSpPr/>
          <p:nvPr/>
        </p:nvSpPr>
        <p:spPr>
          <a:xfrm flipH="1">
            <a:off x="2705100" y="3689125"/>
            <a:ext cx="2184401" cy="168249"/>
          </a:xfrm>
          <a:prstGeom prst="line">
            <a:avLst/>
          </a:prstGeom>
          <a:ln w="25400">
            <a:solidFill/>
            <a:miter lim="400000"/>
            <a:tailEnd type="triangle"/>
          </a:ln>
        </p:spPr>
        <p:txBody>
          <a:bodyPr lIns="50800" tIns="50800" rIns="50800" bIns="50800" anchor="ctr"/>
          <a:lstStyle/>
          <a:p>
            <a:pPr lvl="0">
              <a:defRPr sz="2400"/>
            </a:pPr>
          </a:p>
        </p:txBody>
      </p:sp>
      <p:sp>
        <p:nvSpPr>
          <p:cNvPr id="90" name="Shape 90"/>
          <p:cNvSpPr/>
          <p:nvPr/>
        </p:nvSpPr>
        <p:spPr>
          <a:xfrm>
            <a:off x="4871243" y="2755900"/>
            <a:ext cx="5898357" cy="1870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2" y="0"/>
                </a:moveTo>
                <a:cubicBezTo>
                  <a:pt x="1523" y="0"/>
                  <a:pt x="1369" y="485"/>
                  <a:pt x="1369" y="1082"/>
                </a:cubicBezTo>
                <a:lnTo>
                  <a:pt x="1369" y="8641"/>
                </a:lnTo>
                <a:lnTo>
                  <a:pt x="0" y="10800"/>
                </a:lnTo>
                <a:lnTo>
                  <a:pt x="1369" y="12959"/>
                </a:lnTo>
                <a:lnTo>
                  <a:pt x="1369" y="20523"/>
                </a:lnTo>
                <a:cubicBezTo>
                  <a:pt x="1369" y="21119"/>
                  <a:pt x="1523" y="21600"/>
                  <a:pt x="1712" y="21600"/>
                </a:cubicBezTo>
                <a:lnTo>
                  <a:pt x="21257" y="21600"/>
                </a:lnTo>
                <a:cubicBezTo>
                  <a:pt x="21446" y="21600"/>
                  <a:pt x="21600" y="21119"/>
                  <a:pt x="21600" y="20523"/>
                </a:cubicBezTo>
                <a:lnTo>
                  <a:pt x="21600" y="1082"/>
                </a:lnTo>
                <a:cubicBezTo>
                  <a:pt x="21600" y="485"/>
                  <a:pt x="21446" y="0"/>
                  <a:pt x="21257" y="0"/>
                </a:cubicBezTo>
                <a:lnTo>
                  <a:pt x="1712" y="0"/>
                </a:lnTo>
                <a:close/>
              </a:path>
            </a:pathLst>
          </a:cu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2600"/>
                </a:solidFill>
                <a:latin typeface="Arial"/>
                <a:ea typeface="Arial"/>
                <a:cs typeface="Arial"/>
                <a:sym typeface="Arial"/>
              </a:defRPr>
            </a:lvl1pPr>
          </a:lstStyle>
          <a:p>
            <a:pPr lvl="0">
              <a:defRPr sz="1800">
                <a:solidFill>
                  <a:srgbClr val="000000"/>
                </a:solidFill>
              </a:defRPr>
            </a:pPr>
            <a:r>
              <a:rPr sz="2400">
                <a:solidFill>
                  <a:srgbClr val="FF2600"/>
                </a:solidFill>
              </a:rPr>
              <a:t>Για το παράδειγμα μας χρησιμοποιήσαμε ένα Xblock από την συνεισφορά συναδέλφων μας στο συγκεκριμένο σεμινάριο.</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body" idx="1"/>
          </p:nvPr>
        </p:nvSpPr>
        <p:spPr>
          <a:xfrm>
            <a:off x="1181100" y="349250"/>
            <a:ext cx="10464800" cy="1130300"/>
          </a:xfrm>
          <a:prstGeom prst="rect">
            <a:avLst/>
          </a:prstGeom>
        </p:spPr>
        <p:txBody>
          <a:bodyPr/>
          <a:lstStyle/>
          <a:p>
            <a:pPr lvl="0" defTabSz="457200">
              <a:defRPr sz="1800"/>
            </a:pPr>
            <a:endParaRPr sz="2000">
              <a:latin typeface="Arial"/>
              <a:ea typeface="Arial"/>
              <a:cs typeface="Arial"/>
              <a:sym typeface="Arial"/>
            </a:endParaRPr>
          </a:p>
          <a:p>
            <a:pPr lvl="0" defTabSz="457200">
              <a:defRPr sz="1800"/>
            </a:pPr>
            <a:r>
              <a:rPr b="1" sz="2000">
                <a:latin typeface="Arial"/>
                <a:ea typeface="Arial"/>
                <a:cs typeface="Arial"/>
                <a:sym typeface="Arial"/>
              </a:rPr>
              <a:t>Αυτό είναι το μήνυμα που παίρνουμε όταν τελειώσει η εγκατάσταση</a:t>
            </a:r>
          </a:p>
        </p:txBody>
      </p:sp>
      <p:pic>
        <p:nvPicPr>
          <p:cNvPr id="93"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94"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95"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96"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97" name="05a.png"/>
          <p:cNvPicPr/>
          <p:nvPr/>
        </p:nvPicPr>
        <p:blipFill>
          <a:blip r:embed="rId6">
            <a:extLst/>
          </a:blip>
          <a:stretch>
            <a:fillRect/>
          </a:stretch>
        </p:blipFill>
        <p:spPr>
          <a:xfrm>
            <a:off x="0" y="1445977"/>
            <a:ext cx="13004800" cy="6743230"/>
          </a:xfrm>
          <a:prstGeom prst="rect">
            <a:avLst/>
          </a:prstGeom>
          <a:ln w="12700">
            <a:miter lim="400000"/>
          </a:ln>
        </p:spPr>
      </p:pic>
      <p:sp>
        <p:nvSpPr>
          <p:cNvPr id="98" name="Shape 98"/>
          <p:cNvSpPr/>
          <p:nvPr/>
        </p:nvSpPr>
        <p:spPr>
          <a:xfrm>
            <a:off x="5638800" y="2197100"/>
            <a:ext cx="6083300" cy="124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 y="0"/>
                </a:moveTo>
                <a:cubicBezTo>
                  <a:pt x="1003" y="0"/>
                  <a:pt x="902" y="493"/>
                  <a:pt x="902" y="1102"/>
                </a:cubicBezTo>
                <a:lnTo>
                  <a:pt x="902" y="8816"/>
                </a:lnTo>
                <a:lnTo>
                  <a:pt x="0" y="11020"/>
                </a:lnTo>
                <a:lnTo>
                  <a:pt x="902" y="13224"/>
                </a:lnTo>
                <a:lnTo>
                  <a:pt x="902" y="20498"/>
                </a:lnTo>
                <a:cubicBezTo>
                  <a:pt x="902" y="21107"/>
                  <a:pt x="1003" y="21600"/>
                  <a:pt x="1127" y="21600"/>
                </a:cubicBezTo>
                <a:lnTo>
                  <a:pt x="21375" y="21600"/>
                </a:lnTo>
                <a:cubicBezTo>
                  <a:pt x="21499" y="21600"/>
                  <a:pt x="21600" y="21107"/>
                  <a:pt x="21600" y="20498"/>
                </a:cubicBezTo>
                <a:lnTo>
                  <a:pt x="21600" y="1102"/>
                </a:lnTo>
                <a:cubicBezTo>
                  <a:pt x="21600" y="493"/>
                  <a:pt x="21499" y="0"/>
                  <a:pt x="21375" y="0"/>
                </a:cubicBezTo>
                <a:lnTo>
                  <a:pt x="1127" y="0"/>
                </a:lnTo>
                <a:close/>
              </a:path>
            </a:pathLst>
          </a:cu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2600"/>
                </a:solidFill>
                <a:latin typeface="Arial"/>
                <a:ea typeface="Arial"/>
                <a:cs typeface="Arial"/>
                <a:sym typeface="Arial"/>
              </a:defRPr>
            </a:lvl1pPr>
          </a:lstStyle>
          <a:p>
            <a:pPr lvl="0">
              <a:defRPr b="0" sz="1800">
                <a:solidFill>
                  <a:srgbClr val="000000"/>
                </a:solidFill>
              </a:defRPr>
            </a:pPr>
            <a:r>
              <a:rPr b="1" sz="2400">
                <a:solidFill>
                  <a:srgbClr val="FF2600"/>
                </a:solidFill>
              </a:rPr>
              <a:t>Επειδή ήδη έχουμε εγκαταστήσει το Xblock μας εμφανίζει μήνυμα που λέει ότι τα αρχεία μας υπάρχουν ήδη.</a:t>
            </a:r>
          </a:p>
        </p:txBody>
      </p:sp>
      <p:sp>
        <p:nvSpPr>
          <p:cNvPr id="99" name="Shape 99"/>
          <p:cNvSpPr/>
          <p:nvPr/>
        </p:nvSpPr>
        <p:spPr>
          <a:xfrm flipH="1">
            <a:off x="4388281" y="2844799"/>
            <a:ext cx="1263220" cy="899739"/>
          </a:xfrm>
          <a:prstGeom prst="line">
            <a:avLst/>
          </a:prstGeom>
          <a:ln w="25400">
            <a:solidFill/>
            <a:miter lim="400000"/>
            <a:tailEnd type="triangle"/>
          </a:ln>
        </p:spPr>
        <p:txBody>
          <a:bodyPr lIns="50800" tIns="50800" rIns="50800" bIns="50800" anchor="ctr"/>
          <a:lstStyle/>
          <a:p>
            <a:pPr lvl="0">
              <a:defRPr sz="2400"/>
            </a:pPr>
          </a:p>
        </p:txBody>
      </p:sp>
      <p:sp>
        <p:nvSpPr>
          <p:cNvPr id="100" name="Shape 100"/>
          <p:cNvSpPr/>
          <p:nvPr/>
        </p:nvSpPr>
        <p:spPr>
          <a:xfrm>
            <a:off x="5369718" y="5981700"/>
            <a:ext cx="6124576" cy="2044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3" y="0"/>
                </a:moveTo>
                <a:cubicBezTo>
                  <a:pt x="1604" y="0"/>
                  <a:pt x="1442" y="485"/>
                  <a:pt x="1442" y="1082"/>
                </a:cubicBezTo>
                <a:lnTo>
                  <a:pt x="1442" y="8641"/>
                </a:lnTo>
                <a:lnTo>
                  <a:pt x="0" y="10800"/>
                </a:lnTo>
                <a:lnTo>
                  <a:pt x="1442" y="12959"/>
                </a:lnTo>
                <a:lnTo>
                  <a:pt x="1442" y="20518"/>
                </a:lnTo>
                <a:cubicBezTo>
                  <a:pt x="1442" y="21115"/>
                  <a:pt x="1604" y="21600"/>
                  <a:pt x="1803" y="21600"/>
                </a:cubicBezTo>
                <a:lnTo>
                  <a:pt x="21239" y="21600"/>
                </a:lnTo>
                <a:cubicBezTo>
                  <a:pt x="21438" y="21600"/>
                  <a:pt x="21600" y="21115"/>
                  <a:pt x="21600" y="20518"/>
                </a:cubicBezTo>
                <a:lnTo>
                  <a:pt x="21600" y="1082"/>
                </a:lnTo>
                <a:cubicBezTo>
                  <a:pt x="21600" y="485"/>
                  <a:pt x="21438" y="0"/>
                  <a:pt x="21239" y="0"/>
                </a:cubicBezTo>
                <a:lnTo>
                  <a:pt x="1803" y="0"/>
                </a:lnTo>
                <a:close/>
              </a:path>
            </a:pathLst>
          </a:cu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2600"/>
                </a:solidFill>
                <a:latin typeface="Helvetica"/>
                <a:ea typeface="Helvetica"/>
                <a:cs typeface="Helvetica"/>
                <a:sym typeface="Helvetica"/>
              </a:defRPr>
            </a:lvl1pPr>
          </a:lstStyle>
          <a:p>
            <a:pPr lvl="0">
              <a:defRPr b="0" sz="1800">
                <a:solidFill>
                  <a:srgbClr val="000000"/>
                </a:solidFill>
              </a:defRPr>
            </a:pPr>
            <a:r>
              <a:rPr b="1" sz="2400">
                <a:solidFill>
                  <a:srgbClr val="FF2600"/>
                </a:solidFill>
              </a:rPr>
              <a:t>Αυτό είναι το όνομα που έχει το Xblock μας και το παίρνουμε από το path της εγκατάστασης μετά το unzip. Με μια μεταβλητή έπειτα το καταχωρούμε και στο Advance Setting</a:t>
            </a:r>
          </a:p>
        </p:txBody>
      </p:sp>
      <p:sp>
        <p:nvSpPr>
          <p:cNvPr id="101" name="Shape 101"/>
          <p:cNvSpPr/>
          <p:nvPr/>
        </p:nvSpPr>
        <p:spPr>
          <a:xfrm flipH="1" flipV="1">
            <a:off x="4440688" y="6078988"/>
            <a:ext cx="921867" cy="921867"/>
          </a:xfrm>
          <a:prstGeom prst="line">
            <a:avLst/>
          </a:prstGeom>
          <a:ln w="25400">
            <a:solidFill/>
            <a:miter lim="400000"/>
            <a:tailEnd type="triangle"/>
          </a:ln>
        </p:spPr>
        <p:txBody>
          <a:bodyPr lIns="50800" tIns="50800" rIns="50800" bIns="50800" anchor="ctr"/>
          <a:lstStyle/>
          <a:p>
            <a:pPr lvl="0">
              <a:defRPr sz="2400"/>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body" idx="1"/>
          </p:nvPr>
        </p:nvSpPr>
        <p:spPr>
          <a:xfrm>
            <a:off x="1181100" y="349250"/>
            <a:ext cx="10464800" cy="1130300"/>
          </a:xfrm>
          <a:prstGeom prst="rect">
            <a:avLst/>
          </a:prstGeom>
        </p:spPr>
        <p:txBody>
          <a:bodyPr/>
          <a:lstStyle/>
          <a:p>
            <a:pPr lvl="0" defTabSz="457200">
              <a:defRPr sz="1800"/>
            </a:pPr>
            <a:endParaRPr b="1" sz="2000">
              <a:latin typeface="Arial"/>
              <a:ea typeface="Arial"/>
              <a:cs typeface="Arial"/>
              <a:sym typeface="Arial"/>
            </a:endParaRPr>
          </a:p>
          <a:p>
            <a:pPr lvl="0" defTabSz="457200">
              <a:defRPr sz="1800"/>
            </a:pPr>
            <a:r>
              <a:rPr b="1" sz="2000">
                <a:latin typeface="Arial"/>
                <a:ea typeface="Arial"/>
                <a:cs typeface="Arial"/>
                <a:sym typeface="Arial"/>
              </a:rPr>
              <a:t>Το μενού Advance Settings</a:t>
            </a:r>
          </a:p>
        </p:txBody>
      </p:sp>
      <p:pic>
        <p:nvPicPr>
          <p:cNvPr id="104" name="pasted-image.png"/>
          <p:cNvPicPr/>
          <p:nvPr/>
        </p:nvPicPr>
        <p:blipFill>
          <a:blip r:embed="rId2">
            <a:extLst/>
          </a:blip>
          <a:stretch>
            <a:fillRect/>
          </a:stretch>
        </p:blipFill>
        <p:spPr>
          <a:xfrm>
            <a:off x="209550" y="174873"/>
            <a:ext cx="1905000" cy="1211662"/>
          </a:xfrm>
          <a:prstGeom prst="rect">
            <a:avLst/>
          </a:prstGeom>
          <a:ln w="12700">
            <a:miter lim="400000"/>
          </a:ln>
        </p:spPr>
      </p:pic>
      <p:pic>
        <p:nvPicPr>
          <p:cNvPr id="105" name="pasted-image.png"/>
          <p:cNvPicPr/>
          <p:nvPr/>
        </p:nvPicPr>
        <p:blipFill>
          <a:blip r:embed="rId3">
            <a:extLst/>
          </a:blip>
          <a:stretch>
            <a:fillRect/>
          </a:stretch>
        </p:blipFill>
        <p:spPr>
          <a:xfrm>
            <a:off x="11588750" y="133350"/>
            <a:ext cx="1270000" cy="1294709"/>
          </a:xfrm>
          <a:prstGeom prst="rect">
            <a:avLst/>
          </a:prstGeom>
          <a:ln w="12700">
            <a:miter lim="400000"/>
          </a:ln>
        </p:spPr>
      </p:pic>
      <p:pic>
        <p:nvPicPr>
          <p:cNvPr id="106" name="pasted-image.png"/>
          <p:cNvPicPr/>
          <p:nvPr/>
        </p:nvPicPr>
        <p:blipFill>
          <a:blip r:embed="rId4">
            <a:extLst/>
          </a:blip>
          <a:stretch>
            <a:fillRect/>
          </a:stretch>
        </p:blipFill>
        <p:spPr>
          <a:xfrm>
            <a:off x="-127000" y="8248650"/>
            <a:ext cx="1270000" cy="1270000"/>
          </a:xfrm>
          <a:prstGeom prst="rect">
            <a:avLst/>
          </a:prstGeom>
          <a:ln w="12700">
            <a:miter lim="400000"/>
          </a:ln>
        </p:spPr>
      </p:pic>
      <p:pic>
        <p:nvPicPr>
          <p:cNvPr id="107" name="pasted-image.png"/>
          <p:cNvPicPr/>
          <p:nvPr/>
        </p:nvPicPr>
        <p:blipFill>
          <a:blip r:embed="rId5">
            <a:extLst/>
          </a:blip>
          <a:stretch>
            <a:fillRect/>
          </a:stretch>
        </p:blipFill>
        <p:spPr>
          <a:xfrm>
            <a:off x="11010900" y="8972550"/>
            <a:ext cx="1905000" cy="666750"/>
          </a:xfrm>
          <a:prstGeom prst="rect">
            <a:avLst/>
          </a:prstGeom>
          <a:ln w="12700">
            <a:miter lim="400000"/>
          </a:ln>
        </p:spPr>
      </p:pic>
      <p:pic>
        <p:nvPicPr>
          <p:cNvPr id="108" name="06a.jpg"/>
          <p:cNvPicPr/>
          <p:nvPr/>
        </p:nvPicPr>
        <p:blipFill>
          <a:blip r:embed="rId6">
            <a:extLst/>
          </a:blip>
          <a:stretch>
            <a:fillRect/>
          </a:stretch>
        </p:blipFill>
        <p:spPr>
          <a:xfrm>
            <a:off x="0" y="1440692"/>
            <a:ext cx="13004800" cy="6753800"/>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