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25138A-4368-4E36-9437-C36356283A85}" type="datetimeFigureOut">
              <a:rPr lang="el-GR" smtClean="0"/>
              <a:t>11/6/2015</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F6FE1D-4BB9-444A-BA4C-BF0B416E3FA6}" type="slidenum">
              <a:rPr lang="el-GR" smtClean="0"/>
              <a:t>‹#›</a:t>
            </a:fld>
            <a:endParaRPr lang="el-GR"/>
          </a:p>
        </p:txBody>
      </p:sp>
    </p:spTree>
    <p:extLst>
      <p:ext uri="{BB962C8B-B14F-4D97-AF65-F5344CB8AC3E}">
        <p14:creationId xmlns:p14="http://schemas.microsoft.com/office/powerpoint/2010/main" val="2118616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10"/>
          </p:nvPr>
        </p:nvSpPr>
        <p:spPr/>
        <p:txBody>
          <a:bodyPr/>
          <a:lstStyle/>
          <a:p>
            <a:fld id="{54F6FE1D-4BB9-444A-BA4C-BF0B416E3FA6}" type="slidenum">
              <a:rPr lang="el-GR" smtClean="0"/>
              <a:t>1</a:t>
            </a:fld>
            <a:endParaRPr lang="el-GR"/>
          </a:p>
        </p:txBody>
      </p:sp>
    </p:spTree>
    <p:extLst>
      <p:ext uri="{BB962C8B-B14F-4D97-AF65-F5344CB8AC3E}">
        <p14:creationId xmlns:p14="http://schemas.microsoft.com/office/powerpoint/2010/main" val="4162426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l-GR" smtClean="0"/>
              <a:t>Στυλ κύριου τίτλου</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l-GR" smtClean="0"/>
              <a:t>Στυλ κύριου υπότιτλου</a:t>
            </a:r>
            <a:endParaRPr lang="en-US" dirty="0"/>
          </a:p>
        </p:txBody>
      </p:sp>
      <p:sp>
        <p:nvSpPr>
          <p:cNvPr id="4" name="Date Placeholder 3"/>
          <p:cNvSpPr>
            <a:spLocks noGrp="1"/>
          </p:cNvSpPr>
          <p:nvPr>
            <p:ph type="dt" sz="half" idx="10"/>
          </p:nvPr>
        </p:nvSpPr>
        <p:spPr/>
        <p:txBody>
          <a:bodyPr/>
          <a:lstStyle/>
          <a:p>
            <a:fld id="{F987B648-4FC7-48C2-941F-9E7E867A875C}" type="datetime1">
              <a:rPr lang="en-US" smtClean="0"/>
              <a:t>6/11/2015</a:t>
            </a:fld>
            <a:endParaRPr lang="en-US"/>
          </a:p>
        </p:txBody>
      </p:sp>
      <p:sp>
        <p:nvSpPr>
          <p:cNvPr id="5" name="Footer Placeholder 4"/>
          <p:cNvSpPr>
            <a:spLocks noGrp="1"/>
          </p:cNvSpPr>
          <p:nvPr>
            <p:ph type="ftr" sz="quarter" idx="11"/>
          </p:nvPr>
        </p:nvSpPr>
        <p:spPr/>
        <p:txBody>
          <a:bodyPr/>
          <a:lstStyle/>
          <a:p>
            <a:r>
              <a:rPr lang="en-US" smtClean="0"/>
              <a:t>WCAG-compatible accessibility theme EDx</a:t>
            </a:r>
            <a:endParaRPr lang="en-US"/>
          </a:p>
        </p:txBody>
      </p:sp>
      <p:sp>
        <p:nvSpPr>
          <p:cNvPr id="6" name="Slide Number Placeholder 5"/>
          <p:cNvSpPr>
            <a:spLocks noGrp="1"/>
          </p:cNvSpPr>
          <p:nvPr>
            <p:ph type="sldNum" sz="quarter" idx="12"/>
          </p:nvPr>
        </p:nvSpPr>
        <p:spPr/>
        <p:txBody>
          <a:bodyPr/>
          <a:lstStyle/>
          <a:p>
            <a:fld id="{91E50325-8C7E-4F84-8B49-E36666063CC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524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fld id="{4B067606-38FE-4066-B7E4-E2C873F25F93}" type="datetime1">
              <a:rPr lang="en-US" smtClean="0"/>
              <a:t>6/11/2015</a:t>
            </a:fld>
            <a:endParaRPr lang="en-US"/>
          </a:p>
        </p:txBody>
      </p:sp>
      <p:sp>
        <p:nvSpPr>
          <p:cNvPr id="5" name="Footer Placeholder 4"/>
          <p:cNvSpPr>
            <a:spLocks noGrp="1"/>
          </p:cNvSpPr>
          <p:nvPr>
            <p:ph type="ftr" sz="quarter" idx="11"/>
          </p:nvPr>
        </p:nvSpPr>
        <p:spPr/>
        <p:txBody>
          <a:bodyPr/>
          <a:lstStyle/>
          <a:p>
            <a:r>
              <a:rPr lang="en-US" smtClean="0"/>
              <a:t>WCAG-compatible accessibility theme EDx</a:t>
            </a:r>
            <a:endParaRPr lang="en-US"/>
          </a:p>
        </p:txBody>
      </p:sp>
      <p:sp>
        <p:nvSpPr>
          <p:cNvPr id="6" name="Slide Number Placeholder 5"/>
          <p:cNvSpPr>
            <a:spLocks noGrp="1"/>
          </p:cNvSpPr>
          <p:nvPr>
            <p:ph type="sldNum" sz="quarter" idx="12"/>
          </p:nvPr>
        </p:nvSpPr>
        <p:spPr/>
        <p:txBody>
          <a:bodyPr/>
          <a:lstStyle/>
          <a:p>
            <a:fld id="{91E50325-8C7E-4F84-8B49-E36666063CC9}" type="slidenum">
              <a:rPr lang="en-US" smtClean="0"/>
              <a:t>‹#›</a:t>
            </a:fld>
            <a:endParaRPr lang="en-US"/>
          </a:p>
        </p:txBody>
      </p:sp>
    </p:spTree>
    <p:extLst>
      <p:ext uri="{BB962C8B-B14F-4D97-AF65-F5344CB8AC3E}">
        <p14:creationId xmlns:p14="http://schemas.microsoft.com/office/powerpoint/2010/main" val="183485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l-GR" smtClean="0"/>
              <a:t>Στυλ κύριου τίτλου</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fld id="{1F0BC1BA-3685-40C3-979F-0FB523D7CB32}" type="datetime1">
              <a:rPr lang="en-US" smtClean="0"/>
              <a:t>6/11/2015</a:t>
            </a:fld>
            <a:endParaRPr lang="en-US"/>
          </a:p>
        </p:txBody>
      </p:sp>
      <p:sp>
        <p:nvSpPr>
          <p:cNvPr id="5" name="Footer Placeholder 4"/>
          <p:cNvSpPr>
            <a:spLocks noGrp="1"/>
          </p:cNvSpPr>
          <p:nvPr>
            <p:ph type="ftr" sz="quarter" idx="11"/>
          </p:nvPr>
        </p:nvSpPr>
        <p:spPr/>
        <p:txBody>
          <a:bodyPr/>
          <a:lstStyle/>
          <a:p>
            <a:r>
              <a:rPr lang="en-US" smtClean="0"/>
              <a:t>WCAG-compatible accessibility theme EDx</a:t>
            </a:r>
            <a:endParaRPr lang="en-US"/>
          </a:p>
        </p:txBody>
      </p:sp>
      <p:sp>
        <p:nvSpPr>
          <p:cNvPr id="6" name="Slide Number Placeholder 5"/>
          <p:cNvSpPr>
            <a:spLocks noGrp="1"/>
          </p:cNvSpPr>
          <p:nvPr>
            <p:ph type="sldNum" sz="quarter" idx="12"/>
          </p:nvPr>
        </p:nvSpPr>
        <p:spPr/>
        <p:txBody>
          <a:bodyPr/>
          <a:lstStyle/>
          <a:p>
            <a:fld id="{91E50325-8C7E-4F84-8B49-E36666063CC9}" type="slidenum">
              <a:rPr lang="en-US" smtClean="0"/>
              <a:t>‹#›</a:t>
            </a:fld>
            <a:endParaRPr lang="en-US"/>
          </a:p>
        </p:txBody>
      </p:sp>
    </p:spTree>
    <p:extLst>
      <p:ext uri="{BB962C8B-B14F-4D97-AF65-F5344CB8AC3E}">
        <p14:creationId xmlns:p14="http://schemas.microsoft.com/office/powerpoint/2010/main" val="2714881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l-GR" smtClean="0"/>
              <a:t>Στυλ κύριου τίτλου</a:t>
            </a:r>
            <a:endParaRPr lang="en-US" dirty="0"/>
          </a:p>
        </p:txBody>
      </p:sp>
      <p:sp>
        <p:nvSpPr>
          <p:cNvPr id="3" name="Content Placeholder 2"/>
          <p:cNvSpPr>
            <a:spLocks noGrp="1"/>
          </p:cNvSpPr>
          <p:nvPr>
            <p:ph idx="1"/>
          </p:nvPr>
        </p:nvSpPr>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fld id="{37FA1960-3700-4D92-B750-38085F7182C7}" type="datetime1">
              <a:rPr lang="en-US" smtClean="0"/>
              <a:t>6/11/2015</a:t>
            </a:fld>
            <a:endParaRPr lang="en-US"/>
          </a:p>
        </p:txBody>
      </p:sp>
      <p:sp>
        <p:nvSpPr>
          <p:cNvPr id="5" name="Footer Placeholder 4"/>
          <p:cNvSpPr>
            <a:spLocks noGrp="1"/>
          </p:cNvSpPr>
          <p:nvPr>
            <p:ph type="ftr" sz="quarter" idx="11"/>
          </p:nvPr>
        </p:nvSpPr>
        <p:spPr/>
        <p:txBody>
          <a:bodyPr/>
          <a:lstStyle/>
          <a:p>
            <a:r>
              <a:rPr lang="en-US" smtClean="0"/>
              <a:t>WCAG-compatible accessibility theme EDx</a:t>
            </a:r>
            <a:endParaRPr lang="en-US"/>
          </a:p>
        </p:txBody>
      </p:sp>
      <p:sp>
        <p:nvSpPr>
          <p:cNvPr id="6" name="Slide Number Placeholder 5"/>
          <p:cNvSpPr>
            <a:spLocks noGrp="1"/>
          </p:cNvSpPr>
          <p:nvPr>
            <p:ph type="sldNum" sz="quarter" idx="12"/>
          </p:nvPr>
        </p:nvSpPr>
        <p:spPr/>
        <p:txBody>
          <a:bodyPr/>
          <a:lstStyle/>
          <a:p>
            <a:fld id="{91E50325-8C7E-4F84-8B49-E36666063CC9}" type="slidenum">
              <a:rPr lang="en-US" smtClean="0"/>
              <a:t>‹#›</a:t>
            </a:fld>
            <a:endParaRPr lang="en-US"/>
          </a:p>
        </p:txBody>
      </p:sp>
    </p:spTree>
    <p:extLst>
      <p:ext uri="{BB962C8B-B14F-4D97-AF65-F5344CB8AC3E}">
        <p14:creationId xmlns:p14="http://schemas.microsoft.com/office/powerpoint/2010/main" val="3876628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l-GR" smtClean="0"/>
              <a:t>Στυλ κύριου τίτλου</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Στυλ υποδείγματος κειμένου</a:t>
            </a:r>
          </a:p>
        </p:txBody>
      </p:sp>
      <p:sp>
        <p:nvSpPr>
          <p:cNvPr id="4" name="Date Placeholder 3"/>
          <p:cNvSpPr>
            <a:spLocks noGrp="1"/>
          </p:cNvSpPr>
          <p:nvPr>
            <p:ph type="dt" sz="half" idx="10"/>
          </p:nvPr>
        </p:nvSpPr>
        <p:spPr/>
        <p:txBody>
          <a:bodyPr/>
          <a:lstStyle/>
          <a:p>
            <a:fld id="{556C0392-9BC6-44F8-8582-A60B0130D142}" type="datetime1">
              <a:rPr lang="en-US" smtClean="0"/>
              <a:t>6/11/2015</a:t>
            </a:fld>
            <a:endParaRPr lang="en-US"/>
          </a:p>
        </p:txBody>
      </p:sp>
      <p:sp>
        <p:nvSpPr>
          <p:cNvPr id="5" name="Footer Placeholder 4"/>
          <p:cNvSpPr>
            <a:spLocks noGrp="1"/>
          </p:cNvSpPr>
          <p:nvPr>
            <p:ph type="ftr" sz="quarter" idx="11"/>
          </p:nvPr>
        </p:nvSpPr>
        <p:spPr/>
        <p:txBody>
          <a:bodyPr/>
          <a:lstStyle/>
          <a:p>
            <a:r>
              <a:rPr lang="en-US" smtClean="0"/>
              <a:t>WCAG-compatible accessibility theme EDx</a:t>
            </a:r>
            <a:endParaRPr lang="en-US"/>
          </a:p>
        </p:txBody>
      </p:sp>
      <p:sp>
        <p:nvSpPr>
          <p:cNvPr id="6" name="Slide Number Placeholder 5"/>
          <p:cNvSpPr>
            <a:spLocks noGrp="1"/>
          </p:cNvSpPr>
          <p:nvPr>
            <p:ph type="sldNum" sz="quarter" idx="12"/>
          </p:nvPr>
        </p:nvSpPr>
        <p:spPr/>
        <p:txBody>
          <a:bodyPr/>
          <a:lstStyle/>
          <a:p>
            <a:fld id="{91E50325-8C7E-4F84-8B49-E36666063CC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705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l-GR" smtClean="0"/>
              <a:t>Στυλ κύριου τίτλου</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Date Placeholder 4"/>
          <p:cNvSpPr>
            <a:spLocks noGrp="1"/>
          </p:cNvSpPr>
          <p:nvPr>
            <p:ph type="dt" sz="half" idx="10"/>
          </p:nvPr>
        </p:nvSpPr>
        <p:spPr/>
        <p:txBody>
          <a:bodyPr/>
          <a:lstStyle/>
          <a:p>
            <a:fld id="{189791C5-92EF-4BDE-9C61-7F5E539F3515}" type="datetime1">
              <a:rPr lang="en-US" smtClean="0"/>
              <a:t>6/11/2015</a:t>
            </a:fld>
            <a:endParaRPr lang="en-US"/>
          </a:p>
        </p:txBody>
      </p:sp>
      <p:sp>
        <p:nvSpPr>
          <p:cNvPr id="6" name="Footer Placeholder 5"/>
          <p:cNvSpPr>
            <a:spLocks noGrp="1"/>
          </p:cNvSpPr>
          <p:nvPr>
            <p:ph type="ftr" sz="quarter" idx="11"/>
          </p:nvPr>
        </p:nvSpPr>
        <p:spPr/>
        <p:txBody>
          <a:bodyPr/>
          <a:lstStyle/>
          <a:p>
            <a:r>
              <a:rPr lang="en-US" smtClean="0"/>
              <a:t>WCAG-compatible accessibility theme EDx</a:t>
            </a:r>
            <a:endParaRPr lang="en-US"/>
          </a:p>
        </p:txBody>
      </p:sp>
      <p:sp>
        <p:nvSpPr>
          <p:cNvPr id="7" name="Slide Number Placeholder 6"/>
          <p:cNvSpPr>
            <a:spLocks noGrp="1"/>
          </p:cNvSpPr>
          <p:nvPr>
            <p:ph type="sldNum" sz="quarter" idx="12"/>
          </p:nvPr>
        </p:nvSpPr>
        <p:spPr/>
        <p:txBody>
          <a:bodyPr/>
          <a:lstStyle/>
          <a:p>
            <a:fld id="{91E50325-8C7E-4F84-8B49-E36666063CC9}" type="slidenum">
              <a:rPr lang="en-US" smtClean="0"/>
              <a:t>‹#›</a:t>
            </a:fld>
            <a:endParaRPr lang="en-US"/>
          </a:p>
        </p:txBody>
      </p:sp>
    </p:spTree>
    <p:extLst>
      <p:ext uri="{BB962C8B-B14F-4D97-AF65-F5344CB8AC3E}">
        <p14:creationId xmlns:p14="http://schemas.microsoft.com/office/powerpoint/2010/main" val="113383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l-GR" smtClean="0"/>
              <a:t>Στυλ κύριου τίτλου</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4" name="Content Placeholder 3"/>
          <p:cNvSpPr>
            <a:spLocks noGrp="1"/>
          </p:cNvSpPr>
          <p:nvPr>
            <p:ph sz="half" idx="2"/>
          </p:nvPr>
        </p:nvSpPr>
        <p:spPr>
          <a:xfrm>
            <a:off x="1097280" y="2582334"/>
            <a:ext cx="4937760" cy="3378200"/>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6" name="Content Placeholder 5"/>
          <p:cNvSpPr>
            <a:spLocks noGrp="1"/>
          </p:cNvSpPr>
          <p:nvPr>
            <p:ph sz="quarter" idx="4"/>
          </p:nvPr>
        </p:nvSpPr>
        <p:spPr>
          <a:xfrm>
            <a:off x="6217920" y="2582334"/>
            <a:ext cx="4937760" cy="3378200"/>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7" name="Date Placeholder 6"/>
          <p:cNvSpPr>
            <a:spLocks noGrp="1"/>
          </p:cNvSpPr>
          <p:nvPr>
            <p:ph type="dt" sz="half" idx="10"/>
          </p:nvPr>
        </p:nvSpPr>
        <p:spPr/>
        <p:txBody>
          <a:bodyPr/>
          <a:lstStyle/>
          <a:p>
            <a:fld id="{E2A13CA0-5C76-4093-A10E-2E4E421F6CAF}" type="datetime1">
              <a:rPr lang="en-US" smtClean="0"/>
              <a:t>6/11/2015</a:t>
            </a:fld>
            <a:endParaRPr lang="en-US"/>
          </a:p>
        </p:txBody>
      </p:sp>
      <p:sp>
        <p:nvSpPr>
          <p:cNvPr id="8" name="Footer Placeholder 7"/>
          <p:cNvSpPr>
            <a:spLocks noGrp="1"/>
          </p:cNvSpPr>
          <p:nvPr>
            <p:ph type="ftr" sz="quarter" idx="11"/>
          </p:nvPr>
        </p:nvSpPr>
        <p:spPr/>
        <p:txBody>
          <a:bodyPr/>
          <a:lstStyle/>
          <a:p>
            <a:r>
              <a:rPr lang="en-US" smtClean="0"/>
              <a:t>WCAG-compatible accessibility theme EDx</a:t>
            </a:r>
            <a:endParaRPr lang="en-US"/>
          </a:p>
        </p:txBody>
      </p:sp>
      <p:sp>
        <p:nvSpPr>
          <p:cNvPr id="9" name="Slide Number Placeholder 8"/>
          <p:cNvSpPr>
            <a:spLocks noGrp="1"/>
          </p:cNvSpPr>
          <p:nvPr>
            <p:ph type="sldNum" sz="quarter" idx="12"/>
          </p:nvPr>
        </p:nvSpPr>
        <p:spPr/>
        <p:txBody>
          <a:bodyPr/>
          <a:lstStyle/>
          <a:p>
            <a:fld id="{91E50325-8C7E-4F84-8B49-E36666063CC9}" type="slidenum">
              <a:rPr lang="en-US" smtClean="0"/>
              <a:t>‹#›</a:t>
            </a:fld>
            <a:endParaRPr lang="en-US"/>
          </a:p>
        </p:txBody>
      </p:sp>
    </p:spTree>
    <p:extLst>
      <p:ext uri="{BB962C8B-B14F-4D97-AF65-F5344CB8AC3E}">
        <p14:creationId xmlns:p14="http://schemas.microsoft.com/office/powerpoint/2010/main" val="451306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Date Placeholder 2"/>
          <p:cNvSpPr>
            <a:spLocks noGrp="1"/>
          </p:cNvSpPr>
          <p:nvPr>
            <p:ph type="dt" sz="half" idx="10"/>
          </p:nvPr>
        </p:nvSpPr>
        <p:spPr/>
        <p:txBody>
          <a:bodyPr/>
          <a:lstStyle/>
          <a:p>
            <a:fld id="{659EE38C-290E-4A3B-B31A-69252DA82ECB}" type="datetime1">
              <a:rPr lang="en-US" smtClean="0"/>
              <a:t>6/11/2015</a:t>
            </a:fld>
            <a:endParaRPr lang="en-US"/>
          </a:p>
        </p:txBody>
      </p:sp>
      <p:sp>
        <p:nvSpPr>
          <p:cNvPr id="4" name="Footer Placeholder 3"/>
          <p:cNvSpPr>
            <a:spLocks noGrp="1"/>
          </p:cNvSpPr>
          <p:nvPr>
            <p:ph type="ftr" sz="quarter" idx="11"/>
          </p:nvPr>
        </p:nvSpPr>
        <p:spPr/>
        <p:txBody>
          <a:bodyPr/>
          <a:lstStyle/>
          <a:p>
            <a:r>
              <a:rPr lang="en-US" smtClean="0"/>
              <a:t>WCAG-compatible accessibility theme EDx</a:t>
            </a:r>
            <a:endParaRPr lang="en-US"/>
          </a:p>
        </p:txBody>
      </p:sp>
      <p:sp>
        <p:nvSpPr>
          <p:cNvPr id="5" name="Slide Number Placeholder 4"/>
          <p:cNvSpPr>
            <a:spLocks noGrp="1"/>
          </p:cNvSpPr>
          <p:nvPr>
            <p:ph type="sldNum" sz="quarter" idx="12"/>
          </p:nvPr>
        </p:nvSpPr>
        <p:spPr/>
        <p:txBody>
          <a:bodyPr/>
          <a:lstStyle/>
          <a:p>
            <a:fld id="{91E50325-8C7E-4F84-8B49-E36666063CC9}" type="slidenum">
              <a:rPr lang="en-US" smtClean="0"/>
              <a:t>‹#›</a:t>
            </a:fld>
            <a:endParaRPr lang="en-US"/>
          </a:p>
        </p:txBody>
      </p:sp>
    </p:spTree>
    <p:extLst>
      <p:ext uri="{BB962C8B-B14F-4D97-AF65-F5344CB8AC3E}">
        <p14:creationId xmlns:p14="http://schemas.microsoft.com/office/powerpoint/2010/main" val="225103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ή">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D447391-4193-4ED5-9196-B1B6CD97235E}" type="datetime1">
              <a:rPr lang="en-US" smtClean="0"/>
              <a:t>6/11/2015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WCAG-compatible accessibility theme EDx</a:t>
            </a:r>
            <a:endParaRPr lang="en-US"/>
          </a:p>
        </p:txBody>
      </p:sp>
      <p:sp>
        <p:nvSpPr>
          <p:cNvPr id="9" name="Slide Number Placeholder 8"/>
          <p:cNvSpPr>
            <a:spLocks noGrp="1"/>
          </p:cNvSpPr>
          <p:nvPr>
            <p:ph type="sldNum" sz="quarter" idx="12"/>
          </p:nvPr>
        </p:nvSpPr>
        <p:spPr/>
        <p:txBody>
          <a:bodyPr/>
          <a:lstStyle/>
          <a:p>
            <a:fld id="{91E50325-8C7E-4F84-8B49-E36666063CC9}" type="slidenum">
              <a:rPr lang="en-US" smtClean="0"/>
              <a:t>‹#›</a:t>
            </a:fld>
            <a:endParaRPr lang="en-US"/>
          </a:p>
        </p:txBody>
      </p:sp>
    </p:spTree>
    <p:extLst>
      <p:ext uri="{BB962C8B-B14F-4D97-AF65-F5344CB8AC3E}">
        <p14:creationId xmlns:p14="http://schemas.microsoft.com/office/powerpoint/2010/main" val="1829963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l-GR" smtClean="0"/>
              <a:t>Στυλ κύριου τίτλου</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541A30C-C904-4D45-B191-22B83CA74A19}" type="datetime1">
              <a:rPr lang="en-US" smtClean="0"/>
              <a:t>6/11/2015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WCAG-compatible accessibility theme EDx</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1E50325-8C7E-4F84-8B49-E36666063CC9}" type="slidenum">
              <a:rPr lang="en-US" smtClean="0"/>
              <a:t>‹#›</a:t>
            </a:fld>
            <a:endParaRPr lang="en-US"/>
          </a:p>
        </p:txBody>
      </p:sp>
    </p:spTree>
    <p:extLst>
      <p:ext uri="{BB962C8B-B14F-4D97-AF65-F5344CB8AC3E}">
        <p14:creationId xmlns:p14="http://schemas.microsoft.com/office/powerpoint/2010/main" val="1985107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l-GR" smtClean="0"/>
              <a:t>Στυλ κύριου τίτλου</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smtClean="0"/>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5" name="Date Placeholder 4"/>
          <p:cNvSpPr>
            <a:spLocks noGrp="1"/>
          </p:cNvSpPr>
          <p:nvPr>
            <p:ph type="dt" sz="half" idx="10"/>
          </p:nvPr>
        </p:nvSpPr>
        <p:spPr/>
        <p:txBody>
          <a:bodyPr/>
          <a:lstStyle/>
          <a:p>
            <a:fld id="{5F4C9920-D3CC-49C5-9BC3-7D0E94127297}" type="datetime1">
              <a:rPr lang="en-US" smtClean="0"/>
              <a:t>6/11/2015</a:t>
            </a:fld>
            <a:endParaRPr lang="en-US"/>
          </a:p>
        </p:txBody>
      </p:sp>
      <p:sp>
        <p:nvSpPr>
          <p:cNvPr id="6" name="Footer Placeholder 5"/>
          <p:cNvSpPr>
            <a:spLocks noGrp="1"/>
          </p:cNvSpPr>
          <p:nvPr>
            <p:ph type="ftr" sz="quarter" idx="11"/>
          </p:nvPr>
        </p:nvSpPr>
        <p:spPr/>
        <p:txBody>
          <a:bodyPr/>
          <a:lstStyle/>
          <a:p>
            <a:r>
              <a:rPr lang="en-US" smtClean="0"/>
              <a:t>WCAG-compatible accessibility theme EDx</a:t>
            </a:r>
            <a:endParaRPr lang="en-US"/>
          </a:p>
        </p:txBody>
      </p:sp>
      <p:sp>
        <p:nvSpPr>
          <p:cNvPr id="7" name="Slide Number Placeholder 6"/>
          <p:cNvSpPr>
            <a:spLocks noGrp="1"/>
          </p:cNvSpPr>
          <p:nvPr>
            <p:ph type="sldNum" sz="quarter" idx="12"/>
          </p:nvPr>
        </p:nvSpPr>
        <p:spPr/>
        <p:txBody>
          <a:bodyPr/>
          <a:lstStyle/>
          <a:p>
            <a:fld id="{91E50325-8C7E-4F84-8B49-E36666063CC9}" type="slidenum">
              <a:rPr lang="en-US" smtClean="0"/>
              <a:t>‹#›</a:t>
            </a:fld>
            <a:endParaRPr lang="en-US"/>
          </a:p>
        </p:txBody>
      </p:sp>
    </p:spTree>
    <p:extLst>
      <p:ext uri="{BB962C8B-B14F-4D97-AF65-F5344CB8AC3E}">
        <p14:creationId xmlns:p14="http://schemas.microsoft.com/office/powerpoint/2010/main" val="3697622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l-GR" smtClean="0"/>
              <a:t>Στυλ κύριου τίτλου</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06DF047-26E4-49B2-A698-9BC19D2CA654}" type="datetime1">
              <a:rPr lang="en-US" smtClean="0"/>
              <a:t>6/11/2015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WCAG-compatible accessibility theme EDx</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1E50325-8C7E-4F84-8B49-E36666063CC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825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68191" y="1880834"/>
            <a:ext cx="9144000" cy="976893"/>
          </a:xfrm>
        </p:spPr>
        <p:txBody>
          <a:bodyPr>
            <a:normAutofit/>
          </a:bodyPr>
          <a:lstStyle/>
          <a:p>
            <a:pPr algn="ctr"/>
            <a:r>
              <a:rPr lang="en-US" sz="4800" dirty="0" smtClean="0">
                <a:solidFill>
                  <a:srgbClr val="800080"/>
                </a:solidFill>
              </a:rPr>
              <a:t>Issue #8</a:t>
            </a:r>
            <a:endParaRPr lang="en-US" sz="4800" dirty="0">
              <a:solidFill>
                <a:srgbClr val="800080"/>
              </a:solidFill>
            </a:endParaRPr>
          </a:p>
        </p:txBody>
      </p:sp>
      <p:sp>
        <p:nvSpPr>
          <p:cNvPr id="3" name="Subtitle 2"/>
          <p:cNvSpPr>
            <a:spLocks noGrp="1"/>
          </p:cNvSpPr>
          <p:nvPr>
            <p:ph type="subTitle" idx="1"/>
          </p:nvPr>
        </p:nvSpPr>
        <p:spPr>
          <a:xfrm>
            <a:off x="1700011" y="549275"/>
            <a:ext cx="9144000" cy="1655762"/>
          </a:xfrm>
        </p:spPr>
        <p:txBody>
          <a:bodyPr>
            <a:normAutofit/>
          </a:bodyPr>
          <a:lstStyle/>
          <a:p>
            <a:pPr algn="ctr"/>
            <a:r>
              <a:rPr lang="el-GR" sz="3200" dirty="0" err="1" smtClean="0">
                <a:solidFill>
                  <a:schemeClr val="tx1">
                    <a:lumMod val="65000"/>
                    <a:lumOff val="35000"/>
                  </a:schemeClr>
                </a:solidFill>
              </a:rPr>
              <a:t>ΔημιουργΙα</a:t>
            </a:r>
            <a:r>
              <a:rPr lang="el-GR" sz="3200" dirty="0" smtClean="0">
                <a:solidFill>
                  <a:schemeClr val="tx1">
                    <a:lumMod val="65000"/>
                    <a:lumOff val="35000"/>
                  </a:schemeClr>
                </a:solidFill>
              </a:rPr>
              <a:t> </a:t>
            </a:r>
            <a:r>
              <a:rPr lang="el-GR" sz="3200" dirty="0" err="1" smtClean="0">
                <a:solidFill>
                  <a:schemeClr val="tx1">
                    <a:lumMod val="65000"/>
                    <a:lumOff val="35000"/>
                  </a:schemeClr>
                </a:solidFill>
              </a:rPr>
              <a:t>ενΟς</a:t>
            </a:r>
            <a:r>
              <a:rPr lang="el-GR" sz="3200" dirty="0" smtClean="0">
                <a:solidFill>
                  <a:schemeClr val="tx1">
                    <a:lumMod val="65000"/>
                    <a:lumOff val="35000"/>
                  </a:schemeClr>
                </a:solidFill>
              </a:rPr>
              <a:t> </a:t>
            </a:r>
            <a:r>
              <a:rPr lang="en-US" sz="3200" dirty="0" smtClean="0">
                <a:solidFill>
                  <a:schemeClr val="tx1">
                    <a:lumMod val="65000"/>
                    <a:lumOff val="35000"/>
                  </a:schemeClr>
                </a:solidFill>
              </a:rPr>
              <a:t>WCAG-compatible accessibility theme</a:t>
            </a:r>
            <a:endParaRPr lang="el-GR" sz="3200" dirty="0" smtClean="0">
              <a:solidFill>
                <a:schemeClr val="tx1">
                  <a:lumMod val="65000"/>
                  <a:lumOff val="35000"/>
                </a:schemeClr>
              </a:solidFill>
            </a:endParaRPr>
          </a:p>
          <a:p>
            <a:pPr algn="ctr"/>
            <a:r>
              <a:rPr lang="el-GR" sz="3200" dirty="0" smtClean="0">
                <a:solidFill>
                  <a:schemeClr val="tx1">
                    <a:lumMod val="65000"/>
                    <a:lumOff val="35000"/>
                  </a:schemeClr>
                </a:solidFill>
              </a:rPr>
              <a:t>για την </a:t>
            </a:r>
            <a:r>
              <a:rPr lang="el-GR" sz="3200" dirty="0" err="1" smtClean="0">
                <a:solidFill>
                  <a:schemeClr val="tx1">
                    <a:lumMod val="65000"/>
                    <a:lumOff val="35000"/>
                  </a:schemeClr>
                </a:solidFill>
              </a:rPr>
              <a:t>πλατφΟρμα</a:t>
            </a:r>
            <a:r>
              <a:rPr lang="el-GR" sz="3200" dirty="0" smtClean="0">
                <a:solidFill>
                  <a:schemeClr val="tx1">
                    <a:lumMod val="65000"/>
                    <a:lumOff val="35000"/>
                  </a:schemeClr>
                </a:solidFill>
              </a:rPr>
              <a:t> </a:t>
            </a:r>
            <a:r>
              <a:rPr lang="en-US" sz="3200" dirty="0" err="1" smtClean="0">
                <a:solidFill>
                  <a:schemeClr val="tx1">
                    <a:lumMod val="65000"/>
                    <a:lumOff val="35000"/>
                  </a:schemeClr>
                </a:solidFill>
              </a:rPr>
              <a:t>edx</a:t>
            </a:r>
            <a:endParaRPr lang="en-US" sz="3200" dirty="0">
              <a:solidFill>
                <a:schemeClr val="tx1">
                  <a:lumMod val="65000"/>
                  <a:lumOff val="35000"/>
                </a:schemeClr>
              </a:solidFill>
            </a:endParaRPr>
          </a:p>
        </p:txBody>
      </p:sp>
      <p:sp>
        <p:nvSpPr>
          <p:cNvPr id="5" name="TextBox 4"/>
          <p:cNvSpPr txBox="1"/>
          <p:nvPr/>
        </p:nvSpPr>
        <p:spPr>
          <a:xfrm>
            <a:off x="4043968" y="4571999"/>
            <a:ext cx="4404574" cy="1200329"/>
          </a:xfrm>
          <a:prstGeom prst="rect">
            <a:avLst/>
          </a:prstGeom>
          <a:noFill/>
        </p:spPr>
        <p:txBody>
          <a:bodyPr wrap="square" rtlCol="0">
            <a:spAutoFit/>
          </a:bodyPr>
          <a:lstStyle/>
          <a:p>
            <a:pPr algn="ctr"/>
            <a:r>
              <a:rPr lang="el-GR" sz="2400" dirty="0" smtClean="0">
                <a:solidFill>
                  <a:schemeClr val="tx1">
                    <a:lumMod val="65000"/>
                    <a:lumOff val="35000"/>
                  </a:schemeClr>
                </a:solidFill>
              </a:rPr>
              <a:t>Κωνσταντίνος </a:t>
            </a:r>
            <a:r>
              <a:rPr lang="el-GR" sz="2400" dirty="0" err="1" smtClean="0">
                <a:solidFill>
                  <a:schemeClr val="tx1">
                    <a:lumMod val="65000"/>
                    <a:lumOff val="35000"/>
                  </a:schemeClr>
                </a:solidFill>
              </a:rPr>
              <a:t>Μπούκουρας</a:t>
            </a:r>
            <a:endParaRPr lang="el-GR" sz="2400" dirty="0" smtClean="0">
              <a:solidFill>
                <a:schemeClr val="tx1">
                  <a:lumMod val="65000"/>
                  <a:lumOff val="35000"/>
                </a:schemeClr>
              </a:solidFill>
            </a:endParaRPr>
          </a:p>
          <a:p>
            <a:pPr algn="ctr"/>
            <a:r>
              <a:rPr lang="el-GR" sz="2400" dirty="0" smtClean="0">
                <a:solidFill>
                  <a:schemeClr val="tx1">
                    <a:lumMod val="65000"/>
                    <a:lumOff val="35000"/>
                  </a:schemeClr>
                </a:solidFill>
              </a:rPr>
              <a:t>Λάζαρος </a:t>
            </a:r>
            <a:r>
              <a:rPr lang="el-GR" sz="2400" dirty="0" err="1" smtClean="0">
                <a:solidFill>
                  <a:schemeClr val="tx1">
                    <a:lumMod val="65000"/>
                    <a:lumOff val="35000"/>
                  </a:schemeClr>
                </a:solidFill>
              </a:rPr>
              <a:t>Καραούλης</a:t>
            </a:r>
            <a:endParaRPr lang="el-GR" sz="2400" dirty="0" smtClean="0">
              <a:solidFill>
                <a:schemeClr val="tx1">
                  <a:lumMod val="65000"/>
                  <a:lumOff val="35000"/>
                </a:schemeClr>
              </a:solidFill>
            </a:endParaRPr>
          </a:p>
          <a:p>
            <a:pPr algn="ctr"/>
            <a:r>
              <a:rPr lang="el-GR" sz="2400" dirty="0" smtClean="0">
                <a:solidFill>
                  <a:schemeClr val="tx1">
                    <a:lumMod val="65000"/>
                    <a:lumOff val="35000"/>
                  </a:schemeClr>
                </a:solidFill>
              </a:rPr>
              <a:t>Αλεξάνδρα </a:t>
            </a:r>
            <a:r>
              <a:rPr lang="el-GR" sz="2400" dirty="0" err="1" smtClean="0">
                <a:solidFill>
                  <a:schemeClr val="tx1">
                    <a:lumMod val="65000"/>
                    <a:lumOff val="35000"/>
                  </a:schemeClr>
                </a:solidFill>
              </a:rPr>
              <a:t>Κυρτσώνη</a:t>
            </a:r>
            <a:endParaRPr lang="en-US" sz="2400" dirty="0">
              <a:solidFill>
                <a:schemeClr val="tx1">
                  <a:lumMod val="65000"/>
                  <a:lumOff val="35000"/>
                </a:schemeClr>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1354" y="2729375"/>
            <a:ext cx="3274454" cy="2103837"/>
          </a:xfrm>
          <a:prstGeom prst="rect">
            <a:avLst/>
          </a:prstGeom>
        </p:spPr>
      </p:pic>
      <p:sp>
        <p:nvSpPr>
          <p:cNvPr id="4" name="Θέση υποσέλιδου 3"/>
          <p:cNvSpPr>
            <a:spLocks noGrp="1"/>
          </p:cNvSpPr>
          <p:nvPr>
            <p:ph type="ftr" sz="quarter" idx="11"/>
          </p:nvPr>
        </p:nvSpPr>
        <p:spPr/>
        <p:txBody>
          <a:bodyPr/>
          <a:lstStyle/>
          <a:p>
            <a:r>
              <a:rPr lang="en-US" smtClean="0"/>
              <a:t>WCAG-compatible accessibility theme EDx</a:t>
            </a:r>
            <a:endParaRPr lang="en-US"/>
          </a:p>
        </p:txBody>
      </p:sp>
    </p:spTree>
    <p:extLst>
      <p:ext uri="{BB962C8B-B14F-4D97-AF65-F5344CB8AC3E}">
        <p14:creationId xmlns:p14="http://schemas.microsoft.com/office/powerpoint/2010/main" val="7640306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WCAG Compatible</a:t>
            </a:r>
            <a:endParaRPr lang="el-GR" dirty="0"/>
          </a:p>
        </p:txBody>
      </p:sp>
      <p:sp>
        <p:nvSpPr>
          <p:cNvPr id="3" name="Content Placeholder 2"/>
          <p:cNvSpPr>
            <a:spLocks noGrp="1"/>
          </p:cNvSpPr>
          <p:nvPr>
            <p:ph idx="1"/>
          </p:nvPr>
        </p:nvSpPr>
        <p:spPr/>
        <p:txBody>
          <a:bodyPr/>
          <a:lstStyle/>
          <a:p>
            <a:r>
              <a:rPr lang="el-GR" dirty="0" smtClean="0"/>
              <a:t>Το </a:t>
            </a:r>
            <a:r>
              <a:rPr lang="en-US" dirty="0" smtClean="0"/>
              <a:t>template </a:t>
            </a:r>
            <a:r>
              <a:rPr lang="el-GR" dirty="0" smtClean="0"/>
              <a:t>περνάει με επιτυχία τον </a:t>
            </a:r>
            <a:r>
              <a:rPr lang="en-US" dirty="0" smtClean="0"/>
              <a:t>WCAG </a:t>
            </a:r>
            <a:r>
              <a:rPr lang="en-US" dirty="0"/>
              <a:t>validator: http://achecker.ca/checker/index.php</a:t>
            </a:r>
            <a:endParaRPr lang="en-US" dirty="0" smtClean="0"/>
          </a:p>
          <a:p>
            <a:r>
              <a:rPr lang="en-US" dirty="0" smtClean="0"/>
              <a:t>O</a:t>
            </a:r>
            <a:r>
              <a:rPr lang="el-GR" dirty="0" smtClean="0"/>
              <a:t>πότε προσθέσαμε στο τέλος της σελίδας τη σχετική βεβαίωση</a:t>
            </a:r>
            <a:endParaRPr lang="en-US" dirty="0"/>
          </a:p>
          <a:p>
            <a:endParaRPr lang="el-GR" dirty="0"/>
          </a:p>
        </p:txBody>
      </p:sp>
      <p:sp>
        <p:nvSpPr>
          <p:cNvPr id="4" name="Footer Placeholder 3"/>
          <p:cNvSpPr>
            <a:spLocks noGrp="1"/>
          </p:cNvSpPr>
          <p:nvPr>
            <p:ph type="ftr" sz="quarter" idx="11"/>
          </p:nvPr>
        </p:nvSpPr>
        <p:spPr/>
        <p:txBody>
          <a:bodyPr/>
          <a:lstStyle/>
          <a:p>
            <a:r>
              <a:rPr lang="en-US" smtClean="0"/>
              <a:t>WCAG-compatible accessibility theme EDx</a:t>
            </a:r>
            <a:endParaRPr lang="en-US"/>
          </a:p>
        </p:txBody>
      </p:sp>
      <p:pic>
        <p:nvPicPr>
          <p:cNvPr id="5" name="Picture 4"/>
          <p:cNvPicPr>
            <a:picLocks noChangeAspect="1"/>
          </p:cNvPicPr>
          <p:nvPr/>
        </p:nvPicPr>
        <p:blipFill>
          <a:blip r:embed="rId2"/>
          <a:stretch>
            <a:fillRect/>
          </a:stretch>
        </p:blipFill>
        <p:spPr>
          <a:xfrm>
            <a:off x="4393625" y="2981224"/>
            <a:ext cx="3104762" cy="876190"/>
          </a:xfrm>
          <a:prstGeom prst="rect">
            <a:avLst/>
          </a:prstGeom>
        </p:spPr>
      </p:pic>
    </p:spTree>
    <p:extLst>
      <p:ext uri="{BB962C8B-B14F-4D97-AF65-F5344CB8AC3E}">
        <p14:creationId xmlns:p14="http://schemas.microsoft.com/office/powerpoint/2010/main" val="4237536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2112" y="1738593"/>
            <a:ext cx="10058400" cy="4023360"/>
          </a:xfrm>
        </p:spPr>
        <p:txBody>
          <a:bodyPr/>
          <a:lstStyle/>
          <a:p>
            <a:pPr algn="ctr"/>
            <a:r>
              <a:rPr lang="el-GR" sz="2400" dirty="0" smtClean="0">
                <a:solidFill>
                  <a:schemeClr val="tx1">
                    <a:lumMod val="65000"/>
                    <a:lumOff val="35000"/>
                  </a:schemeClr>
                </a:solidFill>
              </a:rPr>
              <a:t>Λάζαρος </a:t>
            </a:r>
            <a:r>
              <a:rPr lang="el-GR" sz="2400" dirty="0" err="1">
                <a:solidFill>
                  <a:schemeClr val="tx1">
                    <a:lumMod val="65000"/>
                    <a:lumOff val="35000"/>
                  </a:schemeClr>
                </a:solidFill>
              </a:rPr>
              <a:t>Καραούλης</a:t>
            </a:r>
            <a:endParaRPr lang="el-GR" sz="2400" dirty="0">
              <a:solidFill>
                <a:schemeClr val="tx1">
                  <a:lumMod val="65000"/>
                  <a:lumOff val="35000"/>
                </a:schemeClr>
              </a:solidFill>
            </a:endParaRPr>
          </a:p>
          <a:p>
            <a:pPr algn="ctr"/>
            <a:r>
              <a:rPr lang="el-GR" sz="2400" dirty="0">
                <a:solidFill>
                  <a:schemeClr val="tx1">
                    <a:lumMod val="65000"/>
                    <a:lumOff val="35000"/>
                  </a:schemeClr>
                </a:solidFill>
              </a:rPr>
              <a:t>Αλεξάνδρα </a:t>
            </a:r>
            <a:r>
              <a:rPr lang="el-GR" sz="2400" dirty="0" err="1" smtClean="0">
                <a:solidFill>
                  <a:schemeClr val="tx1">
                    <a:lumMod val="65000"/>
                    <a:lumOff val="35000"/>
                  </a:schemeClr>
                </a:solidFill>
              </a:rPr>
              <a:t>Κυρτσώνη</a:t>
            </a:r>
            <a:endParaRPr lang="el-GR" sz="2400" dirty="0" smtClean="0">
              <a:solidFill>
                <a:schemeClr val="tx1">
                  <a:lumMod val="65000"/>
                  <a:lumOff val="35000"/>
                </a:schemeClr>
              </a:solidFill>
            </a:endParaRPr>
          </a:p>
          <a:p>
            <a:pPr algn="ctr"/>
            <a:r>
              <a:rPr lang="el-GR" sz="2400" dirty="0">
                <a:solidFill>
                  <a:schemeClr val="tx1">
                    <a:lumMod val="65000"/>
                    <a:lumOff val="35000"/>
                  </a:schemeClr>
                </a:solidFill>
              </a:rPr>
              <a:t>Κωνσταντίνος Μπούκουρας</a:t>
            </a:r>
          </a:p>
          <a:p>
            <a:pPr algn="ctr"/>
            <a:endParaRPr lang="el-GR" dirty="0" smtClean="0">
              <a:solidFill>
                <a:schemeClr val="tx1">
                  <a:lumMod val="65000"/>
                  <a:lumOff val="35000"/>
                </a:schemeClr>
              </a:solidFill>
            </a:endParaRPr>
          </a:p>
          <a:p>
            <a:pPr algn="ctr"/>
            <a:r>
              <a:rPr lang="el-GR" sz="4000" dirty="0" smtClean="0">
                <a:solidFill>
                  <a:schemeClr val="tx1">
                    <a:lumMod val="65000"/>
                    <a:lumOff val="35000"/>
                  </a:schemeClr>
                </a:solidFill>
              </a:rPr>
              <a:t>ΣΑΣ ΕΥΧΑΡΙΣΤΟΥΜΕ !!</a:t>
            </a:r>
            <a:endParaRPr lang="en-US" sz="4000" dirty="0">
              <a:solidFill>
                <a:schemeClr val="tx1">
                  <a:lumMod val="65000"/>
                  <a:lumOff val="35000"/>
                </a:schemeClr>
              </a:solidFill>
            </a:endParaRPr>
          </a:p>
          <a:p>
            <a:endParaRPr lang="el-GR" dirty="0"/>
          </a:p>
        </p:txBody>
      </p:sp>
      <p:sp>
        <p:nvSpPr>
          <p:cNvPr id="4" name="Footer Placeholder 3"/>
          <p:cNvSpPr>
            <a:spLocks noGrp="1"/>
          </p:cNvSpPr>
          <p:nvPr>
            <p:ph type="ftr" sz="quarter" idx="11"/>
          </p:nvPr>
        </p:nvSpPr>
        <p:spPr/>
        <p:txBody>
          <a:bodyPr/>
          <a:lstStyle/>
          <a:p>
            <a:r>
              <a:rPr lang="en-US" smtClean="0"/>
              <a:t>WCAG-compatible accessibility theme EDx</a:t>
            </a:r>
            <a:endParaRPr lang="en-US"/>
          </a:p>
        </p:txBody>
      </p:sp>
    </p:spTree>
    <p:extLst>
      <p:ext uri="{BB962C8B-B14F-4D97-AF65-F5344CB8AC3E}">
        <p14:creationId xmlns:p14="http://schemas.microsoft.com/office/powerpoint/2010/main" val="2952486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47" y="210579"/>
            <a:ext cx="10515600" cy="1325563"/>
          </a:xfrm>
        </p:spPr>
        <p:txBody>
          <a:bodyPr/>
          <a:lstStyle/>
          <a:p>
            <a:pPr algn="ctr"/>
            <a:r>
              <a:rPr lang="el-GR" b="1" dirty="0" smtClean="0">
                <a:solidFill>
                  <a:srgbClr val="800080"/>
                </a:solidFill>
              </a:rPr>
              <a:t>Τι είναι το πρωτόκολλο </a:t>
            </a:r>
            <a:r>
              <a:rPr lang="en-US" b="1" dirty="0" smtClean="0">
                <a:solidFill>
                  <a:srgbClr val="800080"/>
                </a:solidFill>
              </a:rPr>
              <a:t>WCAG</a:t>
            </a:r>
            <a:r>
              <a:rPr lang="el-GR" b="1" dirty="0" smtClean="0">
                <a:solidFill>
                  <a:srgbClr val="800080"/>
                </a:solidFill>
              </a:rPr>
              <a:t> 2.0</a:t>
            </a:r>
            <a:r>
              <a:rPr lang="en-US" b="1" dirty="0" smtClean="0">
                <a:solidFill>
                  <a:srgbClr val="800080"/>
                </a:solidFill>
              </a:rPr>
              <a:t>;</a:t>
            </a:r>
            <a:endParaRPr lang="en-US" b="1" dirty="0">
              <a:solidFill>
                <a:srgbClr val="800080"/>
              </a:solidFill>
            </a:endParaRPr>
          </a:p>
        </p:txBody>
      </p:sp>
      <p:sp>
        <p:nvSpPr>
          <p:cNvPr id="3" name="Content Placeholder 2"/>
          <p:cNvSpPr>
            <a:spLocks noGrp="1"/>
          </p:cNvSpPr>
          <p:nvPr>
            <p:ph idx="1"/>
          </p:nvPr>
        </p:nvSpPr>
        <p:spPr>
          <a:xfrm>
            <a:off x="838200" y="1429555"/>
            <a:ext cx="10515600" cy="4747408"/>
          </a:xfrm>
        </p:spPr>
        <p:txBody>
          <a:bodyPr>
            <a:normAutofit/>
          </a:bodyPr>
          <a:lstStyle/>
          <a:p>
            <a:pPr marL="0" indent="0" algn="ctr">
              <a:buNone/>
            </a:pPr>
            <a:r>
              <a:rPr lang="el-GR" dirty="0" smtClean="0">
                <a:solidFill>
                  <a:schemeClr val="tx1">
                    <a:lumMod val="65000"/>
                    <a:lumOff val="35000"/>
                  </a:schemeClr>
                </a:solidFill>
              </a:rPr>
              <a:t>Το πρωτόκολλο </a:t>
            </a:r>
            <a:r>
              <a:rPr lang="en-US" dirty="0" smtClean="0">
                <a:solidFill>
                  <a:schemeClr val="tx1">
                    <a:lumMod val="65000"/>
                    <a:lumOff val="35000"/>
                  </a:schemeClr>
                </a:solidFill>
              </a:rPr>
              <a:t>WCAG(</a:t>
            </a:r>
            <a:r>
              <a:rPr lang="en-US" dirty="0">
                <a:solidFill>
                  <a:schemeClr val="tx1">
                    <a:lumMod val="65000"/>
                    <a:lumOff val="35000"/>
                  </a:schemeClr>
                </a:solidFill>
              </a:rPr>
              <a:t>Web Content Accessibility Guidelines</a:t>
            </a:r>
            <a:r>
              <a:rPr lang="en-US" dirty="0" smtClean="0">
                <a:solidFill>
                  <a:schemeClr val="tx1">
                    <a:lumMod val="65000"/>
                    <a:lumOff val="35000"/>
                  </a:schemeClr>
                </a:solidFill>
              </a:rPr>
              <a:t>)</a:t>
            </a:r>
            <a:r>
              <a:rPr lang="el-GR" dirty="0" smtClean="0">
                <a:solidFill>
                  <a:schemeClr val="tx1">
                    <a:lumMod val="65000"/>
                    <a:lumOff val="35000"/>
                  </a:schemeClr>
                </a:solidFill>
              </a:rPr>
              <a:t> έχει δημιουργηθεί μέσα από την διεθν</a:t>
            </a:r>
            <a:r>
              <a:rPr lang="el-GR" dirty="0">
                <a:solidFill>
                  <a:schemeClr val="tx1">
                    <a:lumMod val="65000"/>
                    <a:lumOff val="35000"/>
                  </a:schemeClr>
                </a:solidFill>
              </a:rPr>
              <a:t>ή</a:t>
            </a:r>
            <a:r>
              <a:rPr lang="el-GR" dirty="0" smtClean="0">
                <a:solidFill>
                  <a:schemeClr val="tx1">
                    <a:lumMod val="65000"/>
                    <a:lumOff val="35000"/>
                  </a:schemeClr>
                </a:solidFill>
              </a:rPr>
              <a:t> κοινοπραξία </a:t>
            </a:r>
            <a:r>
              <a:rPr lang="en-US" dirty="0" smtClean="0">
                <a:solidFill>
                  <a:schemeClr val="tx1">
                    <a:lumMod val="65000"/>
                    <a:lumOff val="35000"/>
                  </a:schemeClr>
                </a:solidFill>
              </a:rPr>
              <a:t>W3C </a:t>
            </a:r>
            <a:r>
              <a:rPr lang="el-GR" dirty="0" smtClean="0">
                <a:solidFill>
                  <a:schemeClr val="tx1">
                    <a:lumMod val="65000"/>
                    <a:lumOff val="35000"/>
                  </a:schemeClr>
                </a:solidFill>
              </a:rPr>
              <a:t>σε συνεργασία με άτομα και οργανισμούς ανά τον κόσμο, με στόχο τον καθορισμό ενός κοινώς αποδεκτού προτύπου για την πρόσβαση σε υλικού του ιστού, που να ανταποκρίνεται στις ανάγκες των ατόμων, των οργανισμών και των κυβερνήσεων παγκοσμίως.</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238" y="3068653"/>
            <a:ext cx="3809524" cy="2755555"/>
          </a:xfrm>
          <a:prstGeom prst="rect">
            <a:avLst/>
          </a:prstGeom>
        </p:spPr>
      </p:pic>
      <p:sp>
        <p:nvSpPr>
          <p:cNvPr id="5" name="Θέση υποσέλιδου 4"/>
          <p:cNvSpPr>
            <a:spLocks noGrp="1"/>
          </p:cNvSpPr>
          <p:nvPr>
            <p:ph type="ftr" sz="quarter" idx="11"/>
          </p:nvPr>
        </p:nvSpPr>
        <p:spPr/>
        <p:txBody>
          <a:bodyPr/>
          <a:lstStyle/>
          <a:p>
            <a:r>
              <a:rPr lang="en-US" smtClean="0"/>
              <a:t>WCAG-compatible accessibility theme EDx</a:t>
            </a:r>
            <a:endParaRPr lang="en-US"/>
          </a:p>
        </p:txBody>
      </p:sp>
    </p:spTree>
    <p:extLst>
      <p:ext uri="{BB962C8B-B14F-4D97-AF65-F5344CB8AC3E}">
        <p14:creationId xmlns:p14="http://schemas.microsoft.com/office/powerpoint/2010/main" val="42205364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b="1" dirty="0" smtClean="0">
                <a:solidFill>
                  <a:srgbClr val="800080"/>
                </a:solidFill>
              </a:rPr>
              <a:t>Πρωτόκολλο </a:t>
            </a:r>
            <a:r>
              <a:rPr lang="en-US" b="1" dirty="0" smtClean="0">
                <a:solidFill>
                  <a:srgbClr val="800080"/>
                </a:solidFill>
              </a:rPr>
              <a:t>WCAG</a:t>
            </a:r>
            <a:r>
              <a:rPr lang="el-GR" b="1" dirty="0" smtClean="0">
                <a:solidFill>
                  <a:srgbClr val="800080"/>
                </a:solidFill>
              </a:rPr>
              <a:t> 2.0</a:t>
            </a:r>
            <a:endParaRPr lang="en-US" dirty="0">
              <a:solidFill>
                <a:srgbClr val="800080"/>
              </a:solidFill>
            </a:endParaRPr>
          </a:p>
        </p:txBody>
      </p:sp>
      <p:sp>
        <p:nvSpPr>
          <p:cNvPr id="3" name="Content Placeholder 2"/>
          <p:cNvSpPr>
            <a:spLocks noGrp="1"/>
          </p:cNvSpPr>
          <p:nvPr>
            <p:ph idx="1"/>
          </p:nvPr>
        </p:nvSpPr>
        <p:spPr>
          <a:xfrm>
            <a:off x="698227" y="1690688"/>
            <a:ext cx="10655573" cy="4351338"/>
          </a:xfrm>
        </p:spPr>
        <p:txBody>
          <a:bodyPr>
            <a:normAutofit/>
          </a:bodyPr>
          <a:lstStyle/>
          <a:p>
            <a:pPr marL="0" indent="0">
              <a:buNone/>
            </a:pPr>
            <a:r>
              <a:rPr lang="el-GR" dirty="0" smtClean="0">
                <a:solidFill>
                  <a:schemeClr val="tx1">
                    <a:lumMod val="65000"/>
                    <a:lumOff val="35000"/>
                  </a:schemeClr>
                </a:solidFill>
              </a:rPr>
              <a:t>Το πρωτόκολλο </a:t>
            </a:r>
            <a:r>
              <a:rPr lang="en-US" dirty="0" smtClean="0">
                <a:solidFill>
                  <a:schemeClr val="tx1">
                    <a:lumMod val="65000"/>
                    <a:lumOff val="35000"/>
                  </a:schemeClr>
                </a:solidFill>
              </a:rPr>
              <a:t>WCAG </a:t>
            </a:r>
            <a:r>
              <a:rPr lang="el-GR" dirty="0" smtClean="0">
                <a:solidFill>
                  <a:schemeClr val="tx1">
                    <a:lumMod val="65000"/>
                    <a:lumOff val="35000"/>
                  </a:schemeClr>
                </a:solidFill>
              </a:rPr>
              <a:t>περιγράφει πώς το περιεχόμενο του ιστού μπορεί να γίνει πιο </a:t>
            </a:r>
            <a:r>
              <a:rPr lang="el-GR" dirty="0" err="1" smtClean="0">
                <a:solidFill>
                  <a:schemeClr val="tx1">
                    <a:lumMod val="65000"/>
                    <a:lumOff val="35000"/>
                  </a:schemeClr>
                </a:solidFill>
              </a:rPr>
              <a:t>προσβάσιμο</a:t>
            </a:r>
            <a:r>
              <a:rPr lang="el-GR" dirty="0" smtClean="0">
                <a:solidFill>
                  <a:schemeClr val="tx1">
                    <a:lumMod val="65000"/>
                    <a:lumOff val="35000"/>
                  </a:schemeClr>
                </a:solidFill>
              </a:rPr>
              <a:t> σε άτομα με ειδικές ανάγκες.</a:t>
            </a:r>
          </a:p>
          <a:p>
            <a:pPr marL="0" indent="0">
              <a:buNone/>
            </a:pPr>
            <a:r>
              <a:rPr lang="el-GR" dirty="0" smtClean="0">
                <a:solidFill>
                  <a:schemeClr val="tx1">
                    <a:lumMod val="65000"/>
                    <a:lumOff val="35000"/>
                  </a:schemeClr>
                </a:solidFill>
              </a:rPr>
              <a:t> Το «περιεχόμενο» του ιστού γενικότερα αναφέρεται στην πληροφορία μιας ιστοσελίδας ή μιας διαδικτυακής εφαρμογής και περιλαμβάνει:</a:t>
            </a:r>
          </a:p>
          <a:p>
            <a:pPr marL="0" indent="0">
              <a:buNone/>
            </a:pPr>
            <a:endParaRPr lang="el-GR" dirty="0" smtClean="0">
              <a:solidFill>
                <a:schemeClr val="tx1">
                  <a:lumMod val="65000"/>
                  <a:lumOff val="35000"/>
                </a:schemeClr>
              </a:solidFill>
            </a:endParaRPr>
          </a:p>
          <a:p>
            <a:r>
              <a:rPr lang="el-GR" dirty="0" smtClean="0">
                <a:solidFill>
                  <a:schemeClr val="tx1">
                    <a:lumMod val="65000"/>
                    <a:lumOff val="35000"/>
                  </a:schemeClr>
                </a:solidFill>
              </a:rPr>
              <a:t>Φυσική πληροφορία όπως κείμενο, εικόνα και ήχο</a:t>
            </a:r>
          </a:p>
          <a:p>
            <a:r>
              <a:rPr lang="el-GR" dirty="0" smtClean="0">
                <a:solidFill>
                  <a:schemeClr val="tx1">
                    <a:lumMod val="65000"/>
                    <a:lumOff val="35000"/>
                  </a:schemeClr>
                </a:solidFill>
              </a:rPr>
              <a:t>Κώδικα ή </a:t>
            </a:r>
            <a:r>
              <a:rPr lang="en-US" dirty="0" smtClean="0">
                <a:solidFill>
                  <a:schemeClr val="tx1">
                    <a:lumMod val="65000"/>
                    <a:lumOff val="35000"/>
                  </a:schemeClr>
                </a:solidFill>
              </a:rPr>
              <a:t>markup </a:t>
            </a:r>
            <a:r>
              <a:rPr lang="el-GR" dirty="0" smtClean="0">
                <a:solidFill>
                  <a:schemeClr val="tx1">
                    <a:lumMod val="65000"/>
                    <a:lumOff val="35000"/>
                  </a:schemeClr>
                </a:solidFill>
              </a:rPr>
              <a:t>γλώσσα που ορίζει τη δομή, την παρουσίαση κτλ.</a:t>
            </a:r>
            <a:endParaRPr lang="en-US" dirty="0">
              <a:solidFill>
                <a:schemeClr val="tx1">
                  <a:lumMod val="65000"/>
                  <a:lumOff val="35000"/>
                </a:schemeClr>
              </a:solidFill>
            </a:endParaRPr>
          </a:p>
        </p:txBody>
      </p:sp>
      <p:sp>
        <p:nvSpPr>
          <p:cNvPr id="4" name="Θέση υποσέλιδου 3"/>
          <p:cNvSpPr>
            <a:spLocks noGrp="1"/>
          </p:cNvSpPr>
          <p:nvPr>
            <p:ph type="ftr" sz="quarter" idx="11"/>
          </p:nvPr>
        </p:nvSpPr>
        <p:spPr/>
        <p:txBody>
          <a:bodyPr/>
          <a:lstStyle/>
          <a:p>
            <a:r>
              <a:rPr lang="en-US" smtClean="0"/>
              <a:t>WCAG-compatible accessibility theme EDx</a:t>
            </a:r>
            <a:endParaRPr lang="en-US"/>
          </a:p>
        </p:txBody>
      </p:sp>
    </p:spTree>
    <p:extLst>
      <p:ext uri="{BB962C8B-B14F-4D97-AF65-F5344CB8AC3E}">
        <p14:creationId xmlns:p14="http://schemas.microsoft.com/office/powerpoint/2010/main" val="1675110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b="1" dirty="0" smtClean="0">
                <a:solidFill>
                  <a:srgbClr val="800080"/>
                </a:solidFill>
              </a:rPr>
              <a:t>Πιο συγκεκριμένα</a:t>
            </a:r>
            <a:endParaRPr lang="en-US" b="1" dirty="0">
              <a:solidFill>
                <a:srgbClr val="800080"/>
              </a:solidFill>
            </a:endParaRPr>
          </a:p>
        </p:txBody>
      </p:sp>
      <p:sp>
        <p:nvSpPr>
          <p:cNvPr id="3" name="Content Placeholder 2"/>
          <p:cNvSpPr>
            <a:spLocks noGrp="1"/>
          </p:cNvSpPr>
          <p:nvPr>
            <p:ph idx="1"/>
          </p:nvPr>
        </p:nvSpPr>
        <p:spPr/>
        <p:txBody>
          <a:bodyPr/>
          <a:lstStyle/>
          <a:p>
            <a:pPr marL="0" indent="0">
              <a:buNone/>
            </a:pPr>
            <a:r>
              <a:rPr lang="el-GR" dirty="0" smtClean="0">
                <a:solidFill>
                  <a:schemeClr val="tx1">
                    <a:lumMod val="65000"/>
                    <a:lumOff val="35000"/>
                  </a:schemeClr>
                </a:solidFill>
              </a:rPr>
              <a:t>Τα άτομα με αναπηρία έχουν πρόσβαση στο Διαδίκτυο με τους εξής τρόπους:</a:t>
            </a:r>
          </a:p>
          <a:p>
            <a:r>
              <a:rPr lang="el-GR" dirty="0" smtClean="0">
                <a:solidFill>
                  <a:schemeClr val="tx1">
                    <a:lumMod val="65000"/>
                    <a:lumOff val="35000"/>
                  </a:schemeClr>
                </a:solidFill>
              </a:rPr>
              <a:t>Χρησιμοποιώντας λογισμικό που διαβάζει τα περιεχόμενα των ιστοσελίδων.</a:t>
            </a:r>
          </a:p>
          <a:p>
            <a:r>
              <a:rPr lang="el-GR" dirty="0" smtClean="0">
                <a:solidFill>
                  <a:schemeClr val="tx1">
                    <a:lumMod val="65000"/>
                    <a:lumOff val="35000"/>
                  </a:schemeClr>
                </a:solidFill>
              </a:rPr>
              <a:t>Με την χρήση ειδικών πληκτρολογίων και ειδικών οθονών</a:t>
            </a:r>
          </a:p>
          <a:p>
            <a:r>
              <a:rPr lang="el-GR" dirty="0" smtClean="0">
                <a:solidFill>
                  <a:schemeClr val="tx1">
                    <a:lumMod val="65000"/>
                    <a:lumOff val="35000"/>
                  </a:schemeClr>
                </a:solidFill>
              </a:rPr>
              <a:t>Μέσω συσκευής που αποτυπώνει τους χαρακτήρες σε μορφή </a:t>
            </a:r>
            <a:r>
              <a:rPr lang="en-US" dirty="0" smtClean="0">
                <a:solidFill>
                  <a:schemeClr val="tx1">
                    <a:lumMod val="65000"/>
                    <a:lumOff val="35000"/>
                  </a:schemeClr>
                </a:solidFill>
              </a:rPr>
              <a:t>Braille</a:t>
            </a:r>
            <a:endParaRPr lang="en-US" dirty="0">
              <a:solidFill>
                <a:schemeClr val="tx1">
                  <a:lumMod val="65000"/>
                  <a:lumOff val="3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1055" y="4001640"/>
            <a:ext cx="2990850" cy="1533525"/>
          </a:xfrm>
          <a:prstGeom prst="rect">
            <a:avLst/>
          </a:prstGeom>
        </p:spPr>
      </p:pic>
      <p:sp>
        <p:nvSpPr>
          <p:cNvPr id="5" name="Θέση υποσέλιδου 4"/>
          <p:cNvSpPr>
            <a:spLocks noGrp="1"/>
          </p:cNvSpPr>
          <p:nvPr>
            <p:ph type="ftr" sz="quarter" idx="11"/>
          </p:nvPr>
        </p:nvSpPr>
        <p:spPr/>
        <p:txBody>
          <a:bodyPr/>
          <a:lstStyle/>
          <a:p>
            <a:r>
              <a:rPr lang="en-US" smtClean="0"/>
              <a:t>WCAG-compatible accessibility theme EDx</a:t>
            </a:r>
            <a:endParaRPr lang="en-US"/>
          </a:p>
        </p:txBody>
      </p:sp>
    </p:spTree>
    <p:extLst>
      <p:ext uri="{BB962C8B-B14F-4D97-AF65-F5344CB8AC3E}">
        <p14:creationId xmlns:p14="http://schemas.microsoft.com/office/powerpoint/2010/main" val="2341615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6344"/>
            <a:ext cx="10515600" cy="1325563"/>
          </a:xfrm>
        </p:spPr>
        <p:txBody>
          <a:bodyPr/>
          <a:lstStyle/>
          <a:p>
            <a:pPr algn="ctr"/>
            <a:r>
              <a:rPr lang="el-GR" b="1" dirty="0" smtClean="0">
                <a:solidFill>
                  <a:srgbClr val="800080"/>
                </a:solidFill>
              </a:rPr>
              <a:t>Τι κάνουμε…</a:t>
            </a:r>
            <a:endParaRPr lang="en-US" b="1" dirty="0">
              <a:solidFill>
                <a:srgbClr val="800080"/>
              </a:solidFill>
            </a:endParaRPr>
          </a:p>
        </p:txBody>
      </p:sp>
      <p:sp>
        <p:nvSpPr>
          <p:cNvPr id="3" name="Content Placeholder 2"/>
          <p:cNvSpPr>
            <a:spLocks noGrp="1"/>
          </p:cNvSpPr>
          <p:nvPr>
            <p:ph idx="1"/>
          </p:nvPr>
        </p:nvSpPr>
        <p:spPr>
          <a:xfrm>
            <a:off x="838200" y="1825625"/>
            <a:ext cx="6889124" cy="4351338"/>
          </a:xfrm>
        </p:spPr>
        <p:txBody>
          <a:bodyPr/>
          <a:lstStyle/>
          <a:p>
            <a:pPr marL="0" indent="0" algn="ctr">
              <a:buNone/>
            </a:pPr>
            <a:r>
              <a:rPr lang="el-GR" dirty="0" smtClean="0">
                <a:solidFill>
                  <a:schemeClr val="tx1">
                    <a:lumMod val="65000"/>
                    <a:lumOff val="35000"/>
                  </a:schemeClr>
                </a:solidFill>
              </a:rPr>
              <a:t>Ανάλογα με τη συμβατότητα του θέματος της ιστοσελίδας με το εν λόγω πρωτόκολλο, μέσω μιας διαδικασίας επικύρωσης (</a:t>
            </a:r>
            <a:r>
              <a:rPr lang="en-US" dirty="0" smtClean="0">
                <a:solidFill>
                  <a:schemeClr val="tx1">
                    <a:lumMod val="65000"/>
                    <a:lumOff val="35000"/>
                  </a:schemeClr>
                </a:solidFill>
              </a:rPr>
              <a:t>validation</a:t>
            </a:r>
            <a:r>
              <a:rPr lang="el-GR" dirty="0" smtClean="0">
                <a:solidFill>
                  <a:schemeClr val="tx1">
                    <a:lumMod val="65000"/>
                    <a:lumOff val="35000"/>
                  </a:schemeClr>
                </a:solidFill>
              </a:rPr>
              <a:t>), αυτή χαρακτηρίζεται ως </a:t>
            </a:r>
            <a:r>
              <a:rPr lang="en-US" dirty="0" smtClean="0">
                <a:solidFill>
                  <a:schemeClr val="tx1">
                    <a:lumMod val="65000"/>
                    <a:lumOff val="35000"/>
                  </a:schemeClr>
                </a:solidFill>
              </a:rPr>
              <a:t>level A, AA, AAA.</a:t>
            </a:r>
          </a:p>
          <a:p>
            <a:pPr marL="0" indent="0" algn="ctr">
              <a:buNone/>
            </a:pPr>
            <a:r>
              <a:rPr lang="el-GR" dirty="0" smtClean="0">
                <a:solidFill>
                  <a:schemeClr val="tx1">
                    <a:lumMod val="65000"/>
                    <a:lumOff val="35000"/>
                  </a:schemeClr>
                </a:solidFill>
              </a:rPr>
              <a:t>Αφού διαπιστώσαμε πως το ήδη υπάρχον </a:t>
            </a:r>
            <a:r>
              <a:rPr lang="en-US" dirty="0" smtClean="0">
                <a:solidFill>
                  <a:schemeClr val="tx1">
                    <a:lumMod val="65000"/>
                    <a:lumOff val="35000"/>
                  </a:schemeClr>
                </a:solidFill>
              </a:rPr>
              <a:t>theme </a:t>
            </a:r>
            <a:r>
              <a:rPr lang="el-GR" dirty="0" smtClean="0">
                <a:solidFill>
                  <a:schemeClr val="tx1">
                    <a:lumMod val="65000"/>
                    <a:lumOff val="35000"/>
                  </a:schemeClr>
                </a:solidFill>
              </a:rPr>
              <a:t>του </a:t>
            </a:r>
            <a:r>
              <a:rPr lang="en-US" dirty="0" err="1" smtClean="0">
                <a:solidFill>
                  <a:schemeClr val="tx1">
                    <a:lumMod val="65000"/>
                    <a:lumOff val="35000"/>
                  </a:schemeClr>
                </a:solidFill>
              </a:rPr>
              <a:t>edx</a:t>
            </a:r>
            <a:r>
              <a:rPr lang="en-US" dirty="0" smtClean="0">
                <a:solidFill>
                  <a:schemeClr val="tx1">
                    <a:lumMod val="65000"/>
                    <a:lumOff val="35000"/>
                  </a:schemeClr>
                </a:solidFill>
              </a:rPr>
              <a:t> </a:t>
            </a:r>
            <a:r>
              <a:rPr lang="el-GR" dirty="0" smtClean="0">
                <a:solidFill>
                  <a:schemeClr val="tx1">
                    <a:lumMod val="65000"/>
                    <a:lumOff val="35000"/>
                  </a:schemeClr>
                </a:solidFill>
              </a:rPr>
              <a:t>είναι πλήρως συμβατό με το πρωτόκολλο, αυτό που θα κάνουμε είναι να συνεισφέρουμε δημιουργώντας ένα νέο θέμα το οποίο να είναι συμβατό με τις οδηγίες του πρωτόκολλου </a:t>
            </a:r>
            <a:r>
              <a:rPr lang="en-US" dirty="0" smtClean="0">
                <a:solidFill>
                  <a:schemeClr val="tx1">
                    <a:lumMod val="65000"/>
                    <a:lumOff val="35000"/>
                  </a:schemeClr>
                </a:solidFill>
              </a:rPr>
              <a:t>WCAG.</a:t>
            </a:r>
            <a:endParaRPr lang="en-US" dirty="0">
              <a:solidFill>
                <a:schemeClr val="tx1">
                  <a:lumMod val="65000"/>
                  <a:lumOff val="3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7324" y="1825625"/>
            <a:ext cx="3760631" cy="3582049"/>
          </a:xfrm>
          <a:prstGeom prst="rect">
            <a:avLst/>
          </a:prstGeom>
        </p:spPr>
      </p:pic>
      <p:sp>
        <p:nvSpPr>
          <p:cNvPr id="5" name="Θέση υποσέλιδου 4"/>
          <p:cNvSpPr>
            <a:spLocks noGrp="1"/>
          </p:cNvSpPr>
          <p:nvPr>
            <p:ph type="ftr" sz="quarter" idx="11"/>
          </p:nvPr>
        </p:nvSpPr>
        <p:spPr/>
        <p:txBody>
          <a:bodyPr/>
          <a:lstStyle/>
          <a:p>
            <a:r>
              <a:rPr lang="en-US" smtClean="0"/>
              <a:t>WCAG-compatible accessibility theme EDx</a:t>
            </a:r>
            <a:endParaRPr lang="en-US"/>
          </a:p>
        </p:txBody>
      </p:sp>
    </p:spTree>
    <p:extLst>
      <p:ext uri="{BB962C8B-B14F-4D97-AF65-F5344CB8AC3E}">
        <p14:creationId xmlns:p14="http://schemas.microsoft.com/office/powerpoint/2010/main" val="2463658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Αρχιτεκτονική των </a:t>
            </a:r>
            <a:r>
              <a:rPr lang="en-US" dirty="0" smtClean="0"/>
              <a:t>templates </a:t>
            </a:r>
            <a:r>
              <a:rPr lang="el-GR" dirty="0" smtClean="0"/>
              <a:t>στο </a:t>
            </a:r>
            <a:r>
              <a:rPr lang="en-US" dirty="0" err="1"/>
              <a:t>e</a:t>
            </a:r>
            <a:r>
              <a:rPr lang="en-US" dirty="0" err="1" smtClean="0"/>
              <a:t>dX</a:t>
            </a:r>
            <a:r>
              <a:rPr lang="en-US" dirty="0" smtClean="0"/>
              <a:t> (1)</a:t>
            </a:r>
            <a:endParaRPr lang="el-GR" dirty="0"/>
          </a:p>
        </p:txBody>
      </p:sp>
      <p:sp>
        <p:nvSpPr>
          <p:cNvPr id="3" name="Content Placeholder 2"/>
          <p:cNvSpPr>
            <a:spLocks noGrp="1"/>
          </p:cNvSpPr>
          <p:nvPr>
            <p:ph idx="1"/>
          </p:nvPr>
        </p:nvSpPr>
        <p:spPr/>
        <p:txBody>
          <a:bodyPr>
            <a:normAutofit/>
          </a:bodyPr>
          <a:lstStyle/>
          <a:p>
            <a:pPr marL="0" indent="0">
              <a:buNone/>
            </a:pPr>
            <a:r>
              <a:rPr lang="el-GR" dirty="0" smtClean="0"/>
              <a:t> Τα </a:t>
            </a:r>
            <a:r>
              <a:rPr lang="en-US" dirty="0" smtClean="0"/>
              <a:t>templates </a:t>
            </a:r>
            <a:r>
              <a:rPr lang="el-GR" dirty="0" smtClean="0"/>
              <a:t>στο </a:t>
            </a:r>
            <a:r>
              <a:rPr lang="en-US" dirty="0" err="1" smtClean="0"/>
              <a:t>EdX</a:t>
            </a:r>
            <a:r>
              <a:rPr lang="en-US" dirty="0" smtClean="0"/>
              <a:t> </a:t>
            </a:r>
            <a:r>
              <a:rPr lang="el-GR" dirty="0" smtClean="0"/>
              <a:t>στο στηρίζονται στο </a:t>
            </a:r>
            <a:r>
              <a:rPr lang="en-US" b="1" dirty="0" smtClean="0"/>
              <a:t>Sass</a:t>
            </a:r>
            <a:r>
              <a:rPr lang="en-US" dirty="0" smtClean="0"/>
              <a:t> </a:t>
            </a:r>
            <a:r>
              <a:rPr lang="en-US" dirty="0"/>
              <a:t>(</a:t>
            </a:r>
            <a:r>
              <a:rPr lang="en-US" b="1" dirty="0"/>
              <a:t>S</a:t>
            </a:r>
            <a:r>
              <a:rPr lang="en-US" dirty="0"/>
              <a:t>yntactically </a:t>
            </a:r>
            <a:r>
              <a:rPr lang="en-US" b="1" dirty="0"/>
              <a:t>A</a:t>
            </a:r>
            <a:r>
              <a:rPr lang="en-US" dirty="0"/>
              <a:t>wesome </a:t>
            </a:r>
            <a:r>
              <a:rPr lang="en-US" b="1" dirty="0" err="1"/>
              <a:t>S</a:t>
            </a:r>
            <a:r>
              <a:rPr lang="en-US" dirty="0" err="1"/>
              <a:t>tyle</a:t>
            </a:r>
            <a:r>
              <a:rPr lang="en-US" b="1" dirty="0" err="1"/>
              <a:t>S</a:t>
            </a:r>
            <a:r>
              <a:rPr lang="en-US" dirty="0" err="1"/>
              <a:t>heets</a:t>
            </a:r>
            <a:r>
              <a:rPr lang="en-US" dirty="0" smtClean="0"/>
              <a:t>)</a:t>
            </a:r>
            <a:endParaRPr lang="el-GR" dirty="0" smtClean="0"/>
          </a:p>
          <a:p>
            <a:pPr algn="just"/>
            <a:r>
              <a:rPr lang="el-GR" dirty="0" smtClean="0"/>
              <a:t>Το </a:t>
            </a:r>
            <a:r>
              <a:rPr lang="en-US" dirty="0" smtClean="0"/>
              <a:t>Sass </a:t>
            </a:r>
            <a:r>
              <a:rPr lang="el-GR" dirty="0" smtClean="0"/>
              <a:t>είναι μια επέκταση του </a:t>
            </a:r>
            <a:r>
              <a:rPr lang="en-US" dirty="0" smtClean="0"/>
              <a:t>CSS</a:t>
            </a:r>
            <a:r>
              <a:rPr lang="el-GR" dirty="0" smtClean="0"/>
              <a:t> που προσδίδει ισχύ και κομψότητα στη βασική </a:t>
            </a:r>
            <a:r>
              <a:rPr lang="el-GR" dirty="0" err="1" smtClean="0"/>
              <a:t>κλώσσα</a:t>
            </a:r>
            <a:r>
              <a:rPr lang="el-GR" dirty="0" smtClean="0"/>
              <a:t>. Επιτρέπει τη χρήση </a:t>
            </a:r>
            <a:r>
              <a:rPr lang="en-US" dirty="0"/>
              <a:t>variables, nested rules, </a:t>
            </a:r>
            <a:r>
              <a:rPr lang="en-US" dirty="0" err="1"/>
              <a:t>mixins</a:t>
            </a:r>
            <a:r>
              <a:rPr lang="en-US" dirty="0"/>
              <a:t>, inline </a:t>
            </a:r>
            <a:r>
              <a:rPr lang="en-US" dirty="0" smtClean="0"/>
              <a:t>imports</a:t>
            </a:r>
            <a:r>
              <a:rPr lang="el-GR" dirty="0" smtClean="0"/>
              <a:t> και άλλων χαρακτηριστικών, όλα με πλήρως </a:t>
            </a:r>
            <a:r>
              <a:rPr lang="en-US" dirty="0" smtClean="0"/>
              <a:t>CSS</a:t>
            </a:r>
            <a:r>
              <a:rPr lang="el-GR" dirty="0" smtClean="0"/>
              <a:t> συμβατή σύνταξη. Το </a:t>
            </a:r>
            <a:r>
              <a:rPr lang="en-US" dirty="0" smtClean="0"/>
              <a:t>Sass </a:t>
            </a:r>
            <a:r>
              <a:rPr lang="el-GR" dirty="0" smtClean="0"/>
              <a:t>βοηθάει να διατηρηθούν μεγάλα </a:t>
            </a:r>
            <a:r>
              <a:rPr lang="en-US" dirty="0" smtClean="0"/>
              <a:t>stylesheets</a:t>
            </a:r>
            <a:r>
              <a:rPr lang="el-GR" dirty="0" smtClean="0"/>
              <a:t> καλά οργανωμένα και επιτρέπει να μικρότερα να τρέχουν γρήγορα, ειδικά με τη βοήθεια της βιβλιοθήκης </a:t>
            </a:r>
            <a:r>
              <a:rPr lang="en-US" dirty="0"/>
              <a:t>Compass style </a:t>
            </a:r>
            <a:r>
              <a:rPr lang="en-US" dirty="0" smtClean="0"/>
              <a:t>library</a:t>
            </a:r>
            <a:r>
              <a:rPr lang="el-GR" dirty="0" smtClean="0"/>
              <a:t>.</a:t>
            </a:r>
          </a:p>
          <a:p>
            <a:r>
              <a:rPr lang="el-GR" dirty="0" smtClean="0"/>
              <a:t>Τα βασικά χαρακτηριστικά του είναι:</a:t>
            </a:r>
            <a:endParaRPr lang="en-US" dirty="0" smtClean="0"/>
          </a:p>
          <a:p>
            <a:pPr marL="749808" lvl="1" indent="-457200">
              <a:buFont typeface="Wingdings" panose="05000000000000000000" pitchFamily="2" charset="2"/>
              <a:buChar char="q"/>
            </a:pPr>
            <a:r>
              <a:rPr lang="el-GR" dirty="0" smtClean="0"/>
              <a:t>Πλήρως </a:t>
            </a:r>
            <a:r>
              <a:rPr lang="en-US" dirty="0" smtClean="0"/>
              <a:t>CSS3</a:t>
            </a:r>
            <a:r>
              <a:rPr lang="el-GR" dirty="0"/>
              <a:t> </a:t>
            </a:r>
            <a:r>
              <a:rPr lang="el-GR" dirty="0" smtClean="0"/>
              <a:t>συμβατό</a:t>
            </a:r>
          </a:p>
          <a:p>
            <a:pPr marL="749808" lvl="1" indent="-457200">
              <a:buFont typeface="Wingdings" panose="05000000000000000000" pitchFamily="2" charset="2"/>
              <a:buChar char="q"/>
            </a:pPr>
            <a:r>
              <a:rPr lang="el-GR" dirty="0" smtClean="0"/>
              <a:t>Επεκτάσεις γλώσσας όπως</a:t>
            </a:r>
            <a:r>
              <a:rPr lang="en-US" dirty="0" smtClean="0"/>
              <a:t> </a:t>
            </a:r>
            <a:r>
              <a:rPr lang="en-US" dirty="0"/>
              <a:t>variables, nesting, and </a:t>
            </a:r>
            <a:r>
              <a:rPr lang="en-US" dirty="0" err="1"/>
              <a:t>mixins</a:t>
            </a:r>
            <a:endParaRPr lang="en-US" dirty="0"/>
          </a:p>
          <a:p>
            <a:pPr marL="749808" lvl="1" indent="-457200">
              <a:buFont typeface="Wingdings" panose="05000000000000000000" pitchFamily="2" charset="2"/>
              <a:buChar char="q"/>
            </a:pPr>
            <a:r>
              <a:rPr lang="el-GR" dirty="0" smtClean="0"/>
              <a:t>Πολλές χρήσιμες συναρτήσεις για τη διαχείριση χρωμάτων και άλλων τιμών</a:t>
            </a:r>
            <a:endParaRPr lang="en-US" dirty="0"/>
          </a:p>
          <a:p>
            <a:pPr marL="749808" lvl="1" indent="-457200">
              <a:buFont typeface="Wingdings" panose="05000000000000000000" pitchFamily="2" charset="2"/>
              <a:buChar char="q"/>
            </a:pPr>
            <a:r>
              <a:rPr lang="el-GR" dirty="0" smtClean="0"/>
              <a:t>Προχωρημένα χαρακτηριστικά όπως</a:t>
            </a:r>
            <a:r>
              <a:rPr lang="en-US" dirty="0" smtClean="0"/>
              <a:t> </a:t>
            </a:r>
            <a:r>
              <a:rPr lang="en-US" dirty="0"/>
              <a:t>control directives </a:t>
            </a:r>
            <a:r>
              <a:rPr lang="el-GR" dirty="0" smtClean="0"/>
              <a:t>για βιβλιοθήκες</a:t>
            </a:r>
            <a:endParaRPr lang="en-US" dirty="0"/>
          </a:p>
          <a:p>
            <a:pPr marL="749808" lvl="1" indent="-457200">
              <a:buFont typeface="Wingdings" panose="05000000000000000000" pitchFamily="2" charset="2"/>
              <a:buChar char="q"/>
            </a:pPr>
            <a:r>
              <a:rPr lang="el-GR" dirty="0" smtClean="0"/>
              <a:t>Καλά </a:t>
            </a:r>
            <a:r>
              <a:rPr lang="el-GR" dirty="0"/>
              <a:t>διαμορφωμένη, προσαρμόσιμη </a:t>
            </a:r>
            <a:r>
              <a:rPr lang="el-GR" dirty="0" err="1" smtClean="0"/>
              <a:t>εξόδος</a:t>
            </a:r>
            <a:endParaRPr lang="en-US" dirty="0"/>
          </a:p>
        </p:txBody>
      </p:sp>
      <p:sp>
        <p:nvSpPr>
          <p:cNvPr id="4" name="Footer Placeholder 3"/>
          <p:cNvSpPr>
            <a:spLocks noGrp="1"/>
          </p:cNvSpPr>
          <p:nvPr>
            <p:ph type="ftr" sz="quarter" idx="11"/>
          </p:nvPr>
        </p:nvSpPr>
        <p:spPr/>
        <p:txBody>
          <a:bodyPr/>
          <a:lstStyle/>
          <a:p>
            <a:r>
              <a:rPr lang="en-US" smtClean="0"/>
              <a:t>WCAG-compatible accessibility theme EDx</a:t>
            </a:r>
            <a:endParaRPr lang="en-US"/>
          </a:p>
        </p:txBody>
      </p:sp>
    </p:spTree>
    <p:extLst>
      <p:ext uri="{BB962C8B-B14F-4D97-AF65-F5344CB8AC3E}">
        <p14:creationId xmlns:p14="http://schemas.microsoft.com/office/powerpoint/2010/main" val="169607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Αρχιτεκτονική των </a:t>
            </a:r>
            <a:r>
              <a:rPr lang="en-US" dirty="0"/>
              <a:t>themes </a:t>
            </a:r>
            <a:r>
              <a:rPr lang="el-GR" dirty="0"/>
              <a:t>στο </a:t>
            </a:r>
            <a:r>
              <a:rPr lang="en-US" dirty="0" err="1"/>
              <a:t>EdX</a:t>
            </a:r>
            <a:r>
              <a:rPr lang="en-US" dirty="0"/>
              <a:t> </a:t>
            </a:r>
            <a:r>
              <a:rPr lang="en-US" dirty="0" smtClean="0"/>
              <a:t>(2)</a:t>
            </a:r>
            <a:endParaRPr lang="el-GR"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   H </a:t>
            </a:r>
            <a:r>
              <a:rPr lang="el-GR" dirty="0" smtClean="0"/>
              <a:t>γλώσσα </a:t>
            </a:r>
            <a:r>
              <a:rPr lang="en-US" dirty="0" smtClean="0"/>
              <a:t>Sass</a:t>
            </a:r>
            <a:r>
              <a:rPr lang="el-GR" dirty="0" smtClean="0"/>
              <a:t> χρησιμοποιείται τόσο για επιπλέον </a:t>
            </a:r>
            <a:r>
              <a:rPr lang="en-US" dirty="0" smtClean="0"/>
              <a:t>templates</a:t>
            </a:r>
            <a:r>
              <a:rPr lang="el-GR" dirty="0" smtClean="0"/>
              <a:t> όσο και για το κεντρικό </a:t>
            </a:r>
            <a:r>
              <a:rPr lang="en-US" dirty="0" smtClean="0"/>
              <a:t>theme </a:t>
            </a:r>
            <a:r>
              <a:rPr lang="el-GR" dirty="0" smtClean="0"/>
              <a:t>του Ε</a:t>
            </a:r>
            <a:r>
              <a:rPr lang="en-US" dirty="0" err="1" smtClean="0"/>
              <a:t>dX</a:t>
            </a:r>
            <a:r>
              <a:rPr lang="en-US" dirty="0" smtClean="0"/>
              <a:t>. </a:t>
            </a:r>
            <a:endParaRPr lang="el-GR" dirty="0" smtClean="0"/>
          </a:p>
          <a:p>
            <a:pPr>
              <a:buFont typeface="Wingdings" panose="05000000000000000000" pitchFamily="2" charset="2"/>
              <a:buChar char="q"/>
            </a:pPr>
            <a:r>
              <a:rPr lang="en-US" dirty="0" smtClean="0"/>
              <a:t>   T</a:t>
            </a:r>
            <a:r>
              <a:rPr lang="el-GR" dirty="0" smtClean="0"/>
              <a:t>α </a:t>
            </a:r>
            <a:r>
              <a:rPr lang="en-US" dirty="0" smtClean="0"/>
              <a:t>templates </a:t>
            </a:r>
            <a:r>
              <a:rPr lang="el-GR" dirty="0" smtClean="0"/>
              <a:t>προστίθενται στο </a:t>
            </a:r>
            <a:r>
              <a:rPr lang="en-US" dirty="0" smtClean="0"/>
              <a:t>directory: </a:t>
            </a:r>
            <a:r>
              <a:rPr lang="en-US" dirty="0"/>
              <a:t>/</a:t>
            </a:r>
            <a:r>
              <a:rPr lang="en-US" dirty="0" err="1" smtClean="0"/>
              <a:t>edx</a:t>
            </a:r>
            <a:r>
              <a:rPr lang="en-US" dirty="0" smtClean="0"/>
              <a:t>/app/</a:t>
            </a:r>
            <a:r>
              <a:rPr lang="en-US" dirty="0" err="1" smtClean="0"/>
              <a:t>edxapp</a:t>
            </a:r>
            <a:r>
              <a:rPr lang="en-US" dirty="0" smtClean="0"/>
              <a:t>/themes/</a:t>
            </a:r>
            <a:r>
              <a:rPr lang="el-GR" dirty="0" smtClean="0"/>
              <a:t> και το κάθε </a:t>
            </a:r>
            <a:r>
              <a:rPr lang="en-US" dirty="0" smtClean="0"/>
              <a:t>template</a:t>
            </a:r>
            <a:r>
              <a:rPr lang="el-GR" dirty="0" smtClean="0"/>
              <a:t> έχει ένα </a:t>
            </a:r>
            <a:r>
              <a:rPr lang="en-US" dirty="0" smtClean="0"/>
              <a:t>directory ./static/</a:t>
            </a:r>
            <a:r>
              <a:rPr lang="en-US" dirty="0" err="1" smtClean="0"/>
              <a:t>sacc</a:t>
            </a:r>
            <a:r>
              <a:rPr lang="el-GR" dirty="0" smtClean="0"/>
              <a:t> όπου έχει το </a:t>
            </a:r>
            <a:r>
              <a:rPr lang="en-US" dirty="0" smtClean="0"/>
              <a:t>.</a:t>
            </a:r>
            <a:r>
              <a:rPr lang="en-US" dirty="0" err="1" smtClean="0"/>
              <a:t>scss</a:t>
            </a:r>
            <a:r>
              <a:rPr lang="en-US" dirty="0"/>
              <a:t> </a:t>
            </a:r>
            <a:r>
              <a:rPr lang="en-US" dirty="0" smtClean="0"/>
              <a:t>sass </a:t>
            </a:r>
            <a:r>
              <a:rPr lang="el-GR" dirty="0" smtClean="0"/>
              <a:t>αρχείο.</a:t>
            </a:r>
            <a:endParaRPr lang="en-US" dirty="0" smtClean="0"/>
          </a:p>
          <a:p>
            <a:pPr>
              <a:buFont typeface="Wingdings" panose="05000000000000000000" pitchFamily="2" charset="2"/>
              <a:buChar char="q"/>
            </a:pPr>
            <a:r>
              <a:rPr lang="en-US" dirty="0" smtClean="0"/>
              <a:t>   T</a:t>
            </a:r>
            <a:r>
              <a:rPr lang="el-GR" dirty="0" smtClean="0"/>
              <a:t>α </a:t>
            </a:r>
            <a:r>
              <a:rPr lang="en-US" dirty="0" smtClean="0"/>
              <a:t>sass</a:t>
            </a:r>
            <a:r>
              <a:rPr lang="el-GR" dirty="0"/>
              <a:t> </a:t>
            </a:r>
            <a:r>
              <a:rPr lang="el-GR" dirty="0" smtClean="0"/>
              <a:t>αρχεία του </a:t>
            </a:r>
            <a:r>
              <a:rPr lang="en-US" dirty="0" err="1" smtClean="0"/>
              <a:t>edX</a:t>
            </a:r>
            <a:r>
              <a:rPr lang="en-US" dirty="0" smtClean="0"/>
              <a:t> </a:t>
            </a:r>
            <a:r>
              <a:rPr lang="el-GR" dirty="0" smtClean="0"/>
              <a:t>βρίσκονται στο </a:t>
            </a:r>
            <a:r>
              <a:rPr lang="en-US" dirty="0"/>
              <a:t>directory: /</a:t>
            </a:r>
            <a:r>
              <a:rPr lang="en-US" dirty="0" err="1" smtClean="0"/>
              <a:t>edx</a:t>
            </a:r>
            <a:r>
              <a:rPr lang="en-US" dirty="0" smtClean="0"/>
              <a:t>/app/</a:t>
            </a:r>
            <a:r>
              <a:rPr lang="en-US" dirty="0" err="1" smtClean="0"/>
              <a:t>edxapp</a:t>
            </a:r>
            <a:r>
              <a:rPr lang="en-US" dirty="0" smtClean="0"/>
              <a:t>/</a:t>
            </a:r>
            <a:r>
              <a:rPr lang="en-US" dirty="0" err="1" smtClean="0"/>
              <a:t>edx</a:t>
            </a:r>
            <a:r>
              <a:rPr lang="en-US" dirty="0" smtClean="0"/>
              <a:t>-platform/</a:t>
            </a:r>
            <a:r>
              <a:rPr lang="en-US" dirty="0" err="1" smtClean="0"/>
              <a:t>lms</a:t>
            </a:r>
            <a:r>
              <a:rPr lang="en-US" dirty="0" smtClean="0"/>
              <a:t>/static/sass</a:t>
            </a:r>
            <a:r>
              <a:rPr lang="el-GR" dirty="0" smtClean="0"/>
              <a:t> ενώ τα </a:t>
            </a:r>
            <a:r>
              <a:rPr lang="en-US" dirty="0" smtClean="0"/>
              <a:t>html </a:t>
            </a:r>
            <a:r>
              <a:rPr lang="el-GR" dirty="0" smtClean="0"/>
              <a:t>αρχεία βρίσκονται στο </a:t>
            </a:r>
            <a:r>
              <a:rPr lang="en-US" dirty="0"/>
              <a:t>directory /</a:t>
            </a:r>
            <a:r>
              <a:rPr lang="en-US" dirty="0" err="1" smtClean="0"/>
              <a:t>edx</a:t>
            </a:r>
            <a:r>
              <a:rPr lang="en-US" dirty="0" smtClean="0"/>
              <a:t>/app/</a:t>
            </a:r>
            <a:r>
              <a:rPr lang="en-US" dirty="0" err="1" smtClean="0"/>
              <a:t>edxapp</a:t>
            </a:r>
            <a:r>
              <a:rPr lang="en-US" dirty="0" smtClean="0"/>
              <a:t>/</a:t>
            </a:r>
            <a:r>
              <a:rPr lang="en-US" dirty="0" err="1" smtClean="0"/>
              <a:t>edx</a:t>
            </a:r>
            <a:r>
              <a:rPr lang="en-US" dirty="0" smtClean="0"/>
              <a:t>-platform/</a:t>
            </a:r>
            <a:r>
              <a:rPr lang="en-US" dirty="0" err="1" smtClean="0"/>
              <a:t>lms</a:t>
            </a:r>
            <a:r>
              <a:rPr lang="en-US" dirty="0" smtClean="0"/>
              <a:t>/templates</a:t>
            </a:r>
          </a:p>
          <a:p>
            <a:pPr>
              <a:buFont typeface="Wingdings" panose="05000000000000000000" pitchFamily="2" charset="2"/>
              <a:buChar char="q"/>
            </a:pPr>
            <a:r>
              <a:rPr lang="en-US" dirty="0" smtClean="0"/>
              <a:t>   </a:t>
            </a:r>
            <a:r>
              <a:rPr lang="el-GR" dirty="0" smtClean="0"/>
              <a:t>Ενώ για την μορφοποίηση του </a:t>
            </a:r>
            <a:r>
              <a:rPr lang="en-US" dirty="0" smtClean="0"/>
              <a:t>template</a:t>
            </a:r>
            <a:r>
              <a:rPr lang="el-GR" dirty="0" smtClean="0"/>
              <a:t> πρέπει να αλλαχτούν τα </a:t>
            </a:r>
            <a:r>
              <a:rPr lang="en-US" dirty="0" smtClean="0"/>
              <a:t>sass </a:t>
            </a:r>
            <a:r>
              <a:rPr lang="el-GR" dirty="0" smtClean="0"/>
              <a:t>αρχεία για την προσθήκη νέων </a:t>
            </a:r>
            <a:r>
              <a:rPr lang="en-US" dirty="0" err="1" smtClean="0"/>
              <a:t>javascript</a:t>
            </a:r>
            <a:r>
              <a:rPr lang="el-GR" dirty="0" smtClean="0"/>
              <a:t> πρέπει να αλλαχτούν τα </a:t>
            </a:r>
            <a:r>
              <a:rPr lang="en-US" dirty="0" smtClean="0"/>
              <a:t>html </a:t>
            </a:r>
            <a:r>
              <a:rPr lang="el-GR" dirty="0" smtClean="0"/>
              <a:t>αρχεία και συγκεκριμένα τ</a:t>
            </a:r>
            <a:r>
              <a:rPr lang="en-US" dirty="0" smtClean="0"/>
              <a:t>o</a:t>
            </a:r>
            <a:r>
              <a:rPr lang="el-GR" dirty="0" smtClean="0"/>
              <a:t> </a:t>
            </a:r>
            <a:r>
              <a:rPr lang="en-US" dirty="0" smtClean="0"/>
              <a:t>main.html</a:t>
            </a:r>
            <a:endParaRPr lang="el-GR" dirty="0"/>
          </a:p>
        </p:txBody>
      </p:sp>
      <p:sp>
        <p:nvSpPr>
          <p:cNvPr id="4" name="Footer Placeholder 3"/>
          <p:cNvSpPr>
            <a:spLocks noGrp="1"/>
          </p:cNvSpPr>
          <p:nvPr>
            <p:ph type="ftr" sz="quarter" idx="11"/>
          </p:nvPr>
        </p:nvSpPr>
        <p:spPr/>
        <p:txBody>
          <a:bodyPr/>
          <a:lstStyle/>
          <a:p>
            <a:r>
              <a:rPr lang="en-US" smtClean="0"/>
              <a:t>WCAG-compatible accessibility theme EDx</a:t>
            </a:r>
            <a:endParaRPr lang="en-US"/>
          </a:p>
        </p:txBody>
      </p:sp>
    </p:spTree>
    <p:extLst>
      <p:ext uri="{BB962C8B-B14F-4D97-AF65-F5344CB8AC3E}">
        <p14:creationId xmlns:p14="http://schemas.microsoft.com/office/powerpoint/2010/main" val="1795530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Τροποποίηση των </a:t>
            </a:r>
            <a:r>
              <a:rPr lang="en-US" dirty="0" smtClean="0"/>
              <a:t>Sass </a:t>
            </a:r>
            <a:r>
              <a:rPr lang="el-GR" dirty="0" smtClean="0"/>
              <a:t>αρχείων</a:t>
            </a:r>
            <a:endParaRPr lang="el-GR" dirty="0"/>
          </a:p>
        </p:txBody>
      </p:sp>
      <p:sp>
        <p:nvSpPr>
          <p:cNvPr id="4" name="Footer Placeholder 3"/>
          <p:cNvSpPr>
            <a:spLocks noGrp="1"/>
          </p:cNvSpPr>
          <p:nvPr>
            <p:ph type="ftr" sz="quarter" idx="11"/>
          </p:nvPr>
        </p:nvSpPr>
        <p:spPr/>
        <p:txBody>
          <a:bodyPr/>
          <a:lstStyle/>
          <a:p>
            <a:r>
              <a:rPr lang="en-US" smtClean="0"/>
              <a:t>WCAG-compatible accessibility theme EDx</a:t>
            </a:r>
            <a:endParaRPr lang="en-US"/>
          </a:p>
        </p:txBody>
      </p:sp>
      <p:sp>
        <p:nvSpPr>
          <p:cNvPr id="7" name="Content Placeholder 6"/>
          <p:cNvSpPr>
            <a:spLocks noGrp="1"/>
          </p:cNvSpPr>
          <p:nvPr>
            <p:ph idx="1"/>
          </p:nvPr>
        </p:nvSpPr>
        <p:spPr/>
        <p:txBody>
          <a:bodyPr/>
          <a:lstStyle/>
          <a:p>
            <a:r>
              <a:rPr lang="el-GR" dirty="0" smtClean="0"/>
              <a:t>Τροποποιώντας τα </a:t>
            </a:r>
            <a:r>
              <a:rPr lang="en-US" dirty="0" smtClean="0"/>
              <a:t>sass </a:t>
            </a:r>
            <a:r>
              <a:rPr lang="el-GR" dirty="0" smtClean="0"/>
              <a:t>αρχεία τόσο του</a:t>
            </a:r>
            <a:r>
              <a:rPr lang="en-US" dirty="0"/>
              <a:t> </a:t>
            </a:r>
            <a:r>
              <a:rPr lang="en-US" dirty="0" smtClean="0"/>
              <a:t>Stanford template </a:t>
            </a:r>
            <a:r>
              <a:rPr lang="el-GR" dirty="0" smtClean="0"/>
              <a:t>όσο και του</a:t>
            </a:r>
            <a:r>
              <a:rPr lang="en-US" dirty="0"/>
              <a:t> </a:t>
            </a:r>
            <a:r>
              <a:rPr lang="en-US" dirty="0" err="1" smtClean="0"/>
              <a:t>edX</a:t>
            </a:r>
            <a:r>
              <a:rPr lang="el-GR" dirty="0" smtClean="0"/>
              <a:t>, αλλάξαμε την εμφάνιση του </a:t>
            </a:r>
            <a:r>
              <a:rPr lang="en-US" dirty="0" smtClean="0"/>
              <a:t>theme:</a:t>
            </a:r>
          </a:p>
          <a:p>
            <a:endParaRPr lang="el-GR" dirty="0"/>
          </a:p>
        </p:txBody>
      </p:sp>
      <p:pic>
        <p:nvPicPr>
          <p:cNvPr id="8" name="Picture 7"/>
          <p:cNvPicPr>
            <a:picLocks noChangeAspect="1"/>
          </p:cNvPicPr>
          <p:nvPr/>
        </p:nvPicPr>
        <p:blipFill>
          <a:blip r:embed="rId2"/>
          <a:stretch>
            <a:fillRect/>
          </a:stretch>
        </p:blipFill>
        <p:spPr>
          <a:xfrm>
            <a:off x="800283" y="2502289"/>
            <a:ext cx="10952381" cy="3561905"/>
          </a:xfrm>
          <a:prstGeom prst="rect">
            <a:avLst/>
          </a:prstGeom>
        </p:spPr>
      </p:pic>
    </p:spTree>
    <p:extLst>
      <p:ext uri="{BB962C8B-B14F-4D97-AF65-F5344CB8AC3E}">
        <p14:creationId xmlns:p14="http://schemas.microsoft.com/office/powerpoint/2010/main" val="3668908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Προσθήκη </a:t>
            </a:r>
            <a:r>
              <a:rPr lang="en-US" dirty="0" err="1" smtClean="0"/>
              <a:t>javascript</a:t>
            </a:r>
            <a:r>
              <a:rPr lang="el-GR" dirty="0" smtClean="0"/>
              <a:t> για αυξομείωση των </a:t>
            </a:r>
            <a:r>
              <a:rPr lang="en-US" dirty="0" smtClean="0"/>
              <a:t>fonts</a:t>
            </a:r>
            <a:endParaRPr lang="el-GR" dirty="0"/>
          </a:p>
        </p:txBody>
      </p:sp>
      <p:sp>
        <p:nvSpPr>
          <p:cNvPr id="3" name="Content Placeholder 2"/>
          <p:cNvSpPr>
            <a:spLocks noGrp="1"/>
          </p:cNvSpPr>
          <p:nvPr>
            <p:ph idx="1"/>
          </p:nvPr>
        </p:nvSpPr>
        <p:spPr>
          <a:xfrm>
            <a:off x="1097280" y="1881828"/>
            <a:ext cx="10058400" cy="4023360"/>
          </a:xfrm>
        </p:spPr>
        <p:txBody>
          <a:bodyPr/>
          <a:lstStyle/>
          <a:p>
            <a:r>
              <a:rPr lang="el-GR" dirty="0" smtClean="0"/>
              <a:t>Ένα από τα βασικά χαρακτηριστικά του </a:t>
            </a:r>
            <a:r>
              <a:rPr lang="en-US" dirty="0" smtClean="0"/>
              <a:t>WCAG</a:t>
            </a:r>
            <a:r>
              <a:rPr lang="el-GR" dirty="0" smtClean="0"/>
              <a:t> είναι η δυνατότητα αυξομείωσης των </a:t>
            </a:r>
            <a:r>
              <a:rPr lang="en-US" dirty="0" smtClean="0"/>
              <a:t>fonts</a:t>
            </a:r>
            <a:r>
              <a:rPr lang="el-GR" dirty="0" smtClean="0"/>
              <a:t> για τα άτομα με δυσκολίες όρασης. Προσθέσαμε στο κεντρικό </a:t>
            </a:r>
            <a:r>
              <a:rPr lang="en-US" dirty="0" smtClean="0"/>
              <a:t>html </a:t>
            </a:r>
            <a:r>
              <a:rPr lang="el-GR" dirty="0" smtClean="0"/>
              <a:t>του </a:t>
            </a:r>
            <a:r>
              <a:rPr lang="en-US" dirty="0" err="1" smtClean="0"/>
              <a:t>edX</a:t>
            </a:r>
            <a:r>
              <a:rPr lang="en-US" dirty="0"/>
              <a:t> </a:t>
            </a:r>
            <a:r>
              <a:rPr lang="en-US" dirty="0" err="1" smtClean="0"/>
              <a:t>javascript</a:t>
            </a:r>
            <a:r>
              <a:rPr lang="en-US" dirty="0" smtClean="0"/>
              <a:t> </a:t>
            </a:r>
            <a:r>
              <a:rPr lang="el-GR" dirty="0" smtClean="0"/>
              <a:t>που επιτρέπει αυτή τη λειτουργία:</a:t>
            </a:r>
          </a:p>
          <a:p>
            <a:endParaRPr lang="el-GR" dirty="0"/>
          </a:p>
        </p:txBody>
      </p:sp>
      <p:sp>
        <p:nvSpPr>
          <p:cNvPr id="4" name="Footer Placeholder 3"/>
          <p:cNvSpPr>
            <a:spLocks noGrp="1"/>
          </p:cNvSpPr>
          <p:nvPr>
            <p:ph type="ftr" sz="quarter" idx="11"/>
          </p:nvPr>
        </p:nvSpPr>
        <p:spPr/>
        <p:txBody>
          <a:bodyPr/>
          <a:lstStyle/>
          <a:p>
            <a:r>
              <a:rPr lang="en-US" smtClean="0"/>
              <a:t>WCAG-compatible accessibility theme EDx</a:t>
            </a:r>
            <a:endParaRPr lang="en-US"/>
          </a:p>
        </p:txBody>
      </p:sp>
      <p:pic>
        <p:nvPicPr>
          <p:cNvPr id="6" name="Picture 5"/>
          <p:cNvPicPr>
            <a:picLocks noChangeAspect="1"/>
          </p:cNvPicPr>
          <p:nvPr/>
        </p:nvPicPr>
        <p:blipFill>
          <a:blip r:embed="rId2"/>
          <a:stretch>
            <a:fillRect/>
          </a:stretch>
        </p:blipFill>
        <p:spPr>
          <a:xfrm>
            <a:off x="1658540" y="2941163"/>
            <a:ext cx="8829966" cy="3313086"/>
          </a:xfrm>
          <a:prstGeom prst="rect">
            <a:avLst/>
          </a:prstGeom>
        </p:spPr>
      </p:pic>
    </p:spTree>
    <p:extLst>
      <p:ext uri="{BB962C8B-B14F-4D97-AF65-F5344CB8AC3E}">
        <p14:creationId xmlns:p14="http://schemas.microsoft.com/office/powerpoint/2010/main" val="3010472052"/>
      </p:ext>
    </p:extLst>
  </p:cSld>
  <p:clrMapOvr>
    <a:masterClrMapping/>
  </p:clrMapOvr>
  <p:timing>
    <p:tnLst>
      <p:par>
        <p:cTn id="1" dur="indefinite" restart="never" nodeType="tmRoot"/>
      </p:par>
    </p:tnLst>
  </p:timing>
</p:sld>
</file>

<file path=ppt/theme/theme1.xml><?xml version="1.0" encoding="utf-8"?>
<a:theme xmlns:a="http://schemas.openxmlformats.org/drawingml/2006/main" name="Ανασκόπηση">
  <a:themeElements>
    <a:clrScheme name="Ανασκόπηση">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Ανασκόπηση">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Ανασκόπηση">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173</TotalTime>
  <Words>633</Words>
  <Application>Microsoft Office PowerPoint</Application>
  <PresentationFormat>Widescreen</PresentationFormat>
  <Paragraphs>60</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Wingdings</vt:lpstr>
      <vt:lpstr>Ανασκόπηση</vt:lpstr>
      <vt:lpstr>Issue #8</vt:lpstr>
      <vt:lpstr>Τι είναι το πρωτόκολλο WCAG 2.0;</vt:lpstr>
      <vt:lpstr>Πρωτόκολλο WCAG 2.0</vt:lpstr>
      <vt:lpstr>Πιο συγκεκριμένα</vt:lpstr>
      <vt:lpstr>Τι κάνουμε…</vt:lpstr>
      <vt:lpstr>Αρχιτεκτονική των templates στο edX (1)</vt:lpstr>
      <vt:lpstr>Αρχιτεκτονική των themes στο EdX (2)</vt:lpstr>
      <vt:lpstr>Τροποποίηση των Sass αρχείων</vt:lpstr>
      <vt:lpstr>Προσθήκη javascript για αυξομείωση των fonts</vt:lpstr>
      <vt:lpstr>WCAG Compatible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Issue #8</dc:title>
  <dc:creator>Aleka</dc:creator>
  <cp:lastModifiedBy>Κωνσταντίνος Μπούκουρας</cp:lastModifiedBy>
  <cp:revision>19</cp:revision>
  <dcterms:created xsi:type="dcterms:W3CDTF">2015-05-20T20:44:52Z</dcterms:created>
  <dcterms:modified xsi:type="dcterms:W3CDTF">2015-06-11T11:44:11Z</dcterms:modified>
</cp:coreProperties>
</file>