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4"/>
  </p:notesMasterIdLst>
  <p:sldIdLst>
    <p:sldId id="256" r:id="rId2"/>
    <p:sldId id="287" r:id="rId3"/>
    <p:sldId id="288" r:id="rId4"/>
    <p:sldId id="280" r:id="rId5"/>
    <p:sldId id="284" r:id="rId6"/>
    <p:sldId id="268" r:id="rId7"/>
    <p:sldId id="286" r:id="rId8"/>
    <p:sldId id="277" r:id="rId9"/>
    <p:sldId id="285" r:id="rId10"/>
    <p:sldId id="265" r:id="rId11"/>
    <p:sldId id="283" r:id="rId12"/>
    <p:sldId id="260" r:id="rId13"/>
  </p:sldIdLst>
  <p:sldSz cx="10691813" cy="7559675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4"/>
    <p:restoredTop sz="82987"/>
  </p:normalViewPr>
  <p:slideViewPr>
    <p:cSldViewPr snapToGrid="0" snapToObjects="1">
      <p:cViewPr varScale="1">
        <p:scale>
          <a:sx n="80" d="100"/>
          <a:sy n="80" d="100"/>
        </p:scale>
        <p:origin x="944" y="192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2BA57-DC32-4F4F-A2BB-B0927F85FBB7}" type="datetimeFigureOut">
              <a:rPr lang="en-US" smtClean="0"/>
              <a:t>11/20/18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18CD5-37ED-C249-A1C4-17DAE57E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model, 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b)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ANITA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c) 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and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future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RIA,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produce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publications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-, so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8CD5-37ED-C249-A1C4-17DAE57EB2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model, 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b) 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Starting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already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ANITA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etc.), c) 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 and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goals</a:t>
            </a:r>
            <a:r>
              <a:rPr lang="it-IT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future </a:t>
            </a:r>
            <a:r>
              <a:rPr lang="it-IT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RIA,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produce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publications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-, so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outline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task,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followed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 </a:t>
            </a:r>
            <a:r>
              <a:rPr lang="it-IT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</a:t>
            </a:r>
            <a:r>
              <a:rPr lang="it-IT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18CD5-37ED-C249-A1C4-17DAE57EB2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ima_pagi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1886" y="2566125"/>
            <a:ext cx="9088041" cy="2631887"/>
          </a:xfrm>
        </p:spPr>
        <p:txBody>
          <a:bodyPr anchor="b"/>
          <a:lstStyle>
            <a:lvl1pPr algn="ctr">
              <a:defRPr sz="6614" b="1" i="0">
                <a:solidFill>
                  <a:schemeClr val="tx1"/>
                </a:solidFill>
                <a:latin typeface="Pangram" pitchFamily="2" charset="77"/>
              </a:defRPr>
            </a:lvl1pPr>
          </a:lstStyle>
          <a:p>
            <a:r>
              <a:rPr lang="it-IT" sz="72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6477" y="1422453"/>
            <a:ext cx="8018860" cy="698956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pPr algn="ctr"/>
            <a:r>
              <a:rPr lang="it-IT" b="1" dirty="0">
                <a:solidFill>
                  <a:schemeClr val="bg1"/>
                </a:solidFill>
                <a:latin typeface="Pangram Black" pitchFamily="2" charset="77"/>
              </a:rPr>
              <a:t>Sottotitolo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4A69F1F-5C03-494A-B29A-93798CEE9D9C}"/>
              </a:ext>
            </a:extLst>
          </p:cNvPr>
          <p:cNvGrpSpPr/>
          <p:nvPr/>
        </p:nvGrpSpPr>
        <p:grpSpPr>
          <a:xfrm>
            <a:off x="4063387" y="0"/>
            <a:ext cx="2565039" cy="1371600"/>
            <a:chOff x="4063387" y="0"/>
            <a:chExt cx="2565039" cy="1371600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C694FDD2-700B-AB40-8332-52F81A2CFD1E}"/>
                </a:ext>
              </a:extLst>
            </p:cNvPr>
            <p:cNvSpPr/>
            <p:nvPr/>
          </p:nvSpPr>
          <p:spPr>
            <a:xfrm>
              <a:off x="4063387" y="0"/>
              <a:ext cx="2565039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72E3FE63-A693-3C42-8F65-0836A87C8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24502" y="65691"/>
              <a:ext cx="2042808" cy="1211835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2C379BD7-E08D-9C4D-812C-A5FE55B52CF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D027A2B6-FC7D-BB4A-8E7A-E7618FB2A471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F110E37C-5B7B-8D48-BBA0-06911A8D9150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F918D17B-CC15-EA43-BB9D-C54E903DA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4E3F0021-8C0A-6E41-B846-651E989BED9F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A9C62AFB-45A1-3D4F-BD81-068EC189913B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6A8D4634-C113-B04D-BD80-A2CB31F2C7BB}"/>
              </a:ext>
            </a:extLst>
          </p:cNvPr>
          <p:cNvGrpSpPr/>
          <p:nvPr/>
        </p:nvGrpSpPr>
        <p:grpSpPr>
          <a:xfrm>
            <a:off x="0" y="6117021"/>
            <a:ext cx="10691813" cy="1442654"/>
            <a:chOff x="0" y="6117021"/>
            <a:chExt cx="10691813" cy="1442654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CCAA0AE-B220-5246-84BE-CA5E8E844BEA}"/>
                </a:ext>
              </a:extLst>
            </p:cNvPr>
            <p:cNvSpPr/>
            <p:nvPr/>
          </p:nvSpPr>
          <p:spPr>
            <a:xfrm>
              <a:off x="0" y="6127531"/>
              <a:ext cx="10691813" cy="1432144"/>
            </a:xfrm>
            <a:prstGeom prst="rect">
              <a:avLst/>
            </a:prstGeom>
            <a:solidFill>
              <a:schemeClr val="bg1"/>
            </a:solidFill>
            <a:ln w="22225" cmpd="dbl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30AA072D-F60C-2448-A04D-FD0EBB4EE143}"/>
                </a:ext>
              </a:extLst>
            </p:cNvPr>
            <p:cNvCxnSpPr/>
            <p:nvPr/>
          </p:nvCxnSpPr>
          <p:spPr>
            <a:xfrm>
              <a:off x="0" y="6117021"/>
              <a:ext cx="1069181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Elemento grafico 22">
              <a:extLst>
                <a:ext uri="{FF2B5EF4-FFF2-40B4-BE49-F238E27FC236}">
                  <a16:creationId xmlns:a16="http://schemas.microsoft.com/office/drawing/2014/main" id="{45756FBB-2AD2-AF41-8B9E-9560EFA7D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40714" y="6213406"/>
              <a:ext cx="1810384" cy="1260394"/>
            </a:xfrm>
            <a:prstGeom prst="rect">
              <a:avLst/>
            </a:prstGeom>
          </p:spPr>
        </p:pic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12F8F767-43D9-604B-84B2-7D60B9880B21}"/>
                </a:ext>
              </a:extLst>
            </p:cNvPr>
            <p:cNvCxnSpPr/>
            <p:nvPr/>
          </p:nvCxnSpPr>
          <p:spPr>
            <a:xfrm>
              <a:off x="4329906" y="6118006"/>
              <a:ext cx="2032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6690FD2F-8084-DD44-9505-6C5B9C50C3B3}"/>
                </a:ext>
              </a:extLst>
            </p:cNvPr>
            <p:cNvCxnSpPr>
              <a:cxnSpLocks/>
            </p:cNvCxnSpPr>
            <p:nvPr/>
          </p:nvCxnSpPr>
          <p:spPr>
            <a:xfrm>
              <a:off x="4406106" y="6118006"/>
              <a:ext cx="1879600" cy="0"/>
            </a:xfrm>
            <a:prstGeom prst="line">
              <a:avLst/>
            </a:prstGeom>
            <a:ln w="57150">
              <a:solidFill>
                <a:srgbClr val="024F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24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-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366716"/>
            <a:ext cx="9221689" cy="4442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A51659D-6002-BF42-A4D9-B60C76EBA38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77DAD60-9112-384D-A0AE-D7876521CB81}"/>
              </a:ext>
            </a:extLst>
          </p:cNvPr>
          <p:cNvPicPr preferRelativeResize="0"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-1"/>
            <a:ext cx="10735080" cy="2211574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FE4F2D4B-D11B-C04F-AAAE-2A60E6F0D6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9756" y="155142"/>
            <a:ext cx="1011212" cy="579149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BCE1DF-B3BA-3D4F-9FBD-BFDEE7CFA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013" y="415925"/>
            <a:ext cx="4557712" cy="1071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6119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3007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B6C229E-DAE8-0F4F-9006-213D82773C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5450" y="5232399"/>
            <a:ext cx="6456363" cy="23272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CE3400-295E-1740-80AF-3CD55F06891F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85CAFE3-D089-FA43-80F4-94808646AF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3" name="Segnaposto testo verticale 12">
            <a:extLst>
              <a:ext uri="{FF2B5EF4-FFF2-40B4-BE49-F238E27FC236}">
                <a16:creationId xmlns:a16="http://schemas.microsoft.com/office/drawing/2014/main" id="{605BCF48-C7BB-524E-A7CC-66114989A1B6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3567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A79876-9D8B-DA48-AB57-4DDB2D0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4"/>
            <a:ext cx="9221689" cy="46688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064400-C74B-504F-AB52-BE9D86B5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B068D952-E386-9949-B47D-205A9B8232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AF90D18B-AD41-2E46-A7E1-C9E4C95869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149A35B-DD47-AD4F-BB9A-0303524D9DCE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E87532D-D6C1-CA44-A72C-7C10C840B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16" name="Segnaposto testo verticale 12">
            <a:extLst>
              <a:ext uri="{FF2B5EF4-FFF2-40B4-BE49-F238E27FC236}">
                <a16:creationId xmlns:a16="http://schemas.microsoft.com/office/drawing/2014/main" id="{CD4A2D7E-2309-D04D-84AA-FD4E11F8527E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82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-contenuto-img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7795E66A-1C92-7A42-8CB8-5A437A011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9312" y="2173623"/>
            <a:ext cx="3242501" cy="53860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CA7B76-5FFE-B84B-8D18-C32D522DFC7F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8F5EFEE4-8057-7647-A658-44A1EB22349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5544" y="145997"/>
            <a:ext cx="976280" cy="579149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6A396F-F65C-6647-8C65-2E773BBA0CE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452" y="6983795"/>
            <a:ext cx="1432430" cy="425388"/>
          </a:xfrm>
          <a:prstGeom prst="rect">
            <a:avLst/>
          </a:prstGeom>
        </p:spPr>
      </p:pic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5036E61A-A292-2E42-B2E2-DFAF28761F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2" y="2193943"/>
            <a:ext cx="6559550" cy="4440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CA1F4CD-48E1-FA45-B1A9-2D131F708057}"/>
              </a:ext>
            </a:extLst>
          </p:cNvPr>
          <p:cNvSpPr txBox="1"/>
          <p:nvPr/>
        </p:nvSpPr>
        <p:spPr>
          <a:xfrm>
            <a:off x="651163" y="0"/>
            <a:ext cx="872837" cy="1676400"/>
          </a:xfrm>
          <a:prstGeom prst="rect">
            <a:avLst/>
          </a:prstGeom>
          <a:solidFill>
            <a:srgbClr val="0798D4"/>
          </a:solidFill>
        </p:spPr>
        <p:txBody>
          <a:bodyPr vert="vert270" wrap="square" lIns="216000" tIns="0" bIns="108000" rtlCol="0">
            <a:noAutofit/>
          </a:bodyPr>
          <a:lstStyle/>
          <a:p>
            <a:endParaRPr lang="it-IT" sz="1200" b="1" dirty="0">
              <a:solidFill>
                <a:schemeClr val="bg1"/>
              </a:solidFill>
              <a:latin typeface="Pangram Black" pitchFamily="2" charset="77"/>
            </a:endParaRP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04919FA9-4E55-1548-8E3F-1A4CDE57D1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2984" y="811506"/>
            <a:ext cx="4119656" cy="849177"/>
          </a:xfrm>
        </p:spPr>
        <p:txBody>
          <a:bodyPr>
            <a:normAutofit/>
          </a:bodyPr>
          <a:lstStyle>
            <a:lvl1pPr>
              <a:defRPr sz="3200" b="1" i="0">
                <a:latin typeface="Pangram Black" pitchFamily="2" charset="77"/>
              </a:defRPr>
            </a:lvl1pPr>
          </a:lstStyle>
          <a:p>
            <a:r>
              <a:rPr lang="it-IT" sz="3200" b="1" dirty="0">
                <a:solidFill>
                  <a:srgbClr val="0798D4"/>
                </a:solidFill>
                <a:latin typeface="Pangram Black" pitchFamily="2" charset="77"/>
              </a:rPr>
              <a:t>Titolo</a:t>
            </a:r>
            <a:endParaRPr lang="it-IT" sz="1400" b="1" dirty="0">
              <a:solidFill>
                <a:srgbClr val="0798D4"/>
              </a:solidFill>
              <a:latin typeface="Pangram Black" pitchFamily="2" charset="77"/>
            </a:endParaRPr>
          </a:p>
        </p:txBody>
      </p:sp>
      <p:sp>
        <p:nvSpPr>
          <p:cNvPr id="22" name="Segnaposto testo verticale 12">
            <a:extLst>
              <a:ext uri="{FF2B5EF4-FFF2-40B4-BE49-F238E27FC236}">
                <a16:creationId xmlns:a16="http://schemas.microsoft.com/office/drawing/2014/main" id="{24146541-0308-E34B-B025-2FB5E2AE0A9D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>
          <a:xfrm rot="10800000">
            <a:off x="822643" y="146050"/>
            <a:ext cx="519112" cy="1438910"/>
          </a:xfrm>
        </p:spPr>
        <p:txBody>
          <a:bodyPr vert="eaVert">
            <a:noAutofit/>
          </a:bodyPr>
          <a:lstStyle>
            <a:lvl1pPr>
              <a:defRPr sz="1200" b="1" i="0">
                <a:solidFill>
                  <a:schemeClr val="bg1"/>
                </a:solidFill>
                <a:latin typeface="Pangram ExtraBold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33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5400" dirty="0">
                <a:solidFill>
                  <a:schemeClr val="bg1"/>
                </a:solidFill>
                <a:effectLst>
                  <a:outerShdw blurRad="50800" dir="3960000" algn="ctr" rotWithShape="0">
                    <a:schemeClr val="accent1"/>
                  </a:outerShdw>
                </a:effectLst>
                <a:latin typeface="Pangram ExtraBold" pitchFamily="2" charset="77"/>
              </a:rPr>
              <a:t>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Scrivi testo</a:t>
            </a:r>
          </a:p>
        </p:txBody>
      </p:sp>
    </p:spTree>
    <p:extLst>
      <p:ext uri="{BB962C8B-B14F-4D97-AF65-F5344CB8AC3E}">
        <p14:creationId xmlns:p14="http://schemas.microsoft.com/office/powerpoint/2010/main" val="132306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3" r:id="rId4"/>
    <p:sldLayoutId id="2147483684" r:id="rId5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100000"/>
        </a:lnSpc>
        <a:spcBef>
          <a:spcPts val="1702"/>
        </a:spcBef>
        <a:buFontTx/>
        <a:buNone/>
        <a:defRPr sz="1400" kern="1200">
          <a:solidFill>
            <a:schemeClr val="tx1"/>
          </a:solidFill>
          <a:latin typeface="Pangram" pitchFamily="2" charset="77"/>
          <a:ea typeface="+mn-ea"/>
          <a:cs typeface="+mn-cs"/>
        </a:defRPr>
      </a:lvl1pPr>
      <a:lvl2pPr marL="503971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646" kern="1200">
          <a:solidFill>
            <a:schemeClr val="tx1"/>
          </a:solidFill>
          <a:latin typeface="Pangram" pitchFamily="2" charset="77"/>
          <a:ea typeface="+mn-ea"/>
          <a:cs typeface="+mn-cs"/>
        </a:defRPr>
      </a:lvl2pPr>
      <a:lvl3pPr marL="1007943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2205" kern="1200">
          <a:solidFill>
            <a:schemeClr val="tx1"/>
          </a:solidFill>
          <a:latin typeface="Pangram" pitchFamily="2" charset="77"/>
          <a:ea typeface="+mn-ea"/>
          <a:cs typeface="+mn-cs"/>
        </a:defRPr>
      </a:lvl3pPr>
      <a:lvl4pPr marL="1511914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4pPr>
      <a:lvl5pPr marL="2015886" indent="0" algn="l" defTabSz="1007943" rtl="0" eaLnBrk="1" latinLnBrk="0" hangingPunct="1">
        <a:lnSpc>
          <a:spcPct val="90000"/>
        </a:lnSpc>
        <a:spcBef>
          <a:spcPts val="551"/>
        </a:spcBef>
        <a:buFontTx/>
        <a:buNone/>
        <a:defRPr sz="1984" kern="1200">
          <a:solidFill>
            <a:schemeClr val="tx1"/>
          </a:solidFill>
          <a:latin typeface="Pangram" pitchFamily="2" charset="77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4xMYz71Vozr4hI73QT7EdjiuHg3VtzpLwjkRvy_lL9w/ed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4xMYz71Vozr4hI73QT7EdjiuHg3VtzpLwjkRvy_lL9w/ed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EB5A8-7041-5A4B-94BB-ED0F2EA6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85" y="1692668"/>
            <a:ext cx="9088041" cy="1910341"/>
          </a:xfrm>
        </p:spPr>
        <p:txBody>
          <a:bodyPr anchor="ctr">
            <a:normAutofit fontScale="90000"/>
          </a:bodyPr>
          <a:lstStyle/>
          <a:p>
            <a:r>
              <a:rPr lang="it-IT" sz="6000" dirty="0">
                <a:solidFill>
                  <a:schemeClr val="bg1"/>
                </a:solidFill>
                <a:latin typeface="Calibri"/>
                <a:cs typeface="Calibri"/>
              </a:rPr>
              <a:t>WP5 – T5.1</a:t>
            </a:r>
            <a:br>
              <a:rPr lang="it-IT" sz="440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it-IT" sz="3600" dirty="0">
                <a:solidFill>
                  <a:schemeClr val="bg1"/>
                </a:solidFill>
              </a:rPr>
              <a:t>Data source </a:t>
            </a:r>
            <a:r>
              <a:rPr lang="it-IT" sz="3600" dirty="0" err="1">
                <a:solidFill>
                  <a:schemeClr val="bg1"/>
                </a:solidFill>
              </a:rPr>
              <a:t>risk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r>
              <a:rPr lang="it-IT" sz="3600" dirty="0" err="1">
                <a:solidFill>
                  <a:schemeClr val="bg1"/>
                </a:solidFill>
              </a:rPr>
              <a:t>assessment</a:t>
            </a:r>
            <a:r>
              <a:rPr lang="it-IT" sz="3600" dirty="0">
                <a:solidFill>
                  <a:schemeClr val="bg1"/>
                </a:solidFill>
              </a:rPr>
              <a:t> in the Surface Web, </a:t>
            </a:r>
            <a:r>
              <a:rPr lang="it-IT" sz="3600" dirty="0" err="1">
                <a:solidFill>
                  <a:schemeClr val="bg1"/>
                </a:solidFill>
              </a:rPr>
              <a:t>Deep</a:t>
            </a:r>
            <a:r>
              <a:rPr lang="it-IT" sz="3600" dirty="0">
                <a:solidFill>
                  <a:schemeClr val="bg1"/>
                </a:solidFill>
              </a:rPr>
              <a:t> Web and Dark </a:t>
            </a:r>
            <a:r>
              <a:rPr lang="it-IT" sz="3600" dirty="0" err="1">
                <a:solidFill>
                  <a:schemeClr val="bg1"/>
                </a:solidFill>
              </a:rPr>
              <a:t>Nets</a:t>
            </a:r>
            <a:r>
              <a:rPr lang="it-IT" sz="3600" dirty="0">
                <a:solidFill>
                  <a:schemeClr val="bg1"/>
                </a:solidFill>
              </a:rPr>
              <a:t> </a:t>
            </a:r>
            <a:br>
              <a:rPr lang="it-IT" sz="2000" dirty="0">
                <a:solidFill>
                  <a:schemeClr val="bg1"/>
                </a:solidFill>
              </a:rPr>
            </a:br>
            <a:endParaRPr lang="it-IT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F1EA301-598A-304A-B948-FC1DA63B2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6" y="3889612"/>
            <a:ext cx="8018860" cy="12010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Leader: </a:t>
            </a:r>
            <a:r>
              <a:rPr lang="en-US" b="1" dirty="0">
                <a:solidFill>
                  <a:schemeClr val="bg1"/>
                </a:solidFill>
                <a:latin typeface="Calibri"/>
                <a:cs typeface="Calibri"/>
              </a:rPr>
              <a:t>JADS</a:t>
            </a:r>
          </a:p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Partners: </a:t>
            </a:r>
            <a:r>
              <a:rPr lang="it-IT" b="1" dirty="0">
                <a:solidFill>
                  <a:schemeClr val="bg1"/>
                </a:solidFill>
              </a:rPr>
              <a:t>AIT, RISSC 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F1EA301-598A-304A-B948-FC1DA63B2F21}"/>
              </a:ext>
            </a:extLst>
          </p:cNvPr>
          <p:cNvSpPr txBox="1">
            <a:spLocks/>
          </p:cNvSpPr>
          <p:nvPr/>
        </p:nvSpPr>
        <p:spPr>
          <a:xfrm>
            <a:off x="2209936" y="5377218"/>
            <a:ext cx="8018860" cy="614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07943" rtl="0" eaLnBrk="1" latinLnBrk="0" hangingPunct="1">
              <a:lnSpc>
                <a:spcPct val="100000"/>
              </a:lnSpc>
              <a:spcBef>
                <a:spcPts val="1702"/>
              </a:spcBef>
              <a:buFontTx/>
              <a:buNone/>
              <a:defRPr sz="2646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2205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98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Tx/>
              <a:buNone/>
              <a:defRPr sz="1764" kern="1200">
                <a:solidFill>
                  <a:schemeClr val="tx1"/>
                </a:solidFill>
                <a:latin typeface="Pangram" pitchFamily="2" charset="77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Plenary Meeting</a:t>
            </a:r>
          </a:p>
          <a:p>
            <a:pPr algn="r">
              <a:spcBef>
                <a:spcPts val="0"/>
              </a:spcBef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</a:rPr>
              <a:t>Belgrade, Oct. 2018</a:t>
            </a:r>
          </a:p>
        </p:txBody>
      </p:sp>
    </p:spTree>
    <p:extLst>
      <p:ext uri="{BB962C8B-B14F-4D97-AF65-F5344CB8AC3E}">
        <p14:creationId xmlns:p14="http://schemas.microsoft.com/office/powerpoint/2010/main" val="420663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Potential risks &amp; Open issues</a:t>
            </a:r>
          </a:p>
        </p:txBody>
      </p:sp>
      <p:graphicFrame>
        <p:nvGraphicFramePr>
          <p:cNvPr id="7" name="Segnaposto contenuto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26721007"/>
              </p:ext>
            </p:extLst>
          </p:nvPr>
        </p:nvGraphicFramePr>
        <p:xfrm>
          <a:off x="735012" y="2435075"/>
          <a:ext cx="9323388" cy="43466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08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Mitigation plan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123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overlap with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Research To Elicit Quantitative + Qualitative insights from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agreement for provided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Case-Study or Simulations Research by means of ANITA Use-Cases</a:t>
                      </a:r>
                    </a:p>
                    <a:p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specific indicators for Shallow, deep, and dark-nets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with ANITA use-case owners: </a:t>
                      </a:r>
                      <a:r>
                        <a:rPr lang="it-IT" sz="1984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https://docs.google.com/forms/d/14xMYz71Vozr4hI73QT7EdjiuHg3VtzpLwjkRvy_lL9w/edit</a:t>
                      </a:r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6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This risk already manifested!</a:t>
            </a:r>
          </a:p>
        </p:txBody>
      </p:sp>
      <p:graphicFrame>
        <p:nvGraphicFramePr>
          <p:cNvPr id="7" name="Segnaposto contenuto 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74278508"/>
              </p:ext>
            </p:extLst>
          </p:nvPr>
        </p:nvGraphicFramePr>
        <p:xfrm>
          <a:off x="735012" y="2435075"/>
          <a:ext cx="9323388" cy="43466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6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108"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Mitigation plan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123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overlap with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Research To Elicit Quantitative + Qualitative insights from use-case owners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agreement for provided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Case-Study or Simulations Research by means of ANITA Use-Cases</a:t>
                      </a:r>
                    </a:p>
                    <a:p>
                      <a:endParaRPr lang="en-US" sz="2000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Lack of specific indicators for Shallow, deep, and dark-nets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kern="1200" noProof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Survey with ANITA use-case owners: </a:t>
                      </a:r>
                      <a:r>
                        <a:rPr lang="it-IT" sz="1984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https://docs.google.com/forms/d/14xMYz71Vozr4hI73QT7EdjiuHg3VtzpLwjkRvy_lL9w/edit</a:t>
                      </a:r>
                      <a:endParaRPr lang="en-US" sz="2000" b="1" kern="1200" noProof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66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1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CE92B3-4FD3-D249-AA05-4FA9E867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3851" y="2193943"/>
            <a:ext cx="9456435" cy="4440238"/>
          </a:xfrm>
        </p:spPr>
        <p:txBody>
          <a:bodyPr>
            <a:normAutofit/>
          </a:bodyPr>
          <a:lstStyle/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endParaRPr lang="en-GB" sz="4000" b="1" dirty="0">
              <a:latin typeface="Calibri"/>
              <a:cs typeface="Calibri"/>
            </a:endParaRPr>
          </a:p>
          <a:p>
            <a:pPr algn="ctr"/>
            <a:r>
              <a:rPr lang="en-GB" sz="4000" b="1" dirty="0">
                <a:latin typeface="Calibri"/>
                <a:cs typeface="Calibri"/>
              </a:rPr>
              <a:t>Thank you for your attention</a:t>
            </a:r>
          </a:p>
        </p:txBody>
      </p:sp>
      <p:sp>
        <p:nvSpPr>
          <p:cNvPr id="6" name="Segnaposto testo verticale 5">
            <a:extLst>
              <a:ext uri="{FF2B5EF4-FFF2-40B4-BE49-F238E27FC236}">
                <a16:creationId xmlns:a16="http://schemas.microsoft.com/office/drawing/2014/main" id="{7EB1E84C-760C-8945-8464-28A3207D7FEE}"/>
              </a:ext>
            </a:extLst>
          </p:cNvPr>
          <p:cNvSpPr>
            <a:spLocks noGrp="1"/>
          </p:cNvSpPr>
          <p:nvPr>
            <p:ph type="body" orient="vert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0FED835-FF3F-BE49-B6FA-9C40209A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ECA7B76-5FFE-B84B-8D18-C32D522DFC7F}" type="slidenum">
              <a:rPr lang="it-IT" smtClean="0"/>
              <a:pPr algn="r"/>
              <a:t>12</a:t>
            </a:fld>
            <a:endParaRPr lang="it-IT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271C3-3B5B-9F43-8DEF-E6CDD7245B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it-IT" dirty="0" err="1"/>
              <a:t>Questions</a:t>
            </a:r>
            <a:r>
              <a:rPr lang="it-IT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70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78612C-33E1-8E4B-970C-48521B6D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800" dirty="0"/>
          </a:p>
          <a:p>
            <a:pPr marL="457200" indent="-457200">
              <a:buFontTx/>
              <a:buChar char="-"/>
            </a:pPr>
            <a:r>
              <a:rPr lang="it-IT" sz="2800" dirty="0"/>
              <a:t>Showcase </a:t>
            </a:r>
            <a:r>
              <a:rPr lang="it-IT" sz="2800"/>
              <a:t>of task and </a:t>
            </a:r>
            <a:r>
              <a:rPr lang="it-IT" sz="2800" dirty="0" err="1"/>
              <a:t>updated</a:t>
            </a:r>
            <a:r>
              <a:rPr lang="it-IT" sz="2800" dirty="0"/>
              <a:t> </a:t>
            </a:r>
            <a:r>
              <a:rPr lang="it-IT" sz="2800" dirty="0" err="1"/>
              <a:t>Research</a:t>
            </a:r>
            <a:r>
              <a:rPr lang="it-IT" sz="2800" dirty="0"/>
              <a:t> Design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Showcase of Analysis </a:t>
            </a:r>
            <a:r>
              <a:rPr lang="it-IT" sz="2800" dirty="0" err="1"/>
              <a:t>Results</a:t>
            </a:r>
            <a:r>
              <a:rPr lang="it-IT" sz="2800" dirty="0"/>
              <a:t> so far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Content Download &amp; </a:t>
            </a:r>
            <a:r>
              <a:rPr lang="it-IT" sz="2800" dirty="0" err="1"/>
              <a:t>Discussions</a:t>
            </a:r>
            <a:r>
              <a:rPr lang="it-IT" sz="2800" dirty="0"/>
              <a:t> 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Future work </a:t>
            </a:r>
            <a:r>
              <a:rPr lang="it-IT" sz="2800" dirty="0" err="1"/>
              <a:t>plans</a:t>
            </a:r>
            <a:r>
              <a:rPr lang="it-IT" sz="2800" dirty="0"/>
              <a:t> and </a:t>
            </a:r>
            <a:r>
              <a:rPr lang="it-IT" sz="2800" dirty="0" err="1"/>
              <a:t>TODO’s</a:t>
            </a:r>
            <a:endParaRPr lang="it-IT" sz="2800" dirty="0"/>
          </a:p>
          <a:p>
            <a:endParaRPr lang="it-IT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752CB-6E4C-7149-8A80-63FEB91A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5851-F387-1946-8964-1FE5473BFF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2413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949281-C761-4F44-846D-C919DE5E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JADS</a:t>
            </a:r>
          </a:p>
          <a:p>
            <a:r>
              <a:rPr lang="it-IT" dirty="0"/>
              <a:t>ENG</a:t>
            </a:r>
          </a:p>
          <a:p>
            <a:r>
              <a:rPr lang="it-IT" dirty="0"/>
              <a:t>AIT</a:t>
            </a:r>
          </a:p>
          <a:p>
            <a:r>
              <a:rPr lang="it-IT" dirty="0"/>
              <a:t>RISSC</a:t>
            </a:r>
          </a:p>
          <a:p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8CF563-8E15-164D-83FC-5F81FD17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ED2E-D0BB-4148-AF55-4D08088C0F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Attendees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51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93A3D9-EB1C-9243-A943-95768407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b="1" dirty="0"/>
              <a:t>Task.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task </a:t>
            </a:r>
            <a:r>
              <a:rPr lang="it-IT" sz="2000" dirty="0" err="1"/>
              <a:t>will</a:t>
            </a:r>
            <a:r>
              <a:rPr lang="it-IT" sz="2000" dirty="0"/>
              <a:t> focus on the </a:t>
            </a:r>
            <a:r>
              <a:rPr lang="it-IT" sz="2000" dirty="0" err="1"/>
              <a:t>definition</a:t>
            </a:r>
            <a:r>
              <a:rPr lang="it-IT" sz="2000" dirty="0"/>
              <a:t> of </a:t>
            </a:r>
            <a:r>
              <a:rPr lang="it-IT" sz="2000" dirty="0" err="1"/>
              <a:t>methods</a:t>
            </a:r>
            <a:r>
              <a:rPr lang="it-IT" sz="2000" dirty="0"/>
              <a:t> and </a:t>
            </a:r>
            <a:r>
              <a:rPr lang="it-IT" sz="2000" dirty="0" err="1"/>
              <a:t>indicators</a:t>
            </a:r>
            <a:r>
              <a:rPr lang="it-IT" sz="2000" dirty="0"/>
              <a:t> for the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assessment</a:t>
            </a:r>
            <a:r>
              <a:rPr lang="it-IT" sz="2000" dirty="0"/>
              <a:t> of new data </a:t>
            </a:r>
            <a:r>
              <a:rPr lang="it-IT" sz="2000" dirty="0" err="1"/>
              <a:t>sources</a:t>
            </a:r>
            <a:r>
              <a:rPr lang="it-IT" sz="2000" dirty="0"/>
              <a:t>.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referred</a:t>
            </a:r>
            <a:r>
              <a:rPr lang="it-IT" sz="2000" dirty="0"/>
              <a:t> to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aspects</a:t>
            </a:r>
            <a:r>
              <a:rPr lang="it-IT" sz="2000" dirty="0"/>
              <a:t> </a:t>
            </a:r>
            <a:r>
              <a:rPr lang="it-IT" sz="2000" dirty="0" err="1"/>
              <a:t>strictly</a:t>
            </a:r>
            <a:r>
              <a:rPr lang="it-IT" sz="2000" dirty="0"/>
              <a:t> </a:t>
            </a:r>
            <a:r>
              <a:rPr lang="it-IT" sz="2000" dirty="0" err="1"/>
              <a:t>connected</a:t>
            </a:r>
            <a:r>
              <a:rPr lang="it-IT" sz="2000" dirty="0"/>
              <a:t>: on </a:t>
            </a:r>
            <a:r>
              <a:rPr lang="it-IT" sz="2000" dirty="0" err="1"/>
              <a:t>one</a:t>
            </a:r>
            <a:r>
              <a:rPr lang="it-IT" sz="2000" dirty="0"/>
              <a:t> </a:t>
            </a:r>
            <a:r>
              <a:rPr lang="it-IT" sz="2000" dirty="0" err="1"/>
              <a:t>hand</a:t>
            </a:r>
            <a:r>
              <a:rPr lang="it-IT" sz="2000" dirty="0"/>
              <a:t>, the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due to the </a:t>
            </a:r>
            <a:r>
              <a:rPr lang="it-IT" sz="2000" dirty="0" err="1"/>
              <a:t>involvement</a:t>
            </a:r>
            <a:r>
              <a:rPr lang="it-IT" sz="2000" dirty="0"/>
              <a:t> of source in </a:t>
            </a:r>
            <a:r>
              <a:rPr lang="it-IT" sz="2000" dirty="0" err="1"/>
              <a:t>illegal</a:t>
            </a:r>
            <a:r>
              <a:rPr lang="it-IT" sz="2000" dirty="0"/>
              <a:t> </a:t>
            </a:r>
            <a:r>
              <a:rPr lang="it-IT" sz="2000" dirty="0" err="1"/>
              <a:t>trafficking</a:t>
            </a:r>
            <a:r>
              <a:rPr lang="it-IT" sz="2000" dirty="0"/>
              <a:t> </a:t>
            </a:r>
            <a:r>
              <a:rPr lang="it-IT" sz="2000" dirty="0" err="1"/>
              <a:t>activities</a:t>
            </a:r>
            <a:r>
              <a:rPr lang="it-IT" sz="2000" dirty="0"/>
              <a:t>; on the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hand</a:t>
            </a:r>
            <a:r>
              <a:rPr lang="it-IT" sz="2000" dirty="0"/>
              <a:t>, the </a:t>
            </a:r>
            <a:r>
              <a:rPr lang="it-IT" sz="2000" dirty="0" err="1"/>
              <a:t>possibility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criminal</a:t>
            </a:r>
            <a:r>
              <a:rPr lang="it-IT" sz="2000" dirty="0"/>
              <a:t> </a:t>
            </a:r>
            <a:r>
              <a:rPr lang="it-IT" sz="2000" dirty="0" err="1"/>
              <a:t>groups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or </a:t>
            </a:r>
            <a:r>
              <a:rPr lang="it-IT" sz="2000" dirty="0" err="1"/>
              <a:t>manage</a:t>
            </a:r>
            <a:r>
              <a:rPr lang="it-IT" sz="2000" dirty="0"/>
              <a:t> </a:t>
            </a:r>
            <a:r>
              <a:rPr lang="it-IT" sz="2000" dirty="0" err="1"/>
              <a:t>sources</a:t>
            </a:r>
            <a:r>
              <a:rPr lang="it-IT" sz="2000" dirty="0"/>
              <a:t> </a:t>
            </a:r>
            <a:r>
              <a:rPr lang="it-IT" sz="2000" dirty="0" err="1"/>
              <a:t>monitored</a:t>
            </a:r>
            <a:r>
              <a:rPr lang="it-IT" sz="2000" dirty="0"/>
              <a:t> by </a:t>
            </a:r>
            <a:r>
              <a:rPr lang="it-IT" sz="2000" dirty="0" err="1"/>
              <a:t>LEAs</a:t>
            </a:r>
            <a:r>
              <a:rPr lang="it-IT" sz="2000" dirty="0"/>
              <a:t> </a:t>
            </a:r>
            <a:r>
              <a:rPr lang="it-IT" sz="2000" dirty="0" err="1"/>
              <a:t>could</a:t>
            </a:r>
            <a:r>
              <a:rPr lang="it-IT" sz="2000" dirty="0"/>
              <a:t> </a:t>
            </a:r>
            <a:r>
              <a:rPr lang="it-IT" sz="2000" dirty="0" err="1"/>
              <a:t>recognise</a:t>
            </a:r>
            <a:r>
              <a:rPr lang="it-IT" sz="2000" dirty="0"/>
              <a:t> </a:t>
            </a:r>
            <a:r>
              <a:rPr lang="it-IT" sz="2000" dirty="0" err="1"/>
              <a:t>anomalous</a:t>
            </a:r>
            <a:r>
              <a:rPr lang="it-IT" sz="2000" dirty="0"/>
              <a:t> </a:t>
            </a:r>
            <a:r>
              <a:rPr lang="it-IT" sz="2000" dirty="0" err="1"/>
              <a:t>activities</a:t>
            </a:r>
            <a:r>
              <a:rPr lang="it-IT" sz="2000" dirty="0"/>
              <a:t> due to the </a:t>
            </a:r>
            <a:r>
              <a:rPr lang="it-IT" sz="2000" dirty="0" err="1"/>
              <a:t>crawling</a:t>
            </a:r>
            <a:r>
              <a:rPr lang="it-IT" sz="2000" dirty="0"/>
              <a:t> </a:t>
            </a:r>
            <a:r>
              <a:rPr lang="it-IT" sz="2000" dirty="0" err="1"/>
              <a:t>process</a:t>
            </a:r>
            <a:r>
              <a:rPr lang="it-IT" sz="2000" dirty="0"/>
              <a:t> and </a:t>
            </a:r>
            <a:r>
              <a:rPr lang="it-IT" sz="2000" dirty="0" err="1"/>
              <a:t>block</a:t>
            </a:r>
            <a:r>
              <a:rPr lang="it-IT" sz="2000" dirty="0"/>
              <a:t> </a:t>
            </a:r>
            <a:r>
              <a:rPr lang="it-IT" sz="2000" dirty="0" err="1"/>
              <a:t>them</a:t>
            </a:r>
            <a:r>
              <a:rPr lang="it-IT" sz="2000" dirty="0"/>
              <a:t>, </a:t>
            </a:r>
            <a:r>
              <a:rPr lang="it-IT" sz="2000" dirty="0" err="1"/>
              <a:t>compromising</a:t>
            </a:r>
            <a:r>
              <a:rPr lang="it-IT" sz="2000" dirty="0"/>
              <a:t> the </a:t>
            </a:r>
            <a:r>
              <a:rPr lang="it-IT" sz="2000" dirty="0" err="1"/>
              <a:t>investigations</a:t>
            </a:r>
            <a:r>
              <a:rPr lang="it-IT" sz="2000" dirty="0"/>
              <a:t>. </a:t>
            </a:r>
            <a:r>
              <a:rPr lang="it-IT" sz="2000" dirty="0" err="1"/>
              <a:t>Taking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of a source can </a:t>
            </a:r>
            <a:r>
              <a:rPr lang="it-IT" sz="2000" dirty="0" err="1"/>
              <a:t>increase</a:t>
            </a:r>
            <a:r>
              <a:rPr lang="it-IT" sz="2000" dirty="0"/>
              <a:t> with </a:t>
            </a:r>
            <a:r>
              <a:rPr lang="it-IT" sz="2000" dirty="0" err="1"/>
              <a:t>its</a:t>
            </a:r>
            <a:r>
              <a:rPr lang="it-IT" sz="2000" dirty="0"/>
              <a:t> </a:t>
            </a:r>
            <a:r>
              <a:rPr lang="it-IT" sz="2000" dirty="0" err="1"/>
              <a:t>depth</a:t>
            </a:r>
            <a:r>
              <a:rPr lang="it-IT" sz="2000" dirty="0"/>
              <a:t> in the Web, </a:t>
            </a:r>
            <a:r>
              <a:rPr lang="it-IT" sz="2000" dirty="0" err="1"/>
              <a:t>such</a:t>
            </a:r>
            <a:r>
              <a:rPr lang="it-IT" sz="2000" dirty="0"/>
              <a:t> </a:t>
            </a:r>
            <a:r>
              <a:rPr lang="it-IT" sz="2000" dirty="0" err="1"/>
              <a:t>methods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consider</a:t>
            </a:r>
            <a:r>
              <a:rPr lang="it-IT" sz="2000" dirty="0"/>
              <a:t> the position of the source (in Surface Web, </a:t>
            </a:r>
            <a:r>
              <a:rPr lang="it-IT" sz="2000" dirty="0" err="1"/>
              <a:t>Deep</a:t>
            </a:r>
            <a:r>
              <a:rPr lang="it-IT" sz="2000" dirty="0"/>
              <a:t> Web or Dark </a:t>
            </a:r>
            <a:r>
              <a:rPr lang="it-IT" sz="2000" dirty="0" err="1"/>
              <a:t>Nets</a:t>
            </a:r>
            <a:r>
              <a:rPr lang="it-IT" sz="2000" dirty="0"/>
              <a:t>), </a:t>
            </a:r>
            <a:r>
              <a:rPr lang="it-IT" sz="2000" dirty="0" err="1"/>
              <a:t>metadata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can be </a:t>
            </a:r>
            <a:r>
              <a:rPr lang="it-IT" sz="2000" dirty="0" err="1"/>
              <a:t>extracted</a:t>
            </a:r>
            <a:r>
              <a:rPr lang="it-IT" sz="2000" dirty="0"/>
              <a:t> in </a:t>
            </a:r>
            <a:r>
              <a:rPr lang="it-IT" sz="2000" dirty="0" err="1"/>
              <a:t>order</a:t>
            </a:r>
            <a:r>
              <a:rPr lang="it-IT" sz="2000" dirty="0"/>
              <a:t> to </a:t>
            </a:r>
            <a:r>
              <a:rPr lang="it-IT" sz="2000" dirty="0" err="1"/>
              <a:t>define</a:t>
            </a:r>
            <a:r>
              <a:rPr lang="it-IT" sz="2000" dirty="0"/>
              <a:t>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policies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be </a:t>
            </a:r>
            <a:r>
              <a:rPr lang="it-IT" sz="2000" dirty="0" err="1"/>
              <a:t>enabled</a:t>
            </a:r>
            <a:r>
              <a:rPr lang="it-IT" sz="2000" dirty="0"/>
              <a:t> to </a:t>
            </a:r>
            <a:r>
              <a:rPr lang="it-IT" sz="2000" dirty="0" err="1"/>
              <a:t>perform</a:t>
            </a:r>
            <a:r>
              <a:rPr lang="it-IT" sz="2000" dirty="0"/>
              <a:t> the </a:t>
            </a:r>
            <a:r>
              <a:rPr lang="it-IT" sz="2000" dirty="0" err="1"/>
              <a:t>crawling</a:t>
            </a:r>
            <a:r>
              <a:rPr lang="it-IT" sz="2000" dirty="0"/>
              <a:t> and with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degree</a:t>
            </a:r>
            <a:r>
              <a:rPr lang="it-IT" sz="2000" dirty="0"/>
              <a:t> of </a:t>
            </a:r>
            <a:r>
              <a:rPr lang="it-IT" sz="2000" dirty="0" err="1"/>
              <a:t>anonymity</a:t>
            </a:r>
            <a:r>
              <a:rPr lang="it-IT" sz="2000" dirty="0"/>
              <a:t>. </a:t>
            </a:r>
            <a:r>
              <a:rPr lang="it-IT" sz="2000" dirty="0" err="1"/>
              <a:t>Finally</a:t>
            </a:r>
            <a:r>
              <a:rPr lang="it-IT" sz="2000" dirty="0"/>
              <a:t>, </a:t>
            </a:r>
            <a:r>
              <a:rPr lang="it-IT" sz="2000" dirty="0" err="1"/>
              <a:t>websites</a:t>
            </a:r>
            <a:r>
              <a:rPr lang="it-IT" sz="2000" dirty="0"/>
              <a:t> </a:t>
            </a:r>
            <a:r>
              <a:rPr lang="it-IT" sz="2000" dirty="0" err="1"/>
              <a:t>appearance</a:t>
            </a:r>
            <a:r>
              <a:rPr lang="it-IT" sz="2000" dirty="0"/>
              <a:t>, </a:t>
            </a:r>
            <a:r>
              <a:rPr lang="it-IT" sz="2000" dirty="0" err="1"/>
              <a:t>their</a:t>
            </a:r>
            <a:r>
              <a:rPr lang="it-IT" sz="2000" dirty="0"/>
              <a:t> update </a:t>
            </a:r>
            <a:r>
              <a:rPr lang="it-IT" sz="2000" dirty="0" err="1"/>
              <a:t>frequency</a:t>
            </a:r>
            <a:r>
              <a:rPr lang="it-IT" sz="2000" dirty="0"/>
              <a:t> and </a:t>
            </a:r>
            <a:r>
              <a:rPr lang="it-IT" sz="2000" dirty="0" err="1"/>
              <a:t>refresh</a:t>
            </a:r>
            <a:r>
              <a:rPr lang="it-IT" sz="2000" dirty="0"/>
              <a:t> in data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taken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during</a:t>
            </a:r>
            <a:r>
              <a:rPr lang="it-IT" sz="2000" dirty="0"/>
              <a:t> the </a:t>
            </a:r>
            <a:r>
              <a:rPr lang="it-IT" sz="2000" dirty="0" err="1"/>
              <a:t>assessment</a:t>
            </a:r>
            <a:r>
              <a:rPr lang="it-IT" sz="2000" dirty="0"/>
              <a:t> stage. The </a:t>
            </a:r>
            <a:r>
              <a:rPr lang="it-IT" sz="2000" dirty="0" err="1"/>
              <a:t>outcome</a:t>
            </a:r>
            <a:r>
              <a:rPr lang="it-IT" sz="2000" dirty="0"/>
              <a:t> of </a:t>
            </a:r>
            <a:r>
              <a:rPr lang="it-IT" sz="2000" dirty="0" err="1"/>
              <a:t>this</a:t>
            </a:r>
            <a:r>
              <a:rPr lang="it-IT" sz="2000" dirty="0"/>
              <a:t> task </a:t>
            </a:r>
            <a:r>
              <a:rPr lang="it-IT" sz="2000" dirty="0" err="1"/>
              <a:t>consists</a:t>
            </a:r>
            <a:r>
              <a:rPr lang="it-IT" sz="2000" dirty="0"/>
              <a:t> in a set of </a:t>
            </a:r>
            <a:r>
              <a:rPr lang="it-IT" sz="2000" dirty="0" err="1"/>
              <a:t>guidelines</a:t>
            </a:r>
            <a:r>
              <a:rPr lang="it-IT" sz="2000" dirty="0"/>
              <a:t>, </a:t>
            </a:r>
            <a:r>
              <a:rPr lang="it-IT" sz="2000" dirty="0" err="1"/>
              <a:t>methods</a:t>
            </a:r>
            <a:r>
              <a:rPr lang="it-IT" sz="2000" dirty="0"/>
              <a:t> and </a:t>
            </a:r>
            <a:r>
              <a:rPr lang="it-IT" sz="2000" dirty="0" err="1"/>
              <a:t>principles</a:t>
            </a:r>
            <a:r>
              <a:rPr lang="it-IT" sz="2000" dirty="0"/>
              <a:t> to </a:t>
            </a:r>
            <a:r>
              <a:rPr lang="it-IT" sz="2000" dirty="0" err="1"/>
              <a:t>establish</a:t>
            </a:r>
            <a:r>
              <a:rPr lang="it-IT" sz="2000" dirty="0"/>
              <a:t> the </a:t>
            </a:r>
            <a:r>
              <a:rPr lang="it-IT" sz="2000" dirty="0" err="1"/>
              <a:t>risk</a:t>
            </a:r>
            <a:r>
              <a:rPr lang="it-IT" sz="2000" dirty="0"/>
              <a:t> </a:t>
            </a:r>
            <a:r>
              <a:rPr lang="it-IT" sz="2000" dirty="0" err="1"/>
              <a:t>level</a:t>
            </a:r>
            <a:r>
              <a:rPr lang="it-IT" sz="2000" dirty="0"/>
              <a:t> of </a:t>
            </a:r>
            <a:r>
              <a:rPr lang="it-IT" sz="2000" dirty="0" err="1"/>
              <a:t>sources</a:t>
            </a:r>
            <a:r>
              <a:rPr lang="it-IT" sz="2000" dirty="0"/>
              <a:t> in Surface Web, </a:t>
            </a:r>
            <a:r>
              <a:rPr lang="it-IT" sz="2000" dirty="0" err="1"/>
              <a:t>Deep</a:t>
            </a:r>
            <a:r>
              <a:rPr lang="it-IT" sz="2000" dirty="0"/>
              <a:t> Web and Dark </a:t>
            </a:r>
            <a:r>
              <a:rPr lang="it-IT" sz="2000" dirty="0" err="1"/>
              <a:t>Nets</a:t>
            </a:r>
            <a:r>
              <a:rPr lang="it-IT" sz="2000" dirty="0"/>
              <a:t>, and the </a:t>
            </a:r>
            <a:r>
              <a:rPr lang="it-IT" sz="2000" dirty="0" err="1"/>
              <a:t>related</a:t>
            </a:r>
            <a:r>
              <a:rPr lang="it-IT" sz="2000" dirty="0"/>
              <a:t> </a:t>
            </a:r>
            <a:r>
              <a:rPr lang="it-IT" sz="2000" dirty="0" err="1"/>
              <a:t>policies</a:t>
            </a:r>
            <a:r>
              <a:rPr lang="it-IT" sz="2000" dirty="0"/>
              <a:t> to be </a:t>
            </a:r>
            <a:r>
              <a:rPr lang="it-IT" sz="2000" dirty="0" err="1"/>
              <a:t>applied</a:t>
            </a:r>
            <a:r>
              <a:rPr lang="it-IT" sz="2000" dirty="0"/>
              <a:t> for </a:t>
            </a:r>
            <a:r>
              <a:rPr lang="it-IT" sz="2000" dirty="0" err="1"/>
              <a:t>ensuring</a:t>
            </a:r>
            <a:r>
              <a:rPr lang="it-IT" sz="2000" dirty="0"/>
              <a:t> </a:t>
            </a:r>
            <a:r>
              <a:rPr lang="it-IT" sz="2000" dirty="0" err="1"/>
              <a:t>safe</a:t>
            </a:r>
            <a:r>
              <a:rPr lang="it-IT" sz="2000" dirty="0"/>
              <a:t> and </a:t>
            </a:r>
            <a:r>
              <a:rPr lang="it-IT" sz="2000" dirty="0" err="1"/>
              <a:t>secure</a:t>
            </a:r>
            <a:r>
              <a:rPr lang="it-IT" sz="2000" dirty="0"/>
              <a:t> </a:t>
            </a:r>
            <a:r>
              <a:rPr lang="it-IT" sz="2000" dirty="0" err="1"/>
              <a:t>crawling</a:t>
            </a:r>
            <a:r>
              <a:rPr lang="it-IT" sz="20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29BE6-CC2D-014B-93FD-B5136FDF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90C3-EAC1-C24D-AF90-55C0AEC3B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Task </a:t>
            </a:r>
            <a:r>
              <a:rPr lang="it-IT" dirty="0" err="1"/>
              <a:t>Description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442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70" y="2366716"/>
            <a:ext cx="9334682" cy="444224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"/>
                <a:cs typeface="Calibri"/>
              </a:rPr>
              <a:t>The task will deliver: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Methods and indicators for risk assessment of new data online sources;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Strategies to avoid detection;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/>
                <a:cs typeface="Calibri"/>
              </a:rPr>
              <a:t>Anonymous Crawling Policies</a:t>
            </a:r>
            <a:endParaRPr lang="en-GB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Taxonomy of Criminal Activity Types;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/>
                <a:cs typeface="Calibri"/>
              </a:rPr>
              <a:t>Cyberfootprint</a:t>
            </a:r>
            <a:r>
              <a:rPr lang="en-GB" sz="3200" dirty="0">
                <a:latin typeface="Calibri"/>
                <a:cs typeface="Calibri"/>
              </a:rPr>
              <a:t> indicators;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Objectives </a:t>
            </a:r>
            <a:r>
              <a:rPr lang="en-GB" sz="2000" dirty="0">
                <a:latin typeface="Calibri"/>
                <a:cs typeface="Calibri"/>
              </a:rPr>
              <a:t>(from Belgrade)</a:t>
            </a:r>
          </a:p>
        </p:txBody>
      </p:sp>
    </p:spTree>
    <p:extLst>
      <p:ext uri="{BB962C8B-B14F-4D97-AF65-F5344CB8AC3E}">
        <p14:creationId xmlns:p14="http://schemas.microsoft.com/office/powerpoint/2010/main" val="130850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D893987-8C23-B446-9B49-14554CD3B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069" y="2366716"/>
            <a:ext cx="9901025" cy="4442242"/>
          </a:xfrm>
        </p:spPr>
        <p:txBody>
          <a:bodyPr>
            <a:normAutofit fontScale="85000" lnSpcReduction="10000"/>
          </a:bodyPr>
          <a:lstStyle/>
          <a:p>
            <a:r>
              <a:rPr lang="en-GB" sz="3200" dirty="0">
                <a:latin typeface="Calibri"/>
                <a:cs typeface="Calibri"/>
              </a:rPr>
              <a:t>The task will deliver: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Methods and indicators for risk assessment of new data online sources;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Strategies to avoid detection;</a:t>
            </a:r>
          </a:p>
          <a:p>
            <a:pPr marL="961171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/>
                <a:cs typeface="Calibri"/>
              </a:rPr>
              <a:t>Anonymous Crawling Policies</a:t>
            </a:r>
            <a:endParaRPr lang="en-GB" sz="2400" dirty="0">
              <a:latin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Calibri"/>
                <a:cs typeface="Calibri"/>
              </a:rPr>
              <a:t>Taxonomy of Criminal Activity Types;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Calibri"/>
                <a:cs typeface="Calibri"/>
              </a:rPr>
              <a:t>Cyberfootprint</a:t>
            </a:r>
            <a:r>
              <a:rPr lang="en-GB" sz="3200" dirty="0">
                <a:latin typeface="Calibri"/>
                <a:cs typeface="Calibri"/>
              </a:rPr>
              <a:t> indicators;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"/>
                <a:cs typeface="Calibri"/>
              </a:rPr>
              <a:t>Multi-depth (Shallow, Deep, Dark) Risk Assessment Methods;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4BE38E-B42C-9445-A835-2285241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5DE905-2033-D945-B08C-0D288A6F0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2" y="415925"/>
            <a:ext cx="8272509" cy="1071563"/>
          </a:xfrm>
        </p:spPr>
        <p:txBody>
          <a:bodyPr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Objectives </a:t>
            </a:r>
            <a:r>
              <a:rPr lang="en-GB" sz="2000" dirty="0">
                <a:latin typeface="Calibri"/>
                <a:cs typeface="Calibri"/>
              </a:rPr>
              <a:t>(Updated)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508D6-39A7-B046-BA0E-AC1CB15094B7}"/>
              </a:ext>
            </a:extLst>
          </p:cNvPr>
          <p:cNvSpPr txBox="1"/>
          <p:nvPr/>
        </p:nvSpPr>
        <p:spPr>
          <a:xfrm>
            <a:off x="5411450" y="6485792"/>
            <a:ext cx="383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+37 </a:t>
            </a:r>
            <a:r>
              <a:rPr lang="it-IT" dirty="0" err="1"/>
              <a:t>papers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to the </a:t>
            </a:r>
            <a:r>
              <a:rPr lang="it-IT" dirty="0" err="1"/>
              <a:t>dataset</a:t>
            </a:r>
            <a:r>
              <a:rPr lang="it-IT" dirty="0"/>
              <a:t>, </a:t>
            </a:r>
            <a:r>
              <a:rPr lang="it-IT" dirty="0" err="1"/>
              <a:t>incl</a:t>
            </a:r>
            <a:r>
              <a:rPr lang="it-IT" dirty="0"/>
              <a:t>. </a:t>
            </a:r>
            <a:r>
              <a:rPr lang="it-IT" dirty="0" err="1"/>
              <a:t>Klerx</a:t>
            </a:r>
            <a:r>
              <a:rPr lang="it-IT" dirty="0"/>
              <a:t> et al. From AIT</a:t>
            </a:r>
          </a:p>
        </p:txBody>
      </p:sp>
    </p:spTree>
    <p:extLst>
      <p:ext uri="{BB962C8B-B14F-4D97-AF65-F5344CB8AC3E}">
        <p14:creationId xmlns:p14="http://schemas.microsoft.com/office/powerpoint/2010/main" val="48331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00A7E-5247-1E4E-824C-DD26213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66716"/>
            <a:ext cx="9728072" cy="4442242"/>
          </a:xfrm>
        </p:spPr>
        <p:txBody>
          <a:bodyPr>
            <a:normAutofit/>
          </a:bodyPr>
          <a:lstStyle/>
          <a:p>
            <a:r>
              <a:rPr lang="it-IT" sz="2400" dirty="0"/>
              <a:t>MRQ.</a:t>
            </a:r>
            <a:r>
              <a:rPr lang="it-IT" sz="2400" b="1" dirty="0"/>
              <a:t>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guidelines</a:t>
            </a:r>
            <a:r>
              <a:rPr lang="it-IT" sz="2400" dirty="0"/>
              <a:t>, </a:t>
            </a:r>
            <a:r>
              <a:rPr lang="it-IT" sz="2400" dirty="0" err="1"/>
              <a:t>methods</a:t>
            </a:r>
            <a:r>
              <a:rPr lang="it-IT" sz="2400" dirty="0"/>
              <a:t>, and </a:t>
            </a:r>
            <a:r>
              <a:rPr lang="it-IT" sz="2400" dirty="0" err="1"/>
              <a:t>principles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</a:t>
            </a:r>
            <a:r>
              <a:rPr lang="it-IT" sz="2400" dirty="0" err="1"/>
              <a:t>cyberthreat</a:t>
            </a:r>
            <a:r>
              <a:rPr lang="it-IT" sz="2400" dirty="0"/>
              <a:t> </a:t>
            </a:r>
            <a:r>
              <a:rPr lang="it-IT" sz="2400" dirty="0" err="1"/>
              <a:t>level</a:t>
            </a:r>
            <a:r>
              <a:rPr lang="it-IT" sz="2400" dirty="0"/>
              <a:t> of online </a:t>
            </a:r>
            <a:r>
              <a:rPr lang="it-IT" sz="2400" dirty="0" err="1"/>
              <a:t>sources</a:t>
            </a:r>
            <a:r>
              <a:rPr lang="it-IT" sz="2400" dirty="0"/>
              <a:t>?</a:t>
            </a:r>
          </a:p>
          <a:p>
            <a:r>
              <a:rPr lang="it-IT" sz="2400" dirty="0"/>
              <a:t>	SRQ1. </a:t>
            </a:r>
            <a:r>
              <a:rPr lang="it-IT" sz="2400" dirty="0" err="1"/>
              <a:t>what</a:t>
            </a:r>
            <a:r>
              <a:rPr lang="it-IT" sz="2400" dirty="0"/>
              <a:t> online </a:t>
            </a:r>
            <a:r>
              <a:rPr lang="it-IT" sz="2400" dirty="0" err="1"/>
              <a:t>depth</a:t>
            </a:r>
            <a:r>
              <a:rPr lang="it-IT" sz="2400" dirty="0"/>
              <a:t> </a:t>
            </a:r>
            <a:r>
              <a:rPr lang="it-IT" sz="2400" dirty="0" err="1"/>
              <a:t>levels</a:t>
            </a:r>
            <a:r>
              <a:rPr lang="it-IT" sz="2400" dirty="0"/>
              <a:t> are more </a:t>
            </a:r>
            <a:r>
              <a:rPr lang="it-IT" sz="2400" dirty="0" err="1"/>
              <a:t>assessed</a:t>
            </a:r>
            <a:r>
              <a:rPr lang="it-IT" sz="2400" dirty="0"/>
              <a:t>?</a:t>
            </a:r>
          </a:p>
          <a:p>
            <a:r>
              <a:rPr lang="it-IT" sz="2400" dirty="0"/>
              <a:t>	SRQ2.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for web-</a:t>
            </a:r>
            <a:r>
              <a:rPr lang="it-IT" sz="2400" dirty="0" err="1"/>
              <a:t>crawling</a:t>
            </a:r>
            <a:r>
              <a:rPr lang="it-IT" sz="2400" dirty="0"/>
              <a:t>?</a:t>
            </a:r>
          </a:p>
          <a:p>
            <a:r>
              <a:rPr lang="it-IT" sz="2400" dirty="0"/>
              <a:t>	SRQ3.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policies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vary</a:t>
            </a:r>
            <a:r>
              <a:rPr lang="it-IT" sz="2400" dirty="0"/>
              <a:t> the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?</a:t>
            </a:r>
          </a:p>
          <a:p>
            <a:r>
              <a:rPr lang="it-IT" sz="2400" dirty="0"/>
              <a:t>	SRQ4. </a:t>
            </a:r>
            <a:r>
              <a:rPr lang="it-IT" sz="2400" dirty="0" err="1"/>
              <a:t>what</a:t>
            </a:r>
            <a:r>
              <a:rPr lang="it-IT" sz="2400" dirty="0"/>
              <a:t> website </a:t>
            </a:r>
            <a:r>
              <a:rPr lang="it-IT" sz="2400" dirty="0" err="1"/>
              <a:t>features</a:t>
            </a:r>
            <a:r>
              <a:rPr lang="it-IT" sz="2400" dirty="0"/>
              <a:t> are </a:t>
            </a:r>
            <a:r>
              <a:rPr lang="it-IT" sz="2400" dirty="0" err="1"/>
              <a:t>most</a:t>
            </a:r>
            <a:r>
              <a:rPr lang="it-IT" sz="2400" dirty="0"/>
              <a:t> indicative of 	</a:t>
            </a:r>
            <a:r>
              <a:rPr lang="it-IT" sz="2400" dirty="0" err="1"/>
              <a:t>cyberthreats</a:t>
            </a:r>
            <a:r>
              <a:rPr lang="it-IT" sz="2400" dirty="0"/>
              <a:t>?</a:t>
            </a:r>
          </a:p>
          <a:p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DB0F0-51C3-6745-BEB8-11B77C80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79C0-471F-784B-8661-A788BE12D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Research</a:t>
            </a:r>
            <a:r>
              <a:rPr lang="it-IT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273202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00A7E-5247-1E4E-824C-DD26213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366716"/>
            <a:ext cx="9728072" cy="4442242"/>
          </a:xfrm>
        </p:spPr>
        <p:txBody>
          <a:bodyPr>
            <a:normAutofit/>
          </a:bodyPr>
          <a:lstStyle/>
          <a:p>
            <a:r>
              <a:rPr lang="it-IT" sz="2400" dirty="0"/>
              <a:t>MRQ.</a:t>
            </a:r>
            <a:r>
              <a:rPr lang="it-IT" sz="2400" b="1" dirty="0"/>
              <a:t>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guidelines</a:t>
            </a:r>
            <a:r>
              <a:rPr lang="it-IT" sz="2400" dirty="0"/>
              <a:t>, </a:t>
            </a:r>
            <a:r>
              <a:rPr lang="it-IT" sz="2400" dirty="0" err="1"/>
              <a:t>methods</a:t>
            </a:r>
            <a:r>
              <a:rPr lang="it-IT" sz="2400" dirty="0"/>
              <a:t>, and </a:t>
            </a:r>
            <a:r>
              <a:rPr lang="it-IT" sz="2400" dirty="0" err="1"/>
              <a:t>principles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establish</a:t>
            </a:r>
            <a:r>
              <a:rPr lang="it-IT" sz="2400" dirty="0"/>
              <a:t> </a:t>
            </a:r>
            <a:r>
              <a:rPr lang="it-IT" sz="2400" dirty="0" err="1"/>
              <a:t>cyberthreat</a:t>
            </a:r>
            <a:r>
              <a:rPr lang="it-IT" sz="2400" dirty="0"/>
              <a:t> </a:t>
            </a:r>
            <a:r>
              <a:rPr lang="it-IT" sz="2400" dirty="0" err="1"/>
              <a:t>level</a:t>
            </a:r>
            <a:r>
              <a:rPr lang="it-IT" sz="2400" dirty="0"/>
              <a:t> of online </a:t>
            </a:r>
            <a:r>
              <a:rPr lang="it-IT" sz="2400" dirty="0" err="1"/>
              <a:t>sources</a:t>
            </a:r>
            <a:r>
              <a:rPr lang="it-IT" sz="2400" dirty="0"/>
              <a:t>?</a:t>
            </a:r>
          </a:p>
          <a:p>
            <a:r>
              <a:rPr lang="it-IT" sz="2400" dirty="0"/>
              <a:t>	SRQ1. </a:t>
            </a:r>
            <a:r>
              <a:rPr lang="it-IT" sz="2400" dirty="0" err="1"/>
              <a:t>what</a:t>
            </a:r>
            <a:r>
              <a:rPr lang="it-IT" sz="2400" dirty="0"/>
              <a:t> online </a:t>
            </a:r>
            <a:r>
              <a:rPr lang="it-IT" sz="2400" dirty="0" err="1"/>
              <a:t>depth</a:t>
            </a:r>
            <a:r>
              <a:rPr lang="it-IT" sz="2400" dirty="0"/>
              <a:t> </a:t>
            </a:r>
            <a:r>
              <a:rPr lang="it-IT" sz="2400" dirty="0" err="1"/>
              <a:t>levels</a:t>
            </a:r>
            <a:r>
              <a:rPr lang="it-IT" sz="2400" dirty="0"/>
              <a:t> are more </a:t>
            </a:r>
            <a:r>
              <a:rPr lang="it-IT" sz="2400" dirty="0" err="1"/>
              <a:t>assessed</a:t>
            </a:r>
            <a:r>
              <a:rPr lang="it-IT" sz="2400" dirty="0"/>
              <a:t>?</a:t>
            </a:r>
          </a:p>
          <a:p>
            <a:r>
              <a:rPr lang="it-IT" sz="2400" dirty="0"/>
              <a:t>	SRQ2.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for web-</a:t>
            </a:r>
            <a:r>
              <a:rPr lang="it-IT" sz="2400" dirty="0" err="1"/>
              <a:t>crawling</a:t>
            </a:r>
            <a:r>
              <a:rPr lang="it-IT" sz="2400" dirty="0"/>
              <a:t>?</a:t>
            </a:r>
          </a:p>
          <a:p>
            <a:r>
              <a:rPr lang="it-IT" sz="2400" dirty="0"/>
              <a:t>	SRQ3. </a:t>
            </a:r>
            <a:r>
              <a:rPr lang="it-IT" sz="2400" dirty="0" err="1"/>
              <a:t>what</a:t>
            </a:r>
            <a:r>
              <a:rPr lang="it-IT" sz="2400" dirty="0"/>
              <a:t> </a:t>
            </a:r>
            <a:r>
              <a:rPr lang="it-IT" sz="2400" dirty="0" err="1"/>
              <a:t>policies</a:t>
            </a:r>
            <a:r>
              <a:rPr lang="it-IT" sz="2400" dirty="0"/>
              <a:t> </a:t>
            </a:r>
            <a:r>
              <a:rPr lang="it-IT" sz="2400" dirty="0" err="1"/>
              <a:t>exist</a:t>
            </a:r>
            <a:r>
              <a:rPr lang="it-IT" sz="2400" dirty="0"/>
              <a:t> to </a:t>
            </a:r>
            <a:r>
              <a:rPr lang="it-IT" sz="2400" dirty="0" err="1"/>
              <a:t>vary</a:t>
            </a:r>
            <a:r>
              <a:rPr lang="it-IT" sz="2400" dirty="0"/>
              <a:t> the </a:t>
            </a:r>
            <a:r>
              <a:rPr lang="it-IT" sz="2400" dirty="0" err="1"/>
              <a:t>degrees</a:t>
            </a:r>
            <a:r>
              <a:rPr lang="it-IT" sz="2400" dirty="0"/>
              <a:t> of </a:t>
            </a:r>
            <a:r>
              <a:rPr lang="it-IT" sz="2400" dirty="0" err="1"/>
              <a:t>anonymity</a:t>
            </a:r>
            <a:r>
              <a:rPr lang="it-IT" sz="2400" dirty="0"/>
              <a:t>?</a:t>
            </a:r>
          </a:p>
          <a:p>
            <a:r>
              <a:rPr lang="it-IT" sz="2400" dirty="0"/>
              <a:t>	SRQ4. </a:t>
            </a:r>
            <a:r>
              <a:rPr lang="it-IT" sz="2400" dirty="0" err="1"/>
              <a:t>what</a:t>
            </a:r>
            <a:r>
              <a:rPr lang="it-IT" sz="2400" dirty="0"/>
              <a:t> website </a:t>
            </a:r>
            <a:r>
              <a:rPr lang="it-IT" sz="2400" dirty="0" err="1"/>
              <a:t>features</a:t>
            </a:r>
            <a:r>
              <a:rPr lang="it-IT" sz="2400" dirty="0"/>
              <a:t> are </a:t>
            </a:r>
            <a:r>
              <a:rPr lang="it-IT" sz="2400" dirty="0" err="1"/>
              <a:t>most</a:t>
            </a:r>
            <a:r>
              <a:rPr lang="it-IT" sz="2400" dirty="0"/>
              <a:t> indicative of 	</a:t>
            </a:r>
            <a:r>
              <a:rPr lang="it-IT" sz="2400" dirty="0" err="1"/>
              <a:t>cyberthreats</a:t>
            </a:r>
            <a:r>
              <a:rPr lang="it-IT" sz="2400" dirty="0"/>
              <a:t>?</a:t>
            </a:r>
          </a:p>
          <a:p>
            <a:r>
              <a:rPr lang="it-IT" sz="2400" b="1" dirty="0"/>
              <a:t>	SRQ5. </a:t>
            </a:r>
            <a:r>
              <a:rPr lang="it-IT" sz="2400" b="1" dirty="0" err="1"/>
              <a:t>what</a:t>
            </a:r>
            <a:r>
              <a:rPr lang="it-IT" sz="2400" b="1" dirty="0"/>
              <a:t> </a:t>
            </a:r>
            <a:r>
              <a:rPr lang="it-IT" sz="2400" b="1" dirty="0" err="1"/>
              <a:t>assessment</a:t>
            </a:r>
            <a:r>
              <a:rPr lang="it-IT" sz="2400" b="1" dirty="0"/>
              <a:t> </a:t>
            </a:r>
            <a:r>
              <a:rPr lang="it-IT" sz="2400" b="1" dirty="0" err="1"/>
              <a:t>methods</a:t>
            </a:r>
            <a:r>
              <a:rPr lang="it-IT" sz="2400" b="1" dirty="0"/>
              <a:t> </a:t>
            </a:r>
            <a:r>
              <a:rPr lang="it-IT" sz="2400" b="1" dirty="0" err="1"/>
              <a:t>exist</a:t>
            </a:r>
            <a:r>
              <a:rPr lang="it-IT" sz="2400" b="1" dirty="0"/>
              <a:t> for </a:t>
            </a:r>
            <a:r>
              <a:rPr lang="it-IT" sz="2400" b="1" dirty="0" err="1"/>
              <a:t>which</a:t>
            </a:r>
            <a:r>
              <a:rPr lang="it-IT" sz="2400" b="1" dirty="0"/>
              <a:t> </a:t>
            </a:r>
            <a:r>
              <a:rPr lang="it-IT" sz="2400" b="1" dirty="0" err="1"/>
              <a:t>depth</a:t>
            </a:r>
            <a:r>
              <a:rPr lang="it-IT" sz="2400" b="1" dirty="0"/>
              <a:t> of </a:t>
            </a:r>
            <a:r>
              <a:rPr lang="it-IT" sz="2400" b="1" dirty="0" err="1"/>
              <a:t>analysis</a:t>
            </a:r>
            <a:r>
              <a:rPr lang="it-IT" sz="2400" b="1" dirty="0"/>
              <a:t>?</a:t>
            </a:r>
          </a:p>
          <a:p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DB0F0-51C3-6745-BEB8-11B77C80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479C0-471F-784B-8661-A788BE12D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err="1"/>
              <a:t>Research</a:t>
            </a:r>
            <a:r>
              <a:rPr lang="it-IT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53846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C69FB-6286-2F4F-B0C5-8C08332C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7B76-5FFE-B84B-8D18-C32D522DFC7F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27F9E-0823-A647-AD03-C107F3F28C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Results</a:t>
            </a:r>
            <a:r>
              <a:rPr lang="it-IT" dirty="0"/>
              <a:t> so far </a:t>
            </a:r>
            <a:r>
              <a:rPr lang="it-IT" sz="2200" dirty="0"/>
              <a:t>(</a:t>
            </a:r>
            <a:r>
              <a:rPr lang="it-IT" sz="2200" dirty="0" err="1"/>
              <a:t>shallow</a:t>
            </a:r>
            <a:r>
              <a:rPr lang="it-IT" sz="22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7373E-6A95-794A-9EEE-867305FF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7130"/>
            <a:ext cx="10691813" cy="52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15467"/>
      </p:ext>
    </p:extLst>
  </p:cSld>
  <p:clrMapOvr>
    <a:masterClrMapping/>
  </p:clrMapOvr>
</p:sld>
</file>

<file path=ppt/theme/theme1.xml><?xml version="1.0" encoding="utf-8"?>
<a:theme xmlns:a="http://schemas.openxmlformats.org/drawingml/2006/main" name="anita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ita.potx" id="{AEF55BDF-7767-5448-B221-F3794EF80722}" vid="{2BC33638-5D0F-A249-BDC9-987F86B53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anita</Template>
  <TotalTime>1020</TotalTime>
  <Words>590</Words>
  <Application>Microsoft Macintosh PowerPoint</Application>
  <PresentationFormat>Custom</PresentationFormat>
  <Paragraphs>85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Pangram</vt:lpstr>
      <vt:lpstr>Pangram Black</vt:lpstr>
      <vt:lpstr>Pangram ExtraBold</vt:lpstr>
      <vt:lpstr>Trebuchet MS</vt:lpstr>
      <vt:lpstr>anita</vt:lpstr>
      <vt:lpstr>WP5 – T5.1 Data source risk assessment in the Surface Web, Deep Web and Dark Nets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Bouali</dc:creator>
  <cp:lastModifiedBy>Microsoft Office User</cp:lastModifiedBy>
  <cp:revision>93</cp:revision>
  <dcterms:created xsi:type="dcterms:W3CDTF">2018-05-11T07:48:31Z</dcterms:created>
  <dcterms:modified xsi:type="dcterms:W3CDTF">2018-11-20T16:38:30Z</dcterms:modified>
</cp:coreProperties>
</file>