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39"/>
  </p:notesMasterIdLst>
  <p:sldIdLst>
    <p:sldId id="256" r:id="rId2"/>
    <p:sldId id="276" r:id="rId3"/>
    <p:sldId id="277" r:id="rId4"/>
    <p:sldId id="279" r:id="rId5"/>
    <p:sldId id="313" r:id="rId6"/>
    <p:sldId id="280" r:id="rId7"/>
    <p:sldId id="284" r:id="rId8"/>
    <p:sldId id="281" r:id="rId9"/>
    <p:sldId id="317" r:id="rId10"/>
    <p:sldId id="316" r:id="rId11"/>
    <p:sldId id="290" r:id="rId12"/>
    <p:sldId id="315" r:id="rId13"/>
    <p:sldId id="296" r:id="rId14"/>
    <p:sldId id="289" r:id="rId15"/>
    <p:sldId id="294" r:id="rId16"/>
    <p:sldId id="295" r:id="rId17"/>
    <p:sldId id="300" r:id="rId18"/>
    <p:sldId id="301" r:id="rId19"/>
    <p:sldId id="303" r:id="rId20"/>
    <p:sldId id="306" r:id="rId21"/>
    <p:sldId id="302" r:id="rId22"/>
    <p:sldId id="307" r:id="rId23"/>
    <p:sldId id="318" r:id="rId24"/>
    <p:sldId id="308" r:id="rId25"/>
    <p:sldId id="282" r:id="rId26"/>
    <p:sldId id="297" r:id="rId27"/>
    <p:sldId id="309" r:id="rId28"/>
    <p:sldId id="310" r:id="rId29"/>
    <p:sldId id="311" r:id="rId30"/>
    <p:sldId id="312" r:id="rId31"/>
    <p:sldId id="283" r:id="rId32"/>
    <p:sldId id="298" r:id="rId33"/>
    <p:sldId id="285" r:id="rId34"/>
    <p:sldId id="286" r:id="rId35"/>
    <p:sldId id="287" r:id="rId36"/>
    <p:sldId id="319" r:id="rId37"/>
    <p:sldId id="260" r:id="rId38"/>
  </p:sldIdLst>
  <p:sldSz cx="10691813" cy="7559675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zzonello Valentina" initials="MV" lastIdx="5" clrIdx="0">
    <p:extLst>
      <p:ext uri="{19B8F6BF-5375-455C-9EA6-DF929625EA0E}">
        <p15:presenceInfo xmlns:p15="http://schemas.microsoft.com/office/powerpoint/2012/main" userId="Mazzonello Valent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71"/>
    <a:srgbClr val="079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2" autoAdjust="0"/>
    <p:restoredTop sz="94632"/>
  </p:normalViewPr>
  <p:slideViewPr>
    <p:cSldViewPr snapToGrid="0" snapToObjects="1">
      <p:cViewPr varScale="1">
        <p:scale>
          <a:sx n="64" d="100"/>
          <a:sy n="64" d="100"/>
        </p:scale>
        <p:origin x="1272" y="78"/>
      </p:cViewPr>
      <p:guideLst>
        <p:guide orient="horz" pos="2381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6T15:15:24.446" idx="5">
    <p:pos x="6345" y="1498"/>
    <p:text>To be decided later if it has illegal behavior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6T15:15:24.446" idx="5">
    <p:pos x="6345" y="1498"/>
    <p:text>To be decided later if it has illegal behavior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6T14:29:43.461" idx="1">
    <p:pos x="6123" y="1568"/>
    <p:text>Onion address available on surface web</p:text>
    <p:extLst>
      <p:ext uri="{C676402C-5697-4E1C-873F-D02D1690AC5C}">
        <p15:threadingInfo xmlns:p15="http://schemas.microsoft.com/office/powerpoint/2012/main" timeZoneBias="-60"/>
      </p:ext>
    </p:extLst>
  </p:cm>
  <p:cm authorId="1" dt="2018-11-26T14:31:02.210" idx="2">
    <p:pos x="4360" y="1861"/>
    <p:text>Who invited her?</p:text>
    <p:extLst mod="1">
      <p:ext uri="{C676402C-5697-4E1C-873F-D02D1690AC5C}">
        <p15:threadingInfo xmlns:p15="http://schemas.microsoft.com/office/powerpoint/2012/main" timeZoneBias="-60"/>
      </p:ext>
    </p:extLst>
  </p:cm>
  <p:cm authorId="1" dt="2018-11-26T14:37:35.874" idx="3">
    <p:pos x="6106" y="3757"/>
    <p:text>ANITA can be used to discover who is the trader and related transactions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6T15:08:20.449" idx="4">
    <p:pos x="6141" y="2579"/>
    <p:text>Need to be fast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2BA57-DC32-4F4F-A2BB-B0927F85FBB7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18CD5-37ED-C249-A1C4-17DAE57EB27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ima_pagi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1886" y="2566125"/>
            <a:ext cx="9088041" cy="2631887"/>
          </a:xfrm>
        </p:spPr>
        <p:txBody>
          <a:bodyPr anchor="b"/>
          <a:lstStyle>
            <a:lvl1pPr algn="ctr">
              <a:defRPr sz="6614" b="1" i="0">
                <a:solidFill>
                  <a:schemeClr val="tx1"/>
                </a:solidFill>
                <a:latin typeface="Pangram" pitchFamily="2" charset="77"/>
              </a:defRPr>
            </a:lvl1pPr>
          </a:lstStyle>
          <a:p>
            <a:r>
              <a:rPr lang="it-IT" sz="7200" dirty="0">
                <a:solidFill>
                  <a:schemeClr val="bg1"/>
                </a:solidFill>
                <a:effectLst>
                  <a:outerShdw blurRad="50800" dir="3960000" algn="ctr" rotWithShape="0">
                    <a:schemeClr val="accent1"/>
                  </a:outerShdw>
                </a:effectLst>
                <a:latin typeface="Pangram ExtraBold" pitchFamily="2" charset="77"/>
              </a:rPr>
              <a:t>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1422453"/>
            <a:ext cx="8018860" cy="698956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pPr algn="ctr"/>
            <a:r>
              <a:rPr lang="it-IT" b="1" dirty="0">
                <a:solidFill>
                  <a:schemeClr val="bg1"/>
                </a:solidFill>
                <a:latin typeface="Pangram Black" pitchFamily="2" charset="77"/>
              </a:rPr>
              <a:t>Sottotitolo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xmlns="" id="{B4A69F1F-5C03-494A-B29A-93798CEE9D9C}"/>
              </a:ext>
            </a:extLst>
          </p:cNvPr>
          <p:cNvGrpSpPr/>
          <p:nvPr/>
        </p:nvGrpSpPr>
        <p:grpSpPr>
          <a:xfrm>
            <a:off x="4063387" y="0"/>
            <a:ext cx="2565039" cy="1371600"/>
            <a:chOff x="4063387" y="0"/>
            <a:chExt cx="2565039" cy="1371600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xmlns="" id="{C694FDD2-700B-AB40-8332-52F81A2CFD1E}"/>
                </a:ext>
              </a:extLst>
            </p:cNvPr>
            <p:cNvSpPr/>
            <p:nvPr/>
          </p:nvSpPr>
          <p:spPr>
            <a:xfrm>
              <a:off x="4063387" y="0"/>
              <a:ext cx="2565039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xmlns="" id="{72E3FE63-A693-3C42-8F65-0836A87C8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24502" y="65691"/>
              <a:ext cx="2042808" cy="1211835"/>
            </a:xfrm>
            <a:prstGeom prst="rect">
              <a:avLst/>
            </a:prstGeom>
          </p:spPr>
        </p:pic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xmlns="" id="{2C379BD7-E08D-9C4D-812C-A5FE55B52CFB}"/>
              </a:ext>
            </a:extLst>
          </p:cNvPr>
          <p:cNvGrpSpPr/>
          <p:nvPr/>
        </p:nvGrpSpPr>
        <p:grpSpPr>
          <a:xfrm>
            <a:off x="0" y="6117021"/>
            <a:ext cx="10691813" cy="1442654"/>
            <a:chOff x="0" y="6117021"/>
            <a:chExt cx="10691813" cy="14426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xmlns="" id="{D027A2B6-FC7D-BB4A-8E7A-E7618FB2A471}"/>
                </a:ext>
              </a:extLst>
            </p:cNvPr>
            <p:cNvSpPr/>
            <p:nvPr/>
          </p:nvSpPr>
          <p:spPr>
            <a:xfrm>
              <a:off x="0" y="6127531"/>
              <a:ext cx="10691813" cy="1432144"/>
            </a:xfrm>
            <a:prstGeom prst="rect">
              <a:avLst/>
            </a:prstGeom>
            <a:solidFill>
              <a:schemeClr val="bg1"/>
            </a:solidFill>
            <a:ln w="22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6" name="Connettore 1 15">
              <a:extLst>
                <a:ext uri="{FF2B5EF4-FFF2-40B4-BE49-F238E27FC236}">
                  <a16:creationId xmlns:a16="http://schemas.microsoft.com/office/drawing/2014/main" xmlns="" id="{F110E37C-5B7B-8D48-BBA0-06911A8D9150}"/>
                </a:ext>
              </a:extLst>
            </p:cNvPr>
            <p:cNvCxnSpPr/>
            <p:nvPr/>
          </p:nvCxnSpPr>
          <p:spPr>
            <a:xfrm>
              <a:off x="0" y="6117021"/>
              <a:ext cx="1069181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xmlns="" id="{F918D17B-CC15-EA43-BB9D-C54E903DA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40714" y="6213406"/>
              <a:ext cx="1810384" cy="1260394"/>
            </a:xfrm>
            <a:prstGeom prst="rect">
              <a:avLst/>
            </a:prstGeom>
          </p:spPr>
        </p:pic>
        <p:cxnSp>
          <p:nvCxnSpPr>
            <p:cNvPr id="18" name="Connettore 1 17">
              <a:extLst>
                <a:ext uri="{FF2B5EF4-FFF2-40B4-BE49-F238E27FC236}">
                  <a16:creationId xmlns:a16="http://schemas.microsoft.com/office/drawing/2014/main" xmlns="" id="{4E3F0021-8C0A-6E41-B846-651E989BED9F}"/>
                </a:ext>
              </a:extLst>
            </p:cNvPr>
            <p:cNvCxnSpPr/>
            <p:nvPr/>
          </p:nvCxnSpPr>
          <p:spPr>
            <a:xfrm>
              <a:off x="4329906" y="6118006"/>
              <a:ext cx="20320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>
              <a:extLst>
                <a:ext uri="{FF2B5EF4-FFF2-40B4-BE49-F238E27FC236}">
                  <a16:creationId xmlns:a16="http://schemas.microsoft.com/office/drawing/2014/main" xmlns="" id="{A9C62AFB-45A1-3D4F-BD81-068EC189913B}"/>
                </a:ext>
              </a:extLst>
            </p:cNvPr>
            <p:cNvCxnSpPr>
              <a:cxnSpLocks/>
            </p:cNvCxnSpPr>
            <p:nvPr/>
          </p:nvCxnSpPr>
          <p:spPr>
            <a:xfrm>
              <a:off x="4406106" y="6118006"/>
              <a:ext cx="1879600" cy="0"/>
            </a:xfrm>
            <a:prstGeom prst="line">
              <a:avLst/>
            </a:prstGeom>
            <a:ln w="57150">
              <a:solidFill>
                <a:srgbClr val="024F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xmlns="" id="{6A8D4634-C113-B04D-BD80-A2CB31F2C7BB}"/>
              </a:ext>
            </a:extLst>
          </p:cNvPr>
          <p:cNvGrpSpPr/>
          <p:nvPr/>
        </p:nvGrpSpPr>
        <p:grpSpPr>
          <a:xfrm>
            <a:off x="0" y="6117021"/>
            <a:ext cx="10691813" cy="1442654"/>
            <a:chOff x="0" y="6117021"/>
            <a:chExt cx="10691813" cy="1442654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xmlns="" id="{6CCAA0AE-B220-5246-84BE-CA5E8E844BEA}"/>
                </a:ext>
              </a:extLst>
            </p:cNvPr>
            <p:cNvSpPr/>
            <p:nvPr/>
          </p:nvSpPr>
          <p:spPr>
            <a:xfrm>
              <a:off x="0" y="6127531"/>
              <a:ext cx="10691813" cy="1432144"/>
            </a:xfrm>
            <a:prstGeom prst="rect">
              <a:avLst/>
            </a:prstGeom>
            <a:solidFill>
              <a:schemeClr val="bg1"/>
            </a:solidFill>
            <a:ln w="22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xmlns="" id="{30AA072D-F60C-2448-A04D-FD0EBB4EE143}"/>
                </a:ext>
              </a:extLst>
            </p:cNvPr>
            <p:cNvCxnSpPr/>
            <p:nvPr/>
          </p:nvCxnSpPr>
          <p:spPr>
            <a:xfrm>
              <a:off x="0" y="6117021"/>
              <a:ext cx="1069181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Elemento grafico 22">
              <a:extLst>
                <a:ext uri="{FF2B5EF4-FFF2-40B4-BE49-F238E27FC236}">
                  <a16:creationId xmlns:a16="http://schemas.microsoft.com/office/drawing/2014/main" xmlns="" id="{45756FBB-2AD2-AF41-8B9E-9560EFA7D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40714" y="6213406"/>
              <a:ext cx="1810384" cy="1260394"/>
            </a:xfrm>
            <a:prstGeom prst="rect">
              <a:avLst/>
            </a:prstGeom>
          </p:spPr>
        </p:pic>
        <p:cxnSp>
          <p:nvCxnSpPr>
            <p:cNvPr id="24" name="Connettore 1 23">
              <a:extLst>
                <a:ext uri="{FF2B5EF4-FFF2-40B4-BE49-F238E27FC236}">
                  <a16:creationId xmlns:a16="http://schemas.microsoft.com/office/drawing/2014/main" xmlns="" id="{12F8F767-43D9-604B-84B2-7D60B9880B21}"/>
                </a:ext>
              </a:extLst>
            </p:cNvPr>
            <p:cNvCxnSpPr/>
            <p:nvPr/>
          </p:nvCxnSpPr>
          <p:spPr>
            <a:xfrm>
              <a:off x="4329906" y="6118006"/>
              <a:ext cx="20320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>
              <a:extLst>
                <a:ext uri="{FF2B5EF4-FFF2-40B4-BE49-F238E27FC236}">
                  <a16:creationId xmlns:a16="http://schemas.microsoft.com/office/drawing/2014/main" xmlns="" id="{6690FD2F-8084-DD44-9505-6C5B9C50C3B3}"/>
                </a:ext>
              </a:extLst>
            </p:cNvPr>
            <p:cNvCxnSpPr>
              <a:cxnSpLocks/>
            </p:cNvCxnSpPr>
            <p:nvPr/>
          </p:nvCxnSpPr>
          <p:spPr>
            <a:xfrm>
              <a:off x="4406106" y="6118006"/>
              <a:ext cx="1879600" cy="0"/>
            </a:xfrm>
            <a:prstGeom prst="line">
              <a:avLst/>
            </a:prstGeom>
            <a:ln w="57150">
              <a:solidFill>
                <a:srgbClr val="024F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24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-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062" y="2366716"/>
            <a:ext cx="9221689" cy="4442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1ECA7B76-5FFE-B84B-8D18-C32D522DFC7F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xmlns="" id="{8A51659D-6002-BF42-A4D9-B60C76EBA38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9756" y="155142"/>
            <a:ext cx="1011212" cy="579149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xmlns="" id="{9F6A396F-F65C-6647-8C65-2E773BBA0CE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52" y="6983795"/>
            <a:ext cx="1432430" cy="42538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xmlns="" id="{C77DAD60-9112-384D-A0AE-D7876521CB81}"/>
              </a:ext>
            </a:extLst>
          </p:cNvPr>
          <p:cNvPicPr preferRelativeResize="0"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-1"/>
            <a:ext cx="10735080" cy="2211574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xmlns="" id="{FE4F2D4B-D11B-C04F-AAAE-2A60E6F0D68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9756" y="155142"/>
            <a:ext cx="1011212" cy="579149"/>
          </a:xfrm>
          <a:prstGeom prst="rect">
            <a:avLst/>
          </a:prstGeo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9EBCE1DF-B3BA-3D4F-9FBD-BFDEE7CFA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013" y="415925"/>
            <a:ext cx="4557712" cy="1071563"/>
          </a:xfrm>
        </p:spPr>
        <p:txBody>
          <a:bodyPr>
            <a:normAutofit/>
          </a:bodyPr>
          <a:lstStyle>
            <a:lvl1pPr>
              <a:defRPr sz="4800" b="1" i="0">
                <a:solidFill>
                  <a:schemeClr val="bg1"/>
                </a:solidFill>
                <a:latin typeface="Pangram ExtraBold" pitchFamily="2" charset="77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6119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-contenuto-img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062" y="2012414"/>
            <a:ext cx="9221689" cy="30072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xmlns="" id="{BB6C229E-DAE8-0F4F-9006-213D82773C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5450" y="5232399"/>
            <a:ext cx="6456363" cy="2327275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1ECA7B76-5FFE-B84B-8D18-C32D522DFC7F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xmlns="" id="{8F5EFEE4-8057-7647-A658-44A1EB22349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5544" y="145997"/>
            <a:ext cx="976280" cy="579149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xmlns="" id="{9F6A396F-F65C-6647-8C65-2E773BBA0CE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52" y="6983795"/>
            <a:ext cx="1432430" cy="42538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EECE3400-295E-1740-80AF-3CD55F06891F}"/>
              </a:ext>
            </a:extLst>
          </p:cNvPr>
          <p:cNvSpPr txBox="1"/>
          <p:nvPr/>
        </p:nvSpPr>
        <p:spPr>
          <a:xfrm>
            <a:off x="651163" y="0"/>
            <a:ext cx="872837" cy="1676400"/>
          </a:xfrm>
          <a:prstGeom prst="rect">
            <a:avLst/>
          </a:prstGeom>
          <a:solidFill>
            <a:srgbClr val="0798D4"/>
          </a:solidFill>
        </p:spPr>
        <p:txBody>
          <a:bodyPr vert="vert270" wrap="square" lIns="216000" tIns="0" bIns="108000" rtlCol="0">
            <a:noAutofit/>
          </a:bodyPr>
          <a:lstStyle/>
          <a:p>
            <a:endParaRPr lang="it-IT" sz="1200" b="1" dirty="0">
              <a:solidFill>
                <a:schemeClr val="bg1"/>
              </a:solidFill>
              <a:latin typeface="Pangram Black" pitchFamily="2" charset="77"/>
            </a:endParaRP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xmlns="" id="{985CAFE3-D089-FA43-80F4-94808646AF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62984" y="811506"/>
            <a:ext cx="4119656" cy="849177"/>
          </a:xfrm>
        </p:spPr>
        <p:txBody>
          <a:bodyPr>
            <a:normAutofit/>
          </a:bodyPr>
          <a:lstStyle>
            <a:lvl1pPr>
              <a:defRPr sz="3200" b="1" i="0">
                <a:latin typeface="Pangram Black" pitchFamily="2" charset="77"/>
              </a:defRPr>
            </a:lvl1pPr>
          </a:lstStyle>
          <a:p>
            <a:r>
              <a:rPr lang="it-IT" sz="3200" b="1" dirty="0">
                <a:solidFill>
                  <a:srgbClr val="0798D4"/>
                </a:solidFill>
                <a:latin typeface="Pangram Black" pitchFamily="2" charset="77"/>
              </a:rPr>
              <a:t>Titolo</a:t>
            </a:r>
            <a:endParaRPr lang="it-IT" sz="1400" b="1" dirty="0">
              <a:solidFill>
                <a:srgbClr val="0798D4"/>
              </a:solidFill>
              <a:latin typeface="Pangram Black" pitchFamily="2" charset="77"/>
            </a:endParaRPr>
          </a:p>
        </p:txBody>
      </p:sp>
      <p:sp>
        <p:nvSpPr>
          <p:cNvPr id="13" name="Segnaposto testo verticale 12">
            <a:extLst>
              <a:ext uri="{FF2B5EF4-FFF2-40B4-BE49-F238E27FC236}">
                <a16:creationId xmlns:a16="http://schemas.microsoft.com/office/drawing/2014/main" xmlns="" id="{605BCF48-C7BB-524E-A7CC-66114989A1B6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>
          <a:xfrm rot="10800000">
            <a:off x="822643" y="146050"/>
            <a:ext cx="519112" cy="1438910"/>
          </a:xfrm>
        </p:spPr>
        <p:txBody>
          <a:bodyPr vert="eaVert">
            <a:noAutofit/>
          </a:bodyPr>
          <a:lstStyle>
            <a:lvl1pPr>
              <a:defRPr sz="1200" b="1" i="0">
                <a:solidFill>
                  <a:schemeClr val="bg1"/>
                </a:solidFill>
                <a:latin typeface="Pangram Extra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235676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-contenuto-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4A79876-9D8B-DA48-AB57-4DDB2D08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012414"/>
            <a:ext cx="9221689" cy="46688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AC064400-C74B-504F-AB52-BE9D86B5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1ECA7B76-5FFE-B84B-8D18-C32D522DFC7F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xmlns="" id="{B068D952-E386-9949-B47D-205A9B82329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5544" y="145997"/>
            <a:ext cx="976280" cy="579149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xmlns="" id="{AF90D18B-AD41-2E46-A7E1-C9E4C95869D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52" y="6983795"/>
            <a:ext cx="1432430" cy="42538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C149A35B-DD47-AD4F-BB9A-0303524D9DCE}"/>
              </a:ext>
            </a:extLst>
          </p:cNvPr>
          <p:cNvSpPr txBox="1"/>
          <p:nvPr/>
        </p:nvSpPr>
        <p:spPr>
          <a:xfrm>
            <a:off x="651163" y="0"/>
            <a:ext cx="872837" cy="1676400"/>
          </a:xfrm>
          <a:prstGeom prst="rect">
            <a:avLst/>
          </a:prstGeom>
          <a:solidFill>
            <a:srgbClr val="0798D4"/>
          </a:solidFill>
        </p:spPr>
        <p:txBody>
          <a:bodyPr vert="vert270" wrap="square" lIns="216000" tIns="0" bIns="108000" rtlCol="0">
            <a:noAutofit/>
          </a:bodyPr>
          <a:lstStyle/>
          <a:p>
            <a:endParaRPr lang="it-IT" sz="1200" b="1" dirty="0">
              <a:solidFill>
                <a:schemeClr val="bg1"/>
              </a:solidFill>
              <a:latin typeface="Pangram Black" pitchFamily="2" charset="77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xmlns="" id="{FE87532D-D6C1-CA44-A72C-7C10C840B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62984" y="811506"/>
            <a:ext cx="4119656" cy="849177"/>
          </a:xfrm>
        </p:spPr>
        <p:txBody>
          <a:bodyPr>
            <a:normAutofit/>
          </a:bodyPr>
          <a:lstStyle>
            <a:lvl1pPr>
              <a:defRPr sz="3200" b="1" i="0">
                <a:latin typeface="Pangram Black" pitchFamily="2" charset="77"/>
              </a:defRPr>
            </a:lvl1pPr>
          </a:lstStyle>
          <a:p>
            <a:r>
              <a:rPr lang="it-IT" sz="3200" b="1" dirty="0">
                <a:solidFill>
                  <a:srgbClr val="0798D4"/>
                </a:solidFill>
                <a:latin typeface="Pangram Black" pitchFamily="2" charset="77"/>
              </a:rPr>
              <a:t>Titolo</a:t>
            </a:r>
            <a:endParaRPr lang="it-IT" sz="1400" b="1" dirty="0">
              <a:solidFill>
                <a:srgbClr val="0798D4"/>
              </a:solidFill>
              <a:latin typeface="Pangram Black" pitchFamily="2" charset="77"/>
            </a:endParaRPr>
          </a:p>
        </p:txBody>
      </p:sp>
      <p:sp>
        <p:nvSpPr>
          <p:cNvPr id="16" name="Segnaposto testo verticale 12">
            <a:extLst>
              <a:ext uri="{FF2B5EF4-FFF2-40B4-BE49-F238E27FC236}">
                <a16:creationId xmlns:a16="http://schemas.microsoft.com/office/drawing/2014/main" xmlns="" id="{CD4A2D7E-2309-D04D-84AA-FD4E11F8527E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>
          <a:xfrm rot="10800000">
            <a:off x="822643" y="146050"/>
            <a:ext cx="519112" cy="1438910"/>
          </a:xfrm>
        </p:spPr>
        <p:txBody>
          <a:bodyPr vert="eaVert">
            <a:noAutofit/>
          </a:bodyPr>
          <a:lstStyle>
            <a:lvl1pPr>
              <a:defRPr sz="1200" b="1" i="0">
                <a:solidFill>
                  <a:schemeClr val="bg1"/>
                </a:solidFill>
                <a:latin typeface="Pangram Extra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182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-contenuto-img_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xmlns="" id="{7795E66A-1C92-7A42-8CB8-5A437A011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49312" y="2173623"/>
            <a:ext cx="3242501" cy="53860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CA7B76-5FFE-B84B-8D18-C32D522DFC7F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xmlns="" id="{8F5EFEE4-8057-7647-A658-44A1EB22349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5544" y="145997"/>
            <a:ext cx="976280" cy="579149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xmlns="" id="{9F6A396F-F65C-6647-8C65-2E773BBA0CE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52" y="6983795"/>
            <a:ext cx="1432430" cy="425388"/>
          </a:xfrm>
          <a:prstGeom prst="rect">
            <a:avLst/>
          </a:prstGeom>
        </p:spPr>
      </p:pic>
      <p:sp>
        <p:nvSpPr>
          <p:cNvPr id="19" name="Segnaposto testo 18">
            <a:extLst>
              <a:ext uri="{FF2B5EF4-FFF2-40B4-BE49-F238E27FC236}">
                <a16:creationId xmlns:a16="http://schemas.microsoft.com/office/drawing/2014/main" xmlns="" id="{5036E61A-A292-2E42-B2E2-DFAF28761F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3852" y="2193943"/>
            <a:ext cx="6559550" cy="4440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xmlns="" id="{4CA1F4CD-48E1-FA45-B1A9-2D131F708057}"/>
              </a:ext>
            </a:extLst>
          </p:cNvPr>
          <p:cNvSpPr txBox="1"/>
          <p:nvPr/>
        </p:nvSpPr>
        <p:spPr>
          <a:xfrm>
            <a:off x="651163" y="0"/>
            <a:ext cx="872837" cy="1676400"/>
          </a:xfrm>
          <a:prstGeom prst="rect">
            <a:avLst/>
          </a:prstGeom>
          <a:solidFill>
            <a:srgbClr val="0798D4"/>
          </a:solidFill>
        </p:spPr>
        <p:txBody>
          <a:bodyPr vert="vert270" wrap="square" lIns="216000" tIns="0" bIns="108000" rtlCol="0">
            <a:noAutofit/>
          </a:bodyPr>
          <a:lstStyle/>
          <a:p>
            <a:endParaRPr lang="it-IT" sz="1200" b="1" dirty="0">
              <a:solidFill>
                <a:schemeClr val="bg1"/>
              </a:solidFill>
              <a:latin typeface="Pangram Black" pitchFamily="2" charset="77"/>
            </a:endParaRP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xmlns="" id="{04919FA9-4E55-1548-8E3F-1A4CDE57D1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62984" y="811506"/>
            <a:ext cx="4119656" cy="849177"/>
          </a:xfrm>
        </p:spPr>
        <p:txBody>
          <a:bodyPr>
            <a:normAutofit/>
          </a:bodyPr>
          <a:lstStyle>
            <a:lvl1pPr>
              <a:defRPr sz="3200" b="1" i="0">
                <a:latin typeface="Pangram Black" pitchFamily="2" charset="77"/>
              </a:defRPr>
            </a:lvl1pPr>
          </a:lstStyle>
          <a:p>
            <a:r>
              <a:rPr lang="it-IT" sz="3200" b="1" dirty="0">
                <a:solidFill>
                  <a:srgbClr val="0798D4"/>
                </a:solidFill>
                <a:latin typeface="Pangram Black" pitchFamily="2" charset="77"/>
              </a:rPr>
              <a:t>Titolo</a:t>
            </a:r>
            <a:endParaRPr lang="it-IT" sz="1400" b="1" dirty="0">
              <a:solidFill>
                <a:srgbClr val="0798D4"/>
              </a:solidFill>
              <a:latin typeface="Pangram Black" pitchFamily="2" charset="77"/>
            </a:endParaRPr>
          </a:p>
        </p:txBody>
      </p:sp>
      <p:sp>
        <p:nvSpPr>
          <p:cNvPr id="22" name="Segnaposto testo verticale 12">
            <a:extLst>
              <a:ext uri="{FF2B5EF4-FFF2-40B4-BE49-F238E27FC236}">
                <a16:creationId xmlns:a16="http://schemas.microsoft.com/office/drawing/2014/main" xmlns="" id="{24146541-0308-E34B-B025-2FB5E2AE0A9D}"/>
              </a:ext>
            </a:extLst>
          </p:cNvPr>
          <p:cNvSpPr>
            <a:spLocks noGrp="1"/>
          </p:cNvSpPr>
          <p:nvPr>
            <p:ph type="body" orient="vert" sz="quarter" idx="16"/>
          </p:nvPr>
        </p:nvSpPr>
        <p:spPr>
          <a:xfrm rot="10800000">
            <a:off x="822643" y="146050"/>
            <a:ext cx="519112" cy="1438910"/>
          </a:xfrm>
        </p:spPr>
        <p:txBody>
          <a:bodyPr vert="eaVert">
            <a:noAutofit/>
          </a:bodyPr>
          <a:lstStyle>
            <a:lvl1pPr>
              <a:defRPr sz="1200" b="1" i="0">
                <a:solidFill>
                  <a:schemeClr val="bg1"/>
                </a:solidFill>
                <a:latin typeface="Pangram Extra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533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5400" dirty="0">
                <a:solidFill>
                  <a:schemeClr val="bg1"/>
                </a:solidFill>
                <a:effectLst>
                  <a:outerShdw blurRad="50800" dir="3960000" algn="ctr" rotWithShape="0">
                    <a:schemeClr val="accent1"/>
                  </a:outerShdw>
                </a:effectLst>
                <a:latin typeface="Pangram ExtraBold" pitchFamily="2" charset="77"/>
              </a:rPr>
              <a:t>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Scrivi testo</a:t>
            </a:r>
          </a:p>
        </p:txBody>
      </p:sp>
    </p:spTree>
    <p:extLst>
      <p:ext uri="{BB962C8B-B14F-4D97-AF65-F5344CB8AC3E}">
        <p14:creationId xmlns:p14="http://schemas.microsoft.com/office/powerpoint/2010/main" val="132306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3" r:id="rId4"/>
    <p:sldLayoutId id="2147483684" r:id="rId5"/>
  </p:sldLayoutIdLst>
  <p:hf hdr="0" ft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07943" rtl="0" eaLnBrk="1" latinLnBrk="0" hangingPunct="1">
        <a:lnSpc>
          <a:spcPct val="100000"/>
        </a:lnSpc>
        <a:spcBef>
          <a:spcPts val="1702"/>
        </a:spcBef>
        <a:buFontTx/>
        <a:buNone/>
        <a:defRPr sz="1400" kern="1200">
          <a:solidFill>
            <a:schemeClr val="tx1"/>
          </a:solidFill>
          <a:latin typeface="Pangram" pitchFamily="2" charset="77"/>
          <a:ea typeface="+mn-ea"/>
          <a:cs typeface="+mn-cs"/>
        </a:defRPr>
      </a:lvl1pPr>
      <a:lvl2pPr marL="503971" indent="0" algn="l" defTabSz="1007943" rtl="0" eaLnBrk="1" latinLnBrk="0" hangingPunct="1">
        <a:lnSpc>
          <a:spcPct val="90000"/>
        </a:lnSpc>
        <a:spcBef>
          <a:spcPts val="551"/>
        </a:spcBef>
        <a:buFontTx/>
        <a:buNone/>
        <a:defRPr sz="2646" kern="1200">
          <a:solidFill>
            <a:schemeClr val="tx1"/>
          </a:solidFill>
          <a:latin typeface="Pangram" pitchFamily="2" charset="77"/>
          <a:ea typeface="+mn-ea"/>
          <a:cs typeface="+mn-cs"/>
        </a:defRPr>
      </a:lvl2pPr>
      <a:lvl3pPr marL="1007943" indent="0" algn="l" defTabSz="1007943" rtl="0" eaLnBrk="1" latinLnBrk="0" hangingPunct="1">
        <a:lnSpc>
          <a:spcPct val="90000"/>
        </a:lnSpc>
        <a:spcBef>
          <a:spcPts val="551"/>
        </a:spcBef>
        <a:buFontTx/>
        <a:buNone/>
        <a:defRPr sz="2205" kern="1200">
          <a:solidFill>
            <a:schemeClr val="tx1"/>
          </a:solidFill>
          <a:latin typeface="Pangram" pitchFamily="2" charset="77"/>
          <a:ea typeface="+mn-ea"/>
          <a:cs typeface="+mn-cs"/>
        </a:defRPr>
      </a:lvl3pPr>
      <a:lvl4pPr marL="1511914" indent="0" algn="l" defTabSz="1007943" rtl="0" eaLnBrk="1" latinLnBrk="0" hangingPunct="1">
        <a:lnSpc>
          <a:spcPct val="90000"/>
        </a:lnSpc>
        <a:spcBef>
          <a:spcPts val="551"/>
        </a:spcBef>
        <a:buFontTx/>
        <a:buNone/>
        <a:defRPr sz="1984" kern="1200">
          <a:solidFill>
            <a:schemeClr val="tx1"/>
          </a:solidFill>
          <a:latin typeface="Pangram" pitchFamily="2" charset="77"/>
          <a:ea typeface="+mn-ea"/>
          <a:cs typeface="+mn-cs"/>
        </a:defRPr>
      </a:lvl4pPr>
      <a:lvl5pPr marL="2015886" indent="0" algn="l" defTabSz="1007943" rtl="0" eaLnBrk="1" latinLnBrk="0" hangingPunct="1">
        <a:lnSpc>
          <a:spcPct val="90000"/>
        </a:lnSpc>
        <a:spcBef>
          <a:spcPts val="551"/>
        </a:spcBef>
        <a:buFontTx/>
        <a:buNone/>
        <a:defRPr sz="1984" kern="1200">
          <a:solidFill>
            <a:schemeClr val="tx1"/>
          </a:solidFill>
          <a:latin typeface="Pangram" pitchFamily="2" charset="77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DAEB5A8-7041-5A4B-94BB-ED0F2EA68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85" y="1692668"/>
            <a:ext cx="9088041" cy="1910341"/>
          </a:xfrm>
        </p:spPr>
        <p:txBody>
          <a:bodyPr anchor="ctr">
            <a:normAutofit fontScale="90000"/>
          </a:bodyPr>
          <a:lstStyle/>
          <a:p>
            <a:r>
              <a:rPr lang="it-IT" sz="8000" dirty="0">
                <a:solidFill>
                  <a:schemeClr val="bg1"/>
                </a:solidFill>
                <a:latin typeface="Calibri"/>
                <a:cs typeface="Calibri"/>
              </a:rPr>
              <a:t>WP4</a:t>
            </a:r>
            <a:r>
              <a:rPr lang="it-IT" sz="6000" dirty="0">
                <a:solidFill>
                  <a:schemeClr val="bg1"/>
                </a:solidFill>
                <a:latin typeface="Calibri"/>
                <a:cs typeface="Calibri"/>
              </a:rPr>
              <a:t/>
            </a:r>
            <a:br>
              <a:rPr lang="it-IT" sz="6000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6000" dirty="0" smtClean="0">
                <a:solidFill>
                  <a:schemeClr val="bg1"/>
                </a:solidFill>
                <a:latin typeface="Calibri"/>
                <a:cs typeface="Calibri"/>
              </a:rPr>
              <a:t>UC1 Workflow</a:t>
            </a:r>
            <a:endParaRPr lang="it-IT" sz="4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F1EA301-598A-304A-B948-FC1DA63B2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476" y="3889612"/>
            <a:ext cx="8018860" cy="12010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Leader: </a:t>
            </a:r>
            <a:r>
              <a:rPr lang="en-US" b="1" dirty="0" smtClean="0">
                <a:solidFill>
                  <a:schemeClr val="bg1"/>
                </a:solidFill>
                <a:latin typeface="Calibri"/>
                <a:cs typeface="Calibri"/>
              </a:rPr>
              <a:t>ENG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/>
                <a:cs typeface="Calibri"/>
              </a:rPr>
              <a:t>LEAs: </a:t>
            </a:r>
            <a:r>
              <a:rPr lang="fr-FR" b="1" dirty="0">
                <a:solidFill>
                  <a:schemeClr val="bg1"/>
                </a:solidFill>
                <a:latin typeface="Calibri"/>
                <a:cs typeface="Calibri"/>
              </a:rPr>
              <a:t>AoC, NPN, KWPG, GDCOC, LPV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xmlns="" id="{BF1EA301-598A-304A-B948-FC1DA63B2F21}"/>
              </a:ext>
            </a:extLst>
          </p:cNvPr>
          <p:cNvSpPr txBox="1">
            <a:spLocks/>
          </p:cNvSpPr>
          <p:nvPr/>
        </p:nvSpPr>
        <p:spPr>
          <a:xfrm>
            <a:off x="2209936" y="5377218"/>
            <a:ext cx="8018860" cy="6141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0" hangingPunct="1">
              <a:lnSpc>
                <a:spcPct val="100000"/>
              </a:lnSpc>
              <a:spcBef>
                <a:spcPts val="1702"/>
              </a:spcBef>
              <a:buFontTx/>
              <a:buNone/>
              <a:defRPr sz="2646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1pPr>
            <a:lvl2pPr marL="5039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2205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2pPr>
            <a:lvl3pPr marL="1007943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984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3pPr>
            <a:lvl4pPr marL="1511915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764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4pPr>
            <a:lvl5pPr marL="2015886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764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5pPr>
            <a:lvl6pPr marL="2519858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800" b="1" dirty="0" smtClean="0">
                <a:solidFill>
                  <a:schemeClr val="bg1"/>
                </a:solidFill>
                <a:latin typeface="Calibri"/>
                <a:cs typeface="Calibri"/>
              </a:rPr>
              <a:t>GA </a:t>
            </a:r>
            <a:r>
              <a:rPr lang="en-US" sz="1800" b="1" dirty="0">
                <a:solidFill>
                  <a:schemeClr val="bg1"/>
                </a:solidFill>
                <a:latin typeface="Calibri"/>
                <a:cs typeface="Calibri"/>
              </a:rPr>
              <a:t>Meeting</a:t>
            </a:r>
          </a:p>
          <a:p>
            <a:pPr algn="r">
              <a:spcBef>
                <a:spcPts val="0"/>
              </a:spcBef>
            </a:pPr>
            <a:r>
              <a:rPr lang="en-US" sz="1800" b="1" dirty="0" smtClean="0">
                <a:solidFill>
                  <a:schemeClr val="bg1"/>
                </a:solidFill>
                <a:latin typeface="Calibri"/>
                <a:cs typeface="Calibri"/>
              </a:rPr>
              <a:t>Thessaloniki, 23-24 January 2019</a:t>
            </a:r>
            <a:endParaRPr lang="en-US" sz="1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63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xmlns="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383436"/>
            <a:ext cx="9347641" cy="442552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alibri"/>
                <a:cs typeface="Calibri"/>
              </a:rPr>
              <a:t>E-mails of users which buy NPS and drugs from Dark Nets such as (janedoe@jane.com)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/>
                <a:cs typeface="Calibri"/>
              </a:rPr>
              <a:t>Known </a:t>
            </a:r>
            <a:r>
              <a:rPr lang="en-GB" sz="2400" dirty="0">
                <a:latin typeface="Calibri"/>
                <a:cs typeface="Calibri"/>
              </a:rPr>
              <a:t>marketplaces of Dark Nets that sell drugs and NPS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/>
                <a:cs typeface="Calibri"/>
              </a:rPr>
              <a:t>The </a:t>
            </a:r>
            <a:r>
              <a:rPr lang="en-GB" sz="2400" dirty="0">
                <a:latin typeface="Calibri"/>
                <a:cs typeface="Calibri"/>
              </a:rPr>
              <a:t>browsing history of the buyer’s computer that has been seized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/>
                <a:cs typeface="Calibri"/>
              </a:rPr>
              <a:t>Nicknames </a:t>
            </a:r>
            <a:r>
              <a:rPr lang="en-GB" sz="2400" dirty="0">
                <a:latin typeface="Calibri"/>
                <a:cs typeface="Calibri"/>
              </a:rPr>
              <a:t>of the buyer and seller (“</a:t>
            </a:r>
            <a:r>
              <a:rPr lang="en-GB" sz="2400" dirty="0" err="1">
                <a:latin typeface="Calibri"/>
                <a:cs typeface="Calibri"/>
              </a:rPr>
              <a:t>Smithsopioids</a:t>
            </a:r>
            <a:r>
              <a:rPr lang="en-GB" sz="2400" dirty="0">
                <a:latin typeface="Calibri"/>
                <a:cs typeface="Calibri"/>
              </a:rPr>
              <a:t>”, “</a:t>
            </a:r>
            <a:r>
              <a:rPr lang="en-GB" sz="2400" dirty="0" err="1">
                <a:latin typeface="Calibri"/>
                <a:cs typeface="Calibri"/>
              </a:rPr>
              <a:t>DoeJane</a:t>
            </a:r>
            <a:r>
              <a:rPr lang="en-GB" sz="2400" dirty="0">
                <a:latin typeface="Calibri"/>
                <a:cs typeface="Calibri"/>
              </a:rPr>
              <a:t>”)</a:t>
            </a:r>
            <a:endParaRPr lang="en-GB" sz="2400" dirty="0">
              <a:latin typeface="Calibri"/>
              <a:cs typeface="Calibri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 fontScale="55000" lnSpcReduction="20000"/>
          </a:bodyPr>
          <a:lstStyle/>
          <a:p>
            <a:r>
              <a:rPr lang="en-GB" dirty="0">
                <a:latin typeface="Calibri"/>
                <a:cs typeface="Calibri"/>
              </a:rPr>
              <a:t>Available forensic data for </a:t>
            </a:r>
            <a:r>
              <a:rPr lang="en-GB" dirty="0" smtClean="0">
                <a:latin typeface="Calibri"/>
                <a:cs typeface="Calibri"/>
              </a:rPr>
              <a:t>investigation (</a:t>
            </a:r>
            <a:r>
              <a:rPr lang="en-GB" dirty="0">
                <a:latin typeface="Calibri"/>
                <a:cs typeface="Calibri"/>
              </a:rPr>
              <a:t>from </a:t>
            </a:r>
            <a:r>
              <a:rPr lang="en-GB" dirty="0" smtClean="0">
                <a:latin typeface="Calibri"/>
                <a:cs typeface="Calibri"/>
              </a:rPr>
              <a:t>D4.1)</a:t>
            </a:r>
          </a:p>
          <a:p>
            <a:r>
              <a:rPr lang="en-GB" b="0" dirty="0"/>
              <a:t>Jane bought drugs from a Dark market</a:t>
            </a:r>
            <a:endParaRPr lang="en-GB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39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isco magnetico 71"/>
          <p:cNvSpPr/>
          <p:nvPr/>
        </p:nvSpPr>
        <p:spPr>
          <a:xfrm>
            <a:off x="6959571" y="3589136"/>
            <a:ext cx="3363554" cy="3134798"/>
          </a:xfrm>
          <a:prstGeom prst="flowChartMagneticDisk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latin typeface="Calibri"/>
                <a:cs typeface="Calibri"/>
              </a:rPr>
              <a:t>Workflow</a:t>
            </a:r>
          </a:p>
          <a:p>
            <a:r>
              <a:rPr lang="en-GB" b="0" dirty="0"/>
              <a:t>Jane bought drugs from a Dark market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12433" y="2678690"/>
            <a:ext cx="3080742" cy="593566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accent1">
                    <a:lumMod val="50000"/>
                  </a:schemeClr>
                </a:solidFill>
              </a:rPr>
              <a:t>www.publicwebsite.com</a:t>
            </a:r>
            <a:endParaRPr lang="en-GB" i="1" dirty="0"/>
          </a:p>
        </p:txBody>
      </p:sp>
      <p:sp>
        <p:nvSpPr>
          <p:cNvPr id="51" name="Rettangolo arrotondato 50"/>
          <p:cNvSpPr/>
          <p:nvPr/>
        </p:nvSpPr>
        <p:spPr>
          <a:xfrm>
            <a:off x="592114" y="5402744"/>
            <a:ext cx="1515682" cy="829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Data source risk assessment </a:t>
            </a:r>
            <a:r>
              <a:rPr lang="en-GB" sz="1400" dirty="0">
                <a:solidFill>
                  <a:schemeClr val="bg1"/>
                </a:solidFill>
              </a:rPr>
              <a:t>(T5.1)</a:t>
            </a:r>
          </a:p>
        </p:txBody>
      </p:sp>
      <p:cxnSp>
        <p:nvCxnSpPr>
          <p:cNvPr id="52" name="Connettore 2 51"/>
          <p:cNvCxnSpPr>
            <a:stCxn id="53" idx="2"/>
            <a:endCxn id="51" idx="0"/>
          </p:cNvCxnSpPr>
          <p:nvPr/>
        </p:nvCxnSpPr>
        <p:spPr>
          <a:xfrm flipH="1">
            <a:off x="1349955" y="4869625"/>
            <a:ext cx="268253" cy="53311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arrotondato 52"/>
          <p:cNvSpPr/>
          <p:nvPr/>
        </p:nvSpPr>
        <p:spPr>
          <a:xfrm>
            <a:off x="689669" y="3946225"/>
            <a:ext cx="1857077" cy="92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Content acquisition from Surface Web and pre-processing (T5.3)</a:t>
            </a:r>
            <a:endParaRPr lang="en-GB" sz="1400" dirty="0"/>
          </a:p>
        </p:txBody>
      </p:sp>
      <p:sp>
        <p:nvSpPr>
          <p:cNvPr id="54" name="Rettangolo arrotondato 53"/>
          <p:cNvSpPr/>
          <p:nvPr/>
        </p:nvSpPr>
        <p:spPr>
          <a:xfrm>
            <a:off x="4117505" y="4529797"/>
            <a:ext cx="1302131" cy="989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Multilingual automated translation (T6.3)</a:t>
            </a:r>
            <a:endParaRPr lang="en-GB" sz="1400" dirty="0"/>
          </a:p>
        </p:txBody>
      </p:sp>
      <p:sp>
        <p:nvSpPr>
          <p:cNvPr id="57" name="Rettangolo arrotondato 56"/>
          <p:cNvSpPr/>
          <p:nvPr/>
        </p:nvSpPr>
        <p:spPr>
          <a:xfrm>
            <a:off x="5632196" y="4529797"/>
            <a:ext cx="1243398" cy="967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Multilingual Text analysis (T6.1)</a:t>
            </a:r>
            <a:endParaRPr lang="en-GB" sz="1400" dirty="0"/>
          </a:p>
        </p:txBody>
      </p:sp>
      <p:sp>
        <p:nvSpPr>
          <p:cNvPr id="58" name="Rettangolo arrotondato 57"/>
          <p:cNvSpPr/>
          <p:nvPr/>
        </p:nvSpPr>
        <p:spPr>
          <a:xfrm>
            <a:off x="2413328" y="5402744"/>
            <a:ext cx="1093112" cy="80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Resource analysis</a:t>
            </a:r>
            <a:endParaRPr lang="en-GB" sz="1400" dirty="0"/>
          </a:p>
        </p:txBody>
      </p:sp>
      <p:cxnSp>
        <p:nvCxnSpPr>
          <p:cNvPr id="59" name="Connettore 2 58"/>
          <p:cNvCxnSpPr>
            <a:stCxn id="58" idx="3"/>
            <a:endCxn id="54" idx="1"/>
          </p:cNvCxnSpPr>
          <p:nvPr/>
        </p:nvCxnSpPr>
        <p:spPr>
          <a:xfrm flipV="1">
            <a:off x="3506440" y="5024374"/>
            <a:ext cx="611065" cy="77872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tangolo arrotondato 59"/>
          <p:cNvSpPr/>
          <p:nvPr/>
        </p:nvSpPr>
        <p:spPr>
          <a:xfrm>
            <a:off x="3793854" y="5948728"/>
            <a:ext cx="1085054" cy="685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Image </a:t>
            </a:r>
            <a:r>
              <a:rPr lang="en-GB" sz="1400" dirty="0" smtClean="0"/>
              <a:t>analysis (T6.2)</a:t>
            </a:r>
            <a:endParaRPr lang="en-GB" sz="1400" dirty="0"/>
          </a:p>
        </p:txBody>
      </p:sp>
      <p:cxnSp>
        <p:nvCxnSpPr>
          <p:cNvPr id="61" name="Connettore 2 60"/>
          <p:cNvCxnSpPr>
            <a:stCxn id="58" idx="3"/>
            <a:endCxn id="60" idx="1"/>
          </p:cNvCxnSpPr>
          <p:nvPr/>
        </p:nvCxnSpPr>
        <p:spPr>
          <a:xfrm>
            <a:off x="3506440" y="5803095"/>
            <a:ext cx="287414" cy="48829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51" idx="3"/>
            <a:endCxn id="58" idx="1"/>
          </p:cNvCxnSpPr>
          <p:nvPr/>
        </p:nvCxnSpPr>
        <p:spPr>
          <a:xfrm flipV="1">
            <a:off x="2107796" y="5803095"/>
            <a:ext cx="305532" cy="1464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4 62"/>
          <p:cNvCxnSpPr>
            <a:stCxn id="60" idx="3"/>
          </p:cNvCxnSpPr>
          <p:nvPr/>
        </p:nvCxnSpPr>
        <p:spPr>
          <a:xfrm flipV="1">
            <a:off x="4878908" y="5679859"/>
            <a:ext cx="2119866" cy="611533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4 63"/>
          <p:cNvCxnSpPr>
            <a:stCxn id="60" idx="3"/>
            <a:endCxn id="54" idx="2"/>
          </p:cNvCxnSpPr>
          <p:nvPr/>
        </p:nvCxnSpPr>
        <p:spPr>
          <a:xfrm flipH="1" flipV="1">
            <a:off x="4768571" y="5518950"/>
            <a:ext cx="110337" cy="772442"/>
          </a:xfrm>
          <a:prstGeom prst="bentConnector4">
            <a:avLst>
              <a:gd name="adj1" fmla="val -207183"/>
              <a:gd name="adj2" fmla="val 72181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8" idx="2"/>
            <a:endCxn id="53" idx="0"/>
          </p:cNvCxnSpPr>
          <p:nvPr/>
        </p:nvCxnSpPr>
        <p:spPr>
          <a:xfrm flipH="1">
            <a:off x="1618208" y="3272256"/>
            <a:ext cx="34596" cy="67396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>
            <a:stCxn id="54" idx="3"/>
            <a:endCxn id="57" idx="1"/>
          </p:cNvCxnSpPr>
          <p:nvPr/>
        </p:nvCxnSpPr>
        <p:spPr>
          <a:xfrm flipV="1">
            <a:off x="5419636" y="5013735"/>
            <a:ext cx="212560" cy="1063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/>
          <p:cNvCxnSpPr/>
          <p:nvPr/>
        </p:nvCxnSpPr>
        <p:spPr>
          <a:xfrm flipV="1">
            <a:off x="6870414" y="5025990"/>
            <a:ext cx="212560" cy="1063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uppo 100"/>
          <p:cNvGrpSpPr/>
          <p:nvPr/>
        </p:nvGrpSpPr>
        <p:grpSpPr>
          <a:xfrm>
            <a:off x="7634131" y="4094936"/>
            <a:ext cx="2210943" cy="887072"/>
            <a:chOff x="3308522" y="2836412"/>
            <a:chExt cx="2210943" cy="887072"/>
          </a:xfrm>
        </p:grpSpPr>
        <p:sp>
          <p:nvSpPr>
            <p:cNvPr id="102" name="Rettangolo 101"/>
            <p:cNvSpPr/>
            <p:nvPr/>
          </p:nvSpPr>
          <p:spPr>
            <a:xfrm>
              <a:off x="3308522" y="2836412"/>
              <a:ext cx="2210943" cy="88707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Source</a:t>
              </a:r>
              <a:endParaRPr lang="en-GB" dirty="0"/>
            </a:p>
          </p:txBody>
        </p:sp>
        <p:sp>
          <p:nvSpPr>
            <p:cNvPr id="103" name="Rettangolo 102"/>
            <p:cNvSpPr/>
            <p:nvPr/>
          </p:nvSpPr>
          <p:spPr>
            <a:xfrm>
              <a:off x="3390932" y="3327020"/>
              <a:ext cx="2012419" cy="20092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www.publicwebsite.com</a:t>
              </a:r>
            </a:p>
          </p:txBody>
        </p:sp>
        <p:sp>
          <p:nvSpPr>
            <p:cNvPr id="104" name="Rettangolo arrotondato 103"/>
            <p:cNvSpPr/>
            <p:nvPr/>
          </p:nvSpPr>
          <p:spPr>
            <a:xfrm>
              <a:off x="3485361" y="3153642"/>
              <a:ext cx="680240" cy="233084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URL</a:t>
              </a:r>
              <a:endParaRPr lang="en-GB" dirty="0"/>
            </a:p>
          </p:txBody>
        </p:sp>
      </p:grpSp>
      <p:cxnSp>
        <p:nvCxnSpPr>
          <p:cNvPr id="73" name="Connettore 2 72"/>
          <p:cNvCxnSpPr>
            <a:stCxn id="102" idx="2"/>
            <a:endCxn id="66" idx="0"/>
          </p:cNvCxnSpPr>
          <p:nvPr/>
        </p:nvCxnSpPr>
        <p:spPr>
          <a:xfrm flipH="1">
            <a:off x="8692118" y="4982008"/>
            <a:ext cx="47485" cy="43254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o 64"/>
          <p:cNvGrpSpPr/>
          <p:nvPr/>
        </p:nvGrpSpPr>
        <p:grpSpPr>
          <a:xfrm>
            <a:off x="7586646" y="5414549"/>
            <a:ext cx="2210943" cy="887072"/>
            <a:chOff x="3308522" y="2836412"/>
            <a:chExt cx="2210943" cy="887072"/>
          </a:xfrm>
        </p:grpSpPr>
        <p:sp>
          <p:nvSpPr>
            <p:cNvPr id="66" name="Rettangolo 65"/>
            <p:cNvSpPr/>
            <p:nvPr/>
          </p:nvSpPr>
          <p:spPr>
            <a:xfrm>
              <a:off x="3308522" y="2836412"/>
              <a:ext cx="2210943" cy="88707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Source</a:t>
              </a:r>
              <a:endParaRPr lang="en-GB" dirty="0"/>
            </a:p>
          </p:txBody>
        </p:sp>
        <p:sp>
          <p:nvSpPr>
            <p:cNvPr id="67" name="Rettangolo 66"/>
            <p:cNvSpPr/>
            <p:nvPr/>
          </p:nvSpPr>
          <p:spPr>
            <a:xfrm>
              <a:off x="3390932" y="3357000"/>
              <a:ext cx="2012419" cy="20092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***b3r6espa33w.onion/</a:t>
              </a:r>
            </a:p>
          </p:txBody>
        </p:sp>
        <p:sp>
          <p:nvSpPr>
            <p:cNvPr id="68" name="Rettangolo arrotondato 67"/>
            <p:cNvSpPr/>
            <p:nvPr/>
          </p:nvSpPr>
          <p:spPr>
            <a:xfrm>
              <a:off x="3485361" y="3153642"/>
              <a:ext cx="680240" cy="233084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URL</a:t>
              </a:r>
              <a:endParaRPr lang="en-GB" dirty="0"/>
            </a:p>
          </p:txBody>
        </p:sp>
      </p:grpSp>
      <p:pic>
        <p:nvPicPr>
          <p:cNvPr id="6" name="Picture 8" descr="http://icons.iconarchive.com/icons/aha-soft/free-large-boss/512/Policema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688" y="1703830"/>
            <a:ext cx="1187130" cy="11871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05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ttore 4 10"/>
          <p:cNvCxnSpPr>
            <a:stCxn id="84" idx="2"/>
            <a:endCxn id="53" idx="0"/>
          </p:cNvCxnSpPr>
          <p:nvPr/>
        </p:nvCxnSpPr>
        <p:spPr>
          <a:xfrm rot="5400000">
            <a:off x="1811285" y="2441282"/>
            <a:ext cx="1097487" cy="1912399"/>
          </a:xfrm>
          <a:prstGeom prst="bentConnector3">
            <a:avLst>
              <a:gd name="adj1" fmla="val 70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3" y="1414313"/>
            <a:ext cx="2173721" cy="1848378"/>
          </a:xfrm>
          <a:prstGeom prst="rect">
            <a:avLst/>
          </a:prstGeom>
        </p:spPr>
      </p:pic>
      <p:sp>
        <p:nvSpPr>
          <p:cNvPr id="85" name="Freccia circolare in giù 84"/>
          <p:cNvSpPr/>
          <p:nvPr/>
        </p:nvSpPr>
        <p:spPr>
          <a:xfrm rot="11356880" flipV="1">
            <a:off x="1866361" y="1808317"/>
            <a:ext cx="839584" cy="3212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latin typeface="Calibri"/>
                <a:cs typeface="Calibri"/>
              </a:rPr>
              <a:t>Workflow</a:t>
            </a:r>
          </a:p>
          <a:p>
            <a:r>
              <a:rPr lang="en-GB" b="0" dirty="0"/>
              <a:t>Jane bought drugs from a Dark market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51" name="Rettangolo arrotondato 50"/>
          <p:cNvSpPr/>
          <p:nvPr/>
        </p:nvSpPr>
        <p:spPr>
          <a:xfrm>
            <a:off x="112433" y="5402744"/>
            <a:ext cx="1515682" cy="829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Data source risk assessment </a:t>
            </a:r>
            <a:r>
              <a:rPr lang="en-GB" sz="1400" dirty="0">
                <a:solidFill>
                  <a:schemeClr val="bg1"/>
                </a:solidFill>
              </a:rPr>
              <a:t>(T5.1)</a:t>
            </a:r>
          </a:p>
        </p:txBody>
      </p:sp>
      <p:cxnSp>
        <p:nvCxnSpPr>
          <p:cNvPr id="52" name="Connettore 2 51"/>
          <p:cNvCxnSpPr>
            <a:stCxn id="53" idx="2"/>
            <a:endCxn id="51" idx="0"/>
          </p:cNvCxnSpPr>
          <p:nvPr/>
        </p:nvCxnSpPr>
        <p:spPr>
          <a:xfrm flipH="1">
            <a:off x="870274" y="4869625"/>
            <a:ext cx="533554" cy="53311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arrotondato 52"/>
          <p:cNvSpPr/>
          <p:nvPr/>
        </p:nvSpPr>
        <p:spPr>
          <a:xfrm>
            <a:off x="475289" y="3946225"/>
            <a:ext cx="1857077" cy="92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Black markets discovery and monitoring (T5.2)</a:t>
            </a:r>
            <a:endParaRPr lang="en-GB" sz="1400" dirty="0"/>
          </a:p>
        </p:txBody>
      </p:sp>
      <p:sp>
        <p:nvSpPr>
          <p:cNvPr id="54" name="Rettangolo arrotondato 53"/>
          <p:cNvSpPr/>
          <p:nvPr/>
        </p:nvSpPr>
        <p:spPr>
          <a:xfrm>
            <a:off x="3637824" y="4529797"/>
            <a:ext cx="1302131" cy="989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Multilingual automated translation (T6.3)</a:t>
            </a:r>
            <a:endParaRPr lang="en-GB" sz="1400" dirty="0"/>
          </a:p>
        </p:txBody>
      </p:sp>
      <p:sp>
        <p:nvSpPr>
          <p:cNvPr id="57" name="Rettangolo arrotondato 56"/>
          <p:cNvSpPr/>
          <p:nvPr/>
        </p:nvSpPr>
        <p:spPr>
          <a:xfrm>
            <a:off x="5152515" y="4529797"/>
            <a:ext cx="1243398" cy="967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Multilingual Text analysis (T6.1)</a:t>
            </a:r>
            <a:endParaRPr lang="en-GB" sz="1400" dirty="0"/>
          </a:p>
        </p:txBody>
      </p:sp>
      <p:sp>
        <p:nvSpPr>
          <p:cNvPr id="58" name="Rettangolo arrotondato 57"/>
          <p:cNvSpPr/>
          <p:nvPr/>
        </p:nvSpPr>
        <p:spPr>
          <a:xfrm>
            <a:off x="1933647" y="5402744"/>
            <a:ext cx="1093112" cy="80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Resource analysis</a:t>
            </a:r>
            <a:endParaRPr lang="en-GB" sz="1400" dirty="0"/>
          </a:p>
        </p:txBody>
      </p:sp>
      <p:cxnSp>
        <p:nvCxnSpPr>
          <p:cNvPr id="59" name="Connettore 2 58"/>
          <p:cNvCxnSpPr>
            <a:stCxn id="58" idx="3"/>
            <a:endCxn id="54" idx="1"/>
          </p:cNvCxnSpPr>
          <p:nvPr/>
        </p:nvCxnSpPr>
        <p:spPr>
          <a:xfrm flipV="1">
            <a:off x="3026759" y="5024374"/>
            <a:ext cx="611065" cy="77872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tangolo arrotondato 59"/>
          <p:cNvSpPr/>
          <p:nvPr/>
        </p:nvSpPr>
        <p:spPr>
          <a:xfrm>
            <a:off x="3314173" y="5948728"/>
            <a:ext cx="1085054" cy="685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Image </a:t>
            </a:r>
            <a:r>
              <a:rPr lang="en-GB" sz="1400" dirty="0" smtClean="0"/>
              <a:t>analysis (T6.2)</a:t>
            </a:r>
            <a:endParaRPr lang="en-GB" sz="1400" dirty="0"/>
          </a:p>
        </p:txBody>
      </p:sp>
      <p:cxnSp>
        <p:nvCxnSpPr>
          <p:cNvPr id="61" name="Connettore 2 60"/>
          <p:cNvCxnSpPr>
            <a:stCxn id="58" idx="3"/>
            <a:endCxn id="60" idx="1"/>
          </p:cNvCxnSpPr>
          <p:nvPr/>
        </p:nvCxnSpPr>
        <p:spPr>
          <a:xfrm>
            <a:off x="3026759" y="5803095"/>
            <a:ext cx="287414" cy="48829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51" idx="3"/>
            <a:endCxn id="58" idx="1"/>
          </p:cNvCxnSpPr>
          <p:nvPr/>
        </p:nvCxnSpPr>
        <p:spPr>
          <a:xfrm flipV="1">
            <a:off x="1628115" y="5803095"/>
            <a:ext cx="305532" cy="1464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4 62"/>
          <p:cNvCxnSpPr>
            <a:stCxn id="60" idx="3"/>
          </p:cNvCxnSpPr>
          <p:nvPr/>
        </p:nvCxnSpPr>
        <p:spPr>
          <a:xfrm flipV="1">
            <a:off x="4399227" y="5679859"/>
            <a:ext cx="2119866" cy="611533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4 63"/>
          <p:cNvCxnSpPr>
            <a:stCxn id="60" idx="3"/>
            <a:endCxn id="54" idx="2"/>
          </p:cNvCxnSpPr>
          <p:nvPr/>
        </p:nvCxnSpPr>
        <p:spPr>
          <a:xfrm flipH="1" flipV="1">
            <a:off x="4288890" y="5518950"/>
            <a:ext cx="110337" cy="772442"/>
          </a:xfrm>
          <a:prstGeom prst="bentConnector4">
            <a:avLst>
              <a:gd name="adj1" fmla="val -207183"/>
              <a:gd name="adj2" fmla="val 72181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>
            <a:stCxn id="54" idx="3"/>
            <a:endCxn id="57" idx="1"/>
          </p:cNvCxnSpPr>
          <p:nvPr/>
        </p:nvCxnSpPr>
        <p:spPr>
          <a:xfrm flipV="1">
            <a:off x="4939955" y="5013735"/>
            <a:ext cx="212560" cy="1063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2 80"/>
          <p:cNvCxnSpPr/>
          <p:nvPr/>
        </p:nvCxnSpPr>
        <p:spPr>
          <a:xfrm flipV="1">
            <a:off x="6390733" y="5025990"/>
            <a:ext cx="212560" cy="1063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sco magnetico 34"/>
          <p:cNvSpPr/>
          <p:nvPr/>
        </p:nvSpPr>
        <p:spPr>
          <a:xfrm>
            <a:off x="6454646" y="3156594"/>
            <a:ext cx="4237167" cy="3738617"/>
          </a:xfrm>
          <a:prstGeom prst="flowChartMagneticDisk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6" name="Gruppo 35"/>
          <p:cNvGrpSpPr/>
          <p:nvPr/>
        </p:nvGrpSpPr>
        <p:grpSpPr>
          <a:xfrm>
            <a:off x="6578633" y="4390107"/>
            <a:ext cx="3954338" cy="2006646"/>
            <a:chOff x="979982" y="4501596"/>
            <a:chExt cx="3954338" cy="2006646"/>
          </a:xfrm>
        </p:grpSpPr>
        <p:sp>
          <p:nvSpPr>
            <p:cNvPr id="37" name="Rettangolo 36"/>
            <p:cNvSpPr/>
            <p:nvPr/>
          </p:nvSpPr>
          <p:spPr>
            <a:xfrm>
              <a:off x="3775007" y="5129151"/>
              <a:ext cx="1146616" cy="58530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Product</a:t>
              </a:r>
            </a:p>
            <a:p>
              <a:pPr algn="ctr"/>
              <a:endParaRPr lang="en-GB" dirty="0"/>
            </a:p>
          </p:txBody>
        </p:sp>
        <p:grpSp>
          <p:nvGrpSpPr>
            <p:cNvPr id="38" name="Gruppo 37"/>
            <p:cNvGrpSpPr/>
            <p:nvPr/>
          </p:nvGrpSpPr>
          <p:grpSpPr>
            <a:xfrm>
              <a:off x="979982" y="4501596"/>
              <a:ext cx="2110660" cy="1955538"/>
              <a:chOff x="3664634" y="4079142"/>
              <a:chExt cx="2110660" cy="1276094"/>
            </a:xfrm>
          </p:grpSpPr>
          <p:sp>
            <p:nvSpPr>
              <p:cNvPr id="56" name="Rettangolo 55"/>
              <p:cNvSpPr/>
              <p:nvPr/>
            </p:nvSpPr>
            <p:spPr>
              <a:xfrm>
                <a:off x="3664634" y="4079142"/>
                <a:ext cx="2110660" cy="127609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Account </a:t>
                </a:r>
                <a:endParaRPr lang="en-GB" dirty="0"/>
              </a:p>
            </p:txBody>
          </p:sp>
          <p:sp>
            <p:nvSpPr>
              <p:cNvPr id="70" name="Rettangolo 69"/>
              <p:cNvSpPr/>
              <p:nvPr/>
            </p:nvSpPr>
            <p:spPr>
              <a:xfrm>
                <a:off x="4517543" y="4795294"/>
                <a:ext cx="1084619" cy="16853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Bnfbnofn</a:t>
                </a:r>
                <a:r>
                  <a:rPr lang="en-GB" sz="12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…</a:t>
                </a:r>
                <a:endParaRPr lang="en-GB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1" name="Rettangolo 70"/>
              <p:cNvSpPr/>
              <p:nvPr/>
            </p:nvSpPr>
            <p:spPr>
              <a:xfrm>
                <a:off x="4275028" y="5055980"/>
                <a:ext cx="1356384" cy="20710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smiths@opioids</a:t>
                </a:r>
                <a:endParaRPr lang="en-GB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39" name="Rettangolo 38"/>
            <p:cNvSpPr/>
            <p:nvPr/>
          </p:nvSpPr>
          <p:spPr>
            <a:xfrm>
              <a:off x="3787704" y="4501596"/>
              <a:ext cx="1146616" cy="50742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Product</a:t>
              </a:r>
            </a:p>
            <a:p>
              <a:pPr algn="ctr"/>
              <a:endParaRPr lang="en-GB" dirty="0"/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3787704" y="5909032"/>
              <a:ext cx="1146616" cy="59921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Product</a:t>
              </a:r>
            </a:p>
            <a:p>
              <a:pPr algn="ctr"/>
              <a:endParaRPr lang="en-GB" dirty="0"/>
            </a:p>
          </p:txBody>
        </p:sp>
        <p:cxnSp>
          <p:nvCxnSpPr>
            <p:cNvPr id="41" name="Connettore 2 40"/>
            <p:cNvCxnSpPr>
              <a:stCxn id="56" idx="3"/>
              <a:endCxn id="39" idx="1"/>
            </p:cNvCxnSpPr>
            <p:nvPr/>
          </p:nvCxnSpPr>
          <p:spPr>
            <a:xfrm flipV="1">
              <a:off x="3090642" y="4755311"/>
              <a:ext cx="697062" cy="724054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2 41"/>
            <p:cNvCxnSpPr>
              <a:stCxn id="56" idx="3"/>
              <a:endCxn id="40" idx="1"/>
            </p:cNvCxnSpPr>
            <p:nvPr/>
          </p:nvCxnSpPr>
          <p:spPr>
            <a:xfrm>
              <a:off x="3090642" y="5479365"/>
              <a:ext cx="697062" cy="72927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ttangolo 42"/>
            <p:cNvSpPr/>
            <p:nvPr/>
          </p:nvSpPr>
          <p:spPr>
            <a:xfrm>
              <a:off x="3909694" y="4758856"/>
              <a:ext cx="903162" cy="21203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Opioids</a:t>
              </a:r>
              <a:endParaRPr lang="en-GB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3936192" y="5447125"/>
              <a:ext cx="903162" cy="21203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Cocaine</a:t>
              </a:r>
              <a:endParaRPr lang="en-GB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5" name="Rettangolo 44"/>
            <p:cNvSpPr/>
            <p:nvPr/>
          </p:nvSpPr>
          <p:spPr>
            <a:xfrm>
              <a:off x="3914247" y="6251076"/>
              <a:ext cx="903162" cy="21203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Ecstasy</a:t>
              </a:r>
              <a:endParaRPr lang="en-GB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46" name="Gruppo 45"/>
            <p:cNvGrpSpPr/>
            <p:nvPr/>
          </p:nvGrpSpPr>
          <p:grpSpPr>
            <a:xfrm>
              <a:off x="1159941" y="4981114"/>
              <a:ext cx="1228221" cy="397807"/>
              <a:chOff x="1518116" y="6521869"/>
              <a:chExt cx="1228221" cy="397807"/>
            </a:xfrm>
          </p:grpSpPr>
          <p:sp>
            <p:nvSpPr>
              <p:cNvPr id="50" name="Rettangolo 49"/>
              <p:cNvSpPr/>
              <p:nvPr/>
            </p:nvSpPr>
            <p:spPr>
              <a:xfrm>
                <a:off x="1518116" y="6685581"/>
                <a:ext cx="1228221" cy="23409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Smithsopioids</a:t>
                </a:r>
                <a:endParaRPr lang="en-GB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Rettangolo arrotondato 54"/>
              <p:cNvSpPr/>
              <p:nvPr/>
            </p:nvSpPr>
            <p:spPr>
              <a:xfrm>
                <a:off x="1557783" y="6521869"/>
                <a:ext cx="811005" cy="202947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/>
                  <a:t>Alias</a:t>
                </a:r>
                <a:endParaRPr lang="en-GB" dirty="0"/>
              </a:p>
            </p:txBody>
          </p:sp>
        </p:grpSp>
        <p:sp>
          <p:nvSpPr>
            <p:cNvPr id="47" name="Rettangolo arrotondato 46"/>
            <p:cNvSpPr/>
            <p:nvPr/>
          </p:nvSpPr>
          <p:spPr>
            <a:xfrm>
              <a:off x="2126481" y="5424791"/>
              <a:ext cx="811005" cy="202947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PGP key</a:t>
              </a:r>
              <a:endParaRPr lang="en-GB" dirty="0"/>
            </a:p>
          </p:txBody>
        </p:sp>
        <p:sp>
          <p:nvSpPr>
            <p:cNvPr id="48" name="Rettangolo arrotondato 47"/>
            <p:cNvSpPr/>
            <p:nvPr/>
          </p:nvSpPr>
          <p:spPr>
            <a:xfrm>
              <a:off x="1266203" y="5895283"/>
              <a:ext cx="811005" cy="202947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Email</a:t>
              </a:r>
              <a:endParaRPr lang="en-GB" dirty="0"/>
            </a:p>
          </p:txBody>
        </p:sp>
        <p:cxnSp>
          <p:nvCxnSpPr>
            <p:cNvPr id="49" name="Connettore 2 48"/>
            <p:cNvCxnSpPr>
              <a:stCxn id="56" idx="3"/>
              <a:endCxn id="37" idx="1"/>
            </p:cNvCxnSpPr>
            <p:nvPr/>
          </p:nvCxnSpPr>
          <p:spPr>
            <a:xfrm flipV="1">
              <a:off x="3090642" y="5421802"/>
              <a:ext cx="684365" cy="5756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Connettore 2 73"/>
          <p:cNvCxnSpPr/>
          <p:nvPr/>
        </p:nvCxnSpPr>
        <p:spPr>
          <a:xfrm flipV="1">
            <a:off x="6390733" y="5025990"/>
            <a:ext cx="212560" cy="1063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o 74"/>
          <p:cNvGrpSpPr/>
          <p:nvPr/>
        </p:nvGrpSpPr>
        <p:grpSpPr>
          <a:xfrm>
            <a:off x="7349132" y="3156594"/>
            <a:ext cx="2210943" cy="887072"/>
            <a:chOff x="3308522" y="2836412"/>
            <a:chExt cx="2210943" cy="887072"/>
          </a:xfrm>
        </p:grpSpPr>
        <p:sp>
          <p:nvSpPr>
            <p:cNvPr id="76" name="Rettangolo 75"/>
            <p:cNvSpPr/>
            <p:nvPr/>
          </p:nvSpPr>
          <p:spPr>
            <a:xfrm>
              <a:off x="3308522" y="2836412"/>
              <a:ext cx="2210943" cy="88707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Source</a:t>
              </a:r>
              <a:endParaRPr lang="en-GB" dirty="0"/>
            </a:p>
          </p:txBody>
        </p:sp>
        <p:sp>
          <p:nvSpPr>
            <p:cNvPr id="77" name="Rettangolo 76"/>
            <p:cNvSpPr/>
            <p:nvPr/>
          </p:nvSpPr>
          <p:spPr>
            <a:xfrm>
              <a:off x="3565897" y="3327020"/>
              <a:ext cx="1837454" cy="25428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***b3r6espa33w.onion/</a:t>
              </a:r>
            </a:p>
          </p:txBody>
        </p:sp>
        <p:sp>
          <p:nvSpPr>
            <p:cNvPr id="78" name="Rettangolo arrotondato 77"/>
            <p:cNvSpPr/>
            <p:nvPr/>
          </p:nvSpPr>
          <p:spPr>
            <a:xfrm>
              <a:off x="3485361" y="3153642"/>
              <a:ext cx="680240" cy="233084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URL</a:t>
              </a:r>
              <a:endParaRPr lang="en-GB" dirty="0"/>
            </a:p>
          </p:txBody>
        </p:sp>
      </p:grpSp>
      <p:cxnSp>
        <p:nvCxnSpPr>
          <p:cNvPr id="79" name="Connettore 2 78"/>
          <p:cNvCxnSpPr>
            <a:stCxn id="76" idx="2"/>
            <a:endCxn id="56" idx="0"/>
          </p:cNvCxnSpPr>
          <p:nvPr/>
        </p:nvCxnSpPr>
        <p:spPr>
          <a:xfrm flipH="1">
            <a:off x="7633963" y="4043666"/>
            <a:ext cx="820641" cy="34644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tangolo arrotondato 83"/>
          <p:cNvSpPr/>
          <p:nvPr/>
        </p:nvSpPr>
        <p:spPr>
          <a:xfrm>
            <a:off x="2510441" y="1884292"/>
            <a:ext cx="1611571" cy="96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Black markets and illegal shops and products tracking (T7.2)</a:t>
            </a:r>
          </a:p>
        </p:txBody>
      </p:sp>
      <p:sp>
        <p:nvSpPr>
          <p:cNvPr id="86" name="Freccia circolare in giù 85"/>
          <p:cNvSpPr/>
          <p:nvPr/>
        </p:nvSpPr>
        <p:spPr>
          <a:xfrm rot="485514" flipV="1">
            <a:off x="1883451" y="2362587"/>
            <a:ext cx="744523" cy="3673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7" name="Rettangolo 86"/>
          <p:cNvSpPr/>
          <p:nvPr/>
        </p:nvSpPr>
        <p:spPr>
          <a:xfrm>
            <a:off x="2166264" y="3171458"/>
            <a:ext cx="2122625" cy="302366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1">
                    <a:lumMod val="50000"/>
                  </a:schemeClr>
                </a:solidFill>
              </a:rPr>
              <a:t>***b3r6espa33w.onion</a:t>
            </a:r>
            <a:r>
              <a:rPr lang="en-GB" sz="1400" b="1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6901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13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latin typeface="Calibri"/>
                <a:cs typeface="Calibri"/>
              </a:rPr>
              <a:t>Workflow</a:t>
            </a:r>
          </a:p>
          <a:p>
            <a:r>
              <a:rPr lang="en-GB" b="0" dirty="0"/>
              <a:t>Jane bought drugs from a Dark market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5" name="Rettangolo arrotondato 4"/>
          <p:cNvSpPr/>
          <p:nvPr/>
        </p:nvSpPr>
        <p:spPr>
          <a:xfrm>
            <a:off x="3985324" y="2550564"/>
            <a:ext cx="2844737" cy="829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Knowledge based browsing, search and </a:t>
            </a:r>
            <a:r>
              <a:rPr lang="en-GB" dirty="0" smtClean="0"/>
              <a:t>retrieval (T7.4)</a:t>
            </a:r>
            <a:endParaRPr lang="en-GB" dirty="0"/>
          </a:p>
        </p:txBody>
      </p:sp>
      <p:pic>
        <p:nvPicPr>
          <p:cNvPr id="6" name="Picture 8" descr="http://icons.iconarchive.com/icons/aha-soft/free-large-boss/512/Policema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825" y="2371994"/>
            <a:ext cx="1187130" cy="11871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/>
          <p:cNvSpPr/>
          <p:nvPr/>
        </p:nvSpPr>
        <p:spPr>
          <a:xfrm>
            <a:off x="1328577" y="2668777"/>
            <a:ext cx="1918551" cy="593566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Nickname ‘</a:t>
            </a:r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Smithsopioids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’</a:t>
            </a:r>
            <a:endParaRPr lang="en-GB" dirty="0"/>
          </a:p>
        </p:txBody>
      </p:sp>
      <p:cxnSp>
        <p:nvCxnSpPr>
          <p:cNvPr id="10" name="Connettore 2 9"/>
          <p:cNvCxnSpPr>
            <a:stCxn id="8" idx="3"/>
            <a:endCxn id="5" idx="1"/>
          </p:cNvCxnSpPr>
          <p:nvPr/>
        </p:nvCxnSpPr>
        <p:spPr>
          <a:xfrm>
            <a:off x="3247128" y="2965560"/>
            <a:ext cx="7381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5" idx="3"/>
          </p:cNvCxnSpPr>
          <p:nvPr/>
        </p:nvCxnSpPr>
        <p:spPr>
          <a:xfrm flipV="1">
            <a:off x="6830061" y="2965560"/>
            <a:ext cx="10197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72" idx="0"/>
            <a:endCxn id="5" idx="2"/>
          </p:cNvCxnSpPr>
          <p:nvPr/>
        </p:nvCxnSpPr>
        <p:spPr>
          <a:xfrm flipV="1">
            <a:off x="4574594" y="3380557"/>
            <a:ext cx="833099" cy="77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endCxn id="8" idx="1"/>
          </p:cNvCxnSpPr>
          <p:nvPr/>
        </p:nvCxnSpPr>
        <p:spPr>
          <a:xfrm flipV="1">
            <a:off x="991305" y="2965560"/>
            <a:ext cx="337272" cy="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po 31"/>
          <p:cNvGrpSpPr/>
          <p:nvPr/>
        </p:nvGrpSpPr>
        <p:grpSpPr>
          <a:xfrm>
            <a:off x="1809271" y="4152690"/>
            <a:ext cx="5530645" cy="2854010"/>
            <a:chOff x="457199" y="4152690"/>
            <a:chExt cx="5530645" cy="2854010"/>
          </a:xfrm>
        </p:grpSpPr>
        <p:sp>
          <p:nvSpPr>
            <p:cNvPr id="72" name="Rettangolo arrotondato 71"/>
            <p:cNvSpPr/>
            <p:nvPr/>
          </p:nvSpPr>
          <p:spPr>
            <a:xfrm>
              <a:off x="457199" y="4152690"/>
              <a:ext cx="5530645" cy="2854010"/>
            </a:xfrm>
            <a:prstGeom prst="roundRect">
              <a:avLst/>
            </a:prstGeom>
            <a:solidFill>
              <a:srgbClr val="92D050">
                <a:alpha val="58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Graph </a:t>
              </a:r>
            </a:p>
            <a:p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from </a:t>
              </a:r>
            </a:p>
            <a:p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black </a:t>
              </a:r>
            </a:p>
            <a:p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markets</a:t>
              </a:r>
              <a:endParaRPr lang="en-GB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4669689" y="5129151"/>
              <a:ext cx="1146616" cy="29678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Product</a:t>
              </a:r>
              <a:endParaRPr lang="en-GB" dirty="0"/>
            </a:p>
          </p:txBody>
        </p:sp>
        <p:cxnSp>
          <p:nvCxnSpPr>
            <p:cNvPr id="23" name="Connettore 2 22"/>
            <p:cNvCxnSpPr>
              <a:stCxn id="18" idx="3"/>
              <a:endCxn id="19" idx="1"/>
            </p:cNvCxnSpPr>
            <p:nvPr/>
          </p:nvCxnSpPr>
          <p:spPr>
            <a:xfrm flipV="1">
              <a:off x="3945370" y="5277543"/>
              <a:ext cx="724319" cy="982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uppo 36"/>
            <p:cNvGrpSpPr/>
            <p:nvPr/>
          </p:nvGrpSpPr>
          <p:grpSpPr>
            <a:xfrm>
              <a:off x="1834710" y="5767156"/>
              <a:ext cx="2110660" cy="985344"/>
              <a:chOff x="3664634" y="4369892"/>
              <a:chExt cx="2110660" cy="985344"/>
            </a:xfrm>
          </p:grpSpPr>
          <p:sp>
            <p:nvSpPr>
              <p:cNvPr id="18" name="Rettangolo 17"/>
              <p:cNvSpPr/>
              <p:nvPr/>
            </p:nvSpPr>
            <p:spPr>
              <a:xfrm>
                <a:off x="3664634" y="4369892"/>
                <a:ext cx="2110660" cy="98534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Account </a:t>
                </a:r>
                <a:endParaRPr lang="en-GB" dirty="0"/>
              </a:p>
            </p:txBody>
          </p:sp>
          <p:sp>
            <p:nvSpPr>
              <p:cNvPr id="7" name="Rettangolo 6"/>
              <p:cNvSpPr/>
              <p:nvPr/>
            </p:nvSpPr>
            <p:spPr>
              <a:xfrm>
                <a:off x="4701828" y="4483460"/>
                <a:ext cx="900333" cy="19461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Nickname</a:t>
                </a:r>
                <a:endParaRPr lang="en-GB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2" name="Rettangolo 21"/>
              <p:cNvSpPr/>
              <p:nvPr/>
            </p:nvSpPr>
            <p:spPr>
              <a:xfrm>
                <a:off x="4699000" y="4747794"/>
                <a:ext cx="903162" cy="21203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PGP key</a:t>
                </a:r>
                <a:endParaRPr lang="en-GB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0" name="Rettangolo 29"/>
              <p:cNvSpPr/>
              <p:nvPr/>
            </p:nvSpPr>
            <p:spPr>
              <a:xfrm>
                <a:off x="4428410" y="5009211"/>
                <a:ext cx="1203002" cy="25387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Email address</a:t>
                </a:r>
                <a:endParaRPr lang="en-GB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4" name="Gruppo 43"/>
            <p:cNvGrpSpPr/>
            <p:nvPr/>
          </p:nvGrpSpPr>
          <p:grpSpPr>
            <a:xfrm>
              <a:off x="1874664" y="4440590"/>
              <a:ext cx="2110660" cy="985344"/>
              <a:chOff x="3664634" y="4369892"/>
              <a:chExt cx="2110660" cy="985344"/>
            </a:xfrm>
          </p:grpSpPr>
          <p:sp>
            <p:nvSpPr>
              <p:cNvPr id="45" name="Rettangolo 44"/>
              <p:cNvSpPr/>
              <p:nvPr/>
            </p:nvSpPr>
            <p:spPr>
              <a:xfrm>
                <a:off x="3664634" y="4369892"/>
                <a:ext cx="2110660" cy="98534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Account </a:t>
                </a:r>
                <a:endParaRPr lang="en-GB" dirty="0"/>
              </a:p>
            </p:txBody>
          </p:sp>
          <p:sp>
            <p:nvSpPr>
              <p:cNvPr id="46" name="Rettangolo 45"/>
              <p:cNvSpPr/>
              <p:nvPr/>
            </p:nvSpPr>
            <p:spPr>
              <a:xfrm>
                <a:off x="4701828" y="4483460"/>
                <a:ext cx="900333" cy="19461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Nickname</a:t>
                </a:r>
                <a:endParaRPr lang="en-GB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Rettangolo 46"/>
              <p:cNvSpPr/>
              <p:nvPr/>
            </p:nvSpPr>
            <p:spPr>
              <a:xfrm>
                <a:off x="4699000" y="4747794"/>
                <a:ext cx="903162" cy="21203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PGP key</a:t>
                </a:r>
                <a:endParaRPr lang="en-GB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Rettangolo 47"/>
              <p:cNvSpPr/>
              <p:nvPr/>
            </p:nvSpPr>
            <p:spPr>
              <a:xfrm>
                <a:off x="4428410" y="5009211"/>
                <a:ext cx="1203002" cy="25387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Email address</a:t>
                </a:r>
                <a:endParaRPr lang="en-GB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49" name="Rettangolo 48"/>
            <p:cNvSpPr/>
            <p:nvPr/>
          </p:nvSpPr>
          <p:spPr>
            <a:xfrm>
              <a:off x="4682386" y="4501596"/>
              <a:ext cx="1146616" cy="29678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Product</a:t>
              </a:r>
              <a:endParaRPr lang="en-GB" dirty="0"/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4669689" y="5626013"/>
              <a:ext cx="1146616" cy="29678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Product</a:t>
              </a:r>
              <a:endParaRPr lang="en-GB" dirty="0"/>
            </a:p>
          </p:txBody>
        </p:sp>
        <p:sp>
          <p:nvSpPr>
            <p:cNvPr id="51" name="Rettangolo 50"/>
            <p:cNvSpPr/>
            <p:nvPr/>
          </p:nvSpPr>
          <p:spPr>
            <a:xfrm>
              <a:off x="4669689" y="6177441"/>
              <a:ext cx="1146616" cy="29678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Product</a:t>
              </a:r>
              <a:endParaRPr lang="en-GB" dirty="0"/>
            </a:p>
          </p:txBody>
        </p:sp>
        <p:cxnSp>
          <p:nvCxnSpPr>
            <p:cNvPr id="55" name="Connettore 2 54"/>
            <p:cNvCxnSpPr>
              <a:stCxn id="45" idx="3"/>
              <a:endCxn id="49" idx="1"/>
            </p:cNvCxnSpPr>
            <p:nvPr/>
          </p:nvCxnSpPr>
          <p:spPr>
            <a:xfrm flipV="1">
              <a:off x="3985324" y="4649988"/>
              <a:ext cx="697062" cy="283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/>
            <p:cNvCxnSpPr>
              <a:stCxn id="45" idx="3"/>
              <a:endCxn id="50" idx="1"/>
            </p:cNvCxnSpPr>
            <p:nvPr/>
          </p:nvCxnSpPr>
          <p:spPr>
            <a:xfrm>
              <a:off x="3985324" y="4933262"/>
              <a:ext cx="684365" cy="841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2 56"/>
            <p:cNvCxnSpPr>
              <a:stCxn id="45" idx="3"/>
              <a:endCxn id="51" idx="1"/>
            </p:cNvCxnSpPr>
            <p:nvPr/>
          </p:nvCxnSpPr>
          <p:spPr>
            <a:xfrm>
              <a:off x="3985324" y="4933262"/>
              <a:ext cx="684365" cy="1392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2 64"/>
            <p:cNvCxnSpPr>
              <a:stCxn id="18" idx="3"/>
              <a:endCxn id="49" idx="1"/>
            </p:cNvCxnSpPr>
            <p:nvPr/>
          </p:nvCxnSpPr>
          <p:spPr>
            <a:xfrm flipV="1">
              <a:off x="3945370" y="4649988"/>
              <a:ext cx="737016" cy="160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2 65"/>
            <p:cNvCxnSpPr>
              <a:stCxn id="18" idx="3"/>
              <a:endCxn id="51" idx="1"/>
            </p:cNvCxnSpPr>
            <p:nvPr/>
          </p:nvCxnSpPr>
          <p:spPr>
            <a:xfrm>
              <a:off x="3945370" y="6259828"/>
              <a:ext cx="724319" cy="66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ttangolo 52"/>
          <p:cNvSpPr/>
          <p:nvPr/>
        </p:nvSpPr>
        <p:spPr>
          <a:xfrm>
            <a:off x="7952191" y="2573780"/>
            <a:ext cx="2110660" cy="985344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Account </a:t>
            </a:r>
            <a:endParaRPr lang="en-GB" dirty="0"/>
          </a:p>
        </p:txBody>
      </p:sp>
      <p:sp>
        <p:nvSpPr>
          <p:cNvPr id="54" name="Rettangolo 53"/>
          <p:cNvSpPr/>
          <p:nvPr/>
        </p:nvSpPr>
        <p:spPr>
          <a:xfrm>
            <a:off x="8715967" y="2687348"/>
            <a:ext cx="1173751" cy="1946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Smithsopioids</a:t>
            </a:r>
            <a:endParaRPr lang="en-GB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8" name="Rettangolo 57"/>
          <p:cNvSpPr/>
          <p:nvPr/>
        </p:nvSpPr>
        <p:spPr>
          <a:xfrm>
            <a:off x="8986557" y="2965750"/>
            <a:ext cx="903162" cy="2120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PGP key</a:t>
            </a:r>
            <a:endParaRPr lang="en-GB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9" name="Rettangolo 58"/>
          <p:cNvSpPr/>
          <p:nvPr/>
        </p:nvSpPr>
        <p:spPr>
          <a:xfrm>
            <a:off x="8557669" y="3262343"/>
            <a:ext cx="1361300" cy="204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smiths@opioids</a:t>
            </a:r>
            <a:endParaRPr lang="en-GB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36" name="Gruppo 35"/>
          <p:cNvGrpSpPr/>
          <p:nvPr/>
        </p:nvGrpSpPr>
        <p:grpSpPr>
          <a:xfrm>
            <a:off x="7330559" y="3261570"/>
            <a:ext cx="1664238" cy="1164179"/>
            <a:chOff x="8313447" y="3866349"/>
            <a:chExt cx="1664238" cy="1164179"/>
          </a:xfrm>
        </p:grpSpPr>
        <p:pic>
          <p:nvPicPr>
            <p:cNvPr id="1026" name="Picture 2" descr="Immagine correlata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67" t="5873" r="27044" b="5863"/>
            <a:stretch/>
          </p:blipFill>
          <p:spPr bwMode="auto">
            <a:xfrm>
              <a:off x="8852994" y="3866349"/>
              <a:ext cx="585144" cy="899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CasellaDiTesto 34"/>
            <p:cNvSpPr txBox="1"/>
            <p:nvPr/>
          </p:nvSpPr>
          <p:spPr>
            <a:xfrm>
              <a:off x="8313447" y="4661196"/>
              <a:ext cx="1664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err="1" smtClean="0">
                  <a:solidFill>
                    <a:srgbClr val="FF0000"/>
                  </a:solidFill>
                </a:rPr>
                <a:t>Smithsopioids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964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isco magnetico 31"/>
          <p:cNvSpPr/>
          <p:nvPr/>
        </p:nvSpPr>
        <p:spPr>
          <a:xfrm>
            <a:off x="1684489" y="5062883"/>
            <a:ext cx="6962952" cy="212570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ttangolo 94"/>
          <p:cNvSpPr/>
          <p:nvPr/>
        </p:nvSpPr>
        <p:spPr>
          <a:xfrm>
            <a:off x="6368933" y="5646399"/>
            <a:ext cx="1506106" cy="141700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</a:p>
          <a:p>
            <a:pPr algn="ctr"/>
            <a:endParaRPr lang="en-GB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latin typeface="Calibri"/>
                <a:cs typeface="Calibri"/>
              </a:rPr>
              <a:t>Workflow</a:t>
            </a:r>
          </a:p>
          <a:p>
            <a:r>
              <a:rPr lang="en-GB" b="0" dirty="0"/>
              <a:t>Jane bought drugs from a Dark market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48" name="Rettangolo arrotondato 47"/>
          <p:cNvSpPr/>
          <p:nvPr/>
        </p:nvSpPr>
        <p:spPr>
          <a:xfrm>
            <a:off x="3366478" y="3224811"/>
            <a:ext cx="1418835" cy="926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Blockchain analysis (T5.4)</a:t>
            </a:r>
            <a:endParaRPr lang="en-GB" dirty="0"/>
          </a:p>
        </p:txBody>
      </p:sp>
      <p:grpSp>
        <p:nvGrpSpPr>
          <p:cNvPr id="113" name="Gruppo 112"/>
          <p:cNvGrpSpPr/>
          <p:nvPr/>
        </p:nvGrpSpPr>
        <p:grpSpPr>
          <a:xfrm>
            <a:off x="5401198" y="3328360"/>
            <a:ext cx="1530864" cy="1435424"/>
            <a:chOff x="4797930" y="5545210"/>
            <a:chExt cx="1530864" cy="1435424"/>
          </a:xfrm>
        </p:grpSpPr>
        <p:sp>
          <p:nvSpPr>
            <p:cNvPr id="55" name="Rettangolo 54"/>
            <p:cNvSpPr/>
            <p:nvPr/>
          </p:nvSpPr>
          <p:spPr>
            <a:xfrm>
              <a:off x="4797931" y="5545210"/>
              <a:ext cx="1530863" cy="3530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Transaction</a:t>
              </a:r>
              <a:endParaRPr lang="en-GB" dirty="0"/>
            </a:p>
          </p:txBody>
        </p:sp>
        <p:sp>
          <p:nvSpPr>
            <p:cNvPr id="56" name="Rettangolo 55"/>
            <p:cNvSpPr/>
            <p:nvPr/>
          </p:nvSpPr>
          <p:spPr>
            <a:xfrm>
              <a:off x="4797930" y="6627579"/>
              <a:ext cx="1530863" cy="3530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Transaction</a:t>
              </a:r>
              <a:endParaRPr lang="en-GB" dirty="0"/>
            </a:p>
          </p:txBody>
        </p:sp>
        <p:sp>
          <p:nvSpPr>
            <p:cNvPr id="57" name="CasellaDiTesto 56"/>
            <p:cNvSpPr txBox="1"/>
            <p:nvPr/>
          </p:nvSpPr>
          <p:spPr>
            <a:xfrm>
              <a:off x="5483110" y="6050223"/>
              <a:ext cx="250390" cy="429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GB" sz="1400" b="1" dirty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GB" sz="14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GB" sz="1400" b="1" dirty="0" smtClean="0"/>
                <a:t>.</a:t>
              </a:r>
              <a:endParaRPr lang="en-GB" sz="1400" b="1" dirty="0"/>
            </a:p>
          </p:txBody>
        </p:sp>
      </p:grpSp>
      <p:cxnSp>
        <p:nvCxnSpPr>
          <p:cNvPr id="59" name="Connettore 2 58"/>
          <p:cNvCxnSpPr>
            <a:stCxn id="48" idx="3"/>
            <a:endCxn id="55" idx="1"/>
          </p:cNvCxnSpPr>
          <p:nvPr/>
        </p:nvCxnSpPr>
        <p:spPr>
          <a:xfrm flipV="1">
            <a:off x="4785313" y="3504888"/>
            <a:ext cx="615886" cy="18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stCxn id="48" idx="3"/>
            <a:endCxn id="56" idx="1"/>
          </p:cNvCxnSpPr>
          <p:nvPr/>
        </p:nvCxnSpPr>
        <p:spPr>
          <a:xfrm>
            <a:off x="4785313" y="3688017"/>
            <a:ext cx="615885" cy="89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tangolo 64"/>
          <p:cNvSpPr/>
          <p:nvPr/>
        </p:nvSpPr>
        <p:spPr>
          <a:xfrm>
            <a:off x="7480621" y="3997352"/>
            <a:ext cx="1845561" cy="241859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vreber2321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Rettangolo 65"/>
          <p:cNvSpPr/>
          <p:nvPr/>
        </p:nvSpPr>
        <p:spPr>
          <a:xfrm>
            <a:off x="7429135" y="3325560"/>
            <a:ext cx="1801014" cy="327142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25u3209u32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7" name="Connettore 2 66"/>
          <p:cNvCxnSpPr>
            <a:stCxn id="55" idx="3"/>
            <a:endCxn id="65" idx="1"/>
          </p:cNvCxnSpPr>
          <p:nvPr/>
        </p:nvCxnSpPr>
        <p:spPr>
          <a:xfrm>
            <a:off x="6932062" y="3504888"/>
            <a:ext cx="548559" cy="61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55" idx="3"/>
            <a:endCxn id="66" idx="1"/>
          </p:cNvCxnSpPr>
          <p:nvPr/>
        </p:nvCxnSpPr>
        <p:spPr>
          <a:xfrm flipV="1">
            <a:off x="6932062" y="3489131"/>
            <a:ext cx="497073" cy="1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po 90"/>
          <p:cNvGrpSpPr/>
          <p:nvPr/>
        </p:nvGrpSpPr>
        <p:grpSpPr>
          <a:xfrm>
            <a:off x="2632655" y="1596636"/>
            <a:ext cx="2886480" cy="1021382"/>
            <a:chOff x="1136880" y="3323473"/>
            <a:chExt cx="2886480" cy="737878"/>
          </a:xfrm>
        </p:grpSpPr>
        <p:sp>
          <p:nvSpPr>
            <p:cNvPr id="74" name="Rettangolo 73"/>
            <p:cNvSpPr/>
            <p:nvPr/>
          </p:nvSpPr>
          <p:spPr>
            <a:xfrm>
              <a:off x="1136880" y="3323473"/>
              <a:ext cx="2886480" cy="73787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Crypto wallet</a:t>
              </a:r>
              <a:endParaRPr lang="en-GB" dirty="0"/>
            </a:p>
          </p:txBody>
        </p:sp>
        <p:sp>
          <p:nvSpPr>
            <p:cNvPr id="89" name="Rettangolo 88"/>
            <p:cNvSpPr/>
            <p:nvPr/>
          </p:nvSpPr>
          <p:spPr>
            <a:xfrm>
              <a:off x="2598775" y="3734139"/>
              <a:ext cx="1284898" cy="18885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25u3209u32</a:t>
              </a:r>
            </a:p>
          </p:txBody>
        </p:sp>
        <p:sp>
          <p:nvSpPr>
            <p:cNvPr id="90" name="Rettangolo 89"/>
            <p:cNvSpPr/>
            <p:nvPr/>
          </p:nvSpPr>
          <p:spPr>
            <a:xfrm>
              <a:off x="1187254" y="3717086"/>
              <a:ext cx="1325193" cy="19461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325u3092</a:t>
              </a:r>
            </a:p>
          </p:txBody>
        </p:sp>
      </p:grpSp>
      <p:cxnSp>
        <p:nvCxnSpPr>
          <p:cNvPr id="93" name="Connettore 1 92"/>
          <p:cNvCxnSpPr>
            <a:stCxn id="89" idx="2"/>
            <a:endCxn id="66" idx="0"/>
          </p:cNvCxnSpPr>
          <p:nvPr/>
        </p:nvCxnSpPr>
        <p:spPr>
          <a:xfrm>
            <a:off x="4736999" y="2426502"/>
            <a:ext cx="3592643" cy="899058"/>
          </a:xfrm>
          <a:prstGeom prst="line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/>
          <p:cNvSpPr txBox="1"/>
          <p:nvPr/>
        </p:nvSpPr>
        <p:spPr>
          <a:xfrm rot="21077945">
            <a:off x="6877696" y="324568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from</a:t>
            </a:r>
            <a:endParaRPr lang="en-GB" dirty="0"/>
          </a:p>
        </p:txBody>
      </p:sp>
      <p:sp>
        <p:nvSpPr>
          <p:cNvPr id="103" name="CasellaDiTesto 102"/>
          <p:cNvSpPr txBox="1"/>
          <p:nvPr/>
        </p:nvSpPr>
        <p:spPr>
          <a:xfrm rot="1948832">
            <a:off x="7074085" y="3936280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to</a:t>
            </a:r>
            <a:endParaRPr lang="en-GB" dirty="0"/>
          </a:p>
        </p:txBody>
      </p:sp>
      <p:cxnSp>
        <p:nvCxnSpPr>
          <p:cNvPr id="1034" name="Connettore 2 1033"/>
          <p:cNvCxnSpPr>
            <a:stCxn id="74" idx="2"/>
            <a:endCxn id="48" idx="0"/>
          </p:cNvCxnSpPr>
          <p:nvPr/>
        </p:nvCxnSpPr>
        <p:spPr>
          <a:xfrm>
            <a:off x="4075895" y="2618018"/>
            <a:ext cx="1" cy="60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Connettore 2 1072"/>
          <p:cNvCxnSpPr>
            <a:stCxn id="1030" idx="3"/>
            <a:endCxn id="74" idx="1"/>
          </p:cNvCxnSpPr>
          <p:nvPr/>
        </p:nvCxnSpPr>
        <p:spPr>
          <a:xfrm flipV="1">
            <a:off x="1544124" y="2107327"/>
            <a:ext cx="1088531" cy="17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CasellaDiTesto 1074"/>
          <p:cNvSpPr txBox="1"/>
          <p:nvPr/>
        </p:nvSpPr>
        <p:spPr>
          <a:xfrm>
            <a:off x="5847138" y="2468371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same address</a:t>
            </a:r>
            <a:endParaRPr lang="en-GB" b="1" dirty="0">
              <a:solidFill>
                <a:srgbClr val="C00000"/>
              </a:solidFill>
            </a:endParaRPr>
          </a:p>
        </p:txBody>
      </p:sp>
      <p:grpSp>
        <p:nvGrpSpPr>
          <p:cNvPr id="6" name="Gruppo 5"/>
          <p:cNvGrpSpPr/>
          <p:nvPr/>
        </p:nvGrpSpPr>
        <p:grpSpPr>
          <a:xfrm>
            <a:off x="-58882" y="1849100"/>
            <a:ext cx="1603006" cy="1238176"/>
            <a:chOff x="-58882" y="2777567"/>
            <a:chExt cx="1603006" cy="1238176"/>
          </a:xfrm>
        </p:grpSpPr>
        <p:pic>
          <p:nvPicPr>
            <p:cNvPr id="1030" name="Picture 6" descr="Risultati immagini per pc 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0" t="17072" r="4471" b="18190"/>
            <a:stretch/>
          </p:blipFill>
          <p:spPr bwMode="auto">
            <a:xfrm>
              <a:off x="318248" y="2777567"/>
              <a:ext cx="1225876" cy="866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uppo 4"/>
            <p:cNvGrpSpPr/>
            <p:nvPr/>
          </p:nvGrpSpPr>
          <p:grpSpPr>
            <a:xfrm>
              <a:off x="-58882" y="3063995"/>
              <a:ext cx="1112805" cy="951748"/>
              <a:chOff x="-58882" y="3063995"/>
              <a:chExt cx="1112805" cy="951748"/>
            </a:xfrm>
          </p:grpSpPr>
          <p:pic>
            <p:nvPicPr>
              <p:cNvPr id="1032" name="Picture 8" descr="Risultati immagini per user 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245" y="3063995"/>
                <a:ext cx="636552" cy="6365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CasellaDiTesto 1"/>
              <p:cNvSpPr txBox="1"/>
              <p:nvPr/>
            </p:nvSpPr>
            <p:spPr>
              <a:xfrm>
                <a:off x="-58882" y="3646411"/>
                <a:ext cx="1112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smtClean="0">
                    <a:solidFill>
                      <a:srgbClr val="00B0F0"/>
                    </a:solidFill>
                  </a:rPr>
                  <a:t>DoeJane</a:t>
                </a:r>
                <a:endParaRPr lang="en-GB" b="1" dirty="0">
                  <a:solidFill>
                    <a:srgbClr val="00B0F0"/>
                  </a:solidFill>
                </a:endParaRPr>
              </a:p>
            </p:txBody>
          </p:sp>
        </p:grpSp>
      </p:grpSp>
      <p:sp>
        <p:nvSpPr>
          <p:cNvPr id="33" name="Freccia a destra 32"/>
          <p:cNvSpPr/>
          <p:nvPr/>
        </p:nvSpPr>
        <p:spPr>
          <a:xfrm rot="5400000">
            <a:off x="7475073" y="4521325"/>
            <a:ext cx="934480" cy="520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ttangolo 22"/>
          <p:cNvSpPr/>
          <p:nvPr/>
        </p:nvSpPr>
        <p:spPr>
          <a:xfrm>
            <a:off x="2167302" y="5248813"/>
            <a:ext cx="1506106" cy="18610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</a:p>
          <a:p>
            <a:pPr algn="ctr"/>
            <a:endParaRPr lang="en-GB" dirty="0"/>
          </a:p>
        </p:txBody>
      </p:sp>
      <p:sp>
        <p:nvSpPr>
          <p:cNvPr id="68" name="Rettangolo 67"/>
          <p:cNvSpPr/>
          <p:nvPr/>
        </p:nvSpPr>
        <p:spPr>
          <a:xfrm>
            <a:off x="2277906" y="6785406"/>
            <a:ext cx="1284898" cy="188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325u3092</a:t>
            </a:r>
            <a:endParaRPr lang="en-GB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Rettangolo 68"/>
          <p:cNvSpPr/>
          <p:nvPr/>
        </p:nvSpPr>
        <p:spPr>
          <a:xfrm>
            <a:off x="2237611" y="6287231"/>
            <a:ext cx="1325193" cy="1946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25u3209u32</a:t>
            </a:r>
            <a:endParaRPr lang="en-GB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71" name="Gruppo 70"/>
          <p:cNvGrpSpPr/>
          <p:nvPr/>
        </p:nvGrpSpPr>
        <p:grpSpPr>
          <a:xfrm>
            <a:off x="4316274" y="5934157"/>
            <a:ext cx="1530864" cy="1082368"/>
            <a:chOff x="4797930" y="5520848"/>
            <a:chExt cx="1530864" cy="1459786"/>
          </a:xfrm>
        </p:grpSpPr>
        <p:sp>
          <p:nvSpPr>
            <p:cNvPr id="72" name="Rettangolo 71"/>
            <p:cNvSpPr/>
            <p:nvPr/>
          </p:nvSpPr>
          <p:spPr>
            <a:xfrm>
              <a:off x="4797931" y="5520848"/>
              <a:ext cx="1530863" cy="37741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Transaction</a:t>
              </a:r>
              <a:endParaRPr lang="en-GB" dirty="0"/>
            </a:p>
          </p:txBody>
        </p:sp>
        <p:sp>
          <p:nvSpPr>
            <p:cNvPr id="73" name="Rettangolo 72"/>
            <p:cNvSpPr/>
            <p:nvPr/>
          </p:nvSpPr>
          <p:spPr>
            <a:xfrm>
              <a:off x="4797930" y="6627579"/>
              <a:ext cx="1530863" cy="3530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Transaction</a:t>
              </a:r>
              <a:endParaRPr lang="en-GB" dirty="0"/>
            </a:p>
          </p:txBody>
        </p:sp>
        <p:sp>
          <p:nvSpPr>
            <p:cNvPr id="75" name="CasellaDiTesto 74"/>
            <p:cNvSpPr txBox="1"/>
            <p:nvPr/>
          </p:nvSpPr>
          <p:spPr>
            <a:xfrm>
              <a:off x="5483110" y="6050223"/>
              <a:ext cx="250390" cy="429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GB" sz="1400" b="1" dirty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GB" sz="14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GB" sz="1400" b="1" dirty="0" smtClean="0"/>
                <a:t>.</a:t>
              </a:r>
              <a:endParaRPr lang="en-GB" sz="1400" b="1" dirty="0"/>
            </a:p>
          </p:txBody>
        </p:sp>
      </p:grpSp>
      <p:cxnSp>
        <p:nvCxnSpPr>
          <p:cNvPr id="76" name="Connettore 2 75"/>
          <p:cNvCxnSpPr>
            <a:stCxn id="72" idx="1"/>
            <a:endCxn id="69" idx="3"/>
          </p:cNvCxnSpPr>
          <p:nvPr/>
        </p:nvCxnSpPr>
        <p:spPr>
          <a:xfrm flipH="1">
            <a:off x="3562804" y="6074077"/>
            <a:ext cx="753471" cy="31046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tangolo 81"/>
          <p:cNvSpPr/>
          <p:nvPr/>
        </p:nvSpPr>
        <p:spPr>
          <a:xfrm>
            <a:off x="6464644" y="6330790"/>
            <a:ext cx="1325193" cy="1946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vreber2321</a:t>
            </a:r>
            <a:endParaRPr lang="en-GB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3" name="Connettore 2 82"/>
          <p:cNvCxnSpPr>
            <a:stCxn id="72" idx="3"/>
            <a:endCxn id="82" idx="1"/>
          </p:cNvCxnSpPr>
          <p:nvPr/>
        </p:nvCxnSpPr>
        <p:spPr>
          <a:xfrm>
            <a:off x="5847138" y="6074077"/>
            <a:ext cx="617506" cy="35402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arrotondato 30"/>
          <p:cNvSpPr/>
          <p:nvPr/>
        </p:nvSpPr>
        <p:spPr>
          <a:xfrm>
            <a:off x="6436660" y="6127710"/>
            <a:ext cx="1245405" cy="23429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Crypto address</a:t>
            </a:r>
            <a:endParaRPr lang="en-GB" sz="1200" dirty="0"/>
          </a:p>
        </p:txBody>
      </p:sp>
      <p:sp>
        <p:nvSpPr>
          <p:cNvPr id="92" name="Rettangolo arrotondato 91"/>
          <p:cNvSpPr/>
          <p:nvPr/>
        </p:nvSpPr>
        <p:spPr>
          <a:xfrm>
            <a:off x="1817144" y="6081315"/>
            <a:ext cx="1348376" cy="23130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Crypto address</a:t>
            </a:r>
            <a:endParaRPr lang="en-GB" dirty="0"/>
          </a:p>
        </p:txBody>
      </p:sp>
      <p:sp>
        <p:nvSpPr>
          <p:cNvPr id="94" name="Rettangolo arrotondato 93"/>
          <p:cNvSpPr/>
          <p:nvPr/>
        </p:nvSpPr>
        <p:spPr>
          <a:xfrm>
            <a:off x="2018102" y="6590997"/>
            <a:ext cx="1348376" cy="23130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Crypto address</a:t>
            </a:r>
            <a:endParaRPr lang="en-GB" dirty="0"/>
          </a:p>
        </p:txBody>
      </p:sp>
      <p:grpSp>
        <p:nvGrpSpPr>
          <p:cNvPr id="96" name="Gruppo 95"/>
          <p:cNvGrpSpPr/>
          <p:nvPr/>
        </p:nvGrpSpPr>
        <p:grpSpPr>
          <a:xfrm>
            <a:off x="2212890" y="5603419"/>
            <a:ext cx="1228221" cy="397807"/>
            <a:chOff x="1518116" y="6521869"/>
            <a:chExt cx="1228221" cy="397807"/>
          </a:xfrm>
        </p:grpSpPr>
        <p:sp>
          <p:nvSpPr>
            <p:cNvPr id="97" name="Rettangolo 96"/>
            <p:cNvSpPr/>
            <p:nvPr/>
          </p:nvSpPr>
          <p:spPr>
            <a:xfrm>
              <a:off x="1518116" y="6685581"/>
              <a:ext cx="1228221" cy="23409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DoeJane</a:t>
              </a:r>
              <a:endParaRPr lang="en-GB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8" name="Rettangolo arrotondato 97"/>
            <p:cNvSpPr/>
            <p:nvPr/>
          </p:nvSpPr>
          <p:spPr>
            <a:xfrm>
              <a:off x="1557783" y="6521869"/>
              <a:ext cx="811005" cy="202947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Alias</a:t>
              </a:r>
              <a:endParaRPr lang="en-GB" dirty="0"/>
            </a:p>
          </p:txBody>
        </p:sp>
      </p:grpSp>
      <p:sp>
        <p:nvSpPr>
          <p:cNvPr id="49" name="Rettangolo arrotondato 48"/>
          <p:cNvSpPr/>
          <p:nvPr/>
        </p:nvSpPr>
        <p:spPr>
          <a:xfrm>
            <a:off x="2674670" y="1959932"/>
            <a:ext cx="1348376" cy="23130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Crypto address</a:t>
            </a:r>
            <a:endParaRPr lang="en-GB" dirty="0"/>
          </a:p>
        </p:txBody>
      </p:sp>
      <p:sp>
        <p:nvSpPr>
          <p:cNvPr id="50" name="Rettangolo arrotondato 49"/>
          <p:cNvSpPr/>
          <p:nvPr/>
        </p:nvSpPr>
        <p:spPr>
          <a:xfrm>
            <a:off x="4041827" y="1992296"/>
            <a:ext cx="1348376" cy="23130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Crypto address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78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Disco magnetico 98"/>
          <p:cNvSpPr/>
          <p:nvPr/>
        </p:nvSpPr>
        <p:spPr>
          <a:xfrm>
            <a:off x="936489" y="4934093"/>
            <a:ext cx="8362255" cy="2389136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15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latin typeface="Calibri"/>
                <a:cs typeface="Calibri"/>
              </a:rPr>
              <a:t>Workflow</a:t>
            </a:r>
          </a:p>
          <a:p>
            <a:r>
              <a:rPr lang="en-GB" b="0" dirty="0"/>
              <a:t>Jane bought drugs from a Dark market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5" name="Rettangolo arrotondato 4"/>
          <p:cNvSpPr/>
          <p:nvPr/>
        </p:nvSpPr>
        <p:spPr>
          <a:xfrm>
            <a:off x="5426765" y="2552925"/>
            <a:ext cx="1554480" cy="118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Multilingual automated</a:t>
            </a:r>
          </a:p>
          <a:p>
            <a:pPr algn="ctr"/>
            <a:r>
              <a:rPr lang="en-GB" dirty="0" smtClean="0"/>
              <a:t>translation (T6.3)</a:t>
            </a:r>
            <a:endParaRPr lang="en-GB" dirty="0"/>
          </a:p>
        </p:txBody>
      </p:sp>
      <p:sp>
        <p:nvSpPr>
          <p:cNvPr id="8" name="Rettangolo 7"/>
          <p:cNvSpPr/>
          <p:nvPr/>
        </p:nvSpPr>
        <p:spPr>
          <a:xfrm>
            <a:off x="1813373" y="2839423"/>
            <a:ext cx="1180151" cy="593566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Email message</a:t>
            </a:r>
            <a:endParaRPr lang="en-GB" dirty="0"/>
          </a:p>
        </p:txBody>
      </p:sp>
      <p:cxnSp>
        <p:nvCxnSpPr>
          <p:cNvPr id="13" name="Connettore 2 12"/>
          <p:cNvCxnSpPr>
            <a:stCxn id="5" idx="3"/>
            <a:endCxn id="15" idx="1"/>
          </p:cNvCxnSpPr>
          <p:nvPr/>
        </p:nvCxnSpPr>
        <p:spPr>
          <a:xfrm>
            <a:off x="6981245" y="3143314"/>
            <a:ext cx="404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arrotondato 14"/>
          <p:cNvSpPr/>
          <p:nvPr/>
        </p:nvSpPr>
        <p:spPr>
          <a:xfrm>
            <a:off x="7385358" y="2690007"/>
            <a:ext cx="1581868" cy="906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Multilingual Text </a:t>
            </a:r>
            <a:r>
              <a:rPr lang="en-GB" dirty="0" smtClean="0"/>
              <a:t>analysis (T6.1)</a:t>
            </a:r>
            <a:endParaRPr lang="en-GB" dirty="0"/>
          </a:p>
        </p:txBody>
      </p:sp>
      <p:cxnSp>
        <p:nvCxnSpPr>
          <p:cNvPr id="23" name="Connettore 2 22"/>
          <p:cNvCxnSpPr>
            <a:stCxn id="24" idx="3"/>
            <a:endCxn id="5" idx="1"/>
          </p:cNvCxnSpPr>
          <p:nvPr/>
        </p:nvCxnSpPr>
        <p:spPr>
          <a:xfrm flipV="1">
            <a:off x="4985169" y="3143314"/>
            <a:ext cx="441596" cy="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3348718" y="1723779"/>
            <a:ext cx="1857249" cy="530551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1">
                    <a:lumMod val="50000"/>
                  </a:schemeClr>
                </a:solidFill>
              </a:rPr>
              <a:t>Sender: janedoe@jane.com.</a:t>
            </a:r>
            <a:endParaRPr lang="en-GB" sz="1400" dirty="0"/>
          </a:p>
        </p:txBody>
      </p:sp>
      <p:sp>
        <p:nvSpPr>
          <p:cNvPr id="22" name="Rettangolo 21"/>
          <p:cNvSpPr/>
          <p:nvPr/>
        </p:nvSpPr>
        <p:spPr>
          <a:xfrm>
            <a:off x="3312240" y="3903147"/>
            <a:ext cx="1506144" cy="460354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accent1">
                    <a:lumMod val="50000"/>
                  </a:schemeClr>
                </a:solidFill>
              </a:rPr>
              <a:t>Recipient: </a:t>
            </a:r>
            <a:r>
              <a:rPr lang="en-GB" sz="1400" b="1" dirty="0" err="1" smtClean="0">
                <a:solidFill>
                  <a:schemeClr val="accent1">
                    <a:lumMod val="50000"/>
                  </a:schemeClr>
                </a:solidFill>
              </a:rPr>
              <a:t>smiths@opioids</a:t>
            </a:r>
            <a:endParaRPr lang="en-GB" sz="1400" dirty="0"/>
          </a:p>
        </p:txBody>
      </p:sp>
      <p:sp>
        <p:nvSpPr>
          <p:cNvPr id="24" name="Rettangolo 23"/>
          <p:cNvSpPr/>
          <p:nvPr/>
        </p:nvSpPr>
        <p:spPr>
          <a:xfrm>
            <a:off x="3620290" y="2844136"/>
            <a:ext cx="1364879" cy="599522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accent1">
                    <a:lumMod val="50000"/>
                  </a:schemeClr>
                </a:solidFill>
              </a:rPr>
              <a:t>Email content (Text)</a:t>
            </a:r>
            <a:endParaRPr lang="en-GB" sz="1400" dirty="0"/>
          </a:p>
        </p:txBody>
      </p:sp>
      <p:cxnSp>
        <p:nvCxnSpPr>
          <p:cNvPr id="9" name="Connettore 2 8"/>
          <p:cNvCxnSpPr>
            <a:stCxn id="8" idx="3"/>
            <a:endCxn id="21" idx="2"/>
          </p:cNvCxnSpPr>
          <p:nvPr/>
        </p:nvCxnSpPr>
        <p:spPr>
          <a:xfrm flipV="1">
            <a:off x="2993524" y="2254330"/>
            <a:ext cx="1283819" cy="88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8" idx="3"/>
            <a:endCxn id="22" idx="0"/>
          </p:cNvCxnSpPr>
          <p:nvPr/>
        </p:nvCxnSpPr>
        <p:spPr>
          <a:xfrm>
            <a:off x="2993524" y="3136206"/>
            <a:ext cx="1071788" cy="76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8" idx="3"/>
            <a:endCxn id="24" idx="1"/>
          </p:cNvCxnSpPr>
          <p:nvPr/>
        </p:nvCxnSpPr>
        <p:spPr>
          <a:xfrm>
            <a:off x="2993524" y="3136206"/>
            <a:ext cx="626766" cy="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2 121"/>
          <p:cNvCxnSpPr>
            <a:endCxn id="8" idx="1"/>
          </p:cNvCxnSpPr>
          <p:nvPr/>
        </p:nvCxnSpPr>
        <p:spPr>
          <a:xfrm flipV="1">
            <a:off x="1590484" y="3136206"/>
            <a:ext cx="222889" cy="8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7 125"/>
          <p:cNvCxnSpPr>
            <a:stCxn id="21" idx="1"/>
            <a:endCxn id="79" idx="0"/>
          </p:cNvCxnSpPr>
          <p:nvPr/>
        </p:nvCxnSpPr>
        <p:spPr>
          <a:xfrm rot="10800000" flipV="1">
            <a:off x="1019776" y="1989055"/>
            <a:ext cx="2328943" cy="867694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uppo 77"/>
          <p:cNvGrpSpPr/>
          <p:nvPr/>
        </p:nvGrpSpPr>
        <p:grpSpPr>
          <a:xfrm>
            <a:off x="29707" y="2856749"/>
            <a:ext cx="1603006" cy="1238176"/>
            <a:chOff x="-58882" y="2777567"/>
            <a:chExt cx="1603006" cy="1238176"/>
          </a:xfrm>
        </p:grpSpPr>
        <p:pic>
          <p:nvPicPr>
            <p:cNvPr id="79" name="Picture 6" descr="Risultati immagini per pc 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0" t="17072" r="4471" b="18190"/>
            <a:stretch/>
          </p:blipFill>
          <p:spPr bwMode="auto">
            <a:xfrm>
              <a:off x="318248" y="2777567"/>
              <a:ext cx="1225876" cy="866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0" name="Gruppo 79"/>
            <p:cNvGrpSpPr/>
            <p:nvPr/>
          </p:nvGrpSpPr>
          <p:grpSpPr>
            <a:xfrm>
              <a:off x="-58882" y="3063995"/>
              <a:ext cx="1112805" cy="951748"/>
              <a:chOff x="-58882" y="3063995"/>
              <a:chExt cx="1112805" cy="951748"/>
            </a:xfrm>
          </p:grpSpPr>
          <p:pic>
            <p:nvPicPr>
              <p:cNvPr id="81" name="Picture 8" descr="Risultati immagini per user 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245" y="3063995"/>
                <a:ext cx="636552" cy="6365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" name="CasellaDiTesto 81"/>
              <p:cNvSpPr txBox="1"/>
              <p:nvPr/>
            </p:nvSpPr>
            <p:spPr>
              <a:xfrm>
                <a:off x="-58882" y="3646411"/>
                <a:ext cx="1112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smtClean="0">
                    <a:solidFill>
                      <a:srgbClr val="00B0F0"/>
                    </a:solidFill>
                  </a:rPr>
                  <a:t>DoeJane</a:t>
                </a:r>
                <a:endParaRPr lang="en-GB" b="1" dirty="0">
                  <a:solidFill>
                    <a:srgbClr val="00B0F0"/>
                  </a:solidFill>
                </a:endParaRPr>
              </a:p>
            </p:txBody>
          </p:sp>
        </p:grpSp>
      </p:grpSp>
      <p:sp>
        <p:nvSpPr>
          <p:cNvPr id="100" name="Rettangolo 99"/>
          <p:cNvSpPr/>
          <p:nvPr/>
        </p:nvSpPr>
        <p:spPr>
          <a:xfrm>
            <a:off x="1346497" y="5492810"/>
            <a:ext cx="1830125" cy="15861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</a:p>
          <a:p>
            <a:pPr algn="ctr"/>
            <a:endParaRPr lang="en-GB" dirty="0"/>
          </a:p>
        </p:txBody>
      </p:sp>
      <p:sp>
        <p:nvSpPr>
          <p:cNvPr id="105" name="Rettangolo 104"/>
          <p:cNvSpPr/>
          <p:nvPr/>
        </p:nvSpPr>
        <p:spPr>
          <a:xfrm>
            <a:off x="4176399" y="6160209"/>
            <a:ext cx="1617541" cy="1031306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 smtClean="0">
                <a:solidFill>
                  <a:schemeClr val="accent1">
                    <a:lumMod val="50000"/>
                  </a:schemeClr>
                </a:solidFill>
              </a:rPr>
              <a:t>Email message</a:t>
            </a:r>
            <a:endParaRPr lang="en-GB" sz="1400" dirty="0"/>
          </a:p>
        </p:txBody>
      </p:sp>
      <p:sp>
        <p:nvSpPr>
          <p:cNvPr id="106" name="Freccia a destra 105"/>
          <p:cNvSpPr/>
          <p:nvPr/>
        </p:nvSpPr>
        <p:spPr>
          <a:xfrm rot="5400000">
            <a:off x="7560176" y="4148776"/>
            <a:ext cx="1232231" cy="520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ttangolo 109"/>
          <p:cNvSpPr/>
          <p:nvPr/>
        </p:nvSpPr>
        <p:spPr>
          <a:xfrm>
            <a:off x="6445571" y="5887310"/>
            <a:ext cx="1830125" cy="9615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</a:p>
          <a:p>
            <a:pPr algn="ctr"/>
            <a:endParaRPr lang="en-GB" dirty="0"/>
          </a:p>
        </p:txBody>
      </p:sp>
      <p:sp>
        <p:nvSpPr>
          <p:cNvPr id="107" name="Rettangolo 106"/>
          <p:cNvSpPr/>
          <p:nvPr/>
        </p:nvSpPr>
        <p:spPr>
          <a:xfrm>
            <a:off x="6759849" y="6482188"/>
            <a:ext cx="1364757" cy="2679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smiths@opioids</a:t>
            </a:r>
            <a:endParaRPr lang="en-GB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4" name="Rettangolo arrotondato 83"/>
          <p:cNvSpPr/>
          <p:nvPr/>
        </p:nvSpPr>
        <p:spPr>
          <a:xfrm>
            <a:off x="6555748" y="6285900"/>
            <a:ext cx="811005" cy="26380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Email</a:t>
            </a:r>
            <a:endParaRPr lang="en-GB" dirty="0"/>
          </a:p>
        </p:txBody>
      </p:sp>
      <p:grpSp>
        <p:nvGrpSpPr>
          <p:cNvPr id="86" name="Gruppo 85"/>
          <p:cNvGrpSpPr/>
          <p:nvPr/>
        </p:nvGrpSpPr>
        <p:grpSpPr>
          <a:xfrm>
            <a:off x="1398695" y="6450519"/>
            <a:ext cx="1725727" cy="484669"/>
            <a:chOff x="1365716" y="6351070"/>
            <a:chExt cx="1725727" cy="484669"/>
          </a:xfrm>
        </p:grpSpPr>
        <p:sp>
          <p:nvSpPr>
            <p:cNvPr id="104" name="Rettangolo 103"/>
            <p:cNvSpPr/>
            <p:nvPr/>
          </p:nvSpPr>
          <p:spPr>
            <a:xfrm>
              <a:off x="1365716" y="6533181"/>
              <a:ext cx="1725727" cy="3025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janedoe@jane.com</a:t>
              </a:r>
              <a:endParaRPr lang="en-GB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2" name="Rettangolo arrotondato 111"/>
            <p:cNvSpPr/>
            <p:nvPr/>
          </p:nvSpPr>
          <p:spPr>
            <a:xfrm>
              <a:off x="1499782" y="6351070"/>
              <a:ext cx="811005" cy="263806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Email</a:t>
              </a:r>
              <a:endParaRPr lang="en-GB" dirty="0"/>
            </a:p>
          </p:txBody>
        </p:sp>
      </p:grpSp>
      <p:grpSp>
        <p:nvGrpSpPr>
          <p:cNvPr id="85" name="Gruppo 84"/>
          <p:cNvGrpSpPr/>
          <p:nvPr/>
        </p:nvGrpSpPr>
        <p:grpSpPr>
          <a:xfrm>
            <a:off x="1440017" y="5896403"/>
            <a:ext cx="1244826" cy="430529"/>
            <a:chOff x="1501511" y="6489147"/>
            <a:chExt cx="1244826" cy="430529"/>
          </a:xfrm>
        </p:grpSpPr>
        <p:sp>
          <p:nvSpPr>
            <p:cNvPr id="113" name="Rettangolo 112"/>
            <p:cNvSpPr/>
            <p:nvPr/>
          </p:nvSpPr>
          <p:spPr>
            <a:xfrm>
              <a:off x="1518116" y="6685581"/>
              <a:ext cx="1228221" cy="23409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DoeJane</a:t>
              </a:r>
              <a:endParaRPr lang="en-GB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4" name="Rettangolo arrotondato 113"/>
            <p:cNvSpPr/>
            <p:nvPr/>
          </p:nvSpPr>
          <p:spPr>
            <a:xfrm>
              <a:off x="1501511" y="6489147"/>
              <a:ext cx="811005" cy="263806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Alias</a:t>
              </a:r>
              <a:endParaRPr lang="en-GB" dirty="0"/>
            </a:p>
          </p:txBody>
        </p:sp>
      </p:grpSp>
      <p:cxnSp>
        <p:nvCxnSpPr>
          <p:cNvPr id="95" name="Connettore 2 94"/>
          <p:cNvCxnSpPr>
            <a:stCxn id="105" idx="1"/>
            <a:endCxn id="104" idx="3"/>
          </p:cNvCxnSpPr>
          <p:nvPr/>
        </p:nvCxnSpPr>
        <p:spPr>
          <a:xfrm flipH="1">
            <a:off x="3124422" y="6675862"/>
            <a:ext cx="1051977" cy="108047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2 118"/>
          <p:cNvCxnSpPr>
            <a:stCxn id="105" idx="3"/>
            <a:endCxn id="107" idx="1"/>
          </p:cNvCxnSpPr>
          <p:nvPr/>
        </p:nvCxnSpPr>
        <p:spPr>
          <a:xfrm flipV="1">
            <a:off x="5793940" y="6616176"/>
            <a:ext cx="965909" cy="59686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uppo 123"/>
          <p:cNvGrpSpPr/>
          <p:nvPr/>
        </p:nvGrpSpPr>
        <p:grpSpPr>
          <a:xfrm>
            <a:off x="4366703" y="6556240"/>
            <a:ext cx="1244826" cy="430529"/>
            <a:chOff x="1501511" y="6489147"/>
            <a:chExt cx="1244826" cy="430529"/>
          </a:xfrm>
        </p:grpSpPr>
        <p:sp>
          <p:nvSpPr>
            <p:cNvPr id="125" name="Rettangolo 124"/>
            <p:cNvSpPr/>
            <p:nvPr/>
          </p:nvSpPr>
          <p:spPr>
            <a:xfrm>
              <a:off x="1518116" y="6685581"/>
              <a:ext cx="1228221" cy="23409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Drug dealing</a:t>
              </a:r>
              <a:endParaRPr lang="en-GB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7" name="Rettangolo arrotondato 126"/>
            <p:cNvSpPr/>
            <p:nvPr/>
          </p:nvSpPr>
          <p:spPr>
            <a:xfrm>
              <a:off x="1501511" y="6489147"/>
              <a:ext cx="811005" cy="22766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Category</a:t>
              </a:r>
              <a:endParaRPr lang="en-GB" dirty="0"/>
            </a:p>
          </p:txBody>
        </p:sp>
      </p:grpSp>
      <p:sp>
        <p:nvSpPr>
          <p:cNvPr id="1024" name="Fumetto 4 1023"/>
          <p:cNvSpPr/>
          <p:nvPr/>
        </p:nvSpPr>
        <p:spPr>
          <a:xfrm>
            <a:off x="3558945" y="4996970"/>
            <a:ext cx="2616951" cy="743956"/>
          </a:xfrm>
          <a:prstGeom prst="cloudCallout">
            <a:avLst>
              <a:gd name="adj1" fmla="val 5078"/>
              <a:gd name="adj2" fmla="val 9307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accent1">
                    <a:lumMod val="50000"/>
                  </a:schemeClr>
                </a:solidFill>
              </a:rPr>
              <a:t>… and other information extracted by </a:t>
            </a:r>
          </a:p>
          <a:p>
            <a:pPr algn="ctr"/>
            <a:r>
              <a:rPr lang="en-GB" sz="1000" b="1" dirty="0" smtClean="0">
                <a:solidFill>
                  <a:schemeClr val="accent1">
                    <a:lumMod val="50000"/>
                  </a:schemeClr>
                </a:solidFill>
              </a:rPr>
              <a:t>Text analysis module</a:t>
            </a:r>
            <a:endParaRPr lang="en-GB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0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16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latin typeface="Calibri"/>
                <a:cs typeface="Calibri"/>
              </a:rPr>
              <a:t>Workflow</a:t>
            </a:r>
          </a:p>
          <a:p>
            <a:r>
              <a:rPr lang="en-GB" b="0" dirty="0"/>
              <a:t>Jane bought drugs from a Dark market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165" name="Rettangolo arrotondato 164"/>
          <p:cNvSpPr/>
          <p:nvPr/>
        </p:nvSpPr>
        <p:spPr>
          <a:xfrm>
            <a:off x="7551093" y="3793787"/>
            <a:ext cx="2221721" cy="906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Criminal network reconstruction (T7.3)</a:t>
            </a:r>
            <a:endParaRPr lang="en-GB" dirty="0"/>
          </a:p>
        </p:txBody>
      </p:sp>
      <p:sp>
        <p:nvSpPr>
          <p:cNvPr id="14" name="Disco magnetico 13"/>
          <p:cNvSpPr/>
          <p:nvPr/>
        </p:nvSpPr>
        <p:spPr>
          <a:xfrm>
            <a:off x="433895" y="2011680"/>
            <a:ext cx="5798093" cy="4995020"/>
          </a:xfrm>
          <a:prstGeom prst="flowChartMagneticDisk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456" y="2175967"/>
            <a:ext cx="3147946" cy="168400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95" y="3801315"/>
            <a:ext cx="4555320" cy="146355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12" y="5401994"/>
            <a:ext cx="5249453" cy="1308931"/>
          </a:xfrm>
          <a:prstGeom prst="rect">
            <a:avLst/>
          </a:prstGeom>
        </p:spPr>
      </p:pic>
      <p:sp>
        <p:nvSpPr>
          <p:cNvPr id="2" name="Freccia circolare in giù 1"/>
          <p:cNvSpPr/>
          <p:nvPr/>
        </p:nvSpPr>
        <p:spPr>
          <a:xfrm rot="11356880" flipV="1">
            <a:off x="5945656" y="2911007"/>
            <a:ext cx="2505350" cy="7813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Freccia circolare in giù 9"/>
          <p:cNvSpPr/>
          <p:nvPr/>
        </p:nvSpPr>
        <p:spPr>
          <a:xfrm rot="485514" flipV="1">
            <a:off x="5863749" y="4393224"/>
            <a:ext cx="2505350" cy="7677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396" y="2586720"/>
            <a:ext cx="1610238" cy="662275"/>
          </a:xfrm>
          <a:prstGeom prst="rect">
            <a:avLst/>
          </a:prstGeom>
        </p:spPr>
      </p:pic>
      <p:cxnSp>
        <p:nvCxnSpPr>
          <p:cNvPr id="16" name="Connettore 2 15"/>
          <p:cNvCxnSpPr>
            <a:stCxn id="8" idx="3"/>
            <a:endCxn id="5" idx="1"/>
          </p:cNvCxnSpPr>
          <p:nvPr/>
        </p:nvCxnSpPr>
        <p:spPr>
          <a:xfrm>
            <a:off x="1821634" y="2917858"/>
            <a:ext cx="309822" cy="10011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39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sco magnetico 10"/>
          <p:cNvSpPr/>
          <p:nvPr/>
        </p:nvSpPr>
        <p:spPr>
          <a:xfrm>
            <a:off x="433895" y="2011680"/>
            <a:ext cx="5798093" cy="4995020"/>
          </a:xfrm>
          <a:prstGeom prst="flowChartMagneticDisk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17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latin typeface="Calibri"/>
                <a:cs typeface="Calibri"/>
              </a:rPr>
              <a:t>Workflow</a:t>
            </a:r>
          </a:p>
          <a:p>
            <a:r>
              <a:rPr lang="en-GB" b="0" dirty="0"/>
              <a:t>Jane bought drugs from a Dark market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10" name="Rettangolo arrotondato 9"/>
          <p:cNvSpPr/>
          <p:nvPr/>
        </p:nvSpPr>
        <p:spPr>
          <a:xfrm>
            <a:off x="7551093" y="3793787"/>
            <a:ext cx="2221721" cy="906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Criminal network reconstruction (T7.3)</a:t>
            </a:r>
            <a:endParaRPr lang="en-GB" dirty="0"/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456" y="2175967"/>
            <a:ext cx="3147946" cy="168400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95" y="3801315"/>
            <a:ext cx="4555320" cy="1463556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12" y="5401994"/>
            <a:ext cx="5249453" cy="1308931"/>
          </a:xfrm>
          <a:prstGeom prst="rect">
            <a:avLst/>
          </a:prstGeom>
        </p:spPr>
      </p:pic>
      <p:sp>
        <p:nvSpPr>
          <p:cNvPr id="8" name="Ovale 7"/>
          <p:cNvSpPr/>
          <p:nvPr/>
        </p:nvSpPr>
        <p:spPr>
          <a:xfrm>
            <a:off x="186372" y="3516923"/>
            <a:ext cx="2205136" cy="348977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ccia circolare in giù 11"/>
          <p:cNvSpPr/>
          <p:nvPr/>
        </p:nvSpPr>
        <p:spPr>
          <a:xfrm rot="11356880" flipV="1">
            <a:off x="5945656" y="2911007"/>
            <a:ext cx="2505350" cy="7813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Freccia circolare in giù 12"/>
          <p:cNvSpPr/>
          <p:nvPr/>
        </p:nvSpPr>
        <p:spPr>
          <a:xfrm rot="485514" flipV="1">
            <a:off x="5863749" y="4393224"/>
            <a:ext cx="2505350" cy="7677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396" y="2586720"/>
            <a:ext cx="1610238" cy="662275"/>
          </a:xfrm>
          <a:prstGeom prst="rect">
            <a:avLst/>
          </a:prstGeom>
        </p:spPr>
      </p:pic>
      <p:cxnSp>
        <p:nvCxnSpPr>
          <p:cNvPr id="18" name="Connettore 2 17"/>
          <p:cNvCxnSpPr>
            <a:stCxn id="14" idx="3"/>
            <a:endCxn id="15" idx="1"/>
          </p:cNvCxnSpPr>
          <p:nvPr/>
        </p:nvCxnSpPr>
        <p:spPr>
          <a:xfrm>
            <a:off x="1821634" y="2917858"/>
            <a:ext cx="309822" cy="10011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8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18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latin typeface="Calibri"/>
                <a:cs typeface="Calibri"/>
              </a:rPr>
              <a:t>Workflow</a:t>
            </a:r>
          </a:p>
          <a:p>
            <a:r>
              <a:rPr lang="en-GB" b="0" dirty="0"/>
              <a:t>Jane bought drugs from a Dark market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43" name="Disco magnetico 42"/>
          <p:cNvSpPr/>
          <p:nvPr/>
        </p:nvSpPr>
        <p:spPr>
          <a:xfrm>
            <a:off x="433895" y="2011680"/>
            <a:ext cx="5798093" cy="4995020"/>
          </a:xfrm>
          <a:prstGeom prst="flowChartMagneticDisk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Rettangolo arrotondato 43"/>
          <p:cNvSpPr/>
          <p:nvPr/>
        </p:nvSpPr>
        <p:spPr>
          <a:xfrm>
            <a:off x="7551093" y="3793787"/>
            <a:ext cx="2221721" cy="906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Criminal network reconstruction (T7.3)</a:t>
            </a:r>
            <a:endParaRPr lang="en-GB" dirty="0"/>
          </a:p>
        </p:txBody>
      </p:sp>
      <p:pic>
        <p:nvPicPr>
          <p:cNvPr id="45" name="Immagin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456" y="2175967"/>
            <a:ext cx="3147946" cy="1684008"/>
          </a:xfrm>
          <a:prstGeom prst="rect">
            <a:avLst/>
          </a:prstGeom>
        </p:spPr>
      </p:pic>
      <p:pic>
        <p:nvPicPr>
          <p:cNvPr id="42" name="Immagin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79" y="4024262"/>
            <a:ext cx="4915790" cy="2635409"/>
          </a:xfrm>
          <a:prstGeom prst="rect">
            <a:avLst/>
          </a:prstGeom>
        </p:spPr>
      </p:pic>
      <p:cxnSp>
        <p:nvCxnSpPr>
          <p:cNvPr id="47" name="Connettore 2 46"/>
          <p:cNvCxnSpPr/>
          <p:nvPr/>
        </p:nvCxnSpPr>
        <p:spPr>
          <a:xfrm flipH="1" flipV="1">
            <a:off x="3332941" y="3587264"/>
            <a:ext cx="1914573" cy="25321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ccia circolare in giù 8"/>
          <p:cNvSpPr/>
          <p:nvPr/>
        </p:nvSpPr>
        <p:spPr>
          <a:xfrm rot="11356880" flipV="1">
            <a:off x="5945656" y="2911007"/>
            <a:ext cx="2505350" cy="7813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Freccia circolare in giù 9"/>
          <p:cNvSpPr/>
          <p:nvPr/>
        </p:nvSpPr>
        <p:spPr>
          <a:xfrm rot="485514" flipV="1">
            <a:off x="5863749" y="4393224"/>
            <a:ext cx="2505350" cy="7677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96" y="2586720"/>
            <a:ext cx="1610238" cy="662275"/>
          </a:xfrm>
          <a:prstGeom prst="rect">
            <a:avLst/>
          </a:prstGeom>
        </p:spPr>
      </p:pic>
      <p:cxnSp>
        <p:nvCxnSpPr>
          <p:cNvPr id="12" name="Connettore 2 11"/>
          <p:cNvCxnSpPr>
            <a:stCxn id="11" idx="3"/>
            <a:endCxn id="45" idx="1"/>
          </p:cNvCxnSpPr>
          <p:nvPr/>
        </p:nvCxnSpPr>
        <p:spPr>
          <a:xfrm>
            <a:off x="1821634" y="2917858"/>
            <a:ext cx="309822" cy="10011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5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19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latin typeface="Calibri"/>
                <a:cs typeface="Calibri"/>
              </a:rPr>
              <a:t>Workflow</a:t>
            </a:r>
          </a:p>
          <a:p>
            <a:r>
              <a:rPr lang="en-GB" b="0" dirty="0"/>
              <a:t>Jane bought drugs from a Dark market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43" name="Disco magnetico 42"/>
          <p:cNvSpPr/>
          <p:nvPr/>
        </p:nvSpPr>
        <p:spPr>
          <a:xfrm>
            <a:off x="433895" y="2011680"/>
            <a:ext cx="5798093" cy="4995020"/>
          </a:xfrm>
          <a:prstGeom prst="flowChartMagneticDisk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Rettangolo arrotondato 43"/>
          <p:cNvSpPr/>
          <p:nvPr/>
        </p:nvSpPr>
        <p:spPr>
          <a:xfrm>
            <a:off x="7551093" y="3793787"/>
            <a:ext cx="2221721" cy="906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Criminal network reconstruction (T7.3)</a:t>
            </a:r>
            <a:endParaRPr lang="en-GB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4" y="2545834"/>
            <a:ext cx="6006594" cy="3926712"/>
          </a:xfrm>
          <a:prstGeom prst="rect">
            <a:avLst/>
          </a:prstGeom>
        </p:spPr>
      </p:pic>
      <p:sp>
        <p:nvSpPr>
          <p:cNvPr id="7" name="Freccia circolare in giù 6"/>
          <p:cNvSpPr/>
          <p:nvPr/>
        </p:nvSpPr>
        <p:spPr>
          <a:xfrm rot="11356880" flipV="1">
            <a:off x="5945656" y="2911007"/>
            <a:ext cx="2505350" cy="7813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Freccia circolare in giù 7"/>
          <p:cNvSpPr/>
          <p:nvPr/>
        </p:nvSpPr>
        <p:spPr>
          <a:xfrm rot="485514" flipV="1">
            <a:off x="5863749" y="4393224"/>
            <a:ext cx="2505350" cy="7677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15" y="5442461"/>
            <a:ext cx="1610238" cy="662275"/>
          </a:xfrm>
          <a:prstGeom prst="rect">
            <a:avLst/>
          </a:prstGeom>
        </p:spPr>
      </p:pic>
      <p:cxnSp>
        <p:nvCxnSpPr>
          <p:cNvPr id="10" name="Connettore 2 9"/>
          <p:cNvCxnSpPr>
            <a:stCxn id="9" idx="3"/>
          </p:cNvCxnSpPr>
          <p:nvPr/>
        </p:nvCxnSpPr>
        <p:spPr>
          <a:xfrm>
            <a:off x="2626753" y="5773599"/>
            <a:ext cx="847967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51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xmlns="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GB" sz="3200" dirty="0" smtClean="0">
                <a:latin typeface="Calibri"/>
                <a:cs typeface="Calibri"/>
              </a:rPr>
              <a:t>Scenario description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 smtClean="0">
                <a:latin typeface="Calibri"/>
                <a:cs typeface="Calibri"/>
              </a:rPr>
              <a:t>Operational needs</a:t>
            </a:r>
          </a:p>
          <a:p>
            <a:pPr marL="285750" indent="-285750">
              <a:buFont typeface="Arial" charset="0"/>
              <a:buChar char="•"/>
            </a:pPr>
            <a:r>
              <a:rPr lang="en-GB" sz="3200" dirty="0" smtClean="0">
                <a:latin typeface="Calibri"/>
                <a:cs typeface="Calibri"/>
              </a:rPr>
              <a:t>Proposed workflow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>
                <a:latin typeface="Calibri"/>
                <a:cs typeface="Calibri"/>
              </a:rPr>
              <a:t>Outline</a:t>
            </a:r>
            <a:endParaRPr lang="en-GB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1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20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latin typeface="Calibri"/>
                <a:cs typeface="Calibri"/>
              </a:rPr>
              <a:t>Workflow</a:t>
            </a:r>
          </a:p>
          <a:p>
            <a:r>
              <a:rPr lang="en-GB" b="0" dirty="0"/>
              <a:t>Jane bought drugs from a Dark market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43" name="Disco magnetico 42"/>
          <p:cNvSpPr/>
          <p:nvPr/>
        </p:nvSpPr>
        <p:spPr>
          <a:xfrm>
            <a:off x="433895" y="2011680"/>
            <a:ext cx="5798093" cy="4995020"/>
          </a:xfrm>
          <a:prstGeom prst="flowChartMagneticDisk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Rettangolo arrotondato 43"/>
          <p:cNvSpPr/>
          <p:nvPr/>
        </p:nvSpPr>
        <p:spPr>
          <a:xfrm>
            <a:off x="7551093" y="3793787"/>
            <a:ext cx="2887135" cy="906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Black markets and illegal shops and products tracking (T7.2)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4" y="2545834"/>
            <a:ext cx="6006594" cy="3926712"/>
          </a:xfrm>
          <a:prstGeom prst="rect">
            <a:avLst/>
          </a:prstGeom>
        </p:spPr>
      </p:pic>
      <p:sp>
        <p:nvSpPr>
          <p:cNvPr id="7" name="Freccia circolare in giù 6"/>
          <p:cNvSpPr/>
          <p:nvPr/>
        </p:nvSpPr>
        <p:spPr>
          <a:xfrm rot="11356880" flipV="1">
            <a:off x="5945656" y="2911007"/>
            <a:ext cx="2505350" cy="7813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Freccia circolare in giù 7"/>
          <p:cNvSpPr/>
          <p:nvPr/>
        </p:nvSpPr>
        <p:spPr>
          <a:xfrm rot="485514" flipV="1">
            <a:off x="5863749" y="4393224"/>
            <a:ext cx="2505350" cy="7677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6935371" y="5333433"/>
            <a:ext cx="3643533" cy="167326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Tracking of illegal markets and products can be executed continuously in order to alert users when new markets and/or products are found</a:t>
            </a:r>
            <a:endParaRPr lang="en-GB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15" y="5442461"/>
            <a:ext cx="1610238" cy="662275"/>
          </a:xfrm>
          <a:prstGeom prst="rect">
            <a:avLst/>
          </a:prstGeom>
        </p:spPr>
      </p:pic>
      <p:cxnSp>
        <p:nvCxnSpPr>
          <p:cNvPr id="11" name="Connettore 2 10"/>
          <p:cNvCxnSpPr>
            <a:stCxn id="10" idx="3"/>
          </p:cNvCxnSpPr>
          <p:nvPr/>
        </p:nvCxnSpPr>
        <p:spPr>
          <a:xfrm>
            <a:off x="2626753" y="5773599"/>
            <a:ext cx="847967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4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21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latin typeface="Calibri"/>
                <a:cs typeface="Calibri"/>
              </a:rPr>
              <a:t>Workflow</a:t>
            </a:r>
          </a:p>
          <a:p>
            <a:r>
              <a:rPr lang="en-GB" b="0" dirty="0"/>
              <a:t>Jane bought drugs from a Dark market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3580598" y="3876412"/>
            <a:ext cx="1617541" cy="1031306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 smtClean="0">
                <a:solidFill>
                  <a:schemeClr val="accent1">
                    <a:lumMod val="50000"/>
                  </a:schemeClr>
                </a:solidFill>
              </a:rPr>
              <a:t>Email message</a:t>
            </a:r>
            <a:endParaRPr lang="en-GB" sz="1400" dirty="0"/>
          </a:p>
        </p:txBody>
      </p:sp>
      <p:sp>
        <p:nvSpPr>
          <p:cNvPr id="11" name="Rettangolo 10"/>
          <p:cNvSpPr/>
          <p:nvPr/>
        </p:nvSpPr>
        <p:spPr>
          <a:xfrm>
            <a:off x="5849770" y="3603513"/>
            <a:ext cx="1654319" cy="9615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</a:p>
          <a:p>
            <a:pPr algn="ctr"/>
            <a:endParaRPr lang="en-GB" dirty="0"/>
          </a:p>
        </p:txBody>
      </p:sp>
      <p:sp>
        <p:nvSpPr>
          <p:cNvPr id="12" name="Rettangolo 11"/>
          <p:cNvSpPr/>
          <p:nvPr/>
        </p:nvSpPr>
        <p:spPr>
          <a:xfrm>
            <a:off x="6023371" y="4198391"/>
            <a:ext cx="1364757" cy="2679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smiths@opioids</a:t>
            </a:r>
            <a:endParaRPr lang="en-GB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ttangolo arrotondato 12"/>
          <p:cNvSpPr/>
          <p:nvPr/>
        </p:nvSpPr>
        <p:spPr>
          <a:xfrm>
            <a:off x="5959947" y="4002103"/>
            <a:ext cx="811005" cy="26380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Email</a:t>
            </a:r>
            <a:endParaRPr lang="en-GB" dirty="0"/>
          </a:p>
        </p:txBody>
      </p:sp>
      <p:cxnSp>
        <p:nvCxnSpPr>
          <p:cNvPr id="21" name="Connettore 2 20"/>
          <p:cNvCxnSpPr>
            <a:stCxn id="10" idx="3"/>
            <a:endCxn id="12" idx="1"/>
          </p:cNvCxnSpPr>
          <p:nvPr/>
        </p:nvCxnSpPr>
        <p:spPr>
          <a:xfrm flipV="1">
            <a:off x="5198139" y="4332379"/>
            <a:ext cx="825232" cy="59686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/>
          <p:cNvGrpSpPr/>
          <p:nvPr/>
        </p:nvGrpSpPr>
        <p:grpSpPr>
          <a:xfrm>
            <a:off x="3770902" y="4272443"/>
            <a:ext cx="1244826" cy="430529"/>
            <a:chOff x="1501511" y="6489147"/>
            <a:chExt cx="1244826" cy="430529"/>
          </a:xfrm>
        </p:grpSpPr>
        <p:sp>
          <p:nvSpPr>
            <p:cNvPr id="23" name="Rettangolo 22"/>
            <p:cNvSpPr/>
            <p:nvPr/>
          </p:nvSpPr>
          <p:spPr>
            <a:xfrm>
              <a:off x="1518116" y="6685581"/>
              <a:ext cx="1228221" cy="23409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Drug dealing</a:t>
              </a:r>
              <a:endParaRPr lang="en-GB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Rettangolo arrotondato 23"/>
            <p:cNvSpPr/>
            <p:nvPr/>
          </p:nvSpPr>
          <p:spPr>
            <a:xfrm>
              <a:off x="1501511" y="6489147"/>
              <a:ext cx="811005" cy="22766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Category</a:t>
              </a:r>
              <a:endParaRPr lang="en-GB" dirty="0"/>
            </a:p>
          </p:txBody>
        </p:sp>
      </p:grpSp>
      <p:sp>
        <p:nvSpPr>
          <p:cNvPr id="25" name="Rettangolo 24"/>
          <p:cNvSpPr/>
          <p:nvPr/>
        </p:nvSpPr>
        <p:spPr>
          <a:xfrm>
            <a:off x="5836544" y="1955931"/>
            <a:ext cx="1506106" cy="11586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</a:p>
          <a:p>
            <a:pPr algn="ctr"/>
            <a:endParaRPr lang="en-GB" dirty="0"/>
          </a:p>
        </p:txBody>
      </p:sp>
      <p:sp>
        <p:nvSpPr>
          <p:cNvPr id="26" name="Rettangolo 25"/>
          <p:cNvSpPr/>
          <p:nvPr/>
        </p:nvSpPr>
        <p:spPr>
          <a:xfrm>
            <a:off x="1163052" y="1558345"/>
            <a:ext cx="1949831" cy="24439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</a:p>
          <a:p>
            <a:pPr algn="ctr"/>
            <a:endParaRPr lang="en-GB" dirty="0"/>
          </a:p>
        </p:txBody>
      </p:sp>
      <p:sp>
        <p:nvSpPr>
          <p:cNvPr id="27" name="Rettangolo 26"/>
          <p:cNvSpPr/>
          <p:nvPr/>
        </p:nvSpPr>
        <p:spPr>
          <a:xfrm>
            <a:off x="1485713" y="3114626"/>
            <a:ext cx="1284898" cy="188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325u3092</a:t>
            </a:r>
            <a:endParaRPr lang="en-GB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1445418" y="2616451"/>
            <a:ext cx="1325193" cy="1946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25u3209u32</a:t>
            </a:r>
            <a:endParaRPr lang="en-GB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9" name="Gruppo 28"/>
          <p:cNvGrpSpPr/>
          <p:nvPr/>
        </p:nvGrpSpPr>
        <p:grpSpPr>
          <a:xfrm>
            <a:off x="3783885" y="2243689"/>
            <a:ext cx="1530864" cy="1082368"/>
            <a:chOff x="4797930" y="5520848"/>
            <a:chExt cx="1530864" cy="1459786"/>
          </a:xfrm>
        </p:grpSpPr>
        <p:sp>
          <p:nvSpPr>
            <p:cNvPr id="30" name="Rettangolo 29"/>
            <p:cNvSpPr/>
            <p:nvPr/>
          </p:nvSpPr>
          <p:spPr>
            <a:xfrm>
              <a:off x="4797931" y="5520848"/>
              <a:ext cx="1530863" cy="37741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Transaction</a:t>
              </a:r>
              <a:endParaRPr lang="en-GB" dirty="0"/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4797930" y="6627579"/>
              <a:ext cx="1530863" cy="3530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Transaction</a:t>
              </a:r>
              <a:endParaRPr lang="en-GB" dirty="0"/>
            </a:p>
          </p:txBody>
        </p:sp>
        <p:sp>
          <p:nvSpPr>
            <p:cNvPr id="32" name="CasellaDiTesto 31"/>
            <p:cNvSpPr txBox="1"/>
            <p:nvPr/>
          </p:nvSpPr>
          <p:spPr>
            <a:xfrm>
              <a:off x="5483110" y="6050223"/>
              <a:ext cx="250390" cy="429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GB" sz="1400" b="1" dirty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GB" sz="14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GB" sz="1400" b="1" dirty="0" smtClean="0"/>
                <a:t>.</a:t>
              </a:r>
              <a:endParaRPr lang="en-GB" sz="1400" b="1" dirty="0"/>
            </a:p>
          </p:txBody>
        </p:sp>
      </p:grpSp>
      <p:cxnSp>
        <p:nvCxnSpPr>
          <p:cNvPr id="33" name="Connettore 2 32"/>
          <p:cNvCxnSpPr>
            <a:stCxn id="30" idx="1"/>
            <a:endCxn id="28" idx="3"/>
          </p:cNvCxnSpPr>
          <p:nvPr/>
        </p:nvCxnSpPr>
        <p:spPr>
          <a:xfrm flipH="1">
            <a:off x="2770611" y="2383609"/>
            <a:ext cx="1013275" cy="33015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5932255" y="2640322"/>
            <a:ext cx="1325193" cy="1946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vreber2321</a:t>
            </a:r>
            <a:endParaRPr lang="en-GB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5" name="Connettore 2 34"/>
          <p:cNvCxnSpPr>
            <a:stCxn id="30" idx="3"/>
            <a:endCxn id="34" idx="1"/>
          </p:cNvCxnSpPr>
          <p:nvPr/>
        </p:nvCxnSpPr>
        <p:spPr>
          <a:xfrm>
            <a:off x="5314749" y="2383609"/>
            <a:ext cx="617506" cy="35402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arrotondato 35"/>
          <p:cNvSpPr/>
          <p:nvPr/>
        </p:nvSpPr>
        <p:spPr>
          <a:xfrm>
            <a:off x="5904271" y="2437242"/>
            <a:ext cx="1245405" cy="23429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Crypto address</a:t>
            </a:r>
            <a:endParaRPr lang="en-GB" sz="1200" dirty="0"/>
          </a:p>
        </p:txBody>
      </p:sp>
      <p:sp>
        <p:nvSpPr>
          <p:cNvPr id="37" name="Rettangolo arrotondato 36"/>
          <p:cNvSpPr/>
          <p:nvPr/>
        </p:nvSpPr>
        <p:spPr>
          <a:xfrm>
            <a:off x="1208287" y="2410535"/>
            <a:ext cx="1348376" cy="23130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Crypto address</a:t>
            </a:r>
            <a:endParaRPr lang="en-GB" dirty="0"/>
          </a:p>
        </p:txBody>
      </p:sp>
      <p:sp>
        <p:nvSpPr>
          <p:cNvPr id="38" name="Rettangolo arrotondato 37"/>
          <p:cNvSpPr/>
          <p:nvPr/>
        </p:nvSpPr>
        <p:spPr>
          <a:xfrm>
            <a:off x="1225909" y="2920217"/>
            <a:ext cx="1348376" cy="23130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Crypto address</a:t>
            </a:r>
            <a:endParaRPr lang="en-GB" dirty="0"/>
          </a:p>
        </p:txBody>
      </p:sp>
      <p:grpSp>
        <p:nvGrpSpPr>
          <p:cNvPr id="39" name="Gruppo 38"/>
          <p:cNvGrpSpPr/>
          <p:nvPr/>
        </p:nvGrpSpPr>
        <p:grpSpPr>
          <a:xfrm>
            <a:off x="1420697" y="1932639"/>
            <a:ext cx="1228221" cy="397807"/>
            <a:chOff x="1518116" y="6521869"/>
            <a:chExt cx="1228221" cy="397807"/>
          </a:xfrm>
        </p:grpSpPr>
        <p:sp>
          <p:nvSpPr>
            <p:cNvPr id="40" name="Rettangolo 39"/>
            <p:cNvSpPr/>
            <p:nvPr/>
          </p:nvSpPr>
          <p:spPr>
            <a:xfrm>
              <a:off x="1518116" y="6685581"/>
              <a:ext cx="1228221" cy="23409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DoeJane</a:t>
              </a:r>
              <a:endParaRPr lang="en-GB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1" name="Rettangolo arrotondato 40"/>
            <p:cNvSpPr/>
            <p:nvPr/>
          </p:nvSpPr>
          <p:spPr>
            <a:xfrm>
              <a:off x="1557783" y="6521869"/>
              <a:ext cx="811005" cy="202947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Alias</a:t>
              </a:r>
              <a:endParaRPr lang="en-GB" dirty="0"/>
            </a:p>
          </p:txBody>
        </p:sp>
      </p:grpSp>
      <p:grpSp>
        <p:nvGrpSpPr>
          <p:cNvPr id="64" name="Gruppo 63"/>
          <p:cNvGrpSpPr/>
          <p:nvPr/>
        </p:nvGrpSpPr>
        <p:grpSpPr>
          <a:xfrm>
            <a:off x="1278473" y="3447651"/>
            <a:ext cx="1725727" cy="484669"/>
            <a:chOff x="1365716" y="6351070"/>
            <a:chExt cx="1725727" cy="484669"/>
          </a:xfrm>
        </p:grpSpPr>
        <p:sp>
          <p:nvSpPr>
            <p:cNvPr id="65" name="Rettangolo 64"/>
            <p:cNvSpPr/>
            <p:nvPr/>
          </p:nvSpPr>
          <p:spPr>
            <a:xfrm>
              <a:off x="1365716" y="6533181"/>
              <a:ext cx="1725727" cy="3025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janedoe@jane.com</a:t>
              </a:r>
              <a:endParaRPr lang="en-GB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6" name="Rettangolo arrotondato 65"/>
            <p:cNvSpPr/>
            <p:nvPr/>
          </p:nvSpPr>
          <p:spPr>
            <a:xfrm>
              <a:off x="1499782" y="6351070"/>
              <a:ext cx="811005" cy="263806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Email</a:t>
              </a:r>
              <a:endParaRPr lang="en-GB" dirty="0"/>
            </a:p>
          </p:txBody>
        </p:sp>
      </p:grpSp>
      <p:cxnSp>
        <p:nvCxnSpPr>
          <p:cNvPr id="20" name="Connettore 2 19"/>
          <p:cNvCxnSpPr>
            <a:stCxn id="10" idx="1"/>
            <a:endCxn id="65" idx="3"/>
          </p:cNvCxnSpPr>
          <p:nvPr/>
        </p:nvCxnSpPr>
        <p:spPr>
          <a:xfrm flipH="1" flipV="1">
            <a:off x="3004200" y="3781041"/>
            <a:ext cx="576398" cy="611024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o 66"/>
          <p:cNvGrpSpPr/>
          <p:nvPr/>
        </p:nvGrpSpPr>
        <p:grpSpPr>
          <a:xfrm>
            <a:off x="5478136" y="4963077"/>
            <a:ext cx="3954338" cy="1955538"/>
            <a:chOff x="979982" y="4501596"/>
            <a:chExt cx="3954338" cy="2006646"/>
          </a:xfrm>
        </p:grpSpPr>
        <p:sp>
          <p:nvSpPr>
            <p:cNvPr id="68" name="Rettangolo 67"/>
            <p:cNvSpPr/>
            <p:nvPr/>
          </p:nvSpPr>
          <p:spPr>
            <a:xfrm>
              <a:off x="3775007" y="5129151"/>
              <a:ext cx="1146616" cy="58530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Product</a:t>
              </a:r>
            </a:p>
            <a:p>
              <a:pPr algn="ctr"/>
              <a:endParaRPr lang="en-GB" dirty="0"/>
            </a:p>
          </p:txBody>
        </p:sp>
        <p:grpSp>
          <p:nvGrpSpPr>
            <p:cNvPr id="69" name="Gruppo 68"/>
            <p:cNvGrpSpPr/>
            <p:nvPr/>
          </p:nvGrpSpPr>
          <p:grpSpPr>
            <a:xfrm>
              <a:off x="979982" y="4501596"/>
              <a:ext cx="2110660" cy="1955538"/>
              <a:chOff x="3664634" y="4079142"/>
              <a:chExt cx="2110660" cy="1276094"/>
            </a:xfrm>
          </p:grpSpPr>
          <p:sp>
            <p:nvSpPr>
              <p:cNvPr id="83" name="Rettangolo 82"/>
              <p:cNvSpPr/>
              <p:nvPr/>
            </p:nvSpPr>
            <p:spPr>
              <a:xfrm>
                <a:off x="3664634" y="4079142"/>
                <a:ext cx="2110660" cy="127609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Account </a:t>
                </a:r>
                <a:endParaRPr lang="en-GB" dirty="0"/>
              </a:p>
            </p:txBody>
          </p:sp>
          <p:sp>
            <p:nvSpPr>
              <p:cNvPr id="84" name="Rettangolo 83"/>
              <p:cNvSpPr/>
              <p:nvPr/>
            </p:nvSpPr>
            <p:spPr>
              <a:xfrm>
                <a:off x="4517543" y="4795294"/>
                <a:ext cx="1084619" cy="16853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Bnfbnofn</a:t>
                </a:r>
                <a:r>
                  <a:rPr lang="en-GB" sz="12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…</a:t>
                </a:r>
                <a:endParaRPr lang="en-GB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5" name="Rettangolo 84"/>
              <p:cNvSpPr/>
              <p:nvPr/>
            </p:nvSpPr>
            <p:spPr>
              <a:xfrm>
                <a:off x="4049943" y="5084240"/>
                <a:ext cx="1356384" cy="20710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smiths@opioids</a:t>
                </a:r>
                <a:endParaRPr lang="en-GB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70" name="Rettangolo 69"/>
            <p:cNvSpPr/>
            <p:nvPr/>
          </p:nvSpPr>
          <p:spPr>
            <a:xfrm>
              <a:off x="3787704" y="4501596"/>
              <a:ext cx="1146616" cy="50742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Product</a:t>
              </a:r>
            </a:p>
            <a:p>
              <a:pPr algn="ctr"/>
              <a:endParaRPr lang="en-GB" dirty="0"/>
            </a:p>
          </p:txBody>
        </p:sp>
        <p:sp>
          <p:nvSpPr>
            <p:cNvPr id="71" name="Rettangolo 70"/>
            <p:cNvSpPr/>
            <p:nvPr/>
          </p:nvSpPr>
          <p:spPr>
            <a:xfrm>
              <a:off x="3787704" y="5909032"/>
              <a:ext cx="1146616" cy="59921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Product</a:t>
              </a:r>
            </a:p>
            <a:p>
              <a:pPr algn="ctr"/>
              <a:endParaRPr lang="en-GB" dirty="0"/>
            </a:p>
          </p:txBody>
        </p:sp>
        <p:cxnSp>
          <p:nvCxnSpPr>
            <p:cNvPr id="72" name="Connettore 2 71"/>
            <p:cNvCxnSpPr>
              <a:stCxn id="83" idx="3"/>
              <a:endCxn id="70" idx="1"/>
            </p:cNvCxnSpPr>
            <p:nvPr/>
          </p:nvCxnSpPr>
          <p:spPr>
            <a:xfrm flipV="1">
              <a:off x="3090642" y="4755311"/>
              <a:ext cx="697062" cy="724054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2 72"/>
            <p:cNvCxnSpPr>
              <a:stCxn id="83" idx="3"/>
              <a:endCxn id="71" idx="1"/>
            </p:cNvCxnSpPr>
            <p:nvPr/>
          </p:nvCxnSpPr>
          <p:spPr>
            <a:xfrm>
              <a:off x="3090642" y="5479365"/>
              <a:ext cx="697062" cy="72927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ttangolo 73"/>
            <p:cNvSpPr/>
            <p:nvPr/>
          </p:nvSpPr>
          <p:spPr>
            <a:xfrm>
              <a:off x="3909694" y="4758856"/>
              <a:ext cx="903162" cy="21203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Opioids</a:t>
              </a:r>
              <a:endParaRPr lang="en-GB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5" name="Rettangolo 74"/>
            <p:cNvSpPr/>
            <p:nvPr/>
          </p:nvSpPr>
          <p:spPr>
            <a:xfrm>
              <a:off x="3936192" y="5447125"/>
              <a:ext cx="903162" cy="21203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Cocaine</a:t>
              </a:r>
              <a:endParaRPr lang="en-GB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6" name="Rettangolo 75"/>
            <p:cNvSpPr/>
            <p:nvPr/>
          </p:nvSpPr>
          <p:spPr>
            <a:xfrm>
              <a:off x="3914247" y="6251076"/>
              <a:ext cx="903162" cy="21203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Ecstasy</a:t>
              </a:r>
              <a:endParaRPr lang="en-GB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77" name="Gruppo 76"/>
            <p:cNvGrpSpPr/>
            <p:nvPr/>
          </p:nvGrpSpPr>
          <p:grpSpPr>
            <a:xfrm>
              <a:off x="1159941" y="4981114"/>
              <a:ext cx="1228221" cy="397807"/>
              <a:chOff x="1518116" y="6521869"/>
              <a:chExt cx="1228221" cy="397807"/>
            </a:xfrm>
          </p:grpSpPr>
          <p:sp>
            <p:nvSpPr>
              <p:cNvPr id="81" name="Rettangolo 80"/>
              <p:cNvSpPr/>
              <p:nvPr/>
            </p:nvSpPr>
            <p:spPr>
              <a:xfrm>
                <a:off x="1518116" y="6685581"/>
                <a:ext cx="1228221" cy="23409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Smithsopioids</a:t>
                </a:r>
                <a:endParaRPr lang="en-GB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2" name="Rettangolo arrotondato 81"/>
              <p:cNvSpPr/>
              <p:nvPr/>
            </p:nvSpPr>
            <p:spPr>
              <a:xfrm>
                <a:off x="1557783" y="6521869"/>
                <a:ext cx="811005" cy="202947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/>
                  <a:t>Alias</a:t>
                </a:r>
                <a:endParaRPr lang="en-GB" dirty="0"/>
              </a:p>
            </p:txBody>
          </p:sp>
        </p:grpSp>
        <p:sp>
          <p:nvSpPr>
            <p:cNvPr id="78" name="Rettangolo arrotondato 77"/>
            <p:cNvSpPr/>
            <p:nvPr/>
          </p:nvSpPr>
          <p:spPr>
            <a:xfrm>
              <a:off x="2126481" y="5424791"/>
              <a:ext cx="811005" cy="202947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PGP key</a:t>
              </a:r>
              <a:endParaRPr lang="en-GB" dirty="0"/>
            </a:p>
          </p:txBody>
        </p:sp>
        <p:sp>
          <p:nvSpPr>
            <p:cNvPr id="79" name="Rettangolo arrotondato 78"/>
            <p:cNvSpPr/>
            <p:nvPr/>
          </p:nvSpPr>
          <p:spPr>
            <a:xfrm>
              <a:off x="1223999" y="5938590"/>
              <a:ext cx="811005" cy="202947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Email</a:t>
              </a:r>
              <a:endParaRPr lang="en-GB" dirty="0"/>
            </a:p>
          </p:txBody>
        </p:sp>
        <p:cxnSp>
          <p:nvCxnSpPr>
            <p:cNvPr id="80" name="Connettore 2 79"/>
            <p:cNvCxnSpPr>
              <a:stCxn id="83" idx="3"/>
              <a:endCxn id="68" idx="1"/>
            </p:cNvCxnSpPr>
            <p:nvPr/>
          </p:nvCxnSpPr>
          <p:spPr>
            <a:xfrm flipV="1">
              <a:off x="3090642" y="5421802"/>
              <a:ext cx="684365" cy="5756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Connettore 2 85"/>
          <p:cNvCxnSpPr>
            <a:stCxn id="11" idx="2"/>
            <a:endCxn id="83" idx="0"/>
          </p:cNvCxnSpPr>
          <p:nvPr/>
        </p:nvCxnSpPr>
        <p:spPr>
          <a:xfrm flipH="1">
            <a:off x="6533466" y="4565071"/>
            <a:ext cx="143464" cy="39800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o 54"/>
          <p:cNvGrpSpPr/>
          <p:nvPr/>
        </p:nvGrpSpPr>
        <p:grpSpPr>
          <a:xfrm>
            <a:off x="2361514" y="5504800"/>
            <a:ext cx="2210943" cy="887072"/>
            <a:chOff x="3308522" y="2836412"/>
            <a:chExt cx="2210943" cy="887072"/>
          </a:xfrm>
        </p:grpSpPr>
        <p:sp>
          <p:nvSpPr>
            <p:cNvPr id="56" name="Rettangolo 55"/>
            <p:cNvSpPr/>
            <p:nvPr/>
          </p:nvSpPr>
          <p:spPr>
            <a:xfrm>
              <a:off x="3308522" y="2836412"/>
              <a:ext cx="2210943" cy="88707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Source</a:t>
              </a:r>
              <a:endParaRPr lang="en-GB" dirty="0"/>
            </a:p>
          </p:txBody>
        </p:sp>
        <p:sp>
          <p:nvSpPr>
            <p:cNvPr id="57" name="Rettangolo 56"/>
            <p:cNvSpPr/>
            <p:nvPr/>
          </p:nvSpPr>
          <p:spPr>
            <a:xfrm>
              <a:off x="3565897" y="3327020"/>
              <a:ext cx="1837454" cy="25428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***b3r6espa33w.onion/</a:t>
              </a:r>
            </a:p>
          </p:txBody>
        </p:sp>
        <p:sp>
          <p:nvSpPr>
            <p:cNvPr id="58" name="Rettangolo arrotondato 57"/>
            <p:cNvSpPr/>
            <p:nvPr/>
          </p:nvSpPr>
          <p:spPr>
            <a:xfrm>
              <a:off x="3485361" y="3153642"/>
              <a:ext cx="680240" cy="233084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URL</a:t>
              </a:r>
              <a:endParaRPr lang="en-GB" dirty="0"/>
            </a:p>
          </p:txBody>
        </p:sp>
      </p:grpSp>
      <p:cxnSp>
        <p:nvCxnSpPr>
          <p:cNvPr id="5" name="Connettore 2 4"/>
          <p:cNvCxnSpPr>
            <a:stCxn id="56" idx="3"/>
            <a:endCxn id="83" idx="1"/>
          </p:cNvCxnSpPr>
          <p:nvPr/>
        </p:nvCxnSpPr>
        <p:spPr>
          <a:xfrm flipV="1">
            <a:off x="4572457" y="5915943"/>
            <a:ext cx="905679" cy="3239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7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tangolo 36"/>
          <p:cNvSpPr/>
          <p:nvPr/>
        </p:nvSpPr>
        <p:spPr>
          <a:xfrm>
            <a:off x="8272957" y="2233381"/>
            <a:ext cx="2335777" cy="39621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ttangolo arrotondato 38"/>
          <p:cNvSpPr/>
          <p:nvPr/>
        </p:nvSpPr>
        <p:spPr>
          <a:xfrm>
            <a:off x="6891097" y="2704693"/>
            <a:ext cx="1310289" cy="243543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GB" sz="1400" dirty="0" smtClean="0"/>
              <a:t>Chain of custody (T9.4)</a:t>
            </a:r>
            <a:endParaRPr lang="en-GB" sz="140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22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latin typeface="Calibri"/>
                <a:cs typeface="Calibri"/>
              </a:rPr>
              <a:t>Workflow – System perspective</a:t>
            </a:r>
          </a:p>
          <a:p>
            <a:r>
              <a:rPr lang="en-GB" b="0" dirty="0"/>
              <a:t>Jane bought drugs from a Dark market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53" name="Rettangolo arrotondato 52"/>
          <p:cNvSpPr/>
          <p:nvPr/>
        </p:nvSpPr>
        <p:spPr>
          <a:xfrm>
            <a:off x="1731773" y="3214074"/>
            <a:ext cx="1162472" cy="82999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Data source risk assessment </a:t>
            </a:r>
            <a:r>
              <a:rPr lang="en-GB" sz="1400" dirty="0">
                <a:solidFill>
                  <a:schemeClr val="bg1"/>
                </a:solidFill>
              </a:rPr>
              <a:t>(T5.1)</a:t>
            </a:r>
          </a:p>
        </p:txBody>
      </p:sp>
      <p:cxnSp>
        <p:nvCxnSpPr>
          <p:cNvPr id="55" name="Connettore 2 54"/>
          <p:cNvCxnSpPr>
            <a:stCxn id="56" idx="2"/>
            <a:endCxn id="53" idx="0"/>
          </p:cNvCxnSpPr>
          <p:nvPr/>
        </p:nvCxnSpPr>
        <p:spPr>
          <a:xfrm>
            <a:off x="2313009" y="2646152"/>
            <a:ext cx="0" cy="56792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tangolo arrotondato 55"/>
          <p:cNvSpPr/>
          <p:nvPr/>
        </p:nvSpPr>
        <p:spPr>
          <a:xfrm>
            <a:off x="1459720" y="1703528"/>
            <a:ext cx="1706577" cy="942624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Black markets discovery and monitoring (T5.2)</a:t>
            </a:r>
            <a:endParaRPr lang="en-GB" sz="1400" dirty="0"/>
          </a:p>
        </p:txBody>
      </p:sp>
      <p:sp>
        <p:nvSpPr>
          <p:cNvPr id="87" name="Rettangolo arrotondato 86"/>
          <p:cNvSpPr/>
          <p:nvPr/>
        </p:nvSpPr>
        <p:spPr>
          <a:xfrm>
            <a:off x="3961346" y="3629071"/>
            <a:ext cx="1222115" cy="95324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Multilingual automated translation (T6.3)</a:t>
            </a:r>
            <a:endParaRPr lang="en-GB" sz="1400" dirty="0"/>
          </a:p>
        </p:txBody>
      </p:sp>
      <p:cxnSp>
        <p:nvCxnSpPr>
          <p:cNvPr id="88" name="Connettore 2 87"/>
          <p:cNvCxnSpPr>
            <a:stCxn id="87" idx="3"/>
            <a:endCxn id="89" idx="1"/>
          </p:cNvCxnSpPr>
          <p:nvPr/>
        </p:nvCxnSpPr>
        <p:spPr>
          <a:xfrm>
            <a:off x="5183461" y="4105691"/>
            <a:ext cx="242691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tangolo arrotondato 88"/>
          <p:cNvSpPr/>
          <p:nvPr/>
        </p:nvSpPr>
        <p:spPr>
          <a:xfrm>
            <a:off x="5426152" y="3755856"/>
            <a:ext cx="1302848" cy="69967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Multilingual Text analysis (T6.1)</a:t>
            </a:r>
            <a:endParaRPr lang="en-GB" sz="1400" dirty="0"/>
          </a:p>
        </p:txBody>
      </p:sp>
      <p:sp>
        <p:nvSpPr>
          <p:cNvPr id="90" name="Rettangolo arrotondato 89"/>
          <p:cNvSpPr/>
          <p:nvPr/>
        </p:nvSpPr>
        <p:spPr>
          <a:xfrm>
            <a:off x="2527969" y="4466104"/>
            <a:ext cx="1093112" cy="80070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Resource analysis</a:t>
            </a:r>
            <a:endParaRPr lang="en-GB" sz="1400" dirty="0"/>
          </a:p>
        </p:txBody>
      </p:sp>
      <p:cxnSp>
        <p:nvCxnSpPr>
          <p:cNvPr id="91" name="Connettore 2 90"/>
          <p:cNvCxnSpPr>
            <a:stCxn id="90" idx="3"/>
            <a:endCxn id="87" idx="1"/>
          </p:cNvCxnSpPr>
          <p:nvPr/>
        </p:nvCxnSpPr>
        <p:spPr>
          <a:xfrm flipV="1">
            <a:off x="3621081" y="4105691"/>
            <a:ext cx="340265" cy="76076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tangolo arrotondato 91"/>
          <p:cNvSpPr/>
          <p:nvPr/>
        </p:nvSpPr>
        <p:spPr>
          <a:xfrm>
            <a:off x="3908495" y="5012088"/>
            <a:ext cx="918338" cy="68532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Image </a:t>
            </a:r>
            <a:r>
              <a:rPr lang="en-GB" sz="1400" dirty="0" smtClean="0"/>
              <a:t>analysis (T6.2)</a:t>
            </a:r>
            <a:endParaRPr lang="en-GB" sz="1400" dirty="0"/>
          </a:p>
        </p:txBody>
      </p:sp>
      <p:cxnSp>
        <p:nvCxnSpPr>
          <p:cNvPr id="93" name="Connettore 2 92"/>
          <p:cNvCxnSpPr>
            <a:stCxn id="90" idx="3"/>
            <a:endCxn id="92" idx="1"/>
          </p:cNvCxnSpPr>
          <p:nvPr/>
        </p:nvCxnSpPr>
        <p:spPr>
          <a:xfrm>
            <a:off x="3621081" y="4866455"/>
            <a:ext cx="287414" cy="48829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ttangolo arrotondato 126"/>
          <p:cNvSpPr/>
          <p:nvPr/>
        </p:nvSpPr>
        <p:spPr>
          <a:xfrm>
            <a:off x="906314" y="5877829"/>
            <a:ext cx="1978241" cy="726174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Blockchain analysis for illicit activity discovering (T5.4)</a:t>
            </a:r>
            <a:endParaRPr lang="en-GB" sz="1400" dirty="0"/>
          </a:p>
        </p:txBody>
      </p:sp>
      <p:sp>
        <p:nvSpPr>
          <p:cNvPr id="119" name="Rettangolo arrotondato 118"/>
          <p:cNvSpPr/>
          <p:nvPr/>
        </p:nvSpPr>
        <p:spPr>
          <a:xfrm>
            <a:off x="8569801" y="4554652"/>
            <a:ext cx="1624791" cy="69967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Criminal network reconstruction (T7.3)</a:t>
            </a:r>
            <a:endParaRPr lang="en-GB" sz="1400" dirty="0"/>
          </a:p>
        </p:txBody>
      </p:sp>
      <p:cxnSp>
        <p:nvCxnSpPr>
          <p:cNvPr id="8" name="Connettore 4 7"/>
          <p:cNvCxnSpPr>
            <a:stCxn id="126" idx="0"/>
            <a:endCxn id="56" idx="0"/>
          </p:cNvCxnSpPr>
          <p:nvPr/>
        </p:nvCxnSpPr>
        <p:spPr>
          <a:xfrm rot="16200000" flipV="1">
            <a:off x="5383520" y="-1366982"/>
            <a:ext cx="990391" cy="7131412"/>
          </a:xfrm>
          <a:prstGeom prst="bentConnector3">
            <a:avLst>
              <a:gd name="adj1" fmla="val 123082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arrotondato 48"/>
          <p:cNvSpPr/>
          <p:nvPr/>
        </p:nvSpPr>
        <p:spPr>
          <a:xfrm>
            <a:off x="205894" y="2944854"/>
            <a:ext cx="1207039" cy="177431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Content acquisition from Surface Web </a:t>
            </a:r>
            <a:r>
              <a:rPr lang="en-GB" sz="1400" dirty="0" smtClean="0"/>
              <a:t>(</a:t>
            </a:r>
            <a:r>
              <a:rPr lang="en-GB" sz="1400" dirty="0" smtClean="0"/>
              <a:t>T5.3)</a:t>
            </a:r>
            <a:endParaRPr lang="en-GB" sz="1400" dirty="0"/>
          </a:p>
        </p:txBody>
      </p:sp>
      <p:cxnSp>
        <p:nvCxnSpPr>
          <p:cNvPr id="59" name="Connettore 2 58"/>
          <p:cNvCxnSpPr>
            <a:stCxn id="49" idx="3"/>
            <a:endCxn id="53" idx="1"/>
          </p:cNvCxnSpPr>
          <p:nvPr/>
        </p:nvCxnSpPr>
        <p:spPr>
          <a:xfrm flipV="1">
            <a:off x="1412933" y="3629070"/>
            <a:ext cx="318840" cy="20294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tangolo arrotondato 73"/>
          <p:cNvSpPr/>
          <p:nvPr/>
        </p:nvSpPr>
        <p:spPr>
          <a:xfrm>
            <a:off x="8440697" y="3583082"/>
            <a:ext cx="1933096" cy="67593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Construction of source network and </a:t>
            </a:r>
            <a:r>
              <a:rPr lang="en-GB" sz="1400" dirty="0" smtClean="0"/>
              <a:t>filtering (T5.5)</a:t>
            </a:r>
            <a:endParaRPr lang="en-GB" sz="1400" dirty="0"/>
          </a:p>
        </p:txBody>
      </p:sp>
      <p:sp>
        <p:nvSpPr>
          <p:cNvPr id="75" name="Freccia circolare in su 74"/>
          <p:cNvSpPr/>
          <p:nvPr/>
        </p:nvSpPr>
        <p:spPr>
          <a:xfrm rot="1461699">
            <a:off x="7804241" y="5081674"/>
            <a:ext cx="690791" cy="394158"/>
          </a:xfrm>
          <a:prstGeom prst="curved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6" name="Freccia circolare in su 75"/>
          <p:cNvSpPr/>
          <p:nvPr/>
        </p:nvSpPr>
        <p:spPr>
          <a:xfrm rot="9236549">
            <a:off x="7841686" y="2503764"/>
            <a:ext cx="699519" cy="292067"/>
          </a:xfrm>
          <a:prstGeom prst="curved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6" name="Rettangolo arrotondato 125"/>
          <p:cNvSpPr/>
          <p:nvPr/>
        </p:nvSpPr>
        <p:spPr>
          <a:xfrm>
            <a:off x="8343902" y="2693919"/>
            <a:ext cx="2201038" cy="726174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Black markets and illegal shops and products </a:t>
            </a:r>
            <a:r>
              <a:rPr lang="en-GB" sz="1400" dirty="0" smtClean="0"/>
              <a:t>tracking (T7.2)</a:t>
            </a:r>
            <a:endParaRPr lang="en-GB" sz="1400" dirty="0"/>
          </a:p>
        </p:txBody>
      </p:sp>
      <p:sp>
        <p:nvSpPr>
          <p:cNvPr id="96" name="Disco magnetico 95"/>
          <p:cNvSpPr/>
          <p:nvPr/>
        </p:nvSpPr>
        <p:spPr>
          <a:xfrm>
            <a:off x="7045007" y="3509817"/>
            <a:ext cx="1030017" cy="1480696"/>
          </a:xfrm>
          <a:prstGeom prst="flowChartMagneticDisk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Rettangolo arrotondato 77"/>
          <p:cNvSpPr/>
          <p:nvPr/>
        </p:nvSpPr>
        <p:spPr>
          <a:xfrm>
            <a:off x="8357441" y="5473304"/>
            <a:ext cx="1999027" cy="478204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Illegal trafficking trend </a:t>
            </a:r>
            <a:r>
              <a:rPr lang="en-GB" sz="1400" dirty="0" smtClean="0"/>
              <a:t>analysis (T6.5)</a:t>
            </a:r>
            <a:endParaRPr lang="en-GB" sz="1400" dirty="0"/>
          </a:p>
        </p:txBody>
      </p:sp>
      <p:cxnSp>
        <p:nvCxnSpPr>
          <p:cNvPr id="113" name="Connettore 4 112"/>
          <p:cNvCxnSpPr>
            <a:stCxn id="92" idx="3"/>
          </p:cNvCxnSpPr>
          <p:nvPr/>
        </p:nvCxnSpPr>
        <p:spPr>
          <a:xfrm flipV="1">
            <a:off x="4826833" y="4677766"/>
            <a:ext cx="2334738" cy="676986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2 106"/>
          <p:cNvCxnSpPr>
            <a:stCxn id="89" idx="3"/>
          </p:cNvCxnSpPr>
          <p:nvPr/>
        </p:nvCxnSpPr>
        <p:spPr>
          <a:xfrm>
            <a:off x="6729000" y="4105691"/>
            <a:ext cx="455417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4 96"/>
          <p:cNvCxnSpPr>
            <a:stCxn id="92" idx="3"/>
          </p:cNvCxnSpPr>
          <p:nvPr/>
        </p:nvCxnSpPr>
        <p:spPr>
          <a:xfrm flipV="1">
            <a:off x="4826833" y="4582310"/>
            <a:ext cx="255721" cy="772442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4 117"/>
          <p:cNvCxnSpPr>
            <a:stCxn id="53" idx="2"/>
            <a:endCxn id="90" idx="1"/>
          </p:cNvCxnSpPr>
          <p:nvPr/>
        </p:nvCxnSpPr>
        <p:spPr>
          <a:xfrm rot="16200000" flipH="1">
            <a:off x="2009295" y="4347780"/>
            <a:ext cx="822389" cy="214960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4 127"/>
          <p:cNvCxnSpPr>
            <a:stCxn id="127" idx="3"/>
            <a:endCxn id="96" idx="3"/>
          </p:cNvCxnSpPr>
          <p:nvPr/>
        </p:nvCxnSpPr>
        <p:spPr>
          <a:xfrm flipV="1">
            <a:off x="2884555" y="4990513"/>
            <a:ext cx="4675461" cy="1250403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ccia a destra 22"/>
          <p:cNvSpPr/>
          <p:nvPr/>
        </p:nvSpPr>
        <p:spPr>
          <a:xfrm>
            <a:off x="746917" y="1815229"/>
            <a:ext cx="914400" cy="627165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reccia a destra 50"/>
          <p:cNvSpPr/>
          <p:nvPr/>
        </p:nvSpPr>
        <p:spPr>
          <a:xfrm>
            <a:off x="1798381" y="4903640"/>
            <a:ext cx="914400" cy="497064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reccia a destra 51"/>
          <p:cNvSpPr/>
          <p:nvPr/>
        </p:nvSpPr>
        <p:spPr>
          <a:xfrm>
            <a:off x="42943" y="4161561"/>
            <a:ext cx="1163310" cy="742079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ttangolo 56"/>
          <p:cNvSpPr/>
          <p:nvPr/>
        </p:nvSpPr>
        <p:spPr>
          <a:xfrm>
            <a:off x="10202" y="4373525"/>
            <a:ext cx="1209696" cy="304241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i="1" dirty="0" smtClean="0">
                <a:solidFill>
                  <a:schemeClr val="accent1">
                    <a:lumMod val="50000"/>
                  </a:schemeClr>
                </a:solidFill>
              </a:rPr>
              <a:t>www.publicwebsite.com</a:t>
            </a:r>
            <a:endParaRPr lang="en-GB" sz="1100" i="1" dirty="0"/>
          </a:p>
        </p:txBody>
      </p:sp>
      <p:sp>
        <p:nvSpPr>
          <p:cNvPr id="58" name="Rettangolo 57"/>
          <p:cNvSpPr/>
          <p:nvPr/>
        </p:nvSpPr>
        <p:spPr>
          <a:xfrm>
            <a:off x="205894" y="2014783"/>
            <a:ext cx="1765120" cy="160058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accent1">
                    <a:lumMod val="50000"/>
                  </a:schemeClr>
                </a:solidFill>
              </a:rPr>
              <a:t>***b3r6espa33w.onion/</a:t>
            </a:r>
            <a:endParaRPr lang="en-GB" sz="1100" dirty="0"/>
          </a:p>
        </p:txBody>
      </p:sp>
      <p:sp>
        <p:nvSpPr>
          <p:cNvPr id="60" name="Freccia a destra 59"/>
          <p:cNvSpPr/>
          <p:nvPr/>
        </p:nvSpPr>
        <p:spPr>
          <a:xfrm>
            <a:off x="224736" y="5938071"/>
            <a:ext cx="914400" cy="594491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ttangolo 60"/>
          <p:cNvSpPr/>
          <p:nvPr/>
        </p:nvSpPr>
        <p:spPr>
          <a:xfrm>
            <a:off x="0" y="6147048"/>
            <a:ext cx="1004757" cy="165191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i="1" dirty="0">
                <a:solidFill>
                  <a:schemeClr val="accent1">
                    <a:lumMod val="50000"/>
                  </a:schemeClr>
                </a:solidFill>
              </a:rPr>
              <a:t>25u3209u32</a:t>
            </a:r>
          </a:p>
        </p:txBody>
      </p:sp>
      <p:sp>
        <p:nvSpPr>
          <p:cNvPr id="62" name="Rettangolo 61"/>
          <p:cNvSpPr/>
          <p:nvPr/>
        </p:nvSpPr>
        <p:spPr>
          <a:xfrm>
            <a:off x="1758563" y="5074138"/>
            <a:ext cx="809665" cy="165191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i="1" dirty="0" smtClean="0">
                <a:solidFill>
                  <a:schemeClr val="accent1">
                    <a:lumMod val="50000"/>
                  </a:schemeClr>
                </a:solidFill>
              </a:rPr>
              <a:t>Email</a:t>
            </a:r>
            <a:endParaRPr lang="en-GB" sz="11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85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tangolo 36"/>
          <p:cNvSpPr/>
          <p:nvPr/>
        </p:nvSpPr>
        <p:spPr>
          <a:xfrm>
            <a:off x="8272957" y="2233381"/>
            <a:ext cx="2335777" cy="39621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ttangolo arrotondato 38"/>
          <p:cNvSpPr/>
          <p:nvPr/>
        </p:nvSpPr>
        <p:spPr>
          <a:xfrm>
            <a:off x="6891097" y="2704693"/>
            <a:ext cx="1310289" cy="243543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GB" sz="1400" dirty="0" smtClean="0"/>
              <a:t>Chain of custody (T9.4)</a:t>
            </a:r>
            <a:endParaRPr lang="en-GB" sz="140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23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latin typeface="Calibri"/>
                <a:cs typeface="Calibri"/>
              </a:rPr>
              <a:t>Workflow – System perspective</a:t>
            </a:r>
          </a:p>
          <a:p>
            <a:r>
              <a:rPr lang="en-GB" b="0" dirty="0"/>
              <a:t>Jane bought drugs from a Dark market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53" name="Rettangolo arrotondato 52"/>
          <p:cNvSpPr/>
          <p:nvPr/>
        </p:nvSpPr>
        <p:spPr>
          <a:xfrm>
            <a:off x="1731773" y="3214074"/>
            <a:ext cx="1162472" cy="82999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Data source risk assessment </a:t>
            </a:r>
            <a:r>
              <a:rPr lang="en-GB" sz="1400" dirty="0">
                <a:solidFill>
                  <a:schemeClr val="bg1"/>
                </a:solidFill>
              </a:rPr>
              <a:t>(T5.1)</a:t>
            </a:r>
          </a:p>
        </p:txBody>
      </p:sp>
      <p:cxnSp>
        <p:nvCxnSpPr>
          <p:cNvPr id="55" name="Connettore 2 54"/>
          <p:cNvCxnSpPr>
            <a:stCxn id="56" idx="3"/>
            <a:endCxn id="53" idx="0"/>
          </p:cNvCxnSpPr>
          <p:nvPr/>
        </p:nvCxnSpPr>
        <p:spPr>
          <a:xfrm>
            <a:off x="1956062" y="2233381"/>
            <a:ext cx="356947" cy="98069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tangolo arrotondato 55"/>
          <p:cNvSpPr/>
          <p:nvPr/>
        </p:nvSpPr>
        <p:spPr>
          <a:xfrm>
            <a:off x="249485" y="1762069"/>
            <a:ext cx="1706577" cy="942624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Black markets discovery and monitoring (T5.2)</a:t>
            </a:r>
            <a:endParaRPr lang="en-GB" sz="1400" dirty="0"/>
          </a:p>
        </p:txBody>
      </p:sp>
      <p:sp>
        <p:nvSpPr>
          <p:cNvPr id="87" name="Rettangolo arrotondato 86"/>
          <p:cNvSpPr/>
          <p:nvPr/>
        </p:nvSpPr>
        <p:spPr>
          <a:xfrm>
            <a:off x="3961346" y="3629071"/>
            <a:ext cx="1222115" cy="95324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Multilingual automated translation (T6.3)</a:t>
            </a:r>
            <a:endParaRPr lang="en-GB" sz="1400" dirty="0"/>
          </a:p>
        </p:txBody>
      </p:sp>
      <p:cxnSp>
        <p:nvCxnSpPr>
          <p:cNvPr id="88" name="Connettore 2 87"/>
          <p:cNvCxnSpPr>
            <a:stCxn id="87" idx="3"/>
            <a:endCxn id="89" idx="1"/>
          </p:cNvCxnSpPr>
          <p:nvPr/>
        </p:nvCxnSpPr>
        <p:spPr>
          <a:xfrm>
            <a:off x="5183461" y="4105691"/>
            <a:ext cx="242691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tangolo arrotondato 88"/>
          <p:cNvSpPr/>
          <p:nvPr/>
        </p:nvSpPr>
        <p:spPr>
          <a:xfrm>
            <a:off x="5426152" y="3755856"/>
            <a:ext cx="1302848" cy="69967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Multilingual Text analysis (T6.1)</a:t>
            </a:r>
            <a:endParaRPr lang="en-GB" sz="1400" dirty="0"/>
          </a:p>
        </p:txBody>
      </p:sp>
      <p:sp>
        <p:nvSpPr>
          <p:cNvPr id="90" name="Rettangolo arrotondato 89"/>
          <p:cNvSpPr/>
          <p:nvPr/>
        </p:nvSpPr>
        <p:spPr>
          <a:xfrm>
            <a:off x="2527969" y="4466104"/>
            <a:ext cx="1093112" cy="80070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Resource analysis</a:t>
            </a:r>
            <a:endParaRPr lang="en-GB" sz="1400" dirty="0"/>
          </a:p>
        </p:txBody>
      </p:sp>
      <p:cxnSp>
        <p:nvCxnSpPr>
          <p:cNvPr id="91" name="Connettore 2 90"/>
          <p:cNvCxnSpPr>
            <a:stCxn id="90" idx="3"/>
            <a:endCxn id="87" idx="1"/>
          </p:cNvCxnSpPr>
          <p:nvPr/>
        </p:nvCxnSpPr>
        <p:spPr>
          <a:xfrm flipV="1">
            <a:off x="3621081" y="4105691"/>
            <a:ext cx="340265" cy="76076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tangolo arrotondato 91"/>
          <p:cNvSpPr/>
          <p:nvPr/>
        </p:nvSpPr>
        <p:spPr>
          <a:xfrm>
            <a:off x="3908495" y="5012088"/>
            <a:ext cx="918338" cy="68532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Image </a:t>
            </a:r>
            <a:r>
              <a:rPr lang="en-GB" sz="1400" dirty="0" smtClean="0"/>
              <a:t>analysis (T6.2)</a:t>
            </a:r>
            <a:endParaRPr lang="en-GB" sz="1400" dirty="0"/>
          </a:p>
        </p:txBody>
      </p:sp>
      <p:cxnSp>
        <p:nvCxnSpPr>
          <p:cNvPr id="93" name="Connettore 2 92"/>
          <p:cNvCxnSpPr>
            <a:stCxn id="90" idx="3"/>
            <a:endCxn id="92" idx="1"/>
          </p:cNvCxnSpPr>
          <p:nvPr/>
        </p:nvCxnSpPr>
        <p:spPr>
          <a:xfrm>
            <a:off x="3621081" y="4866455"/>
            <a:ext cx="287414" cy="48829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ttangolo arrotondato 126"/>
          <p:cNvSpPr/>
          <p:nvPr/>
        </p:nvSpPr>
        <p:spPr>
          <a:xfrm>
            <a:off x="113654" y="5805072"/>
            <a:ext cx="1978241" cy="726174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Blockchain analysis for illicit activity discovering (T5.4)</a:t>
            </a:r>
            <a:endParaRPr lang="en-GB" sz="1400" dirty="0"/>
          </a:p>
        </p:txBody>
      </p:sp>
      <p:sp>
        <p:nvSpPr>
          <p:cNvPr id="119" name="Rettangolo arrotondato 118"/>
          <p:cNvSpPr/>
          <p:nvPr/>
        </p:nvSpPr>
        <p:spPr>
          <a:xfrm>
            <a:off x="8569801" y="4554652"/>
            <a:ext cx="1624791" cy="69967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Criminal network reconstruction (T7.3)</a:t>
            </a:r>
            <a:endParaRPr lang="en-GB" sz="1400" dirty="0"/>
          </a:p>
        </p:txBody>
      </p:sp>
      <p:cxnSp>
        <p:nvCxnSpPr>
          <p:cNvPr id="8" name="Connettore 4 7"/>
          <p:cNvCxnSpPr>
            <a:stCxn id="126" idx="0"/>
            <a:endCxn id="56" idx="0"/>
          </p:cNvCxnSpPr>
          <p:nvPr/>
        </p:nvCxnSpPr>
        <p:spPr>
          <a:xfrm rot="16200000" flipV="1">
            <a:off x="4807673" y="-1942830"/>
            <a:ext cx="931850" cy="8341647"/>
          </a:xfrm>
          <a:prstGeom prst="bentConnector3">
            <a:avLst>
              <a:gd name="adj1" fmla="val 124532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arrotondato 48"/>
          <p:cNvSpPr/>
          <p:nvPr/>
        </p:nvSpPr>
        <p:spPr>
          <a:xfrm>
            <a:off x="25196" y="2944854"/>
            <a:ext cx="1387738" cy="136843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Content acquisition from Surface Web and </a:t>
            </a:r>
            <a:r>
              <a:rPr lang="en-GB" sz="1400" dirty="0" smtClean="0"/>
              <a:t>pre-processing (T5.3)</a:t>
            </a:r>
            <a:endParaRPr lang="en-GB" sz="1400" dirty="0"/>
          </a:p>
        </p:txBody>
      </p:sp>
      <p:cxnSp>
        <p:nvCxnSpPr>
          <p:cNvPr id="59" name="Connettore 2 58"/>
          <p:cNvCxnSpPr>
            <a:stCxn id="49" idx="3"/>
            <a:endCxn id="53" idx="1"/>
          </p:cNvCxnSpPr>
          <p:nvPr/>
        </p:nvCxnSpPr>
        <p:spPr>
          <a:xfrm>
            <a:off x="1412934" y="3629070"/>
            <a:ext cx="318839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tangolo arrotondato 73"/>
          <p:cNvSpPr/>
          <p:nvPr/>
        </p:nvSpPr>
        <p:spPr>
          <a:xfrm>
            <a:off x="8440697" y="3583082"/>
            <a:ext cx="1933096" cy="67593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Construction of source network and </a:t>
            </a:r>
            <a:r>
              <a:rPr lang="en-GB" sz="1400" dirty="0" smtClean="0"/>
              <a:t>filtering (T5.5)</a:t>
            </a:r>
            <a:endParaRPr lang="en-GB" sz="1400" dirty="0"/>
          </a:p>
        </p:txBody>
      </p:sp>
      <p:sp>
        <p:nvSpPr>
          <p:cNvPr id="75" name="Freccia circolare in su 74"/>
          <p:cNvSpPr/>
          <p:nvPr/>
        </p:nvSpPr>
        <p:spPr>
          <a:xfrm rot="1461699">
            <a:off x="7804241" y="5081674"/>
            <a:ext cx="690791" cy="394158"/>
          </a:xfrm>
          <a:prstGeom prst="curved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6" name="Freccia circolare in su 75"/>
          <p:cNvSpPr/>
          <p:nvPr/>
        </p:nvSpPr>
        <p:spPr>
          <a:xfrm rot="9236549">
            <a:off x="7841686" y="2503764"/>
            <a:ext cx="699519" cy="292067"/>
          </a:xfrm>
          <a:prstGeom prst="curved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6" name="Rettangolo arrotondato 125"/>
          <p:cNvSpPr/>
          <p:nvPr/>
        </p:nvSpPr>
        <p:spPr>
          <a:xfrm>
            <a:off x="8343902" y="2693919"/>
            <a:ext cx="2201038" cy="726174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Black markets and illegal shops and products </a:t>
            </a:r>
            <a:r>
              <a:rPr lang="en-GB" sz="1400" dirty="0" smtClean="0"/>
              <a:t>tracking (T7.2)</a:t>
            </a:r>
            <a:endParaRPr lang="en-GB" sz="1400" dirty="0"/>
          </a:p>
        </p:txBody>
      </p:sp>
      <p:sp>
        <p:nvSpPr>
          <p:cNvPr id="96" name="Disco magnetico 95"/>
          <p:cNvSpPr/>
          <p:nvPr/>
        </p:nvSpPr>
        <p:spPr>
          <a:xfrm>
            <a:off x="7045007" y="3509817"/>
            <a:ext cx="1030017" cy="1480696"/>
          </a:xfrm>
          <a:prstGeom prst="flowChartMagneticDisk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Rettangolo arrotondato 77"/>
          <p:cNvSpPr/>
          <p:nvPr/>
        </p:nvSpPr>
        <p:spPr>
          <a:xfrm>
            <a:off x="8357441" y="5473304"/>
            <a:ext cx="1999027" cy="478204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Illegal trafficking trend </a:t>
            </a:r>
            <a:r>
              <a:rPr lang="en-GB" sz="1400" dirty="0" smtClean="0"/>
              <a:t>analysis (T6.5)</a:t>
            </a:r>
            <a:endParaRPr lang="en-GB" sz="1400" dirty="0"/>
          </a:p>
        </p:txBody>
      </p:sp>
      <p:cxnSp>
        <p:nvCxnSpPr>
          <p:cNvPr id="113" name="Connettore 4 112"/>
          <p:cNvCxnSpPr>
            <a:stCxn id="92" idx="3"/>
          </p:cNvCxnSpPr>
          <p:nvPr/>
        </p:nvCxnSpPr>
        <p:spPr>
          <a:xfrm flipV="1">
            <a:off x="4826833" y="4677766"/>
            <a:ext cx="2334738" cy="676986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2 106"/>
          <p:cNvCxnSpPr>
            <a:stCxn id="89" idx="3"/>
          </p:cNvCxnSpPr>
          <p:nvPr/>
        </p:nvCxnSpPr>
        <p:spPr>
          <a:xfrm>
            <a:off x="6729000" y="4105691"/>
            <a:ext cx="455417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4 96"/>
          <p:cNvCxnSpPr>
            <a:stCxn id="92" idx="3"/>
          </p:cNvCxnSpPr>
          <p:nvPr/>
        </p:nvCxnSpPr>
        <p:spPr>
          <a:xfrm flipV="1">
            <a:off x="4826833" y="4582310"/>
            <a:ext cx="255721" cy="772442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4 117"/>
          <p:cNvCxnSpPr>
            <a:stCxn id="53" idx="2"/>
            <a:endCxn id="90" idx="1"/>
          </p:cNvCxnSpPr>
          <p:nvPr/>
        </p:nvCxnSpPr>
        <p:spPr>
          <a:xfrm rot="16200000" flipH="1">
            <a:off x="2009295" y="4347780"/>
            <a:ext cx="822389" cy="214960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4 127"/>
          <p:cNvCxnSpPr>
            <a:stCxn id="127" idx="3"/>
          </p:cNvCxnSpPr>
          <p:nvPr/>
        </p:nvCxnSpPr>
        <p:spPr>
          <a:xfrm flipV="1">
            <a:off x="2091895" y="4866455"/>
            <a:ext cx="5328473" cy="1301704"/>
          </a:xfrm>
          <a:prstGeom prst="bentConnector3">
            <a:avLst>
              <a:gd name="adj1" fmla="val 75882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588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ttangolo 337"/>
          <p:cNvSpPr/>
          <p:nvPr/>
        </p:nvSpPr>
        <p:spPr>
          <a:xfrm>
            <a:off x="1399311" y="1693889"/>
            <a:ext cx="2714171" cy="5685313"/>
          </a:xfrm>
          <a:prstGeom prst="rect">
            <a:avLst/>
          </a:prstGeom>
          <a:solidFill>
            <a:srgbClr val="92D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420" y="2268852"/>
            <a:ext cx="6933651" cy="3311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24</a:t>
            </a:fld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3"/>
          </p:nvPr>
        </p:nvSpPr>
        <p:spPr>
          <a:xfrm>
            <a:off x="735013" y="415925"/>
            <a:ext cx="6333444" cy="1071563"/>
          </a:xfrm>
        </p:spPr>
        <p:txBody>
          <a:bodyPr>
            <a:normAutofit/>
          </a:bodyPr>
          <a:lstStyle/>
          <a:p>
            <a:r>
              <a:rPr lang="en-GB" sz="3000" dirty="0" smtClean="0">
                <a:latin typeface="Calibri"/>
                <a:cs typeface="Calibri"/>
              </a:rPr>
              <a:t>Workflow – Operational perspective</a:t>
            </a:r>
            <a:endParaRPr lang="en-GB" sz="3000" dirty="0">
              <a:latin typeface="Calibri"/>
              <a:cs typeface="Calibri"/>
            </a:endParaRPr>
          </a:p>
        </p:txBody>
      </p:sp>
      <p:sp>
        <p:nvSpPr>
          <p:cNvPr id="6" name="Rettangolo arrotondato 5"/>
          <p:cNvSpPr/>
          <p:nvPr/>
        </p:nvSpPr>
        <p:spPr>
          <a:xfrm>
            <a:off x="1499007" y="5636336"/>
            <a:ext cx="2448697" cy="494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Knowledge browsing, search and retrieval (T7.4)</a:t>
            </a:r>
            <a:endParaRPr lang="en-GB" sz="1400" dirty="0"/>
          </a:p>
        </p:txBody>
      </p:sp>
      <p:sp>
        <p:nvSpPr>
          <p:cNvPr id="8" name="Rettangolo arrotondato 7"/>
          <p:cNvSpPr/>
          <p:nvPr/>
        </p:nvSpPr>
        <p:spPr>
          <a:xfrm>
            <a:off x="69437" y="3253845"/>
            <a:ext cx="1284895" cy="783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Novel applications (T9.2)</a:t>
            </a:r>
            <a:endParaRPr lang="en-GB" sz="1400" dirty="0"/>
          </a:p>
        </p:txBody>
      </p:sp>
      <p:cxnSp>
        <p:nvCxnSpPr>
          <p:cNvPr id="10" name="Connettore 4 9"/>
          <p:cNvCxnSpPr>
            <a:stCxn id="8" idx="3"/>
            <a:endCxn id="6" idx="1"/>
          </p:cNvCxnSpPr>
          <p:nvPr/>
        </p:nvCxnSpPr>
        <p:spPr>
          <a:xfrm>
            <a:off x="1354332" y="3645481"/>
            <a:ext cx="144675" cy="2238056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arrotondato 10"/>
          <p:cNvSpPr/>
          <p:nvPr/>
        </p:nvSpPr>
        <p:spPr>
          <a:xfrm>
            <a:off x="1811473" y="1905727"/>
            <a:ext cx="1661011" cy="362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Evidence import</a:t>
            </a:r>
            <a:endParaRPr lang="en-GB" sz="1400" dirty="0"/>
          </a:p>
        </p:txBody>
      </p:sp>
      <p:cxnSp>
        <p:nvCxnSpPr>
          <p:cNvPr id="12" name="Connettore 4 11"/>
          <p:cNvCxnSpPr>
            <a:stCxn id="8" idx="3"/>
            <a:endCxn id="11" idx="1"/>
          </p:cNvCxnSpPr>
          <p:nvPr/>
        </p:nvCxnSpPr>
        <p:spPr>
          <a:xfrm flipV="1">
            <a:off x="1354332" y="2086954"/>
            <a:ext cx="457141" cy="1558527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arrotondato 16"/>
          <p:cNvSpPr/>
          <p:nvPr/>
        </p:nvSpPr>
        <p:spPr>
          <a:xfrm>
            <a:off x="1874479" y="3237370"/>
            <a:ext cx="1495084" cy="796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Source monitoring and data gathering</a:t>
            </a:r>
            <a:endParaRPr lang="en-GB" sz="1400" dirty="0"/>
          </a:p>
        </p:txBody>
      </p:sp>
      <p:sp>
        <p:nvSpPr>
          <p:cNvPr id="47" name="Rettangolo arrotondato 46"/>
          <p:cNvSpPr/>
          <p:nvPr/>
        </p:nvSpPr>
        <p:spPr>
          <a:xfrm>
            <a:off x="1647892" y="6260135"/>
            <a:ext cx="2161355" cy="362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Evidence export (T9.4)</a:t>
            </a:r>
            <a:endParaRPr lang="en-GB" sz="1400" dirty="0"/>
          </a:p>
        </p:txBody>
      </p:sp>
      <p:cxnSp>
        <p:nvCxnSpPr>
          <p:cNvPr id="76" name="Connettore 4 75"/>
          <p:cNvCxnSpPr>
            <a:stCxn id="8" idx="2"/>
            <a:endCxn id="47" idx="1"/>
          </p:cNvCxnSpPr>
          <p:nvPr/>
        </p:nvCxnSpPr>
        <p:spPr>
          <a:xfrm rot="16200000" flipH="1">
            <a:off x="-22235" y="4771235"/>
            <a:ext cx="2404246" cy="936007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stCxn id="17" idx="3"/>
          </p:cNvCxnSpPr>
          <p:nvPr/>
        </p:nvCxnSpPr>
        <p:spPr>
          <a:xfrm>
            <a:off x="3369563" y="3635708"/>
            <a:ext cx="204278" cy="1017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4 77"/>
          <p:cNvCxnSpPr>
            <a:stCxn id="8" idx="3"/>
          </p:cNvCxnSpPr>
          <p:nvPr/>
        </p:nvCxnSpPr>
        <p:spPr>
          <a:xfrm>
            <a:off x="1354332" y="3645481"/>
            <a:ext cx="2849796" cy="1596365"/>
          </a:xfrm>
          <a:prstGeom prst="bentConnector3">
            <a:avLst>
              <a:gd name="adj1" fmla="val 10783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ttore 4 266"/>
          <p:cNvCxnSpPr>
            <a:stCxn id="11" idx="3"/>
          </p:cNvCxnSpPr>
          <p:nvPr/>
        </p:nvCxnSpPr>
        <p:spPr>
          <a:xfrm>
            <a:off x="3472484" y="2086954"/>
            <a:ext cx="2133960" cy="2121891"/>
          </a:xfrm>
          <a:prstGeom prst="bentConnector3">
            <a:avLst>
              <a:gd name="adj1" fmla="val 99874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ttore 4 273"/>
          <p:cNvCxnSpPr>
            <a:stCxn id="6" idx="3"/>
          </p:cNvCxnSpPr>
          <p:nvPr/>
        </p:nvCxnSpPr>
        <p:spPr>
          <a:xfrm flipV="1">
            <a:off x="3947704" y="4467403"/>
            <a:ext cx="4492922" cy="1416134"/>
          </a:xfrm>
          <a:prstGeom prst="bentConnector3">
            <a:avLst>
              <a:gd name="adj1" fmla="val 10038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ttore 4 283"/>
          <p:cNvCxnSpPr>
            <a:stCxn id="47" idx="3"/>
          </p:cNvCxnSpPr>
          <p:nvPr/>
        </p:nvCxnSpPr>
        <p:spPr>
          <a:xfrm flipV="1">
            <a:off x="3809247" y="4532570"/>
            <a:ext cx="4750137" cy="1908792"/>
          </a:xfrm>
          <a:prstGeom prst="bentConnector3">
            <a:avLst>
              <a:gd name="adj1" fmla="val 99861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ttangolo arrotondato 287"/>
          <p:cNvSpPr/>
          <p:nvPr/>
        </p:nvSpPr>
        <p:spPr>
          <a:xfrm>
            <a:off x="1665255" y="6744538"/>
            <a:ext cx="2041024" cy="488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Advanced Big Data Visual Analytics (T9.4)</a:t>
            </a:r>
            <a:endParaRPr lang="en-GB" sz="1400" dirty="0"/>
          </a:p>
        </p:txBody>
      </p:sp>
      <p:cxnSp>
        <p:nvCxnSpPr>
          <p:cNvPr id="299" name="Connettore 4 298"/>
          <p:cNvCxnSpPr>
            <a:stCxn id="8" idx="2"/>
            <a:endCxn id="288" idx="1"/>
          </p:cNvCxnSpPr>
          <p:nvPr/>
        </p:nvCxnSpPr>
        <p:spPr>
          <a:xfrm rot="16200000" flipH="1">
            <a:off x="-287308" y="5036309"/>
            <a:ext cx="2951757" cy="953370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ttore 4 301"/>
          <p:cNvCxnSpPr>
            <a:stCxn id="288" idx="3"/>
          </p:cNvCxnSpPr>
          <p:nvPr/>
        </p:nvCxnSpPr>
        <p:spPr>
          <a:xfrm flipV="1">
            <a:off x="3706279" y="5242250"/>
            <a:ext cx="6250472" cy="1746623"/>
          </a:xfrm>
          <a:prstGeom prst="bentConnector3">
            <a:avLst>
              <a:gd name="adj1" fmla="val 99164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6" name="Picture 8" descr="http://icons.iconarchive.com/icons/aha-soft/free-large-boss/512/Policeman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696" y="2161399"/>
            <a:ext cx="1187130" cy="11871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0" name="Connettore 2 319"/>
          <p:cNvCxnSpPr>
            <a:stCxn id="8" idx="3"/>
            <a:endCxn id="17" idx="1"/>
          </p:cNvCxnSpPr>
          <p:nvPr/>
        </p:nvCxnSpPr>
        <p:spPr>
          <a:xfrm flipV="1">
            <a:off x="1354332" y="3635708"/>
            <a:ext cx="520147" cy="977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ttore 2 350"/>
          <p:cNvCxnSpPr>
            <a:stCxn id="17" idx="3"/>
          </p:cNvCxnSpPr>
          <p:nvPr/>
        </p:nvCxnSpPr>
        <p:spPr>
          <a:xfrm flipV="1">
            <a:off x="3369563" y="2766156"/>
            <a:ext cx="336716" cy="86955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65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xmlns="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215906"/>
            <a:ext cx="9347641" cy="4593052"/>
          </a:xfrm>
        </p:spPr>
        <p:txBody>
          <a:bodyPr>
            <a:noAutofit/>
          </a:bodyPr>
          <a:lstStyle/>
          <a:p>
            <a:r>
              <a:rPr lang="en-GB" sz="2000" dirty="0">
                <a:latin typeface="Calibri" panose="020F0502020204030204" pitchFamily="34" charset="0"/>
              </a:rPr>
              <a:t>A similar way to buy drugs has been observed in Poland. </a:t>
            </a:r>
            <a:r>
              <a:rPr lang="en-GB" sz="2000" b="1" dirty="0">
                <a:latin typeface="Calibri" panose="020F0502020204030204" pitchFamily="34" charset="0"/>
              </a:rPr>
              <a:t>Some individuals </a:t>
            </a:r>
            <a:r>
              <a:rPr lang="en-GB" sz="2000" dirty="0">
                <a:latin typeface="Calibri" panose="020F0502020204030204" pitchFamily="34" charset="0"/>
              </a:rPr>
              <a:t>who wanted to make a profit </a:t>
            </a:r>
            <a:r>
              <a:rPr lang="en-GB" sz="2000" dirty="0" smtClean="0">
                <a:latin typeface="Calibri" panose="020F0502020204030204" pitchFamily="34" charset="0"/>
              </a:rPr>
              <a:t>from the </a:t>
            </a:r>
            <a:r>
              <a:rPr lang="en-GB" sz="2000" dirty="0">
                <a:latin typeface="Calibri" panose="020F0502020204030204" pitchFamily="34" charset="0"/>
              </a:rPr>
              <a:t>NPS and drug trafficking </a:t>
            </a:r>
            <a:r>
              <a:rPr lang="en-GB" sz="2000" b="1" dirty="0">
                <a:latin typeface="Calibri" panose="020F0502020204030204" pitchFamily="34" charset="0"/>
              </a:rPr>
              <a:t>built</a:t>
            </a:r>
            <a:r>
              <a:rPr lang="en-GB" sz="2000" dirty="0">
                <a:latin typeface="Calibri" panose="020F0502020204030204" pitchFamily="34" charset="0"/>
              </a:rPr>
              <a:t> an </a:t>
            </a:r>
            <a:r>
              <a:rPr lang="en-GB" sz="2000" b="1" dirty="0">
                <a:latin typeface="Calibri" panose="020F0502020204030204" pitchFamily="34" charset="0"/>
              </a:rPr>
              <a:t>enterprise</a:t>
            </a:r>
            <a:r>
              <a:rPr lang="en-GB" sz="2000" dirty="0">
                <a:latin typeface="Calibri" panose="020F0502020204030204" pitchFamily="34" charset="0"/>
              </a:rPr>
              <a:t> that works on the edge of the law. Specifically, they </a:t>
            </a:r>
            <a:r>
              <a:rPr lang="en-GB" sz="2000" dirty="0" smtClean="0">
                <a:latin typeface="Calibri" panose="020F0502020204030204" pitchFamily="34" charset="0"/>
              </a:rPr>
              <a:t>were selling </a:t>
            </a:r>
            <a:r>
              <a:rPr lang="en-GB" sz="2000" dirty="0">
                <a:latin typeface="Calibri" panose="020F0502020204030204" pitchFamily="34" charset="0"/>
              </a:rPr>
              <a:t>an incredible amount of NPS substances, they had fully operational internet sites, accountants, </a:t>
            </a:r>
            <a:r>
              <a:rPr lang="en-GB" sz="2000" dirty="0" err="1" smtClean="0">
                <a:latin typeface="Calibri" panose="020F0502020204030204" pitchFamily="34" charset="0"/>
              </a:rPr>
              <a:t>coworkers</a:t>
            </a:r>
            <a:r>
              <a:rPr lang="en-GB" sz="2000" dirty="0" smtClean="0">
                <a:latin typeface="Calibri" panose="020F0502020204030204" pitchFamily="34" charset="0"/>
              </a:rPr>
              <a:t> and </a:t>
            </a:r>
            <a:r>
              <a:rPr lang="en-GB" sz="2000" dirty="0">
                <a:latin typeface="Calibri" panose="020F0502020204030204" pitchFamily="34" charset="0"/>
              </a:rPr>
              <a:t>they were investing the earned money into their semi-legal business. More specifically, </a:t>
            </a:r>
            <a:r>
              <a:rPr lang="en-GB" sz="2000" dirty="0" smtClean="0">
                <a:latin typeface="Calibri" panose="020F0502020204030204" pitchFamily="34" charset="0"/>
              </a:rPr>
              <a:t>an individual </a:t>
            </a:r>
            <a:r>
              <a:rPr lang="en-GB" sz="2000" dirty="0">
                <a:latin typeface="Calibri" panose="020F0502020204030204" pitchFamily="34" charset="0"/>
              </a:rPr>
              <a:t>has developed an </a:t>
            </a:r>
            <a:r>
              <a:rPr lang="en-GB" sz="2000" b="1" dirty="0">
                <a:latin typeface="Calibri" panose="020F0502020204030204" pitchFamily="34" charset="0"/>
              </a:rPr>
              <a:t>Internet site named www.odczynnikichemiczne.net.pl in order to sell NPS</a:t>
            </a:r>
            <a:r>
              <a:rPr lang="en-GB" sz="2000" dirty="0">
                <a:latin typeface="Calibri" panose="020F0502020204030204" pitchFamily="34" charset="0"/>
              </a:rPr>
              <a:t>. He </a:t>
            </a:r>
            <a:r>
              <a:rPr lang="en-GB" sz="2000" dirty="0" smtClean="0">
                <a:latin typeface="Calibri" panose="020F0502020204030204" pitchFamily="34" charset="0"/>
              </a:rPr>
              <a:t>is selling </a:t>
            </a:r>
            <a:r>
              <a:rPr lang="en-GB" sz="2000" dirty="0">
                <a:latin typeface="Calibri" panose="020F0502020204030204" pitchFamily="34" charset="0"/>
              </a:rPr>
              <a:t>in </a:t>
            </a:r>
            <a:r>
              <a:rPr lang="en-GB" sz="2000" b="1" dirty="0">
                <a:latin typeface="Calibri" panose="020F0502020204030204" pitchFamily="34" charset="0"/>
              </a:rPr>
              <a:t>various quantities </a:t>
            </a:r>
            <a:r>
              <a:rPr lang="en-GB" sz="2000" dirty="0">
                <a:latin typeface="Calibri" panose="020F0502020204030204" pitchFamily="34" charset="0"/>
              </a:rPr>
              <a:t>that ranged from one gram to even a tonne to one buyer. The NPS is </a:t>
            </a:r>
            <a:r>
              <a:rPr lang="en-GB" sz="2000" dirty="0" smtClean="0">
                <a:latin typeface="Calibri" panose="020F0502020204030204" pitchFamily="34" charset="0"/>
              </a:rPr>
              <a:t>imported from </a:t>
            </a:r>
            <a:r>
              <a:rPr lang="en-GB" sz="2000" dirty="0">
                <a:latin typeface="Calibri" panose="020F0502020204030204" pitchFamily="34" charset="0"/>
              </a:rPr>
              <a:t>China, Middle East, Balkans and other countries, and the </a:t>
            </a:r>
            <a:r>
              <a:rPr lang="en-GB" sz="2000" b="1" dirty="0">
                <a:latin typeface="Calibri" panose="020F0502020204030204" pitchFamily="34" charset="0"/>
              </a:rPr>
              <a:t>payments </a:t>
            </a:r>
            <a:r>
              <a:rPr lang="en-GB" sz="2000" dirty="0">
                <a:latin typeface="Calibri" panose="020F0502020204030204" pitchFamily="34" charset="0"/>
              </a:rPr>
              <a:t>were made using </a:t>
            </a:r>
            <a:r>
              <a:rPr lang="en-GB" sz="2000" b="1" dirty="0">
                <a:latin typeface="Calibri" panose="020F0502020204030204" pitchFamily="34" charset="0"/>
              </a:rPr>
              <a:t>cash, </a:t>
            </a:r>
            <a:r>
              <a:rPr lang="en-GB" sz="2000" b="1" dirty="0" smtClean="0">
                <a:latin typeface="Calibri" panose="020F0502020204030204" pitchFamily="34" charset="0"/>
              </a:rPr>
              <a:t>money transfers</a:t>
            </a:r>
            <a:r>
              <a:rPr lang="en-GB" sz="2000" b="1" dirty="0">
                <a:latin typeface="Calibri" panose="020F0502020204030204" pitchFamily="34" charset="0"/>
              </a:rPr>
              <a:t>, money orders, crypto-currency and foreign currencies</a:t>
            </a:r>
            <a:r>
              <a:rPr lang="en-GB" sz="2000" dirty="0">
                <a:latin typeface="Calibri" panose="020F0502020204030204" pitchFamily="34" charset="0"/>
              </a:rPr>
              <a:t>. His profits were counted in millions of </a:t>
            </a:r>
            <a:r>
              <a:rPr lang="en-GB" sz="2000" dirty="0" err="1" smtClean="0">
                <a:latin typeface="Calibri" panose="020F0502020204030204" pitchFamily="34" charset="0"/>
              </a:rPr>
              <a:t>PLNPolish</a:t>
            </a:r>
            <a:r>
              <a:rPr lang="en-GB" sz="2000" dirty="0">
                <a:latin typeface="Calibri" panose="020F0502020204030204" pitchFamily="34" charset="0"/>
              </a:rPr>
              <a:t> </a:t>
            </a:r>
            <a:r>
              <a:rPr lang="en-GB" sz="2000" dirty="0" smtClean="0">
                <a:latin typeface="Calibri" panose="020F0502020204030204" pitchFamily="34" charset="0"/>
              </a:rPr>
              <a:t>Zloty </a:t>
            </a:r>
            <a:r>
              <a:rPr lang="en-GB" sz="2000" dirty="0">
                <a:latin typeface="Calibri" panose="020F0502020204030204" pitchFamily="34" charset="0"/>
              </a:rPr>
              <a:t>and he had several methods of </a:t>
            </a:r>
            <a:r>
              <a:rPr lang="en-GB" sz="2000" b="1" dirty="0" smtClean="0">
                <a:latin typeface="Calibri" panose="020F0502020204030204" pitchFamily="34" charset="0"/>
              </a:rPr>
              <a:t>money laundering </a:t>
            </a:r>
            <a:r>
              <a:rPr lang="en-GB" sz="2000" dirty="0" smtClean="0">
                <a:latin typeface="Calibri" panose="020F0502020204030204" pitchFamily="34" charset="0"/>
              </a:rPr>
              <a:t>and </a:t>
            </a:r>
            <a:r>
              <a:rPr lang="en-GB" sz="2000" dirty="0">
                <a:latin typeface="Calibri" panose="020F0502020204030204" pitchFamily="34" charset="0"/>
              </a:rPr>
              <a:t>several dozen co-workers each with a </a:t>
            </a:r>
            <a:r>
              <a:rPr lang="en-GB" sz="2000" dirty="0" smtClean="0">
                <a:latin typeface="Calibri" panose="020F0502020204030204" pitchFamily="34" charset="0"/>
              </a:rPr>
              <a:t>large number </a:t>
            </a:r>
            <a:r>
              <a:rPr lang="en-GB" sz="2000" dirty="0">
                <a:latin typeface="Calibri" panose="020F0502020204030204" pitchFamily="34" charset="0"/>
              </a:rPr>
              <a:t>of customers</a:t>
            </a:r>
            <a:r>
              <a:rPr lang="en-GB" sz="2000" dirty="0" smtClean="0">
                <a:latin typeface="Calibri" panose="020F0502020204030204" pitchFamily="34" charset="0"/>
              </a:rPr>
              <a:t>.</a:t>
            </a:r>
            <a:endParaRPr lang="en-GB" sz="2800" dirty="0"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25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latin typeface="Calibri"/>
                <a:cs typeface="Calibri"/>
              </a:rPr>
              <a:t>Scenario description (from D4.1)</a:t>
            </a:r>
          </a:p>
          <a:p>
            <a:r>
              <a:rPr lang="en-GB" b="0" dirty="0"/>
              <a:t>Semi-legal business that sells NPS</a:t>
            </a:r>
            <a:endParaRPr lang="en-GB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66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latin typeface="Calibri"/>
                <a:cs typeface="Calibri"/>
              </a:rPr>
              <a:t>Scenario description (from D4.1)</a:t>
            </a:r>
          </a:p>
          <a:p>
            <a:r>
              <a:rPr lang="en-GB" b="0" dirty="0"/>
              <a:t>Semi-legal business that sells NPS</a:t>
            </a:r>
            <a:endParaRPr lang="en-GB" dirty="0">
              <a:latin typeface="Calibri"/>
              <a:cs typeface="Calibri"/>
            </a:endParaRPr>
          </a:p>
        </p:txBody>
      </p:sp>
      <p:pic>
        <p:nvPicPr>
          <p:cNvPr id="8" name="Picture 8" descr="http://icons.iconarchive.com/icons/aha-soft/free-large-boss/512/Policeman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96" y="1315239"/>
            <a:ext cx="1187130" cy="11871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57942" y="2779882"/>
            <a:ext cx="3118437" cy="453585"/>
          </a:xfrm>
          <a:prstGeom prst="rect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1">
                    <a:lumMod val="50000"/>
                  </a:schemeClr>
                </a:solidFill>
              </a:rPr>
              <a:t>www.odczynnikichemiczne.net.pl</a:t>
            </a:r>
            <a:endParaRPr lang="en-GB" sz="1400" dirty="0"/>
          </a:p>
        </p:txBody>
      </p:sp>
      <p:cxnSp>
        <p:nvCxnSpPr>
          <p:cNvPr id="10" name="Connettore 2 9"/>
          <p:cNvCxnSpPr>
            <a:stCxn id="9" idx="2"/>
            <a:endCxn id="70" idx="0"/>
          </p:cNvCxnSpPr>
          <p:nvPr/>
        </p:nvCxnSpPr>
        <p:spPr>
          <a:xfrm flipH="1">
            <a:off x="1319130" y="3233467"/>
            <a:ext cx="298031" cy="84263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>
            <a:stCxn id="8" idx="2"/>
            <a:endCxn id="9" idx="0"/>
          </p:cNvCxnSpPr>
          <p:nvPr/>
        </p:nvCxnSpPr>
        <p:spPr>
          <a:xfrm>
            <a:off x="1617161" y="2502369"/>
            <a:ext cx="0" cy="27751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tangolo arrotondato 59"/>
          <p:cNvSpPr/>
          <p:nvPr/>
        </p:nvSpPr>
        <p:spPr>
          <a:xfrm>
            <a:off x="4738958" y="3828561"/>
            <a:ext cx="1700815" cy="74063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Multilingual automated translation (T6.3)</a:t>
            </a:r>
            <a:endParaRPr lang="en-GB" sz="1400" dirty="0"/>
          </a:p>
        </p:txBody>
      </p:sp>
      <p:cxnSp>
        <p:nvCxnSpPr>
          <p:cNvPr id="61" name="Connettore 2 60"/>
          <p:cNvCxnSpPr>
            <a:stCxn id="60" idx="3"/>
            <a:endCxn id="63" idx="1"/>
          </p:cNvCxnSpPr>
          <p:nvPr/>
        </p:nvCxnSpPr>
        <p:spPr>
          <a:xfrm>
            <a:off x="6439773" y="4198877"/>
            <a:ext cx="225898" cy="44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arrotondato 62"/>
          <p:cNvSpPr/>
          <p:nvPr/>
        </p:nvSpPr>
        <p:spPr>
          <a:xfrm>
            <a:off x="6665671" y="3849486"/>
            <a:ext cx="1361183" cy="69967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Multilingual Text analysis (T6.1)</a:t>
            </a:r>
            <a:endParaRPr lang="en-GB" sz="1400" dirty="0"/>
          </a:p>
        </p:txBody>
      </p:sp>
      <p:sp>
        <p:nvSpPr>
          <p:cNvPr id="64" name="Rettangolo arrotondato 63"/>
          <p:cNvSpPr/>
          <p:nvPr/>
        </p:nvSpPr>
        <p:spPr>
          <a:xfrm>
            <a:off x="3210925" y="3798970"/>
            <a:ext cx="1093112" cy="80070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Resource analysis</a:t>
            </a:r>
            <a:endParaRPr lang="en-GB" sz="1400" dirty="0"/>
          </a:p>
        </p:txBody>
      </p:sp>
      <p:cxnSp>
        <p:nvCxnSpPr>
          <p:cNvPr id="65" name="Connettore 2 64"/>
          <p:cNvCxnSpPr>
            <a:stCxn id="64" idx="3"/>
            <a:endCxn id="60" idx="1"/>
          </p:cNvCxnSpPr>
          <p:nvPr/>
        </p:nvCxnSpPr>
        <p:spPr>
          <a:xfrm flipV="1">
            <a:off x="4304037" y="4198877"/>
            <a:ext cx="434921" cy="44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tangolo arrotondato 65"/>
          <p:cNvSpPr/>
          <p:nvPr/>
        </p:nvSpPr>
        <p:spPr>
          <a:xfrm>
            <a:off x="4913272" y="2479309"/>
            <a:ext cx="1085054" cy="68532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Image </a:t>
            </a:r>
            <a:r>
              <a:rPr lang="en-GB" sz="1400" dirty="0" smtClean="0"/>
              <a:t>analysis (T6.2)</a:t>
            </a:r>
            <a:endParaRPr lang="en-GB" sz="1400" dirty="0"/>
          </a:p>
        </p:txBody>
      </p:sp>
      <p:cxnSp>
        <p:nvCxnSpPr>
          <p:cNvPr id="67" name="Connettore 2 66"/>
          <p:cNvCxnSpPr>
            <a:stCxn id="64" idx="3"/>
            <a:endCxn id="66" idx="1"/>
          </p:cNvCxnSpPr>
          <p:nvPr/>
        </p:nvCxnSpPr>
        <p:spPr>
          <a:xfrm flipV="1">
            <a:off x="4304037" y="2821973"/>
            <a:ext cx="609235" cy="137734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tangolo arrotondato 69"/>
          <p:cNvSpPr/>
          <p:nvPr/>
        </p:nvSpPr>
        <p:spPr>
          <a:xfrm>
            <a:off x="277742" y="4076098"/>
            <a:ext cx="2082775" cy="88064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Content acquisition from Surface Web and </a:t>
            </a:r>
            <a:r>
              <a:rPr lang="en-GB" sz="1400" dirty="0" smtClean="0"/>
              <a:t>pre-processing (T5.3)</a:t>
            </a:r>
            <a:endParaRPr lang="en-GB" sz="1400" dirty="0"/>
          </a:p>
        </p:txBody>
      </p:sp>
      <p:sp>
        <p:nvSpPr>
          <p:cNvPr id="76" name="Disco magnetico 75"/>
          <p:cNvSpPr/>
          <p:nvPr/>
        </p:nvSpPr>
        <p:spPr>
          <a:xfrm>
            <a:off x="4739528" y="5135228"/>
            <a:ext cx="5786156" cy="2311858"/>
          </a:xfrm>
          <a:prstGeom prst="flowChartMagneticDisk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9" name="Rettangolo arrotondato 88"/>
          <p:cNvSpPr/>
          <p:nvPr/>
        </p:nvSpPr>
        <p:spPr>
          <a:xfrm>
            <a:off x="530763" y="5697416"/>
            <a:ext cx="1609493" cy="759655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Data source risk assessment (T5.1)</a:t>
            </a:r>
            <a:endParaRPr lang="en-GB" sz="1400" dirty="0"/>
          </a:p>
        </p:txBody>
      </p:sp>
      <p:cxnSp>
        <p:nvCxnSpPr>
          <p:cNvPr id="79" name="Connettore 4 78"/>
          <p:cNvCxnSpPr>
            <a:stCxn id="89" idx="3"/>
            <a:endCxn id="64" idx="1"/>
          </p:cNvCxnSpPr>
          <p:nvPr/>
        </p:nvCxnSpPr>
        <p:spPr>
          <a:xfrm flipV="1">
            <a:off x="2140256" y="4199321"/>
            <a:ext cx="1070669" cy="1877923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/>
          <p:cNvCxnSpPr>
            <a:stCxn id="70" idx="2"/>
            <a:endCxn id="89" idx="0"/>
          </p:cNvCxnSpPr>
          <p:nvPr/>
        </p:nvCxnSpPr>
        <p:spPr>
          <a:xfrm>
            <a:off x="1319130" y="4956747"/>
            <a:ext cx="16380" cy="74066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4 83"/>
          <p:cNvCxnSpPr>
            <a:stCxn id="66" idx="3"/>
            <a:endCxn id="60" idx="0"/>
          </p:cNvCxnSpPr>
          <p:nvPr/>
        </p:nvCxnSpPr>
        <p:spPr>
          <a:xfrm flipH="1">
            <a:off x="5589366" y="2821973"/>
            <a:ext cx="408960" cy="1006588"/>
          </a:xfrm>
          <a:prstGeom prst="bentConnector4">
            <a:avLst>
              <a:gd name="adj1" fmla="val -55898"/>
              <a:gd name="adj2" fmla="val 67021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2259229" y="5747264"/>
            <a:ext cx="10839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200" dirty="0" smtClean="0"/>
              <a:t>Risky source?</a:t>
            </a:r>
            <a:endParaRPr lang="en-GB" dirty="0"/>
          </a:p>
        </p:txBody>
      </p:sp>
      <p:cxnSp>
        <p:nvCxnSpPr>
          <p:cNvPr id="68" name="Connettore 4 67"/>
          <p:cNvCxnSpPr>
            <a:stCxn id="66" idx="3"/>
          </p:cNvCxnSpPr>
          <p:nvPr/>
        </p:nvCxnSpPr>
        <p:spPr>
          <a:xfrm>
            <a:off x="5998326" y="2821973"/>
            <a:ext cx="3009195" cy="2550284"/>
          </a:xfrm>
          <a:prstGeom prst="bentConnector3">
            <a:avLst>
              <a:gd name="adj1" fmla="val 100313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>
            <a:stCxn id="63" idx="2"/>
          </p:cNvCxnSpPr>
          <p:nvPr/>
        </p:nvCxnSpPr>
        <p:spPr>
          <a:xfrm>
            <a:off x="7346263" y="4549156"/>
            <a:ext cx="680591" cy="92669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uppo 101"/>
          <p:cNvGrpSpPr/>
          <p:nvPr/>
        </p:nvGrpSpPr>
        <p:grpSpPr>
          <a:xfrm>
            <a:off x="7929036" y="5647516"/>
            <a:ext cx="2210943" cy="1083130"/>
            <a:chOff x="3308522" y="2836412"/>
            <a:chExt cx="2210943" cy="1083130"/>
          </a:xfrm>
        </p:grpSpPr>
        <p:sp>
          <p:nvSpPr>
            <p:cNvPr id="107" name="Rettangolo 106"/>
            <p:cNvSpPr/>
            <p:nvPr/>
          </p:nvSpPr>
          <p:spPr>
            <a:xfrm>
              <a:off x="3308522" y="2836412"/>
              <a:ext cx="2210943" cy="108313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Source</a:t>
              </a:r>
              <a:endParaRPr lang="en-GB" dirty="0"/>
            </a:p>
          </p:txBody>
        </p:sp>
        <p:sp>
          <p:nvSpPr>
            <p:cNvPr id="106" name="Rettangolo 105"/>
            <p:cNvSpPr/>
            <p:nvPr/>
          </p:nvSpPr>
          <p:spPr>
            <a:xfrm>
              <a:off x="3660605" y="3327019"/>
              <a:ext cx="1742746" cy="39155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</a:rPr>
                <a:t>www.odczynnikichemiczne.net.pl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Rettangolo arrotondato 107"/>
            <p:cNvSpPr/>
            <p:nvPr/>
          </p:nvSpPr>
          <p:spPr>
            <a:xfrm>
              <a:off x="3485361" y="3153642"/>
              <a:ext cx="680240" cy="233084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URL</a:t>
              </a:r>
              <a:endParaRPr lang="en-GB" dirty="0"/>
            </a:p>
          </p:txBody>
        </p:sp>
      </p:grpSp>
      <p:sp>
        <p:nvSpPr>
          <p:cNvPr id="113" name="Rettangolo 112"/>
          <p:cNvSpPr/>
          <p:nvPr/>
        </p:nvSpPr>
        <p:spPr>
          <a:xfrm>
            <a:off x="5120643" y="5777749"/>
            <a:ext cx="2210943" cy="1367468"/>
          </a:xfrm>
          <a:prstGeom prst="rect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</a:p>
          <a:p>
            <a:endParaRPr lang="en-GB" dirty="0"/>
          </a:p>
        </p:txBody>
      </p:sp>
      <p:sp>
        <p:nvSpPr>
          <p:cNvPr id="114" name="Rettangolo 113"/>
          <p:cNvSpPr/>
          <p:nvPr/>
        </p:nvSpPr>
        <p:spPr>
          <a:xfrm>
            <a:off x="5469867" y="6315792"/>
            <a:ext cx="1742746" cy="181762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vreber2321</a:t>
            </a:r>
            <a:endParaRPr lang="en-GB" sz="1200" dirty="0"/>
          </a:p>
        </p:txBody>
      </p:sp>
      <p:sp>
        <p:nvSpPr>
          <p:cNvPr id="115" name="Rettangolo arrotondato 114"/>
          <p:cNvSpPr/>
          <p:nvPr/>
        </p:nvSpPr>
        <p:spPr>
          <a:xfrm>
            <a:off x="5236913" y="6111021"/>
            <a:ext cx="1364471" cy="2190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Crypto-address</a:t>
            </a:r>
            <a:endParaRPr lang="en-GB" dirty="0"/>
          </a:p>
        </p:txBody>
      </p:sp>
      <p:cxnSp>
        <p:nvCxnSpPr>
          <p:cNvPr id="110" name="Connettore 2 109"/>
          <p:cNvCxnSpPr>
            <a:stCxn id="107" idx="1"/>
            <a:endCxn id="113" idx="3"/>
          </p:cNvCxnSpPr>
          <p:nvPr/>
        </p:nvCxnSpPr>
        <p:spPr>
          <a:xfrm flipH="1">
            <a:off x="7331586" y="6189081"/>
            <a:ext cx="597450" cy="27240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ttangolo 117"/>
          <p:cNvSpPr/>
          <p:nvPr/>
        </p:nvSpPr>
        <p:spPr>
          <a:xfrm>
            <a:off x="5455799" y="6787283"/>
            <a:ext cx="1742746" cy="181762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smiths@opioids</a:t>
            </a:r>
            <a:endParaRPr lang="en-GB" sz="1200" dirty="0"/>
          </a:p>
        </p:txBody>
      </p:sp>
      <p:sp>
        <p:nvSpPr>
          <p:cNvPr id="119" name="Rettangolo arrotondato 118"/>
          <p:cNvSpPr/>
          <p:nvPr/>
        </p:nvSpPr>
        <p:spPr>
          <a:xfrm>
            <a:off x="5312765" y="6599939"/>
            <a:ext cx="787790" cy="20477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Email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167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latin typeface="Calibri"/>
                <a:cs typeface="Calibri"/>
              </a:rPr>
              <a:t>Scenario description (from D4.1)</a:t>
            </a:r>
          </a:p>
          <a:p>
            <a:r>
              <a:rPr lang="en-GB" b="0" dirty="0"/>
              <a:t>Semi-legal business that sells NPS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36" name="Disco magnetico 35"/>
          <p:cNvSpPr/>
          <p:nvPr/>
        </p:nvSpPr>
        <p:spPr>
          <a:xfrm>
            <a:off x="433895" y="2011680"/>
            <a:ext cx="7853413" cy="4995020"/>
          </a:xfrm>
          <a:prstGeom prst="flowChartMagneticDisk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Rettangolo arrotondato 42"/>
          <p:cNvSpPr/>
          <p:nvPr/>
        </p:nvSpPr>
        <p:spPr>
          <a:xfrm>
            <a:off x="8250286" y="4604280"/>
            <a:ext cx="2221721" cy="906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Criminal network reconstruction (T7.3)</a:t>
            </a:r>
            <a:endParaRPr lang="en-GB" dirty="0"/>
          </a:p>
        </p:txBody>
      </p:sp>
      <p:sp>
        <p:nvSpPr>
          <p:cNvPr id="44" name="Freccia circolare in giù 43"/>
          <p:cNvSpPr/>
          <p:nvPr/>
        </p:nvSpPr>
        <p:spPr>
          <a:xfrm rot="11356880" flipV="1">
            <a:off x="8119764" y="4113893"/>
            <a:ext cx="1385774" cy="4513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5" name="Freccia circolare in giù 44"/>
          <p:cNvSpPr/>
          <p:nvPr/>
        </p:nvSpPr>
        <p:spPr>
          <a:xfrm rot="485514" flipV="1">
            <a:off x="8022197" y="5442824"/>
            <a:ext cx="1316695" cy="4521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31" y="2720640"/>
            <a:ext cx="5864925" cy="3834098"/>
          </a:xfrm>
          <a:prstGeom prst="rect">
            <a:avLst/>
          </a:prstGeom>
        </p:spPr>
      </p:pic>
      <p:pic>
        <p:nvPicPr>
          <p:cNvPr id="126" name="Immagine 125"/>
          <p:cNvPicPr>
            <a:picLocks noChangeAspect="1"/>
          </p:cNvPicPr>
          <p:nvPr/>
        </p:nvPicPr>
        <p:blipFill rotWithShape="1">
          <a:blip r:embed="rId3"/>
          <a:srcRect l="-2694" t="-10035" r="-1622" b="-4501"/>
          <a:stretch/>
        </p:blipFill>
        <p:spPr>
          <a:xfrm>
            <a:off x="4797083" y="2940148"/>
            <a:ext cx="4164037" cy="1280160"/>
          </a:xfrm>
          <a:prstGeom prst="rect">
            <a:avLst/>
          </a:prstGeom>
          <a:solidFill>
            <a:srgbClr val="C00000">
              <a:alpha val="51000"/>
            </a:srgbClr>
          </a:solidFill>
        </p:spPr>
      </p:pic>
    </p:spTree>
    <p:extLst>
      <p:ext uri="{BB962C8B-B14F-4D97-AF65-F5344CB8AC3E}">
        <p14:creationId xmlns:p14="http://schemas.microsoft.com/office/powerpoint/2010/main" val="388191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sco magnetico 11"/>
          <p:cNvSpPr/>
          <p:nvPr/>
        </p:nvSpPr>
        <p:spPr>
          <a:xfrm>
            <a:off x="433895" y="2011680"/>
            <a:ext cx="7853413" cy="4995020"/>
          </a:xfrm>
          <a:prstGeom prst="flowChartMagneticDisk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31" y="2720640"/>
            <a:ext cx="5864925" cy="3834098"/>
          </a:xfrm>
          <a:prstGeom prst="rect">
            <a:avLst/>
          </a:prstGeo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latin typeface="Calibri"/>
                <a:cs typeface="Calibri"/>
              </a:rPr>
              <a:t>Scenario description (from D4.1)</a:t>
            </a:r>
          </a:p>
          <a:p>
            <a:r>
              <a:rPr lang="en-GB" b="0" dirty="0"/>
              <a:t>Semi-legal business that sells NPS</a:t>
            </a:r>
            <a:endParaRPr lang="en-GB" dirty="0">
              <a:latin typeface="Calibri"/>
              <a:cs typeface="Calibri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/>
          <a:srcRect l="-2694" t="-10035" r="-1622" b="-4501"/>
          <a:stretch/>
        </p:blipFill>
        <p:spPr>
          <a:xfrm>
            <a:off x="4797083" y="2940148"/>
            <a:ext cx="4164037" cy="1280160"/>
          </a:xfrm>
          <a:prstGeom prst="rect">
            <a:avLst/>
          </a:prstGeom>
          <a:noFill/>
        </p:spPr>
      </p:pic>
      <p:cxnSp>
        <p:nvCxnSpPr>
          <p:cNvPr id="5" name="Connettore 2 4"/>
          <p:cNvCxnSpPr/>
          <p:nvPr/>
        </p:nvCxnSpPr>
        <p:spPr>
          <a:xfrm flipH="1" flipV="1">
            <a:off x="4443046" y="3488788"/>
            <a:ext cx="874542" cy="1125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>
            <a:off x="4443046" y="3981157"/>
            <a:ext cx="1026942" cy="6928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/>
          <p:cNvSpPr/>
          <p:nvPr/>
        </p:nvSpPr>
        <p:spPr>
          <a:xfrm>
            <a:off x="2969256" y="2434534"/>
            <a:ext cx="4034511" cy="266575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ttangolo arrotondato 12"/>
          <p:cNvSpPr/>
          <p:nvPr/>
        </p:nvSpPr>
        <p:spPr>
          <a:xfrm>
            <a:off x="8250286" y="4604280"/>
            <a:ext cx="2221721" cy="906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Criminal network reconstruction (T7.3)</a:t>
            </a:r>
            <a:endParaRPr lang="en-GB" dirty="0"/>
          </a:p>
        </p:txBody>
      </p:sp>
      <p:sp>
        <p:nvSpPr>
          <p:cNvPr id="14" name="Freccia circolare in giù 13"/>
          <p:cNvSpPr/>
          <p:nvPr/>
        </p:nvSpPr>
        <p:spPr>
          <a:xfrm rot="11356880" flipV="1">
            <a:off x="8119764" y="4113893"/>
            <a:ext cx="1385774" cy="4513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Freccia circolare in giù 18"/>
          <p:cNvSpPr/>
          <p:nvPr/>
        </p:nvSpPr>
        <p:spPr>
          <a:xfrm rot="485514" flipV="1">
            <a:off x="8022197" y="5442824"/>
            <a:ext cx="1316695" cy="4521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9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sco magnetico 7"/>
          <p:cNvSpPr/>
          <p:nvPr/>
        </p:nvSpPr>
        <p:spPr>
          <a:xfrm>
            <a:off x="433895" y="2011680"/>
            <a:ext cx="7853413" cy="4995020"/>
          </a:xfrm>
          <a:prstGeom prst="flowChartMagneticDisk">
            <a:avLst/>
          </a:prstGeom>
          <a:solidFill>
            <a:schemeClr val="tx1">
              <a:lumMod val="65000"/>
              <a:lumOff val="35000"/>
              <a:alpha val="58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ttangolo arrotondato 8"/>
          <p:cNvSpPr/>
          <p:nvPr/>
        </p:nvSpPr>
        <p:spPr>
          <a:xfrm>
            <a:off x="8250286" y="4604280"/>
            <a:ext cx="2221721" cy="906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Criminal network reconstruction (T7.3)</a:t>
            </a:r>
            <a:endParaRPr lang="en-GB" dirty="0"/>
          </a:p>
        </p:txBody>
      </p:sp>
      <p:sp>
        <p:nvSpPr>
          <p:cNvPr id="10" name="Freccia circolare in giù 9"/>
          <p:cNvSpPr/>
          <p:nvPr/>
        </p:nvSpPr>
        <p:spPr>
          <a:xfrm rot="11356880" flipV="1">
            <a:off x="8119764" y="4113893"/>
            <a:ext cx="1385774" cy="4513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Freccia circolare in giù 10"/>
          <p:cNvSpPr/>
          <p:nvPr/>
        </p:nvSpPr>
        <p:spPr>
          <a:xfrm rot="485514" flipV="1">
            <a:off x="8022197" y="5442824"/>
            <a:ext cx="1316695" cy="4521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latin typeface="Calibri"/>
                <a:cs typeface="Calibri"/>
              </a:rPr>
              <a:t>Scenario description (from D4.1)</a:t>
            </a:r>
          </a:p>
          <a:p>
            <a:r>
              <a:rPr lang="en-GB" b="0" dirty="0"/>
              <a:t>Semi-legal business that sells NPS</a:t>
            </a:r>
            <a:endParaRPr lang="en-GB" dirty="0">
              <a:latin typeface="Calibri"/>
              <a:cs typeface="Calibri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21" y="2656352"/>
            <a:ext cx="7781479" cy="403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9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xmlns="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215906"/>
            <a:ext cx="9347641" cy="4593052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Calibri"/>
                <a:cs typeface="Calibri"/>
              </a:rPr>
              <a:t>Main crimes</a:t>
            </a:r>
            <a:endParaRPr lang="en-GB" sz="2400" dirty="0">
              <a:latin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Calibri"/>
                <a:cs typeface="Calibri"/>
              </a:rPr>
              <a:t>a simple fraud mainly aimed at stealing bank </a:t>
            </a:r>
            <a:r>
              <a:rPr lang="en-GB" sz="2400" dirty="0" smtClean="0">
                <a:latin typeface="Calibri"/>
                <a:cs typeface="Calibri"/>
              </a:rPr>
              <a:t>details or </a:t>
            </a:r>
            <a:r>
              <a:rPr lang="en-GB" sz="2400" dirty="0">
                <a:latin typeface="Calibri"/>
                <a:cs typeface="Calibri"/>
              </a:rPr>
              <a:t>obtaining profits (without delivering any </a:t>
            </a:r>
            <a:r>
              <a:rPr lang="en-GB" sz="2400" dirty="0" smtClean="0">
                <a:latin typeface="Calibri"/>
                <a:cs typeface="Calibri"/>
              </a:rPr>
              <a:t>product – non supply)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/>
                <a:cs typeface="Calibri"/>
              </a:rPr>
              <a:t>Falsified medicines </a:t>
            </a:r>
            <a:r>
              <a:rPr lang="en-GB" sz="2400" dirty="0">
                <a:latin typeface="Calibri"/>
                <a:cs typeface="Calibri"/>
              </a:rPr>
              <a:t>usually are disguised as authentic medicines, but may contain ingredients of bad or toxic </a:t>
            </a:r>
            <a:r>
              <a:rPr lang="en-GB" sz="2400" dirty="0" smtClean="0">
                <a:latin typeface="Calibri"/>
                <a:cs typeface="Calibri"/>
              </a:rPr>
              <a:t>quality, or </a:t>
            </a:r>
            <a:r>
              <a:rPr lang="en-GB" sz="2400" dirty="0">
                <a:latin typeface="Calibri"/>
                <a:cs typeface="Calibri"/>
              </a:rPr>
              <a:t>in the wrong dosage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Calibri"/>
                <a:cs typeface="Calibri"/>
              </a:rPr>
              <a:t>legal access </a:t>
            </a:r>
            <a:r>
              <a:rPr lang="en-GB" sz="2400" dirty="0" smtClean="0">
                <a:latin typeface="Calibri"/>
                <a:cs typeface="Calibri"/>
              </a:rPr>
              <a:t>to certain </a:t>
            </a:r>
            <a:r>
              <a:rPr lang="en-GB" sz="2400" dirty="0">
                <a:latin typeface="Calibri"/>
                <a:cs typeface="Calibri"/>
              </a:rPr>
              <a:t>products varies from country to </a:t>
            </a:r>
            <a:r>
              <a:rPr lang="en-GB" sz="2400" dirty="0" smtClean="0">
                <a:latin typeface="Calibri"/>
                <a:cs typeface="Calibri"/>
              </a:rPr>
              <a:t>country</a:t>
            </a:r>
          </a:p>
          <a:p>
            <a:pPr marL="961171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/>
                <a:cs typeface="Calibri"/>
              </a:rPr>
              <a:t>Emerging ‘fake online pharmacies’</a:t>
            </a:r>
            <a:endParaRPr lang="en-GB" sz="3646" dirty="0">
              <a:latin typeface="Calibri"/>
              <a:cs typeface="Calibri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 fontScale="92500"/>
          </a:bodyPr>
          <a:lstStyle/>
          <a:p>
            <a:r>
              <a:rPr lang="en-GB" dirty="0" smtClean="0">
                <a:latin typeface="Calibri"/>
                <a:cs typeface="Calibri"/>
              </a:rPr>
              <a:t>Scenario description (from D4.1)</a:t>
            </a:r>
            <a:endParaRPr lang="en-GB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354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30</a:t>
            </a:fld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2491831" y="3750577"/>
            <a:ext cx="1617541" cy="1031306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 smtClean="0">
                <a:solidFill>
                  <a:schemeClr val="accent1">
                    <a:lumMod val="50000"/>
                  </a:schemeClr>
                </a:solidFill>
              </a:rPr>
              <a:t>Email message</a:t>
            </a:r>
            <a:endParaRPr lang="en-GB" sz="1400" dirty="0"/>
          </a:p>
        </p:txBody>
      </p:sp>
      <p:cxnSp>
        <p:nvCxnSpPr>
          <p:cNvPr id="9" name="Connettore 2 8"/>
          <p:cNvCxnSpPr>
            <a:stCxn id="5" idx="3"/>
          </p:cNvCxnSpPr>
          <p:nvPr/>
        </p:nvCxnSpPr>
        <p:spPr>
          <a:xfrm flipV="1">
            <a:off x="4109372" y="3377419"/>
            <a:ext cx="1209238" cy="888811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o 9"/>
          <p:cNvGrpSpPr/>
          <p:nvPr/>
        </p:nvGrpSpPr>
        <p:grpSpPr>
          <a:xfrm>
            <a:off x="2682135" y="4146608"/>
            <a:ext cx="1244826" cy="430529"/>
            <a:chOff x="1501511" y="6489147"/>
            <a:chExt cx="1244826" cy="430529"/>
          </a:xfrm>
        </p:grpSpPr>
        <p:sp>
          <p:nvSpPr>
            <p:cNvPr id="11" name="Rettangolo 10"/>
            <p:cNvSpPr/>
            <p:nvPr/>
          </p:nvSpPr>
          <p:spPr>
            <a:xfrm>
              <a:off x="1518116" y="6685581"/>
              <a:ext cx="1228221" cy="23409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Drug dealing</a:t>
              </a:r>
              <a:endParaRPr lang="en-GB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" name="Rettangolo arrotondato 11"/>
            <p:cNvSpPr/>
            <p:nvPr/>
          </p:nvSpPr>
          <p:spPr>
            <a:xfrm>
              <a:off x="1501511" y="6489147"/>
              <a:ext cx="811005" cy="22766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Category</a:t>
              </a:r>
              <a:endParaRPr lang="en-GB" dirty="0"/>
            </a:p>
          </p:txBody>
        </p:sp>
      </p:grpSp>
      <p:sp>
        <p:nvSpPr>
          <p:cNvPr id="14" name="Rettangolo 13"/>
          <p:cNvSpPr/>
          <p:nvPr/>
        </p:nvSpPr>
        <p:spPr>
          <a:xfrm>
            <a:off x="74285" y="1432510"/>
            <a:ext cx="1949831" cy="24439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Person</a:t>
            </a:r>
          </a:p>
          <a:p>
            <a:pPr algn="ctr"/>
            <a:endParaRPr lang="en-GB" dirty="0"/>
          </a:p>
        </p:txBody>
      </p:sp>
      <p:sp>
        <p:nvSpPr>
          <p:cNvPr id="15" name="Rettangolo 14"/>
          <p:cNvSpPr/>
          <p:nvPr/>
        </p:nvSpPr>
        <p:spPr>
          <a:xfrm>
            <a:off x="396946" y="2988791"/>
            <a:ext cx="1284898" cy="188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325u3092</a:t>
            </a:r>
            <a:endParaRPr lang="en-GB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356651" y="2490616"/>
            <a:ext cx="1325193" cy="1946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25u3209u32</a:t>
            </a:r>
            <a:endParaRPr lang="en-GB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7" name="Gruppo 16"/>
          <p:cNvGrpSpPr/>
          <p:nvPr/>
        </p:nvGrpSpPr>
        <p:grpSpPr>
          <a:xfrm>
            <a:off x="2695118" y="2117854"/>
            <a:ext cx="1530864" cy="1082368"/>
            <a:chOff x="4797930" y="5520848"/>
            <a:chExt cx="1530864" cy="1459786"/>
          </a:xfrm>
        </p:grpSpPr>
        <p:sp>
          <p:nvSpPr>
            <p:cNvPr id="18" name="Rettangolo 17"/>
            <p:cNvSpPr/>
            <p:nvPr/>
          </p:nvSpPr>
          <p:spPr>
            <a:xfrm>
              <a:off x="4797931" y="5520848"/>
              <a:ext cx="1530863" cy="37741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Transaction</a:t>
              </a:r>
              <a:endParaRPr lang="en-GB" dirty="0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4797930" y="6627579"/>
              <a:ext cx="1530863" cy="3530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Transaction</a:t>
              </a:r>
              <a:endParaRPr lang="en-GB" dirty="0"/>
            </a:p>
          </p:txBody>
        </p:sp>
        <p:sp>
          <p:nvSpPr>
            <p:cNvPr id="20" name="CasellaDiTesto 19"/>
            <p:cNvSpPr txBox="1"/>
            <p:nvPr/>
          </p:nvSpPr>
          <p:spPr>
            <a:xfrm>
              <a:off x="5483110" y="6050223"/>
              <a:ext cx="250390" cy="429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GB" sz="1400" b="1" dirty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GB" sz="14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GB" sz="1400" b="1" dirty="0" smtClean="0"/>
                <a:t>.</a:t>
              </a:r>
              <a:endParaRPr lang="en-GB" sz="1400" b="1" dirty="0"/>
            </a:p>
          </p:txBody>
        </p:sp>
      </p:grpSp>
      <p:cxnSp>
        <p:nvCxnSpPr>
          <p:cNvPr id="21" name="Connettore 2 20"/>
          <p:cNvCxnSpPr>
            <a:stCxn id="18" idx="1"/>
            <a:endCxn id="16" idx="3"/>
          </p:cNvCxnSpPr>
          <p:nvPr/>
        </p:nvCxnSpPr>
        <p:spPr>
          <a:xfrm flipH="1">
            <a:off x="1681844" y="2257774"/>
            <a:ext cx="1013275" cy="33015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18" idx="3"/>
            <a:endCxn id="58" idx="1"/>
          </p:cNvCxnSpPr>
          <p:nvPr/>
        </p:nvCxnSpPr>
        <p:spPr>
          <a:xfrm>
            <a:off x="4225982" y="2257774"/>
            <a:ext cx="1092628" cy="70296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arrotondato 24"/>
          <p:cNvSpPr/>
          <p:nvPr/>
        </p:nvSpPr>
        <p:spPr>
          <a:xfrm>
            <a:off x="119520" y="2284700"/>
            <a:ext cx="1348376" cy="23130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Crypto address</a:t>
            </a:r>
            <a:endParaRPr lang="en-GB" dirty="0"/>
          </a:p>
        </p:txBody>
      </p:sp>
      <p:sp>
        <p:nvSpPr>
          <p:cNvPr id="26" name="Rettangolo arrotondato 25"/>
          <p:cNvSpPr/>
          <p:nvPr/>
        </p:nvSpPr>
        <p:spPr>
          <a:xfrm>
            <a:off x="137142" y="2794382"/>
            <a:ext cx="1348376" cy="23130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Crypto address</a:t>
            </a:r>
            <a:endParaRPr lang="en-GB" dirty="0"/>
          </a:p>
        </p:txBody>
      </p:sp>
      <p:grpSp>
        <p:nvGrpSpPr>
          <p:cNvPr id="27" name="Gruppo 26"/>
          <p:cNvGrpSpPr/>
          <p:nvPr/>
        </p:nvGrpSpPr>
        <p:grpSpPr>
          <a:xfrm>
            <a:off x="331930" y="1806804"/>
            <a:ext cx="1228221" cy="397807"/>
            <a:chOff x="1518116" y="6521869"/>
            <a:chExt cx="1228221" cy="397807"/>
          </a:xfrm>
        </p:grpSpPr>
        <p:sp>
          <p:nvSpPr>
            <p:cNvPr id="28" name="Rettangolo 27"/>
            <p:cNvSpPr/>
            <p:nvPr/>
          </p:nvSpPr>
          <p:spPr>
            <a:xfrm>
              <a:off x="1518116" y="6685581"/>
              <a:ext cx="1228221" cy="23409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DoeJane</a:t>
              </a:r>
              <a:endParaRPr lang="en-GB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Rettangolo arrotondato 28"/>
            <p:cNvSpPr/>
            <p:nvPr/>
          </p:nvSpPr>
          <p:spPr>
            <a:xfrm>
              <a:off x="1557783" y="6521869"/>
              <a:ext cx="811005" cy="202947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Alias</a:t>
              </a:r>
              <a:endParaRPr lang="en-GB" dirty="0"/>
            </a:p>
          </p:txBody>
        </p:sp>
      </p:grpSp>
      <p:grpSp>
        <p:nvGrpSpPr>
          <p:cNvPr id="30" name="Gruppo 29"/>
          <p:cNvGrpSpPr/>
          <p:nvPr/>
        </p:nvGrpSpPr>
        <p:grpSpPr>
          <a:xfrm>
            <a:off x="189706" y="3321816"/>
            <a:ext cx="1725727" cy="484669"/>
            <a:chOff x="1365716" y="6351070"/>
            <a:chExt cx="1725727" cy="484669"/>
          </a:xfrm>
        </p:grpSpPr>
        <p:sp>
          <p:nvSpPr>
            <p:cNvPr id="31" name="Rettangolo 30"/>
            <p:cNvSpPr/>
            <p:nvPr/>
          </p:nvSpPr>
          <p:spPr>
            <a:xfrm>
              <a:off x="1365716" y="6533181"/>
              <a:ext cx="1725727" cy="3025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janedoe@jane.com</a:t>
              </a:r>
              <a:endParaRPr lang="en-GB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2" name="Rettangolo arrotondato 31"/>
            <p:cNvSpPr/>
            <p:nvPr/>
          </p:nvSpPr>
          <p:spPr>
            <a:xfrm>
              <a:off x="1499782" y="6351070"/>
              <a:ext cx="811005" cy="263806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Email</a:t>
              </a:r>
              <a:endParaRPr lang="en-GB" dirty="0"/>
            </a:p>
          </p:txBody>
        </p:sp>
      </p:grpSp>
      <p:cxnSp>
        <p:nvCxnSpPr>
          <p:cNvPr id="33" name="Connettore 2 32"/>
          <p:cNvCxnSpPr>
            <a:stCxn id="5" idx="1"/>
            <a:endCxn id="31" idx="3"/>
          </p:cNvCxnSpPr>
          <p:nvPr/>
        </p:nvCxnSpPr>
        <p:spPr>
          <a:xfrm flipH="1" flipV="1">
            <a:off x="1915433" y="3655206"/>
            <a:ext cx="576398" cy="611024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o 33"/>
          <p:cNvGrpSpPr/>
          <p:nvPr/>
        </p:nvGrpSpPr>
        <p:grpSpPr>
          <a:xfrm>
            <a:off x="4389369" y="4837242"/>
            <a:ext cx="3954338" cy="1955538"/>
            <a:chOff x="979982" y="4501596"/>
            <a:chExt cx="3954338" cy="2006646"/>
          </a:xfrm>
        </p:grpSpPr>
        <p:sp>
          <p:nvSpPr>
            <p:cNvPr id="35" name="Rettangolo 34"/>
            <p:cNvSpPr/>
            <p:nvPr/>
          </p:nvSpPr>
          <p:spPr>
            <a:xfrm>
              <a:off x="3775007" y="5129151"/>
              <a:ext cx="1146616" cy="58530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Product</a:t>
              </a:r>
            </a:p>
            <a:p>
              <a:pPr algn="ctr"/>
              <a:endParaRPr lang="en-GB" dirty="0"/>
            </a:p>
          </p:txBody>
        </p:sp>
        <p:grpSp>
          <p:nvGrpSpPr>
            <p:cNvPr id="36" name="Gruppo 35"/>
            <p:cNvGrpSpPr/>
            <p:nvPr/>
          </p:nvGrpSpPr>
          <p:grpSpPr>
            <a:xfrm>
              <a:off x="979982" y="4501596"/>
              <a:ext cx="2110660" cy="1955538"/>
              <a:chOff x="3664634" y="4079142"/>
              <a:chExt cx="2110660" cy="1276094"/>
            </a:xfrm>
          </p:grpSpPr>
          <p:sp>
            <p:nvSpPr>
              <p:cNvPr id="50" name="Rettangolo 49"/>
              <p:cNvSpPr/>
              <p:nvPr/>
            </p:nvSpPr>
            <p:spPr>
              <a:xfrm>
                <a:off x="3664634" y="4079142"/>
                <a:ext cx="2110660" cy="127609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Account </a:t>
                </a:r>
                <a:endParaRPr lang="en-GB" dirty="0"/>
              </a:p>
            </p:txBody>
          </p:sp>
          <p:sp>
            <p:nvSpPr>
              <p:cNvPr id="51" name="Rettangolo 50"/>
              <p:cNvSpPr/>
              <p:nvPr/>
            </p:nvSpPr>
            <p:spPr>
              <a:xfrm>
                <a:off x="4517543" y="4795294"/>
                <a:ext cx="1084619" cy="16853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Bnfbnofn</a:t>
                </a:r>
                <a:r>
                  <a:rPr lang="en-GB" sz="12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…</a:t>
                </a:r>
                <a:endParaRPr lang="en-GB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Rettangolo 51"/>
              <p:cNvSpPr/>
              <p:nvPr/>
            </p:nvSpPr>
            <p:spPr>
              <a:xfrm>
                <a:off x="4049943" y="5084240"/>
                <a:ext cx="1356384" cy="20710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smiths@opioids</a:t>
                </a:r>
                <a:endParaRPr lang="en-GB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37" name="Rettangolo 36"/>
            <p:cNvSpPr/>
            <p:nvPr/>
          </p:nvSpPr>
          <p:spPr>
            <a:xfrm>
              <a:off x="3787704" y="4501596"/>
              <a:ext cx="1146616" cy="50742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Product</a:t>
              </a:r>
            </a:p>
            <a:p>
              <a:pPr algn="ctr"/>
              <a:endParaRPr lang="en-GB" dirty="0"/>
            </a:p>
          </p:txBody>
        </p:sp>
        <p:sp>
          <p:nvSpPr>
            <p:cNvPr id="38" name="Rettangolo 37"/>
            <p:cNvSpPr/>
            <p:nvPr/>
          </p:nvSpPr>
          <p:spPr>
            <a:xfrm>
              <a:off x="3787704" y="5909032"/>
              <a:ext cx="1146616" cy="59921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Product</a:t>
              </a:r>
            </a:p>
            <a:p>
              <a:pPr algn="ctr"/>
              <a:endParaRPr lang="en-GB" dirty="0"/>
            </a:p>
          </p:txBody>
        </p:sp>
        <p:cxnSp>
          <p:nvCxnSpPr>
            <p:cNvPr id="39" name="Connettore 2 38"/>
            <p:cNvCxnSpPr>
              <a:stCxn id="50" idx="3"/>
              <a:endCxn id="37" idx="1"/>
            </p:cNvCxnSpPr>
            <p:nvPr/>
          </p:nvCxnSpPr>
          <p:spPr>
            <a:xfrm flipV="1">
              <a:off x="3090642" y="4755311"/>
              <a:ext cx="697062" cy="724054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2 39"/>
            <p:cNvCxnSpPr>
              <a:stCxn id="50" idx="3"/>
              <a:endCxn id="38" idx="1"/>
            </p:cNvCxnSpPr>
            <p:nvPr/>
          </p:nvCxnSpPr>
          <p:spPr>
            <a:xfrm>
              <a:off x="3090642" y="5479365"/>
              <a:ext cx="697062" cy="72927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ttangolo 40"/>
            <p:cNvSpPr/>
            <p:nvPr/>
          </p:nvSpPr>
          <p:spPr>
            <a:xfrm>
              <a:off x="3909694" y="4758856"/>
              <a:ext cx="903162" cy="21203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Opioids</a:t>
              </a:r>
              <a:endParaRPr lang="en-GB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2" name="Rettangolo 41"/>
            <p:cNvSpPr/>
            <p:nvPr/>
          </p:nvSpPr>
          <p:spPr>
            <a:xfrm>
              <a:off x="3936192" y="5447125"/>
              <a:ext cx="903162" cy="21203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Cocaine</a:t>
              </a:r>
              <a:endParaRPr lang="en-GB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Rettangolo 42"/>
            <p:cNvSpPr/>
            <p:nvPr/>
          </p:nvSpPr>
          <p:spPr>
            <a:xfrm>
              <a:off x="3914247" y="6251076"/>
              <a:ext cx="903162" cy="21203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Ecstasy</a:t>
              </a:r>
              <a:endParaRPr lang="en-GB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44" name="Gruppo 43"/>
            <p:cNvGrpSpPr/>
            <p:nvPr/>
          </p:nvGrpSpPr>
          <p:grpSpPr>
            <a:xfrm>
              <a:off x="1159941" y="4981114"/>
              <a:ext cx="1228221" cy="397807"/>
              <a:chOff x="1518116" y="6521869"/>
              <a:chExt cx="1228221" cy="397807"/>
            </a:xfrm>
          </p:grpSpPr>
          <p:sp>
            <p:nvSpPr>
              <p:cNvPr id="48" name="Rettangolo 47"/>
              <p:cNvSpPr/>
              <p:nvPr/>
            </p:nvSpPr>
            <p:spPr>
              <a:xfrm>
                <a:off x="1518116" y="6685581"/>
                <a:ext cx="1228221" cy="23409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Smithsopioids</a:t>
                </a:r>
                <a:endParaRPr lang="en-GB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Rettangolo arrotondato 48"/>
              <p:cNvSpPr/>
              <p:nvPr/>
            </p:nvSpPr>
            <p:spPr>
              <a:xfrm>
                <a:off x="1557783" y="6521869"/>
                <a:ext cx="811005" cy="202947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 smtClean="0"/>
                  <a:t>Alias</a:t>
                </a:r>
                <a:endParaRPr lang="en-GB" dirty="0"/>
              </a:p>
            </p:txBody>
          </p:sp>
        </p:grpSp>
        <p:sp>
          <p:nvSpPr>
            <p:cNvPr id="45" name="Rettangolo arrotondato 44"/>
            <p:cNvSpPr/>
            <p:nvPr/>
          </p:nvSpPr>
          <p:spPr>
            <a:xfrm>
              <a:off x="2126481" y="5424791"/>
              <a:ext cx="811005" cy="202947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PGP key</a:t>
              </a:r>
              <a:endParaRPr lang="en-GB" dirty="0"/>
            </a:p>
          </p:txBody>
        </p:sp>
        <p:sp>
          <p:nvSpPr>
            <p:cNvPr id="46" name="Rettangolo arrotondato 45"/>
            <p:cNvSpPr/>
            <p:nvPr/>
          </p:nvSpPr>
          <p:spPr>
            <a:xfrm>
              <a:off x="1223999" y="5938590"/>
              <a:ext cx="811005" cy="202947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Email</a:t>
              </a:r>
              <a:endParaRPr lang="en-GB" dirty="0"/>
            </a:p>
          </p:txBody>
        </p:sp>
        <p:cxnSp>
          <p:nvCxnSpPr>
            <p:cNvPr id="47" name="Connettore 2 46"/>
            <p:cNvCxnSpPr>
              <a:stCxn id="50" idx="3"/>
              <a:endCxn id="35" idx="1"/>
            </p:cNvCxnSpPr>
            <p:nvPr/>
          </p:nvCxnSpPr>
          <p:spPr>
            <a:xfrm flipV="1">
              <a:off x="3090642" y="5421802"/>
              <a:ext cx="684365" cy="57563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Connettore 2 52"/>
          <p:cNvCxnSpPr>
            <a:stCxn id="58" idx="2"/>
            <a:endCxn id="50" idx="0"/>
          </p:cNvCxnSpPr>
          <p:nvPr/>
        </p:nvCxnSpPr>
        <p:spPr>
          <a:xfrm flipH="1">
            <a:off x="5444699" y="3644472"/>
            <a:ext cx="979383" cy="119277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/>
          <p:cNvGrpSpPr/>
          <p:nvPr/>
        </p:nvGrpSpPr>
        <p:grpSpPr>
          <a:xfrm>
            <a:off x="8304305" y="2363465"/>
            <a:ext cx="2210943" cy="1083130"/>
            <a:chOff x="3308522" y="2836412"/>
            <a:chExt cx="2210943" cy="1083130"/>
          </a:xfrm>
        </p:grpSpPr>
        <p:sp>
          <p:nvSpPr>
            <p:cNvPr id="55" name="Rettangolo 54"/>
            <p:cNvSpPr/>
            <p:nvPr/>
          </p:nvSpPr>
          <p:spPr>
            <a:xfrm>
              <a:off x="3308522" y="2836412"/>
              <a:ext cx="2210943" cy="108313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Source</a:t>
              </a:r>
              <a:endParaRPr lang="en-GB" dirty="0"/>
            </a:p>
          </p:txBody>
        </p:sp>
        <p:sp>
          <p:nvSpPr>
            <p:cNvPr id="56" name="Rettangolo 55"/>
            <p:cNvSpPr/>
            <p:nvPr/>
          </p:nvSpPr>
          <p:spPr>
            <a:xfrm>
              <a:off x="3660605" y="3327019"/>
              <a:ext cx="1742746" cy="39155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</a:rPr>
                <a:t>www.odczynnikichemiczne.net.pl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tangolo arrotondato 56"/>
            <p:cNvSpPr/>
            <p:nvPr/>
          </p:nvSpPr>
          <p:spPr>
            <a:xfrm>
              <a:off x="3485361" y="3153642"/>
              <a:ext cx="680240" cy="233084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URL</a:t>
              </a:r>
              <a:endParaRPr lang="en-GB" dirty="0"/>
            </a:p>
          </p:txBody>
        </p:sp>
      </p:grpSp>
      <p:cxnSp>
        <p:nvCxnSpPr>
          <p:cNvPr id="61" name="Connettore 2 60"/>
          <p:cNvCxnSpPr>
            <a:stCxn id="55" idx="1"/>
            <a:endCxn id="58" idx="3"/>
          </p:cNvCxnSpPr>
          <p:nvPr/>
        </p:nvCxnSpPr>
        <p:spPr>
          <a:xfrm flipH="1">
            <a:off x="7529553" y="2905030"/>
            <a:ext cx="774752" cy="5570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o 66"/>
          <p:cNvGrpSpPr/>
          <p:nvPr/>
        </p:nvGrpSpPr>
        <p:grpSpPr>
          <a:xfrm>
            <a:off x="5318610" y="2277004"/>
            <a:ext cx="2210943" cy="1367468"/>
            <a:chOff x="6650065" y="2277004"/>
            <a:chExt cx="2210943" cy="1367468"/>
          </a:xfrm>
        </p:grpSpPr>
        <p:sp>
          <p:nvSpPr>
            <p:cNvPr id="58" name="Rettangolo 57"/>
            <p:cNvSpPr/>
            <p:nvPr/>
          </p:nvSpPr>
          <p:spPr>
            <a:xfrm>
              <a:off x="6650065" y="2277004"/>
              <a:ext cx="2210943" cy="136746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Person</a:t>
              </a:r>
            </a:p>
            <a:p>
              <a:endParaRPr lang="en-GB" dirty="0"/>
            </a:p>
          </p:txBody>
        </p:sp>
        <p:sp>
          <p:nvSpPr>
            <p:cNvPr id="59" name="Rettangolo 58"/>
            <p:cNvSpPr/>
            <p:nvPr/>
          </p:nvSpPr>
          <p:spPr>
            <a:xfrm>
              <a:off x="6999289" y="2815047"/>
              <a:ext cx="1742746" cy="18176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vreber2321</a:t>
              </a:r>
              <a:endParaRPr lang="en-GB" sz="1200" dirty="0"/>
            </a:p>
          </p:txBody>
        </p:sp>
        <p:sp>
          <p:nvSpPr>
            <p:cNvPr id="60" name="Rettangolo arrotondato 59"/>
            <p:cNvSpPr/>
            <p:nvPr/>
          </p:nvSpPr>
          <p:spPr>
            <a:xfrm>
              <a:off x="6766335" y="2610276"/>
              <a:ext cx="1364471" cy="219068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Crypto-address</a:t>
              </a:r>
              <a:endParaRPr lang="en-GB" dirty="0"/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6985221" y="3286538"/>
              <a:ext cx="1742746" cy="18176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smiths@opioids</a:t>
              </a:r>
              <a:endParaRPr lang="en-GB" sz="1200" dirty="0"/>
            </a:p>
          </p:txBody>
        </p:sp>
        <p:sp>
          <p:nvSpPr>
            <p:cNvPr id="63" name="Rettangolo arrotondato 62"/>
            <p:cNvSpPr/>
            <p:nvPr/>
          </p:nvSpPr>
          <p:spPr>
            <a:xfrm>
              <a:off x="6842187" y="3099194"/>
              <a:ext cx="787790" cy="204771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Email</a:t>
              </a:r>
              <a:endParaRPr lang="en-GB" dirty="0"/>
            </a:p>
          </p:txBody>
        </p:sp>
      </p:grpSp>
      <p:sp>
        <p:nvSpPr>
          <p:cNvPr id="70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latin typeface="Calibri"/>
                <a:cs typeface="Calibri"/>
              </a:rPr>
              <a:t>Scenario description (from D4.1)</a:t>
            </a:r>
          </a:p>
          <a:p>
            <a:r>
              <a:rPr lang="en-GB" b="0" dirty="0"/>
              <a:t>Semi-legal business that sells NPS</a:t>
            </a:r>
            <a:endParaRPr lang="en-GB" dirty="0">
              <a:latin typeface="Calibri"/>
              <a:cs typeface="Calibri"/>
            </a:endParaRPr>
          </a:p>
        </p:txBody>
      </p:sp>
      <p:grpSp>
        <p:nvGrpSpPr>
          <p:cNvPr id="71" name="Gruppo 70"/>
          <p:cNvGrpSpPr/>
          <p:nvPr/>
        </p:nvGrpSpPr>
        <p:grpSpPr>
          <a:xfrm>
            <a:off x="1272747" y="5378965"/>
            <a:ext cx="2210943" cy="887072"/>
            <a:chOff x="3308522" y="2836412"/>
            <a:chExt cx="2210943" cy="887072"/>
          </a:xfrm>
        </p:grpSpPr>
        <p:sp>
          <p:nvSpPr>
            <p:cNvPr id="72" name="Rettangolo 71"/>
            <p:cNvSpPr/>
            <p:nvPr/>
          </p:nvSpPr>
          <p:spPr>
            <a:xfrm>
              <a:off x="3308522" y="2836412"/>
              <a:ext cx="2210943" cy="88707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</a:rPr>
                <a:t>Source</a:t>
              </a:r>
              <a:endParaRPr lang="en-GB" dirty="0"/>
            </a:p>
          </p:txBody>
        </p:sp>
        <p:sp>
          <p:nvSpPr>
            <p:cNvPr id="73" name="Rettangolo 72"/>
            <p:cNvSpPr/>
            <p:nvPr/>
          </p:nvSpPr>
          <p:spPr>
            <a:xfrm>
              <a:off x="3565897" y="3327020"/>
              <a:ext cx="1837454" cy="25428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</a:rPr>
                <a:t>***b3r6espa33w.onion/</a:t>
              </a:r>
            </a:p>
          </p:txBody>
        </p:sp>
        <p:sp>
          <p:nvSpPr>
            <p:cNvPr id="74" name="Rettangolo arrotondato 73"/>
            <p:cNvSpPr/>
            <p:nvPr/>
          </p:nvSpPr>
          <p:spPr>
            <a:xfrm>
              <a:off x="3485361" y="3153642"/>
              <a:ext cx="680240" cy="233084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URL</a:t>
              </a:r>
              <a:endParaRPr lang="en-GB" dirty="0"/>
            </a:p>
          </p:txBody>
        </p:sp>
      </p:grpSp>
      <p:cxnSp>
        <p:nvCxnSpPr>
          <p:cNvPr id="75" name="Connettore 2 74"/>
          <p:cNvCxnSpPr>
            <a:stCxn id="72" idx="3"/>
            <a:endCxn id="50" idx="1"/>
          </p:cNvCxnSpPr>
          <p:nvPr/>
        </p:nvCxnSpPr>
        <p:spPr>
          <a:xfrm flipV="1">
            <a:off x="3483690" y="5790108"/>
            <a:ext cx="905679" cy="3239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33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xmlns="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215906"/>
            <a:ext cx="9347641" cy="4593052"/>
          </a:xfrm>
        </p:spPr>
        <p:txBody>
          <a:bodyPr>
            <a:noAutofit/>
          </a:bodyPr>
          <a:lstStyle/>
          <a:p>
            <a:r>
              <a:rPr lang="en-GB" sz="2000" dirty="0">
                <a:latin typeface="Calibri" panose="020F0502020204030204" pitchFamily="34" charset="0"/>
              </a:rPr>
              <a:t>The victims of this criminal act are usually affected by </a:t>
            </a:r>
            <a:r>
              <a:rPr lang="en-GB" sz="2000" b="1" dirty="0">
                <a:latin typeface="Calibri" panose="020F0502020204030204" pitchFamily="34" charset="0"/>
              </a:rPr>
              <a:t>bulk spam e-mail messages</a:t>
            </a:r>
            <a:r>
              <a:rPr lang="en-GB" sz="2000" dirty="0">
                <a:latin typeface="Calibri" panose="020F0502020204030204" pitchFamily="34" charset="0"/>
              </a:rPr>
              <a:t>, offering medicines </a:t>
            </a:r>
            <a:r>
              <a:rPr lang="en-GB" sz="2000" dirty="0" smtClean="0">
                <a:latin typeface="Calibri" panose="020F0502020204030204" pitchFamily="34" charset="0"/>
              </a:rPr>
              <a:t>to increase </a:t>
            </a:r>
            <a:r>
              <a:rPr lang="en-GB" sz="2000" dirty="0">
                <a:latin typeface="Calibri" panose="020F0502020204030204" pitchFamily="34" charset="0"/>
              </a:rPr>
              <a:t>sexual performance (Viagra or Cialis) or alternatively, elixirs and ointments that promise </a:t>
            </a:r>
            <a:r>
              <a:rPr lang="en-GB" sz="2000" dirty="0" smtClean="0">
                <a:latin typeface="Calibri" panose="020F0502020204030204" pitchFamily="34" charset="0"/>
              </a:rPr>
              <a:t>treatment in </a:t>
            </a:r>
            <a:r>
              <a:rPr lang="en-GB" sz="2000" dirty="0">
                <a:latin typeface="Calibri" panose="020F0502020204030204" pitchFamily="34" charset="0"/>
              </a:rPr>
              <a:t>very common diseases. In such cases, the </a:t>
            </a:r>
            <a:r>
              <a:rPr lang="en-GB" sz="2000" b="1" u="sng" dirty="0">
                <a:latin typeface="Calibri" panose="020F0502020204030204" pitchFamily="34" charset="0"/>
              </a:rPr>
              <a:t>investigation begins when the victims seek help from the </a:t>
            </a:r>
            <a:r>
              <a:rPr lang="en-GB" sz="2000" b="1" u="sng" dirty="0" smtClean="0">
                <a:latin typeface="Calibri" panose="020F0502020204030204" pitchFamily="34" charset="0"/>
              </a:rPr>
              <a:t>police</a:t>
            </a:r>
            <a:r>
              <a:rPr lang="en-GB" sz="2000" dirty="0" smtClean="0">
                <a:latin typeface="Calibri" panose="020F0502020204030204" pitchFamily="34" charset="0"/>
              </a:rPr>
              <a:t>. Α </a:t>
            </a:r>
            <a:r>
              <a:rPr lang="en-GB" sz="2000" dirty="0">
                <a:latin typeface="Calibri" panose="020F0502020204030204" pitchFamily="34" charset="0"/>
              </a:rPr>
              <a:t>part of the victims occasionally </a:t>
            </a:r>
            <a:r>
              <a:rPr lang="en-GB" sz="2000" dirty="0" smtClean="0">
                <a:latin typeface="Calibri" panose="020F0502020204030204" pitchFamily="34" charset="0"/>
              </a:rPr>
              <a:t>respond </a:t>
            </a:r>
            <a:r>
              <a:rPr lang="en-GB" sz="2000" dirty="0">
                <a:latin typeface="Calibri" panose="020F0502020204030204" pitchFamily="34" charset="0"/>
              </a:rPr>
              <a:t>to these emails and tries to make contact, influenced either by </a:t>
            </a:r>
            <a:r>
              <a:rPr lang="en-GB" sz="2000" dirty="0" smtClean="0">
                <a:latin typeface="Calibri" panose="020F0502020204030204" pitchFamily="34" charset="0"/>
              </a:rPr>
              <a:t>the beneficial </a:t>
            </a:r>
            <a:r>
              <a:rPr lang="en-GB" sz="2000" dirty="0">
                <a:latin typeface="Calibri" panose="020F0502020204030204" pitchFamily="34" charset="0"/>
              </a:rPr>
              <a:t>characteristics of the advertised products or by the additional free packages that they promise </a:t>
            </a:r>
            <a:r>
              <a:rPr lang="en-GB" sz="2000" dirty="0" smtClean="0">
                <a:latin typeface="Calibri" panose="020F0502020204030204" pitchFamily="34" charset="0"/>
              </a:rPr>
              <a:t>in every </a:t>
            </a:r>
            <a:r>
              <a:rPr lang="en-GB" sz="2000" dirty="0">
                <a:latin typeface="Calibri" panose="020F0502020204030204" pitchFamily="34" charset="0"/>
              </a:rPr>
              <a:t>bulk order. In addition, in some cases (e.g. strange elixirs), the </a:t>
            </a:r>
            <a:r>
              <a:rPr lang="en-GB" sz="2000" b="1" u="sng" dirty="0">
                <a:latin typeface="Calibri" panose="020F0502020204030204" pitchFamily="34" charset="0"/>
              </a:rPr>
              <a:t>deluded buyers are tempted to share </a:t>
            </a:r>
            <a:r>
              <a:rPr lang="en-GB" sz="2000" b="1" u="sng" dirty="0" smtClean="0">
                <a:latin typeface="Calibri" panose="020F0502020204030204" pitchFamily="34" charset="0"/>
              </a:rPr>
              <a:t>the content </a:t>
            </a:r>
            <a:r>
              <a:rPr lang="en-GB" sz="2000" b="1" u="sng" dirty="0">
                <a:latin typeface="Calibri" panose="020F0502020204030204" pitchFamily="34" charset="0"/>
              </a:rPr>
              <a:t>of the fraud, in their social network, in order to deceive more victims</a:t>
            </a:r>
            <a:r>
              <a:rPr lang="en-GB" sz="2000" dirty="0">
                <a:latin typeface="Calibri" panose="020F0502020204030204" pitchFamily="34" charset="0"/>
              </a:rPr>
              <a:t>. In this way, even future </a:t>
            </a:r>
            <a:r>
              <a:rPr lang="en-GB" sz="2000" dirty="0" smtClean="0">
                <a:latin typeface="Calibri" panose="020F0502020204030204" pitchFamily="34" charset="0"/>
              </a:rPr>
              <a:t>victims assist </a:t>
            </a:r>
            <a:r>
              <a:rPr lang="en-GB" sz="2000" dirty="0">
                <a:latin typeface="Calibri" panose="020F0502020204030204" pitchFamily="34" charset="0"/>
              </a:rPr>
              <a:t>in the work of the scammers, as they advertise the products (even if they did not get </a:t>
            </a:r>
            <a:r>
              <a:rPr lang="en-GB" sz="2000" dirty="0" smtClean="0">
                <a:latin typeface="Calibri" panose="020F0502020204030204" pitchFamily="34" charset="0"/>
              </a:rPr>
              <a:t>the ointments/elixirs </a:t>
            </a:r>
            <a:r>
              <a:rPr lang="en-GB" sz="2000" dirty="0">
                <a:latin typeface="Calibri" panose="020F0502020204030204" pitchFamily="34" charset="0"/>
              </a:rPr>
              <a:t>yet). More and more people are involved in the fraud without anyone suspecting the </a:t>
            </a:r>
            <a:r>
              <a:rPr lang="en-GB" sz="2000" dirty="0" smtClean="0">
                <a:latin typeface="Calibri" panose="020F0502020204030204" pitchFamily="34" charset="0"/>
              </a:rPr>
              <a:t>key crooks</a:t>
            </a:r>
            <a:r>
              <a:rPr lang="en-GB" sz="2000" dirty="0">
                <a:latin typeface="Calibri" panose="020F0502020204030204" pitchFamily="34" charset="0"/>
              </a:rPr>
              <a:t>. After the initial contact, </a:t>
            </a:r>
            <a:r>
              <a:rPr lang="en-GB" sz="2000" b="1" dirty="0">
                <a:latin typeface="Calibri" panose="020F0502020204030204" pitchFamily="34" charset="0"/>
              </a:rPr>
              <a:t>victims are offered to pay </a:t>
            </a:r>
            <a:r>
              <a:rPr lang="en-GB" sz="2000" b="1" u="sng" dirty="0">
                <a:latin typeface="Calibri" panose="020F0502020204030204" pitchFamily="34" charset="0"/>
              </a:rPr>
              <a:t>before</a:t>
            </a:r>
            <a:r>
              <a:rPr lang="en-GB" sz="2000" b="1" dirty="0">
                <a:latin typeface="Calibri" panose="020F0502020204030204" pitchFamily="34" charset="0"/>
              </a:rPr>
              <a:t> sending the product</a:t>
            </a:r>
            <a:r>
              <a:rPr lang="en-GB" sz="2000" dirty="0">
                <a:latin typeface="Calibri" panose="020F0502020204030204" pitchFamily="34" charset="0"/>
              </a:rPr>
              <a:t>, usually through </a:t>
            </a:r>
            <a:r>
              <a:rPr lang="en-GB" sz="2000" dirty="0" smtClean="0">
                <a:latin typeface="Calibri" panose="020F0502020204030204" pitchFamily="34" charset="0"/>
              </a:rPr>
              <a:t>a ‘secure</a:t>
            </a:r>
            <a:r>
              <a:rPr lang="en-GB" sz="2000" dirty="0">
                <a:latin typeface="Calibri" panose="020F0502020204030204" pitchFamily="34" charset="0"/>
              </a:rPr>
              <a:t>’ card payment process – mimicking services like PayPal, MasterCard, Maestro, American Express </a:t>
            </a:r>
            <a:r>
              <a:rPr lang="en-GB" sz="2000" dirty="0" smtClean="0">
                <a:latin typeface="Calibri" panose="020F0502020204030204" pitchFamily="34" charset="0"/>
              </a:rPr>
              <a:t>or other </a:t>
            </a:r>
            <a:r>
              <a:rPr lang="en-GB" sz="2000" dirty="0">
                <a:latin typeface="Calibri" panose="020F0502020204030204" pitchFamily="34" charset="0"/>
              </a:rPr>
              <a:t>similar. This process includes: 1. Payment through first and last contact – </a:t>
            </a:r>
            <a:r>
              <a:rPr lang="en-GB" sz="2000" b="1" dirty="0">
                <a:latin typeface="Calibri" panose="020F0502020204030204" pitchFamily="34" charset="0"/>
              </a:rPr>
              <a:t>shipment is paid but it </a:t>
            </a:r>
            <a:r>
              <a:rPr lang="en-GB" sz="2000" b="1" dirty="0" smtClean="0">
                <a:latin typeface="Calibri" panose="020F0502020204030204" pitchFamily="34" charset="0"/>
              </a:rPr>
              <a:t>never arrives</a:t>
            </a:r>
            <a:r>
              <a:rPr lang="en-GB" sz="2000" dirty="0">
                <a:latin typeface="Calibri" panose="020F0502020204030204" pitchFamily="34" charset="0"/>
              </a:rPr>
              <a:t>. 2. </a:t>
            </a:r>
            <a:r>
              <a:rPr lang="en-GB" sz="2000" b="1" dirty="0">
                <a:latin typeface="Calibri" panose="020F0502020204030204" pitchFamily="34" charset="0"/>
              </a:rPr>
              <a:t>Payment is made and shipment information is available on the website of the scammer</a:t>
            </a:r>
            <a:r>
              <a:rPr lang="en-GB" sz="2000" dirty="0">
                <a:latin typeface="Calibri" panose="020F0502020204030204" pitchFamily="34" charset="0"/>
              </a:rPr>
              <a:t>, luring </a:t>
            </a:r>
            <a:r>
              <a:rPr lang="en-GB" sz="2000" dirty="0" smtClean="0">
                <a:latin typeface="Calibri" panose="020F0502020204030204" pitchFamily="34" charset="0"/>
              </a:rPr>
              <a:t>and tricking </a:t>
            </a:r>
            <a:r>
              <a:rPr lang="en-GB" sz="2000" dirty="0">
                <a:latin typeface="Calibri" panose="020F0502020204030204" pitchFamily="34" charset="0"/>
              </a:rPr>
              <a:t>the victim (i.e. </a:t>
            </a:r>
            <a:r>
              <a:rPr lang="en-GB" sz="2000" b="1" dirty="0">
                <a:latin typeface="Calibri" panose="020F0502020204030204" pitchFamily="34" charset="0"/>
              </a:rPr>
              <a:t>giving a false sense of certainty</a:t>
            </a:r>
            <a:r>
              <a:rPr lang="en-GB" sz="2000" dirty="0">
                <a:latin typeface="Calibri" panose="020F0502020204030204" pitchFamily="34" charset="0"/>
              </a:rPr>
              <a:t>) – and when the victim realizes the fraud –it is too </a:t>
            </a:r>
            <a:r>
              <a:rPr lang="en-GB" sz="2000" dirty="0" smtClean="0">
                <a:latin typeface="Calibri" panose="020F0502020204030204" pitchFamily="34" charset="0"/>
              </a:rPr>
              <a:t>late. 3</a:t>
            </a:r>
            <a:r>
              <a:rPr lang="en-GB" sz="2000" dirty="0">
                <a:latin typeface="Calibri" panose="020F0502020204030204" pitchFamily="34" charset="0"/>
              </a:rPr>
              <a:t>. </a:t>
            </a:r>
            <a:r>
              <a:rPr lang="en-GB" sz="2000" b="1" dirty="0">
                <a:latin typeface="Calibri" panose="020F0502020204030204" pitchFamily="34" charset="0"/>
              </a:rPr>
              <a:t>Payment is made but the transaction details (i.e. credit card information) are stolen and sold on the </a:t>
            </a:r>
            <a:r>
              <a:rPr lang="en-GB" sz="2000" b="1" dirty="0" smtClean="0">
                <a:latin typeface="Calibri" panose="020F0502020204030204" pitchFamily="34" charset="0"/>
              </a:rPr>
              <a:t>black market</a:t>
            </a:r>
            <a:r>
              <a:rPr lang="en-GB" sz="2000" dirty="0">
                <a:latin typeface="Calibri" panose="020F0502020204030204" pitchFamily="34" charset="0"/>
              </a:rPr>
              <a:t>. 4. </a:t>
            </a:r>
            <a:r>
              <a:rPr lang="en-GB" sz="2000" b="1" dirty="0">
                <a:latin typeface="Calibri" panose="020F0502020204030204" pitchFamily="34" charset="0"/>
              </a:rPr>
              <a:t>Payment is made and the victim receives the package, but the content is different from the </a:t>
            </a:r>
            <a:r>
              <a:rPr lang="en-GB" sz="2000" b="1" dirty="0" smtClean="0">
                <a:latin typeface="Calibri" panose="020F0502020204030204" pitchFamily="34" charset="0"/>
              </a:rPr>
              <a:t>one ordered </a:t>
            </a:r>
            <a:r>
              <a:rPr lang="en-GB" sz="2000" dirty="0">
                <a:latin typeface="Calibri" panose="020F0502020204030204" pitchFamily="34" charset="0"/>
              </a:rPr>
              <a:t>(e.g. bricks packed in the package).</a:t>
            </a:r>
            <a:endParaRPr lang="en-GB" sz="2800" dirty="0"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31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latin typeface="Calibri"/>
                <a:cs typeface="Calibri"/>
              </a:rPr>
              <a:t>Scenario description (from D4.1)</a:t>
            </a:r>
          </a:p>
          <a:p>
            <a:r>
              <a:rPr lang="en-GB" b="0" dirty="0"/>
              <a:t>E-mail spam </a:t>
            </a:r>
            <a:r>
              <a:rPr lang="en-GB" b="0" dirty="0" smtClean="0"/>
              <a:t>messages</a:t>
            </a:r>
            <a:endParaRPr lang="en-GB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69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32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latin typeface="Calibri"/>
                <a:cs typeface="Calibri"/>
              </a:rPr>
              <a:t>Scenario description (from D4.1)</a:t>
            </a:r>
          </a:p>
          <a:p>
            <a:r>
              <a:rPr lang="en-GB" b="0" dirty="0"/>
              <a:t>E-mail spam </a:t>
            </a:r>
            <a:r>
              <a:rPr lang="en-GB" b="0" dirty="0" smtClean="0"/>
              <a:t>messages</a:t>
            </a:r>
            <a:endParaRPr lang="en-GB" dirty="0">
              <a:latin typeface="Calibri"/>
              <a:cs typeface="Calibri"/>
            </a:endParaRPr>
          </a:p>
        </p:txBody>
      </p:sp>
      <p:grpSp>
        <p:nvGrpSpPr>
          <p:cNvPr id="6" name="Gruppo 5"/>
          <p:cNvGrpSpPr/>
          <p:nvPr/>
        </p:nvGrpSpPr>
        <p:grpSpPr>
          <a:xfrm>
            <a:off x="-66491" y="2421799"/>
            <a:ext cx="1603006" cy="1238176"/>
            <a:chOff x="-58882" y="2777567"/>
            <a:chExt cx="1603006" cy="1238176"/>
          </a:xfrm>
        </p:grpSpPr>
        <p:pic>
          <p:nvPicPr>
            <p:cNvPr id="7" name="Picture 6" descr="Risultati immagini per pc 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0" t="17072" r="4471" b="18190"/>
            <a:stretch/>
          </p:blipFill>
          <p:spPr bwMode="auto">
            <a:xfrm>
              <a:off x="318248" y="2777567"/>
              <a:ext cx="1225876" cy="866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uppo 7"/>
            <p:cNvGrpSpPr/>
            <p:nvPr/>
          </p:nvGrpSpPr>
          <p:grpSpPr>
            <a:xfrm>
              <a:off x="-58882" y="3063995"/>
              <a:ext cx="1122423" cy="951748"/>
              <a:chOff x="-58882" y="3063995"/>
              <a:chExt cx="1122423" cy="951748"/>
            </a:xfrm>
          </p:grpSpPr>
          <p:pic>
            <p:nvPicPr>
              <p:cNvPr id="9" name="Picture 8" descr="Risultati immagini per user 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245" y="3063995"/>
                <a:ext cx="636552" cy="6365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CasellaDiTesto 9"/>
              <p:cNvSpPr txBox="1"/>
              <p:nvPr/>
            </p:nvSpPr>
            <p:spPr>
              <a:xfrm>
                <a:off x="-58882" y="3646411"/>
                <a:ext cx="1122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err="1" smtClean="0">
                    <a:solidFill>
                      <a:srgbClr val="00B0F0"/>
                    </a:solidFill>
                  </a:rPr>
                  <a:t>JohnDoe</a:t>
                </a:r>
                <a:endParaRPr lang="en-GB" b="1" dirty="0">
                  <a:solidFill>
                    <a:srgbClr val="00B0F0"/>
                  </a:solidFill>
                </a:endParaRPr>
              </a:p>
            </p:txBody>
          </p:sp>
        </p:grpSp>
      </p:grpSp>
      <p:sp>
        <p:nvSpPr>
          <p:cNvPr id="11" name="Rettangolo 10"/>
          <p:cNvSpPr/>
          <p:nvPr/>
        </p:nvSpPr>
        <p:spPr>
          <a:xfrm>
            <a:off x="1750464" y="2584512"/>
            <a:ext cx="1180151" cy="593566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Email message</a:t>
            </a:r>
            <a:endParaRPr lang="en-GB" dirty="0"/>
          </a:p>
        </p:txBody>
      </p:sp>
      <p:cxnSp>
        <p:nvCxnSpPr>
          <p:cNvPr id="12" name="Connettore 2 11"/>
          <p:cNvCxnSpPr>
            <a:stCxn id="15" idx="3"/>
            <a:endCxn id="27" idx="1"/>
          </p:cNvCxnSpPr>
          <p:nvPr/>
        </p:nvCxnSpPr>
        <p:spPr>
          <a:xfrm flipV="1">
            <a:off x="4951389" y="2412841"/>
            <a:ext cx="684156" cy="43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/>
          <p:cNvSpPr/>
          <p:nvPr/>
        </p:nvSpPr>
        <p:spPr>
          <a:xfrm>
            <a:off x="3010172" y="1543759"/>
            <a:ext cx="2523756" cy="530551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1">
                    <a:lumMod val="50000"/>
                  </a:schemeClr>
                </a:solidFill>
              </a:rPr>
              <a:t>Sender</a:t>
            </a:r>
            <a:r>
              <a:rPr lang="en-GB" sz="1400" b="1" dirty="0" smtClean="0">
                <a:solidFill>
                  <a:schemeClr val="accent1">
                    <a:lumMod val="50000"/>
                  </a:schemeClr>
                </a:solidFill>
              </a:rPr>
              <a:t>: medicines@doctors.com</a:t>
            </a:r>
            <a:endParaRPr lang="en-GB" sz="1400" dirty="0"/>
          </a:p>
        </p:txBody>
      </p:sp>
      <p:sp>
        <p:nvSpPr>
          <p:cNvPr id="14" name="Rettangolo 13"/>
          <p:cNvSpPr/>
          <p:nvPr/>
        </p:nvSpPr>
        <p:spPr>
          <a:xfrm>
            <a:off x="2491283" y="3774857"/>
            <a:ext cx="1506144" cy="460354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accent1">
                    <a:lumMod val="50000"/>
                  </a:schemeClr>
                </a:solidFill>
              </a:rPr>
              <a:t>Recipient</a:t>
            </a:r>
            <a:r>
              <a:rPr lang="en-GB" sz="1400" b="1" dirty="0">
                <a:solidFill>
                  <a:schemeClr val="accent1">
                    <a:lumMod val="50000"/>
                  </a:schemeClr>
                </a:solidFill>
              </a:rPr>
              <a:t>: john@doe.com</a:t>
            </a:r>
            <a:endParaRPr lang="en-GB" sz="1400" dirty="0"/>
          </a:p>
        </p:txBody>
      </p:sp>
      <p:sp>
        <p:nvSpPr>
          <p:cNvPr id="15" name="Rettangolo 14"/>
          <p:cNvSpPr/>
          <p:nvPr/>
        </p:nvSpPr>
        <p:spPr>
          <a:xfrm>
            <a:off x="3586510" y="2543763"/>
            <a:ext cx="1364879" cy="599522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accent1">
                    <a:lumMod val="50000"/>
                  </a:schemeClr>
                </a:solidFill>
              </a:rPr>
              <a:t>Email content (Text)</a:t>
            </a:r>
          </a:p>
        </p:txBody>
      </p:sp>
      <p:cxnSp>
        <p:nvCxnSpPr>
          <p:cNvPr id="16" name="Connettore 2 15"/>
          <p:cNvCxnSpPr>
            <a:stCxn id="11" idx="3"/>
            <a:endCxn id="13" idx="2"/>
          </p:cNvCxnSpPr>
          <p:nvPr/>
        </p:nvCxnSpPr>
        <p:spPr>
          <a:xfrm flipV="1">
            <a:off x="2930615" y="2074310"/>
            <a:ext cx="1341435" cy="80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11" idx="3"/>
            <a:endCxn id="14" idx="0"/>
          </p:cNvCxnSpPr>
          <p:nvPr/>
        </p:nvCxnSpPr>
        <p:spPr>
          <a:xfrm>
            <a:off x="2930615" y="2881295"/>
            <a:ext cx="313740" cy="89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11" idx="3"/>
            <a:endCxn id="15" idx="1"/>
          </p:cNvCxnSpPr>
          <p:nvPr/>
        </p:nvCxnSpPr>
        <p:spPr>
          <a:xfrm flipV="1">
            <a:off x="2930615" y="2843524"/>
            <a:ext cx="655895" cy="3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7" idx="3"/>
            <a:endCxn id="11" idx="1"/>
          </p:cNvCxnSpPr>
          <p:nvPr/>
        </p:nvCxnSpPr>
        <p:spPr>
          <a:xfrm>
            <a:off x="1536515" y="2855140"/>
            <a:ext cx="213949" cy="26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7 19"/>
          <p:cNvCxnSpPr>
            <a:stCxn id="14" idx="1"/>
            <a:endCxn id="10" idx="2"/>
          </p:cNvCxnSpPr>
          <p:nvPr/>
        </p:nvCxnSpPr>
        <p:spPr>
          <a:xfrm rot="10800000">
            <a:off x="494721" y="3659976"/>
            <a:ext cx="1996562" cy="345059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911466" y="3632459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rgbClr val="C00000"/>
                </a:solidFill>
              </a:rPr>
              <a:t>same address</a:t>
            </a:r>
            <a:endParaRPr lang="en-GB" sz="500" b="1" dirty="0">
              <a:solidFill>
                <a:srgbClr val="C00000"/>
              </a:solidFill>
            </a:endParaRPr>
          </a:p>
        </p:txBody>
      </p:sp>
      <p:sp>
        <p:nvSpPr>
          <p:cNvPr id="27" name="Rettangolo arrotondato 26"/>
          <p:cNvSpPr/>
          <p:nvPr/>
        </p:nvSpPr>
        <p:spPr>
          <a:xfrm>
            <a:off x="5635545" y="1822452"/>
            <a:ext cx="1554480" cy="118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Multilingual automated</a:t>
            </a:r>
          </a:p>
          <a:p>
            <a:pPr algn="ctr"/>
            <a:r>
              <a:rPr lang="en-GB" dirty="0" smtClean="0"/>
              <a:t>translation (T6.3)</a:t>
            </a:r>
            <a:endParaRPr lang="en-GB" dirty="0"/>
          </a:p>
        </p:txBody>
      </p:sp>
      <p:cxnSp>
        <p:nvCxnSpPr>
          <p:cNvPr id="28" name="Connettore 2 27"/>
          <p:cNvCxnSpPr>
            <a:stCxn id="27" idx="3"/>
            <a:endCxn id="29" idx="1"/>
          </p:cNvCxnSpPr>
          <p:nvPr/>
        </p:nvCxnSpPr>
        <p:spPr>
          <a:xfrm>
            <a:off x="7190025" y="2412841"/>
            <a:ext cx="455036" cy="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arrotondato 28"/>
          <p:cNvSpPr/>
          <p:nvPr/>
        </p:nvSpPr>
        <p:spPr>
          <a:xfrm>
            <a:off x="7645061" y="1968492"/>
            <a:ext cx="1581868" cy="906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Multilingual Text </a:t>
            </a:r>
            <a:r>
              <a:rPr lang="en-GB" dirty="0" smtClean="0"/>
              <a:t>analysis (T6.1)</a:t>
            </a:r>
            <a:endParaRPr lang="en-GB" dirty="0"/>
          </a:p>
        </p:txBody>
      </p:sp>
      <p:sp>
        <p:nvSpPr>
          <p:cNvPr id="31" name="Rettangolo arrotondato 30"/>
          <p:cNvSpPr/>
          <p:nvPr/>
        </p:nvSpPr>
        <p:spPr>
          <a:xfrm>
            <a:off x="5533928" y="3583475"/>
            <a:ext cx="1696866" cy="829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 and video </a:t>
            </a:r>
            <a:r>
              <a:rPr lang="en-GB" dirty="0" smtClean="0"/>
              <a:t>analysis (T6.2)</a:t>
            </a:r>
            <a:endParaRPr lang="en-GB" dirty="0"/>
          </a:p>
        </p:txBody>
      </p:sp>
      <p:cxnSp>
        <p:nvCxnSpPr>
          <p:cNvPr id="32" name="Connettore 2 31"/>
          <p:cNvCxnSpPr>
            <a:stCxn id="15" idx="3"/>
            <a:endCxn id="31" idx="1"/>
          </p:cNvCxnSpPr>
          <p:nvPr/>
        </p:nvCxnSpPr>
        <p:spPr>
          <a:xfrm>
            <a:off x="4951389" y="2843524"/>
            <a:ext cx="582539" cy="115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>
            <a:stCxn id="29" idx="2"/>
          </p:cNvCxnSpPr>
          <p:nvPr/>
        </p:nvCxnSpPr>
        <p:spPr>
          <a:xfrm>
            <a:off x="8435995" y="2875106"/>
            <a:ext cx="271907" cy="136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7468889" y="4231075"/>
            <a:ext cx="2971881" cy="261781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www.2438ty2r30t3.net</a:t>
            </a:r>
            <a:endParaRPr lang="en-GB" dirty="0"/>
          </a:p>
        </p:txBody>
      </p:sp>
      <p:pic>
        <p:nvPicPr>
          <p:cNvPr id="1026" name="Picture 2" descr="Risultati immagini per work in progress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756" y="3754394"/>
            <a:ext cx="6177192" cy="363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5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xmlns="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215906"/>
            <a:ext cx="9347641" cy="4593052"/>
          </a:xfrm>
        </p:spPr>
        <p:txBody>
          <a:bodyPr>
            <a:noAutofit/>
          </a:bodyPr>
          <a:lstStyle/>
          <a:p>
            <a:r>
              <a:rPr lang="en-GB" sz="2000" dirty="0">
                <a:latin typeface="Calibri" panose="020F0502020204030204" pitchFamily="34" charset="0"/>
              </a:rPr>
              <a:t>New ‘</a:t>
            </a:r>
            <a:r>
              <a:rPr lang="en-GB" sz="2000" b="1" dirty="0">
                <a:latin typeface="Calibri" panose="020F0502020204030204" pitchFamily="34" charset="0"/>
              </a:rPr>
              <a:t>jobs</a:t>
            </a:r>
            <a:r>
              <a:rPr lang="en-GB" sz="2000" dirty="0">
                <a:latin typeface="Calibri" panose="020F0502020204030204" pitchFamily="34" charset="0"/>
              </a:rPr>
              <a:t>’ arise that involve </a:t>
            </a:r>
            <a:r>
              <a:rPr lang="en-GB" sz="2000" b="1" dirty="0">
                <a:latin typeface="Calibri" panose="020F0502020204030204" pitchFamily="34" charset="0"/>
              </a:rPr>
              <a:t>answering the phone</a:t>
            </a:r>
            <a:r>
              <a:rPr lang="en-GB" sz="2000" dirty="0">
                <a:latin typeface="Calibri" panose="020F0502020204030204" pitchFamily="34" charset="0"/>
              </a:rPr>
              <a:t>, </a:t>
            </a:r>
            <a:r>
              <a:rPr lang="en-GB" sz="2000" b="1" dirty="0">
                <a:latin typeface="Calibri" panose="020F0502020204030204" pitchFamily="34" charset="0"/>
              </a:rPr>
              <a:t>delivering the goods </a:t>
            </a:r>
            <a:r>
              <a:rPr lang="en-GB" sz="2000" dirty="0">
                <a:latin typeface="Calibri" panose="020F0502020204030204" pitchFamily="34" charset="0"/>
              </a:rPr>
              <a:t>to the buyer, </a:t>
            </a:r>
            <a:r>
              <a:rPr lang="en-GB" sz="2000" u="sng" dirty="0">
                <a:latin typeface="Calibri" panose="020F0502020204030204" pitchFamily="34" charset="0"/>
              </a:rPr>
              <a:t>collecting extra </a:t>
            </a:r>
            <a:r>
              <a:rPr lang="en-GB" sz="2000" u="sng" dirty="0" smtClean="0">
                <a:latin typeface="Calibri" panose="020F0502020204030204" pitchFamily="34" charset="0"/>
              </a:rPr>
              <a:t>supplies as </a:t>
            </a:r>
            <a:r>
              <a:rPr lang="en-GB" sz="2000" u="sng" dirty="0">
                <a:latin typeface="Calibri" panose="020F0502020204030204" pitchFamily="34" charset="0"/>
              </a:rPr>
              <a:t>parcels from post lockers when stocks run low</a:t>
            </a:r>
            <a:r>
              <a:rPr lang="en-GB" sz="2000" dirty="0">
                <a:latin typeface="Calibri" panose="020F0502020204030204" pitchFamily="34" charset="0"/>
              </a:rPr>
              <a:t>. The customers are found as mentioned above, while </a:t>
            </a:r>
            <a:r>
              <a:rPr lang="en-GB" sz="2000" dirty="0" smtClean="0">
                <a:latin typeface="Calibri" panose="020F0502020204030204" pitchFamily="34" charset="0"/>
              </a:rPr>
              <a:t>the </a:t>
            </a:r>
            <a:r>
              <a:rPr lang="en-GB" sz="2000" b="1" dirty="0" smtClean="0">
                <a:latin typeface="Calibri" panose="020F0502020204030204" pitchFamily="34" charset="0"/>
              </a:rPr>
              <a:t>prices </a:t>
            </a:r>
            <a:r>
              <a:rPr lang="en-GB" sz="2000" b="1" dirty="0">
                <a:latin typeface="Calibri" panose="020F0502020204030204" pitchFamily="34" charset="0"/>
              </a:rPr>
              <a:t>are predefined </a:t>
            </a:r>
            <a:r>
              <a:rPr lang="en-GB" sz="2000" dirty="0">
                <a:latin typeface="Calibri" panose="020F0502020204030204" pitchFamily="34" charset="0"/>
              </a:rPr>
              <a:t>and the </a:t>
            </a:r>
            <a:r>
              <a:rPr lang="en-GB" sz="2000" b="1" dirty="0">
                <a:latin typeface="Calibri" panose="020F0502020204030204" pitchFamily="34" charset="0"/>
              </a:rPr>
              <a:t>immigrant keeps the delivery fee as earnings</a:t>
            </a:r>
            <a:r>
              <a:rPr lang="en-GB" sz="2000" dirty="0">
                <a:latin typeface="Calibri" panose="020F0502020204030204" pitchFamily="34" charset="0"/>
              </a:rPr>
              <a:t>. If the immigrant is arrested, </a:t>
            </a:r>
            <a:r>
              <a:rPr lang="en-GB" sz="2000" dirty="0" smtClean="0">
                <a:latin typeface="Calibri" panose="020F0502020204030204" pitchFamily="34" charset="0"/>
              </a:rPr>
              <a:t>they have </a:t>
            </a:r>
            <a:r>
              <a:rPr lang="en-GB" sz="2000" dirty="0">
                <a:latin typeface="Calibri" panose="020F0502020204030204" pitchFamily="34" charset="0"/>
              </a:rPr>
              <a:t>not met and do </a:t>
            </a:r>
            <a:r>
              <a:rPr lang="en-GB" sz="2000" b="1" dirty="0">
                <a:latin typeface="Calibri" panose="020F0502020204030204" pitchFamily="34" charset="0"/>
              </a:rPr>
              <a:t>not know the names </a:t>
            </a:r>
            <a:r>
              <a:rPr lang="en-GB" sz="2000" dirty="0">
                <a:latin typeface="Calibri" panose="020F0502020204030204" pitchFamily="34" charset="0"/>
              </a:rPr>
              <a:t>or faces of those running the operation. Often to ensure the </a:t>
            </a:r>
            <a:r>
              <a:rPr lang="en-GB" sz="2000" dirty="0" smtClean="0">
                <a:latin typeface="Calibri" panose="020F0502020204030204" pitchFamily="34" charset="0"/>
              </a:rPr>
              <a:t>loyalty of </a:t>
            </a:r>
            <a:r>
              <a:rPr lang="en-GB" sz="2000" dirty="0">
                <a:latin typeface="Calibri" panose="020F0502020204030204" pitchFamily="34" charset="0"/>
              </a:rPr>
              <a:t>the immigrant the </a:t>
            </a:r>
            <a:r>
              <a:rPr lang="en-GB" sz="2000" b="1" dirty="0">
                <a:latin typeface="Calibri" panose="020F0502020204030204" pitchFamily="34" charset="0"/>
              </a:rPr>
              <a:t>criminal gang </a:t>
            </a:r>
            <a:r>
              <a:rPr lang="en-GB" sz="2000" dirty="0">
                <a:latin typeface="Calibri" panose="020F0502020204030204" pitchFamily="34" charset="0"/>
              </a:rPr>
              <a:t>running the operation </a:t>
            </a:r>
            <a:r>
              <a:rPr lang="en-GB" sz="2000" b="1" dirty="0">
                <a:latin typeface="Calibri" panose="020F0502020204030204" pitchFamily="34" charset="0"/>
              </a:rPr>
              <a:t>keeps their passport or identity papers</a:t>
            </a:r>
            <a:r>
              <a:rPr lang="en-GB" sz="2000" dirty="0">
                <a:latin typeface="Calibri" panose="020F0502020204030204" pitchFamily="34" charset="0"/>
              </a:rPr>
              <a:t>.</a:t>
            </a:r>
            <a:endParaRPr lang="en-GB" sz="2800" dirty="0"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33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latin typeface="Calibri"/>
                <a:cs typeface="Calibri"/>
              </a:rPr>
              <a:t>Scenario description (from D4.1)</a:t>
            </a:r>
          </a:p>
          <a:p>
            <a:r>
              <a:rPr lang="en-GB" b="0" dirty="0"/>
              <a:t>Person-to-person drugs delivery</a:t>
            </a:r>
            <a:endParaRPr lang="en-GB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494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xmlns="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215906"/>
            <a:ext cx="9347641" cy="4593052"/>
          </a:xfrm>
        </p:spPr>
        <p:txBody>
          <a:bodyPr>
            <a:noAutofit/>
          </a:bodyPr>
          <a:lstStyle/>
          <a:p>
            <a:r>
              <a:rPr lang="en-GB" sz="2000" dirty="0">
                <a:latin typeface="Calibri" panose="020F0502020204030204" pitchFamily="34" charset="0"/>
              </a:rPr>
              <a:t>Other gangs work without person-to-person delivery, they </a:t>
            </a:r>
            <a:r>
              <a:rPr lang="en-GB" sz="2000" b="1" dirty="0">
                <a:latin typeface="Calibri" panose="020F0502020204030204" pitchFamily="34" charset="0"/>
              </a:rPr>
              <a:t>deliver</a:t>
            </a:r>
            <a:r>
              <a:rPr lang="en-GB" sz="2000" dirty="0">
                <a:latin typeface="Calibri" panose="020F0502020204030204" pitchFamily="34" charset="0"/>
              </a:rPr>
              <a:t> their products (narcotics) through the </a:t>
            </a:r>
            <a:r>
              <a:rPr lang="en-GB" sz="2000" dirty="0" smtClean="0">
                <a:latin typeface="Calibri" panose="020F0502020204030204" pitchFamily="34" charset="0"/>
              </a:rPr>
              <a:t>local post </a:t>
            </a:r>
            <a:r>
              <a:rPr lang="en-GB" sz="2000" dirty="0">
                <a:latin typeface="Calibri" panose="020F0502020204030204" pitchFamily="34" charset="0"/>
              </a:rPr>
              <a:t>services </a:t>
            </a:r>
            <a:r>
              <a:rPr lang="en-GB" sz="2000" b="1" dirty="0">
                <a:latin typeface="Calibri" panose="020F0502020204030204" pitchFamily="34" charset="0"/>
              </a:rPr>
              <a:t>to a specific PO Box</a:t>
            </a:r>
            <a:r>
              <a:rPr lang="en-GB" sz="2000" dirty="0">
                <a:latin typeface="Calibri" panose="020F0502020204030204" pitchFamily="34" charset="0"/>
              </a:rPr>
              <a:t>, </a:t>
            </a:r>
            <a:r>
              <a:rPr lang="en-GB" sz="2000" b="1" dirty="0">
                <a:latin typeface="Calibri" panose="020F0502020204030204" pitchFamily="34" charset="0"/>
              </a:rPr>
              <a:t>but with different recipients</a:t>
            </a:r>
            <a:r>
              <a:rPr lang="en-GB" sz="2000" dirty="0">
                <a:latin typeface="Calibri" panose="020F0502020204030204" pitchFamily="34" charset="0"/>
              </a:rPr>
              <a:t>. The police have arrested a suspect </a:t>
            </a:r>
            <a:r>
              <a:rPr lang="en-GB" sz="2000" dirty="0" smtClean="0">
                <a:latin typeface="Calibri" panose="020F0502020204030204" pitchFamily="34" charset="0"/>
              </a:rPr>
              <a:t>and identified </a:t>
            </a:r>
            <a:r>
              <a:rPr lang="en-GB" sz="2000" dirty="0">
                <a:latin typeface="Calibri" panose="020F0502020204030204" pitchFamily="34" charset="0"/>
              </a:rPr>
              <a:t>the </a:t>
            </a:r>
            <a:r>
              <a:rPr lang="en-GB" sz="2000" b="1" dirty="0">
                <a:latin typeface="Calibri" panose="020F0502020204030204" pitchFamily="34" charset="0"/>
              </a:rPr>
              <a:t>owner of the PO Box </a:t>
            </a:r>
            <a:r>
              <a:rPr lang="en-GB" sz="2000" dirty="0">
                <a:latin typeface="Calibri" panose="020F0502020204030204" pitchFamily="34" charset="0"/>
              </a:rPr>
              <a:t>address. The owner is </a:t>
            </a:r>
            <a:r>
              <a:rPr lang="en-GB" sz="2000" b="1" dirty="0">
                <a:latin typeface="Calibri" panose="020F0502020204030204" pitchFamily="34" charset="0"/>
              </a:rPr>
              <a:t>arrested</a:t>
            </a:r>
            <a:r>
              <a:rPr lang="en-GB" sz="2000" dirty="0">
                <a:latin typeface="Calibri" panose="020F0502020204030204" pitchFamily="34" charset="0"/>
              </a:rPr>
              <a:t> and during the interview, he admits </a:t>
            </a:r>
            <a:r>
              <a:rPr lang="en-GB" sz="2000" dirty="0" smtClean="0">
                <a:latin typeface="Calibri" panose="020F0502020204030204" pitchFamily="34" charset="0"/>
              </a:rPr>
              <a:t>buying </a:t>
            </a:r>
            <a:r>
              <a:rPr lang="en-GB" sz="2000" b="1" dirty="0" smtClean="0">
                <a:latin typeface="Calibri" panose="020F0502020204030204" pitchFamily="34" charset="0"/>
              </a:rPr>
              <a:t>narcotics </a:t>
            </a:r>
            <a:r>
              <a:rPr lang="en-GB" sz="2000" b="1" dirty="0">
                <a:latin typeface="Calibri" panose="020F0502020204030204" pitchFamily="34" charset="0"/>
              </a:rPr>
              <a:t>on a Dark Web site using </a:t>
            </a:r>
            <a:r>
              <a:rPr lang="en-GB" sz="2000" b="1" dirty="0" err="1">
                <a:latin typeface="Calibri" panose="020F0502020204030204" pitchFamily="34" charset="0"/>
              </a:rPr>
              <a:t>Bitcoin</a:t>
            </a:r>
            <a:r>
              <a:rPr lang="en-GB" sz="2000" dirty="0">
                <a:latin typeface="Calibri" panose="020F0502020204030204" pitchFamily="34" charset="0"/>
              </a:rPr>
              <a:t>. Although he is arrested and charged for narcotic offences, </a:t>
            </a:r>
            <a:r>
              <a:rPr lang="en-GB" sz="2000" dirty="0" smtClean="0">
                <a:latin typeface="Calibri" panose="020F0502020204030204" pitchFamily="34" charset="0"/>
              </a:rPr>
              <a:t>further investigation </a:t>
            </a:r>
            <a:r>
              <a:rPr lang="en-GB" sz="2000" dirty="0">
                <a:latin typeface="Calibri" panose="020F0502020204030204" pitchFamily="34" charset="0"/>
              </a:rPr>
              <a:t>in order to arrest the person that is behind these sales has not been conducted yet. </a:t>
            </a:r>
            <a:r>
              <a:rPr lang="en-GB" sz="2000" dirty="0" smtClean="0">
                <a:latin typeface="Calibri" panose="020F0502020204030204" pitchFamily="34" charset="0"/>
              </a:rPr>
              <a:t>The </a:t>
            </a:r>
            <a:r>
              <a:rPr lang="en-GB" sz="2000" b="1" dirty="0" smtClean="0">
                <a:latin typeface="Calibri" panose="020F0502020204030204" pitchFamily="34" charset="0"/>
              </a:rPr>
              <a:t>investigation </a:t>
            </a:r>
            <a:r>
              <a:rPr lang="en-GB" sz="2000" b="1" dirty="0">
                <a:latin typeface="Calibri" panose="020F0502020204030204" pitchFamily="34" charset="0"/>
              </a:rPr>
              <a:t>is complicated</a:t>
            </a:r>
            <a:r>
              <a:rPr lang="en-GB" sz="2000" dirty="0">
                <a:latin typeface="Calibri" panose="020F0502020204030204" pitchFamily="34" charset="0"/>
              </a:rPr>
              <a:t>, not only by the fact that the offence occurred over two different </a:t>
            </a:r>
            <a:r>
              <a:rPr lang="en-GB" sz="2000" dirty="0" smtClean="0">
                <a:latin typeface="Calibri" panose="020F0502020204030204" pitchFamily="34" charset="0"/>
              </a:rPr>
              <a:t>municipalities of </a:t>
            </a:r>
            <a:r>
              <a:rPr lang="en-GB" sz="2000" dirty="0">
                <a:latin typeface="Calibri" panose="020F0502020204030204" pitchFamily="34" charset="0"/>
              </a:rPr>
              <a:t>police jurisdiction but also </a:t>
            </a:r>
            <a:r>
              <a:rPr lang="en-GB" sz="2000" b="1" dirty="0">
                <a:latin typeface="Calibri" panose="020F0502020204030204" pitchFamily="34" charset="0"/>
              </a:rPr>
              <a:t>because of the evidence available</a:t>
            </a:r>
            <a:r>
              <a:rPr lang="en-GB" sz="2000" dirty="0">
                <a:latin typeface="Calibri" panose="020F0502020204030204" pitchFamily="34" charset="0"/>
              </a:rPr>
              <a:t>. The officers might know the </a:t>
            </a:r>
            <a:r>
              <a:rPr lang="en-GB" sz="2000" b="1" dirty="0">
                <a:latin typeface="Calibri" panose="020F0502020204030204" pitchFamily="34" charset="0"/>
              </a:rPr>
              <a:t>transactions </a:t>
            </a:r>
            <a:r>
              <a:rPr lang="en-GB" sz="2000" b="1" dirty="0" smtClean="0">
                <a:latin typeface="Calibri" panose="020F0502020204030204" pitchFamily="34" charset="0"/>
              </a:rPr>
              <a:t>that he </a:t>
            </a:r>
            <a:r>
              <a:rPr lang="en-GB" sz="2000" b="1" dirty="0">
                <a:latin typeface="Calibri" panose="020F0502020204030204" pitchFamily="34" charset="0"/>
              </a:rPr>
              <a:t>made in the past in order to buy drugs</a:t>
            </a:r>
            <a:r>
              <a:rPr lang="en-GB" sz="2000" dirty="0">
                <a:latin typeface="Calibri" panose="020F0502020204030204" pitchFamily="34" charset="0"/>
              </a:rPr>
              <a:t> and they may have </a:t>
            </a:r>
            <a:r>
              <a:rPr lang="en-GB" sz="2000" b="1" dirty="0">
                <a:latin typeface="Calibri" panose="020F0502020204030204" pitchFamily="34" charset="0"/>
              </a:rPr>
              <a:t>access to his social media profiles</a:t>
            </a:r>
            <a:r>
              <a:rPr lang="en-GB" sz="2000" dirty="0">
                <a:latin typeface="Calibri" panose="020F0502020204030204" pitchFamily="34" charset="0"/>
              </a:rPr>
              <a:t> that he </a:t>
            </a:r>
            <a:r>
              <a:rPr lang="en-GB" sz="2000" dirty="0" smtClean="0">
                <a:latin typeface="Calibri" panose="020F0502020204030204" pitchFamily="34" charset="0"/>
              </a:rPr>
              <a:t>uses, </a:t>
            </a:r>
            <a:r>
              <a:rPr lang="en-GB" sz="2000" b="1" dirty="0" smtClean="0">
                <a:latin typeface="Calibri" panose="020F0502020204030204" pitchFamily="34" charset="0"/>
              </a:rPr>
              <a:t>but </a:t>
            </a:r>
            <a:r>
              <a:rPr lang="en-GB" sz="2000" b="1" dirty="0">
                <a:latin typeface="Calibri" panose="020F0502020204030204" pitchFamily="34" charset="0"/>
              </a:rPr>
              <a:t>they cannot detect the </a:t>
            </a:r>
            <a:r>
              <a:rPr lang="en-GB" sz="2000" b="1" u="sng" dirty="0">
                <a:latin typeface="Calibri" panose="020F0502020204030204" pitchFamily="34" charset="0"/>
              </a:rPr>
              <a:t>money </a:t>
            </a:r>
            <a:r>
              <a:rPr lang="en-GB" sz="2000" b="1" u="sng" dirty="0" smtClean="0">
                <a:latin typeface="Calibri" panose="020F0502020204030204" pitchFamily="34" charset="0"/>
              </a:rPr>
              <a:t>trails</a:t>
            </a:r>
            <a:r>
              <a:rPr lang="en-GB" sz="2000" dirty="0" smtClean="0">
                <a:latin typeface="Calibri" panose="020F0502020204030204" pitchFamily="34" charset="0"/>
              </a:rPr>
              <a:t>.</a:t>
            </a:r>
            <a:endParaRPr lang="en-GB" sz="2000" dirty="0"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34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latin typeface="Calibri"/>
                <a:cs typeface="Calibri"/>
              </a:rPr>
              <a:t>Scenario description (from D4.1)</a:t>
            </a:r>
          </a:p>
          <a:p>
            <a:r>
              <a:rPr lang="en-GB" b="0" dirty="0"/>
              <a:t>Drugs delivered to a PO address</a:t>
            </a:r>
            <a:endParaRPr lang="en-GB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637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xmlns="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215906"/>
            <a:ext cx="9347641" cy="4593052"/>
          </a:xfrm>
        </p:spPr>
        <p:txBody>
          <a:bodyPr>
            <a:noAutofit/>
          </a:bodyPr>
          <a:lstStyle/>
          <a:p>
            <a:r>
              <a:rPr lang="en-GB" sz="2000" dirty="0" smtClean="0">
                <a:latin typeface="Calibri" panose="020F0502020204030204" pitchFamily="34" charset="0"/>
              </a:rPr>
              <a:t>A similar case to the previous one occurred in Belgium. After a routine vehicle stop, the occupants were found to be drug users and </a:t>
            </a:r>
            <a:r>
              <a:rPr lang="en-GB" sz="2000" b="1" dirty="0" smtClean="0">
                <a:latin typeface="Calibri" panose="020F0502020204030204" pitchFamily="34" charset="0"/>
              </a:rPr>
              <a:t>during the interview</a:t>
            </a:r>
            <a:r>
              <a:rPr lang="en-GB" sz="2000" dirty="0" smtClean="0">
                <a:latin typeface="Calibri" panose="020F0502020204030204" pitchFamily="34" charset="0"/>
              </a:rPr>
              <a:t>, they provided the </a:t>
            </a:r>
            <a:r>
              <a:rPr lang="en-GB" sz="2000" b="1" dirty="0" smtClean="0">
                <a:latin typeface="Calibri" panose="020F0502020204030204" pitchFamily="34" charset="0"/>
              </a:rPr>
              <a:t>address from which they had bought the drugs</a:t>
            </a:r>
            <a:r>
              <a:rPr lang="en-GB" sz="2000" dirty="0" smtClean="0">
                <a:latin typeface="Calibri" panose="020F0502020204030204" pitchFamily="34" charset="0"/>
              </a:rPr>
              <a:t>. Investigation of the address given, shows that </a:t>
            </a:r>
            <a:r>
              <a:rPr lang="en-GB" sz="2000" b="1" dirty="0" smtClean="0">
                <a:latin typeface="Calibri" panose="020F0502020204030204" pitchFamily="34" charset="0"/>
              </a:rPr>
              <a:t>observation of the premises would be difficult </a:t>
            </a:r>
            <a:r>
              <a:rPr lang="en-GB" sz="2000" dirty="0" smtClean="0">
                <a:latin typeface="Calibri" panose="020F0502020204030204" pitchFamily="34" charset="0"/>
              </a:rPr>
              <a:t>from both logistical and operational reasons. The location is difficult to observe covertly without being detected and long-term surveillance require extensive permissions from within the judiciary. In Belgium the observation of a person for more than 5 consecutive days or five days in a month requires an added layer of authorisation. This led by necessity to </a:t>
            </a:r>
            <a:r>
              <a:rPr lang="en-GB" sz="2000" b="1" dirty="0" smtClean="0">
                <a:latin typeface="Calibri" panose="020F0502020204030204" pitchFamily="34" charset="0"/>
              </a:rPr>
              <a:t>gathering information on the drug dealer from public information on the internet and data held on police databases</a:t>
            </a:r>
            <a:r>
              <a:rPr lang="en-GB" sz="2000" dirty="0" smtClean="0">
                <a:latin typeface="Calibri" panose="020F0502020204030204" pitchFamily="34" charset="0"/>
              </a:rPr>
              <a:t>. After the drug dealer is arrested, the house is searched and it is found that the drug dealer has some knowledge of </a:t>
            </a:r>
            <a:r>
              <a:rPr lang="en-GB" sz="2000" b="1" dirty="0" smtClean="0">
                <a:latin typeface="Calibri" panose="020F0502020204030204" pitchFamily="34" charset="0"/>
              </a:rPr>
              <a:t>crypto-currencies, specifically </a:t>
            </a:r>
            <a:r>
              <a:rPr lang="en-GB" sz="2000" b="1" dirty="0" err="1" smtClean="0">
                <a:latin typeface="Calibri" panose="020F0502020204030204" pitchFamily="34" charset="0"/>
              </a:rPr>
              <a:t>Ethereum</a:t>
            </a:r>
            <a:r>
              <a:rPr lang="en-GB" sz="2000" dirty="0" smtClean="0">
                <a:latin typeface="Calibri" panose="020F0502020204030204" pitchFamily="34" charset="0"/>
              </a:rPr>
              <a:t>. Evidence of </a:t>
            </a:r>
            <a:r>
              <a:rPr lang="en-GB" sz="2000" b="1" dirty="0" smtClean="0">
                <a:latin typeface="Calibri" panose="020F0502020204030204" pitchFamily="34" charset="0"/>
              </a:rPr>
              <a:t>crypto-currency transactions </a:t>
            </a:r>
            <a:r>
              <a:rPr lang="en-GB" sz="2000" dirty="0" smtClean="0">
                <a:latin typeface="Calibri" panose="020F0502020204030204" pitchFamily="34" charset="0"/>
              </a:rPr>
              <a:t>are found but it is </a:t>
            </a:r>
            <a:r>
              <a:rPr lang="en-GB" sz="2000" b="1" dirty="0" smtClean="0">
                <a:latin typeface="Calibri" panose="020F0502020204030204" pitchFamily="34" charset="0"/>
              </a:rPr>
              <a:t>not possible to trace the destination of the transactions</a:t>
            </a:r>
            <a:r>
              <a:rPr lang="en-GB" sz="2000" dirty="0" smtClean="0">
                <a:latin typeface="Calibri" panose="020F0502020204030204" pitchFamily="34" charset="0"/>
              </a:rPr>
              <a:t>. This information can be </a:t>
            </a:r>
            <a:r>
              <a:rPr lang="en-GB" sz="2000" b="1" dirty="0" smtClean="0">
                <a:latin typeface="Calibri" panose="020F0502020204030204" pitchFamily="34" charset="0"/>
              </a:rPr>
              <a:t>extremely important </a:t>
            </a:r>
            <a:r>
              <a:rPr lang="en-GB" sz="2000" dirty="0" smtClean="0">
                <a:latin typeface="Calibri" panose="020F0502020204030204" pitchFamily="34" charset="0"/>
              </a:rPr>
              <a:t>as other evidence discovered during the search show that at least three more dealers are involved.</a:t>
            </a:r>
            <a:endParaRPr lang="en-GB" sz="2000" dirty="0"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35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latin typeface="Calibri"/>
                <a:cs typeface="Calibri"/>
              </a:rPr>
              <a:t>Scenario description (from D4.1)</a:t>
            </a:r>
          </a:p>
          <a:p>
            <a:r>
              <a:rPr lang="en-GB" b="0" dirty="0"/>
              <a:t>Drugs delivered to a PO address</a:t>
            </a:r>
            <a:endParaRPr lang="en-GB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18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1543987" y="4931764"/>
            <a:ext cx="8304551" cy="20749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b="1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To discuss in detail with WP8 partners </a:t>
            </a:r>
          </a:p>
          <a:p>
            <a:pPr algn="r"/>
            <a:r>
              <a:rPr lang="en-GB" b="1" i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and UC leaders because these tasks are transversal</a:t>
            </a:r>
            <a:endParaRPr lang="en-GB" b="1" i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xmlns="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215906"/>
            <a:ext cx="9347641" cy="459305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  <a:cs typeface="Calibri"/>
              </a:rPr>
              <a:t>Feedback from </a:t>
            </a:r>
            <a:r>
              <a:rPr lang="en-GB" sz="2000" dirty="0">
                <a:latin typeface="Calibri" panose="020F0502020204030204" pitchFamily="34" charset="0"/>
                <a:cs typeface="Calibri"/>
              </a:rPr>
              <a:t>LEAs (AoC, NPN, KWPG, GDCOC, LPV) </a:t>
            </a:r>
            <a:r>
              <a:rPr lang="en-GB" sz="2000" dirty="0" smtClean="0">
                <a:latin typeface="Calibri" panose="020F0502020204030204" pitchFamily="34" charset="0"/>
                <a:cs typeface="Calibri"/>
              </a:rPr>
              <a:t>and tech partners </a:t>
            </a:r>
            <a:r>
              <a:rPr lang="en-GB" sz="2000" b="1" u="sng" dirty="0" smtClean="0">
                <a:latin typeface="Calibri" panose="020F0502020204030204" pitchFamily="34" charset="0"/>
                <a:cs typeface="Calibri"/>
              </a:rPr>
              <a:t>no later than 7 December 2018</a:t>
            </a:r>
            <a:r>
              <a:rPr lang="en-GB" sz="2000" dirty="0" smtClean="0">
                <a:latin typeface="Calibri" panose="020F0502020204030204" pitchFamily="34" charset="0"/>
                <a:cs typeface="Calibri"/>
              </a:rPr>
              <a:t> (slides available on ANITA portal)</a:t>
            </a:r>
            <a:endParaRPr lang="en-GB" sz="2000" b="1" u="sng" dirty="0" smtClean="0">
              <a:latin typeface="Calibri" panose="020F0502020204030204" pitchFamily="34" charset="0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/>
              </a:rPr>
              <a:t>ENG will finalize workflow for scenarios “E-mail spam messages”, “Person-to-person drugs </a:t>
            </a:r>
            <a:r>
              <a:rPr lang="en-GB" sz="2000" dirty="0" smtClean="0">
                <a:latin typeface="Calibri" panose="020F0502020204030204" pitchFamily="34" charset="0"/>
                <a:cs typeface="Calibri"/>
              </a:rPr>
              <a:t>delivery” and “Drugs delivered to a PO address”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  <a:cs typeface="Calibri"/>
              </a:rPr>
              <a:t>Inclusion of missing functionalities</a:t>
            </a:r>
          </a:p>
          <a:p>
            <a:pPr marL="846871" lvl="1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alibri" panose="020F0502020204030204" pitchFamily="34" charset="0"/>
                <a:cs typeface="Calibri"/>
              </a:rPr>
              <a:t>Multilingual </a:t>
            </a:r>
            <a:r>
              <a:rPr lang="en-GB" sz="1800" dirty="0">
                <a:latin typeface="Calibri" panose="020F0502020204030204" pitchFamily="34" charset="0"/>
                <a:cs typeface="Calibri"/>
              </a:rPr>
              <a:t>speech to </a:t>
            </a:r>
            <a:r>
              <a:rPr lang="en-GB" sz="1800" dirty="0" smtClean="0">
                <a:latin typeface="Calibri" panose="020F0502020204030204" pitchFamily="34" charset="0"/>
                <a:cs typeface="Calibri"/>
              </a:rPr>
              <a:t>text (but maybe will be not included in UC1) (T6.4)</a:t>
            </a:r>
          </a:p>
          <a:p>
            <a:pPr marL="846871" lvl="1" indent="-34290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cs typeface="Calibri"/>
              </a:rPr>
              <a:t>Visual </a:t>
            </a:r>
            <a:r>
              <a:rPr lang="en-GB" sz="1800" dirty="0" smtClean="0">
                <a:latin typeface="Calibri" panose="020F0502020204030204" pitchFamily="34" charset="0"/>
                <a:cs typeface="Calibri"/>
              </a:rPr>
              <a:t>indexing (T6.6)</a:t>
            </a:r>
          </a:p>
          <a:p>
            <a:pPr marL="846871" lvl="1" indent="-34290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cs typeface="Calibri"/>
              </a:rPr>
              <a:t>Extraction of evolving knowledge from deep neural network </a:t>
            </a:r>
            <a:r>
              <a:rPr lang="en-GB" sz="1800" dirty="0" smtClean="0">
                <a:latin typeface="Calibri" panose="020F0502020204030204" pitchFamily="34" charset="0"/>
                <a:cs typeface="Calibri"/>
              </a:rPr>
              <a:t>representations (T7.5)</a:t>
            </a:r>
          </a:p>
          <a:p>
            <a:pPr marL="846871" lvl="1" indent="-34290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cs typeface="Calibri"/>
              </a:rPr>
              <a:t>Implicit and explicit user feedback capturing </a:t>
            </a:r>
            <a:r>
              <a:rPr lang="en-GB" sz="1800" dirty="0" smtClean="0">
                <a:latin typeface="Calibri" panose="020F0502020204030204" pitchFamily="34" charset="0"/>
                <a:cs typeface="Calibri"/>
              </a:rPr>
              <a:t>(T8.1)</a:t>
            </a:r>
            <a:endParaRPr lang="en-GB" sz="1800" dirty="0">
              <a:latin typeface="Calibri" panose="020F0502020204030204" pitchFamily="34" charset="0"/>
              <a:cs typeface="Calibri"/>
            </a:endParaRPr>
          </a:p>
          <a:p>
            <a:pPr marL="846871" lvl="1" indent="-34290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cs typeface="Calibri"/>
              </a:rPr>
              <a:t>Adaptive user modelling for cognitive states </a:t>
            </a:r>
            <a:r>
              <a:rPr lang="en-GB" sz="1800" dirty="0" smtClean="0">
                <a:latin typeface="Calibri" panose="020F0502020204030204" pitchFamily="34" charset="0"/>
                <a:cs typeface="Calibri"/>
              </a:rPr>
              <a:t>estimation </a:t>
            </a:r>
            <a:r>
              <a:rPr lang="en-GB" sz="1800" dirty="0">
                <a:latin typeface="Calibri" panose="020F0502020204030204" pitchFamily="34" charset="0"/>
                <a:cs typeface="Calibri"/>
              </a:rPr>
              <a:t>(</a:t>
            </a:r>
            <a:r>
              <a:rPr lang="en-GB" sz="1800" dirty="0" smtClean="0">
                <a:latin typeface="Calibri" panose="020F0502020204030204" pitchFamily="34" charset="0"/>
                <a:cs typeface="Calibri"/>
              </a:rPr>
              <a:t>T8.2)</a:t>
            </a:r>
            <a:endParaRPr lang="en-GB" sz="1800" dirty="0">
              <a:latin typeface="Calibri" panose="020F0502020204030204" pitchFamily="34" charset="0"/>
              <a:cs typeface="Calibri"/>
            </a:endParaRPr>
          </a:p>
          <a:p>
            <a:pPr marL="846871" lvl="1" indent="-34290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cs typeface="Calibri"/>
              </a:rPr>
              <a:t>Incorporation of conscious and subconscious user feedback in deep </a:t>
            </a:r>
            <a:r>
              <a:rPr lang="en-GB" sz="1800" dirty="0" smtClean="0">
                <a:latin typeface="Calibri" panose="020F0502020204030204" pitchFamily="34" charset="0"/>
                <a:cs typeface="Calibri"/>
              </a:rPr>
              <a:t>learning representations </a:t>
            </a:r>
            <a:r>
              <a:rPr lang="en-GB" sz="1800" dirty="0">
                <a:latin typeface="Calibri" panose="020F0502020204030204" pitchFamily="34" charset="0"/>
                <a:cs typeface="Calibri"/>
              </a:rPr>
              <a:t>(</a:t>
            </a:r>
            <a:r>
              <a:rPr lang="en-GB" sz="1800" dirty="0" smtClean="0">
                <a:latin typeface="Calibri" panose="020F0502020204030204" pitchFamily="34" charset="0"/>
                <a:cs typeface="Calibri"/>
              </a:rPr>
              <a:t>T8.3)</a:t>
            </a:r>
            <a:endParaRPr lang="en-GB" sz="1800" dirty="0">
              <a:latin typeface="Calibri" panose="020F0502020204030204" pitchFamily="34" charset="0"/>
              <a:cs typeface="Calibri"/>
            </a:endParaRPr>
          </a:p>
          <a:p>
            <a:pPr marL="846871" lvl="1" indent="-34290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cs typeface="Calibri"/>
              </a:rPr>
              <a:t>Knowledge transfer to new </a:t>
            </a:r>
            <a:r>
              <a:rPr lang="en-GB" sz="1800" dirty="0" smtClean="0">
                <a:latin typeface="Calibri" panose="020F0502020204030204" pitchFamily="34" charset="0"/>
                <a:cs typeface="Calibri"/>
              </a:rPr>
              <a:t>officers </a:t>
            </a:r>
            <a:r>
              <a:rPr lang="en-GB" sz="1800" dirty="0">
                <a:latin typeface="Calibri" panose="020F0502020204030204" pitchFamily="34" charset="0"/>
                <a:cs typeface="Calibri"/>
              </a:rPr>
              <a:t>(</a:t>
            </a:r>
            <a:r>
              <a:rPr lang="en-GB" sz="1800" dirty="0" smtClean="0">
                <a:latin typeface="Calibri" panose="020F0502020204030204" pitchFamily="34" charset="0"/>
                <a:cs typeface="Calibri"/>
              </a:rPr>
              <a:t>T8.4)</a:t>
            </a:r>
            <a:endParaRPr lang="en-GB" sz="1800" dirty="0"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36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Calibri"/>
                <a:cs typeface="Calibri"/>
              </a:rPr>
              <a:t>Next steps</a:t>
            </a:r>
            <a:endParaRPr lang="en-GB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98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CBCE92B3-4FD3-D249-AA05-4FA9E867C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3851" y="2193943"/>
            <a:ext cx="9456435" cy="4440238"/>
          </a:xfrm>
        </p:spPr>
        <p:txBody>
          <a:bodyPr>
            <a:normAutofit/>
          </a:bodyPr>
          <a:lstStyle/>
          <a:p>
            <a:pPr algn="ctr"/>
            <a:endParaRPr lang="en-GB" sz="4000" b="1" dirty="0">
              <a:latin typeface="Calibri"/>
              <a:cs typeface="Calibri"/>
            </a:endParaRPr>
          </a:p>
          <a:p>
            <a:pPr algn="ctr"/>
            <a:endParaRPr lang="en-GB" sz="4000" b="1" dirty="0">
              <a:latin typeface="Calibri"/>
              <a:cs typeface="Calibri"/>
            </a:endParaRPr>
          </a:p>
          <a:p>
            <a:pPr algn="ctr"/>
            <a:r>
              <a:rPr lang="en-GB" sz="4000" b="1" dirty="0">
                <a:latin typeface="Calibri"/>
                <a:cs typeface="Calibri"/>
              </a:rPr>
              <a:t>Thank you for your attention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480FF48D-4B4C-BF40-9022-B59EE1742E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45891" y="811506"/>
            <a:ext cx="10069743" cy="849177"/>
          </a:xfrm>
        </p:spPr>
        <p:txBody>
          <a:bodyPr>
            <a:noAutofit/>
          </a:bodyPr>
          <a:lstStyle/>
          <a:p>
            <a:r>
              <a:rPr lang="it-IT" sz="1400" dirty="0" smtClean="0">
                <a:latin typeface="Calibri"/>
                <a:cs typeface="Calibri"/>
              </a:rPr>
              <a:t>WP4 </a:t>
            </a:r>
            <a:r>
              <a:rPr lang="it-IT" sz="1400" dirty="0">
                <a:latin typeface="Calibri"/>
                <a:cs typeface="Calibri"/>
              </a:rPr>
              <a:t>- </a:t>
            </a:r>
            <a:r>
              <a:rPr lang="en-US" sz="1400" dirty="0">
                <a:latin typeface="Calibri"/>
                <a:cs typeface="Calibri"/>
              </a:rPr>
              <a:t>Use cases, Requirements and System Architecture</a:t>
            </a:r>
            <a:endParaRPr lang="it-IT" sz="1400" dirty="0"/>
          </a:p>
        </p:txBody>
      </p:sp>
      <p:sp>
        <p:nvSpPr>
          <p:cNvPr id="6" name="Segnaposto testo verticale 5">
            <a:extLst>
              <a:ext uri="{FF2B5EF4-FFF2-40B4-BE49-F238E27FC236}">
                <a16:creationId xmlns:a16="http://schemas.microsoft.com/office/drawing/2014/main" xmlns="" id="{7EB1E84C-760C-8945-8464-28A3207D7FEE}"/>
              </a:ext>
            </a:extLst>
          </p:cNvPr>
          <p:cNvSpPr>
            <a:spLocks noGrp="1"/>
          </p:cNvSpPr>
          <p:nvPr>
            <p:ph type="body" orient="vert" sz="quarter" idx="16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A0FED835-FF3F-BE49-B6FA-9C40209A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ECA7B76-5FFE-B84B-8D18-C32D522DFC7F}" type="slidenum">
              <a:rPr lang="it-IT" smtClean="0"/>
              <a:pPr algn="r"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70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xmlns="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335238"/>
            <a:ext cx="9399480" cy="4671462"/>
          </a:xfrm>
        </p:spPr>
        <p:txBody>
          <a:bodyPr>
            <a:normAutofit fontScale="25000" lnSpcReduction="20000"/>
          </a:bodyPr>
          <a:lstStyle/>
          <a:p>
            <a:r>
              <a:rPr lang="en-GB" sz="8000" dirty="0">
                <a:latin typeface="Calibri" panose="020F0502020204030204" pitchFamily="34" charset="0"/>
              </a:rPr>
              <a:t>The objectives of police are focused on </a:t>
            </a:r>
            <a:r>
              <a:rPr lang="en-GB" sz="8000" b="1" dirty="0" smtClean="0">
                <a:latin typeface="Calibri" panose="020F0502020204030204" pitchFamily="34" charset="0"/>
              </a:rPr>
              <a:t>tracing all crypto-currency transactions </a:t>
            </a:r>
            <a:r>
              <a:rPr lang="en-GB" sz="8000" u="sng" dirty="0" smtClean="0">
                <a:latin typeface="Calibri" panose="020F0502020204030204" pitchFamily="34" charset="0"/>
              </a:rPr>
              <a:t>that </a:t>
            </a:r>
            <a:r>
              <a:rPr lang="en-GB" sz="8000" u="sng" dirty="0">
                <a:latin typeface="Calibri" panose="020F0502020204030204" pitchFamily="34" charset="0"/>
              </a:rPr>
              <a:t>have illegal behaviour</a:t>
            </a:r>
            <a:r>
              <a:rPr lang="en-GB" sz="8000" dirty="0">
                <a:latin typeface="Calibri" panose="020F0502020204030204" pitchFamily="34" charset="0"/>
              </a:rPr>
              <a:t>, </a:t>
            </a:r>
            <a:r>
              <a:rPr lang="en-GB" sz="8000" dirty="0" smtClean="0">
                <a:latin typeface="Calibri" panose="020F0502020204030204" pitchFamily="34" charset="0"/>
              </a:rPr>
              <a:t>in order </a:t>
            </a:r>
            <a:r>
              <a:rPr lang="en-GB" sz="8000" dirty="0">
                <a:latin typeface="Calibri" panose="020F0502020204030204" pitchFamily="34" charset="0"/>
              </a:rPr>
              <a:t>to find helpful information about </a:t>
            </a:r>
            <a:r>
              <a:rPr lang="en-GB" sz="8000" b="1" dirty="0">
                <a:latin typeface="Calibri" panose="020F0502020204030204" pitchFamily="34" charset="0"/>
              </a:rPr>
              <a:t>other suspects </a:t>
            </a:r>
            <a:r>
              <a:rPr lang="en-GB" sz="8000" dirty="0" smtClean="0">
                <a:latin typeface="Calibri" panose="020F0502020204030204" pitchFamily="34" charset="0"/>
              </a:rPr>
              <a:t>that </a:t>
            </a:r>
            <a:r>
              <a:rPr lang="en-GB" sz="8000" dirty="0">
                <a:latin typeface="Calibri" panose="020F0502020204030204" pitchFamily="34" charset="0"/>
              </a:rPr>
              <a:t>are </a:t>
            </a:r>
            <a:r>
              <a:rPr lang="en-GB" sz="8000" b="1" dirty="0">
                <a:latin typeface="Calibri" panose="020F0502020204030204" pitchFamily="34" charset="0"/>
              </a:rPr>
              <a:t>connected</a:t>
            </a:r>
            <a:r>
              <a:rPr lang="en-GB" sz="8000" dirty="0">
                <a:latin typeface="Calibri" panose="020F0502020204030204" pitchFamily="34" charset="0"/>
              </a:rPr>
              <a:t> </a:t>
            </a:r>
            <a:r>
              <a:rPr lang="en-GB" sz="8000" b="1" dirty="0">
                <a:latin typeface="Calibri" panose="020F0502020204030204" pitchFamily="34" charset="0"/>
              </a:rPr>
              <a:t>with the case</a:t>
            </a:r>
            <a:r>
              <a:rPr lang="en-GB" sz="8000" dirty="0">
                <a:latin typeface="Calibri" panose="020F0502020204030204" pitchFamily="34" charset="0"/>
              </a:rPr>
              <a:t>. In particular, </a:t>
            </a:r>
            <a:r>
              <a:rPr lang="en-GB" sz="8000" dirty="0" smtClean="0">
                <a:latin typeface="Calibri" panose="020F0502020204030204" pitchFamily="34" charset="0"/>
              </a:rPr>
              <a:t>the police </a:t>
            </a:r>
            <a:r>
              <a:rPr lang="en-GB" sz="8000" dirty="0">
                <a:latin typeface="Calibri" panose="020F0502020204030204" pitchFamily="34" charset="0"/>
              </a:rPr>
              <a:t>try to </a:t>
            </a:r>
            <a:r>
              <a:rPr lang="en-GB" sz="8000" b="1" dirty="0">
                <a:latin typeface="Calibri" panose="020F0502020204030204" pitchFamily="34" charset="0"/>
              </a:rPr>
              <a:t>discover</a:t>
            </a:r>
            <a:r>
              <a:rPr lang="en-GB" sz="8000" dirty="0">
                <a:latin typeface="Calibri" panose="020F0502020204030204" pitchFamily="34" charset="0"/>
              </a:rPr>
              <a:t> the </a:t>
            </a:r>
            <a:r>
              <a:rPr lang="en-GB" sz="8000" b="1" dirty="0">
                <a:latin typeface="Calibri" panose="020F0502020204030204" pitchFamily="34" charset="0"/>
              </a:rPr>
              <a:t>real individuals </a:t>
            </a:r>
            <a:r>
              <a:rPr lang="en-GB" sz="8000" dirty="0">
                <a:latin typeface="Calibri" panose="020F0502020204030204" pitchFamily="34" charset="0"/>
              </a:rPr>
              <a:t>behind the Dark Nets, as well as </a:t>
            </a:r>
            <a:r>
              <a:rPr lang="en-GB" sz="8000" b="1" dirty="0">
                <a:latin typeface="Calibri" panose="020F0502020204030204" pitchFamily="34" charset="0"/>
              </a:rPr>
              <a:t>discovering new transactions </a:t>
            </a:r>
            <a:r>
              <a:rPr lang="en-GB" sz="8000" dirty="0">
                <a:latin typeface="Calibri" panose="020F0502020204030204" pitchFamily="34" charset="0"/>
              </a:rPr>
              <a:t>in </a:t>
            </a:r>
            <a:r>
              <a:rPr lang="en-GB" sz="8000" dirty="0" smtClean="0">
                <a:latin typeface="Calibri" panose="020F0502020204030204" pitchFamily="34" charset="0"/>
              </a:rPr>
              <a:t>the predefined </a:t>
            </a:r>
            <a:r>
              <a:rPr lang="en-GB" sz="8000" dirty="0">
                <a:latin typeface="Calibri" panose="020F0502020204030204" pitchFamily="34" charset="0"/>
              </a:rPr>
              <a:t>structures that have been detected. More specifically, the police should be able to detect </a:t>
            </a:r>
            <a:r>
              <a:rPr lang="en-GB" sz="8000" dirty="0" smtClean="0">
                <a:latin typeface="Calibri" panose="020F0502020204030204" pitchFamily="34" charset="0"/>
              </a:rPr>
              <a:t>the </a:t>
            </a:r>
            <a:r>
              <a:rPr lang="en-GB" sz="8000" b="1" dirty="0" smtClean="0">
                <a:latin typeface="Calibri" panose="020F0502020204030204" pitchFamily="34" charset="0"/>
              </a:rPr>
              <a:t>owners</a:t>
            </a:r>
            <a:r>
              <a:rPr lang="en-GB" sz="8000" dirty="0" smtClean="0">
                <a:latin typeface="Calibri" panose="020F0502020204030204" pitchFamily="34" charset="0"/>
              </a:rPr>
              <a:t> </a:t>
            </a:r>
            <a:r>
              <a:rPr lang="en-GB" sz="8000" dirty="0">
                <a:latin typeface="Calibri" panose="020F0502020204030204" pitchFamily="34" charset="0"/>
              </a:rPr>
              <a:t>from the Dark Web sites </a:t>
            </a:r>
            <a:r>
              <a:rPr lang="en-GB" sz="8000" b="1" dirty="0">
                <a:latin typeface="Calibri" panose="020F0502020204030204" pitchFamily="34" charset="0"/>
              </a:rPr>
              <a:t>that sell ‘opioids</a:t>
            </a:r>
            <a:r>
              <a:rPr lang="en-GB" sz="8000" dirty="0">
                <a:latin typeface="Calibri" panose="020F0502020204030204" pitchFamily="34" charset="0"/>
              </a:rPr>
              <a:t>’, the </a:t>
            </a:r>
            <a:r>
              <a:rPr lang="en-GB" sz="8000" b="1" dirty="0">
                <a:latin typeface="Calibri" panose="020F0502020204030204" pitchFamily="34" charset="0"/>
              </a:rPr>
              <a:t>owners of the enterprises </a:t>
            </a:r>
            <a:r>
              <a:rPr lang="en-GB" sz="8000" dirty="0">
                <a:latin typeface="Calibri" panose="020F0502020204030204" pitchFamily="34" charset="0"/>
              </a:rPr>
              <a:t>that trade NPS and drugs </a:t>
            </a:r>
            <a:r>
              <a:rPr lang="en-GB" sz="8000" dirty="0" smtClean="0">
                <a:latin typeface="Calibri" panose="020F0502020204030204" pitchFamily="34" charset="0"/>
              </a:rPr>
              <a:t>on the </a:t>
            </a:r>
            <a:r>
              <a:rPr lang="en-GB" sz="8000" dirty="0">
                <a:latin typeface="Calibri" panose="020F0502020204030204" pitchFamily="34" charset="0"/>
              </a:rPr>
              <a:t>edge of the law, and to detect </a:t>
            </a:r>
            <a:r>
              <a:rPr lang="en-GB" sz="8000" b="1" dirty="0">
                <a:latin typeface="Calibri" panose="020F0502020204030204" pitchFamily="34" charset="0"/>
              </a:rPr>
              <a:t>individuals that make trade </a:t>
            </a:r>
            <a:r>
              <a:rPr lang="en-GB" sz="8000" dirty="0">
                <a:latin typeface="Calibri" panose="020F0502020204030204" pitchFamily="34" charset="0"/>
              </a:rPr>
              <a:t>of medicines and pills relevant to </a:t>
            </a:r>
            <a:r>
              <a:rPr lang="en-GB" sz="8000" dirty="0" smtClean="0">
                <a:latin typeface="Calibri" panose="020F0502020204030204" pitchFamily="34" charset="0"/>
              </a:rPr>
              <a:t>sexual performance</a:t>
            </a:r>
            <a:r>
              <a:rPr lang="en-GB" sz="8000" dirty="0">
                <a:latin typeface="Calibri" panose="020F0502020204030204" pitchFamily="34" charset="0"/>
              </a:rPr>
              <a:t>. To address this, </a:t>
            </a:r>
            <a:r>
              <a:rPr lang="en-GB" sz="8000" b="1" dirty="0">
                <a:latin typeface="Calibri" panose="020F0502020204030204" pitchFamily="34" charset="0"/>
              </a:rPr>
              <a:t>links among persons should be identified</a:t>
            </a:r>
            <a:r>
              <a:rPr lang="en-GB" sz="8000" dirty="0">
                <a:latin typeface="Calibri" panose="020F0502020204030204" pitchFamily="34" charset="0"/>
              </a:rPr>
              <a:t>, while the </a:t>
            </a:r>
            <a:r>
              <a:rPr lang="en-GB" sz="8000" b="1" dirty="0">
                <a:latin typeface="Calibri" panose="020F0502020204030204" pitchFamily="34" charset="0"/>
              </a:rPr>
              <a:t>level of interaction </a:t>
            </a:r>
            <a:r>
              <a:rPr lang="en-GB" sz="8000" dirty="0" smtClean="0">
                <a:latin typeface="Calibri" panose="020F0502020204030204" pitchFamily="34" charset="0"/>
              </a:rPr>
              <a:t>among them </a:t>
            </a:r>
            <a:r>
              <a:rPr lang="en-GB" sz="8000" dirty="0">
                <a:latin typeface="Calibri" panose="020F0502020204030204" pitchFamily="34" charset="0"/>
              </a:rPr>
              <a:t>should be identified. In this respect, ANITA could provide a set of ontologies to model all crime </a:t>
            </a:r>
            <a:r>
              <a:rPr lang="en-GB" sz="8000" dirty="0" smtClean="0">
                <a:latin typeface="Calibri" panose="020F0502020204030204" pitchFamily="34" charset="0"/>
              </a:rPr>
              <a:t>aspects, including </a:t>
            </a:r>
            <a:r>
              <a:rPr lang="en-GB" sz="8000" dirty="0">
                <a:latin typeface="Calibri" panose="020F0502020204030204" pitchFamily="34" charset="0"/>
              </a:rPr>
              <a:t>events, suspicious and illegal activities, threats, persons and organisations. Additionally, indexing </a:t>
            </a:r>
            <a:r>
              <a:rPr lang="en-GB" sz="8000" dirty="0" smtClean="0">
                <a:latin typeface="Calibri" panose="020F0502020204030204" pitchFamily="34" charset="0"/>
              </a:rPr>
              <a:t>of large-scale </a:t>
            </a:r>
            <a:r>
              <a:rPr lang="en-GB" sz="8000" dirty="0">
                <a:latin typeface="Calibri" panose="020F0502020204030204" pitchFamily="34" charset="0"/>
              </a:rPr>
              <a:t>information that has been collected form Dark and Shallow Web is necessary. Specifically, </a:t>
            </a:r>
            <a:r>
              <a:rPr lang="en-GB" sz="8000" dirty="0" smtClean="0">
                <a:latin typeface="Calibri" panose="020F0502020204030204" pitchFamily="34" charset="0"/>
              </a:rPr>
              <a:t>the processes </a:t>
            </a:r>
            <a:r>
              <a:rPr lang="en-GB" sz="8000" dirty="0">
                <a:latin typeface="Calibri" panose="020F0502020204030204" pitchFamily="34" charset="0"/>
              </a:rPr>
              <a:t>of </a:t>
            </a:r>
            <a:r>
              <a:rPr lang="en-GB" sz="8000" b="1" dirty="0">
                <a:latin typeface="Calibri" panose="020F0502020204030204" pitchFamily="34" charset="0"/>
              </a:rPr>
              <a:t>detecting and analysing Web pages and advertisements</a:t>
            </a:r>
            <a:r>
              <a:rPr lang="en-GB" sz="8000" dirty="0">
                <a:latin typeface="Calibri" panose="020F0502020204030204" pitchFamily="34" charset="0"/>
              </a:rPr>
              <a:t> placed on the shallow web could </a:t>
            </a:r>
            <a:r>
              <a:rPr lang="en-GB" sz="8000" dirty="0" smtClean="0">
                <a:latin typeface="Calibri" panose="020F0502020204030204" pitchFamily="34" charset="0"/>
              </a:rPr>
              <a:t>be improved</a:t>
            </a:r>
            <a:r>
              <a:rPr lang="en-GB" sz="8000" dirty="0">
                <a:latin typeface="Calibri" panose="020F0502020204030204" pitchFamily="34" charset="0"/>
              </a:rPr>
              <a:t>. ANITA should be able to provide tools for fast retrieval of relevant visual content, such as </a:t>
            </a:r>
            <a:r>
              <a:rPr lang="en-GB" sz="8000" b="1" dirty="0" smtClean="0">
                <a:latin typeface="Calibri" panose="020F0502020204030204" pitchFamily="34" charset="0"/>
              </a:rPr>
              <a:t>detection of </a:t>
            </a:r>
            <a:r>
              <a:rPr lang="en-GB" sz="8000" b="1" dirty="0">
                <a:latin typeface="Calibri" panose="020F0502020204030204" pitchFamily="34" charset="0"/>
              </a:rPr>
              <a:t>fake advertisements </a:t>
            </a:r>
            <a:r>
              <a:rPr lang="en-GB" sz="8000" dirty="0">
                <a:latin typeface="Calibri" panose="020F0502020204030204" pitchFamily="34" charset="0"/>
              </a:rPr>
              <a:t>in large scale databases. Additionally, tools for </a:t>
            </a:r>
            <a:r>
              <a:rPr lang="en-GB" sz="8000" b="1" dirty="0">
                <a:latin typeface="Calibri" panose="020F0502020204030204" pitchFamily="34" charset="0"/>
              </a:rPr>
              <a:t>detecting wallet addresses </a:t>
            </a:r>
            <a:r>
              <a:rPr lang="en-GB" sz="8000" dirty="0">
                <a:latin typeface="Calibri" panose="020F0502020204030204" pitchFamily="34" charset="0"/>
              </a:rPr>
              <a:t>that </a:t>
            </a:r>
            <a:r>
              <a:rPr lang="en-GB" sz="8000" dirty="0" smtClean="0">
                <a:latin typeface="Calibri" panose="020F0502020204030204" pitchFamily="34" charset="0"/>
              </a:rPr>
              <a:t>are hidden </a:t>
            </a:r>
            <a:r>
              <a:rPr lang="en-GB" sz="8000" dirty="0">
                <a:latin typeface="Calibri" panose="020F0502020204030204" pitchFamily="34" charset="0"/>
              </a:rPr>
              <a:t>from large-scale visual content would useful. Moreover, the identification of other persons </a:t>
            </a:r>
            <a:r>
              <a:rPr lang="en-GB" sz="8000" dirty="0" smtClean="0">
                <a:latin typeface="Calibri" panose="020F0502020204030204" pitchFamily="34" charset="0"/>
              </a:rPr>
              <a:t>or organisations</a:t>
            </a:r>
            <a:r>
              <a:rPr lang="en-GB" sz="8000" dirty="0">
                <a:latin typeface="Calibri" panose="020F0502020204030204" pitchFamily="34" charset="0"/>
              </a:rPr>
              <a:t>, which are relevant to a specific case, is a big challenge. To address this, searching for </a:t>
            </a:r>
            <a:r>
              <a:rPr lang="en-GB" sz="8000" b="1" dirty="0" smtClean="0">
                <a:latin typeface="Calibri" panose="020F0502020204030204" pitchFamily="34" charset="0"/>
              </a:rPr>
              <a:t>similar visual </a:t>
            </a:r>
            <a:r>
              <a:rPr lang="en-GB" sz="8000" b="1" dirty="0">
                <a:latin typeface="Calibri" panose="020F0502020204030204" pitchFamily="34" charset="0"/>
              </a:rPr>
              <a:t>and textual content that has been uploaded on social media accounts, emails and personal sites </a:t>
            </a:r>
            <a:r>
              <a:rPr lang="en-GB" sz="8000" dirty="0" smtClean="0">
                <a:latin typeface="Calibri" panose="020F0502020204030204" pitchFamily="34" charset="0"/>
              </a:rPr>
              <a:t>is critical</a:t>
            </a:r>
            <a:r>
              <a:rPr lang="en-GB" sz="8000" dirty="0">
                <a:latin typeface="Calibri" panose="020F0502020204030204" pitchFamily="34" charset="0"/>
              </a:rPr>
              <a:t>. ANITA should provide crawlers that are able to </a:t>
            </a:r>
            <a:r>
              <a:rPr lang="en-GB" sz="8000" b="1" dirty="0">
                <a:latin typeface="Calibri" panose="020F0502020204030204" pitchFamily="34" charset="0"/>
              </a:rPr>
              <a:t>acquire content from sources</a:t>
            </a:r>
            <a:r>
              <a:rPr lang="en-GB" sz="8000" dirty="0">
                <a:latin typeface="Calibri" panose="020F0502020204030204" pitchFamily="34" charset="0"/>
              </a:rPr>
              <a:t>, such as social </a:t>
            </a:r>
            <a:r>
              <a:rPr lang="en-GB" sz="8000" dirty="0" smtClean="0">
                <a:latin typeface="Calibri" panose="020F0502020204030204" pitchFamily="34" charset="0"/>
              </a:rPr>
              <a:t>networks (twitter</a:t>
            </a:r>
            <a:r>
              <a:rPr lang="en-GB" sz="8000" dirty="0">
                <a:latin typeface="Calibri" panose="020F0502020204030204" pitchFamily="34" charset="0"/>
              </a:rPr>
              <a:t>, Facebook). These crawlers will have to detect heterogeneous resources and specific taxonomies </a:t>
            </a:r>
            <a:r>
              <a:rPr lang="en-GB" sz="8000" dirty="0" smtClean="0">
                <a:latin typeface="Calibri" panose="020F0502020204030204" pitchFamily="34" charset="0"/>
              </a:rPr>
              <a:t>will need </a:t>
            </a:r>
            <a:r>
              <a:rPr lang="en-GB" sz="8000" dirty="0">
                <a:latin typeface="Calibri" panose="020F0502020204030204" pitchFamily="34" charset="0"/>
              </a:rPr>
              <a:t>to be defined for </a:t>
            </a:r>
            <a:r>
              <a:rPr lang="en-GB" sz="8000" b="1" dirty="0">
                <a:latin typeface="Calibri" panose="020F0502020204030204" pitchFamily="34" charset="0"/>
              </a:rPr>
              <a:t>content pre-processing</a:t>
            </a:r>
            <a:r>
              <a:rPr lang="en-GB" sz="8000" dirty="0">
                <a:latin typeface="Calibri" panose="020F0502020204030204" pitchFamily="34" charset="0"/>
              </a:rPr>
              <a:t>. The crawled data (texts, social media profiles and emails) </a:t>
            </a:r>
            <a:r>
              <a:rPr lang="en-GB" sz="8000" dirty="0" smtClean="0">
                <a:latin typeface="Calibri" panose="020F0502020204030204" pitchFamily="34" charset="0"/>
              </a:rPr>
              <a:t>will lead </a:t>
            </a:r>
            <a:r>
              <a:rPr lang="en-GB" sz="8000" dirty="0">
                <a:latin typeface="Calibri" panose="020F0502020204030204" pitchFamily="34" charset="0"/>
              </a:rPr>
              <a:t>to large scale online databases, where procedures such as similarity search and object detection will </a:t>
            </a:r>
            <a:r>
              <a:rPr lang="en-GB" sz="8000" dirty="0" smtClean="0">
                <a:latin typeface="Calibri" panose="020F0502020204030204" pitchFamily="34" charset="0"/>
              </a:rPr>
              <a:t>be required</a:t>
            </a:r>
            <a:r>
              <a:rPr lang="en-GB" sz="8000" dirty="0">
                <a:latin typeface="Calibri" panose="020F0502020204030204" pitchFamily="34" charset="0"/>
              </a:rPr>
              <a:t>.</a:t>
            </a:r>
            <a:endParaRPr lang="fr-FR" sz="8000" dirty="0">
              <a:latin typeface="Calibri" panose="020F050202020403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 anchor="ctr">
            <a:normAutofit/>
          </a:bodyPr>
          <a:lstStyle/>
          <a:p>
            <a:r>
              <a:rPr lang="en-GB" dirty="0" smtClean="0">
                <a:latin typeface="Calibri"/>
                <a:cs typeface="Calibri"/>
              </a:rPr>
              <a:t>Operational </a:t>
            </a:r>
            <a:r>
              <a:rPr lang="en-GB" dirty="0" smtClean="0">
                <a:latin typeface="Calibri"/>
                <a:cs typeface="Calibri"/>
              </a:rPr>
              <a:t>needs (from D4.1)</a:t>
            </a:r>
            <a:endParaRPr lang="en-GB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551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xmlns="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74" y="2335238"/>
            <a:ext cx="10118360" cy="4671462"/>
          </a:xfrm>
        </p:spPr>
        <p:txBody>
          <a:bodyPr>
            <a:normAutofit fontScale="25000" lnSpcReduction="20000"/>
          </a:bodyPr>
          <a:lstStyle/>
          <a:p>
            <a:pPr marL="360363" indent="-3603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8000" b="1" dirty="0" smtClean="0">
                <a:latin typeface="Calibri" panose="020F0502020204030204" pitchFamily="34" charset="0"/>
              </a:rPr>
              <a:t>Trace all </a:t>
            </a:r>
            <a:r>
              <a:rPr lang="en-GB" sz="8000" b="1" dirty="0" smtClean="0">
                <a:latin typeface="Calibri" panose="020F0502020204030204" pitchFamily="34" charset="0"/>
              </a:rPr>
              <a:t>crypto-currency transactions </a:t>
            </a:r>
            <a:r>
              <a:rPr lang="en-GB" sz="8000" u="sng" dirty="0" smtClean="0">
                <a:latin typeface="Calibri" panose="020F0502020204030204" pitchFamily="34" charset="0"/>
              </a:rPr>
              <a:t>that </a:t>
            </a:r>
            <a:r>
              <a:rPr lang="en-GB" sz="8000" u="sng" dirty="0">
                <a:latin typeface="Calibri" panose="020F0502020204030204" pitchFamily="34" charset="0"/>
              </a:rPr>
              <a:t>have illegal behaviour</a:t>
            </a:r>
            <a:r>
              <a:rPr lang="en-GB" sz="8000" dirty="0">
                <a:latin typeface="Calibri" panose="020F0502020204030204" pitchFamily="34" charset="0"/>
              </a:rPr>
              <a:t>, </a:t>
            </a:r>
            <a:r>
              <a:rPr lang="en-GB" sz="8000" dirty="0" smtClean="0">
                <a:latin typeface="Calibri" panose="020F0502020204030204" pitchFamily="34" charset="0"/>
              </a:rPr>
              <a:t>in order </a:t>
            </a:r>
            <a:r>
              <a:rPr lang="en-GB" sz="8000" dirty="0">
                <a:latin typeface="Calibri" panose="020F0502020204030204" pitchFamily="34" charset="0"/>
              </a:rPr>
              <a:t>to find helpful information about </a:t>
            </a:r>
            <a:r>
              <a:rPr lang="en-GB" sz="8000" b="1" dirty="0">
                <a:latin typeface="Calibri" panose="020F0502020204030204" pitchFamily="34" charset="0"/>
              </a:rPr>
              <a:t>other suspects </a:t>
            </a:r>
            <a:r>
              <a:rPr lang="en-GB" sz="8000" dirty="0" smtClean="0">
                <a:latin typeface="Calibri" panose="020F0502020204030204" pitchFamily="34" charset="0"/>
              </a:rPr>
              <a:t>that </a:t>
            </a:r>
            <a:r>
              <a:rPr lang="en-GB" sz="8000" dirty="0">
                <a:latin typeface="Calibri" panose="020F0502020204030204" pitchFamily="34" charset="0"/>
              </a:rPr>
              <a:t>are </a:t>
            </a:r>
            <a:r>
              <a:rPr lang="en-GB" sz="8000" b="1" dirty="0">
                <a:latin typeface="Calibri" panose="020F0502020204030204" pitchFamily="34" charset="0"/>
              </a:rPr>
              <a:t>connected</a:t>
            </a:r>
            <a:r>
              <a:rPr lang="en-GB" sz="8000" dirty="0">
                <a:latin typeface="Calibri" panose="020F0502020204030204" pitchFamily="34" charset="0"/>
              </a:rPr>
              <a:t> </a:t>
            </a:r>
            <a:r>
              <a:rPr lang="en-GB" sz="8000" b="1" dirty="0">
                <a:latin typeface="Calibri" panose="020F0502020204030204" pitchFamily="34" charset="0"/>
              </a:rPr>
              <a:t>with the </a:t>
            </a:r>
            <a:r>
              <a:rPr lang="en-GB" sz="8000" b="1" dirty="0" smtClean="0">
                <a:latin typeface="Calibri" panose="020F0502020204030204" pitchFamily="34" charset="0"/>
              </a:rPr>
              <a:t>case</a:t>
            </a:r>
            <a:r>
              <a:rPr lang="en-GB" sz="8000" dirty="0">
                <a:latin typeface="Calibri" panose="020F0502020204030204" pitchFamily="34" charset="0"/>
              </a:rPr>
              <a:t>;</a:t>
            </a:r>
            <a:endParaRPr lang="en-GB" sz="8000" dirty="0" smtClean="0">
              <a:latin typeface="Calibri" panose="020F0502020204030204" pitchFamily="34" charset="0"/>
            </a:endParaRPr>
          </a:p>
          <a:p>
            <a:pPr marL="360363" indent="-3603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8000" b="1" dirty="0" smtClean="0">
                <a:latin typeface="Calibri" panose="020F0502020204030204" pitchFamily="34" charset="0"/>
              </a:rPr>
              <a:t>Discover</a:t>
            </a:r>
            <a:r>
              <a:rPr lang="en-GB" sz="8000" dirty="0" smtClean="0">
                <a:latin typeface="Calibri" panose="020F0502020204030204" pitchFamily="34" charset="0"/>
              </a:rPr>
              <a:t> </a:t>
            </a:r>
            <a:r>
              <a:rPr lang="en-GB" sz="8000" dirty="0">
                <a:latin typeface="Calibri" panose="020F0502020204030204" pitchFamily="34" charset="0"/>
              </a:rPr>
              <a:t>the </a:t>
            </a:r>
            <a:r>
              <a:rPr lang="en-GB" sz="8000" b="1" dirty="0">
                <a:latin typeface="Calibri" panose="020F0502020204030204" pitchFamily="34" charset="0"/>
              </a:rPr>
              <a:t>real individuals </a:t>
            </a:r>
            <a:r>
              <a:rPr lang="en-GB" sz="8000" dirty="0">
                <a:latin typeface="Calibri" panose="020F0502020204030204" pitchFamily="34" charset="0"/>
              </a:rPr>
              <a:t>behind the Dark Nets, as well as </a:t>
            </a:r>
            <a:r>
              <a:rPr lang="en-GB" sz="8000" b="1" dirty="0">
                <a:latin typeface="Calibri" panose="020F0502020204030204" pitchFamily="34" charset="0"/>
              </a:rPr>
              <a:t>discovering new transactions </a:t>
            </a:r>
            <a:r>
              <a:rPr lang="en-GB" sz="8000" dirty="0">
                <a:latin typeface="Calibri" panose="020F0502020204030204" pitchFamily="34" charset="0"/>
              </a:rPr>
              <a:t>in </a:t>
            </a:r>
            <a:r>
              <a:rPr lang="en-GB" sz="8000" dirty="0" smtClean="0">
                <a:latin typeface="Calibri" panose="020F0502020204030204" pitchFamily="34" charset="0"/>
              </a:rPr>
              <a:t>the predefined </a:t>
            </a:r>
            <a:r>
              <a:rPr lang="en-GB" sz="8000" dirty="0">
                <a:latin typeface="Calibri" panose="020F0502020204030204" pitchFamily="34" charset="0"/>
              </a:rPr>
              <a:t>structures that have been detected</a:t>
            </a:r>
            <a:r>
              <a:rPr lang="en-GB" sz="8000" dirty="0" smtClean="0">
                <a:latin typeface="Calibri" panose="020F0502020204030204" pitchFamily="34" charset="0"/>
              </a:rPr>
              <a:t>.</a:t>
            </a:r>
          </a:p>
          <a:p>
            <a:pPr marL="864334" lvl="1" indent="-3603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7200" b="1" dirty="0" smtClean="0">
                <a:latin typeface="Calibri" panose="020F0502020204030204" pitchFamily="34" charset="0"/>
              </a:rPr>
              <a:t>owners</a:t>
            </a:r>
            <a:r>
              <a:rPr lang="en-GB" sz="7200" dirty="0" smtClean="0">
                <a:latin typeface="Calibri" panose="020F0502020204030204" pitchFamily="34" charset="0"/>
              </a:rPr>
              <a:t> </a:t>
            </a:r>
            <a:r>
              <a:rPr lang="en-GB" sz="7200" dirty="0">
                <a:latin typeface="Calibri" panose="020F0502020204030204" pitchFamily="34" charset="0"/>
              </a:rPr>
              <a:t>from the Dark Web </a:t>
            </a:r>
            <a:r>
              <a:rPr lang="en-GB" sz="7200" dirty="0" smtClean="0">
                <a:latin typeface="Calibri" panose="020F0502020204030204" pitchFamily="34" charset="0"/>
              </a:rPr>
              <a:t>sites;</a:t>
            </a:r>
          </a:p>
          <a:p>
            <a:pPr marL="864334" lvl="1" indent="-3603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7200" b="1" dirty="0" smtClean="0">
                <a:latin typeface="Calibri" panose="020F0502020204030204" pitchFamily="34" charset="0"/>
              </a:rPr>
              <a:t>owners </a:t>
            </a:r>
            <a:r>
              <a:rPr lang="en-GB" sz="7200" b="1" dirty="0">
                <a:latin typeface="Calibri" panose="020F0502020204030204" pitchFamily="34" charset="0"/>
              </a:rPr>
              <a:t>of the enterprises </a:t>
            </a:r>
            <a:r>
              <a:rPr lang="en-GB" sz="7200" dirty="0">
                <a:latin typeface="Calibri" panose="020F0502020204030204" pitchFamily="34" charset="0"/>
              </a:rPr>
              <a:t>that trade NPS and drugs </a:t>
            </a:r>
            <a:r>
              <a:rPr lang="en-GB" sz="7200" dirty="0" smtClean="0">
                <a:latin typeface="Calibri" panose="020F0502020204030204" pitchFamily="34" charset="0"/>
              </a:rPr>
              <a:t>on the </a:t>
            </a:r>
            <a:r>
              <a:rPr lang="en-GB" sz="7200" dirty="0">
                <a:latin typeface="Calibri" panose="020F0502020204030204" pitchFamily="34" charset="0"/>
              </a:rPr>
              <a:t>edge of the </a:t>
            </a:r>
            <a:r>
              <a:rPr lang="en-GB" sz="7200" dirty="0" smtClean="0">
                <a:latin typeface="Calibri" panose="020F0502020204030204" pitchFamily="34" charset="0"/>
              </a:rPr>
              <a:t>law;</a:t>
            </a:r>
          </a:p>
          <a:p>
            <a:pPr marL="864334" lvl="1" indent="-3603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7200" b="1" dirty="0" smtClean="0">
                <a:latin typeface="Calibri" panose="020F0502020204030204" pitchFamily="34" charset="0"/>
              </a:rPr>
              <a:t>individuals </a:t>
            </a:r>
            <a:r>
              <a:rPr lang="en-GB" sz="7200" b="1" dirty="0">
                <a:latin typeface="Calibri" panose="020F0502020204030204" pitchFamily="34" charset="0"/>
              </a:rPr>
              <a:t>that make trade </a:t>
            </a:r>
            <a:r>
              <a:rPr lang="en-GB" sz="7200" dirty="0">
                <a:latin typeface="Calibri" panose="020F0502020204030204" pitchFamily="34" charset="0"/>
              </a:rPr>
              <a:t>of medicines and </a:t>
            </a:r>
            <a:r>
              <a:rPr lang="en-GB" sz="7200" dirty="0" smtClean="0">
                <a:latin typeface="Calibri" panose="020F0502020204030204" pitchFamily="34" charset="0"/>
              </a:rPr>
              <a:t>pills;</a:t>
            </a:r>
          </a:p>
          <a:p>
            <a:pPr marL="864334" lvl="1" indent="-3603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7200" b="1" dirty="0" smtClean="0">
                <a:latin typeface="Calibri" panose="020F0502020204030204" pitchFamily="34" charset="0"/>
              </a:rPr>
              <a:t>links </a:t>
            </a:r>
            <a:r>
              <a:rPr lang="en-GB" sz="7200" b="1" dirty="0">
                <a:latin typeface="Calibri" panose="020F0502020204030204" pitchFamily="34" charset="0"/>
              </a:rPr>
              <a:t>among </a:t>
            </a:r>
            <a:r>
              <a:rPr lang="en-GB" sz="7200" b="1" dirty="0" smtClean="0">
                <a:latin typeface="Calibri" panose="020F0502020204030204" pitchFamily="34" charset="0"/>
              </a:rPr>
              <a:t>persons</a:t>
            </a:r>
            <a:r>
              <a:rPr lang="en-GB" sz="7200" dirty="0" smtClean="0">
                <a:latin typeface="Calibri" panose="020F0502020204030204" pitchFamily="34" charset="0"/>
              </a:rPr>
              <a:t> and the </a:t>
            </a:r>
            <a:r>
              <a:rPr lang="en-GB" sz="7200" b="1" dirty="0">
                <a:latin typeface="Calibri" panose="020F0502020204030204" pitchFamily="34" charset="0"/>
              </a:rPr>
              <a:t>level of interaction </a:t>
            </a:r>
            <a:r>
              <a:rPr lang="en-GB" sz="7200" dirty="0" smtClean="0">
                <a:latin typeface="Calibri" panose="020F0502020204030204" pitchFamily="34" charset="0"/>
              </a:rPr>
              <a:t>among </a:t>
            </a:r>
            <a:r>
              <a:rPr lang="en-GB" sz="7200" dirty="0" smtClean="0">
                <a:latin typeface="Calibri" panose="020F0502020204030204" pitchFamily="34" charset="0"/>
              </a:rPr>
              <a:t>them.</a:t>
            </a:r>
          </a:p>
          <a:p>
            <a:pPr marL="360363" indent="-3603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8000" dirty="0" smtClean="0">
                <a:latin typeface="Calibri" panose="020F0502020204030204" pitchFamily="34" charset="0"/>
              </a:rPr>
              <a:t>Index large-scale </a:t>
            </a:r>
            <a:r>
              <a:rPr lang="en-GB" sz="8000" dirty="0">
                <a:latin typeface="Calibri" panose="020F0502020204030204" pitchFamily="34" charset="0"/>
              </a:rPr>
              <a:t>information that has been collected form Dark and Shallow </a:t>
            </a:r>
            <a:r>
              <a:rPr lang="en-GB" sz="8000" dirty="0" smtClean="0">
                <a:latin typeface="Calibri" panose="020F0502020204030204" pitchFamily="34" charset="0"/>
              </a:rPr>
              <a:t>Web</a:t>
            </a:r>
          </a:p>
          <a:p>
            <a:pPr marL="360363" indent="-3603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8000" b="1" dirty="0" smtClean="0">
                <a:latin typeface="Calibri" panose="020F0502020204030204" pitchFamily="34" charset="0"/>
              </a:rPr>
              <a:t>Detect and analyse Web </a:t>
            </a:r>
            <a:r>
              <a:rPr lang="en-GB" sz="8000" b="1" dirty="0">
                <a:latin typeface="Calibri" panose="020F0502020204030204" pitchFamily="34" charset="0"/>
              </a:rPr>
              <a:t>pages and </a:t>
            </a:r>
            <a:r>
              <a:rPr lang="en-GB" sz="8000" b="1" dirty="0" smtClean="0">
                <a:latin typeface="Calibri" panose="020F0502020204030204" pitchFamily="34" charset="0"/>
              </a:rPr>
              <a:t>fake advertisements</a:t>
            </a:r>
            <a:r>
              <a:rPr lang="en-GB" sz="8000" dirty="0" smtClean="0">
                <a:latin typeface="Calibri" panose="020F0502020204030204" pitchFamily="34" charset="0"/>
              </a:rPr>
              <a:t> on </a:t>
            </a:r>
            <a:r>
              <a:rPr lang="en-GB" sz="8000" dirty="0">
                <a:latin typeface="Calibri" panose="020F0502020204030204" pitchFamily="34" charset="0"/>
              </a:rPr>
              <a:t>the </a:t>
            </a:r>
            <a:r>
              <a:rPr lang="en-GB" sz="8000" dirty="0" smtClean="0">
                <a:latin typeface="Calibri" panose="020F0502020204030204" pitchFamily="34" charset="0"/>
              </a:rPr>
              <a:t>surface web;</a:t>
            </a:r>
          </a:p>
          <a:p>
            <a:pPr marL="360363" indent="-3603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8000" b="1" dirty="0" smtClean="0">
                <a:latin typeface="Calibri" panose="020F0502020204030204" pitchFamily="34" charset="0"/>
              </a:rPr>
              <a:t>Detect wallet </a:t>
            </a:r>
            <a:r>
              <a:rPr lang="en-GB" sz="8000" b="1" dirty="0">
                <a:latin typeface="Calibri" panose="020F0502020204030204" pitchFamily="34" charset="0"/>
              </a:rPr>
              <a:t>addresses </a:t>
            </a:r>
            <a:r>
              <a:rPr lang="en-GB" sz="8000" dirty="0">
                <a:latin typeface="Calibri" panose="020F0502020204030204" pitchFamily="34" charset="0"/>
              </a:rPr>
              <a:t>that </a:t>
            </a:r>
            <a:r>
              <a:rPr lang="en-GB" sz="8000" dirty="0" smtClean="0">
                <a:latin typeface="Calibri" panose="020F0502020204030204" pitchFamily="34" charset="0"/>
              </a:rPr>
              <a:t>are hidden </a:t>
            </a:r>
            <a:r>
              <a:rPr lang="en-GB" sz="8000" dirty="0">
                <a:latin typeface="Calibri" panose="020F0502020204030204" pitchFamily="34" charset="0"/>
              </a:rPr>
              <a:t>from large-scale visual </a:t>
            </a:r>
            <a:r>
              <a:rPr lang="en-GB" sz="8000" dirty="0" smtClean="0">
                <a:latin typeface="Calibri" panose="020F0502020204030204" pitchFamily="34" charset="0"/>
              </a:rPr>
              <a:t>content;</a:t>
            </a:r>
          </a:p>
          <a:p>
            <a:pPr marL="360363" indent="-360363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8000" b="1" dirty="0" smtClean="0">
                <a:latin typeface="Calibri" panose="020F0502020204030204" pitchFamily="34" charset="0"/>
              </a:rPr>
              <a:t>Acquire </a:t>
            </a:r>
            <a:r>
              <a:rPr lang="en-GB" sz="8000" b="1" dirty="0">
                <a:latin typeface="Calibri" panose="020F0502020204030204" pitchFamily="34" charset="0"/>
              </a:rPr>
              <a:t>content from </a:t>
            </a:r>
            <a:r>
              <a:rPr lang="en-GB" sz="8000" b="1" dirty="0" smtClean="0">
                <a:latin typeface="Calibri" panose="020F0502020204030204" pitchFamily="34" charset="0"/>
              </a:rPr>
              <a:t>sources </a:t>
            </a:r>
            <a:r>
              <a:rPr lang="en-GB" sz="8000" dirty="0" smtClean="0">
                <a:latin typeface="Calibri" panose="020F0502020204030204" pitchFamily="34" charset="0"/>
              </a:rPr>
              <a:t>through crawlers and perform </a:t>
            </a:r>
            <a:r>
              <a:rPr lang="en-GB" sz="8000" b="1" dirty="0" smtClean="0">
                <a:latin typeface="Calibri" panose="020F0502020204030204" pitchFamily="34" charset="0"/>
              </a:rPr>
              <a:t>similarity search</a:t>
            </a:r>
          </a:p>
          <a:p>
            <a:pPr marL="864334" lvl="1" indent="-3603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7200" dirty="0" smtClean="0">
                <a:latin typeface="Calibri" panose="020F0502020204030204" pitchFamily="34" charset="0"/>
              </a:rPr>
              <a:t>Textual and multimedia files shared in social media;</a:t>
            </a:r>
          </a:p>
          <a:p>
            <a:pPr marL="864334" lvl="1" indent="-3603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7200" dirty="0" smtClean="0">
                <a:latin typeface="Calibri" panose="020F0502020204030204" pitchFamily="34" charset="0"/>
              </a:rPr>
              <a:t>Emails;</a:t>
            </a:r>
          </a:p>
          <a:p>
            <a:pPr marL="864334" lvl="1" indent="-360363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7200" dirty="0" smtClean="0">
                <a:latin typeface="Calibri" panose="020F0502020204030204" pitchFamily="34" charset="0"/>
              </a:rPr>
              <a:t>Personal website</a:t>
            </a:r>
            <a:endParaRPr lang="en-GB" sz="7200" dirty="0" smtClean="0">
              <a:latin typeface="Calibri" panose="020F0502020204030204" pitchFamily="34" charset="0"/>
            </a:endParaRPr>
          </a:p>
          <a:p>
            <a:pPr marL="360363" indent="-360363">
              <a:buFont typeface="Arial" panose="020B0604020202020204" pitchFamily="34" charset="0"/>
              <a:buChar char="•"/>
            </a:pPr>
            <a:endParaRPr lang="fr-FR" sz="8000" dirty="0">
              <a:latin typeface="Calibri" panose="020F050202020403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 anchor="ctr">
            <a:normAutofit/>
          </a:bodyPr>
          <a:lstStyle/>
          <a:p>
            <a:r>
              <a:rPr lang="en-GB" dirty="0" smtClean="0">
                <a:latin typeface="Calibri"/>
                <a:cs typeface="Calibri"/>
              </a:rPr>
              <a:t>Operational </a:t>
            </a:r>
            <a:r>
              <a:rPr lang="en-GB" dirty="0" smtClean="0">
                <a:latin typeface="Calibri"/>
                <a:cs typeface="Calibri"/>
              </a:rPr>
              <a:t>needs (from D4.1)</a:t>
            </a:r>
            <a:endParaRPr lang="en-GB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792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xmlns="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215906"/>
            <a:ext cx="9347641" cy="4593052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Calibri"/>
                <a:cs typeface="Calibri"/>
              </a:rPr>
              <a:t>Strategies</a:t>
            </a:r>
            <a:endParaRPr lang="en-GB" sz="2400" dirty="0">
              <a:latin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Calibri"/>
                <a:cs typeface="Calibri"/>
              </a:rPr>
              <a:t>‘follow the </a:t>
            </a:r>
            <a:r>
              <a:rPr lang="en-GB" sz="2400" dirty="0" smtClean="0">
                <a:latin typeface="Calibri"/>
                <a:cs typeface="Calibri"/>
              </a:rPr>
              <a:t>money’ approach</a:t>
            </a:r>
            <a:r>
              <a:rPr lang="en-GB" sz="2400" dirty="0">
                <a:latin typeface="Calibri"/>
                <a:cs typeface="Calibri"/>
              </a:rPr>
              <a:t>, aimed at tracking both on the Dark Web and on surface e-payments, crypto-currency </a:t>
            </a:r>
            <a:r>
              <a:rPr lang="en-GB" sz="2400" dirty="0" smtClean="0">
                <a:latin typeface="Calibri"/>
                <a:cs typeface="Calibri"/>
              </a:rPr>
              <a:t>transactions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Calibri"/>
                <a:cs typeface="Calibri"/>
              </a:rPr>
              <a:t>linking the detected transactions with social media profiles or other online intelligence sources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 fontScale="92500"/>
          </a:bodyPr>
          <a:lstStyle/>
          <a:p>
            <a:r>
              <a:rPr lang="en-GB" dirty="0" smtClean="0">
                <a:latin typeface="Calibri"/>
                <a:cs typeface="Calibri"/>
              </a:rPr>
              <a:t>Scenario description (from D4.1)</a:t>
            </a:r>
            <a:endParaRPr lang="en-GB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672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xmlns="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215906"/>
            <a:ext cx="9347641" cy="459305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alibri" panose="020F0502020204030204" pitchFamily="34" charset="0"/>
              </a:rPr>
              <a:t>The </a:t>
            </a:r>
            <a:r>
              <a:rPr lang="en-GB" sz="2400" dirty="0" smtClean="0">
                <a:latin typeface="Calibri" panose="020F0502020204030204" pitchFamily="34" charset="0"/>
              </a:rPr>
              <a:t>following sub-cases refer </a:t>
            </a:r>
            <a:r>
              <a:rPr lang="en-GB" sz="2400" dirty="0">
                <a:latin typeface="Calibri" panose="020F0502020204030204" pitchFamily="34" charset="0"/>
              </a:rPr>
              <a:t>to the way that the drugs and NPS trade works, nowadays. The </a:t>
            </a:r>
            <a:r>
              <a:rPr lang="en-GB" sz="2400" dirty="0" smtClean="0">
                <a:latin typeface="Calibri" panose="020F0502020204030204" pitchFamily="34" charset="0"/>
              </a:rPr>
              <a:t>police need </a:t>
            </a:r>
            <a:r>
              <a:rPr lang="en-GB" sz="2400" dirty="0">
                <a:latin typeface="Calibri" panose="020F0502020204030204" pitchFamily="34" charset="0"/>
              </a:rPr>
              <a:t>to know not only the </a:t>
            </a:r>
            <a:r>
              <a:rPr lang="en-GB" sz="2400" b="1" u="sng" dirty="0">
                <a:latin typeface="Calibri" panose="020F0502020204030204" pitchFamily="34" charset="0"/>
              </a:rPr>
              <a:t>individuals</a:t>
            </a:r>
            <a:r>
              <a:rPr lang="en-GB" sz="2400" dirty="0">
                <a:latin typeface="Calibri" panose="020F0502020204030204" pitchFamily="34" charset="0"/>
              </a:rPr>
              <a:t> (</a:t>
            </a:r>
            <a:r>
              <a:rPr lang="en-GB" sz="2400" b="1" u="sng" dirty="0">
                <a:latin typeface="Calibri" panose="020F0502020204030204" pitchFamily="34" charset="0"/>
              </a:rPr>
              <a:t>seller and buyers</a:t>
            </a:r>
            <a:r>
              <a:rPr lang="en-GB" sz="2400" dirty="0">
                <a:latin typeface="Calibri" panose="020F0502020204030204" pitchFamily="34" charset="0"/>
              </a:rPr>
              <a:t>) that are involved in the drug and NPS trafficking </a:t>
            </a:r>
            <a:r>
              <a:rPr lang="en-GB" sz="2400" dirty="0" smtClean="0">
                <a:latin typeface="Calibri" panose="020F0502020204030204" pitchFamily="34" charset="0"/>
              </a:rPr>
              <a:t>but also </a:t>
            </a:r>
            <a:r>
              <a:rPr lang="en-GB" sz="2400" dirty="0">
                <a:latin typeface="Calibri" panose="020F0502020204030204" pitchFamily="34" charset="0"/>
              </a:rPr>
              <a:t>the </a:t>
            </a:r>
            <a:r>
              <a:rPr lang="en-GB" sz="2400" b="1" u="sng" dirty="0">
                <a:latin typeface="Calibri" panose="020F0502020204030204" pitchFamily="34" charset="0"/>
              </a:rPr>
              <a:t>strategies</a:t>
            </a:r>
            <a:r>
              <a:rPr lang="en-GB" sz="2400" dirty="0">
                <a:latin typeface="Calibri" panose="020F0502020204030204" pitchFamily="34" charset="0"/>
              </a:rPr>
              <a:t> that the sellers follow in order to deliver their product to buyers</a:t>
            </a:r>
            <a:r>
              <a:rPr lang="en-GB" sz="2400" dirty="0" smtClean="0">
                <a:latin typeface="Calibri" panose="020F0502020204030204" pitchFamily="34" charset="0"/>
              </a:rPr>
              <a:t>.</a:t>
            </a:r>
            <a:endParaRPr lang="fr-FR" sz="2400" dirty="0"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 fontScale="92500"/>
          </a:bodyPr>
          <a:lstStyle/>
          <a:p>
            <a:r>
              <a:rPr lang="en-GB" dirty="0" smtClean="0">
                <a:latin typeface="Calibri"/>
                <a:cs typeface="Calibri"/>
              </a:rPr>
              <a:t>Scenario description (from D4.1)</a:t>
            </a:r>
            <a:endParaRPr lang="en-GB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28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xmlns="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215906"/>
            <a:ext cx="9347641" cy="4593052"/>
          </a:xfrm>
        </p:spPr>
        <p:txBody>
          <a:bodyPr>
            <a:normAutofit fontScale="77500" lnSpcReduction="20000"/>
          </a:bodyPr>
          <a:lstStyle/>
          <a:p>
            <a:r>
              <a:rPr lang="en-GB" sz="2400" dirty="0">
                <a:latin typeface="Calibri"/>
                <a:cs typeface="Calibri"/>
              </a:rPr>
              <a:t>Jane was browsing the internet and looking to buy drugs from a Dark Net </a:t>
            </a:r>
            <a:r>
              <a:rPr lang="en-GB" sz="2400" b="1" u="sng" dirty="0">
                <a:latin typeface="Calibri"/>
                <a:cs typeface="Calibri"/>
              </a:rPr>
              <a:t>marketplace</a:t>
            </a:r>
            <a:r>
              <a:rPr lang="en-GB" sz="2400" dirty="0">
                <a:latin typeface="Calibri"/>
                <a:cs typeface="Calibri"/>
              </a:rPr>
              <a:t>. Access to such </a:t>
            </a:r>
            <a:r>
              <a:rPr lang="en-GB" sz="2400" dirty="0" smtClean="0">
                <a:latin typeface="Calibri"/>
                <a:cs typeface="Calibri"/>
              </a:rPr>
              <a:t>markets can </a:t>
            </a:r>
            <a:r>
              <a:rPr lang="en-GB" sz="2400" dirty="0">
                <a:latin typeface="Calibri"/>
                <a:cs typeface="Calibri"/>
              </a:rPr>
              <a:t>be achieved in a number of ways. </a:t>
            </a:r>
            <a:r>
              <a:rPr lang="en-GB" sz="2400" u="sng" dirty="0">
                <a:latin typeface="Calibri"/>
                <a:cs typeface="Calibri"/>
              </a:rPr>
              <a:t>She was looking for a surface website that provided listings of ‘</a:t>
            </a:r>
            <a:r>
              <a:rPr lang="en-GB" sz="2400" u="sng" dirty="0" smtClean="0">
                <a:latin typeface="Calibri"/>
                <a:cs typeface="Calibri"/>
              </a:rPr>
              <a:t>onion’ addresses </a:t>
            </a:r>
            <a:r>
              <a:rPr lang="en-GB" sz="2400" u="sng" dirty="0">
                <a:latin typeface="Calibri"/>
                <a:cs typeface="Calibri"/>
              </a:rPr>
              <a:t>for Dark Net markets</a:t>
            </a:r>
            <a:r>
              <a:rPr lang="en-GB" sz="2400" dirty="0">
                <a:latin typeface="Calibri"/>
                <a:cs typeface="Calibri"/>
              </a:rPr>
              <a:t>, thus enabling ready access. </a:t>
            </a:r>
            <a:r>
              <a:rPr lang="en-GB" sz="2400" u="sng" dirty="0">
                <a:latin typeface="Calibri"/>
                <a:cs typeface="Calibri"/>
              </a:rPr>
              <a:t>She accessed one of the markets through </a:t>
            </a:r>
            <a:r>
              <a:rPr lang="en-GB" sz="2400" u="sng" dirty="0" smtClean="0">
                <a:latin typeface="Calibri"/>
                <a:cs typeface="Calibri"/>
              </a:rPr>
              <a:t>an invitation </a:t>
            </a:r>
            <a:r>
              <a:rPr lang="en-GB" sz="2400" dirty="0">
                <a:latin typeface="Calibri"/>
                <a:cs typeface="Calibri"/>
              </a:rPr>
              <a:t>(this is the only way possible to enter that market). While browsing for the drugs she was </a:t>
            </a:r>
            <a:r>
              <a:rPr lang="en-GB" sz="2400" dirty="0" smtClean="0">
                <a:latin typeface="Calibri"/>
                <a:cs typeface="Calibri"/>
              </a:rPr>
              <a:t>looking for </a:t>
            </a:r>
            <a:r>
              <a:rPr lang="en-GB" sz="2400" dirty="0">
                <a:latin typeface="Calibri"/>
                <a:cs typeface="Calibri"/>
              </a:rPr>
              <a:t>(opioids), she found that each of the websites had </a:t>
            </a:r>
            <a:r>
              <a:rPr lang="en-GB" sz="2400" u="sng" dirty="0">
                <a:latin typeface="Calibri"/>
                <a:cs typeface="Calibri"/>
              </a:rPr>
              <a:t>its own method of classifying what it had on </a:t>
            </a:r>
            <a:r>
              <a:rPr lang="en-GB" sz="2400" u="sng" dirty="0" smtClean="0">
                <a:latin typeface="Calibri"/>
                <a:cs typeface="Calibri"/>
              </a:rPr>
              <a:t>sale</a:t>
            </a:r>
            <a:r>
              <a:rPr lang="en-GB" sz="2400" dirty="0" smtClean="0">
                <a:latin typeface="Calibri"/>
                <a:cs typeface="Calibri"/>
              </a:rPr>
              <a:t>. Utilising </a:t>
            </a:r>
            <a:r>
              <a:rPr lang="en-GB" sz="2400" dirty="0">
                <a:latin typeface="Calibri"/>
                <a:cs typeface="Calibri"/>
              </a:rPr>
              <a:t>anonymization services to browse the web without revealing her identity or location, Jane </a:t>
            </a:r>
            <a:r>
              <a:rPr lang="en-GB" sz="2400" dirty="0" smtClean="0">
                <a:latin typeface="Calibri"/>
                <a:cs typeface="Calibri"/>
              </a:rPr>
              <a:t>used ‘GRAMS</a:t>
            </a:r>
            <a:r>
              <a:rPr lang="en-GB" sz="2400" dirty="0">
                <a:latin typeface="Calibri"/>
                <a:cs typeface="Calibri"/>
              </a:rPr>
              <a:t>’ as one of the search engines for Tor-based Dark Net markets. She entered the market and </a:t>
            </a:r>
            <a:r>
              <a:rPr lang="en-GB" sz="2400" b="1" dirty="0" smtClean="0">
                <a:latin typeface="Calibri"/>
                <a:cs typeface="Calibri"/>
              </a:rPr>
              <a:t>registered with </a:t>
            </a:r>
            <a:r>
              <a:rPr lang="en-GB" sz="2400" b="1" dirty="0">
                <a:latin typeface="Calibri"/>
                <a:cs typeface="Calibri"/>
              </a:rPr>
              <a:t>an email janedoe@jane.com</a:t>
            </a:r>
            <a:r>
              <a:rPr lang="en-GB" sz="2400" dirty="0">
                <a:latin typeface="Calibri"/>
                <a:cs typeface="Calibri"/>
              </a:rPr>
              <a:t>. The </a:t>
            </a:r>
            <a:r>
              <a:rPr lang="en-GB" sz="2400" b="1" dirty="0">
                <a:latin typeface="Calibri"/>
                <a:cs typeface="Calibri"/>
              </a:rPr>
              <a:t>nickname</a:t>
            </a:r>
            <a:r>
              <a:rPr lang="en-GB" sz="2400" dirty="0">
                <a:latin typeface="Calibri"/>
                <a:cs typeface="Calibri"/>
              </a:rPr>
              <a:t> that she used was ‘</a:t>
            </a:r>
            <a:r>
              <a:rPr lang="en-GB" sz="2400" b="1" dirty="0" err="1">
                <a:latin typeface="Calibri"/>
                <a:cs typeface="Calibri"/>
              </a:rPr>
              <a:t>DoeJane</a:t>
            </a:r>
            <a:r>
              <a:rPr lang="en-GB" sz="2400" dirty="0">
                <a:latin typeface="Calibri"/>
                <a:cs typeface="Calibri"/>
              </a:rPr>
              <a:t>’. She found the section in </a:t>
            </a:r>
            <a:r>
              <a:rPr lang="en-GB" sz="2400" dirty="0" smtClean="0">
                <a:latin typeface="Calibri"/>
                <a:cs typeface="Calibri"/>
              </a:rPr>
              <a:t>the marketplace </a:t>
            </a:r>
            <a:r>
              <a:rPr lang="en-GB" sz="2400" dirty="0">
                <a:latin typeface="Calibri"/>
                <a:cs typeface="Calibri"/>
              </a:rPr>
              <a:t>marked as ‘opioids’ and </a:t>
            </a:r>
            <a:r>
              <a:rPr lang="en-GB" sz="2400" u="sng" dirty="0">
                <a:latin typeface="Calibri"/>
                <a:cs typeface="Calibri"/>
              </a:rPr>
              <a:t>established contact with the </a:t>
            </a:r>
            <a:r>
              <a:rPr lang="en-GB" sz="2400" b="1" u="sng" dirty="0">
                <a:latin typeface="Calibri"/>
                <a:cs typeface="Calibri"/>
              </a:rPr>
              <a:t>trader</a:t>
            </a:r>
            <a:r>
              <a:rPr lang="en-GB" sz="2400" dirty="0">
                <a:latin typeface="Calibri"/>
                <a:cs typeface="Calibri"/>
              </a:rPr>
              <a:t>. The </a:t>
            </a:r>
            <a:r>
              <a:rPr lang="en-GB" sz="2400" b="1" dirty="0">
                <a:latin typeface="Calibri"/>
                <a:cs typeface="Calibri"/>
              </a:rPr>
              <a:t>trader’s nickname</a:t>
            </a:r>
            <a:r>
              <a:rPr lang="en-GB" sz="2400" dirty="0">
                <a:latin typeface="Calibri"/>
                <a:cs typeface="Calibri"/>
              </a:rPr>
              <a:t> </a:t>
            </a:r>
            <a:r>
              <a:rPr lang="en-GB" sz="2400" dirty="0" smtClean="0">
                <a:latin typeface="Calibri"/>
                <a:cs typeface="Calibri"/>
              </a:rPr>
              <a:t>was ‘</a:t>
            </a:r>
            <a:r>
              <a:rPr lang="en-GB" sz="2400" b="1" dirty="0" err="1" smtClean="0">
                <a:latin typeface="Calibri"/>
                <a:cs typeface="Calibri"/>
              </a:rPr>
              <a:t>Smithsopioids</a:t>
            </a:r>
            <a:r>
              <a:rPr lang="en-GB" sz="2400" dirty="0">
                <a:latin typeface="Calibri"/>
                <a:cs typeface="Calibri"/>
              </a:rPr>
              <a:t>’. They started to communicate using secure applications, which removed the risk of </a:t>
            </a:r>
            <a:r>
              <a:rPr lang="en-GB" sz="2400" dirty="0" smtClean="0">
                <a:latin typeface="Calibri"/>
                <a:cs typeface="Calibri"/>
              </a:rPr>
              <a:t>such communications </a:t>
            </a:r>
            <a:r>
              <a:rPr lang="en-GB" sz="2400" dirty="0">
                <a:latin typeface="Calibri"/>
                <a:cs typeface="Calibri"/>
              </a:rPr>
              <a:t>being intercepted. The </a:t>
            </a:r>
            <a:r>
              <a:rPr lang="en-GB" sz="2400" b="1" dirty="0">
                <a:latin typeface="Calibri"/>
                <a:cs typeface="Calibri"/>
              </a:rPr>
              <a:t>messages </a:t>
            </a:r>
            <a:r>
              <a:rPr lang="en-GB" sz="2400" dirty="0">
                <a:latin typeface="Calibri"/>
                <a:cs typeface="Calibri"/>
              </a:rPr>
              <a:t>between the </a:t>
            </a:r>
            <a:r>
              <a:rPr lang="en-GB" sz="2400" b="1" dirty="0">
                <a:latin typeface="Calibri"/>
                <a:cs typeface="Calibri"/>
              </a:rPr>
              <a:t>seller</a:t>
            </a:r>
            <a:r>
              <a:rPr lang="en-GB" sz="2400" dirty="0">
                <a:latin typeface="Calibri"/>
                <a:cs typeface="Calibri"/>
              </a:rPr>
              <a:t> and the </a:t>
            </a:r>
            <a:r>
              <a:rPr lang="en-GB" sz="2400" b="1" dirty="0">
                <a:latin typeface="Calibri"/>
                <a:cs typeface="Calibri"/>
              </a:rPr>
              <a:t>buyer</a:t>
            </a:r>
            <a:r>
              <a:rPr lang="en-GB" sz="2400" dirty="0">
                <a:latin typeface="Calibri"/>
                <a:cs typeface="Calibri"/>
              </a:rPr>
              <a:t> were </a:t>
            </a:r>
            <a:r>
              <a:rPr lang="en-GB" sz="2400" b="1" dirty="0">
                <a:latin typeface="Calibri"/>
                <a:cs typeface="Calibri"/>
              </a:rPr>
              <a:t>encrypted</a:t>
            </a:r>
            <a:r>
              <a:rPr lang="en-GB" sz="2400" dirty="0">
                <a:latin typeface="Calibri"/>
                <a:cs typeface="Calibri"/>
              </a:rPr>
              <a:t> using </a:t>
            </a:r>
            <a:r>
              <a:rPr lang="en-GB" sz="2400" dirty="0" smtClean="0">
                <a:latin typeface="Calibri"/>
                <a:cs typeface="Calibri"/>
              </a:rPr>
              <a:t>a cryptographic </a:t>
            </a:r>
            <a:r>
              <a:rPr lang="en-GB" sz="2400" dirty="0">
                <a:latin typeface="Calibri"/>
                <a:cs typeface="Calibri"/>
              </a:rPr>
              <a:t>system, such as public key encryption. The </a:t>
            </a:r>
            <a:r>
              <a:rPr lang="en-GB" sz="2400" b="1" dirty="0">
                <a:latin typeface="Calibri"/>
                <a:cs typeface="Calibri"/>
              </a:rPr>
              <a:t>payment</a:t>
            </a:r>
            <a:r>
              <a:rPr lang="en-GB" sz="2400" dirty="0">
                <a:latin typeface="Calibri"/>
                <a:cs typeface="Calibri"/>
              </a:rPr>
              <a:t> was made again through </a:t>
            </a:r>
            <a:r>
              <a:rPr lang="en-GB" sz="2400" b="1" dirty="0" smtClean="0">
                <a:latin typeface="Calibri"/>
                <a:cs typeface="Calibri"/>
              </a:rPr>
              <a:t>anonymous transactions</a:t>
            </a:r>
            <a:r>
              <a:rPr lang="en-GB" sz="2400" dirty="0">
                <a:latin typeface="Calibri"/>
                <a:cs typeface="Calibri"/>
              </a:rPr>
              <a:t>. Jane </a:t>
            </a:r>
            <a:r>
              <a:rPr lang="en-GB" sz="2400" b="1" dirty="0">
                <a:latin typeface="Calibri"/>
                <a:cs typeface="Calibri"/>
              </a:rPr>
              <a:t>sent the money through a crypto-wallet </a:t>
            </a:r>
            <a:r>
              <a:rPr lang="en-GB" sz="2400" dirty="0">
                <a:latin typeface="Calibri"/>
                <a:cs typeface="Calibri"/>
              </a:rPr>
              <a:t>and the virtual </a:t>
            </a:r>
            <a:r>
              <a:rPr lang="en-GB" sz="2400" b="1" dirty="0">
                <a:latin typeface="Calibri"/>
                <a:cs typeface="Calibri"/>
              </a:rPr>
              <a:t>currency was </a:t>
            </a:r>
            <a:r>
              <a:rPr lang="en-GB" sz="2400" b="1" dirty="0" err="1">
                <a:latin typeface="Calibri"/>
                <a:cs typeface="Calibri"/>
              </a:rPr>
              <a:t>Monero</a:t>
            </a:r>
            <a:r>
              <a:rPr lang="en-GB" sz="2400" dirty="0">
                <a:latin typeface="Calibri"/>
                <a:cs typeface="Calibri"/>
              </a:rPr>
              <a:t>. As </a:t>
            </a:r>
            <a:r>
              <a:rPr lang="en-GB" sz="2400" dirty="0" smtClean="0">
                <a:latin typeface="Calibri"/>
                <a:cs typeface="Calibri"/>
              </a:rPr>
              <a:t>agreed with </a:t>
            </a:r>
            <a:r>
              <a:rPr lang="en-GB" sz="2400" dirty="0">
                <a:latin typeface="Calibri"/>
                <a:cs typeface="Calibri"/>
              </a:rPr>
              <a:t>the seller, she </a:t>
            </a:r>
            <a:r>
              <a:rPr lang="en-GB" sz="2400" b="1" dirty="0">
                <a:latin typeface="Calibri"/>
                <a:cs typeface="Calibri"/>
              </a:rPr>
              <a:t>received the drugs </a:t>
            </a:r>
            <a:r>
              <a:rPr lang="en-GB" sz="2400" dirty="0">
                <a:latin typeface="Calibri"/>
                <a:cs typeface="Calibri"/>
              </a:rPr>
              <a:t>one week after she had completed the transaction. </a:t>
            </a:r>
            <a:r>
              <a:rPr lang="en-GB" sz="2400" b="1" dirty="0">
                <a:latin typeface="Calibri"/>
                <a:cs typeface="Calibri"/>
              </a:rPr>
              <a:t>The police has </a:t>
            </a:r>
            <a:r>
              <a:rPr lang="en-GB" sz="2400" b="1" dirty="0" smtClean="0">
                <a:latin typeface="Calibri"/>
                <a:cs typeface="Calibri"/>
              </a:rPr>
              <a:t>not yet </a:t>
            </a:r>
            <a:r>
              <a:rPr lang="en-GB" sz="2400" b="1" dirty="0">
                <a:latin typeface="Calibri"/>
                <a:cs typeface="Calibri"/>
              </a:rPr>
              <a:t>arrested the market owner, due to the lack of evidence (e.g. tracing of crypto-currency transactions). </a:t>
            </a:r>
            <a:r>
              <a:rPr lang="en-GB" sz="2400" b="1" dirty="0" smtClean="0">
                <a:latin typeface="Calibri"/>
                <a:cs typeface="Calibri"/>
              </a:rPr>
              <a:t>The evidence</a:t>
            </a:r>
            <a:r>
              <a:rPr lang="en-GB" sz="2400" b="1" dirty="0">
                <a:latin typeface="Calibri"/>
                <a:cs typeface="Calibri"/>
              </a:rPr>
              <a:t>, such as money trails, could lead to the discovery of the fraud network.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latin typeface="Calibri"/>
                <a:cs typeface="Calibri"/>
              </a:rPr>
              <a:t>Scenario description (from D4.1)</a:t>
            </a:r>
          </a:p>
          <a:p>
            <a:r>
              <a:rPr lang="en-GB" b="0" dirty="0"/>
              <a:t>Jane bought drugs from a Dark market</a:t>
            </a:r>
            <a:endParaRPr lang="en-GB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933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xmlns="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215906"/>
            <a:ext cx="9347641" cy="4593052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Calibri"/>
                <a:cs typeface="Calibri"/>
              </a:rPr>
              <a:t>Workflow must follow what </a:t>
            </a:r>
            <a:r>
              <a:rPr lang="en-GB" sz="2400" u="sng" dirty="0" smtClean="0">
                <a:latin typeface="Calibri"/>
                <a:cs typeface="Calibri"/>
              </a:rPr>
              <a:t>LEAs would do</a:t>
            </a:r>
            <a:r>
              <a:rPr lang="en-GB" sz="2400" dirty="0" smtClean="0">
                <a:latin typeface="Calibri"/>
                <a:cs typeface="Calibri"/>
              </a:rPr>
              <a:t> starting from initial </a:t>
            </a:r>
            <a:r>
              <a:rPr lang="en-GB" sz="2400" b="1" dirty="0" smtClean="0">
                <a:latin typeface="Calibri"/>
                <a:cs typeface="Calibri"/>
              </a:rPr>
              <a:t>available forensic data</a:t>
            </a:r>
            <a:r>
              <a:rPr lang="en-GB" sz="2400" dirty="0" smtClean="0">
                <a:latin typeface="Calibri"/>
                <a:cs typeface="Calibri"/>
              </a:rPr>
              <a:t>, in order to reconstruct the chronological order of events and the links among involved individuals/organizations.</a:t>
            </a:r>
          </a:p>
          <a:p>
            <a:r>
              <a:rPr lang="en-GB" sz="2400" dirty="0" smtClean="0">
                <a:latin typeface="Calibri"/>
                <a:cs typeface="Calibri"/>
              </a:rPr>
              <a:t>This implies that the startin</a:t>
            </a:r>
            <a:r>
              <a:rPr lang="en-GB" sz="2400" dirty="0" smtClean="0">
                <a:latin typeface="Calibri"/>
                <a:cs typeface="Calibri"/>
              </a:rPr>
              <a:t>g point of ANITA </a:t>
            </a:r>
            <a:r>
              <a:rPr lang="en-GB" sz="2400" dirty="0" err="1" smtClean="0">
                <a:latin typeface="Calibri"/>
                <a:cs typeface="Calibri"/>
              </a:rPr>
              <a:t>wokflow</a:t>
            </a:r>
            <a:r>
              <a:rPr lang="en-GB" sz="2400" dirty="0" smtClean="0">
                <a:latin typeface="Calibri"/>
                <a:cs typeface="Calibri"/>
              </a:rPr>
              <a:t>(s) is the analysis of available data (officer knowledge, seized items, testimonies, emails, online contents) in order to reconstruct the </a:t>
            </a:r>
            <a:r>
              <a:rPr lang="en-GB" sz="2400" u="sng" dirty="0">
                <a:latin typeface="Calibri"/>
                <a:cs typeface="Calibri"/>
              </a:rPr>
              <a:t>k</a:t>
            </a:r>
            <a:r>
              <a:rPr lang="en-GB" sz="2400" u="sng" dirty="0" smtClean="0">
                <a:latin typeface="Calibri"/>
                <a:cs typeface="Calibri"/>
              </a:rPr>
              <a:t>nowledge graph</a:t>
            </a:r>
            <a:r>
              <a:rPr lang="en-GB" sz="2400" dirty="0" smtClean="0">
                <a:latin typeface="Calibri"/>
                <a:cs typeface="Calibri"/>
              </a:rPr>
              <a:t>. </a:t>
            </a:r>
          </a:p>
          <a:p>
            <a:r>
              <a:rPr lang="en-GB" sz="2400" dirty="0" smtClean="0">
                <a:latin typeface="Calibri"/>
                <a:cs typeface="Calibri"/>
              </a:rPr>
              <a:t>Based on retrieved data, additional analyses and reasoning mechanisms can be applied to discover new knowledge (e.g. by tracking black markets evolution and illegal trafficking activities).</a:t>
            </a:r>
            <a:endParaRPr lang="en-GB" sz="2400" dirty="0">
              <a:latin typeface="Calibri"/>
              <a:cs typeface="Calibri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>
                <a:latin typeface="Calibri"/>
                <a:cs typeface="Calibri"/>
              </a:rPr>
              <a:t>Scenario description (from D4.1)</a:t>
            </a:r>
          </a:p>
          <a:p>
            <a:r>
              <a:rPr lang="en-GB" b="0" dirty="0"/>
              <a:t>Jane bought drugs from a Dark market</a:t>
            </a:r>
            <a:endParaRPr lang="en-GB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03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ita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ita.potx" id="{AEF55BDF-7767-5448-B221-F3794EF80722}" vid="{2BC33638-5D0F-A249-BDC9-987F86B533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2858</TotalTime>
  <Words>3372</Words>
  <Application>Microsoft Office PowerPoint</Application>
  <PresentationFormat>Personalizzato</PresentationFormat>
  <Paragraphs>417</Paragraphs>
  <Slides>37</Slides>
  <Notes>0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4" baseType="lpstr">
      <vt:lpstr>Arial</vt:lpstr>
      <vt:lpstr>Calibri</vt:lpstr>
      <vt:lpstr>Pangram</vt:lpstr>
      <vt:lpstr>Pangram Black</vt:lpstr>
      <vt:lpstr>Pangram ExtraBold</vt:lpstr>
      <vt:lpstr>Trebuchet MS</vt:lpstr>
      <vt:lpstr>anita</vt:lpstr>
      <vt:lpstr>WP4 UC1 Workflow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Youssef Bouali</dc:creator>
  <cp:lastModifiedBy>Mazzonello Valentina</cp:lastModifiedBy>
  <cp:revision>210</cp:revision>
  <dcterms:created xsi:type="dcterms:W3CDTF">2018-05-11T07:48:31Z</dcterms:created>
  <dcterms:modified xsi:type="dcterms:W3CDTF">2018-11-30T09:52:10Z</dcterms:modified>
</cp:coreProperties>
</file>