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23"/>
  </p:notesMasterIdLst>
  <p:sldIdLst>
    <p:sldId id="256" r:id="rId2"/>
    <p:sldId id="257" r:id="rId3"/>
    <p:sldId id="261" r:id="rId4"/>
    <p:sldId id="268" r:id="rId5"/>
    <p:sldId id="262" r:id="rId6"/>
    <p:sldId id="267" r:id="rId7"/>
    <p:sldId id="275" r:id="rId8"/>
    <p:sldId id="285" r:id="rId9"/>
    <p:sldId id="279" r:id="rId10"/>
    <p:sldId id="280" r:id="rId11"/>
    <p:sldId id="276" r:id="rId12"/>
    <p:sldId id="277" r:id="rId13"/>
    <p:sldId id="273" r:id="rId14"/>
    <p:sldId id="286" r:id="rId15"/>
    <p:sldId id="287" r:id="rId16"/>
    <p:sldId id="282" r:id="rId17"/>
    <p:sldId id="283" r:id="rId18"/>
    <p:sldId id="284" r:id="rId19"/>
    <p:sldId id="264" r:id="rId20"/>
    <p:sldId id="265" r:id="rId21"/>
    <p:sldId id="260" r:id="rId22"/>
  </p:sldIdLst>
  <p:sldSz cx="10691813" cy="7559675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0" autoAdjust="0"/>
    <p:restoredTop sz="94632"/>
  </p:normalViewPr>
  <p:slideViewPr>
    <p:cSldViewPr snapToGrid="0" snapToObjects="1">
      <p:cViewPr>
        <p:scale>
          <a:sx n="70" d="100"/>
          <a:sy n="70" d="100"/>
        </p:scale>
        <p:origin x="931" y="178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2BA57-DC32-4F4F-A2BB-B0927F85FBB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8CD5-37ED-C249-A1C4-17DAE57E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ima_pag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1886" y="2566125"/>
            <a:ext cx="9088041" cy="2631887"/>
          </a:xfrm>
        </p:spPr>
        <p:txBody>
          <a:bodyPr anchor="b"/>
          <a:lstStyle>
            <a:lvl1pPr algn="ctr">
              <a:defRPr sz="6614" b="1" i="0">
                <a:solidFill>
                  <a:schemeClr val="tx1"/>
                </a:solidFill>
                <a:latin typeface="Pangram" pitchFamily="2" charset="77"/>
              </a:defRPr>
            </a:lvl1pPr>
          </a:lstStyle>
          <a:p>
            <a:r>
              <a:rPr lang="it-IT" sz="72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1422453"/>
            <a:ext cx="8018860" cy="698956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pPr algn="ctr"/>
            <a:r>
              <a:rPr lang="it-IT" b="1" dirty="0">
                <a:solidFill>
                  <a:schemeClr val="bg1"/>
                </a:solidFill>
                <a:latin typeface="Pangram Black" pitchFamily="2" charset="77"/>
              </a:rPr>
              <a:t>Sottotitolo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4A69F1F-5C03-494A-B29A-93798CEE9D9C}"/>
              </a:ext>
            </a:extLst>
          </p:cNvPr>
          <p:cNvGrpSpPr/>
          <p:nvPr/>
        </p:nvGrpSpPr>
        <p:grpSpPr>
          <a:xfrm>
            <a:off x="4063387" y="0"/>
            <a:ext cx="2565039" cy="1371600"/>
            <a:chOff x="4063387" y="0"/>
            <a:chExt cx="2565039" cy="1371600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694FDD2-700B-AB40-8332-52F81A2CFD1E}"/>
                </a:ext>
              </a:extLst>
            </p:cNvPr>
            <p:cNvSpPr/>
            <p:nvPr/>
          </p:nvSpPr>
          <p:spPr>
            <a:xfrm>
              <a:off x="4063387" y="0"/>
              <a:ext cx="2565039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72E3FE63-A693-3C42-8F65-0836A87C8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4502" y="65691"/>
              <a:ext cx="2042808" cy="1211835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C379BD7-E08D-9C4D-812C-A5FE55B52CF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D027A2B6-FC7D-BB4A-8E7A-E7618FB2A471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F110E37C-5B7B-8D48-BBA0-06911A8D9150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F918D17B-CC15-EA43-BB9D-C54E903DA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4E3F0021-8C0A-6E41-B846-651E989BED9F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A9C62AFB-45A1-3D4F-BD81-068EC189913B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6A8D4634-C113-B04D-BD80-A2CB31F2C7B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CCAA0AE-B220-5246-84BE-CA5E8E844BEA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30AA072D-F60C-2448-A04D-FD0EBB4EE143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Elemento grafico 22">
              <a:extLst>
                <a:ext uri="{FF2B5EF4-FFF2-40B4-BE49-F238E27FC236}">
                  <a16:creationId xmlns:a16="http://schemas.microsoft.com/office/drawing/2014/main" id="{45756FBB-2AD2-AF41-8B9E-9560EFA7D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12F8F767-43D9-604B-84B2-7D60B9880B21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6690FD2F-8084-DD44-9505-6C5B9C50C3B3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24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-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366716"/>
            <a:ext cx="9221689" cy="4442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A51659D-6002-BF42-A4D9-B60C76EBA3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77DAD60-9112-384D-A0AE-D7876521CB81}"/>
              </a:ext>
            </a:extLst>
          </p:cNvPr>
          <p:cNvPicPr preferRelativeResize="0"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-1"/>
            <a:ext cx="10735080" cy="221157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FE4F2D4B-D11B-C04F-AAAE-2A60E6F0D6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BCE1DF-B3BA-3D4F-9FBD-BFDEE7CFA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013" y="415925"/>
            <a:ext cx="4557712" cy="1071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611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3007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B6C229E-DAE8-0F4F-9006-213D82773C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5450" y="5232399"/>
            <a:ext cx="6456363" cy="23272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CE3400-295E-1740-80AF-3CD55F06891F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85CAFE3-D089-FA43-80F4-94808646AF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3" name="Segnaposto testo verticale 12">
            <a:extLst>
              <a:ext uri="{FF2B5EF4-FFF2-40B4-BE49-F238E27FC236}">
                <a16:creationId xmlns:a16="http://schemas.microsoft.com/office/drawing/2014/main" id="{605BCF48-C7BB-524E-A7CC-66114989A1B6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3567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A79876-9D8B-DA48-AB57-4DDB2D0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4668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064400-C74B-504F-AB52-BE9D86B5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B068D952-E386-9949-B47D-205A9B8232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F90D18B-AD41-2E46-A7E1-C9E4C95869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149A35B-DD47-AD4F-BB9A-0303524D9DCE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E87532D-D6C1-CA44-A72C-7C10C840B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6" name="Segnaposto testo verticale 12">
            <a:extLst>
              <a:ext uri="{FF2B5EF4-FFF2-40B4-BE49-F238E27FC236}">
                <a16:creationId xmlns:a16="http://schemas.microsoft.com/office/drawing/2014/main" id="{CD4A2D7E-2309-D04D-84AA-FD4E11F8527E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82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7795E66A-1C92-7A42-8CB8-5A437A011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9312" y="2173623"/>
            <a:ext cx="3242501" cy="53860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5036E61A-A292-2E42-B2E2-DFAF28761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2" y="2193943"/>
            <a:ext cx="6559550" cy="4440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CA1F4CD-48E1-FA45-B1A9-2D131F708057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04919FA9-4E55-1548-8E3F-1A4CDE57D1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22" name="Segnaposto testo verticale 12">
            <a:extLst>
              <a:ext uri="{FF2B5EF4-FFF2-40B4-BE49-F238E27FC236}">
                <a16:creationId xmlns:a16="http://schemas.microsoft.com/office/drawing/2014/main" id="{24146541-0308-E34B-B025-2FB5E2AE0A9D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3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Scrivi testo</a:t>
            </a:r>
          </a:p>
        </p:txBody>
      </p:sp>
    </p:spTree>
    <p:extLst>
      <p:ext uri="{BB962C8B-B14F-4D97-AF65-F5344CB8AC3E}">
        <p14:creationId xmlns:p14="http://schemas.microsoft.com/office/powerpoint/2010/main" val="132306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3" r:id="rId4"/>
    <p:sldLayoutId id="2147483684" r:id="rId5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100000"/>
        </a:lnSpc>
        <a:spcBef>
          <a:spcPts val="1702"/>
        </a:spcBef>
        <a:buFontTx/>
        <a:buNone/>
        <a:defRPr sz="1400" kern="1200">
          <a:solidFill>
            <a:schemeClr val="tx1"/>
          </a:solidFill>
          <a:latin typeface="Pangram" pitchFamily="2" charset="77"/>
          <a:ea typeface="+mn-ea"/>
          <a:cs typeface="+mn-cs"/>
        </a:defRPr>
      </a:lvl1pPr>
      <a:lvl2pPr marL="503971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646" kern="1200">
          <a:solidFill>
            <a:schemeClr val="tx1"/>
          </a:solidFill>
          <a:latin typeface="Pangram" pitchFamily="2" charset="77"/>
          <a:ea typeface="+mn-ea"/>
          <a:cs typeface="+mn-cs"/>
        </a:defRPr>
      </a:lvl2pPr>
      <a:lvl3pPr marL="1007943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205" kern="1200">
          <a:solidFill>
            <a:schemeClr val="tx1"/>
          </a:solidFill>
          <a:latin typeface="Pangram" pitchFamily="2" charset="77"/>
          <a:ea typeface="+mn-ea"/>
          <a:cs typeface="+mn-cs"/>
        </a:defRPr>
      </a:lvl3pPr>
      <a:lvl4pPr marL="1511914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4pPr>
      <a:lvl5pPr marL="2015886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dSecInside/TorBo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apad@iti.gr" TargetMode="External"/><Relationship Id="rId2" Type="http://schemas.openxmlformats.org/officeDocument/2006/relationships/hyperlink" Target="mailto:axenop@iti.g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EB5A8-7041-5A4B-94BB-ED0F2EA6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1692668"/>
            <a:ext cx="9088041" cy="1910341"/>
          </a:xfrm>
        </p:spPr>
        <p:txBody>
          <a:bodyPr anchor="ctr"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  <a:latin typeface="Calibri"/>
                <a:cs typeface="Calibri"/>
              </a:rPr>
              <a:t>WP6</a:t>
            </a:r>
            <a:br>
              <a:rPr lang="it-IT" sz="44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GB" sz="4400" dirty="0">
                <a:solidFill>
                  <a:schemeClr val="bg1"/>
                </a:solidFill>
                <a:latin typeface="Calibri"/>
                <a:cs typeface="Calibri"/>
              </a:rPr>
              <a:t>Big Data analysis and analytics</a:t>
            </a:r>
            <a:endParaRPr lang="it-IT"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1EA301-598A-304A-B948-FC1DA63B2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6" y="3889612"/>
            <a:ext cx="8018860" cy="12010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Leader: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CERTH</a:t>
            </a:r>
          </a:p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Partners: </a:t>
            </a:r>
            <a:r>
              <a:rPr lang="fr-FR" b="1" dirty="0">
                <a:solidFill>
                  <a:schemeClr val="bg1"/>
                </a:solidFill>
                <a:latin typeface="Calibri"/>
                <a:cs typeface="Calibri"/>
              </a:rPr>
              <a:t>ENG, EXPSYS, SYSTRAN, TIU-JADS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F1EA301-598A-304A-B948-FC1DA63B2F21}"/>
              </a:ext>
            </a:extLst>
          </p:cNvPr>
          <p:cNvSpPr txBox="1">
            <a:spLocks/>
          </p:cNvSpPr>
          <p:nvPr/>
        </p:nvSpPr>
        <p:spPr>
          <a:xfrm>
            <a:off x="2209936" y="5377218"/>
            <a:ext cx="8018860" cy="614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0" hangingPunct="1">
              <a:lnSpc>
                <a:spcPct val="100000"/>
              </a:lnSpc>
              <a:spcBef>
                <a:spcPts val="1702"/>
              </a:spcBef>
              <a:buFontTx/>
              <a:buNone/>
              <a:defRPr sz="2646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220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98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Kick-off Meeting</a:t>
            </a:r>
          </a:p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Rome, 29-30 May 2018</a:t>
            </a:r>
          </a:p>
        </p:txBody>
      </p:sp>
    </p:spTree>
    <p:extLst>
      <p:ext uri="{BB962C8B-B14F-4D97-AF65-F5344CB8AC3E}">
        <p14:creationId xmlns:p14="http://schemas.microsoft.com/office/powerpoint/2010/main" val="420663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3571" y="415925"/>
            <a:ext cx="5792346" cy="1071563"/>
          </a:xfrm>
        </p:spPr>
        <p:txBody>
          <a:bodyPr>
            <a:noAutofit/>
          </a:bodyPr>
          <a:lstStyle/>
          <a:p>
            <a:r>
              <a:rPr lang="en-US" sz="3700" dirty="0">
                <a:latin typeface="Calibri"/>
                <a:cs typeface="Calibri"/>
              </a:rPr>
              <a:t>Concept detection results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55A8646D-6508-4105-B9FF-C2F9382657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427" y="2714371"/>
            <a:ext cx="4943479" cy="3669583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B3C3BB6D-3CC1-45A0-9D1A-90CF75782D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6792" y="2734035"/>
            <a:ext cx="5109007" cy="36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27" y="2182561"/>
            <a:ext cx="9221689" cy="4442242"/>
          </a:xfrm>
        </p:spPr>
        <p:txBody>
          <a:bodyPr>
            <a:noAutofit/>
          </a:bodyPr>
          <a:lstStyle/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/>
                <a:cs typeface="Calibri"/>
              </a:rPr>
              <a:t>Description</a:t>
            </a:r>
            <a:r>
              <a:rPr lang="en-GB" sz="1600" dirty="0">
                <a:latin typeface="Calibri"/>
                <a:cs typeface="Calibri"/>
              </a:rPr>
              <a:t> – SYSTRAN Pure Neural® APIs will support the linguistic coverage in 140+ language combinations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/>
                <a:cs typeface="Calibri"/>
              </a:rPr>
              <a:t>Objectives</a:t>
            </a:r>
            <a:r>
              <a:rPr lang="en-GB" sz="1600" dirty="0">
                <a:latin typeface="Calibri"/>
                <a:cs typeface="Calibri"/>
              </a:rPr>
              <a:t> – Add Value to ANITA analytics platform with large linguistic coverage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/>
                <a:cs typeface="Calibri"/>
              </a:rPr>
              <a:t>Approach</a:t>
            </a:r>
            <a:r>
              <a:rPr lang="en-GB" sz="1600" dirty="0">
                <a:latin typeface="Calibri"/>
                <a:cs typeface="Calibri"/>
              </a:rPr>
              <a:t> – Integrate SYSTRAN Pure Neural® APIs (REST) in the Data Analytics in 140+ language combinations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/>
                <a:cs typeface="Calibri"/>
              </a:rPr>
              <a:t>Starting point (existing methods, algorithms, applications, data archives, etc.)</a:t>
            </a:r>
            <a:r>
              <a:rPr lang="en-GB" sz="1600" dirty="0">
                <a:latin typeface="Calibri"/>
                <a:cs typeface="Calibri"/>
              </a:rPr>
              <a:t> – Using </a:t>
            </a:r>
            <a:r>
              <a:rPr lang="en-GB" sz="1600" dirty="0" err="1">
                <a:latin typeface="Calibri"/>
                <a:cs typeface="Calibri"/>
              </a:rPr>
              <a:t>OpenNMT</a:t>
            </a:r>
            <a:r>
              <a:rPr lang="en-GB" sz="1600" dirty="0">
                <a:latin typeface="Calibri"/>
                <a:cs typeface="Calibri"/>
              </a:rPr>
              <a:t> technological framework and standard developed with Harvard </a:t>
            </a:r>
            <a:r>
              <a:rPr lang="en-GB" sz="1600" dirty="0" err="1">
                <a:latin typeface="Calibri"/>
                <a:cs typeface="Calibri"/>
              </a:rPr>
              <a:t>nlpgroup</a:t>
            </a:r>
            <a:r>
              <a:rPr lang="en-GB" sz="1600" dirty="0">
                <a:latin typeface="Calibri"/>
                <a:cs typeface="Calibri"/>
              </a:rPr>
              <a:t> SYSTRAN puts at the disposal of ANITA the generic Pure Neural® translation models as well as the APIs utilized for NLP.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/>
                <a:cs typeface="Calibri"/>
              </a:rPr>
              <a:t>Involved partners</a:t>
            </a:r>
            <a:r>
              <a:rPr lang="en-GB" sz="1600" dirty="0">
                <a:latin typeface="Calibri"/>
                <a:cs typeface="Calibri"/>
              </a:rPr>
              <a:t> – Leader: </a:t>
            </a:r>
            <a:r>
              <a:rPr lang="en-GB" sz="1600" b="1" dirty="0">
                <a:latin typeface="Calibri"/>
                <a:cs typeface="Calibri"/>
              </a:rPr>
              <a:t>SYSTRAN</a:t>
            </a:r>
            <a:endParaRPr lang="en-GB" sz="1600" dirty="0">
              <a:latin typeface="Calibri"/>
              <a:cs typeface="Calibri"/>
            </a:endParaRP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/>
                <a:cs typeface="Calibri"/>
              </a:rPr>
              <a:t>Deliverables –  </a:t>
            </a:r>
          </a:p>
          <a:p>
            <a:pPr marL="788371" lvl="1" indent="-2844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/>
                <a:cs typeface="Calibri"/>
              </a:rPr>
              <a:t>Access to SYSTRAN Pure Neural® Server</a:t>
            </a:r>
          </a:p>
          <a:p>
            <a:pPr marL="788371" lvl="1" indent="-2844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/>
                <a:cs typeface="Calibri"/>
              </a:rPr>
              <a:t>Access to Generic Machine Translation Models</a:t>
            </a:r>
          </a:p>
          <a:p>
            <a:pPr marL="788371" lvl="1" indent="-2844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/>
                <a:cs typeface="Calibri"/>
              </a:rPr>
              <a:t>Sample codes for Machine Translation and NLP</a:t>
            </a:r>
          </a:p>
          <a:p>
            <a:pPr marL="788371" lvl="1" indent="-2844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/>
                <a:cs typeface="Calibri"/>
              </a:rPr>
              <a:t>Domain-specific neural machine translation models generation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38474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libri"/>
                <a:cs typeface="Calibri"/>
              </a:rPr>
              <a:t>Task 6.3 – Multilingual automated translation (M4-M30)</a:t>
            </a:r>
          </a:p>
        </p:txBody>
      </p:sp>
    </p:spTree>
    <p:extLst>
      <p:ext uri="{BB962C8B-B14F-4D97-AF65-F5344CB8AC3E}">
        <p14:creationId xmlns:p14="http://schemas.microsoft.com/office/powerpoint/2010/main" val="95411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92" y="2405575"/>
            <a:ext cx="9334731" cy="4601125"/>
          </a:xfrm>
        </p:spPr>
        <p:txBody>
          <a:bodyPr>
            <a:normAutofit lnSpcReduction="10000"/>
          </a:bodyPr>
          <a:lstStyle/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/>
                <a:cs typeface="Calibri"/>
              </a:rPr>
              <a:t>Description</a:t>
            </a:r>
            <a:r>
              <a:rPr lang="en-GB" sz="1600" dirty="0">
                <a:latin typeface="Calibri"/>
                <a:cs typeface="Calibri"/>
              </a:rPr>
              <a:t> – SYSTRAN Pure Neural® APIs will support the Multilingual speech to text linguistic coverage in 38 languages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/>
                <a:cs typeface="Calibri"/>
              </a:rPr>
              <a:t>Objectives</a:t>
            </a:r>
            <a:r>
              <a:rPr lang="en-GB" sz="1600" dirty="0">
                <a:latin typeface="Calibri"/>
                <a:cs typeface="Calibri"/>
              </a:rPr>
              <a:t> – Add Value to ANITA analytics platform with Multilingual Speech to Text recognition feature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/>
                <a:cs typeface="Calibri"/>
              </a:rPr>
              <a:t>Approach</a:t>
            </a:r>
            <a:r>
              <a:rPr lang="en-GB" sz="1600" dirty="0">
                <a:latin typeface="Calibri"/>
                <a:cs typeface="Calibri"/>
              </a:rPr>
              <a:t> – Integrate SYSTRAN Pure Neural® APIs (REST) for speech to text recognition embedding natively partner technologies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/>
                <a:cs typeface="Calibri"/>
              </a:rPr>
              <a:t>Starting point (existing methods, algorithms, applications, data archives, etc.)</a:t>
            </a:r>
            <a:r>
              <a:rPr lang="en-GB" sz="1600" dirty="0">
                <a:latin typeface="Calibri"/>
                <a:cs typeface="Calibri"/>
              </a:rPr>
              <a:t> – Using </a:t>
            </a:r>
            <a:r>
              <a:rPr lang="en-GB" sz="1600" dirty="0" err="1">
                <a:latin typeface="Calibri"/>
                <a:cs typeface="Calibri"/>
              </a:rPr>
              <a:t>OpenNMT</a:t>
            </a:r>
            <a:r>
              <a:rPr lang="en-GB" sz="1600" dirty="0">
                <a:latin typeface="Calibri"/>
                <a:cs typeface="Calibri"/>
              </a:rPr>
              <a:t> technological framework and standard developed with Harvard </a:t>
            </a:r>
            <a:r>
              <a:rPr lang="en-GB" sz="1600" dirty="0" err="1">
                <a:latin typeface="Calibri"/>
                <a:cs typeface="Calibri"/>
              </a:rPr>
              <a:t>nlpgroup</a:t>
            </a:r>
            <a:r>
              <a:rPr lang="en-GB" sz="1600" dirty="0">
                <a:latin typeface="Calibri"/>
                <a:cs typeface="Calibri"/>
              </a:rPr>
              <a:t> SYSTRAN puts at the disposal of ANITA the generic Pure Neural® translation models as well as the APIs utilized for speech to text recognition.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/>
                <a:cs typeface="Calibri"/>
              </a:rPr>
              <a:t>Involved partners</a:t>
            </a:r>
            <a:r>
              <a:rPr lang="en-GB" sz="1600" dirty="0">
                <a:latin typeface="Calibri"/>
                <a:cs typeface="Calibri"/>
              </a:rPr>
              <a:t> – Leader: </a:t>
            </a:r>
            <a:r>
              <a:rPr lang="en-GB" sz="1600" b="1" dirty="0">
                <a:latin typeface="Calibri"/>
                <a:cs typeface="Calibri"/>
              </a:rPr>
              <a:t>SYSTRAN</a:t>
            </a:r>
            <a:endParaRPr lang="en-GB" sz="1600" dirty="0">
              <a:latin typeface="Calibri"/>
              <a:cs typeface="Calibri"/>
            </a:endParaRP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/>
                <a:cs typeface="Calibri"/>
              </a:rPr>
              <a:t>Deliverables –  </a:t>
            </a:r>
          </a:p>
          <a:p>
            <a:pPr marL="788371" lvl="1" indent="-2844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/>
                <a:cs typeface="Calibri"/>
              </a:rPr>
              <a:t>Access to SYSTRAN Pure Neural® Server</a:t>
            </a:r>
          </a:p>
          <a:p>
            <a:pPr marL="788371" lvl="1" indent="-2844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/>
                <a:cs typeface="Calibri"/>
              </a:rPr>
              <a:t>Access to Generic Speech to Text Recognition and Machine Translation Models</a:t>
            </a:r>
          </a:p>
          <a:p>
            <a:pPr marL="788371" lvl="1" indent="-2844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/>
                <a:cs typeface="Calibri"/>
              </a:rPr>
              <a:t>Domain-specific Speech to Text Recognition and Machine Translation Models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272198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Calibri"/>
                <a:cs typeface="Calibri"/>
              </a:rPr>
              <a:t>Task 6.4 – Multilingual speech to text (M4-M30)</a:t>
            </a:r>
          </a:p>
        </p:txBody>
      </p:sp>
    </p:spTree>
    <p:extLst>
      <p:ext uri="{BB962C8B-B14F-4D97-AF65-F5344CB8AC3E}">
        <p14:creationId xmlns:p14="http://schemas.microsoft.com/office/powerpoint/2010/main" val="128774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255219"/>
            <a:ext cx="9688514" cy="4895557"/>
          </a:xfrm>
        </p:spPr>
        <p:txBody>
          <a:bodyPr>
            <a:normAutofit/>
          </a:bodyPr>
          <a:lstStyle/>
          <a:p>
            <a:pPr marL="284400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/>
                <a:cs typeface="Calibri"/>
              </a:rPr>
              <a:t>Description</a:t>
            </a:r>
            <a:r>
              <a:rPr lang="en-GB" sz="2000" dirty="0">
                <a:latin typeface="Calibri"/>
                <a:cs typeface="Calibri"/>
              </a:rPr>
              <a:t> – Cyberthreat Analysis Tool; Proof-of-concept: Data-Intensive Web-Crawling Social/Organizational Graph Mining &amp; Analysis Tool + Statistics;</a:t>
            </a:r>
          </a:p>
          <a:p>
            <a:pPr marL="284400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/>
                <a:cs typeface="Calibri"/>
              </a:rPr>
              <a:t>Objectives</a:t>
            </a:r>
            <a:r>
              <a:rPr lang="en-GB" sz="2000" dirty="0">
                <a:latin typeface="Calibri"/>
                <a:cs typeface="Calibri"/>
              </a:rPr>
              <a:t> – </a:t>
            </a:r>
            <a:r>
              <a:rPr lang="en-US" sz="2000" dirty="0">
                <a:latin typeface="Calibri"/>
                <a:cs typeface="Calibri"/>
              </a:rPr>
              <a:t>Tool Prototype (M12), Testing (M18) and Evaluation (M30)</a:t>
            </a:r>
            <a:endParaRPr lang="en-GB" sz="2000" dirty="0">
              <a:latin typeface="Calibri"/>
              <a:cs typeface="Calibri"/>
            </a:endParaRPr>
          </a:p>
          <a:p>
            <a:pPr marL="284400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/>
                <a:cs typeface="Calibri"/>
              </a:rPr>
              <a:t>Approach</a:t>
            </a:r>
            <a:r>
              <a:rPr lang="en-GB" sz="2000" dirty="0">
                <a:latin typeface="Calibri"/>
                <a:cs typeface="Calibri"/>
              </a:rPr>
              <a:t> – </a:t>
            </a:r>
            <a:r>
              <a:rPr lang="en-US" sz="2000" dirty="0">
                <a:latin typeface="Calibri"/>
                <a:cs typeface="Calibri"/>
              </a:rPr>
              <a:t>Design Science + Explorative Prototyping + Action Research;</a:t>
            </a:r>
            <a:endParaRPr lang="en-GB" sz="2000" dirty="0">
              <a:latin typeface="Calibri"/>
              <a:cs typeface="Calibri"/>
            </a:endParaRPr>
          </a:p>
          <a:p>
            <a:pPr marL="284400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/>
                <a:cs typeface="Calibri"/>
              </a:rPr>
              <a:t>Starting point (existing methods, algorithms, applications, data archives, etc.):</a:t>
            </a:r>
          </a:p>
          <a:p>
            <a:pPr marL="788371" lvl="1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WebHose.io [Closed-Source]</a:t>
            </a:r>
          </a:p>
          <a:p>
            <a:pPr marL="788371" lvl="1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/>
                <a:cs typeface="Calibri"/>
              </a:rPr>
              <a:t>DedSecInside</a:t>
            </a:r>
            <a:r>
              <a:rPr lang="en-US" sz="1800" dirty="0">
                <a:latin typeface="Calibri"/>
                <a:cs typeface="Calibri"/>
              </a:rPr>
              <a:t>/</a:t>
            </a:r>
            <a:r>
              <a:rPr lang="en-US" sz="1800" dirty="0" err="1">
                <a:latin typeface="Calibri"/>
                <a:cs typeface="Calibri"/>
              </a:rPr>
              <a:t>TorBoT</a:t>
            </a:r>
            <a:r>
              <a:rPr lang="en-US" sz="1800" dirty="0">
                <a:latin typeface="Calibri"/>
                <a:cs typeface="Calibri"/>
              </a:rPr>
              <a:t> [Open-Source]</a:t>
            </a:r>
          </a:p>
          <a:p>
            <a:pPr marL="788371" lvl="1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ACHE [Open-Source]</a:t>
            </a:r>
          </a:p>
          <a:p>
            <a:pPr marL="788371" lvl="1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CERTH’s existing </a:t>
            </a:r>
            <a:r>
              <a:rPr lang="en-US" sz="1800" dirty="0" err="1">
                <a:latin typeface="Calibri"/>
                <a:cs typeface="Calibri"/>
              </a:rPr>
              <a:t>depthRank</a:t>
            </a:r>
            <a:r>
              <a:rPr lang="en-US" sz="1800" dirty="0">
                <a:latin typeface="Calibri"/>
                <a:cs typeface="Calibri"/>
              </a:rPr>
              <a:t> and Evolve2Vec methods are available </a:t>
            </a:r>
          </a:p>
          <a:p>
            <a:pPr marL="788371" lvl="1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CERTH is planning to work on Graph Convolutional Network topologies for node classification and semi-supervised learning approaches</a:t>
            </a:r>
            <a:endParaRPr lang="en-GB" sz="1800" dirty="0">
              <a:latin typeface="Calibri"/>
              <a:cs typeface="Calibri"/>
            </a:endParaRPr>
          </a:p>
          <a:p>
            <a:pPr marL="284400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/>
                <a:cs typeface="Calibri"/>
              </a:rPr>
              <a:t>Involved partners</a:t>
            </a:r>
            <a:r>
              <a:rPr lang="en-GB" sz="2000" dirty="0">
                <a:latin typeface="Calibri"/>
                <a:cs typeface="Calibri"/>
              </a:rPr>
              <a:t> – Leader: </a:t>
            </a:r>
            <a:r>
              <a:rPr lang="en-GB" sz="2000" b="1" dirty="0">
                <a:latin typeface="Calibri"/>
                <a:cs typeface="Calibri"/>
              </a:rPr>
              <a:t>TIU-JADS</a:t>
            </a:r>
            <a:r>
              <a:rPr lang="en-GB" sz="2000" dirty="0">
                <a:latin typeface="Calibri"/>
                <a:cs typeface="Calibri"/>
              </a:rPr>
              <a:t>; Participants: CERTH</a:t>
            </a:r>
          </a:p>
          <a:p>
            <a:pPr marL="284400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/>
                <a:cs typeface="Calibri"/>
              </a:rPr>
              <a:t>Deliverables – </a:t>
            </a:r>
            <a:r>
              <a:rPr lang="en-US" sz="2000" dirty="0">
                <a:latin typeface="Calibri"/>
                <a:cs typeface="Calibri"/>
              </a:rPr>
              <a:t>D6.5 [M30] - “Illegal trafficking trend analysis services”;</a:t>
            </a:r>
            <a:endParaRPr lang="en-GB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4128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libri"/>
                <a:cs typeface="Calibri"/>
              </a:rPr>
              <a:t>Task 6.5 – Illegal trafficking trend analysis (M4-M30)</a:t>
            </a:r>
          </a:p>
        </p:txBody>
      </p:sp>
    </p:spTree>
    <p:extLst>
      <p:ext uri="{BB962C8B-B14F-4D97-AF65-F5344CB8AC3E}">
        <p14:creationId xmlns:p14="http://schemas.microsoft.com/office/powerpoint/2010/main" val="318579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255219"/>
            <a:ext cx="9688514" cy="48955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000" b="1" dirty="0">
                <a:latin typeface="Calibri"/>
                <a:cs typeface="Calibri"/>
              </a:rPr>
              <a:t>Cyberthreat Analysis Tool</a:t>
            </a:r>
            <a:endParaRPr lang="en-GB" sz="2000" dirty="0">
              <a:latin typeface="Calibri"/>
              <a:cs typeface="Calibri"/>
            </a:endParaRPr>
          </a:p>
          <a:p>
            <a:pPr marL="284400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/>
                <a:cs typeface="Calibri"/>
              </a:rPr>
              <a:t>What</a:t>
            </a:r>
          </a:p>
          <a:p>
            <a:pPr lvl="1"/>
            <a:r>
              <a:rPr lang="it-IT" sz="1800" dirty="0"/>
              <a:t>Social/Organizational Graph Mining &amp; Analysis Tool</a:t>
            </a:r>
          </a:p>
          <a:p>
            <a:pPr lvl="2"/>
            <a:r>
              <a:rPr lang="it-IT" sz="1800" dirty="0"/>
              <a:t>Statistics</a:t>
            </a:r>
          </a:p>
          <a:p>
            <a:pPr lvl="3"/>
            <a:r>
              <a:rPr lang="it-IT" sz="1800" dirty="0"/>
              <a:t>Investigation Support Data</a:t>
            </a:r>
          </a:p>
          <a:p>
            <a:pPr lvl="3"/>
            <a:r>
              <a:rPr lang="it-IT" sz="1800" dirty="0"/>
              <a:t>Rapid-Response Data</a:t>
            </a:r>
          </a:p>
          <a:p>
            <a:pPr lvl="3"/>
            <a:r>
              <a:rPr lang="it-IT" sz="1800" dirty="0"/>
              <a:t>Illegal Activity Level</a:t>
            </a:r>
          </a:p>
          <a:p>
            <a:pPr lvl="2"/>
            <a:r>
              <a:rPr lang="it-IT" sz="1800" dirty="0"/>
              <a:t>Patterns</a:t>
            </a:r>
          </a:p>
          <a:p>
            <a:pPr lvl="3"/>
            <a:r>
              <a:rPr lang="it-IT" sz="1800" dirty="0"/>
              <a:t>Ring-Leadership Motifs</a:t>
            </a:r>
          </a:p>
          <a:p>
            <a:pPr lvl="3"/>
            <a:r>
              <a:rPr lang="it-IT" sz="1800" dirty="0"/>
              <a:t>Key-Node Analysis</a:t>
            </a:r>
          </a:p>
          <a:p>
            <a:pPr lvl="3"/>
            <a:r>
              <a:rPr lang="it-IT" sz="1800" dirty="0"/>
              <a:t>User Behavior</a:t>
            </a:r>
          </a:p>
          <a:p>
            <a:pPr lvl="3"/>
            <a:r>
              <a:rPr lang="it-IT" sz="1800" dirty="0"/>
              <a:t>Buying/Transaction Habits</a:t>
            </a:r>
            <a:endParaRPr lang="en-GB" sz="1800" dirty="0">
              <a:latin typeface="Calibri"/>
              <a:cs typeface="Calibri"/>
            </a:endParaRPr>
          </a:p>
          <a:p>
            <a:pPr marL="284400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/>
                <a:cs typeface="Calibri"/>
              </a:rPr>
              <a:t>Starting point (existing methods, algorithms, applications, data archives, etc.):</a:t>
            </a:r>
          </a:p>
          <a:p>
            <a:pPr marL="788371" lvl="1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i="1" dirty="0"/>
              <a:t>Proof-of-concept: </a:t>
            </a:r>
            <a:r>
              <a:rPr lang="it-IT" sz="1800" dirty="0"/>
              <a:t>Data-Intensive Web-Crawling</a:t>
            </a:r>
            <a:endParaRPr lang="en-GB" sz="18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4128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libri"/>
                <a:cs typeface="Calibri"/>
              </a:rPr>
              <a:t>Task 6.5 – Illegal trafficking trend analysis (M4-M30)</a:t>
            </a:r>
          </a:p>
        </p:txBody>
      </p:sp>
    </p:spTree>
    <p:extLst>
      <p:ext uri="{BB962C8B-B14F-4D97-AF65-F5344CB8AC3E}">
        <p14:creationId xmlns:p14="http://schemas.microsoft.com/office/powerpoint/2010/main" val="131167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255219"/>
            <a:ext cx="9688514" cy="48955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000" b="1" dirty="0">
                <a:latin typeface="Calibri"/>
                <a:cs typeface="Calibri"/>
              </a:rPr>
              <a:t>Baselines</a:t>
            </a:r>
            <a:endParaRPr lang="en-GB" sz="2000" dirty="0">
              <a:latin typeface="Calibri"/>
              <a:cs typeface="Calibri"/>
            </a:endParaRPr>
          </a:p>
          <a:p>
            <a:pPr marL="284400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/>
                <a:cs typeface="Calibri"/>
              </a:rPr>
              <a:t>Closed-source</a:t>
            </a:r>
          </a:p>
          <a:p>
            <a:pPr lvl="1"/>
            <a:r>
              <a:rPr lang="en-GB" sz="1800" dirty="0">
                <a:latin typeface="Calibri"/>
                <a:cs typeface="Calibri"/>
              </a:rPr>
              <a:t>WebHose.io</a:t>
            </a:r>
          </a:p>
          <a:p>
            <a:pPr lvl="1"/>
            <a:r>
              <a:rPr lang="en-GB" sz="1800" dirty="0">
                <a:latin typeface="Calibri"/>
                <a:cs typeface="Calibri"/>
              </a:rPr>
              <a:t>RESTful API</a:t>
            </a:r>
          </a:p>
          <a:p>
            <a:pPr lvl="1"/>
            <a:endParaRPr lang="en-GB" sz="1800" dirty="0">
              <a:latin typeface="Calibri"/>
              <a:cs typeface="Calibri"/>
            </a:endParaRPr>
          </a:p>
          <a:p>
            <a:pPr marL="284400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/>
                <a:cs typeface="Calibri"/>
              </a:rPr>
              <a:t>Starting point (existing methods, algorithms, applications, data archives, etc.):</a:t>
            </a:r>
          </a:p>
          <a:p>
            <a:pPr lvl="1"/>
            <a:r>
              <a:rPr lang="it-IT" sz="1800" dirty="0"/>
              <a:t>DedSecInside/</a:t>
            </a:r>
            <a:r>
              <a:rPr lang="it-IT" sz="1800" dirty="0">
                <a:hlinkClick r:id="rId2"/>
              </a:rPr>
              <a:t>TorBoT</a:t>
            </a:r>
            <a:endParaRPr lang="it-IT" sz="1800" dirty="0"/>
          </a:p>
          <a:p>
            <a:pPr lvl="1"/>
            <a:r>
              <a:rPr lang="it-IT" sz="1800" dirty="0"/>
              <a:t>ACHE</a:t>
            </a:r>
            <a:endParaRPr lang="en-GB" sz="18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4128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libri"/>
                <a:cs typeface="Calibri"/>
              </a:rPr>
              <a:t>Task 6.5 – Illegal trafficking trend analysis (M4-M30)</a:t>
            </a:r>
          </a:p>
        </p:txBody>
      </p:sp>
    </p:spTree>
    <p:extLst>
      <p:ext uri="{BB962C8B-B14F-4D97-AF65-F5344CB8AC3E}">
        <p14:creationId xmlns:p14="http://schemas.microsoft.com/office/powerpoint/2010/main" val="214052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735062" y="2380784"/>
            <a:ext cx="9221689" cy="4442242"/>
          </a:xfrm>
        </p:spPr>
        <p:txBody>
          <a:bodyPr>
            <a:normAutofit/>
          </a:bodyPr>
          <a:lstStyle/>
          <a:p>
            <a:pPr marL="284480" indent="-284480">
              <a:buFont typeface="Arial" charset="0"/>
              <a:buChar char="•"/>
            </a:pPr>
            <a:r>
              <a:rPr lang="en-GB" sz="2400" b="1" dirty="0"/>
              <a:t>Description</a:t>
            </a:r>
            <a:r>
              <a:rPr lang="en-GB" sz="1800" dirty="0"/>
              <a:t>:</a:t>
            </a:r>
          </a:p>
          <a:p>
            <a:pPr marL="788670" lvl="1" indent="-284480">
              <a:buFont typeface="Arial" charset="0"/>
              <a:buChar char="•"/>
            </a:pPr>
            <a:r>
              <a:rPr lang="en-US" sz="2400" dirty="0"/>
              <a:t>The Visual indexing task aims to </a:t>
            </a:r>
            <a:r>
              <a:rPr lang="en-US" sz="2400" b="1" dirty="0"/>
              <a:t>compress</a:t>
            </a:r>
            <a:r>
              <a:rPr lang="en-US" sz="2400" dirty="0"/>
              <a:t> the visual information in order to make similarity retrieval task </a:t>
            </a:r>
            <a:r>
              <a:rPr lang="en-US" sz="2400" b="1" dirty="0"/>
              <a:t>faster</a:t>
            </a:r>
            <a:r>
              <a:rPr lang="en-US" sz="2400" dirty="0"/>
              <a:t> without </a:t>
            </a:r>
            <a:r>
              <a:rPr lang="en-US" sz="2400" b="1" dirty="0"/>
              <a:t>sacrificing the accuracy</a:t>
            </a:r>
            <a:r>
              <a:rPr lang="en-US" sz="2400" dirty="0"/>
              <a:t>.</a:t>
            </a:r>
          </a:p>
          <a:p>
            <a:pPr marL="284480" indent="-284480">
              <a:buFont typeface="Arial" charset="0"/>
              <a:buChar char="•"/>
            </a:pPr>
            <a:r>
              <a:rPr lang="en-US" sz="2400" b="1" dirty="0"/>
              <a:t>Objectives:</a:t>
            </a:r>
          </a:p>
          <a:p>
            <a:pPr marL="788670" lvl="1" indent="-284480">
              <a:buFont typeface="Arial" charset="0"/>
              <a:buChar char="•"/>
            </a:pPr>
            <a:r>
              <a:rPr lang="en-US" sz="2400" b="1" dirty="0"/>
              <a:t>Reduce </a:t>
            </a:r>
            <a:r>
              <a:rPr lang="en-US" sz="2400" dirty="0"/>
              <a:t>computational resources</a:t>
            </a:r>
          </a:p>
          <a:p>
            <a:pPr marL="1292225" lvl="2" indent="-284480">
              <a:buFont typeface="Arial" charset="0"/>
              <a:buChar char="•"/>
            </a:pPr>
            <a:r>
              <a:rPr lang="en-US" sz="2400" dirty="0"/>
              <a:t>RAM usage</a:t>
            </a:r>
          </a:p>
          <a:p>
            <a:pPr marL="1292225" lvl="2" indent="-284480">
              <a:buFont typeface="Arial" charset="0"/>
              <a:buChar char="•"/>
            </a:pPr>
            <a:r>
              <a:rPr lang="en-US" sz="2400" dirty="0"/>
              <a:t>disk space requirements </a:t>
            </a:r>
          </a:p>
          <a:p>
            <a:pPr marL="1292225" lvl="2" indent="-284480">
              <a:buFont typeface="Arial" charset="0"/>
              <a:buChar char="•"/>
            </a:pPr>
            <a:r>
              <a:rPr lang="en-US" sz="2400" dirty="0"/>
              <a:t>CPU computational cost</a:t>
            </a:r>
          </a:p>
          <a:p>
            <a:pPr marL="788670" lvl="1" indent="-284480">
              <a:buFont typeface="Arial" charset="0"/>
              <a:buChar char="•"/>
            </a:pPr>
            <a:r>
              <a:rPr lang="en-US" sz="2400" dirty="0"/>
              <a:t>Re-project visual content into </a:t>
            </a:r>
            <a:r>
              <a:rPr lang="en-US" sz="2400" b="1" dirty="0"/>
              <a:t>Hamming space</a:t>
            </a:r>
            <a:endParaRPr lang="en-GB" sz="2400" b="1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t>16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 anchor="ctr">
            <a:normAutofit fontScale="85000" lnSpcReduction="10000"/>
          </a:bodyPr>
          <a:lstStyle/>
          <a:p>
            <a:r>
              <a:rPr lang="en-GB" dirty="0">
                <a:latin typeface="Calibri"/>
                <a:cs typeface="Calibri"/>
              </a:rPr>
              <a:t>Task 6.6 – Visual Indexing (M4-M30)</a:t>
            </a:r>
          </a:p>
        </p:txBody>
      </p:sp>
    </p:spTree>
    <p:extLst>
      <p:ext uri="{BB962C8B-B14F-4D97-AF65-F5344CB8AC3E}">
        <p14:creationId xmlns:p14="http://schemas.microsoft.com/office/powerpoint/2010/main" val="75394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735062" y="2380784"/>
            <a:ext cx="9221689" cy="4442242"/>
          </a:xfrm>
        </p:spPr>
        <p:txBody>
          <a:bodyPr>
            <a:normAutofit fontScale="97500" lnSpcReduction="10000"/>
          </a:bodyPr>
          <a:lstStyle/>
          <a:p>
            <a:pPr marL="284480" indent="-284480">
              <a:buFont typeface="Arial" charset="0"/>
              <a:buChar char="•"/>
            </a:pPr>
            <a:r>
              <a:rPr lang="en-GB" sz="2400" b="1" dirty="0">
                <a:latin typeface="Calibri"/>
                <a:cs typeface="Calibri"/>
              </a:rPr>
              <a:t>Prior work</a:t>
            </a:r>
          </a:p>
          <a:p>
            <a:pPr marL="788670" lvl="1" indent="-284480">
              <a:buFont typeface="Arial" charset="0"/>
              <a:buChar char="•"/>
            </a:pPr>
            <a:r>
              <a:rPr lang="en-GB" sz="2000" i="1" dirty="0">
                <a:latin typeface="Calibri"/>
                <a:cs typeface="Calibri"/>
              </a:rPr>
              <a:t>Incorporation of semantic segmentation information in deep hashing techniques for image retrieval.</a:t>
            </a:r>
          </a:p>
          <a:p>
            <a:pPr marL="1292225" lvl="2" indent="-284480">
              <a:buFont typeface="Arial" charset="0"/>
              <a:buChar char="•"/>
            </a:pPr>
            <a:r>
              <a:rPr lang="en-US" altLang="en-US" sz="2100" b="1" dirty="0">
                <a:latin typeface="Calibri"/>
                <a:cs typeface="Calibri"/>
                <a:sym typeface="+mn-ea"/>
              </a:rPr>
              <a:t>Local-level </a:t>
            </a:r>
            <a:r>
              <a:rPr lang="x-none" altLang="en-US" sz="2100" b="1" dirty="0">
                <a:latin typeface="Calibri"/>
                <a:cs typeface="Calibri"/>
                <a:sym typeface="+mn-ea"/>
              </a:rPr>
              <a:t>information</a:t>
            </a:r>
            <a:r>
              <a:rPr lang="en-US" altLang="en-US" sz="2100" b="1" dirty="0">
                <a:latin typeface="Calibri"/>
                <a:cs typeface="Calibri"/>
                <a:sym typeface="+mn-ea"/>
              </a:rPr>
              <a:t> </a:t>
            </a:r>
            <a:r>
              <a:rPr lang="en-US" altLang="en-US" sz="2100" dirty="0">
                <a:latin typeface="Calibri"/>
                <a:cs typeface="Calibri"/>
                <a:sym typeface="+mn-ea"/>
              </a:rPr>
              <a:t>is incorporated</a:t>
            </a:r>
            <a:r>
              <a:rPr lang="x-none" altLang="en-US" sz="2100" dirty="0">
                <a:latin typeface="Calibri"/>
                <a:cs typeface="Calibri"/>
                <a:sym typeface="+mn-ea"/>
              </a:rPr>
              <a:t> </a:t>
            </a:r>
            <a:r>
              <a:rPr lang="en-US" altLang="en-US" sz="2100" dirty="0">
                <a:latin typeface="Calibri"/>
                <a:cs typeface="Calibri"/>
                <a:sym typeface="+mn-ea"/>
              </a:rPr>
              <a:t>in the </a:t>
            </a:r>
            <a:r>
              <a:rPr lang="x-none" altLang="en-US" sz="2100" dirty="0">
                <a:latin typeface="Calibri"/>
                <a:cs typeface="Calibri"/>
                <a:sym typeface="+mn-ea"/>
              </a:rPr>
              <a:t>form of </a:t>
            </a:r>
            <a:r>
              <a:rPr lang="en-US" altLang="en-US" sz="2100" dirty="0">
                <a:latin typeface="Calibri"/>
                <a:cs typeface="Calibri"/>
                <a:sym typeface="+mn-ea"/>
              </a:rPr>
              <a:t>image </a:t>
            </a:r>
            <a:r>
              <a:rPr lang="en-US" altLang="en-US" sz="2100" b="1" dirty="0">
                <a:latin typeface="Calibri"/>
                <a:cs typeface="Calibri"/>
                <a:sym typeface="+mn-ea"/>
              </a:rPr>
              <a:t>segmentation</a:t>
            </a:r>
            <a:r>
              <a:rPr lang="en-US" altLang="en-US" sz="2100" dirty="0">
                <a:latin typeface="Calibri"/>
                <a:cs typeface="Calibri"/>
                <a:sym typeface="+mn-ea"/>
              </a:rPr>
              <a:t> </a:t>
            </a:r>
            <a:r>
              <a:rPr lang="en-US" altLang="en-US" sz="2100" b="1" dirty="0">
                <a:latin typeface="Calibri"/>
                <a:cs typeface="Calibri"/>
                <a:sym typeface="+mn-ea"/>
              </a:rPr>
              <a:t>masks</a:t>
            </a:r>
            <a:r>
              <a:rPr lang="en-US" altLang="en-US" sz="2100" dirty="0">
                <a:latin typeface="Calibri"/>
                <a:cs typeface="Calibri"/>
                <a:sym typeface="+mn-ea"/>
              </a:rPr>
              <a:t> in order </a:t>
            </a:r>
            <a:r>
              <a:rPr lang="x-none" altLang="en-US" sz="2100" dirty="0">
                <a:latin typeface="Calibri"/>
                <a:cs typeface="Calibri"/>
                <a:sym typeface="+mn-ea"/>
              </a:rPr>
              <a:t>to generate </a:t>
            </a:r>
            <a:r>
              <a:rPr lang="en-US" altLang="en-US" sz="2100" b="1" dirty="0">
                <a:latin typeface="Calibri"/>
                <a:cs typeface="Calibri"/>
                <a:sym typeface="+mn-ea"/>
              </a:rPr>
              <a:t>more discriminant </a:t>
            </a:r>
            <a:r>
              <a:rPr lang="x-none" altLang="en-US" sz="2100" b="1" dirty="0">
                <a:latin typeface="Calibri"/>
                <a:cs typeface="Calibri"/>
                <a:sym typeface="+mn-ea"/>
              </a:rPr>
              <a:t>hash codes</a:t>
            </a:r>
            <a:endParaRPr lang="en-GB" sz="2100" b="1" dirty="0">
              <a:latin typeface="Calibri"/>
              <a:cs typeface="Calibri"/>
            </a:endParaRPr>
          </a:p>
          <a:p>
            <a:pPr marL="284480" indent="-284480">
              <a:buFont typeface="Arial" charset="0"/>
              <a:buChar char="•"/>
            </a:pPr>
            <a:r>
              <a:rPr lang="en-GB" sz="2400" b="1" dirty="0">
                <a:latin typeface="Calibri"/>
                <a:cs typeface="Calibri"/>
              </a:rPr>
              <a:t>Existing methods</a:t>
            </a:r>
          </a:p>
          <a:p>
            <a:pPr marL="788670" lvl="1" indent="-284480">
              <a:buFont typeface="Arial" charset="0"/>
              <a:buChar char="•"/>
            </a:pPr>
            <a:r>
              <a:rPr lang="en-GB" sz="2000" dirty="0">
                <a:latin typeface="Calibri"/>
                <a:cs typeface="Calibri"/>
              </a:rPr>
              <a:t>Lin, K., Yang, H. F., Hsiao, J. H., &amp; Chen, C. S. (2015, June). </a:t>
            </a:r>
            <a:r>
              <a:rPr lang="en-GB" sz="2000" b="1" dirty="0">
                <a:latin typeface="Calibri"/>
                <a:cs typeface="Calibri"/>
              </a:rPr>
              <a:t>Deep learning of binary hash codes for fast image retrieval.</a:t>
            </a:r>
            <a:r>
              <a:rPr lang="en-GB" sz="2000" dirty="0">
                <a:latin typeface="Calibri"/>
                <a:cs typeface="Calibri"/>
              </a:rPr>
              <a:t> In Computer Vision and Pattern Recognition Workshops (CVPRW), 2015 IEEE Conference on (pp. 27-35). IEEE.</a:t>
            </a:r>
          </a:p>
          <a:p>
            <a:pPr marL="788670" lvl="1" indent="-284480">
              <a:buFont typeface="Arial" charset="0"/>
              <a:buChar char="•"/>
            </a:pPr>
            <a:r>
              <a:rPr lang="en-GB" sz="2000" dirty="0">
                <a:latin typeface="Calibri"/>
                <a:cs typeface="Calibri"/>
              </a:rPr>
              <a:t>Yang, H. F., Lin, K., &amp; Chen, C. S. (2018). </a:t>
            </a:r>
            <a:r>
              <a:rPr lang="en-GB" sz="2000" b="1" dirty="0">
                <a:latin typeface="Calibri"/>
                <a:cs typeface="Calibri"/>
              </a:rPr>
              <a:t>Supervised learning of semantics-preserving hash via deep convolutional neural networks</a:t>
            </a:r>
            <a:r>
              <a:rPr lang="en-GB" sz="2000" dirty="0">
                <a:latin typeface="Calibri"/>
                <a:cs typeface="Calibri"/>
              </a:rPr>
              <a:t>. IEEE transactions on pattern analysis and machine intelligence, 40(2), 437-451.</a:t>
            </a:r>
          </a:p>
          <a:p>
            <a:pPr marL="284480" indent="-284480">
              <a:buFont typeface="Arial" charset="0"/>
              <a:buChar char="•"/>
            </a:pPr>
            <a:r>
              <a:rPr lang="en-GB" sz="2400" b="1" dirty="0">
                <a:latin typeface="Calibri"/>
              </a:rPr>
              <a:t>Involved partners</a:t>
            </a:r>
            <a:r>
              <a:rPr lang="en-GB" sz="2400" dirty="0">
                <a:latin typeface="Calibri"/>
              </a:rPr>
              <a:t> – </a:t>
            </a:r>
            <a:r>
              <a:rPr lang="fr-FR" sz="2400" dirty="0">
                <a:latin typeface="Calibri"/>
              </a:rPr>
              <a:t>Leader: </a:t>
            </a:r>
            <a:r>
              <a:rPr lang="fr-FR" sz="2400" b="1" dirty="0">
                <a:latin typeface="Calibri"/>
              </a:rPr>
              <a:t>CERTH</a:t>
            </a:r>
            <a:endParaRPr lang="fr-FR" sz="2400" dirty="0">
              <a:latin typeface="Calibri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t>17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 anchor="ctr">
            <a:normAutofit fontScale="85000" lnSpcReduction="10000"/>
          </a:bodyPr>
          <a:lstStyle/>
          <a:p>
            <a:r>
              <a:rPr lang="en-GB" dirty="0">
                <a:latin typeface="Calibri"/>
                <a:cs typeface="Calibri"/>
              </a:rPr>
              <a:t>Task 6.6 – Visual Indexing (M4-M30)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6763" y="6987846"/>
            <a:ext cx="7692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1050" dirty="0" err="1">
                <a:latin typeface="Calibri"/>
                <a:cs typeface="Calibri"/>
              </a:rPr>
              <a:t>Gkountakos</a:t>
            </a:r>
            <a:r>
              <a:rPr lang="en-GB" sz="1050" dirty="0">
                <a:latin typeface="Calibri"/>
                <a:cs typeface="Calibri"/>
              </a:rPr>
              <a:t>, K., </a:t>
            </a:r>
            <a:r>
              <a:rPr lang="en-GB" sz="1050" dirty="0" err="1">
                <a:latin typeface="Calibri"/>
                <a:cs typeface="Calibri"/>
              </a:rPr>
              <a:t>Semertzidis</a:t>
            </a:r>
            <a:r>
              <a:rPr lang="en-GB" sz="1050" dirty="0">
                <a:latin typeface="Calibri"/>
                <a:cs typeface="Calibri"/>
              </a:rPr>
              <a:t>, T., Papadopoulos, G. T., &amp; </a:t>
            </a:r>
            <a:r>
              <a:rPr lang="en-GB" sz="1050" dirty="0" err="1">
                <a:latin typeface="Calibri"/>
                <a:cs typeface="Calibri"/>
              </a:rPr>
              <a:t>Daras</a:t>
            </a:r>
            <a:r>
              <a:rPr lang="en-GB" sz="1050" dirty="0">
                <a:latin typeface="Calibri"/>
                <a:cs typeface="Calibri"/>
              </a:rPr>
              <a:t>, P. (2017, June). Incorporation of semantic segmentation information in deep hashing techniques for image retrieval. In Engineering, Technology and Innovation (ICE/ITMC), 2017 International Conference on (pp. 632-638). IEEE.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560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t>18</a:t>
            </a:fld>
            <a:endParaRPr lang="it-IT" dirty="0"/>
          </a:p>
        </p:txBody>
      </p:sp>
      <p:grpSp>
        <p:nvGrpSpPr>
          <p:cNvPr id="99" name="Ομάδα 98"/>
          <p:cNvGrpSpPr/>
          <p:nvPr/>
        </p:nvGrpSpPr>
        <p:grpSpPr>
          <a:xfrm>
            <a:off x="2111389" y="4612883"/>
            <a:ext cx="1517015" cy="1517015"/>
            <a:chOff x="2273429" y="4143012"/>
            <a:chExt cx="1828800" cy="1828800"/>
          </a:xfrm>
        </p:grpSpPr>
        <p:pic>
          <p:nvPicPr>
            <p:cNvPr id="100" name="Picture 1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73429" y="4143012"/>
              <a:ext cx="1828800" cy="1828800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</p:pic>
        <p:sp>
          <p:nvSpPr>
            <p:cNvPr id="101" name="Rectangle 12"/>
            <p:cNvSpPr/>
            <p:nvPr/>
          </p:nvSpPr>
          <p:spPr>
            <a:xfrm>
              <a:off x="2931989" y="4517229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6</a:t>
              </a:r>
            </a:p>
          </p:txBody>
        </p:sp>
      </p:grpSp>
      <p:grpSp>
        <p:nvGrpSpPr>
          <p:cNvPr id="90" name="Ομάδα 89"/>
          <p:cNvGrpSpPr/>
          <p:nvPr/>
        </p:nvGrpSpPr>
        <p:grpSpPr>
          <a:xfrm>
            <a:off x="7000348" y="2979600"/>
            <a:ext cx="1517015" cy="1517015"/>
            <a:chOff x="8130152" y="2198852"/>
            <a:chExt cx="1828800" cy="1828800"/>
          </a:xfrm>
        </p:grpSpPr>
        <p:pic>
          <p:nvPicPr>
            <p:cNvPr id="91" name="Picture 1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30152" y="2198852"/>
              <a:ext cx="1828800" cy="182880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  <p:sp>
          <p:nvSpPr>
            <p:cNvPr id="92" name="Rectangle 11"/>
            <p:cNvSpPr/>
            <p:nvPr/>
          </p:nvSpPr>
          <p:spPr>
            <a:xfrm>
              <a:off x="8757204" y="2633080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4</a:t>
              </a:r>
            </a:p>
          </p:txBody>
        </p:sp>
      </p:grpSp>
      <p:grpSp>
        <p:nvGrpSpPr>
          <p:cNvPr id="93" name="Ομάδα 92"/>
          <p:cNvGrpSpPr/>
          <p:nvPr/>
        </p:nvGrpSpPr>
        <p:grpSpPr>
          <a:xfrm>
            <a:off x="8633228" y="2974975"/>
            <a:ext cx="1517015" cy="1517015"/>
            <a:chOff x="10078725" y="2198852"/>
            <a:chExt cx="1828800" cy="1828800"/>
          </a:xfrm>
        </p:grpSpPr>
        <p:pic>
          <p:nvPicPr>
            <p:cNvPr id="94" name="Picture 1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78725" y="2198852"/>
              <a:ext cx="1828800" cy="1828800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</p:pic>
        <p:sp>
          <p:nvSpPr>
            <p:cNvPr id="95" name="Rectangle 11"/>
            <p:cNvSpPr/>
            <p:nvPr/>
          </p:nvSpPr>
          <p:spPr>
            <a:xfrm>
              <a:off x="10654959" y="2674230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96" name="Ομάδα 95"/>
          <p:cNvGrpSpPr/>
          <p:nvPr/>
        </p:nvGrpSpPr>
        <p:grpSpPr>
          <a:xfrm>
            <a:off x="3738959" y="4612883"/>
            <a:ext cx="1517015" cy="1517015"/>
            <a:chOff x="4226611" y="4143012"/>
            <a:chExt cx="1828800" cy="1828800"/>
          </a:xfrm>
        </p:grpSpPr>
        <p:pic>
          <p:nvPicPr>
            <p:cNvPr id="97" name="Picture 1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26611" y="4143012"/>
              <a:ext cx="1828800" cy="1828800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</p:pic>
        <p:sp>
          <p:nvSpPr>
            <p:cNvPr id="98" name="Rectangle 14"/>
            <p:cNvSpPr/>
            <p:nvPr/>
          </p:nvSpPr>
          <p:spPr>
            <a:xfrm>
              <a:off x="4868806" y="4524661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7</a:t>
              </a:r>
            </a:p>
          </p:txBody>
        </p:sp>
      </p:grpSp>
      <p:grpSp>
        <p:nvGrpSpPr>
          <p:cNvPr id="102" name="Ομάδα 101"/>
          <p:cNvGrpSpPr/>
          <p:nvPr/>
        </p:nvGrpSpPr>
        <p:grpSpPr>
          <a:xfrm>
            <a:off x="5368428" y="2979600"/>
            <a:ext cx="1517015" cy="1517015"/>
            <a:chOff x="6181579" y="2198852"/>
            <a:chExt cx="1828800" cy="1828800"/>
          </a:xfrm>
        </p:grpSpPr>
        <p:pic>
          <p:nvPicPr>
            <p:cNvPr id="103" name="Picture 1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1579" y="2198852"/>
              <a:ext cx="1828800" cy="182880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  <p:sp>
          <p:nvSpPr>
            <p:cNvPr id="104" name="Rectangle 8"/>
            <p:cNvSpPr/>
            <p:nvPr/>
          </p:nvSpPr>
          <p:spPr>
            <a:xfrm>
              <a:off x="6852457" y="2579967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3</a:t>
              </a:r>
            </a:p>
          </p:txBody>
        </p:sp>
      </p:grpSp>
      <p:grpSp>
        <p:nvGrpSpPr>
          <p:cNvPr id="105" name="Ομάδα 104"/>
          <p:cNvGrpSpPr/>
          <p:nvPr/>
        </p:nvGrpSpPr>
        <p:grpSpPr>
          <a:xfrm>
            <a:off x="7003523" y="4612883"/>
            <a:ext cx="1517015" cy="1517015"/>
            <a:chOff x="8133081" y="4143012"/>
            <a:chExt cx="1828800" cy="1828800"/>
          </a:xfrm>
        </p:grpSpPr>
        <p:pic>
          <p:nvPicPr>
            <p:cNvPr id="106" name="Picture 17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33081" y="4143012"/>
              <a:ext cx="1828800" cy="182880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  <p:sp>
          <p:nvSpPr>
            <p:cNvPr id="107" name="Rectangle 15"/>
            <p:cNvSpPr/>
            <p:nvPr/>
          </p:nvSpPr>
          <p:spPr>
            <a:xfrm>
              <a:off x="8758450" y="4529514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9</a:t>
              </a:r>
            </a:p>
          </p:txBody>
        </p:sp>
      </p:grpSp>
      <p:grpSp>
        <p:nvGrpSpPr>
          <p:cNvPr id="108" name="Ομάδα 107"/>
          <p:cNvGrpSpPr/>
          <p:nvPr/>
        </p:nvGrpSpPr>
        <p:grpSpPr>
          <a:xfrm>
            <a:off x="2108312" y="2979600"/>
            <a:ext cx="1517015" cy="1517015"/>
            <a:chOff x="2267398" y="2198852"/>
            <a:chExt cx="1828800" cy="1828800"/>
          </a:xfrm>
        </p:grpSpPr>
        <p:pic>
          <p:nvPicPr>
            <p:cNvPr id="109" name="Picture 17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67398" y="2198852"/>
              <a:ext cx="1828800" cy="182880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  <p:sp>
          <p:nvSpPr>
            <p:cNvPr id="110" name="Rectangle 4"/>
            <p:cNvSpPr/>
            <p:nvPr/>
          </p:nvSpPr>
          <p:spPr>
            <a:xfrm>
              <a:off x="2891261" y="2576744"/>
              <a:ext cx="487045" cy="630755"/>
            </a:xfrm>
            <a:prstGeom prst="rect">
              <a:avLst/>
            </a:prstGeom>
            <a:noFill/>
            <a:ln>
              <a:noFill/>
            </a:ln>
            <a:effectLst>
              <a:glow rad="127000">
                <a:schemeClr val="accent1"/>
              </a:glow>
              <a:outerShdw blurRad="50800" dist="50800" dir="5400000" algn="ctr" rotWithShape="0">
                <a:srgbClr val="000000">
                  <a:alpha val="5000"/>
                </a:srgbClr>
              </a:outerShdw>
              <a:reflection stA="0" endPos="65000" dist="50800" dir="5400000" sy="-100000" algn="bl" rotWithShape="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1</a:t>
              </a:r>
            </a:p>
          </p:txBody>
        </p:sp>
      </p:grpSp>
      <p:grpSp>
        <p:nvGrpSpPr>
          <p:cNvPr id="111" name="Ομάδα 110"/>
          <p:cNvGrpSpPr/>
          <p:nvPr/>
        </p:nvGrpSpPr>
        <p:grpSpPr>
          <a:xfrm>
            <a:off x="3740864" y="2979600"/>
            <a:ext cx="1517015" cy="1517015"/>
            <a:chOff x="4228829" y="2198852"/>
            <a:chExt cx="1828800" cy="1828800"/>
          </a:xfrm>
        </p:grpSpPr>
        <p:pic>
          <p:nvPicPr>
            <p:cNvPr id="112" name="Picture 17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28829" y="2198852"/>
              <a:ext cx="1828800" cy="182880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  <p:sp>
          <p:nvSpPr>
            <p:cNvPr id="113" name="Rectangle 7"/>
            <p:cNvSpPr/>
            <p:nvPr/>
          </p:nvSpPr>
          <p:spPr>
            <a:xfrm>
              <a:off x="4872143" y="2573166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114" name="Ομάδα 113"/>
          <p:cNvGrpSpPr/>
          <p:nvPr/>
        </p:nvGrpSpPr>
        <p:grpSpPr>
          <a:xfrm>
            <a:off x="5367158" y="4612883"/>
            <a:ext cx="1517015" cy="1517015"/>
            <a:chOff x="6180779" y="4143012"/>
            <a:chExt cx="1828800" cy="1828800"/>
          </a:xfrm>
        </p:grpSpPr>
        <p:pic>
          <p:nvPicPr>
            <p:cNvPr id="115" name="Picture 17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0779" y="4143012"/>
              <a:ext cx="1828800" cy="1828800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</p:pic>
        <p:sp>
          <p:nvSpPr>
            <p:cNvPr id="116" name="Rectangle 14"/>
            <p:cNvSpPr/>
            <p:nvPr/>
          </p:nvSpPr>
          <p:spPr>
            <a:xfrm>
              <a:off x="6816533" y="4543029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8</a:t>
              </a:r>
            </a:p>
          </p:txBody>
        </p:sp>
      </p:grpSp>
      <p:grpSp>
        <p:nvGrpSpPr>
          <p:cNvPr id="117" name="Ομάδα 116"/>
          <p:cNvGrpSpPr/>
          <p:nvPr/>
        </p:nvGrpSpPr>
        <p:grpSpPr>
          <a:xfrm>
            <a:off x="8633228" y="4608260"/>
            <a:ext cx="1517015" cy="1517015"/>
            <a:chOff x="10078725" y="4143012"/>
            <a:chExt cx="1828800" cy="1828800"/>
          </a:xfrm>
        </p:grpSpPr>
        <p:pic>
          <p:nvPicPr>
            <p:cNvPr id="118" name="Picture 17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78725" y="4143012"/>
              <a:ext cx="1828800" cy="182880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  <p:sp>
          <p:nvSpPr>
            <p:cNvPr id="149" name="Rectangle 16"/>
            <p:cNvSpPr/>
            <p:nvPr/>
          </p:nvSpPr>
          <p:spPr>
            <a:xfrm>
              <a:off x="10551305" y="4523608"/>
              <a:ext cx="791210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10</a:t>
              </a:r>
            </a:p>
          </p:txBody>
        </p:sp>
      </p:grpSp>
      <p:grpSp>
        <p:nvGrpSpPr>
          <p:cNvPr id="125" name="Ομάδα 124"/>
          <p:cNvGrpSpPr/>
          <p:nvPr/>
        </p:nvGrpSpPr>
        <p:grpSpPr>
          <a:xfrm>
            <a:off x="5369698" y="2976425"/>
            <a:ext cx="1517015" cy="1517015"/>
            <a:chOff x="6181579" y="2198852"/>
            <a:chExt cx="1828800" cy="1828800"/>
          </a:xfrm>
        </p:grpSpPr>
        <p:pic>
          <p:nvPicPr>
            <p:cNvPr id="126" name="Picture 1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1579" y="2198852"/>
              <a:ext cx="1828800" cy="1828800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127" name="Rectangle 8"/>
            <p:cNvSpPr/>
            <p:nvPr/>
          </p:nvSpPr>
          <p:spPr>
            <a:xfrm>
              <a:off x="6853749" y="2738268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3</a:t>
              </a:r>
            </a:p>
          </p:txBody>
        </p:sp>
      </p:grpSp>
      <p:grpSp>
        <p:nvGrpSpPr>
          <p:cNvPr id="137" name="Ομάδα 136"/>
          <p:cNvGrpSpPr/>
          <p:nvPr/>
        </p:nvGrpSpPr>
        <p:grpSpPr>
          <a:xfrm>
            <a:off x="7004793" y="4609073"/>
            <a:ext cx="1517015" cy="1517015"/>
            <a:chOff x="8133081" y="4143012"/>
            <a:chExt cx="1828800" cy="1828800"/>
          </a:xfrm>
        </p:grpSpPr>
        <p:pic>
          <p:nvPicPr>
            <p:cNvPr id="138" name="Picture 17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33081" y="4143012"/>
              <a:ext cx="1828800" cy="1828800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139" name="Rectangle 15"/>
            <p:cNvSpPr/>
            <p:nvPr/>
          </p:nvSpPr>
          <p:spPr>
            <a:xfrm>
              <a:off x="8758450" y="4662718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9</a:t>
              </a:r>
            </a:p>
          </p:txBody>
        </p:sp>
      </p:grpSp>
      <p:grpSp>
        <p:nvGrpSpPr>
          <p:cNvPr id="25" name="Ομάδα 24"/>
          <p:cNvGrpSpPr/>
          <p:nvPr/>
        </p:nvGrpSpPr>
        <p:grpSpPr>
          <a:xfrm>
            <a:off x="2097517" y="2976425"/>
            <a:ext cx="1517015" cy="1517015"/>
            <a:chOff x="2267398" y="2198852"/>
            <a:chExt cx="1828800" cy="1828800"/>
          </a:xfrm>
        </p:grpSpPr>
        <p:pic>
          <p:nvPicPr>
            <p:cNvPr id="76" name="Picture 17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67398" y="2198852"/>
              <a:ext cx="1828800" cy="1828800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42" name="Rectangle 4"/>
            <p:cNvSpPr/>
            <p:nvPr/>
          </p:nvSpPr>
          <p:spPr>
            <a:xfrm>
              <a:off x="2891261" y="2755509"/>
              <a:ext cx="487045" cy="630755"/>
            </a:xfrm>
            <a:prstGeom prst="rect">
              <a:avLst/>
            </a:prstGeom>
            <a:noFill/>
            <a:ln>
              <a:noFill/>
            </a:ln>
            <a:effectLst>
              <a:glow rad="127000">
                <a:schemeClr val="accent1"/>
              </a:glow>
              <a:outerShdw blurRad="50800" dist="50800" dir="5400000" algn="ctr" rotWithShape="0">
                <a:srgbClr val="000000">
                  <a:alpha val="5000"/>
                </a:srgbClr>
              </a:outerShdw>
              <a:reflection stA="0" endPos="65000" dist="50800" dir="5400000" sy="-100000" algn="bl" rotWithShape="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1</a:t>
              </a:r>
            </a:p>
          </p:txBody>
        </p:sp>
      </p:grpSp>
      <p:grpSp>
        <p:nvGrpSpPr>
          <p:cNvPr id="26" name="Ομάδα 25"/>
          <p:cNvGrpSpPr/>
          <p:nvPr/>
        </p:nvGrpSpPr>
        <p:grpSpPr>
          <a:xfrm>
            <a:off x="3742769" y="2976425"/>
            <a:ext cx="1517015" cy="1517015"/>
            <a:chOff x="4228829" y="2198852"/>
            <a:chExt cx="1828800" cy="1828800"/>
          </a:xfrm>
        </p:grpSpPr>
        <p:pic>
          <p:nvPicPr>
            <p:cNvPr id="75" name="Picture 17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28829" y="2198852"/>
              <a:ext cx="1828800" cy="1828800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45" name="Rectangle 7"/>
            <p:cNvSpPr/>
            <p:nvPr/>
          </p:nvSpPr>
          <p:spPr>
            <a:xfrm>
              <a:off x="4886169" y="2730416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86" name="Ομάδα 85"/>
          <p:cNvGrpSpPr/>
          <p:nvPr/>
        </p:nvGrpSpPr>
        <p:grpSpPr>
          <a:xfrm>
            <a:off x="5369063" y="4609073"/>
            <a:ext cx="1517015" cy="1517015"/>
            <a:chOff x="6180779" y="4143012"/>
            <a:chExt cx="1828800" cy="1828800"/>
          </a:xfrm>
        </p:grpSpPr>
        <p:pic>
          <p:nvPicPr>
            <p:cNvPr id="78" name="Picture 17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0779" y="4143012"/>
              <a:ext cx="1828800" cy="1828800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57" name="Rectangle 14"/>
            <p:cNvSpPr/>
            <p:nvPr/>
          </p:nvSpPr>
          <p:spPr>
            <a:xfrm>
              <a:off x="6811940" y="4663172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8</a:t>
              </a:r>
            </a:p>
          </p:txBody>
        </p:sp>
      </p:grpSp>
      <p:grpSp>
        <p:nvGrpSpPr>
          <p:cNvPr id="88" name="Ομάδα 87"/>
          <p:cNvGrpSpPr/>
          <p:nvPr/>
        </p:nvGrpSpPr>
        <p:grpSpPr>
          <a:xfrm>
            <a:off x="8635133" y="4604450"/>
            <a:ext cx="1517015" cy="1517015"/>
            <a:chOff x="10078725" y="4143012"/>
            <a:chExt cx="1828800" cy="1828800"/>
          </a:xfrm>
        </p:grpSpPr>
        <p:pic>
          <p:nvPicPr>
            <p:cNvPr id="80" name="Picture 17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78725" y="4143012"/>
              <a:ext cx="1828800" cy="1828800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63" name="Rectangle 16"/>
            <p:cNvSpPr/>
            <p:nvPr/>
          </p:nvSpPr>
          <p:spPr>
            <a:xfrm>
              <a:off x="10595223" y="4619251"/>
              <a:ext cx="791210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10</a:t>
              </a:r>
            </a:p>
          </p:txBody>
        </p:sp>
      </p:grpSp>
      <p:grpSp>
        <p:nvGrpSpPr>
          <p:cNvPr id="131" name="Ομάδα 130"/>
          <p:cNvGrpSpPr/>
          <p:nvPr/>
        </p:nvGrpSpPr>
        <p:grpSpPr>
          <a:xfrm>
            <a:off x="2112659" y="4609073"/>
            <a:ext cx="1517015" cy="1517015"/>
            <a:chOff x="2273429" y="4143012"/>
            <a:chExt cx="1828800" cy="1828800"/>
          </a:xfrm>
        </p:grpSpPr>
        <p:pic>
          <p:nvPicPr>
            <p:cNvPr id="132" name="Picture 1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73429" y="4143012"/>
              <a:ext cx="1828800" cy="1828800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133" name="Rectangle 12"/>
            <p:cNvSpPr/>
            <p:nvPr/>
          </p:nvSpPr>
          <p:spPr>
            <a:xfrm>
              <a:off x="2931989" y="4736461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6</a:t>
              </a:r>
            </a:p>
          </p:txBody>
        </p:sp>
      </p:grpSp>
      <p:grpSp>
        <p:nvGrpSpPr>
          <p:cNvPr id="143" name="Ομάδα 142"/>
          <p:cNvGrpSpPr/>
          <p:nvPr/>
        </p:nvGrpSpPr>
        <p:grpSpPr>
          <a:xfrm>
            <a:off x="7002253" y="2976425"/>
            <a:ext cx="1517015" cy="1517015"/>
            <a:chOff x="8130152" y="2198852"/>
            <a:chExt cx="1828800" cy="1828800"/>
          </a:xfrm>
        </p:grpSpPr>
        <p:pic>
          <p:nvPicPr>
            <p:cNvPr id="144" name="Picture 1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30152" y="2198852"/>
              <a:ext cx="1828800" cy="1828800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145" name="Rectangle 11"/>
            <p:cNvSpPr/>
            <p:nvPr/>
          </p:nvSpPr>
          <p:spPr>
            <a:xfrm>
              <a:off x="8752611" y="2735891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4</a:t>
              </a:r>
            </a:p>
          </p:txBody>
        </p:sp>
      </p:grpSp>
      <p:grpSp>
        <p:nvGrpSpPr>
          <p:cNvPr id="83" name="Ομάδα 82"/>
          <p:cNvGrpSpPr/>
          <p:nvPr/>
        </p:nvGrpSpPr>
        <p:grpSpPr>
          <a:xfrm>
            <a:off x="8635133" y="2971800"/>
            <a:ext cx="1517015" cy="1517015"/>
            <a:chOff x="10078725" y="2198852"/>
            <a:chExt cx="1828800" cy="1828800"/>
          </a:xfrm>
        </p:grpSpPr>
        <p:pic>
          <p:nvPicPr>
            <p:cNvPr id="72" name="Picture 1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78725" y="2198852"/>
              <a:ext cx="1828800" cy="1828800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51" name="Rectangle 11"/>
            <p:cNvSpPr/>
            <p:nvPr/>
          </p:nvSpPr>
          <p:spPr>
            <a:xfrm>
              <a:off x="10790044" y="2731320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146" name="Ομάδα 145"/>
          <p:cNvGrpSpPr/>
          <p:nvPr/>
        </p:nvGrpSpPr>
        <p:grpSpPr>
          <a:xfrm>
            <a:off x="3740229" y="4609073"/>
            <a:ext cx="1517015" cy="1517015"/>
            <a:chOff x="4226611" y="4143012"/>
            <a:chExt cx="1828800" cy="1828800"/>
          </a:xfrm>
        </p:grpSpPr>
        <p:pic>
          <p:nvPicPr>
            <p:cNvPr id="147" name="Picture 1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26611" y="4143012"/>
              <a:ext cx="1828800" cy="1828800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148" name="Rectangle 14"/>
            <p:cNvSpPr/>
            <p:nvPr/>
          </p:nvSpPr>
          <p:spPr>
            <a:xfrm>
              <a:off x="4868806" y="4740016"/>
              <a:ext cx="487045" cy="630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7</a:t>
              </a:r>
            </a:p>
          </p:txBody>
        </p:sp>
      </p:grpSp>
      <p:grpSp>
        <p:nvGrpSpPr>
          <p:cNvPr id="5" name="Ομάδα 1"/>
          <p:cNvGrpSpPr/>
          <p:nvPr/>
        </p:nvGrpSpPr>
        <p:grpSpPr>
          <a:xfrm>
            <a:off x="476820" y="2971929"/>
            <a:ext cx="1516380" cy="1908651"/>
            <a:chOff x="303189" y="2179922"/>
            <a:chExt cx="1828800" cy="2301466"/>
          </a:xfrm>
        </p:grpSpPr>
        <p:sp>
          <p:nvSpPr>
            <p:cNvPr id="6" name="Text Box 5"/>
            <p:cNvSpPr txBox="1"/>
            <p:nvPr/>
          </p:nvSpPr>
          <p:spPr>
            <a:xfrm>
              <a:off x="320773" y="4020444"/>
              <a:ext cx="1793631" cy="46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en-US" sz="1600" dirty="0"/>
                <a:t>Query Image</a:t>
              </a:r>
            </a:p>
          </p:txBody>
        </p:sp>
        <p:pic>
          <p:nvPicPr>
            <p:cNvPr id="70" name="Picture 17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189" y="2179922"/>
              <a:ext cx="1828800" cy="18288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</p:pic>
      </p:grpSp>
      <p:sp>
        <p:nvSpPr>
          <p:cNvPr id="82" name="Text Box 3"/>
          <p:cNvSpPr txBox="1"/>
          <p:nvPr/>
        </p:nvSpPr>
        <p:spPr>
          <a:xfrm>
            <a:off x="292351" y="2327245"/>
            <a:ext cx="188531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accent5"/>
                </a:solidFill>
              </a:rPr>
              <a:t>Concept: </a:t>
            </a:r>
          </a:p>
          <a:p>
            <a:pPr algn="ctr"/>
            <a:r>
              <a:rPr lang="en-US" altLang="en-US" sz="1600" b="1" dirty="0">
                <a:solidFill>
                  <a:schemeClr val="accent5"/>
                </a:solidFill>
              </a:rPr>
              <a:t>Gun/Riffle</a:t>
            </a:r>
          </a:p>
        </p:txBody>
      </p:sp>
      <p:sp>
        <p:nvSpPr>
          <p:cNvPr id="73" name="Segnaposto testo 3"/>
          <p:cNvSpPr txBox="1"/>
          <p:nvPr/>
        </p:nvSpPr>
        <p:spPr>
          <a:xfrm>
            <a:off x="735012" y="415925"/>
            <a:ext cx="8272509" cy="107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1007745" rtl="0" eaLnBrk="1" latinLnBrk="0" hangingPunct="1">
              <a:lnSpc>
                <a:spcPct val="100000"/>
              </a:lnSpc>
              <a:spcBef>
                <a:spcPts val="1700"/>
              </a:spcBef>
              <a:buFontTx/>
              <a:buNone/>
              <a:defRPr sz="4800" b="1" i="0" kern="1200">
                <a:solidFill>
                  <a:schemeClr val="bg1"/>
                </a:solidFill>
                <a:latin typeface="Pangram ExtraBold" pitchFamily="2" charset="77"/>
                <a:ea typeface="+mn-ea"/>
                <a:cs typeface="+mn-cs"/>
              </a:defRPr>
            </a:lvl1pPr>
            <a:lvl2pPr marL="504190" indent="0" algn="l" defTabSz="1007745" rtl="0" eaLnBrk="1" latinLnBrk="0" hangingPunct="1">
              <a:lnSpc>
                <a:spcPct val="90000"/>
              </a:lnSpc>
              <a:spcBef>
                <a:spcPts val="550"/>
              </a:spcBef>
              <a:buFontTx/>
              <a:buNone/>
              <a:defRPr sz="264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2pPr>
            <a:lvl3pPr marL="1007745" indent="0" algn="l" defTabSz="1007745" rtl="0" eaLnBrk="1" latinLnBrk="0" hangingPunct="1">
              <a:lnSpc>
                <a:spcPct val="90000"/>
              </a:lnSpc>
              <a:spcBef>
                <a:spcPts val="550"/>
              </a:spcBef>
              <a:buFontTx/>
              <a:buNone/>
              <a:defRPr sz="220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3pPr>
            <a:lvl4pPr marL="1511935" indent="0" algn="l" defTabSz="1007745" rtl="0" eaLnBrk="1" latinLnBrk="0" hangingPunct="1">
              <a:lnSpc>
                <a:spcPct val="90000"/>
              </a:lnSpc>
              <a:spcBef>
                <a:spcPts val="550"/>
              </a:spcBef>
              <a:buFontTx/>
              <a:buNone/>
              <a:defRPr sz="198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4pPr>
            <a:lvl5pPr marL="2016125" indent="0" algn="l" defTabSz="1007745" rtl="0" eaLnBrk="1" latinLnBrk="0" hangingPunct="1">
              <a:lnSpc>
                <a:spcPct val="90000"/>
              </a:lnSpc>
              <a:spcBef>
                <a:spcPts val="550"/>
              </a:spcBef>
              <a:buFontTx/>
              <a:buNone/>
              <a:defRPr sz="198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5pPr>
            <a:lvl6pPr marL="2771775" indent="-252095" algn="l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965" indent="-252095" algn="l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20" indent="-252095" algn="l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10" indent="-252095" algn="l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latin typeface="Calibri"/>
                <a:cs typeface="Calibri"/>
              </a:rPr>
              <a:t>Task 6.6 – Visual Indexing (M4-M30)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74" name="Text Box 3"/>
          <p:cNvSpPr txBox="1"/>
          <p:nvPr/>
        </p:nvSpPr>
        <p:spPr>
          <a:xfrm>
            <a:off x="1993200" y="2330036"/>
            <a:ext cx="84030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/>
              <a:t>Ranked list of retrieved images</a:t>
            </a:r>
          </a:p>
        </p:txBody>
      </p:sp>
    </p:spTree>
    <p:extLst>
      <p:ext uri="{BB962C8B-B14F-4D97-AF65-F5344CB8AC3E}">
        <p14:creationId xmlns:p14="http://schemas.microsoft.com/office/powerpoint/2010/main" val="6545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32533"/>
            <a:ext cx="9221689" cy="4476425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TBC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Plan for next 3 months</a:t>
            </a:r>
          </a:p>
        </p:txBody>
      </p:sp>
    </p:spTree>
    <p:extLst>
      <p:ext uri="{BB962C8B-B14F-4D97-AF65-F5344CB8AC3E}">
        <p14:creationId xmlns:p14="http://schemas.microsoft.com/office/powerpoint/2010/main" val="34421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sz="3200" dirty="0">
                <a:latin typeface="Calibri"/>
                <a:cs typeface="Calibri"/>
              </a:rPr>
              <a:t>Objectives of the WP 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>
                <a:latin typeface="Calibri"/>
                <a:cs typeface="Calibri"/>
              </a:rPr>
              <a:t>Contact persons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>
                <a:latin typeface="Calibri"/>
                <a:cs typeface="Calibri"/>
              </a:rPr>
              <a:t>Timing with tasks and deliverables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>
                <a:latin typeface="Calibri"/>
                <a:cs typeface="Calibri"/>
              </a:rPr>
              <a:t>Brief description of the tasks  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>
                <a:latin typeface="Calibri"/>
                <a:cs typeface="Calibri"/>
              </a:rPr>
              <a:t>Plan for next 6 months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>
                <a:latin typeface="Calibri"/>
                <a:cs typeface="Calibri"/>
              </a:rPr>
              <a:t>Potential risks &amp; Open issues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44223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Potential risks &amp; Open issues</a:t>
            </a:r>
          </a:p>
        </p:txBody>
      </p:sp>
      <p:graphicFrame>
        <p:nvGraphicFramePr>
          <p:cNvPr id="7" name="Segnaposto contenuto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22517398"/>
              </p:ext>
            </p:extLst>
          </p:nvPr>
        </p:nvGraphicFramePr>
        <p:xfrm>
          <a:off x="735012" y="2435075"/>
          <a:ext cx="9323388" cy="391189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08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Mitigation plan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123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+++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+++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67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CE92B3-4FD3-D249-AA05-4FA9E867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1" y="2193943"/>
            <a:ext cx="9456435" cy="4440238"/>
          </a:xfrm>
        </p:spPr>
        <p:txBody>
          <a:bodyPr>
            <a:normAutofit/>
          </a:bodyPr>
          <a:lstStyle/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r>
              <a:rPr lang="en-GB" sz="4000" b="1" dirty="0">
                <a:latin typeface="Calibri"/>
                <a:cs typeface="Calibri"/>
              </a:rPr>
              <a:t>Thank you for your attention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0FF48D-4B4C-BF40-9022-B59EE1742E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45891" y="811506"/>
            <a:ext cx="10069743" cy="849177"/>
          </a:xfrm>
        </p:spPr>
        <p:txBody>
          <a:bodyPr>
            <a:noAutofit/>
          </a:bodyPr>
          <a:lstStyle/>
          <a:p>
            <a:r>
              <a:rPr lang="it-IT" sz="1400" dirty="0">
                <a:latin typeface="Calibri"/>
                <a:cs typeface="Calibri"/>
              </a:rPr>
              <a:t>WP6 - </a:t>
            </a:r>
            <a:r>
              <a:rPr lang="en-US" sz="1400" dirty="0">
                <a:latin typeface="Calibri"/>
                <a:cs typeface="Calibri"/>
              </a:rPr>
              <a:t>Big Data analysis and analytics</a:t>
            </a:r>
            <a:endParaRPr lang="it-IT" sz="1400" dirty="0"/>
          </a:p>
        </p:txBody>
      </p:sp>
      <p:sp>
        <p:nvSpPr>
          <p:cNvPr id="6" name="Segnaposto testo verticale 5">
            <a:extLst>
              <a:ext uri="{FF2B5EF4-FFF2-40B4-BE49-F238E27FC236}">
                <a16:creationId xmlns:a16="http://schemas.microsoft.com/office/drawing/2014/main" id="{7EB1E84C-760C-8945-8464-28A3207D7FEE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0FED835-FF3F-BE49-B6FA-9C40209A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CA7B76-5FFE-B84B-8D18-C32D522DFC7F}" type="slidenum">
              <a:rPr lang="it-IT" smtClean="0"/>
              <a:pPr algn="r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704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215906"/>
            <a:ext cx="9347641" cy="459305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/>
                <a:cs typeface="Calibri"/>
              </a:rPr>
              <a:t>Μ</a:t>
            </a:r>
            <a:r>
              <a:rPr lang="en-US" sz="2400" dirty="0" err="1">
                <a:latin typeface="Calibri"/>
                <a:cs typeface="Calibri"/>
              </a:rPr>
              <a:t>anipulate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cs typeface="Calibri"/>
              </a:rPr>
              <a:t>analyse</a:t>
            </a:r>
            <a:r>
              <a:rPr lang="en-US" sz="2400" dirty="0">
                <a:latin typeface="Calibri"/>
                <a:cs typeface="Calibri"/>
              </a:rPr>
              <a:t> and semantically organize</a:t>
            </a:r>
            <a:r>
              <a:rPr lang="el-GR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multimedia content acquired from Surface/Deep Web, Dark Nets, Social media and other online sources</a:t>
            </a:r>
            <a:endParaRPr lang="el-GR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multilingual text analysis for processing textual resources</a:t>
            </a:r>
            <a:endParaRPr lang="el-GR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semantically </a:t>
            </a:r>
            <a:r>
              <a:rPr lang="en-US" sz="2400" dirty="0" err="1">
                <a:latin typeface="Calibri"/>
                <a:cs typeface="Calibri"/>
              </a:rPr>
              <a:t>analyse</a:t>
            </a:r>
            <a:r>
              <a:rPr lang="en-US" sz="2400" dirty="0">
                <a:latin typeface="Calibri"/>
                <a:cs typeface="Calibri"/>
              </a:rPr>
              <a:t> the visual content (image, video)</a:t>
            </a:r>
            <a:endParaRPr lang="el-GR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multilingual translation and speech-to-text services for effectively processing the audio stream</a:t>
            </a:r>
            <a:endParaRPr lang="el-GR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develop a visual indexing infrastructure for enabling time efficient search and retrieval in the large-scale</a:t>
            </a:r>
            <a:endParaRPr lang="el-GR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Objectives of the WP </a:t>
            </a:r>
          </a:p>
        </p:txBody>
      </p:sp>
    </p:spTree>
    <p:extLst>
      <p:ext uri="{BB962C8B-B14F-4D97-AF65-F5344CB8AC3E}">
        <p14:creationId xmlns:p14="http://schemas.microsoft.com/office/powerpoint/2010/main" val="96407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70" y="2366716"/>
            <a:ext cx="9334682" cy="444224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/>
                <a:cs typeface="Calibri"/>
              </a:rPr>
              <a:t>WP6 Leader: </a:t>
            </a:r>
            <a:r>
              <a:rPr lang="en-GB" sz="3200" b="1" dirty="0">
                <a:latin typeface="Calibri"/>
                <a:cs typeface="Calibri"/>
              </a:rPr>
              <a:t>CERTH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Apostolos Axenopoulos – </a:t>
            </a:r>
            <a:r>
              <a:rPr lang="en-GB" sz="3200" dirty="0">
                <a:latin typeface="Calibri"/>
                <a:cs typeface="Calibri"/>
                <a:hlinkClick r:id="rId2"/>
              </a:rPr>
              <a:t>axenop@iti.gr</a:t>
            </a:r>
            <a:r>
              <a:rPr lang="en-GB" sz="3200" dirty="0">
                <a:latin typeface="Calibri"/>
                <a:cs typeface="Calibri"/>
              </a:rPr>
              <a:t> (</a:t>
            </a:r>
            <a:r>
              <a:rPr lang="en-GB" sz="3200" b="1" dirty="0">
                <a:latin typeface="Calibri"/>
                <a:cs typeface="Calibri"/>
              </a:rPr>
              <a:t>main contact person</a:t>
            </a:r>
            <a:r>
              <a:rPr lang="en-GB" sz="3200" dirty="0">
                <a:latin typeface="Calibri"/>
                <a:cs typeface="Calibri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Georgios Papadopoulos – </a:t>
            </a:r>
            <a:r>
              <a:rPr lang="en-GB" sz="3200" dirty="0">
                <a:latin typeface="Calibri"/>
                <a:cs typeface="Calibri"/>
                <a:hlinkClick r:id="rId3"/>
              </a:rPr>
              <a:t>papad@iti.gr</a:t>
            </a:r>
            <a:endParaRPr lang="en-GB" sz="32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  <a:p>
            <a:r>
              <a:rPr lang="en-GB" sz="3200" u="sng" dirty="0">
                <a:latin typeface="Calibri"/>
                <a:cs typeface="Calibri"/>
              </a:rPr>
              <a:t>Contact persons can change during the project duration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Contact persons</a:t>
            </a:r>
          </a:p>
        </p:txBody>
      </p:sp>
    </p:spTree>
    <p:extLst>
      <p:ext uri="{BB962C8B-B14F-4D97-AF65-F5344CB8AC3E}">
        <p14:creationId xmlns:p14="http://schemas.microsoft.com/office/powerpoint/2010/main" val="191033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4652108"/>
            <a:ext cx="9399480" cy="235459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GB" sz="2800" dirty="0">
                <a:latin typeface="Calibri"/>
                <a:cs typeface="Calibri"/>
              </a:rPr>
              <a:t>Task 6.1 – Multilingual Text analysis </a:t>
            </a:r>
            <a:r>
              <a:rPr lang="fr-FR" sz="2800" dirty="0">
                <a:latin typeface="Calibri"/>
                <a:cs typeface="Calibri"/>
              </a:rPr>
              <a:t>(</a:t>
            </a:r>
            <a:r>
              <a:rPr lang="en-GB" sz="2800" dirty="0">
                <a:latin typeface="Calibri"/>
                <a:cs typeface="Calibri"/>
              </a:rPr>
              <a:t>M4-M30</a:t>
            </a:r>
            <a:r>
              <a:rPr lang="fr-FR" sz="2800" dirty="0">
                <a:latin typeface="Calibri"/>
                <a:cs typeface="Calibri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GB" sz="2800" dirty="0">
                <a:latin typeface="Calibri"/>
                <a:cs typeface="Calibri"/>
              </a:rPr>
              <a:t>Task 6.2 – Image and Video analysis (M4-M30)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GB" sz="2800" dirty="0">
                <a:latin typeface="Calibri"/>
                <a:cs typeface="Calibri"/>
              </a:rPr>
              <a:t>Task 6.3 – Multilingual automated translation (M4-M30)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GB" sz="2800" dirty="0">
                <a:latin typeface="Calibri"/>
                <a:cs typeface="Calibri"/>
              </a:rPr>
              <a:t>Task 6.4 – Multilingual speech to text (M4-M30)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GB" sz="2800" dirty="0">
                <a:latin typeface="Calibri"/>
                <a:cs typeface="Calibri"/>
              </a:rPr>
              <a:t>Task 6.5 – Illegal trafficking trend analysis (M4-M30)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GB" sz="2800" dirty="0">
                <a:latin typeface="Calibri"/>
                <a:cs typeface="Calibri"/>
              </a:rPr>
              <a:t>Task 6.6 – Visual Indexing (M4-M30)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 anchor="ctr">
            <a:normAutofit fontScale="92500"/>
          </a:bodyPr>
          <a:lstStyle/>
          <a:p>
            <a:r>
              <a:rPr lang="en-GB" dirty="0">
                <a:latin typeface="Calibri"/>
                <a:cs typeface="Calibri"/>
              </a:rPr>
              <a:t>Timing with tasks and deliverables</a:t>
            </a:r>
          </a:p>
        </p:txBody>
      </p: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1870820F-BBEE-416A-988D-49F69F76D36F}"/>
              </a:ext>
            </a:extLst>
          </p:cNvPr>
          <p:cNvGrpSpPr/>
          <p:nvPr/>
        </p:nvGrpSpPr>
        <p:grpSpPr>
          <a:xfrm>
            <a:off x="735012" y="2439733"/>
            <a:ext cx="8680081" cy="1707158"/>
            <a:chOff x="1943507" y="2221749"/>
            <a:chExt cx="8680081" cy="1707158"/>
          </a:xfrm>
        </p:grpSpPr>
        <p:pic>
          <p:nvPicPr>
            <p:cNvPr id="5" name="Εικόνα 4">
              <a:extLst>
                <a:ext uri="{FF2B5EF4-FFF2-40B4-BE49-F238E27FC236}">
                  <a16:creationId xmlns:a16="http://schemas.microsoft.com/office/drawing/2014/main" id="{53513E7F-D5C7-4B5A-AC79-BF2C8BDBE8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3507" y="2221749"/>
              <a:ext cx="8680081" cy="494324"/>
            </a:xfrm>
            <a:prstGeom prst="rect">
              <a:avLst/>
            </a:prstGeom>
          </p:spPr>
        </p:pic>
        <p:pic>
          <p:nvPicPr>
            <p:cNvPr id="8" name="Εικόνα 7">
              <a:extLst>
                <a:ext uri="{FF2B5EF4-FFF2-40B4-BE49-F238E27FC236}">
                  <a16:creationId xmlns:a16="http://schemas.microsoft.com/office/drawing/2014/main" id="{079A164C-5DBA-4463-B712-50E6A707B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3508" y="2716073"/>
              <a:ext cx="2075208" cy="1212834"/>
            </a:xfrm>
            <a:prstGeom prst="rect">
              <a:avLst/>
            </a:prstGeom>
          </p:spPr>
        </p:pic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0CE742AB-E6BE-4D51-B43F-5974E92590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17596" y="2698366"/>
              <a:ext cx="6605992" cy="1212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09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17" y="4561304"/>
            <a:ext cx="8680081" cy="2497232"/>
          </a:xfrm>
        </p:spPr>
        <p:txBody>
          <a:bodyPr>
            <a:noAutofit/>
          </a:bodyPr>
          <a:lstStyle/>
          <a:p>
            <a:pPr marL="342900" indent="-342900">
              <a:spcBef>
                <a:spcPts val="600"/>
              </a:spcBef>
              <a:buFont typeface="Wingdings" charset="2"/>
              <a:buChar char="q"/>
            </a:pPr>
            <a:r>
              <a:rPr lang="en-GB" sz="1800" dirty="0">
                <a:latin typeface="Calibri"/>
                <a:cs typeface="Calibri"/>
              </a:rPr>
              <a:t>D6.1 – </a:t>
            </a:r>
            <a:r>
              <a:rPr lang="en-US" sz="1800" dirty="0">
                <a:latin typeface="Calibri"/>
                <a:cs typeface="Calibri"/>
              </a:rPr>
              <a:t>Text Analysis services [</a:t>
            </a:r>
            <a:r>
              <a:rPr lang="en-US" sz="1800" b="1" dirty="0">
                <a:latin typeface="Calibri"/>
                <a:cs typeface="Calibri"/>
              </a:rPr>
              <a:t>M30</a:t>
            </a:r>
            <a:r>
              <a:rPr lang="en-US" sz="1800" dirty="0">
                <a:latin typeface="Calibri"/>
                <a:cs typeface="Calibri"/>
              </a:rPr>
              <a:t>] (Internal release [</a:t>
            </a:r>
            <a:r>
              <a:rPr lang="en-US" sz="1800" b="1" dirty="0">
                <a:latin typeface="Calibri"/>
                <a:cs typeface="Calibri"/>
              </a:rPr>
              <a:t>M15</a:t>
            </a:r>
            <a:r>
              <a:rPr lang="en-US" sz="1800" dirty="0">
                <a:latin typeface="Calibri"/>
                <a:cs typeface="Calibri"/>
              </a:rPr>
              <a:t>]) </a:t>
            </a:r>
            <a:endParaRPr lang="el-GR" sz="1800" dirty="0">
              <a:latin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Font typeface="Wingdings" charset="2"/>
              <a:buChar char="q"/>
            </a:pPr>
            <a:r>
              <a:rPr lang="en-US" sz="1800" dirty="0">
                <a:latin typeface="Calibri"/>
                <a:cs typeface="Calibri"/>
              </a:rPr>
              <a:t>D6.2 – Image and Video Analysis services and Indexing [</a:t>
            </a:r>
            <a:r>
              <a:rPr lang="en-US" sz="1800" b="1" dirty="0">
                <a:latin typeface="Calibri"/>
                <a:cs typeface="Calibri"/>
              </a:rPr>
              <a:t>M30</a:t>
            </a:r>
            <a:r>
              <a:rPr lang="en-US" sz="1800" dirty="0">
                <a:latin typeface="Calibri"/>
                <a:cs typeface="Calibri"/>
              </a:rPr>
              <a:t>] (Internal release [</a:t>
            </a:r>
            <a:r>
              <a:rPr lang="en-US" sz="1800" b="1" dirty="0">
                <a:latin typeface="Calibri"/>
                <a:cs typeface="Calibri"/>
              </a:rPr>
              <a:t>M15</a:t>
            </a:r>
            <a:r>
              <a:rPr lang="en-US" sz="1800" dirty="0">
                <a:latin typeface="Calibri"/>
                <a:cs typeface="Calibri"/>
              </a:rPr>
              <a:t>])</a:t>
            </a:r>
            <a:endParaRPr lang="el-GR" sz="1800" dirty="0">
              <a:latin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Font typeface="Wingdings" charset="2"/>
              <a:buChar char="q"/>
            </a:pPr>
            <a:r>
              <a:rPr lang="en-US" sz="1800" dirty="0">
                <a:latin typeface="Calibri"/>
                <a:cs typeface="Calibri"/>
              </a:rPr>
              <a:t>D6.3 – Multilingual automated translation services [</a:t>
            </a:r>
            <a:r>
              <a:rPr lang="en-US" sz="1800" b="1" dirty="0">
                <a:latin typeface="Calibri"/>
                <a:cs typeface="Calibri"/>
              </a:rPr>
              <a:t>M30</a:t>
            </a:r>
            <a:r>
              <a:rPr lang="en-US" sz="1800" dirty="0">
                <a:latin typeface="Calibri"/>
                <a:cs typeface="Calibri"/>
              </a:rPr>
              <a:t>] (Internal release [</a:t>
            </a:r>
            <a:r>
              <a:rPr lang="en-US" sz="1800" b="1" dirty="0">
                <a:latin typeface="Calibri"/>
                <a:cs typeface="Calibri"/>
              </a:rPr>
              <a:t>M15</a:t>
            </a:r>
            <a:r>
              <a:rPr lang="en-US" sz="1800" dirty="0">
                <a:latin typeface="Calibri"/>
                <a:cs typeface="Calibri"/>
              </a:rPr>
              <a:t>])</a:t>
            </a:r>
            <a:endParaRPr lang="el-GR" sz="1800" dirty="0">
              <a:latin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Font typeface="Wingdings" charset="2"/>
              <a:buChar char="q"/>
            </a:pPr>
            <a:r>
              <a:rPr lang="en-US" sz="1800" dirty="0">
                <a:latin typeface="Calibri"/>
                <a:cs typeface="Calibri"/>
              </a:rPr>
              <a:t>D6.4 – Multilingual speech to text services [</a:t>
            </a:r>
            <a:r>
              <a:rPr lang="en-US" sz="1800" b="1" dirty="0">
                <a:latin typeface="Calibri"/>
                <a:cs typeface="Calibri"/>
              </a:rPr>
              <a:t>M30</a:t>
            </a:r>
            <a:r>
              <a:rPr lang="en-US" sz="1800" dirty="0">
                <a:latin typeface="Calibri"/>
                <a:cs typeface="Calibri"/>
              </a:rPr>
              <a:t>] (Internal release [</a:t>
            </a:r>
            <a:r>
              <a:rPr lang="en-US" sz="1800" b="1" dirty="0">
                <a:latin typeface="Calibri"/>
                <a:cs typeface="Calibri"/>
              </a:rPr>
              <a:t>M15</a:t>
            </a:r>
            <a:r>
              <a:rPr lang="en-US" sz="1800" dirty="0">
                <a:latin typeface="Calibri"/>
                <a:cs typeface="Calibri"/>
              </a:rPr>
              <a:t>])</a:t>
            </a:r>
            <a:endParaRPr lang="el-GR" sz="1800" dirty="0">
              <a:latin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Font typeface="Wingdings" charset="2"/>
              <a:buChar char="q"/>
            </a:pPr>
            <a:r>
              <a:rPr lang="en-US" sz="1800" dirty="0">
                <a:latin typeface="Calibri"/>
                <a:cs typeface="Calibri"/>
              </a:rPr>
              <a:t>D6.5 – Illegal trafficking trend analysis services [</a:t>
            </a:r>
            <a:r>
              <a:rPr lang="en-US" sz="1800" b="1" dirty="0">
                <a:latin typeface="Calibri"/>
                <a:cs typeface="Calibri"/>
              </a:rPr>
              <a:t>M30</a:t>
            </a:r>
            <a:r>
              <a:rPr lang="en-US" sz="1800" dirty="0">
                <a:latin typeface="Calibri"/>
                <a:cs typeface="Calibri"/>
              </a:rPr>
              <a:t>] (Internal release [</a:t>
            </a:r>
            <a:r>
              <a:rPr lang="en-US" sz="1800" b="1" dirty="0">
                <a:latin typeface="Calibri"/>
                <a:cs typeface="Calibri"/>
              </a:rPr>
              <a:t>M15</a:t>
            </a:r>
            <a:r>
              <a:rPr lang="en-US" sz="1800" dirty="0">
                <a:latin typeface="Calibri"/>
                <a:cs typeface="Calibri"/>
              </a:rPr>
              <a:t>])</a:t>
            </a:r>
            <a:endParaRPr lang="en-GB" sz="18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 anchor="ctr">
            <a:normAutofit fontScale="92500"/>
          </a:bodyPr>
          <a:lstStyle/>
          <a:p>
            <a:r>
              <a:rPr lang="en-GB" dirty="0">
                <a:latin typeface="Calibri"/>
                <a:cs typeface="Calibri"/>
              </a:rPr>
              <a:t>Timing with tasks and deliverables</a:t>
            </a: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856ACAB4-68C2-4BFD-B4DE-F1C0B177E798}"/>
              </a:ext>
            </a:extLst>
          </p:cNvPr>
          <p:cNvGrpSpPr/>
          <p:nvPr/>
        </p:nvGrpSpPr>
        <p:grpSpPr>
          <a:xfrm>
            <a:off x="735012" y="2439733"/>
            <a:ext cx="8680081" cy="1707158"/>
            <a:chOff x="1943507" y="2221749"/>
            <a:chExt cx="8680081" cy="1707158"/>
          </a:xfrm>
        </p:grpSpPr>
        <p:pic>
          <p:nvPicPr>
            <p:cNvPr id="8" name="Εικόνα 7">
              <a:extLst>
                <a:ext uri="{FF2B5EF4-FFF2-40B4-BE49-F238E27FC236}">
                  <a16:creationId xmlns:a16="http://schemas.microsoft.com/office/drawing/2014/main" id="{D17912A7-1ADC-439D-9CCA-83312577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3507" y="2221749"/>
              <a:ext cx="8680081" cy="494324"/>
            </a:xfrm>
            <a:prstGeom prst="rect">
              <a:avLst/>
            </a:prstGeom>
          </p:spPr>
        </p:pic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BFA81858-90B7-46DF-8C28-678610FA1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3508" y="2716073"/>
              <a:ext cx="2075208" cy="1212834"/>
            </a:xfrm>
            <a:prstGeom prst="rect">
              <a:avLst/>
            </a:prstGeom>
          </p:spPr>
        </p:pic>
        <p:pic>
          <p:nvPicPr>
            <p:cNvPr id="10" name="Εικόνα 9">
              <a:extLst>
                <a:ext uri="{FF2B5EF4-FFF2-40B4-BE49-F238E27FC236}">
                  <a16:creationId xmlns:a16="http://schemas.microsoft.com/office/drawing/2014/main" id="{86FC7C3E-262E-456B-A507-C9DE8ADDC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17596" y="2698366"/>
              <a:ext cx="6605992" cy="1212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45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/>
                <a:cs typeface="Calibri"/>
              </a:rPr>
              <a:t>Description</a:t>
            </a:r>
            <a:r>
              <a:rPr lang="en-GB" sz="1800" dirty="0">
                <a:latin typeface="Calibri"/>
                <a:cs typeface="Calibri"/>
              </a:rPr>
              <a:t> – </a:t>
            </a:r>
            <a:r>
              <a:rPr lang="en-US" sz="1800" dirty="0">
                <a:latin typeface="Calibri"/>
                <a:cs typeface="Calibri"/>
              </a:rPr>
              <a:t>This task will be focused on designing and evolving an avant-garde semantic based text analytics engine for automatic content categorization and entities extraction. </a:t>
            </a:r>
            <a:endParaRPr lang="en-GB" sz="1800" dirty="0">
              <a:latin typeface="Calibri"/>
              <a:cs typeface="Calibri"/>
            </a:endParaRPr>
          </a:p>
          <a:p>
            <a:pPr marL="284400" indent="-28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/>
                <a:cs typeface="Calibri"/>
              </a:rPr>
              <a:t>Objectives </a:t>
            </a:r>
            <a:r>
              <a:rPr lang="en-GB" sz="1800" dirty="0">
                <a:latin typeface="Calibri"/>
                <a:cs typeface="Calibri"/>
              </a:rPr>
              <a:t>– </a:t>
            </a:r>
            <a:r>
              <a:rPr lang="it-IT" sz="1800" dirty="0">
                <a:latin typeface="Calibri"/>
                <a:cs typeface="Calibri"/>
              </a:rPr>
              <a:t>Design and </a:t>
            </a:r>
            <a:r>
              <a:rPr lang="it-IT" sz="1800" dirty="0" err="1">
                <a:latin typeface="Calibri"/>
                <a:cs typeface="Calibri"/>
              </a:rPr>
              <a:t>develop</a:t>
            </a:r>
            <a:r>
              <a:rPr lang="it-IT" sz="1800" dirty="0">
                <a:latin typeface="Calibri"/>
                <a:cs typeface="Calibri"/>
              </a:rPr>
              <a:t>  service </a:t>
            </a:r>
            <a:r>
              <a:rPr lang="it-IT" sz="1800" dirty="0" err="1">
                <a:latin typeface="Calibri"/>
                <a:cs typeface="Calibri"/>
              </a:rPr>
              <a:t>that</a:t>
            </a:r>
            <a:r>
              <a:rPr lang="it-IT" sz="180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enable the analysis of the text acquired from Surface/Deep Web, Dark Nets, Social media and other online sources, transforming content into usable information</a:t>
            </a:r>
            <a:endParaRPr lang="en-GB" sz="1800" dirty="0">
              <a:latin typeface="Calibri"/>
              <a:cs typeface="Calibri"/>
            </a:endParaRPr>
          </a:p>
          <a:p>
            <a:pPr marL="284400" indent="-28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/>
                <a:cs typeface="Calibri"/>
              </a:rPr>
              <a:t>Approach </a:t>
            </a:r>
            <a:r>
              <a:rPr lang="en-GB" sz="1800" dirty="0">
                <a:latin typeface="Calibri"/>
                <a:cs typeface="Calibri"/>
              </a:rPr>
              <a:t>– B</a:t>
            </a:r>
            <a:r>
              <a:rPr lang="en-US" sz="1800" dirty="0" err="1">
                <a:latin typeface="Calibri"/>
                <a:cs typeface="Calibri"/>
              </a:rPr>
              <a:t>ased</a:t>
            </a:r>
            <a:r>
              <a:rPr lang="en-US" sz="1800" dirty="0">
                <a:latin typeface="Calibri"/>
                <a:cs typeface="Calibri"/>
              </a:rPr>
              <a:t> on LEAs requirements, this will be focused on adapting current algorithms that </a:t>
            </a:r>
            <a:r>
              <a:rPr lang="en-GB" sz="1800" dirty="0">
                <a:latin typeface="Calibri"/>
                <a:cs typeface="Calibri"/>
              </a:rPr>
              <a:t>will be enriched with capabilities to extract advanced information, like temporal references and relationships among the extracted entities. </a:t>
            </a:r>
          </a:p>
          <a:p>
            <a:pPr marL="284400" indent="-28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/>
                <a:cs typeface="Calibri"/>
              </a:rPr>
              <a:t>Starting point (existing methods, algorithms, applications, data archives, etc.)</a:t>
            </a:r>
            <a:r>
              <a:rPr lang="en-GB" sz="1800" dirty="0">
                <a:latin typeface="Calibri"/>
                <a:cs typeface="Calibri"/>
              </a:rPr>
              <a:t> – Algorithms developed in previous projects and Cogito® support for </a:t>
            </a:r>
            <a:r>
              <a:rPr lang="es-ES" sz="1800" dirty="0">
                <a:latin typeface="Calibri"/>
                <a:cs typeface="Calibri"/>
              </a:rPr>
              <a:t>identification </a:t>
            </a:r>
            <a:r>
              <a:rPr lang="en-US" sz="1800" dirty="0">
                <a:latin typeface="Calibri"/>
                <a:cs typeface="Calibri"/>
              </a:rPr>
              <a:t>of classic standard entities (People, Organizations and Places) </a:t>
            </a:r>
            <a:endParaRPr lang="en-GB" sz="1800" dirty="0">
              <a:latin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GB" sz="1800" b="1" dirty="0">
                <a:latin typeface="Calibri"/>
                <a:cs typeface="Calibri"/>
              </a:rPr>
              <a:t>Involved partners</a:t>
            </a:r>
            <a:r>
              <a:rPr lang="en-GB" sz="1800" dirty="0">
                <a:latin typeface="Calibri"/>
                <a:cs typeface="Calibri"/>
              </a:rPr>
              <a:t> – Leader: </a:t>
            </a:r>
            <a:r>
              <a:rPr lang="en-GB" sz="1800" b="1" dirty="0">
                <a:latin typeface="Calibri"/>
                <a:cs typeface="Calibri"/>
              </a:rPr>
              <a:t>EXPSYS</a:t>
            </a:r>
            <a:r>
              <a:rPr lang="en-GB" sz="1800" dirty="0">
                <a:latin typeface="Calibri"/>
                <a:cs typeface="Calibri"/>
              </a:rPr>
              <a:t>; Participants: ENG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GB" sz="1800" b="1" dirty="0">
                <a:latin typeface="Calibri"/>
                <a:cs typeface="Calibri"/>
              </a:rPr>
              <a:t>Deliverables – </a:t>
            </a:r>
            <a:r>
              <a:rPr lang="en-GB" sz="1800" dirty="0">
                <a:latin typeface="Calibri"/>
                <a:cs typeface="Calibri"/>
              </a:rPr>
              <a:t>D6.1 [M30]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984818" cy="1071563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latin typeface="Calibri"/>
                <a:cs typeface="Calibri"/>
              </a:rPr>
              <a:t>Task 6.1 – Multilingual Text analysis  </a:t>
            </a:r>
            <a:r>
              <a:rPr lang="fr-FR" dirty="0">
                <a:latin typeface="Calibri"/>
                <a:cs typeface="Calibri"/>
              </a:rPr>
              <a:t>(M4-M30)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559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265680"/>
            <a:ext cx="9733280" cy="4676253"/>
          </a:xfrm>
        </p:spPr>
        <p:txBody>
          <a:bodyPr>
            <a:normAutofit fontScale="70000" lnSpcReduction="20000"/>
          </a:bodyPr>
          <a:lstStyle/>
          <a:p>
            <a:pPr marL="284400" indent="-28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latin typeface="Calibri"/>
                <a:cs typeface="Calibri"/>
              </a:rPr>
              <a:t>Description: </a:t>
            </a:r>
            <a:r>
              <a:rPr lang="en-GB" sz="2400" dirty="0">
                <a:latin typeface="Calibri"/>
                <a:cs typeface="Calibri"/>
              </a:rPr>
              <a:t>extract relevant information from visual content (images, videos) available online (Web, Deep/Dark web, social media) and offline (LEA databases</a:t>
            </a:r>
            <a:r>
              <a:rPr lang="en-GB" sz="2400">
                <a:latin typeface="Calibri"/>
                <a:cs typeface="Calibri"/>
              </a:rPr>
              <a:t>) resources. </a:t>
            </a:r>
            <a:endParaRPr lang="en-GB" sz="2400" dirty="0">
              <a:latin typeface="Calibri"/>
              <a:cs typeface="Calibri"/>
            </a:endParaRPr>
          </a:p>
          <a:p>
            <a:pPr marL="284400" indent="-28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latin typeface="Calibri"/>
                <a:cs typeface="Calibri"/>
              </a:rPr>
              <a:t>Objectives: </a:t>
            </a:r>
            <a:r>
              <a:rPr lang="en-GB" sz="2400" dirty="0">
                <a:latin typeface="Calibri"/>
                <a:cs typeface="Calibri"/>
              </a:rPr>
              <a:t>locate-identify real-world objects, high-level semantic entities and semantic events, included in the visual medium.</a:t>
            </a:r>
          </a:p>
          <a:p>
            <a:pPr marL="284400" indent="-28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latin typeface="Calibri"/>
                <a:cs typeface="Calibri"/>
              </a:rPr>
              <a:t>Approach:</a:t>
            </a:r>
            <a:r>
              <a:rPr lang="en-GB" sz="2400" dirty="0">
                <a:latin typeface="Calibri"/>
                <a:cs typeface="Calibri"/>
              </a:rPr>
              <a:t> Research and development of novel Deep Learning architectures to automatically detect potentially interesting pieces of information or evidence (objects, concepts and events)</a:t>
            </a:r>
          </a:p>
          <a:p>
            <a:pPr marL="284400" indent="-28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latin typeface="Calibri"/>
                <a:cs typeface="Calibri"/>
              </a:rPr>
              <a:t>Starting point (existing methods, algorithms, applications, data archives, etc.)</a:t>
            </a:r>
            <a:r>
              <a:rPr lang="en-GB" sz="2400" dirty="0">
                <a:latin typeface="Calibri"/>
                <a:cs typeface="Calibri"/>
              </a:rPr>
              <a:t> – </a:t>
            </a:r>
          </a:p>
          <a:p>
            <a:pPr marL="788371" lvl="1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100" dirty="0">
                <a:latin typeface="Calibri"/>
                <a:cs typeface="Calibri"/>
              </a:rPr>
              <a:t>Object </a:t>
            </a:r>
          </a:p>
          <a:p>
            <a:pPr marL="1292343" lvl="2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100" dirty="0">
                <a:latin typeface="Calibri"/>
                <a:cs typeface="Calibri"/>
              </a:rPr>
              <a:t>Meta-architectures: Faster R-CNN, SSD, Retina-Net </a:t>
            </a:r>
          </a:p>
          <a:p>
            <a:pPr marL="1292343" lvl="2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100" dirty="0">
                <a:latin typeface="Calibri"/>
                <a:cs typeface="Calibri"/>
              </a:rPr>
              <a:t>Feature extractors: </a:t>
            </a:r>
            <a:r>
              <a:rPr lang="en-GB" sz="2100" dirty="0" err="1">
                <a:latin typeface="Calibri"/>
                <a:cs typeface="Calibri"/>
              </a:rPr>
              <a:t>Mobilenet</a:t>
            </a:r>
            <a:r>
              <a:rPr lang="en-GB" sz="2100" dirty="0">
                <a:latin typeface="Calibri"/>
                <a:cs typeface="Calibri"/>
              </a:rPr>
              <a:t> v2, </a:t>
            </a:r>
            <a:r>
              <a:rPr lang="en-GB" sz="2100" dirty="0" err="1">
                <a:latin typeface="Calibri"/>
                <a:cs typeface="Calibri"/>
              </a:rPr>
              <a:t>NasNet</a:t>
            </a:r>
            <a:r>
              <a:rPr lang="en-GB" sz="2100" dirty="0">
                <a:latin typeface="Calibri"/>
                <a:cs typeface="Calibri"/>
              </a:rPr>
              <a:t>, FPN, Squeeze and Excitation Networks</a:t>
            </a:r>
          </a:p>
          <a:p>
            <a:pPr marL="788371" lvl="1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100" dirty="0">
                <a:latin typeface="Calibri"/>
                <a:cs typeface="Calibri"/>
              </a:rPr>
              <a:t>Concept:</a:t>
            </a:r>
          </a:p>
          <a:p>
            <a:pPr marL="1292343" lvl="2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100" dirty="0">
                <a:latin typeface="Calibri"/>
                <a:cs typeface="Calibri"/>
              </a:rPr>
              <a:t>Feature extractors: Inception </a:t>
            </a:r>
            <a:r>
              <a:rPr lang="en-GB" sz="2100" dirty="0" err="1">
                <a:latin typeface="Calibri"/>
                <a:cs typeface="Calibri"/>
              </a:rPr>
              <a:t>ResNet</a:t>
            </a:r>
            <a:r>
              <a:rPr lang="en-GB" sz="2100" dirty="0">
                <a:latin typeface="Calibri"/>
                <a:cs typeface="Calibri"/>
              </a:rPr>
              <a:t> v2, Inception v4, </a:t>
            </a:r>
            <a:r>
              <a:rPr lang="en-GB" sz="2100" dirty="0" err="1">
                <a:latin typeface="Calibri"/>
                <a:cs typeface="Calibri"/>
              </a:rPr>
              <a:t>NasNet</a:t>
            </a:r>
            <a:r>
              <a:rPr lang="en-GB" sz="2100" dirty="0">
                <a:latin typeface="Calibri"/>
                <a:cs typeface="Calibri"/>
              </a:rPr>
              <a:t>, AlexNet, VGG16, </a:t>
            </a:r>
            <a:r>
              <a:rPr lang="en-GB" sz="2100" dirty="0" err="1">
                <a:latin typeface="Calibri"/>
                <a:cs typeface="Calibri"/>
              </a:rPr>
              <a:t>DenseNet</a:t>
            </a:r>
            <a:endParaRPr lang="en-GB" sz="2100" dirty="0">
              <a:latin typeface="Calibri"/>
              <a:cs typeface="Calibri"/>
            </a:endParaRPr>
          </a:p>
          <a:p>
            <a:pPr marL="788371" lvl="1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100" dirty="0">
                <a:latin typeface="Calibri"/>
                <a:cs typeface="Calibri"/>
              </a:rPr>
              <a:t>Event detection:</a:t>
            </a:r>
          </a:p>
          <a:p>
            <a:pPr marL="1292343" lvl="2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100" dirty="0">
                <a:latin typeface="Calibri"/>
                <a:cs typeface="Calibri"/>
              </a:rPr>
              <a:t>Feature extractors: 2-stream (</a:t>
            </a:r>
            <a:r>
              <a:rPr lang="en-GB" sz="2100" dirty="0" err="1">
                <a:latin typeface="Calibri"/>
                <a:cs typeface="Calibri"/>
              </a:rPr>
              <a:t>motion+appearance</a:t>
            </a:r>
            <a:r>
              <a:rPr lang="en-GB" sz="2100" dirty="0">
                <a:latin typeface="Calibri"/>
                <a:cs typeface="Calibri"/>
              </a:rPr>
              <a:t>) networks</a:t>
            </a:r>
          </a:p>
          <a:p>
            <a:pPr marL="1292343" lvl="2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100" dirty="0">
                <a:latin typeface="Calibri"/>
                <a:cs typeface="Calibri"/>
              </a:rPr>
              <a:t>Architecture: LSTM networks for modelling events using multi-modal features </a:t>
            </a:r>
          </a:p>
          <a:p>
            <a:pPr marL="788371" lvl="1" indent="-28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100" dirty="0">
                <a:latin typeface="Calibri"/>
                <a:cs typeface="Calibri"/>
              </a:rPr>
              <a:t>S. Thermos, G. T. Papadopoulos, P. </a:t>
            </a:r>
            <a:r>
              <a:rPr lang="en-GB" sz="2100" dirty="0" err="1">
                <a:latin typeface="Calibri"/>
                <a:cs typeface="Calibri"/>
              </a:rPr>
              <a:t>Daras</a:t>
            </a:r>
            <a:r>
              <a:rPr lang="en-GB" sz="2100" dirty="0">
                <a:latin typeface="Calibri"/>
                <a:cs typeface="Calibri"/>
              </a:rPr>
              <a:t>, G. Potamianos, "Deep Affordance-grounded Sensorimotor Object Recognition", IEEE Conference on Computer Vision and Pattern Recognition (CVPR 2017), Honolulu, Hawaii, USA, July 2017.</a:t>
            </a:r>
          </a:p>
          <a:p>
            <a:pPr marL="284400" indent="-28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latin typeface="Calibri"/>
                <a:cs typeface="Calibri"/>
              </a:rPr>
              <a:t>Involved partners</a:t>
            </a:r>
            <a:r>
              <a:rPr lang="en-GB" sz="2400" dirty="0">
                <a:latin typeface="Calibri"/>
                <a:cs typeface="Calibri"/>
              </a:rPr>
              <a:t> – Leader: </a:t>
            </a:r>
            <a:r>
              <a:rPr lang="en-US" sz="2400" b="1" dirty="0">
                <a:latin typeface="Calibri"/>
                <a:cs typeface="Calibri"/>
              </a:rPr>
              <a:t>CERTH</a:t>
            </a:r>
            <a:endParaRPr lang="en-GB" sz="2400" dirty="0">
              <a:latin typeface="Calibri"/>
              <a:cs typeface="Calibri"/>
            </a:endParaRPr>
          </a:p>
          <a:p>
            <a:pPr marL="284400" indent="-28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latin typeface="Calibri"/>
                <a:cs typeface="Calibri"/>
              </a:rPr>
              <a:t>Deliverables – </a:t>
            </a:r>
            <a:r>
              <a:rPr lang="en-GB" sz="2400" dirty="0">
                <a:latin typeface="Calibri"/>
                <a:cs typeface="Calibri"/>
              </a:rPr>
              <a:t>D6.2 [M15 (internal), M30]</a:t>
            </a:r>
            <a:endParaRPr lang="en-GB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342537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libri"/>
                <a:cs typeface="Calibri"/>
              </a:rPr>
              <a:t>Task 6.2 – Image and Video analysis (M</a:t>
            </a:r>
            <a:r>
              <a:rPr lang="el-GR" dirty="0">
                <a:latin typeface="Calibri"/>
                <a:cs typeface="Calibri"/>
              </a:rPr>
              <a:t>4</a:t>
            </a:r>
            <a:r>
              <a:rPr lang="en-GB" dirty="0">
                <a:latin typeface="Calibri"/>
                <a:cs typeface="Calibri"/>
              </a:rPr>
              <a:t>-M3</a:t>
            </a:r>
            <a:r>
              <a:rPr lang="el-GR" dirty="0">
                <a:latin typeface="Calibri"/>
                <a:cs typeface="Calibri"/>
              </a:rPr>
              <a:t>0</a:t>
            </a:r>
            <a:r>
              <a:rPr lang="en-GB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486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3571" y="415925"/>
            <a:ext cx="5792346" cy="1071563"/>
          </a:xfrm>
        </p:spPr>
        <p:txBody>
          <a:bodyPr>
            <a:noAutofit/>
          </a:bodyPr>
          <a:lstStyle/>
          <a:p>
            <a:r>
              <a:rPr lang="en-US" sz="3700" dirty="0">
                <a:latin typeface="Calibri"/>
                <a:cs typeface="Calibri"/>
              </a:rPr>
              <a:t>Object detection results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2885D45-EDE7-4001-9059-BF029DFAA6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807" y="2683323"/>
            <a:ext cx="3242496" cy="2576002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464F8C25-1B18-44F4-865C-120445103B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9744" y="2621793"/>
            <a:ext cx="6672262" cy="26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5163"/>
      </p:ext>
    </p:extLst>
  </p:cSld>
  <p:clrMapOvr>
    <a:masterClrMapping/>
  </p:clrMapOvr>
</p:sld>
</file>

<file path=ppt/theme/theme1.xml><?xml version="1.0" encoding="utf-8"?>
<a:theme xmlns:a="http://schemas.openxmlformats.org/drawingml/2006/main" name="anit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ita.potx" id="{AEF55BDF-7767-5448-B221-F3794EF80722}" vid="{2BC33638-5D0F-A249-BDC9-987F86B53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anita</Template>
  <TotalTime>525</TotalTime>
  <Words>1565</Words>
  <Application>Microsoft Office PowerPoint</Application>
  <PresentationFormat>Προσαρμογή</PresentationFormat>
  <Paragraphs>198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9" baseType="lpstr">
      <vt:lpstr>Arial</vt:lpstr>
      <vt:lpstr>Calibri</vt:lpstr>
      <vt:lpstr>Pangram</vt:lpstr>
      <vt:lpstr>Pangram Black</vt:lpstr>
      <vt:lpstr>Pangram ExtraBold</vt:lpstr>
      <vt:lpstr>Trebuchet MS</vt:lpstr>
      <vt:lpstr>Wingdings</vt:lpstr>
      <vt:lpstr>anita</vt:lpstr>
      <vt:lpstr>WP6 Big Data analysis and analytics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Bouali</dc:creator>
  <cp:lastModifiedBy>Apostolos Axenopoulos</cp:lastModifiedBy>
  <cp:revision>88</cp:revision>
  <dcterms:created xsi:type="dcterms:W3CDTF">2018-05-11T07:48:31Z</dcterms:created>
  <dcterms:modified xsi:type="dcterms:W3CDTF">2018-05-25T21:27:13Z</dcterms:modified>
</cp:coreProperties>
</file>