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87" r:id="rId3"/>
    <p:sldId id="288" r:id="rId4"/>
    <p:sldId id="280" r:id="rId5"/>
    <p:sldId id="284" r:id="rId6"/>
    <p:sldId id="268" r:id="rId7"/>
    <p:sldId id="286" r:id="rId8"/>
    <p:sldId id="277" r:id="rId9"/>
    <p:sldId id="285" r:id="rId10"/>
    <p:sldId id="265" r:id="rId11"/>
    <p:sldId id="283" r:id="rId12"/>
    <p:sldId id="260" r:id="rId13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2"/>
    <p:restoredTop sz="82985"/>
  </p:normalViewPr>
  <p:slideViewPr>
    <p:cSldViewPr snapToGrid="0" snapToObjects="1">
      <p:cViewPr varScale="1">
        <p:scale>
          <a:sx n="86" d="100"/>
          <a:sy n="86" d="100"/>
        </p:scale>
        <p:origin x="528" y="208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 fontScale="90000"/>
          </a:bodyPr>
          <a:lstStyle/>
          <a:p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>WP5 – T5.1</a:t>
            </a:r>
            <a:br>
              <a:rPr lang="it-IT" sz="44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it-IT" sz="3600" dirty="0">
                <a:solidFill>
                  <a:schemeClr val="bg1"/>
                </a:solidFill>
              </a:rPr>
              <a:t>Data source </a:t>
            </a:r>
            <a:r>
              <a:rPr lang="it-IT" sz="3600" dirty="0" err="1">
                <a:solidFill>
                  <a:schemeClr val="bg1"/>
                </a:solidFill>
              </a:rPr>
              <a:t>risk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3600" dirty="0" err="1">
                <a:solidFill>
                  <a:schemeClr val="bg1"/>
                </a:solidFill>
              </a:rPr>
              <a:t>assessment</a:t>
            </a:r>
            <a:r>
              <a:rPr lang="it-IT" sz="3600" dirty="0">
                <a:solidFill>
                  <a:schemeClr val="bg1"/>
                </a:solidFill>
              </a:rPr>
              <a:t> in the Surface Web, </a:t>
            </a:r>
            <a:r>
              <a:rPr lang="it-IT" sz="3600" dirty="0" err="1">
                <a:solidFill>
                  <a:schemeClr val="bg1"/>
                </a:solidFill>
              </a:rPr>
              <a:t>Deep</a:t>
            </a:r>
            <a:r>
              <a:rPr lang="it-IT" sz="3600" dirty="0">
                <a:solidFill>
                  <a:schemeClr val="bg1"/>
                </a:solidFill>
              </a:rPr>
              <a:t> Web and Dark </a:t>
            </a:r>
            <a:r>
              <a:rPr lang="it-IT" sz="3600" dirty="0" err="1">
                <a:solidFill>
                  <a:schemeClr val="bg1"/>
                </a:solidFill>
              </a:rPr>
              <a:t>Nets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endParaRPr lang="it-IT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JADS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Partners: </a:t>
            </a:r>
            <a:r>
              <a:rPr lang="it-IT" b="1" dirty="0">
                <a:solidFill>
                  <a:schemeClr val="bg1"/>
                </a:solidFill>
              </a:rPr>
              <a:t>AIT, RISSC 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Plenary 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Belgrade, Oct. 2018</a:t>
            </a: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Potential risks &amp; Open issues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6721007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This risk already manifested!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74278508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b="1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12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271C3-3B5B-9F43-8DEF-E6CDD7245B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8612C-33E1-8E4B-970C-48521B6D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pPr marL="457200" indent="-457200">
              <a:buFontTx/>
              <a:buChar char="-"/>
            </a:pPr>
            <a:r>
              <a:rPr lang="it-IT" sz="2800" dirty="0"/>
              <a:t>Showcase </a:t>
            </a:r>
            <a:r>
              <a:rPr lang="it-IT" sz="2800"/>
              <a:t>of task and </a:t>
            </a:r>
            <a:r>
              <a:rPr lang="it-IT" sz="2800" dirty="0" err="1"/>
              <a:t>updated</a:t>
            </a:r>
            <a:r>
              <a:rPr lang="it-IT" sz="2800" dirty="0"/>
              <a:t> </a:t>
            </a:r>
            <a:r>
              <a:rPr lang="it-IT" sz="2800" dirty="0" err="1"/>
              <a:t>Research</a:t>
            </a:r>
            <a:r>
              <a:rPr lang="it-IT" sz="2800" dirty="0"/>
              <a:t> Design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Showcase of Analysis </a:t>
            </a:r>
            <a:r>
              <a:rPr lang="it-IT" sz="2800" dirty="0" err="1"/>
              <a:t>Results</a:t>
            </a:r>
            <a:r>
              <a:rPr lang="it-IT" sz="2800" dirty="0"/>
              <a:t> so far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Content Download &amp; </a:t>
            </a:r>
            <a:r>
              <a:rPr lang="it-IT" sz="2800" dirty="0" err="1"/>
              <a:t>Discussions</a:t>
            </a:r>
            <a:r>
              <a:rPr lang="it-IT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Future work </a:t>
            </a:r>
            <a:r>
              <a:rPr lang="it-IT" sz="2800" dirty="0" err="1"/>
              <a:t>plans</a:t>
            </a:r>
            <a:r>
              <a:rPr lang="it-IT" sz="2800" dirty="0"/>
              <a:t> and </a:t>
            </a:r>
            <a:r>
              <a:rPr lang="it-IT" sz="2800" dirty="0" err="1"/>
              <a:t>TODO’s</a:t>
            </a:r>
            <a:endParaRPr lang="it-IT" sz="2800" dirty="0"/>
          </a:p>
          <a:p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752CB-6E4C-7149-8A80-63FEB91A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5851-F387-1946-8964-1FE5473BF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241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49281-C761-4F44-846D-C919DE5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JADS</a:t>
            </a:r>
          </a:p>
          <a:p>
            <a:r>
              <a:rPr lang="it-IT" dirty="0"/>
              <a:t>ENG</a:t>
            </a:r>
          </a:p>
          <a:p>
            <a:r>
              <a:rPr lang="it-IT" dirty="0"/>
              <a:t>AIT</a:t>
            </a:r>
          </a:p>
          <a:p>
            <a:r>
              <a:rPr lang="it-IT" dirty="0"/>
              <a:t>RISSC</a:t>
            </a:r>
          </a:p>
          <a:p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CF563-8E15-164D-83FC-5F81FD1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ED2E-D0BB-4148-AF55-4D08088C0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Attendees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3A3D9-EB1C-9243-A943-95768407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>
            <a:normAutofit lnSpcReduction="10000"/>
          </a:bodyPr>
          <a:lstStyle/>
          <a:p>
            <a:r>
              <a:rPr lang="it-IT" sz="2000" b="1" dirty="0"/>
              <a:t>Task.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will</a:t>
            </a:r>
            <a:r>
              <a:rPr lang="it-IT" sz="2000" dirty="0"/>
              <a:t> focus on the </a:t>
            </a:r>
            <a:r>
              <a:rPr lang="it-IT" sz="2000" dirty="0" err="1"/>
              <a:t>definition</a:t>
            </a:r>
            <a:r>
              <a:rPr lang="it-IT" sz="2000" dirty="0"/>
              <a:t> of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indicators</a:t>
            </a:r>
            <a:r>
              <a:rPr lang="it-IT" sz="2000" dirty="0"/>
              <a:t> for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 of new data </a:t>
            </a:r>
            <a:r>
              <a:rPr lang="it-IT" sz="2000" dirty="0" err="1"/>
              <a:t>sources</a:t>
            </a:r>
            <a:r>
              <a:rPr lang="it-IT" sz="2000" dirty="0"/>
              <a:t>.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referred</a:t>
            </a:r>
            <a:r>
              <a:rPr lang="it-IT" sz="2000" dirty="0"/>
              <a:t> to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aspects</a:t>
            </a:r>
            <a:r>
              <a:rPr lang="it-IT" sz="2000" dirty="0"/>
              <a:t> </a:t>
            </a:r>
            <a:r>
              <a:rPr lang="it-IT" sz="2000" dirty="0" err="1"/>
              <a:t>strictly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: on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due to the </a:t>
            </a:r>
            <a:r>
              <a:rPr lang="it-IT" sz="2000" dirty="0" err="1"/>
              <a:t>involvement</a:t>
            </a:r>
            <a:r>
              <a:rPr lang="it-IT" sz="2000" dirty="0"/>
              <a:t> of source in </a:t>
            </a:r>
            <a:r>
              <a:rPr lang="it-IT" sz="2000" dirty="0" err="1"/>
              <a:t>illegal</a:t>
            </a:r>
            <a:r>
              <a:rPr lang="it-IT" sz="2000" dirty="0"/>
              <a:t> </a:t>
            </a:r>
            <a:r>
              <a:rPr lang="it-IT" sz="2000" dirty="0" err="1"/>
              <a:t>trafficking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; on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possibility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criminal</a:t>
            </a:r>
            <a:r>
              <a:rPr lang="it-IT" sz="2000" dirty="0"/>
              <a:t> </a:t>
            </a:r>
            <a:r>
              <a:rPr lang="it-IT" sz="2000" dirty="0" err="1"/>
              <a:t>groups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or </a:t>
            </a:r>
            <a:r>
              <a:rPr lang="it-IT" sz="2000" dirty="0" err="1"/>
              <a:t>manage</a:t>
            </a:r>
            <a:r>
              <a:rPr lang="it-IT" sz="2000" dirty="0"/>
              <a:t> </a:t>
            </a:r>
            <a:r>
              <a:rPr lang="it-IT" sz="2000" dirty="0" err="1"/>
              <a:t>sources</a:t>
            </a:r>
            <a:r>
              <a:rPr lang="it-IT" sz="2000" dirty="0"/>
              <a:t> </a:t>
            </a:r>
            <a:r>
              <a:rPr lang="it-IT" sz="2000" dirty="0" err="1"/>
              <a:t>monitored</a:t>
            </a:r>
            <a:r>
              <a:rPr lang="it-IT" sz="2000" dirty="0"/>
              <a:t> by </a:t>
            </a:r>
            <a:r>
              <a:rPr lang="it-IT" sz="2000" dirty="0" err="1"/>
              <a:t>LEAs</a:t>
            </a:r>
            <a:r>
              <a:rPr lang="it-IT" sz="2000" dirty="0"/>
              <a:t> </a:t>
            </a:r>
            <a:r>
              <a:rPr lang="it-IT" sz="2000" dirty="0" err="1"/>
              <a:t>could</a:t>
            </a:r>
            <a:r>
              <a:rPr lang="it-IT" sz="2000" dirty="0"/>
              <a:t> </a:t>
            </a:r>
            <a:r>
              <a:rPr lang="it-IT" sz="2000" dirty="0" err="1"/>
              <a:t>recognise</a:t>
            </a:r>
            <a:r>
              <a:rPr lang="it-IT" sz="2000" dirty="0"/>
              <a:t> </a:t>
            </a:r>
            <a:r>
              <a:rPr lang="it-IT" sz="2000" dirty="0" err="1"/>
              <a:t>anomalous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 due to the </a:t>
            </a:r>
            <a:r>
              <a:rPr lang="it-IT" sz="2000" dirty="0" err="1"/>
              <a:t>crawling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and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, </a:t>
            </a:r>
            <a:r>
              <a:rPr lang="it-IT" sz="2000" dirty="0" err="1"/>
              <a:t>compromising</a:t>
            </a:r>
            <a:r>
              <a:rPr lang="it-IT" sz="2000" dirty="0"/>
              <a:t> the </a:t>
            </a:r>
            <a:r>
              <a:rPr lang="it-IT" sz="2000" dirty="0" err="1"/>
              <a:t>investigations</a:t>
            </a:r>
            <a:r>
              <a:rPr lang="it-IT" sz="2000" dirty="0"/>
              <a:t>. </a:t>
            </a:r>
            <a:r>
              <a:rPr lang="it-IT" sz="2000" dirty="0" err="1"/>
              <a:t>Taking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a source can </a:t>
            </a:r>
            <a:r>
              <a:rPr lang="it-IT" sz="2000" dirty="0" err="1"/>
              <a:t>increase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depth</a:t>
            </a:r>
            <a:r>
              <a:rPr lang="it-IT" sz="2000" dirty="0"/>
              <a:t> in the Web,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methods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position of the source (in Surface Web, </a:t>
            </a:r>
            <a:r>
              <a:rPr lang="it-IT" sz="2000" dirty="0" err="1"/>
              <a:t>Deep</a:t>
            </a:r>
            <a:r>
              <a:rPr lang="it-IT" sz="2000" dirty="0"/>
              <a:t> Web or Dark </a:t>
            </a:r>
            <a:r>
              <a:rPr lang="it-IT" sz="2000" dirty="0" err="1"/>
              <a:t>Nets</a:t>
            </a:r>
            <a:r>
              <a:rPr lang="it-IT" sz="2000" dirty="0"/>
              <a:t>), </a:t>
            </a:r>
            <a:r>
              <a:rPr lang="it-IT" sz="2000" dirty="0" err="1"/>
              <a:t>metadata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extracted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define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enabled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the </a:t>
            </a:r>
            <a:r>
              <a:rPr lang="it-IT" sz="2000" dirty="0" err="1"/>
              <a:t>crawling</a:t>
            </a:r>
            <a:r>
              <a:rPr lang="it-IT" sz="2000" dirty="0"/>
              <a:t> and with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degree</a:t>
            </a:r>
            <a:r>
              <a:rPr lang="it-IT" sz="2000" dirty="0"/>
              <a:t> of </a:t>
            </a:r>
            <a:r>
              <a:rPr lang="it-IT" sz="2000" dirty="0" err="1"/>
              <a:t>anonymity</a:t>
            </a:r>
            <a:r>
              <a:rPr lang="it-IT" sz="2000" dirty="0"/>
              <a:t>. </a:t>
            </a:r>
            <a:r>
              <a:rPr lang="it-IT" sz="2000" dirty="0" err="1"/>
              <a:t>Finally</a:t>
            </a:r>
            <a:r>
              <a:rPr lang="it-IT" sz="2000" dirty="0"/>
              <a:t>, </a:t>
            </a:r>
            <a:r>
              <a:rPr lang="it-IT" sz="2000" dirty="0" err="1"/>
              <a:t>websites</a:t>
            </a:r>
            <a:r>
              <a:rPr lang="it-IT" sz="2000" dirty="0"/>
              <a:t> </a:t>
            </a:r>
            <a:r>
              <a:rPr lang="it-IT" sz="2000" dirty="0" err="1"/>
              <a:t>appearance</a:t>
            </a:r>
            <a:r>
              <a:rPr lang="it-IT" sz="2000" dirty="0"/>
              <a:t>, </a:t>
            </a:r>
            <a:r>
              <a:rPr lang="it-IT" sz="2000" dirty="0" err="1"/>
              <a:t>their</a:t>
            </a:r>
            <a:r>
              <a:rPr lang="it-IT" sz="2000" dirty="0"/>
              <a:t> update </a:t>
            </a:r>
            <a:r>
              <a:rPr lang="it-IT" sz="2000" dirty="0" err="1"/>
              <a:t>frequency</a:t>
            </a:r>
            <a:r>
              <a:rPr lang="it-IT" sz="2000" dirty="0"/>
              <a:t> and </a:t>
            </a:r>
            <a:r>
              <a:rPr lang="it-IT" sz="2000" dirty="0" err="1"/>
              <a:t>refresh</a:t>
            </a:r>
            <a:r>
              <a:rPr lang="it-IT" sz="2000" dirty="0"/>
              <a:t> in data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during</a:t>
            </a:r>
            <a:r>
              <a:rPr lang="it-IT" sz="2000" dirty="0"/>
              <a:t> the </a:t>
            </a:r>
            <a:r>
              <a:rPr lang="it-IT" sz="2000" dirty="0" err="1"/>
              <a:t>assessment</a:t>
            </a:r>
            <a:r>
              <a:rPr lang="it-IT" sz="2000" dirty="0"/>
              <a:t> stage. The </a:t>
            </a:r>
            <a:r>
              <a:rPr lang="it-IT" sz="2000" dirty="0" err="1"/>
              <a:t>outcome</a:t>
            </a:r>
            <a:r>
              <a:rPr lang="it-IT" sz="2000" dirty="0"/>
              <a:t> of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consists</a:t>
            </a:r>
            <a:r>
              <a:rPr lang="it-IT" sz="2000" dirty="0"/>
              <a:t> in a set of </a:t>
            </a:r>
            <a:r>
              <a:rPr lang="it-IT" sz="2000" dirty="0" err="1"/>
              <a:t>guidelines</a:t>
            </a:r>
            <a:r>
              <a:rPr lang="it-IT" sz="2000" dirty="0"/>
              <a:t>,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principles</a:t>
            </a:r>
            <a:r>
              <a:rPr lang="it-IT" sz="2000" dirty="0"/>
              <a:t> to </a:t>
            </a:r>
            <a:r>
              <a:rPr lang="it-IT" sz="2000" dirty="0" err="1"/>
              <a:t>establish</a:t>
            </a:r>
            <a:r>
              <a:rPr lang="it-IT" sz="2000" dirty="0"/>
              <a:t>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</a:t>
            </a:r>
            <a:r>
              <a:rPr lang="it-IT" sz="2000" dirty="0" err="1"/>
              <a:t>sources</a:t>
            </a:r>
            <a:r>
              <a:rPr lang="it-IT" sz="2000" dirty="0"/>
              <a:t> in Surface Web, </a:t>
            </a:r>
            <a:r>
              <a:rPr lang="it-IT" sz="2000" dirty="0" err="1"/>
              <a:t>Deep</a:t>
            </a:r>
            <a:r>
              <a:rPr lang="it-IT" sz="2000" dirty="0"/>
              <a:t> Web and Dark </a:t>
            </a:r>
            <a:r>
              <a:rPr lang="it-IT" sz="2000" dirty="0" err="1"/>
              <a:t>Nets</a:t>
            </a:r>
            <a:r>
              <a:rPr lang="it-IT" sz="2000" dirty="0"/>
              <a:t>, and the </a:t>
            </a:r>
            <a:r>
              <a:rPr lang="it-IT" sz="2000" dirty="0" err="1"/>
              <a:t>related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to be </a:t>
            </a:r>
            <a:r>
              <a:rPr lang="it-IT" sz="2000" dirty="0" err="1"/>
              <a:t>applied</a:t>
            </a:r>
            <a:r>
              <a:rPr lang="it-IT" sz="2000" dirty="0"/>
              <a:t> for </a:t>
            </a:r>
            <a:r>
              <a:rPr lang="it-IT" sz="2000" dirty="0" err="1"/>
              <a:t>ensuring</a:t>
            </a:r>
            <a:r>
              <a:rPr lang="it-IT" sz="2000" dirty="0"/>
              <a:t> </a:t>
            </a:r>
            <a:r>
              <a:rPr lang="it-IT" sz="2000" dirty="0" err="1"/>
              <a:t>safe</a:t>
            </a:r>
            <a:r>
              <a:rPr lang="it-IT" sz="2000" dirty="0"/>
              <a:t> and </a:t>
            </a:r>
            <a:r>
              <a:rPr lang="it-IT" sz="2000" dirty="0" err="1"/>
              <a:t>secure</a:t>
            </a:r>
            <a:r>
              <a:rPr lang="it-IT" sz="2000" dirty="0"/>
              <a:t> </a:t>
            </a:r>
            <a:r>
              <a:rPr lang="it-IT" sz="2000" dirty="0" err="1"/>
              <a:t>crawling</a:t>
            </a:r>
            <a:r>
              <a:rPr lang="it-IT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29BE6-CC2D-014B-93FD-B5136FD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90C3-EAC1-C24D-AF90-55C0AEC3B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42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70" y="2366716"/>
            <a:ext cx="9334682" cy="444224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(from Belgrade)</a:t>
            </a:r>
          </a:p>
        </p:txBody>
      </p:sp>
    </p:spTree>
    <p:extLst>
      <p:ext uri="{BB962C8B-B14F-4D97-AF65-F5344CB8AC3E}">
        <p14:creationId xmlns:p14="http://schemas.microsoft.com/office/powerpoint/2010/main" val="13085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9" y="2366716"/>
            <a:ext cx="9901025" cy="4442242"/>
          </a:xfrm>
        </p:spPr>
        <p:txBody>
          <a:bodyPr>
            <a:normAutofit fontScale="85000" lnSpcReduction="10000"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/>
                <a:cs typeface="Calibri"/>
              </a:rPr>
              <a:t>Multi-depth (Shallow, Deep, Dark) Risk Assessment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(Updated)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508D6-39A7-B046-BA0E-AC1CB15094B7}"/>
              </a:ext>
            </a:extLst>
          </p:cNvPr>
          <p:cNvSpPr txBox="1"/>
          <p:nvPr/>
        </p:nvSpPr>
        <p:spPr>
          <a:xfrm>
            <a:off x="5411450" y="6485792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+37 </a:t>
            </a:r>
            <a:r>
              <a:rPr lang="it-IT" dirty="0" err="1"/>
              <a:t>papers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</a:t>
            </a:r>
            <a:r>
              <a:rPr lang="it-IT" dirty="0" err="1"/>
              <a:t>dataset</a:t>
            </a:r>
            <a:r>
              <a:rPr lang="it-IT" dirty="0"/>
              <a:t>, </a:t>
            </a:r>
            <a:r>
              <a:rPr lang="it-IT" dirty="0" err="1"/>
              <a:t>incl</a:t>
            </a:r>
            <a:r>
              <a:rPr lang="it-IT" dirty="0"/>
              <a:t>. </a:t>
            </a:r>
            <a:r>
              <a:rPr lang="it-IT" dirty="0" err="1"/>
              <a:t>Klerx</a:t>
            </a:r>
            <a:r>
              <a:rPr lang="it-IT" dirty="0"/>
              <a:t> et al. From AIT</a:t>
            </a:r>
          </a:p>
        </p:txBody>
      </p:sp>
    </p:spTree>
    <p:extLst>
      <p:ext uri="{BB962C8B-B14F-4D97-AF65-F5344CB8AC3E}">
        <p14:creationId xmlns:p14="http://schemas.microsoft.com/office/powerpoint/2010/main" val="4833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7320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r>
              <a:rPr lang="it-IT" sz="2400" b="1" dirty="0"/>
              <a:t>	SRQ5. </a:t>
            </a:r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assessment</a:t>
            </a:r>
            <a:r>
              <a:rPr lang="it-IT" sz="2400" b="1" dirty="0"/>
              <a:t> </a:t>
            </a:r>
            <a:r>
              <a:rPr lang="it-IT" sz="2400" b="1" dirty="0" err="1"/>
              <a:t>methods</a:t>
            </a:r>
            <a:r>
              <a:rPr lang="it-IT" sz="2400" b="1" dirty="0"/>
              <a:t> </a:t>
            </a:r>
            <a:r>
              <a:rPr lang="it-IT" sz="2400" b="1" dirty="0" err="1"/>
              <a:t>exist</a:t>
            </a:r>
            <a:r>
              <a:rPr lang="it-IT" sz="2400" b="1" dirty="0"/>
              <a:t> for </a:t>
            </a:r>
            <a:r>
              <a:rPr lang="it-IT" sz="2400" b="1" dirty="0" err="1"/>
              <a:t>which</a:t>
            </a:r>
            <a:r>
              <a:rPr lang="it-IT" sz="2400" b="1" dirty="0"/>
              <a:t> </a:t>
            </a:r>
            <a:r>
              <a:rPr lang="it-IT" sz="2400" b="1" dirty="0" err="1"/>
              <a:t>depth</a:t>
            </a:r>
            <a:r>
              <a:rPr lang="it-IT" sz="2400" b="1" dirty="0"/>
              <a:t> of </a:t>
            </a:r>
            <a:r>
              <a:rPr lang="it-IT" sz="2400" b="1" dirty="0" err="1"/>
              <a:t>analysis</a:t>
            </a:r>
            <a:r>
              <a:rPr lang="it-IT" sz="2400" b="1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384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C69FB-6286-2F4F-B0C5-8C08332C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27F9E-0823-A647-AD03-C107F3F28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Results</a:t>
            </a:r>
            <a:r>
              <a:rPr lang="it-IT" dirty="0"/>
              <a:t> so far </a:t>
            </a:r>
            <a:r>
              <a:rPr lang="it-IT" sz="2200" dirty="0"/>
              <a:t>(</a:t>
            </a:r>
            <a:r>
              <a:rPr lang="it-IT" sz="2200" dirty="0" err="1"/>
              <a:t>shallow</a:t>
            </a:r>
            <a:r>
              <a:rPr lang="it-IT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373E-6A95-794A-9EEE-867305F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" y="2256598"/>
            <a:ext cx="10691813" cy="52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5467"/>
      </p:ext>
    </p:extLst>
  </p:cSld>
  <p:clrMapOvr>
    <a:masterClrMapping/>
  </p:clrMapOvr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anita</Template>
  <TotalTime>1076</TotalTime>
  <Words>590</Words>
  <Application>Microsoft Macintosh PowerPoint</Application>
  <PresentationFormat>Custom</PresentationFormat>
  <Paragraphs>85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Pangram</vt:lpstr>
      <vt:lpstr>Pangram Black</vt:lpstr>
      <vt:lpstr>Pangram ExtraBold</vt:lpstr>
      <vt:lpstr>Trebuchet MS</vt:lpstr>
      <vt:lpstr>anita</vt:lpstr>
      <vt:lpstr>WP5 – T5.1 Data source risk assessment in the Surface Web, Deep Web and Dark Nets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Microsoft Office User</cp:lastModifiedBy>
  <cp:revision>94</cp:revision>
  <dcterms:created xsi:type="dcterms:W3CDTF">2018-05-11T07:48:31Z</dcterms:created>
  <dcterms:modified xsi:type="dcterms:W3CDTF">2018-11-26T13:54:37Z</dcterms:modified>
</cp:coreProperties>
</file>