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22"/>
  </p:notesMasterIdLst>
  <p:sldIdLst>
    <p:sldId id="256" r:id="rId2"/>
    <p:sldId id="280" r:id="rId3"/>
    <p:sldId id="281" r:id="rId4"/>
    <p:sldId id="282" r:id="rId5"/>
    <p:sldId id="268" r:id="rId6"/>
    <p:sldId id="269" r:id="rId7"/>
    <p:sldId id="277" r:id="rId8"/>
    <p:sldId id="278" r:id="rId9"/>
    <p:sldId id="27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4" r:id="rId18"/>
    <p:sldId id="265" r:id="rId19"/>
    <p:sldId id="283" r:id="rId20"/>
    <p:sldId id="260" r:id="rId21"/>
  </p:sldIdLst>
  <p:sldSz cx="10691813" cy="7559675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466"/>
    <p:restoredTop sz="82985"/>
  </p:normalViewPr>
  <p:slideViewPr>
    <p:cSldViewPr snapToGrid="0" snapToObjects="1">
      <p:cViewPr varScale="1">
        <p:scale>
          <a:sx n="84" d="100"/>
          <a:sy n="84" d="100"/>
        </p:scale>
        <p:origin x="192" y="240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llerofonte/Dropbox/anita/T5.1/MSLR/%5bSTATS%5d%20MSL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llerofonte/Dropbox/anita/T5.1/MSLR/%5bSTATS%5d%20MSL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llerofonte/Dropbox/anita/T5.1/MSLR/%5bSTATS%5d%20MSL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llerofonte/Dropbox/anita/T5.1/MSLR/%5bSTATS%5d%20MSL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llerofonte/Dropbox/anita/T5.1/MSLR/%5bSTATS%5d%20MSL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'Descriptive Stats Grey'!$A$44:$A$56</c:f>
              <c:numCache>
                <c:formatCode>General</c:formatCod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numCache>
            </c:numRef>
          </c:cat>
          <c:val>
            <c:numRef>
              <c:f>'Descriptive Stats Grey'!$B$44:$B$56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7</c:v>
                </c:pt>
                <c:pt idx="12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15-CB49-A547-8705D59A1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7115215"/>
        <c:axId val="2107116895"/>
      </c:lineChart>
      <c:catAx>
        <c:axId val="210711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07116895"/>
        <c:crosses val="autoZero"/>
        <c:auto val="1"/>
        <c:lblAlgn val="ctr"/>
        <c:lblOffset val="100"/>
        <c:noMultiLvlLbl val="0"/>
      </c:catAx>
      <c:valAx>
        <c:axId val="210711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07115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92790032398533"/>
          <c:y val="3.4121990144924425E-2"/>
          <c:w val="0.71652730375291596"/>
          <c:h val="0.9045061177772881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'Descriptive Stats Grey'!$F$51:$F$54</c:f>
              <c:strCache>
                <c:ptCount val="4"/>
                <c:pt idx="0">
                  <c:v>Public Institution</c:v>
                </c:pt>
                <c:pt idx="1">
                  <c:v>Scientific Group</c:v>
                </c:pt>
                <c:pt idx="2">
                  <c:v>Governmental Organization</c:v>
                </c:pt>
                <c:pt idx="3">
                  <c:v>Private Corporation</c:v>
                </c:pt>
              </c:strCache>
            </c:strRef>
          </c:cat>
          <c:val>
            <c:numRef>
              <c:f>'Descriptive Stats Grey'!$G$51:$G$54</c:f>
              <c:numCache>
                <c:formatCode>General</c:formatCode>
                <c:ptCount val="4"/>
                <c:pt idx="0">
                  <c:v>13</c:v>
                </c:pt>
                <c:pt idx="1">
                  <c:v>10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E-964D-9B8C-2400F8F15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11420207"/>
        <c:axId val="2111421887"/>
      </c:barChart>
      <c:catAx>
        <c:axId val="2111420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1421887"/>
        <c:crosses val="autoZero"/>
        <c:auto val="1"/>
        <c:lblAlgn val="ctr"/>
        <c:lblOffset val="100"/>
        <c:noMultiLvlLbl val="0"/>
      </c:catAx>
      <c:valAx>
        <c:axId val="21114218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142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87532808398953"/>
          <c:y val="9.7222222222222224E-2"/>
          <c:w val="0.47536045494313212"/>
          <c:h val="0.7922674249052201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EC-0141-ABA5-2D15F1490244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EC-0141-ABA5-2D15F1490244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EC-0141-ABA5-2D15F149024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dk1">
                          <a:tint val="8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5EC-0141-ABA5-2D15F149024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dk1">
                          <a:tint val="5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5EC-0141-ABA5-2D15F149024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dk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5EC-0141-ABA5-2D15F149024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'Descriptive Stats Grey'!$C$51:$C$53</c:f>
              <c:strCache>
                <c:ptCount val="3"/>
                <c:pt idx="0">
                  <c:v>Case-Study</c:v>
                </c:pt>
                <c:pt idx="1">
                  <c:v>Experience-Report</c:v>
                </c:pt>
                <c:pt idx="2">
                  <c:v>Empirical or Experimental Study</c:v>
                </c:pt>
              </c:strCache>
            </c:strRef>
          </c:cat>
          <c:val>
            <c:numRef>
              <c:f>'Descriptive Stats Grey'!$D$51:$D$53</c:f>
              <c:numCache>
                <c:formatCode>General</c:formatCode>
                <c:ptCount val="3"/>
                <c:pt idx="0">
                  <c:v>12</c:v>
                </c:pt>
                <c:pt idx="1">
                  <c:v>18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EC-0141-ABA5-2D15F149024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'Descriptive Stats Research'!$A$36:$A$48</c:f>
              <c:numCache>
                <c:formatCode>General</c:formatCod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numCache>
            </c:numRef>
          </c:cat>
          <c:val>
            <c:numRef>
              <c:f>'Descriptive Stats Research'!$B$36:$B$48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7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4</c:v>
                </c:pt>
                <c:pt idx="11">
                  <c:v>7</c:v>
                </c:pt>
                <c:pt idx="12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91-E24F-B3FB-13A955B1B6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761024"/>
        <c:axId val="93762704"/>
      </c:lineChart>
      <c:catAx>
        <c:axId val="9376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762704"/>
        <c:crosses val="autoZero"/>
        <c:auto val="1"/>
        <c:lblAlgn val="ctr"/>
        <c:lblOffset val="100"/>
        <c:noMultiLvlLbl val="0"/>
      </c:catAx>
      <c:valAx>
        <c:axId val="9376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76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B2F-C149-AD56-B49C052C20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B2F-C149-AD56-B49C052C20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B2F-C149-AD56-B49C052C20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B2F-C149-AD56-B49C052C20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'[(STATS) MSLR.xlsx]Descriptive Stats Research'!$D$43:$D$46</c:f>
              <c:strCache>
                <c:ptCount val="4"/>
                <c:pt idx="0">
                  <c:v>Case-Study</c:v>
                </c:pt>
                <c:pt idx="1">
                  <c:v>Experimental Study</c:v>
                </c:pt>
                <c:pt idx="2">
                  <c:v>Empirical Study</c:v>
                </c:pt>
                <c:pt idx="3">
                  <c:v>Formal Methods</c:v>
                </c:pt>
              </c:strCache>
            </c:strRef>
          </c:cat>
          <c:val>
            <c:numRef>
              <c:f>'[(STATS) MSLR.xlsx]Descriptive Stats Research'!$E$43:$E$46</c:f>
              <c:numCache>
                <c:formatCode>General</c:formatCode>
                <c:ptCount val="4"/>
                <c:pt idx="0">
                  <c:v>10</c:v>
                </c:pt>
                <c:pt idx="1">
                  <c:v>6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2F-C149-AD56-B49C052C208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2BA57-DC32-4F4F-A2BB-B0927F85FBB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8CD5-37ED-C249-A1C4-17DAE57E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model, 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b)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ANITA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c) 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and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future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RIA,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produce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publications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 so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8CD5-37ED-C249-A1C4-17DAE57EB2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7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CORE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 http://</a:t>
            </a:r>
            <a:r>
              <a:rPr lang="it-IT" dirty="0" err="1"/>
              <a:t>www.core.edu.au</a:t>
            </a:r>
            <a:r>
              <a:rPr lang="it-IT" dirty="0"/>
              <a:t>/conference-</a:t>
            </a:r>
            <a:r>
              <a:rPr lang="it-IT" dirty="0" err="1"/>
              <a:t>portal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Study</a:t>
            </a:r>
            <a:r>
              <a:rPr lang="it-IT" dirty="0"/>
              <a:t> Design </a:t>
            </a:r>
            <a:r>
              <a:rPr lang="it-IT" dirty="0" err="1"/>
              <a:t>here</a:t>
            </a:r>
            <a:r>
              <a:rPr lang="it-IT" dirty="0"/>
              <a:t>:</a:t>
            </a:r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docs.google.com</a:t>
            </a:r>
            <a:r>
              <a:rPr lang="it-IT" dirty="0"/>
              <a:t>/</a:t>
            </a:r>
            <a:r>
              <a:rPr lang="it-IT" dirty="0" err="1"/>
              <a:t>document</a:t>
            </a:r>
            <a:r>
              <a:rPr lang="it-IT" dirty="0"/>
              <a:t>/d/1GMHrAgbvY6b33I1N033wPALC3WFwcat158d_zsW_mME/</a:t>
            </a:r>
            <a:r>
              <a:rPr lang="it-IT" dirty="0" err="1"/>
              <a:t>edit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8CD5-37ED-C249-A1C4-17DAE57EB2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ima_pag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1886" y="2566125"/>
            <a:ext cx="9088041" cy="2631887"/>
          </a:xfrm>
        </p:spPr>
        <p:txBody>
          <a:bodyPr anchor="b"/>
          <a:lstStyle>
            <a:lvl1pPr algn="ctr">
              <a:defRPr sz="6614" b="1" i="0">
                <a:solidFill>
                  <a:schemeClr val="tx1"/>
                </a:solidFill>
                <a:latin typeface="Pangram" pitchFamily="2" charset="77"/>
              </a:defRPr>
            </a:lvl1pPr>
          </a:lstStyle>
          <a:p>
            <a:r>
              <a:rPr lang="it-IT" sz="72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1422453"/>
            <a:ext cx="8018860" cy="698956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pPr algn="ctr"/>
            <a:r>
              <a:rPr lang="it-IT" b="1" dirty="0">
                <a:solidFill>
                  <a:schemeClr val="bg1"/>
                </a:solidFill>
                <a:latin typeface="Pangram Black" pitchFamily="2" charset="77"/>
              </a:rPr>
              <a:t>Sottotitolo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4A69F1F-5C03-494A-B29A-93798CEE9D9C}"/>
              </a:ext>
            </a:extLst>
          </p:cNvPr>
          <p:cNvGrpSpPr/>
          <p:nvPr/>
        </p:nvGrpSpPr>
        <p:grpSpPr>
          <a:xfrm>
            <a:off x="4063387" y="0"/>
            <a:ext cx="2565039" cy="1371600"/>
            <a:chOff x="4063387" y="0"/>
            <a:chExt cx="2565039" cy="1371600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694FDD2-700B-AB40-8332-52F81A2CFD1E}"/>
                </a:ext>
              </a:extLst>
            </p:cNvPr>
            <p:cNvSpPr/>
            <p:nvPr/>
          </p:nvSpPr>
          <p:spPr>
            <a:xfrm>
              <a:off x="4063387" y="0"/>
              <a:ext cx="2565039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72E3FE63-A693-3C42-8F65-0836A87C8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502" y="65691"/>
              <a:ext cx="2042808" cy="1211835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C379BD7-E08D-9C4D-812C-A5FE55B52CF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D027A2B6-FC7D-BB4A-8E7A-E7618FB2A471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F110E37C-5B7B-8D48-BBA0-06911A8D9150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F918D17B-CC15-EA43-BB9D-C54E903DA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4E3F0021-8C0A-6E41-B846-651E989BED9F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A9C62AFB-45A1-3D4F-BD81-068EC189913B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6A8D4634-C113-B04D-BD80-A2CB31F2C7B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CCAA0AE-B220-5246-84BE-CA5E8E844BEA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30AA072D-F60C-2448-A04D-FD0EBB4EE143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Elemento grafico 22">
              <a:extLst>
                <a:ext uri="{FF2B5EF4-FFF2-40B4-BE49-F238E27FC236}">
                  <a16:creationId xmlns:a16="http://schemas.microsoft.com/office/drawing/2014/main" id="{45756FBB-2AD2-AF41-8B9E-9560EFA7D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12F8F767-43D9-604B-84B2-7D60B9880B21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6690FD2F-8084-DD44-9505-6C5B9C50C3B3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24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-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366716"/>
            <a:ext cx="9221689" cy="4442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A51659D-6002-BF42-A4D9-B60C76EBA3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77DAD60-9112-384D-A0AE-D7876521CB81}"/>
              </a:ext>
            </a:extLst>
          </p:cNvPr>
          <p:cNvPicPr preferRelativeResize="0"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-1"/>
            <a:ext cx="10735080" cy="221157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FE4F2D4B-D11B-C04F-AAAE-2A60E6F0D6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BCE1DF-B3BA-3D4F-9FBD-BFDEE7CFA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013" y="415925"/>
            <a:ext cx="4557712" cy="1071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611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3007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B6C229E-DAE8-0F4F-9006-213D82773C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50" y="5232399"/>
            <a:ext cx="6456363" cy="23272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CE3400-295E-1740-80AF-3CD55F06891F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85CAFE3-D089-FA43-80F4-94808646AF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3" name="Segnaposto testo verticale 12">
            <a:extLst>
              <a:ext uri="{FF2B5EF4-FFF2-40B4-BE49-F238E27FC236}">
                <a16:creationId xmlns:a16="http://schemas.microsoft.com/office/drawing/2014/main" id="{605BCF48-C7BB-524E-A7CC-66114989A1B6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3567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A79876-9D8B-DA48-AB57-4DDB2D0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4668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064400-C74B-504F-AB52-BE9D86B5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B068D952-E386-9949-B47D-205A9B8232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F90D18B-AD41-2E46-A7E1-C9E4C95869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149A35B-DD47-AD4F-BB9A-0303524D9DCE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E87532D-D6C1-CA44-A72C-7C10C840B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6" name="Segnaposto testo verticale 12">
            <a:extLst>
              <a:ext uri="{FF2B5EF4-FFF2-40B4-BE49-F238E27FC236}">
                <a16:creationId xmlns:a16="http://schemas.microsoft.com/office/drawing/2014/main" id="{CD4A2D7E-2309-D04D-84AA-FD4E11F8527E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82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7795E66A-1C92-7A42-8CB8-5A437A011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9312" y="2173623"/>
            <a:ext cx="3242501" cy="53860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5036E61A-A292-2E42-B2E2-DFAF28761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2" y="2193943"/>
            <a:ext cx="6559550" cy="4440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CA1F4CD-48E1-FA45-B1A9-2D131F708057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04919FA9-4E55-1548-8E3F-1A4CDE57D1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22" name="Segnaposto testo verticale 12">
            <a:extLst>
              <a:ext uri="{FF2B5EF4-FFF2-40B4-BE49-F238E27FC236}">
                <a16:creationId xmlns:a16="http://schemas.microsoft.com/office/drawing/2014/main" id="{24146541-0308-E34B-B025-2FB5E2AE0A9D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3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Scrivi testo</a:t>
            </a:r>
          </a:p>
        </p:txBody>
      </p:sp>
    </p:spTree>
    <p:extLst>
      <p:ext uri="{BB962C8B-B14F-4D97-AF65-F5344CB8AC3E}">
        <p14:creationId xmlns:p14="http://schemas.microsoft.com/office/powerpoint/2010/main" val="132306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3" r:id="rId4"/>
    <p:sldLayoutId id="2147483684" r:id="rId5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100000"/>
        </a:lnSpc>
        <a:spcBef>
          <a:spcPts val="1702"/>
        </a:spcBef>
        <a:buFontTx/>
        <a:buNone/>
        <a:defRPr sz="1400" kern="1200">
          <a:solidFill>
            <a:schemeClr val="tx1"/>
          </a:solidFill>
          <a:latin typeface="Pangram" pitchFamily="2" charset="77"/>
          <a:ea typeface="+mn-ea"/>
          <a:cs typeface="+mn-cs"/>
        </a:defRPr>
      </a:lvl1pPr>
      <a:lvl2pPr marL="503971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646" kern="1200">
          <a:solidFill>
            <a:schemeClr val="tx1"/>
          </a:solidFill>
          <a:latin typeface="Pangram" pitchFamily="2" charset="77"/>
          <a:ea typeface="+mn-ea"/>
          <a:cs typeface="+mn-cs"/>
        </a:defRPr>
      </a:lvl2pPr>
      <a:lvl3pPr marL="1007943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205" kern="1200">
          <a:solidFill>
            <a:schemeClr val="tx1"/>
          </a:solidFill>
          <a:latin typeface="Pangram" pitchFamily="2" charset="77"/>
          <a:ea typeface="+mn-ea"/>
          <a:cs typeface="+mn-cs"/>
        </a:defRPr>
      </a:lvl3pPr>
      <a:lvl4pPr marL="1511914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4pPr>
      <a:lvl5pPr marL="2015886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4xMYz71Vozr4hI73QT7EdjiuHg3VtzpLwjkRvy_lL9w/ed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4xMYz71Vozr4hI73QT7EdjiuHg3VtzpLwjkRvy_lL9w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EB5A8-7041-5A4B-94BB-ED0F2EA6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1692668"/>
            <a:ext cx="9088041" cy="1910341"/>
          </a:xfrm>
        </p:spPr>
        <p:txBody>
          <a:bodyPr anchor="ctr">
            <a:normAutofit fontScale="90000"/>
          </a:bodyPr>
          <a:lstStyle/>
          <a:p>
            <a:r>
              <a:rPr lang="it-IT" sz="6000" dirty="0">
                <a:solidFill>
                  <a:schemeClr val="bg1"/>
                </a:solidFill>
                <a:latin typeface="Calibri"/>
                <a:cs typeface="Calibri"/>
              </a:rPr>
              <a:t>WP5 – T5.1</a:t>
            </a:r>
            <a:br>
              <a:rPr lang="it-IT" sz="44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it-IT" sz="3600" dirty="0">
                <a:solidFill>
                  <a:schemeClr val="bg1"/>
                </a:solidFill>
              </a:rPr>
              <a:t>Data source </a:t>
            </a:r>
            <a:r>
              <a:rPr lang="it-IT" sz="3600" dirty="0" err="1">
                <a:solidFill>
                  <a:schemeClr val="bg1"/>
                </a:solidFill>
              </a:rPr>
              <a:t>risk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r>
              <a:rPr lang="it-IT" sz="3600" dirty="0" err="1">
                <a:solidFill>
                  <a:schemeClr val="bg1"/>
                </a:solidFill>
              </a:rPr>
              <a:t>assessment</a:t>
            </a:r>
            <a:r>
              <a:rPr lang="it-IT" sz="3600" dirty="0">
                <a:solidFill>
                  <a:schemeClr val="bg1"/>
                </a:solidFill>
              </a:rPr>
              <a:t> in the Surface Web, </a:t>
            </a:r>
            <a:r>
              <a:rPr lang="it-IT" sz="3600" dirty="0" err="1">
                <a:solidFill>
                  <a:schemeClr val="bg1"/>
                </a:solidFill>
              </a:rPr>
              <a:t>Deep</a:t>
            </a:r>
            <a:r>
              <a:rPr lang="it-IT" sz="3600" dirty="0">
                <a:solidFill>
                  <a:schemeClr val="bg1"/>
                </a:solidFill>
              </a:rPr>
              <a:t> Web and Dark </a:t>
            </a:r>
            <a:r>
              <a:rPr lang="it-IT" sz="3600" dirty="0" err="1">
                <a:solidFill>
                  <a:schemeClr val="bg1"/>
                </a:solidFill>
              </a:rPr>
              <a:t>Nets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br>
              <a:rPr lang="it-IT" sz="2000" dirty="0">
                <a:solidFill>
                  <a:schemeClr val="bg1"/>
                </a:solidFill>
              </a:rPr>
            </a:br>
            <a:endParaRPr lang="it-IT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6" y="3889612"/>
            <a:ext cx="8018860" cy="12010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Leader: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JADS</a:t>
            </a:r>
          </a:p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Partners: </a:t>
            </a:r>
            <a:r>
              <a:rPr lang="it-IT" b="1" dirty="0">
                <a:solidFill>
                  <a:schemeClr val="bg1"/>
                </a:solidFill>
              </a:rPr>
              <a:t>AIT, RISSC 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 txBox="1">
            <a:spLocks/>
          </p:cNvSpPr>
          <p:nvPr/>
        </p:nvSpPr>
        <p:spPr>
          <a:xfrm>
            <a:off x="2209936" y="5377218"/>
            <a:ext cx="8018860" cy="614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0" hangingPunct="1">
              <a:lnSpc>
                <a:spcPct val="100000"/>
              </a:lnSpc>
              <a:spcBef>
                <a:spcPts val="1702"/>
              </a:spcBef>
              <a:buFontTx/>
              <a:buNone/>
              <a:defRPr sz="2646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220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98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Plenary Meeting</a:t>
            </a:r>
          </a:p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Belgrade, Oct. 2018</a:t>
            </a:r>
          </a:p>
        </p:txBody>
      </p:sp>
    </p:spTree>
    <p:extLst>
      <p:ext uri="{BB962C8B-B14F-4D97-AF65-F5344CB8AC3E}">
        <p14:creationId xmlns:p14="http://schemas.microsoft.com/office/powerpoint/2010/main" val="420663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F9EF16-FDC9-264E-9673-5DEE6632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it-IT" sz="3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  <a:endParaRPr lang="it-IT" sz="3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3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Pilot</a:t>
            </a:r>
            <a:r>
              <a:rPr lang="it-IT" sz="3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it-IT" sz="3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3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  <a:endParaRPr lang="it-IT" sz="3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it-IT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it-IT" sz="3200" b="1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Quantitative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Theoretical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Modelling</a:t>
            </a:r>
            <a:endParaRPr lang="it-I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6AFF62-631B-EA49-956F-D88A2675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4AD0-32C7-D94C-9A62-660FD3063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3" y="415925"/>
            <a:ext cx="5935610" cy="1071563"/>
          </a:xfrm>
        </p:spPr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427013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F9EF16-FDC9-264E-9673-5DEE6632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it-IT" sz="3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  <a:endParaRPr lang="it-IT" sz="3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3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Pilot</a:t>
            </a:r>
            <a:r>
              <a:rPr lang="it-IT" sz="3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it-IT" sz="3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3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  <a:endParaRPr lang="it-IT" sz="3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it-IT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it-IT" sz="3200" b="1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Quantitative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Theoretical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Modelling</a:t>
            </a:r>
            <a:endParaRPr lang="it-I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6AFF62-631B-EA49-956F-D88A2675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4AD0-32C7-D94C-9A62-660FD3063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3" y="415925"/>
            <a:ext cx="5935610" cy="1071563"/>
          </a:xfrm>
        </p:spPr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462B5-749D-DF4A-A99A-29EA91428BAA}"/>
              </a:ext>
            </a:extLst>
          </p:cNvPr>
          <p:cNvSpPr/>
          <p:nvPr/>
        </p:nvSpPr>
        <p:spPr>
          <a:xfrm>
            <a:off x="735013" y="4407108"/>
            <a:ext cx="4106810" cy="76449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422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5AE66-E8D3-134C-9CDB-9612AC03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73D1F-F06F-3048-97EB-9A24FF0DEF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Grey </a:t>
            </a:r>
            <a:r>
              <a:rPr lang="it-IT" dirty="0" err="1"/>
              <a:t>Literature</a:t>
            </a:r>
            <a:r>
              <a:rPr lang="it-IT" dirty="0"/>
              <a:t> </a:t>
            </a:r>
            <a:r>
              <a:rPr lang="it-IT" dirty="0" err="1"/>
              <a:t>Timeline</a:t>
            </a:r>
            <a:r>
              <a:rPr lang="it-IT" dirty="0"/>
              <a:t>: </a:t>
            </a:r>
            <a:r>
              <a:rPr lang="it-IT" dirty="0" err="1"/>
              <a:t>Overview</a:t>
            </a:r>
            <a:endParaRPr lang="it-IT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D67FCF-6C93-4B46-AEDC-675437112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269839"/>
              </p:ext>
            </p:extLst>
          </p:nvPr>
        </p:nvGraphicFramePr>
        <p:xfrm>
          <a:off x="1888436" y="2408237"/>
          <a:ext cx="7491846" cy="459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885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6DBFE-2329-0F4C-8876-F1A4BE7B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B9CB2-079A-6349-9292-7AE382EE9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Grey </a:t>
            </a:r>
            <a:r>
              <a:rPr lang="it-IT" dirty="0" err="1"/>
              <a:t>Literature</a:t>
            </a:r>
            <a:r>
              <a:rPr lang="it-IT" dirty="0"/>
              <a:t>: </a:t>
            </a:r>
            <a:r>
              <a:rPr lang="it-IT" dirty="0" err="1"/>
              <a:t>Who</a:t>
            </a:r>
            <a:endParaRPr lang="it-IT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22135A-31EE-C448-81AB-9779244F5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263737"/>
              </p:ext>
            </p:extLst>
          </p:nvPr>
        </p:nvGraphicFramePr>
        <p:xfrm>
          <a:off x="2133168" y="2351916"/>
          <a:ext cx="6319113" cy="446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364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07F8C-B90E-B547-A9F3-BA331868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9950F-A9D4-A840-B949-D35373AD5D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Grey </a:t>
            </a:r>
            <a:r>
              <a:rPr lang="it-IT" dirty="0" err="1"/>
              <a:t>Literature</a:t>
            </a:r>
            <a:r>
              <a:rPr lang="it-IT" dirty="0"/>
              <a:t>: </a:t>
            </a:r>
            <a:r>
              <a:rPr lang="it-IT" dirty="0" err="1"/>
              <a:t>Types</a:t>
            </a:r>
            <a:endParaRPr lang="it-IT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DC8555F-F749-5246-BFBE-F5382F897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892804"/>
              </p:ext>
            </p:extLst>
          </p:nvPr>
        </p:nvGraphicFramePr>
        <p:xfrm>
          <a:off x="2342632" y="2344737"/>
          <a:ext cx="6463437" cy="4453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53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1F758-4518-A640-AE20-910B9335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EAE2C-3B10-1D47-A0F4-8E8B604B4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Literature</a:t>
            </a:r>
            <a:r>
              <a:rPr lang="it-IT" dirty="0"/>
              <a:t>: </a:t>
            </a:r>
            <a:r>
              <a:rPr lang="it-IT" dirty="0" err="1"/>
              <a:t>Timeline</a:t>
            </a:r>
            <a:endParaRPr lang="it-IT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B4E7EC-4901-A24D-A045-00819492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316278"/>
              </p:ext>
            </p:extLst>
          </p:nvPr>
        </p:nvGraphicFramePr>
        <p:xfrm>
          <a:off x="2027582" y="2305878"/>
          <a:ext cx="6917635" cy="439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8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D270D-44C9-0445-A895-B2C0E593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F668F-CFCC-6847-958D-295EBF3990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Literature</a:t>
            </a:r>
            <a:r>
              <a:rPr lang="it-IT" dirty="0"/>
              <a:t>: </a:t>
            </a:r>
            <a:r>
              <a:rPr lang="it-IT" dirty="0" err="1"/>
              <a:t>Types</a:t>
            </a:r>
            <a:endParaRPr lang="it-IT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26C290-CEBE-9F4E-B147-55A509EAB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163668"/>
              </p:ext>
            </p:extLst>
          </p:nvPr>
        </p:nvGraphicFramePr>
        <p:xfrm>
          <a:off x="2341476" y="2408237"/>
          <a:ext cx="5902497" cy="459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668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32533"/>
            <a:ext cx="9221689" cy="4476425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Complete Summary Statistics and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Complete Axial and Theoretical 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Theoretical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Synthesis of Results, Dissemination, and Publication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Plan for next 3 months</a:t>
            </a:r>
          </a:p>
        </p:txBody>
      </p:sp>
    </p:spTree>
    <p:extLst>
      <p:ext uri="{BB962C8B-B14F-4D97-AF65-F5344CB8AC3E}">
        <p14:creationId xmlns:p14="http://schemas.microsoft.com/office/powerpoint/2010/main" val="34421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Potential risks &amp; Open issues</a:t>
            </a:r>
          </a:p>
        </p:txBody>
      </p:sp>
      <p:graphicFrame>
        <p:nvGraphicFramePr>
          <p:cNvPr id="7" name="Segnaposto contenuto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6721007"/>
              </p:ext>
            </p:extLst>
          </p:nvPr>
        </p:nvGraphicFramePr>
        <p:xfrm>
          <a:off x="735012" y="2435075"/>
          <a:ext cx="9323388" cy="43466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8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Mitigation plan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123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overlap with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Research To Elicit Quantitative + Qualitative insights from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agreement for provided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Case-Study or Simulations Research by means of ANITA Use-Cases</a:t>
                      </a:r>
                    </a:p>
                    <a:p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specific indicators for Shallow, deep, and dark-nets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with ANITA use-case owners: </a:t>
                      </a:r>
                      <a:r>
                        <a:rPr lang="it-IT" sz="1984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https://docs.google.com/forms/d/14xMYz71Vozr4hI73QT7EdjiuHg3VtzpLwjkRvy_lL9w/edit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6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This risk already manifested!</a:t>
            </a:r>
          </a:p>
        </p:txBody>
      </p:sp>
      <p:graphicFrame>
        <p:nvGraphicFramePr>
          <p:cNvPr id="7" name="Segnaposto contenuto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74278508"/>
              </p:ext>
            </p:extLst>
          </p:nvPr>
        </p:nvGraphicFramePr>
        <p:xfrm>
          <a:off x="735012" y="2435075"/>
          <a:ext cx="9323388" cy="43466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8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Mitigation plan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123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overlap with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Research To Elicit Quantitative + Qualitative insights from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agreement for provided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Case-Study or Simulations Research by means of ANITA Use-Cases</a:t>
                      </a:r>
                    </a:p>
                    <a:p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specific indicators for Shallow, deep, and dark-nets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with ANITA use-case owners: </a:t>
                      </a:r>
                      <a:r>
                        <a:rPr lang="it-IT" sz="1984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https://docs.google.com/forms/d/14xMYz71Vozr4hI73QT7EdjiuHg3VtzpLwjkRvy_lL9w/edit</a:t>
                      </a:r>
                      <a:endParaRPr lang="en-US" sz="2000" b="1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1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93A3D9-EB1C-9243-A943-95768407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Task.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task </a:t>
            </a:r>
            <a:r>
              <a:rPr lang="it-IT" dirty="0" err="1"/>
              <a:t>will</a:t>
            </a:r>
            <a:r>
              <a:rPr lang="it-IT" dirty="0"/>
              <a:t> focus on the </a:t>
            </a:r>
            <a:r>
              <a:rPr lang="it-IT" dirty="0" err="1"/>
              <a:t>definition</a:t>
            </a:r>
            <a:r>
              <a:rPr lang="it-IT" dirty="0"/>
              <a:t> of </a:t>
            </a:r>
            <a:r>
              <a:rPr lang="it-IT" dirty="0" err="1"/>
              <a:t>methods</a:t>
            </a:r>
            <a:r>
              <a:rPr lang="it-IT" dirty="0"/>
              <a:t> and </a:t>
            </a:r>
            <a:r>
              <a:rPr lang="it-IT" dirty="0" err="1"/>
              <a:t>indicators</a:t>
            </a:r>
            <a:r>
              <a:rPr lang="it-IT" dirty="0"/>
              <a:t> for the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assessment</a:t>
            </a:r>
            <a:r>
              <a:rPr lang="it-IT" dirty="0"/>
              <a:t> of new data </a:t>
            </a:r>
            <a:r>
              <a:rPr lang="it-IT" dirty="0" err="1"/>
              <a:t>sources</a:t>
            </a:r>
            <a:r>
              <a:rPr lang="it-IT" dirty="0"/>
              <a:t>.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referred</a:t>
            </a:r>
            <a:r>
              <a:rPr lang="it-IT" dirty="0"/>
              <a:t> to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aspects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: on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hand</a:t>
            </a:r>
            <a:r>
              <a:rPr lang="it-IT" dirty="0"/>
              <a:t>, the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involvement</a:t>
            </a:r>
            <a:r>
              <a:rPr lang="it-IT" dirty="0"/>
              <a:t> of source in </a:t>
            </a:r>
            <a:r>
              <a:rPr lang="it-IT" dirty="0" err="1"/>
              <a:t>illegal</a:t>
            </a:r>
            <a:r>
              <a:rPr lang="it-IT" dirty="0"/>
              <a:t> </a:t>
            </a:r>
            <a:r>
              <a:rPr lang="it-IT" dirty="0" err="1"/>
              <a:t>trafficking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; on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hand</a:t>
            </a:r>
            <a:r>
              <a:rPr lang="it-IT" dirty="0"/>
              <a:t>, the </a:t>
            </a:r>
            <a:r>
              <a:rPr lang="it-IT" dirty="0" err="1"/>
              <a:t>possibility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criminal</a:t>
            </a:r>
            <a:r>
              <a:rPr lang="it-IT" dirty="0"/>
              <a:t> </a:t>
            </a:r>
            <a:r>
              <a:rPr lang="it-IT" dirty="0" err="1"/>
              <a:t>groups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or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sources</a:t>
            </a:r>
            <a:r>
              <a:rPr lang="it-IT" dirty="0"/>
              <a:t> </a:t>
            </a:r>
            <a:r>
              <a:rPr lang="it-IT" dirty="0" err="1"/>
              <a:t>monitored</a:t>
            </a:r>
            <a:r>
              <a:rPr lang="it-IT" dirty="0"/>
              <a:t> by </a:t>
            </a:r>
            <a:r>
              <a:rPr lang="it-IT" dirty="0" err="1"/>
              <a:t>LEAs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recognise</a:t>
            </a:r>
            <a:r>
              <a:rPr lang="it-IT" dirty="0"/>
              <a:t> </a:t>
            </a:r>
            <a:r>
              <a:rPr lang="it-IT" dirty="0" err="1"/>
              <a:t>anomalous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due to the </a:t>
            </a:r>
            <a:r>
              <a:rPr lang="it-IT" dirty="0" err="1"/>
              <a:t>crawling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and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compromising</a:t>
            </a:r>
            <a:r>
              <a:rPr lang="it-IT" dirty="0"/>
              <a:t> the </a:t>
            </a:r>
            <a:r>
              <a:rPr lang="it-IT" dirty="0" err="1"/>
              <a:t>investigations</a:t>
            </a:r>
            <a:r>
              <a:rPr lang="it-IT" dirty="0"/>
              <a:t>.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a source can </a:t>
            </a:r>
            <a:r>
              <a:rPr lang="it-IT" dirty="0" err="1"/>
              <a:t>increase</a:t>
            </a:r>
            <a:r>
              <a:rPr lang="it-IT" dirty="0"/>
              <a:t> with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in the Web,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of the source (in Surface Web, </a:t>
            </a:r>
            <a:r>
              <a:rPr lang="it-IT" dirty="0" err="1"/>
              <a:t>Deep</a:t>
            </a:r>
            <a:r>
              <a:rPr lang="it-IT" dirty="0"/>
              <a:t> Web or Dark </a:t>
            </a:r>
            <a:r>
              <a:rPr lang="it-IT" dirty="0" err="1"/>
              <a:t>Nets</a:t>
            </a:r>
            <a:r>
              <a:rPr lang="it-IT" dirty="0"/>
              <a:t>), </a:t>
            </a:r>
            <a:r>
              <a:rPr lang="it-IT" dirty="0" err="1"/>
              <a:t>metadata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extracted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policies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enabled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the </a:t>
            </a:r>
            <a:r>
              <a:rPr lang="it-IT" dirty="0" err="1"/>
              <a:t>crawling</a:t>
            </a:r>
            <a:r>
              <a:rPr lang="it-IT" dirty="0"/>
              <a:t> and with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of </a:t>
            </a:r>
            <a:r>
              <a:rPr lang="it-IT" dirty="0" err="1"/>
              <a:t>anonymity</a:t>
            </a:r>
            <a:r>
              <a:rPr lang="it-IT" dirty="0"/>
              <a:t>. </a:t>
            </a:r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websites</a:t>
            </a:r>
            <a:r>
              <a:rPr lang="it-IT" dirty="0"/>
              <a:t> </a:t>
            </a:r>
            <a:r>
              <a:rPr lang="it-IT" dirty="0" err="1"/>
              <a:t>appearance</a:t>
            </a:r>
            <a:r>
              <a:rPr lang="it-IT" dirty="0"/>
              <a:t>, </a:t>
            </a:r>
            <a:r>
              <a:rPr lang="it-IT" dirty="0" err="1"/>
              <a:t>their</a:t>
            </a:r>
            <a:r>
              <a:rPr lang="it-IT" dirty="0"/>
              <a:t> update </a:t>
            </a:r>
            <a:r>
              <a:rPr lang="it-IT" dirty="0" err="1"/>
              <a:t>frequency</a:t>
            </a:r>
            <a:r>
              <a:rPr lang="it-IT" dirty="0"/>
              <a:t> and </a:t>
            </a:r>
            <a:r>
              <a:rPr lang="it-IT" dirty="0" err="1"/>
              <a:t>refresh</a:t>
            </a:r>
            <a:r>
              <a:rPr lang="it-IT" dirty="0"/>
              <a:t> in data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taken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assessment</a:t>
            </a:r>
            <a:r>
              <a:rPr lang="it-IT" dirty="0"/>
              <a:t> stage. The </a:t>
            </a:r>
            <a:r>
              <a:rPr lang="it-IT" dirty="0" err="1"/>
              <a:t>outcome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task </a:t>
            </a:r>
            <a:r>
              <a:rPr lang="it-IT" dirty="0" err="1"/>
              <a:t>consists</a:t>
            </a:r>
            <a:r>
              <a:rPr lang="it-IT" dirty="0"/>
              <a:t> in a set of </a:t>
            </a:r>
            <a:r>
              <a:rPr lang="it-IT" dirty="0" err="1"/>
              <a:t>guidelines</a:t>
            </a:r>
            <a:r>
              <a:rPr lang="it-IT" dirty="0"/>
              <a:t>, </a:t>
            </a:r>
            <a:r>
              <a:rPr lang="it-IT" dirty="0" err="1"/>
              <a:t>methods</a:t>
            </a:r>
            <a:r>
              <a:rPr lang="it-IT" dirty="0"/>
              <a:t> and </a:t>
            </a:r>
            <a:r>
              <a:rPr lang="it-IT" dirty="0" err="1"/>
              <a:t>principles</a:t>
            </a:r>
            <a:r>
              <a:rPr lang="it-IT" dirty="0"/>
              <a:t> to </a:t>
            </a:r>
            <a:r>
              <a:rPr lang="it-IT" dirty="0" err="1"/>
              <a:t>establish</a:t>
            </a:r>
            <a:r>
              <a:rPr lang="it-IT" dirty="0"/>
              <a:t> the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sources</a:t>
            </a:r>
            <a:r>
              <a:rPr lang="it-IT" dirty="0"/>
              <a:t> in Surface Web, </a:t>
            </a:r>
            <a:r>
              <a:rPr lang="it-IT" dirty="0" err="1"/>
              <a:t>Deep</a:t>
            </a:r>
            <a:r>
              <a:rPr lang="it-IT" dirty="0"/>
              <a:t> Web and Dark </a:t>
            </a:r>
            <a:r>
              <a:rPr lang="it-IT" dirty="0" err="1"/>
              <a:t>Nets</a:t>
            </a:r>
            <a:r>
              <a:rPr lang="it-IT" dirty="0"/>
              <a:t>, and the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policies</a:t>
            </a:r>
            <a:r>
              <a:rPr lang="it-IT" dirty="0"/>
              <a:t> to be </a:t>
            </a:r>
            <a:r>
              <a:rPr lang="it-IT" dirty="0" err="1"/>
              <a:t>applied</a:t>
            </a:r>
            <a:r>
              <a:rPr lang="it-IT" dirty="0"/>
              <a:t> for </a:t>
            </a:r>
            <a:r>
              <a:rPr lang="it-IT" dirty="0" err="1"/>
              <a:t>ensuring</a:t>
            </a:r>
            <a:r>
              <a:rPr lang="it-IT" dirty="0"/>
              <a:t> </a:t>
            </a:r>
            <a:r>
              <a:rPr lang="it-IT" dirty="0" err="1"/>
              <a:t>safe</a:t>
            </a:r>
            <a:r>
              <a:rPr lang="it-IT" dirty="0"/>
              <a:t> and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crawling</a:t>
            </a:r>
            <a:r>
              <a:rPr lang="it-IT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29BE6-CC2D-014B-93FD-B5136FDF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90C3-EAC1-C24D-AF90-55C0AEC3B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Task </a:t>
            </a:r>
            <a:r>
              <a:rPr lang="it-IT" dirty="0" err="1"/>
              <a:t>Description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442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CE92B3-4FD3-D249-AA05-4FA9E867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1" y="2193943"/>
            <a:ext cx="9456435" cy="4440238"/>
          </a:xfrm>
        </p:spPr>
        <p:txBody>
          <a:bodyPr>
            <a:normAutofit/>
          </a:bodyPr>
          <a:lstStyle/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r>
              <a:rPr lang="en-GB" sz="4000" b="1" dirty="0">
                <a:latin typeface="Calibri"/>
                <a:cs typeface="Calibri"/>
              </a:rPr>
              <a:t>Thank you for your attention</a:t>
            </a:r>
          </a:p>
        </p:txBody>
      </p:sp>
      <p:sp>
        <p:nvSpPr>
          <p:cNvPr id="6" name="Segnaposto testo verticale 5">
            <a:extLst>
              <a:ext uri="{FF2B5EF4-FFF2-40B4-BE49-F238E27FC236}">
                <a16:creationId xmlns:a16="http://schemas.microsoft.com/office/drawing/2014/main" id="{7EB1E84C-760C-8945-8464-28A3207D7FEE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0FED835-FF3F-BE49-B6FA-9C40209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CA7B76-5FFE-B84B-8D18-C32D522DFC7F}" type="slidenum">
              <a:rPr lang="it-IT" smtClean="0"/>
              <a:pPr algn="r"/>
              <a:t>20</a:t>
            </a:fld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271C3-3B5B-9F43-8DEF-E6CDD7245B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 err="1"/>
              <a:t>Questions</a:t>
            </a:r>
            <a:r>
              <a:rPr lang="it-IT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704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CC7202-0A62-AC46-AF92-EA909113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State of the art </a:t>
            </a:r>
            <a:r>
              <a:rPr lang="it-IT" sz="2800" dirty="0" err="1"/>
              <a:t>already</a:t>
            </a:r>
            <a:r>
              <a:rPr lang="it-IT" sz="2800" dirty="0"/>
              <a:t> </a:t>
            </a:r>
            <a:r>
              <a:rPr lang="it-IT" sz="2800" dirty="0" err="1"/>
              <a:t>offers</a:t>
            </a:r>
            <a:r>
              <a:rPr lang="it-IT" sz="2800" dirty="0"/>
              <a:t> </a:t>
            </a:r>
            <a:r>
              <a:rPr lang="it-IT" sz="2800" dirty="0" err="1"/>
              <a:t>risk</a:t>
            </a:r>
            <a:r>
              <a:rPr lang="it-IT" sz="2800" dirty="0"/>
              <a:t> </a:t>
            </a:r>
            <a:r>
              <a:rPr lang="it-IT" sz="2800" dirty="0" err="1"/>
              <a:t>assessment</a:t>
            </a:r>
            <a:r>
              <a:rPr lang="it-IT" sz="2800" dirty="0"/>
              <a:t> </a:t>
            </a:r>
            <a:r>
              <a:rPr lang="it-IT" sz="2800" dirty="0" err="1"/>
              <a:t>surveys</a:t>
            </a:r>
            <a:endParaRPr lang="it-IT" sz="2800" dirty="0"/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examples</a:t>
            </a:r>
            <a:r>
              <a:rPr lang="it-IT" sz="2400" dirty="0"/>
              <a:t> from industrial </a:t>
            </a:r>
            <a:r>
              <a:rPr lang="it-IT" sz="2400" dirty="0" err="1"/>
              <a:t>eng</a:t>
            </a:r>
            <a:r>
              <a:rPr lang="it-IT" sz="2400" dirty="0"/>
              <a:t>., software security, etc.;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missing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an </a:t>
            </a:r>
            <a:r>
              <a:rPr lang="it-IT" sz="2800" dirty="0" err="1"/>
              <a:t>overview</a:t>
            </a:r>
            <a:r>
              <a:rPr lang="it-IT" sz="2800" dirty="0"/>
              <a:t> of the </a:t>
            </a:r>
            <a:r>
              <a:rPr lang="it-IT" sz="2800" b="1" dirty="0" err="1"/>
              <a:t>indicators</a:t>
            </a:r>
            <a:r>
              <a:rPr lang="it-IT" sz="2800" dirty="0"/>
              <a:t> </a:t>
            </a:r>
            <a:r>
              <a:rPr lang="it-IT" sz="2800" dirty="0" err="1"/>
              <a:t>specific</a:t>
            </a:r>
            <a:r>
              <a:rPr lang="it-IT" sz="2800" dirty="0"/>
              <a:t> for cyber-security;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it-IT" sz="2400" dirty="0"/>
              <a:t>Focus of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survey</a:t>
            </a:r>
            <a:r>
              <a:rPr lang="it-IT" sz="2400" dirty="0"/>
              <a:t>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D64F8-CABF-734D-BD58-4942204B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281F3-8AB8-254F-B5E1-AAF260297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7735220" cy="1071563"/>
          </a:xfrm>
        </p:spPr>
        <p:txBody>
          <a:bodyPr>
            <a:normAutofit fontScale="85000" lnSpcReduction="10000"/>
          </a:bodyPr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and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missing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80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CC7202-0A62-AC46-AF92-EA909113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State of the art </a:t>
            </a:r>
            <a:r>
              <a:rPr lang="it-IT" sz="2800" dirty="0" err="1"/>
              <a:t>already</a:t>
            </a:r>
            <a:r>
              <a:rPr lang="it-IT" sz="2800" dirty="0"/>
              <a:t> </a:t>
            </a:r>
            <a:r>
              <a:rPr lang="it-IT" sz="2800" dirty="0" err="1"/>
              <a:t>offers</a:t>
            </a:r>
            <a:r>
              <a:rPr lang="it-IT" sz="2800" dirty="0"/>
              <a:t> </a:t>
            </a:r>
            <a:r>
              <a:rPr lang="it-IT" sz="2800" dirty="0" err="1"/>
              <a:t>risk</a:t>
            </a:r>
            <a:r>
              <a:rPr lang="it-IT" sz="2800" dirty="0"/>
              <a:t> </a:t>
            </a:r>
            <a:r>
              <a:rPr lang="it-IT" sz="2800" dirty="0" err="1"/>
              <a:t>assessment</a:t>
            </a:r>
            <a:r>
              <a:rPr lang="it-IT" sz="2800" dirty="0"/>
              <a:t> </a:t>
            </a:r>
            <a:r>
              <a:rPr lang="it-IT" sz="2800" dirty="0" err="1"/>
              <a:t>surveys</a:t>
            </a:r>
            <a:endParaRPr lang="it-IT" sz="2800" dirty="0"/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examples</a:t>
            </a:r>
            <a:r>
              <a:rPr lang="it-IT" sz="2400" dirty="0"/>
              <a:t> from industrial </a:t>
            </a:r>
            <a:r>
              <a:rPr lang="it-IT" sz="2400" dirty="0" err="1"/>
              <a:t>eng</a:t>
            </a:r>
            <a:r>
              <a:rPr lang="it-IT" sz="2400" dirty="0"/>
              <a:t>., software security, etc.;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missing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an </a:t>
            </a:r>
            <a:r>
              <a:rPr lang="it-IT" sz="2800" dirty="0" err="1"/>
              <a:t>overview</a:t>
            </a:r>
            <a:r>
              <a:rPr lang="it-IT" sz="2800" dirty="0"/>
              <a:t> of the </a:t>
            </a:r>
            <a:r>
              <a:rPr lang="it-IT" sz="2800" b="1" dirty="0" err="1"/>
              <a:t>indicators</a:t>
            </a:r>
            <a:r>
              <a:rPr lang="it-IT" sz="2800" dirty="0"/>
              <a:t> </a:t>
            </a:r>
            <a:r>
              <a:rPr lang="it-IT" sz="2800" dirty="0" err="1"/>
              <a:t>specific</a:t>
            </a:r>
            <a:r>
              <a:rPr lang="it-IT" sz="2800" dirty="0"/>
              <a:t> for cyber-security;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it-IT" sz="2400" dirty="0"/>
              <a:t>Focus of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survey</a:t>
            </a:r>
            <a:r>
              <a:rPr lang="it-IT" sz="2400" dirty="0"/>
              <a:t>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D64F8-CABF-734D-BD58-4942204B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281F3-8AB8-254F-B5E1-AAF260297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7735220" cy="1071563"/>
          </a:xfrm>
        </p:spPr>
        <p:txBody>
          <a:bodyPr>
            <a:normAutofit fontScale="85000" lnSpcReduction="10000"/>
          </a:bodyPr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and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missing</a:t>
            </a:r>
            <a:r>
              <a:rPr lang="it-IT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EC1E3-3445-C640-B9EB-BC82C2329BB6}"/>
              </a:ext>
            </a:extLst>
          </p:cNvPr>
          <p:cNvSpPr/>
          <p:nvPr/>
        </p:nvSpPr>
        <p:spPr>
          <a:xfrm>
            <a:off x="6625389" y="3753853"/>
            <a:ext cx="1588169" cy="641684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64BC7-46B0-AE40-ADFE-00ECAC614E80}"/>
              </a:ext>
            </a:extLst>
          </p:cNvPr>
          <p:cNvSpPr txBox="1"/>
          <p:nvPr/>
        </p:nvSpPr>
        <p:spPr>
          <a:xfrm>
            <a:off x="1097280" y="5593080"/>
            <a:ext cx="9068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rgbClr val="FF0000"/>
                </a:solidFill>
              </a:rPr>
              <a:t>These</a:t>
            </a:r>
            <a:r>
              <a:rPr lang="it-IT" sz="2800" b="1" dirty="0">
                <a:solidFill>
                  <a:srgbClr val="FF0000"/>
                </a:solidFill>
              </a:rPr>
              <a:t> are the </a:t>
            </a:r>
            <a:r>
              <a:rPr lang="it-IT" sz="2800" b="1" dirty="0" err="1">
                <a:solidFill>
                  <a:srgbClr val="FF0000"/>
                </a:solidFill>
              </a:rPr>
              <a:t>features</a:t>
            </a:r>
            <a:r>
              <a:rPr lang="it-IT" sz="2800" b="1" dirty="0">
                <a:solidFill>
                  <a:srgbClr val="FF0000"/>
                </a:solidFill>
              </a:rPr>
              <a:t> of a </a:t>
            </a:r>
            <a:r>
              <a:rPr lang="it-IT" sz="2800" b="1" dirty="0" err="1">
                <a:solidFill>
                  <a:srgbClr val="FF0000"/>
                </a:solidFill>
              </a:rPr>
              <a:t>potential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dataset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needed</a:t>
            </a:r>
            <a:r>
              <a:rPr lang="it-IT" sz="2800" b="1" dirty="0">
                <a:solidFill>
                  <a:srgbClr val="FF0000"/>
                </a:solidFill>
              </a:rPr>
              <a:t> to </a:t>
            </a:r>
            <a:r>
              <a:rPr lang="it-IT" sz="2800" b="1" dirty="0" err="1">
                <a:solidFill>
                  <a:srgbClr val="FF0000"/>
                </a:solidFill>
              </a:rPr>
              <a:t>train</a:t>
            </a:r>
            <a:r>
              <a:rPr lang="it-IT" sz="2800" b="1" dirty="0">
                <a:solidFill>
                  <a:srgbClr val="FF0000"/>
                </a:solidFill>
              </a:rPr>
              <a:t> machine-</a:t>
            </a:r>
            <a:r>
              <a:rPr lang="it-IT" sz="2800" b="1" dirty="0" err="1">
                <a:solidFill>
                  <a:srgbClr val="FF0000"/>
                </a:solidFill>
              </a:rPr>
              <a:t>learning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models</a:t>
            </a:r>
            <a:r>
              <a:rPr lang="it-IT" sz="28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028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70" y="2366716"/>
            <a:ext cx="9334682" cy="444224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/>
                <a:cs typeface="Calibri"/>
              </a:rPr>
              <a:t>The task will deliver: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Methods and indicators for risk assessment of new data online sources;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Strategies to avoid detection (Anonymous Crawling Policies);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Taxonomy of Criminal Activity Types;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/>
                <a:cs typeface="Calibri"/>
              </a:rPr>
              <a:t>Cyberfootprint</a:t>
            </a:r>
            <a:r>
              <a:rPr lang="en-GB" sz="3200" dirty="0">
                <a:latin typeface="Calibri"/>
                <a:cs typeface="Calibri"/>
              </a:rPr>
              <a:t> indicators;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8331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BE4907-FDF1-F64C-A9C0-8A44201C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956751" cy="4442242"/>
          </a:xfrm>
        </p:spPr>
        <p:txBody>
          <a:bodyPr>
            <a:normAutofit/>
          </a:bodyPr>
          <a:lstStyle/>
          <a:p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Systematic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Multi-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Vocal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Literature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endParaRPr lang="it-I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Grounded-Theory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Analysis + Clustering &amp; ML</a:t>
            </a:r>
          </a:p>
          <a:p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	Multi-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Vocal</a:t>
            </a: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Literature</a:t>
            </a:r>
            <a:endParaRPr lang="it-I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5143" lvl="2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Grey-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Literature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(National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Gov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. Reports, NGO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whitepapers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etc.);</a:t>
            </a:r>
          </a:p>
          <a:p>
            <a:pPr marL="1465143" lvl="2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Literature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Specialised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&amp; CORE Class A/A*)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D5744-C0A0-3D44-953C-8E324401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5B2A6-110B-EC48-8158-6A893C4D9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873683" cy="1071563"/>
          </a:xfrm>
        </p:spPr>
        <p:txBody>
          <a:bodyPr>
            <a:normAutofit/>
          </a:bodyPr>
          <a:lstStyle/>
          <a:p>
            <a:r>
              <a:rPr lang="it-IT" dirty="0" err="1"/>
              <a:t>Materials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499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00A7E-5247-1E4E-824C-DD26213C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MRQ.</a:t>
            </a:r>
            <a:r>
              <a:rPr lang="it-IT" sz="2400" b="1" dirty="0"/>
              <a:t>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guidelines</a:t>
            </a:r>
            <a:r>
              <a:rPr lang="it-IT" sz="2400" dirty="0"/>
              <a:t>, </a:t>
            </a:r>
            <a:r>
              <a:rPr lang="it-IT" sz="2400" dirty="0" err="1"/>
              <a:t>methods</a:t>
            </a:r>
            <a:r>
              <a:rPr lang="it-IT" sz="2400" dirty="0"/>
              <a:t>, and </a:t>
            </a:r>
            <a:r>
              <a:rPr lang="it-IT" sz="2400" dirty="0" err="1"/>
              <a:t>principles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</a:t>
            </a:r>
            <a:r>
              <a:rPr lang="it-IT" sz="2400" dirty="0" err="1"/>
              <a:t>cyberthreat</a:t>
            </a:r>
            <a:r>
              <a:rPr lang="it-IT" sz="2400" dirty="0"/>
              <a:t> </a:t>
            </a:r>
            <a:r>
              <a:rPr lang="it-IT" sz="2400" dirty="0" err="1"/>
              <a:t>level</a:t>
            </a:r>
            <a:r>
              <a:rPr lang="it-IT" sz="2400" dirty="0"/>
              <a:t> of online </a:t>
            </a:r>
            <a:r>
              <a:rPr lang="it-IT" sz="2400" dirty="0" err="1"/>
              <a:t>sources</a:t>
            </a:r>
            <a:r>
              <a:rPr lang="it-IT" sz="2400" dirty="0"/>
              <a:t>?</a:t>
            </a:r>
          </a:p>
          <a:p>
            <a:r>
              <a:rPr lang="it-IT" sz="2400" dirty="0"/>
              <a:t>	SRQ1. </a:t>
            </a:r>
            <a:r>
              <a:rPr lang="it-IT" sz="2400" dirty="0" err="1"/>
              <a:t>what</a:t>
            </a:r>
            <a:r>
              <a:rPr lang="it-IT" sz="2400" dirty="0"/>
              <a:t> online </a:t>
            </a:r>
            <a:r>
              <a:rPr lang="it-IT" sz="2400" dirty="0" err="1"/>
              <a:t>depth</a:t>
            </a:r>
            <a:r>
              <a:rPr lang="it-IT" sz="2400" dirty="0"/>
              <a:t> </a:t>
            </a:r>
            <a:r>
              <a:rPr lang="it-IT" sz="2400" dirty="0" err="1"/>
              <a:t>levels</a:t>
            </a:r>
            <a:r>
              <a:rPr lang="it-IT" sz="2400" dirty="0"/>
              <a:t> are more </a:t>
            </a:r>
            <a:r>
              <a:rPr lang="it-IT" sz="2400" dirty="0" err="1"/>
              <a:t>assessed</a:t>
            </a:r>
            <a:r>
              <a:rPr lang="it-IT" sz="2400" dirty="0"/>
              <a:t>?</a:t>
            </a:r>
          </a:p>
          <a:p>
            <a:r>
              <a:rPr lang="it-IT" sz="2400" dirty="0"/>
              <a:t>	SRQ2.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for web-</a:t>
            </a:r>
            <a:r>
              <a:rPr lang="it-IT" sz="2400" dirty="0" err="1"/>
              <a:t>crawling</a:t>
            </a:r>
            <a:r>
              <a:rPr lang="it-IT" sz="2400" dirty="0"/>
              <a:t>?</a:t>
            </a:r>
          </a:p>
          <a:p>
            <a:r>
              <a:rPr lang="it-IT" sz="2400" dirty="0"/>
              <a:t>	SRQ3.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policies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vary</a:t>
            </a:r>
            <a:r>
              <a:rPr lang="it-IT" sz="2400" dirty="0"/>
              <a:t> the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?</a:t>
            </a:r>
          </a:p>
          <a:p>
            <a:r>
              <a:rPr lang="it-IT" sz="2400" dirty="0"/>
              <a:t>	SRQ4. </a:t>
            </a:r>
            <a:r>
              <a:rPr lang="it-IT" sz="2400" dirty="0" err="1"/>
              <a:t>what</a:t>
            </a:r>
            <a:r>
              <a:rPr lang="it-IT" sz="2400" dirty="0"/>
              <a:t> website </a:t>
            </a:r>
            <a:r>
              <a:rPr lang="it-IT" sz="2400" dirty="0" err="1"/>
              <a:t>features</a:t>
            </a:r>
            <a:r>
              <a:rPr lang="it-IT" sz="2400" dirty="0"/>
              <a:t> are </a:t>
            </a:r>
            <a:r>
              <a:rPr lang="it-IT" sz="2400" dirty="0" err="1"/>
              <a:t>most</a:t>
            </a:r>
            <a:r>
              <a:rPr lang="it-IT" sz="2400" dirty="0"/>
              <a:t> indicative of 	</a:t>
            </a:r>
            <a:r>
              <a:rPr lang="it-IT" sz="2400" dirty="0" err="1"/>
              <a:t>cyberthreats</a:t>
            </a:r>
            <a:r>
              <a:rPr lang="it-IT" sz="2400" dirty="0"/>
              <a:t>?</a:t>
            </a:r>
          </a:p>
          <a:p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B0F0-51C3-6745-BEB8-11B77C8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79C0-471F-784B-8661-A788BE12D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Research</a:t>
            </a:r>
            <a:r>
              <a:rPr lang="it-IT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53846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22A8A0-59E0-164D-A605-E79E3E29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2800" b="1" dirty="0"/>
              <a:t>Query.</a:t>
            </a:r>
            <a:br>
              <a:rPr lang="it-IT" sz="2400" dirty="0"/>
            </a:br>
            <a:r>
              <a:rPr lang="it-IT" sz="2400" dirty="0"/>
              <a:t>(</a:t>
            </a:r>
            <a:r>
              <a:rPr lang="it-IT" sz="2400" dirty="0" err="1"/>
              <a:t>Guideline</a:t>
            </a:r>
            <a:r>
              <a:rPr lang="it-IT" sz="2400" dirty="0"/>
              <a:t>* V Method* V </a:t>
            </a:r>
            <a:r>
              <a:rPr lang="it-IT" sz="2400" dirty="0" err="1"/>
              <a:t>Principle</a:t>
            </a:r>
            <a:r>
              <a:rPr lang="it-IT" sz="2400" dirty="0"/>
              <a:t>*) AND (Cyber AND (</a:t>
            </a:r>
            <a:r>
              <a:rPr lang="it-IT" sz="2400" dirty="0" err="1"/>
              <a:t>Threat</a:t>
            </a:r>
            <a:r>
              <a:rPr lang="it-IT" sz="2400" dirty="0"/>
              <a:t> V Crime)) AND (Online V Web V Site V Website V Source)</a:t>
            </a:r>
            <a:endParaRPr lang="it-IT" dirty="0"/>
          </a:p>
          <a:p>
            <a:r>
              <a:rPr lang="it-IT" sz="2800" b="1" dirty="0" err="1"/>
              <a:t>Sources</a:t>
            </a:r>
            <a:r>
              <a:rPr lang="it-IT" sz="2800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/>
              <a:t>ACM DL</a:t>
            </a:r>
            <a:endParaRPr lang="it-IT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 err="1"/>
              <a:t>IEEEXplore</a:t>
            </a:r>
            <a:endParaRPr lang="it-IT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 err="1"/>
              <a:t>Wiley</a:t>
            </a:r>
            <a:r>
              <a:rPr lang="it-IT" sz="2600" dirty="0"/>
              <a:t> </a:t>
            </a:r>
            <a:r>
              <a:rPr lang="it-IT" sz="2600" dirty="0" err="1"/>
              <a:t>Interscience</a:t>
            </a:r>
            <a:endParaRPr lang="it-IT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 err="1"/>
              <a:t>Scopus</a:t>
            </a:r>
            <a:endParaRPr lang="it-IT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/>
              <a:t>[GREY] Google/</a:t>
            </a:r>
            <a:r>
              <a:rPr lang="it-IT" sz="2600" dirty="0" err="1"/>
              <a:t>GoogleScholar</a:t>
            </a:r>
            <a:endParaRPr lang="it-IT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/>
              <a:t>[GREY] </a:t>
            </a:r>
            <a:r>
              <a:rPr lang="it-IT" sz="2600" dirty="0" err="1"/>
              <a:t>Bibsonomy</a:t>
            </a:r>
            <a:endParaRPr lang="it-IT" sz="4800" dirty="0"/>
          </a:p>
          <a:p>
            <a:endParaRPr lang="it-IT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30EAF4-D993-0F4B-8B15-C78322D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42CB-5CA8-0241-BBAD-C45FC0964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Search</a:t>
            </a:r>
            <a:r>
              <a:rPr lang="it-IT" dirty="0"/>
              <a:t> Query &amp; </a:t>
            </a:r>
            <a:r>
              <a:rPr lang="it-IT" dirty="0" err="1"/>
              <a:t>Sources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61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22A8A0-59E0-164D-A605-E79E3E29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2800" b="1" dirty="0"/>
              <a:t>Query.</a:t>
            </a:r>
            <a:br>
              <a:rPr lang="it-IT" sz="2400" dirty="0"/>
            </a:br>
            <a:r>
              <a:rPr lang="it-IT" sz="2400" dirty="0"/>
              <a:t>(</a:t>
            </a:r>
            <a:r>
              <a:rPr lang="it-IT" sz="2400" dirty="0" err="1"/>
              <a:t>Guideline</a:t>
            </a:r>
            <a:r>
              <a:rPr lang="it-IT" sz="2400" dirty="0"/>
              <a:t>* V Method* V </a:t>
            </a:r>
            <a:r>
              <a:rPr lang="it-IT" sz="2400" dirty="0" err="1"/>
              <a:t>Principle</a:t>
            </a:r>
            <a:r>
              <a:rPr lang="it-IT" sz="2400" dirty="0"/>
              <a:t>*) AND (Cyber AND (</a:t>
            </a:r>
            <a:r>
              <a:rPr lang="it-IT" sz="2400" dirty="0" err="1"/>
              <a:t>Threat</a:t>
            </a:r>
            <a:r>
              <a:rPr lang="it-IT" sz="2400" dirty="0"/>
              <a:t> V Crime)) AND (Online V Web V Site V Website V Source)</a:t>
            </a:r>
            <a:endParaRPr lang="it-IT" dirty="0"/>
          </a:p>
          <a:p>
            <a:r>
              <a:rPr lang="it-IT" sz="2800" b="1" dirty="0" err="1"/>
              <a:t>Sources</a:t>
            </a:r>
            <a:r>
              <a:rPr lang="it-IT" sz="2800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/>
              <a:t>ACM DL</a:t>
            </a:r>
            <a:endParaRPr lang="it-IT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 err="1"/>
              <a:t>IEEEXplore</a:t>
            </a:r>
            <a:endParaRPr lang="it-IT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 err="1"/>
              <a:t>Wiley</a:t>
            </a:r>
            <a:r>
              <a:rPr lang="it-IT" sz="2600" dirty="0"/>
              <a:t> </a:t>
            </a:r>
            <a:r>
              <a:rPr lang="it-IT" sz="2600" dirty="0" err="1"/>
              <a:t>Interscience</a:t>
            </a:r>
            <a:endParaRPr lang="it-IT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 err="1"/>
              <a:t>Scopus</a:t>
            </a:r>
            <a:endParaRPr lang="it-IT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/>
              <a:t>[GREY] Google/</a:t>
            </a:r>
            <a:r>
              <a:rPr lang="it-IT" sz="2600" dirty="0" err="1"/>
              <a:t>GoogleScholar</a:t>
            </a:r>
            <a:endParaRPr lang="it-IT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 dirty="0"/>
              <a:t>[GREY] </a:t>
            </a:r>
            <a:r>
              <a:rPr lang="it-IT" sz="2600" dirty="0" err="1"/>
              <a:t>Bibsonomy</a:t>
            </a:r>
            <a:endParaRPr lang="it-IT" sz="4800" dirty="0"/>
          </a:p>
          <a:p>
            <a:endParaRPr lang="it-IT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30EAF4-D993-0F4B-8B15-C78322D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42CB-5CA8-0241-BBAD-C45FC0964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6379019" cy="1071563"/>
          </a:xfrm>
        </p:spPr>
        <p:txBody>
          <a:bodyPr>
            <a:normAutofit/>
          </a:bodyPr>
          <a:lstStyle/>
          <a:p>
            <a:r>
              <a:rPr lang="it-IT" dirty="0" err="1"/>
              <a:t>Search</a:t>
            </a:r>
            <a:r>
              <a:rPr lang="it-IT" dirty="0"/>
              <a:t> Query &amp; </a:t>
            </a:r>
            <a:r>
              <a:rPr lang="it-IT" dirty="0" err="1"/>
              <a:t>Sources</a:t>
            </a:r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BBE93-112B-2044-9B3E-494C1B080A22}"/>
              </a:ext>
            </a:extLst>
          </p:cNvPr>
          <p:cNvSpPr/>
          <p:nvPr/>
        </p:nvSpPr>
        <p:spPr>
          <a:xfrm>
            <a:off x="735013" y="3282846"/>
            <a:ext cx="4256712" cy="3526112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A7AFA-D375-104F-9E00-B85D9A4E18D1}"/>
              </a:ext>
            </a:extLst>
          </p:cNvPr>
          <p:cNvSpPr/>
          <p:nvPr/>
        </p:nvSpPr>
        <p:spPr>
          <a:xfrm>
            <a:off x="5544567" y="4150154"/>
            <a:ext cx="2264410" cy="92333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Rsch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Lit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. 119 </a:t>
            </a:r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results</a:t>
            </a:r>
            <a:endParaRPr lang="it-IT" dirty="0"/>
          </a:p>
          <a:p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Grey </a:t>
            </a:r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Lit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. 146 </a:t>
            </a:r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results</a:t>
            </a:r>
            <a:endParaRPr lang="it-IT" dirty="0"/>
          </a:p>
          <a:p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Excl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. 2</a:t>
            </a:r>
            <a:endParaRPr lang="it-IT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F945CD-7347-5B4F-90DB-34013DF41187}"/>
              </a:ext>
            </a:extLst>
          </p:cNvPr>
          <p:cNvSpPr/>
          <p:nvPr/>
        </p:nvSpPr>
        <p:spPr>
          <a:xfrm>
            <a:off x="8245183" y="4150154"/>
            <a:ext cx="2264410" cy="923330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Rsch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Lit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. 48 </a:t>
            </a:r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results</a:t>
            </a:r>
            <a:endParaRPr lang="it-IT" dirty="0"/>
          </a:p>
          <a:p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Grey </a:t>
            </a:r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Lit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. 41 </a:t>
            </a:r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results</a:t>
            </a:r>
            <a:endParaRPr lang="it-IT" dirty="0"/>
          </a:p>
          <a:p>
            <a:r>
              <a:rPr lang="it-IT" dirty="0" err="1">
                <a:solidFill>
                  <a:srgbClr val="000000"/>
                </a:solidFill>
                <a:latin typeface="Arial" panose="020B0604020202020204" pitchFamily="34" charset="0"/>
              </a:rPr>
              <a:t>Excl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. 2</a:t>
            </a:r>
            <a:endParaRPr lang="it-IT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AD287-E1A4-6D44-9DA3-54E04F057F79}"/>
              </a:ext>
            </a:extLst>
          </p:cNvPr>
          <p:cNvSpPr txBox="1"/>
          <p:nvPr/>
        </p:nvSpPr>
        <p:spPr>
          <a:xfrm>
            <a:off x="5922590" y="3767746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Raw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33DC5-DD68-894B-A0D8-EA7433441C51}"/>
              </a:ext>
            </a:extLst>
          </p:cNvPr>
          <p:cNvSpPr txBox="1"/>
          <p:nvPr/>
        </p:nvSpPr>
        <p:spPr>
          <a:xfrm>
            <a:off x="8405419" y="376774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After</a:t>
            </a:r>
            <a:r>
              <a:rPr lang="it-IT" dirty="0"/>
              <a:t> Ex. </a:t>
            </a:r>
            <a:r>
              <a:rPr lang="it-IT" dirty="0" err="1"/>
              <a:t>Criteria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4159634"/>
      </p:ext>
    </p:extLst>
  </p:cSld>
  <p:clrMapOvr>
    <a:masterClrMapping/>
  </p:clrMapOvr>
</p:sld>
</file>

<file path=ppt/theme/theme1.xml><?xml version="1.0" encoding="utf-8"?>
<a:theme xmlns:a="http://schemas.openxmlformats.org/drawingml/2006/main" name="anit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ta.potx" id="{AEF55BDF-7767-5448-B221-F3794EF80722}" vid="{2BC33638-5D0F-A249-BDC9-987F86B53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anita</Template>
  <TotalTime>569</TotalTime>
  <Words>758</Words>
  <Application>Microsoft Macintosh PowerPoint</Application>
  <PresentationFormat>Custom</PresentationFormat>
  <Paragraphs>141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Pangram</vt:lpstr>
      <vt:lpstr>Pangram Black</vt:lpstr>
      <vt:lpstr>Pangram ExtraBold</vt:lpstr>
      <vt:lpstr>Trebuchet MS</vt:lpstr>
      <vt:lpstr>anita</vt:lpstr>
      <vt:lpstr>WP5 – T5.1 Data source risk assessment in the Surface Web, Deep Web and Dark Nets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Bouali</dc:creator>
  <cp:lastModifiedBy>Microsoft Office User</cp:lastModifiedBy>
  <cp:revision>81</cp:revision>
  <dcterms:created xsi:type="dcterms:W3CDTF">2018-05-11T07:48:31Z</dcterms:created>
  <dcterms:modified xsi:type="dcterms:W3CDTF">2018-10-11T07:15:13Z</dcterms:modified>
</cp:coreProperties>
</file>