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0"/>
  </p:notesMasterIdLst>
  <p:sldIdLst>
    <p:sldId id="379" r:id="rId2"/>
    <p:sldId id="347" r:id="rId3"/>
    <p:sldId id="382" r:id="rId4"/>
    <p:sldId id="385" r:id="rId5"/>
    <p:sldId id="386" r:id="rId6"/>
    <p:sldId id="387" r:id="rId7"/>
    <p:sldId id="388" r:id="rId8"/>
    <p:sldId id="389" r:id="rId9"/>
  </p:sldIdLst>
  <p:sldSz cx="24384000" cy="15748000"/>
  <p:notesSz cx="6858000" cy="9144000"/>
  <p:defaultTextStyle>
    <a:defPPr>
      <a:defRPr lang="es-ES"/>
    </a:defPPr>
    <a:lvl1pPr marL="0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46612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293224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439836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586448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733059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879671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8026283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172895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0" autoAdjust="0"/>
    <p:restoredTop sz="80847" autoAdjust="0"/>
  </p:normalViewPr>
  <p:slideViewPr>
    <p:cSldViewPr snapToGrid="0">
      <p:cViewPr varScale="1">
        <p:scale>
          <a:sx n="41" d="100"/>
          <a:sy n="41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1FFF9-9542-4D61-B39F-FAE65ACE73E0}" type="datetimeFigureOut">
              <a:rPr lang="es-CO" smtClean="0"/>
              <a:t>8/04/2021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1143000"/>
            <a:ext cx="4778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E015-9640-423C-9401-5CCBDF9239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71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1E015-9640-423C-9401-5CCBDF92399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997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153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7256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7239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40594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4334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94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25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E%20MARKET%20Entrevista%20y%20Encuesta%20mao.docx" TargetMode="External"/><Relationship Id="rId7" Type="http://schemas.openxmlformats.org/officeDocument/2006/relationships/hyperlink" Target="https://github.com/maemarket/Mae_market/tree/MaeMark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E%20MARKET%20BPMN.jp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istorias_usuario_mae%20market.docx" TargetMode="External"/><Relationship Id="rId7" Type="http://schemas.openxmlformats.org/officeDocument/2006/relationships/hyperlink" Target="Casos%20de%20Uso%20formato%20extendido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caso%20de%20uso%20mae.PNG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NORMALIZACION%20MAE%20MARKET.xlsx" TargetMode="External"/><Relationship Id="rId7" Type="http://schemas.openxmlformats.org/officeDocument/2006/relationships/hyperlink" Target="dicionario_mae_marke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hyperlink" Target="mae_market_mr.mwb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580448" y="1925437"/>
            <a:ext cx="17167687" cy="121783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s-CO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es-CO" sz="44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Sistemas de información para la empresa</a:t>
            </a:r>
          </a:p>
          <a:p>
            <a:pPr algn="ctr"/>
            <a:endParaRPr lang="es-CO" sz="6000" dirty="0">
              <a:solidFill>
                <a:srgbClr val="00B050"/>
              </a:solidFill>
              <a:latin typeface="Berlin Sans FB" panose="020E0602020502020306" pitchFamily="34" charset="0"/>
            </a:endParaRPr>
          </a:p>
          <a:p>
            <a:pPr algn="ctr"/>
            <a:endParaRPr lang="es-CO" sz="4800" dirty="0">
              <a:solidFill>
                <a:schemeClr val="bg1"/>
              </a:solidFill>
            </a:endParaRPr>
          </a:p>
          <a:p>
            <a:pPr algn="ctr"/>
            <a:r>
              <a:rPr lang="es-CO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Aprendices:</a:t>
            </a:r>
            <a:r>
              <a:rPr lang="es-CO" sz="4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Helvetica Neue Medium (Cuerpo)"/>
              </a:rPr>
              <a:t>Paula Alejandra Cuéllar Rodríguez</a:t>
            </a:r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4000" dirty="0">
                <a:solidFill>
                  <a:schemeClr val="bg1"/>
                </a:solidFill>
                <a:effectLst/>
                <a:latin typeface="Helvetica Neue Medium (Cuerpo)"/>
              </a:rPr>
              <a:t>   Esteban David Pedrozo Aldana</a:t>
            </a:r>
          </a:p>
          <a:p>
            <a:pPr algn="ctr"/>
            <a:r>
              <a:rPr lang="es-CO" sz="4000" dirty="0">
                <a:solidFill>
                  <a:schemeClr val="bg1"/>
                </a:solidFill>
              </a:rPr>
              <a:t>  José Manuel Posada </a:t>
            </a:r>
            <a:r>
              <a:rPr lang="es-CO" sz="4000" dirty="0" smtClean="0">
                <a:solidFill>
                  <a:schemeClr val="bg1"/>
                </a:solidFill>
              </a:rPr>
              <a:t>Restrepo</a:t>
            </a:r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pPr algn="ctr"/>
            <a:r>
              <a:rPr lang="es-CO" sz="4000" i="0" dirty="0" smtClean="0">
                <a:solidFill>
                  <a:schemeClr val="bg1"/>
                </a:solidFill>
                <a:effectLst/>
                <a:latin typeface="Helvetica Neue Medium (Cuerpo)"/>
              </a:rPr>
              <a:t>Iván </a:t>
            </a:r>
            <a:r>
              <a:rPr lang="es-CO" sz="4000" i="0" dirty="0">
                <a:solidFill>
                  <a:schemeClr val="bg1"/>
                </a:solidFill>
                <a:effectLst/>
                <a:latin typeface="Helvetica Neue Medium (Cuerpo)"/>
              </a:rPr>
              <a:t>Mauricio Cuervo Campos</a:t>
            </a:r>
          </a:p>
          <a:p>
            <a:r>
              <a:rPr lang="es-CO" sz="1400" dirty="0"/>
              <a:t/>
            </a:r>
            <a:br>
              <a:rPr lang="es-CO" sz="1400" dirty="0"/>
            </a:br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pPr algn="ctr"/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Instructor: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Javier Leonardo Pineda Uribe </a:t>
            </a:r>
          </a:p>
          <a:p>
            <a:pPr algn="ctr"/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Bogotá D.C,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2021</a:t>
            </a:r>
          </a:p>
          <a:p>
            <a:endParaRPr lang="es-CO" sz="3600" dirty="0">
              <a:solidFill>
                <a:schemeClr val="bg1"/>
              </a:solidFill>
            </a:endParaRPr>
          </a:p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8F636DA-95F7-4EF8-B137-241E1362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20" y="7368273"/>
            <a:ext cx="255248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 de texto 1"/>
          <p:cNvSpPr txBox="1"/>
          <p:nvPr/>
        </p:nvSpPr>
        <p:spPr>
          <a:xfrm>
            <a:off x="8942896" y="3291932"/>
            <a:ext cx="6442790" cy="121642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7200" b="1" dirty="0">
                <a:ln w="12700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0">
                      <a:srgbClr val="FFC000"/>
                    </a:gs>
                    <a:gs pos="4000">
                      <a:srgbClr val="FFD966"/>
                    </a:gs>
                    <a:gs pos="87000">
                      <a:srgbClr val="FFF2CC"/>
                    </a:gs>
                  </a:gsLst>
                  <a:lin ang="5400000" scaled="0"/>
                </a:gra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 MARKET</a:t>
            </a:r>
            <a:endParaRPr lang="es-EC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821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3574" y="5955203"/>
            <a:ext cx="9121698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 smtClean="0">
                <a:solidFill>
                  <a:schemeClr val="bg1"/>
                </a:solidFill>
              </a:rPr>
              <a:t>Sistema de información para la empresa mae market</a:t>
            </a:r>
            <a:endParaRPr lang="es-CO" sz="4000" dirty="0" smtClean="0">
              <a:solidFill>
                <a:schemeClr val="bg1"/>
              </a:solidFill>
              <a:latin typeface="Bahnschrift SemiBol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ombre del proyecto: </a:t>
            </a:r>
            <a:r>
              <a:rPr lang="es-MX" sz="3600" dirty="0" smtClean="0">
                <a:solidFill>
                  <a:schemeClr val="bg1"/>
                </a:solidFill>
              </a:rPr>
              <a:t>MAE MARKET</a:t>
            </a:r>
            <a:endParaRPr kumimoji="0" lang="es-CO" sz="3600" i="0" u="none" strike="noStrike" cap="none" spc="0" normalizeH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Bahnschrift SemiBol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baseline="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Logo: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Eslogan: </a:t>
            </a: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“No dejes para mañana lo que puedes comprar hoy”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A8695966-6054-4F2A-BA30-CA6ACE2F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127" y="3545897"/>
            <a:ext cx="9192256" cy="8656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75315" y="3545899"/>
            <a:ext cx="6418217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CO" sz="6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MARCO METODOLÓGICO</a:t>
            </a:r>
            <a:endParaRPr kumimoji="0" lang="es-CO" sz="6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35083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74358" y="3395163"/>
            <a:ext cx="16689351" cy="9377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General: </a:t>
            </a:r>
            <a:r>
              <a:rPr lang="es-CO" sz="40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Cubrir una necesidad de forma inmediata y segura, proporcionando una buena experiencia a nuestro cliente durante su compra. Brindando una herramienta dinámica y que cualquiera pueda utilizar.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Específicos: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MX" sz="4000" dirty="0" smtClean="0">
                <a:solidFill>
                  <a:schemeClr val="bg1"/>
                </a:solidFill>
              </a:rPr>
              <a:t>Mantener </a:t>
            </a:r>
            <a:r>
              <a:rPr lang="es-MX" sz="4000" dirty="0">
                <a:solidFill>
                  <a:schemeClr val="bg1"/>
                </a:solidFill>
              </a:rPr>
              <a:t>una distribución rápida, así como un proceso eficiente de los pedidos y la entrega de productos y artículos</a:t>
            </a:r>
            <a:r>
              <a:rPr lang="es-MX" sz="4000" dirty="0" smtClean="0">
                <a:solidFill>
                  <a:schemeClr val="bg1"/>
                </a:solidFill>
              </a:rPr>
              <a:t>. 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Fomentar una relación de fidelidad y confianza con nuestros clientes mediante una atención personalizada, rápida y que responda a sus inquietudes y necesidades</a:t>
            </a:r>
            <a:r>
              <a:rPr lang="es-MX" sz="4000" dirty="0" smtClean="0">
                <a:solidFill>
                  <a:schemeClr val="bg1"/>
                </a:solidFill>
              </a:rPr>
              <a:t>.</a:t>
            </a:r>
          </a:p>
          <a:p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Crear una base de datos en la cual podamos almacenar un inventario claro de todos los productos que tenemos en disposición.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dirty="0" smtClean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81131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84569" y="4391642"/>
            <a:ext cx="17462268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Planteamiento Problema: </a:t>
            </a:r>
            <a:r>
              <a:rPr lang="es-MX" sz="4000" dirty="0">
                <a:solidFill>
                  <a:schemeClr val="bg1"/>
                </a:solidFill>
              </a:rPr>
              <a:t>Al ver que los supermercados no cuentan con un sistema desarrollado para facilitar el inventariado de sus productos y poder tener en cuenta varios ítems importantes como saber que cantidad de productos tengo, necesito pedir mas de ciertos productos, tengo suficiente de estos. Son preguntas que ayudaremos a </a:t>
            </a:r>
            <a:r>
              <a:rPr lang="es-MX" sz="4000" dirty="0" smtClean="0">
                <a:solidFill>
                  <a:schemeClr val="bg1"/>
                </a:solidFill>
              </a:rPr>
              <a:t>responder…</a:t>
            </a:r>
          </a:p>
          <a:p>
            <a:pPr algn="just" defTabSz="943239" hangingPunct="0"/>
            <a:endParaRPr lang="es-MX" sz="4000" dirty="0" smtClean="0">
              <a:solidFill>
                <a:schemeClr val="bg1"/>
              </a:solidFill>
            </a:endParaRPr>
          </a:p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Alcance del Proyecto: </a:t>
            </a:r>
            <a:r>
              <a:rPr lang="es-MX" sz="4000" dirty="0" smtClean="0">
                <a:solidFill>
                  <a:schemeClr val="bg1"/>
                </a:solidFill>
              </a:rPr>
              <a:t>Nuestro proyecto quiere llegar a todos estos supermercados que necesitan de un sistema de recolección de datos de sus productos para poder llevar un inventariado completo y dinámico, que ayudara a resolver las preguntas de su negocio y servir como una vitrina virtual para ofrecer tus propios productos. </a:t>
            </a:r>
            <a:endParaRPr lang="en-US" sz="4000" dirty="0">
              <a:solidFill>
                <a:schemeClr val="bg1"/>
              </a:solidFill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5222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690745" y="5616308"/>
            <a:ext cx="155016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Justificación: </a:t>
            </a:r>
            <a:r>
              <a:rPr lang="es-CO" sz="40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Con este software que diseñaremos usted podrá facilitar día a día su sistema de negocio y así ir evolucionando el mismo.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0195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04492" y="3678352"/>
            <a:ext cx="5908431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Técnicas</a:t>
            </a:r>
            <a:r>
              <a:rPr kumimoji="0" lang="es-CO" sz="36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e instrumentos para la recolección de datos 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8" name="Picture 4" descr="Resultado de imagen para encuestas 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07" y="6462059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468707" y="3777437"/>
            <a:ext cx="590843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Diagrama</a:t>
            </a:r>
            <a:r>
              <a:rPr kumimoji="0" lang="es-CO" sz="36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BPMN del proyecto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2" name="Picture 8" descr="Resultado de imagen para diagrama png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313" y="54846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github 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437" y="54846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028621" y="3916719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2532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090868" y="4853354"/>
            <a:ext cx="590843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historias de usuario (</a:t>
            </a:r>
            <a:r>
              <a:rPr lang="es-CO" sz="36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Scrum</a:t>
            </a:r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)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658714" y="4853353"/>
            <a:ext cx="5240217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diagrama de casos de </a:t>
            </a:r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uso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808305" y="4851462"/>
            <a:ext cx="4979133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casos de uso </a:t>
            </a:r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extendido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Historias de Usuario, Escritura, Definición, Contexto y Ejemplos — SCRUM  MÉXICO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12" y="6662031"/>
            <a:ext cx="6897144" cy="504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so de uso - Wikipedia, la enciclopedia libre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656" y="6662031"/>
            <a:ext cx="7570334" cy="54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>
            <a:hlinkClick r:id="rId7" action="ppaction://hlinkfile"/>
          </p:cNvPr>
          <p:cNvPicPr>
            <a:picLocks noChangeAspect="1"/>
          </p:cNvPicPr>
          <p:nvPr/>
        </p:nvPicPr>
        <p:blipFill rotWithShape="1">
          <a:blip r:embed="rId8"/>
          <a:srcRect l="612"/>
          <a:stretch/>
        </p:blipFill>
        <p:spPr>
          <a:xfrm>
            <a:off x="15779262" y="7131362"/>
            <a:ext cx="6943435" cy="46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8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196907" y="3706114"/>
            <a:ext cx="5908431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Normalización y modelación de base de datos 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 descr="NORMALIZACIÓN DE LA BASE DE DATOS | Slide Set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326" y="5724619"/>
            <a:ext cx="7603282" cy="531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149623" y="4218779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relacional 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Es correcta una relación circular en Mysql? - Stack Overflow en español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852" y="5724619"/>
            <a:ext cx="7445085" cy="531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7102339" y="4218778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Diccionario de datos 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8" name="Picture 4" descr="Diccionario económico y financiero | Economipedia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339" y="5724619"/>
            <a:ext cx="5640431" cy="564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46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339</Words>
  <Application>Microsoft Office PowerPoint</Application>
  <PresentationFormat>Personalizado</PresentationFormat>
  <Paragraphs>45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Arial</vt:lpstr>
      <vt:lpstr>Arial Rounded MT Bold</vt:lpstr>
      <vt:lpstr>Bahnschrift SemiBold</vt:lpstr>
      <vt:lpstr>Berlin Sans FB</vt:lpstr>
      <vt:lpstr>Calibri</vt:lpstr>
      <vt:lpstr>Helvetica Neue</vt:lpstr>
      <vt:lpstr>Helvetica Neue Light</vt:lpstr>
      <vt:lpstr>Helvetica Neue Medium</vt:lpstr>
      <vt:lpstr>Helvetica Neue Medium (Cuerpo)</vt:lpstr>
      <vt:lpstr>Times New Roman</vt:lpstr>
      <vt:lpstr>Wingdings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</dc:creator>
  <cp:lastModifiedBy>USER</cp:lastModifiedBy>
  <cp:revision>111</cp:revision>
  <dcterms:created xsi:type="dcterms:W3CDTF">2020-10-08T01:21:32Z</dcterms:created>
  <dcterms:modified xsi:type="dcterms:W3CDTF">2021-04-08T12:58:50Z</dcterms:modified>
</cp:coreProperties>
</file>