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8"/>
  </p:notesMasterIdLst>
  <p:sldIdLst>
    <p:sldId id="379" r:id="rId2"/>
    <p:sldId id="347" r:id="rId3"/>
    <p:sldId id="382" r:id="rId4"/>
    <p:sldId id="385" r:id="rId5"/>
    <p:sldId id="386" r:id="rId6"/>
    <p:sldId id="387" r:id="rId7"/>
  </p:sldIdLst>
  <p:sldSz cx="24384000" cy="15748000"/>
  <p:notesSz cx="6858000" cy="9144000"/>
  <p:defaultTextStyle>
    <a:defPPr>
      <a:defRPr lang="es-ES"/>
    </a:defPPr>
    <a:lvl1pPr marL="0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146612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2293224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3439836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4586448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5733059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6879671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8026283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9172895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0" autoAdjust="0"/>
    <p:restoredTop sz="80847" autoAdjust="0"/>
  </p:normalViewPr>
  <p:slideViewPr>
    <p:cSldViewPr snapToGrid="0">
      <p:cViewPr varScale="1">
        <p:scale>
          <a:sx n="41" d="100"/>
          <a:sy n="41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1FFF9-9542-4D61-B39F-FAE65ACE73E0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39813" y="1143000"/>
            <a:ext cx="4778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E015-9640-423C-9401-5CCBDF9239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071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1E015-9640-423C-9401-5CCBDF923996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997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800"/>
            </a:lvl1pPr>
            <a:lvl2pPr marL="0" indent="0" algn="ctr">
              <a:spcBef>
                <a:spcPts val="0"/>
              </a:spcBef>
              <a:buSzTx/>
              <a:buNone/>
              <a:defRPr sz="5800"/>
            </a:lvl2pPr>
            <a:lvl3pPr marL="0" indent="0" algn="ctr">
              <a:spcBef>
                <a:spcPts val="0"/>
              </a:spcBef>
              <a:buSzTx/>
              <a:buNone/>
              <a:defRPr sz="5800"/>
            </a:lvl3pPr>
            <a:lvl4pPr marL="0" indent="0" algn="ctr">
              <a:spcBef>
                <a:spcPts val="0"/>
              </a:spcBef>
              <a:buSzTx/>
              <a:buNone/>
              <a:defRPr sz="5800"/>
            </a:lvl4pPr>
            <a:lvl5pPr marL="0" indent="0" algn="ctr">
              <a:spcBef>
                <a:spcPts val="0"/>
              </a:spcBef>
              <a:buSzTx/>
              <a:buNone/>
              <a:defRPr sz="5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41530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sz="quarter" idx="13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</p:spPr>
        <p:txBody>
          <a:bodyPr/>
          <a:lstStyle>
            <a:lvl1pPr marL="514350" indent="-514350">
              <a:spcBef>
                <a:spcPts val="5100"/>
              </a:spcBef>
              <a:defRPr sz="4200"/>
            </a:lvl1pPr>
            <a:lvl2pPr marL="857250" indent="-514350">
              <a:spcBef>
                <a:spcPts val="5100"/>
              </a:spcBef>
              <a:defRPr sz="4200"/>
            </a:lvl2pPr>
            <a:lvl3pPr marL="1200150" indent="-514350">
              <a:spcBef>
                <a:spcPts val="5100"/>
              </a:spcBef>
              <a:defRPr sz="4200"/>
            </a:lvl3pPr>
            <a:lvl4pPr marL="1543050" indent="-514350">
              <a:spcBef>
                <a:spcPts val="5100"/>
              </a:spcBef>
              <a:defRPr sz="4200"/>
            </a:lvl4pPr>
            <a:lvl5pPr marL="1885950" indent="-514350">
              <a:spcBef>
                <a:spcPts val="5100"/>
              </a:spcBef>
              <a:defRPr sz="4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27256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672390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sz="quarter" idx="13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14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half" idx="15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240594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Pérez"/>
          <p:cNvSpPr txBox="1">
            <a:spLocks noGrp="1"/>
          </p:cNvSpPr>
          <p:nvPr>
            <p:ph type="body" sz="quarter" idx="13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i="1"/>
            </a:lvl1pPr>
          </a:lstStyle>
          <a:p>
            <a:r>
              <a:t>– Juan Pérez</a:t>
            </a:r>
          </a:p>
        </p:txBody>
      </p:sp>
      <p:sp>
        <p:nvSpPr>
          <p:cNvPr id="94" name="“Escribe una cita aquí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“Escribe una cita aquí”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843345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13"/>
          </p:nvPr>
        </p:nvSpPr>
        <p:spPr>
          <a:xfrm>
            <a:off x="3048000" y="101600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3944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" name="Texto del título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6250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transition spd="med"/>
  <p:txStyles>
    <p:titleStyle>
      <a:lvl1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94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139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83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028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472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917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361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806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50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E%20MARKET%20Entrevista%20y%20Encuesta.docx" TargetMode="External"/><Relationship Id="rId7" Type="http://schemas.openxmlformats.org/officeDocument/2006/relationships/hyperlink" Target="https://github.com/maemarket/Mae_market/tree/MaeMark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MAE%20MARKET.jpg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580448" y="1648438"/>
            <a:ext cx="17167687" cy="12732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/>
            <a:r>
              <a:rPr lang="es-CO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  <a:p>
            <a:pPr algn="ctr"/>
            <a:r>
              <a:rPr lang="es-CO" sz="4400" b="1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Sistemas de información para la empresa</a:t>
            </a:r>
          </a:p>
          <a:p>
            <a:pPr algn="ctr"/>
            <a:endParaRPr lang="es-CO" sz="6000" dirty="0">
              <a:solidFill>
                <a:srgbClr val="00B050"/>
              </a:solidFill>
              <a:latin typeface="Berlin Sans FB" panose="020E0602020502020306" pitchFamily="34" charset="0"/>
            </a:endParaRPr>
          </a:p>
          <a:p>
            <a:pPr algn="ctr"/>
            <a:endParaRPr lang="es-CO" sz="4800" dirty="0">
              <a:solidFill>
                <a:schemeClr val="bg1"/>
              </a:solidFill>
            </a:endParaRPr>
          </a:p>
          <a:p>
            <a:pPr algn="ctr"/>
            <a:r>
              <a:rPr lang="es-CO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Aprendices:</a:t>
            </a:r>
            <a:r>
              <a:rPr lang="es-CO" sz="48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 </a:t>
            </a:r>
          </a:p>
          <a:p>
            <a:pPr algn="ctr"/>
            <a:r>
              <a:rPr lang="es-CO" sz="3600" dirty="0">
                <a:solidFill>
                  <a:schemeClr val="bg1"/>
                </a:solidFill>
                <a:latin typeface="Helvetica Neue Medium (Cuerpo)"/>
              </a:rPr>
              <a:t>Paula Alejandra Cuéllar Rodríguez</a:t>
            </a:r>
            <a:endParaRPr lang="es-CO" sz="3600" dirty="0">
              <a:solidFill>
                <a:schemeClr val="bg1"/>
              </a:solidFill>
            </a:endParaRPr>
          </a:p>
          <a:p>
            <a:pPr algn="ctr"/>
            <a:r>
              <a:rPr lang="es-CO" sz="4000" dirty="0">
                <a:solidFill>
                  <a:schemeClr val="bg1"/>
                </a:solidFill>
                <a:effectLst/>
                <a:latin typeface="Helvetica Neue Medium (Cuerpo)"/>
              </a:rPr>
              <a:t>   Esteban David Pedrozo Aldana</a:t>
            </a:r>
          </a:p>
          <a:p>
            <a:pPr algn="ctr"/>
            <a:r>
              <a:rPr lang="es-CO" sz="4000" dirty="0">
                <a:solidFill>
                  <a:schemeClr val="bg1"/>
                </a:solidFill>
              </a:rPr>
              <a:t>  José Manuel Posada Restrepo</a:t>
            </a:r>
          </a:p>
          <a:p>
            <a:pPr algn="ctr"/>
            <a:r>
              <a:rPr lang="es-CO" sz="4000" dirty="0">
                <a:solidFill>
                  <a:schemeClr val="bg1"/>
                </a:solidFill>
                <a:effectLst/>
                <a:latin typeface="Helvetica Neue Medium (Cuerpo)"/>
              </a:rPr>
              <a:t> Juan Pablo Espinosa Morales</a:t>
            </a:r>
          </a:p>
          <a:p>
            <a:pPr algn="ctr"/>
            <a:r>
              <a:rPr lang="es-CO" sz="4000" i="0" dirty="0" smtClean="0">
                <a:solidFill>
                  <a:schemeClr val="bg1"/>
                </a:solidFill>
                <a:effectLst/>
                <a:latin typeface="Helvetica Neue Medium (Cuerpo)"/>
              </a:rPr>
              <a:t>Iván </a:t>
            </a:r>
            <a:r>
              <a:rPr lang="es-CO" sz="4000" i="0" dirty="0">
                <a:solidFill>
                  <a:schemeClr val="bg1"/>
                </a:solidFill>
                <a:effectLst/>
                <a:latin typeface="Helvetica Neue Medium (Cuerpo)"/>
              </a:rPr>
              <a:t>Mauricio Cuervo Campos</a:t>
            </a:r>
          </a:p>
          <a:p>
            <a:r>
              <a:rPr lang="es-CO" sz="1400" dirty="0"/>
              <a:t/>
            </a:r>
            <a:br>
              <a:rPr lang="es-CO" sz="1400" dirty="0"/>
            </a:br>
            <a:endParaRPr lang="es-CO" sz="4000" dirty="0">
              <a:solidFill>
                <a:schemeClr val="bg1"/>
              </a:solidFill>
              <a:effectLst/>
              <a:latin typeface="Helvetica Neue Medium (Cuerpo)"/>
            </a:endParaRPr>
          </a:p>
          <a:p>
            <a:pPr algn="ctr"/>
            <a:endParaRPr lang="es-CO" sz="4000" dirty="0">
              <a:solidFill>
                <a:schemeClr val="bg1"/>
              </a:solidFill>
              <a:effectLst/>
              <a:latin typeface="Helvetica Neue Medium (Cuerpo)"/>
            </a:endParaRPr>
          </a:p>
          <a:p>
            <a:endParaRPr lang="es-CO" sz="3600" dirty="0">
              <a:solidFill>
                <a:schemeClr val="bg1"/>
              </a:solidFill>
            </a:endParaRPr>
          </a:p>
          <a:p>
            <a:pPr algn="ctr"/>
            <a:r>
              <a:rPr lang="es-CO" sz="3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Instructor:</a:t>
            </a:r>
          </a:p>
          <a:p>
            <a:pPr algn="ctr"/>
            <a:r>
              <a:rPr lang="es-CO" sz="3600" dirty="0">
                <a:solidFill>
                  <a:schemeClr val="bg1"/>
                </a:solidFill>
              </a:rPr>
              <a:t>Javier Leonardo Pineda Uribe </a:t>
            </a:r>
          </a:p>
          <a:p>
            <a:pPr algn="ctr"/>
            <a:endParaRPr lang="es-CO" sz="3600" dirty="0">
              <a:solidFill>
                <a:schemeClr val="bg1"/>
              </a:solidFill>
            </a:endParaRPr>
          </a:p>
          <a:p>
            <a:pPr algn="ctr"/>
            <a:r>
              <a:rPr lang="es-CO" sz="3600" dirty="0">
                <a:solidFill>
                  <a:schemeClr val="bg1"/>
                </a:solidFill>
              </a:rPr>
              <a:t>Bogotá D.C, </a:t>
            </a:r>
          </a:p>
          <a:p>
            <a:pPr algn="ctr"/>
            <a:r>
              <a:rPr lang="es-CO" sz="3600" dirty="0">
                <a:solidFill>
                  <a:schemeClr val="bg1"/>
                </a:solidFill>
              </a:rPr>
              <a:t>2021</a:t>
            </a:r>
          </a:p>
          <a:p>
            <a:endParaRPr lang="es-CO" sz="3600" dirty="0">
              <a:solidFill>
                <a:schemeClr val="bg1"/>
              </a:solidFill>
            </a:endParaRPr>
          </a:p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88F636DA-95F7-4EF8-B137-241E13629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7020" y="7368273"/>
            <a:ext cx="255248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uadro de texto 1"/>
          <p:cNvSpPr txBox="1"/>
          <p:nvPr/>
        </p:nvSpPr>
        <p:spPr>
          <a:xfrm>
            <a:off x="8942896" y="3291932"/>
            <a:ext cx="6442790" cy="121642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C" sz="7200" b="1" dirty="0">
                <a:ln w="12700" cap="flat" cmpd="sng" algn="ctr">
                  <a:solidFill>
                    <a:srgbClr val="000000"/>
                  </a:solidFill>
                  <a:prstDash val="solid"/>
                  <a:round/>
                </a:ln>
                <a:gradFill>
                  <a:gsLst>
                    <a:gs pos="0">
                      <a:srgbClr val="FFC000"/>
                    </a:gs>
                    <a:gs pos="4000">
                      <a:srgbClr val="FFD966"/>
                    </a:gs>
                    <a:gs pos="87000">
                      <a:srgbClr val="FFF2CC"/>
                    </a:gs>
                  </a:gsLst>
                  <a:lin ang="5400000" scaled="0"/>
                </a:gra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 MARKET</a:t>
            </a:r>
            <a:endParaRPr lang="es-EC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821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23574" y="5955203"/>
            <a:ext cx="9121698" cy="3837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indent="-571500" algn="just" defTabSz="943239" hangingPunct="0">
              <a:buFont typeface="Wingdings" panose="05000000000000000000" pitchFamily="2" charset="2"/>
              <a:buChar char="Ø"/>
            </a:pPr>
            <a:r>
              <a:rPr lang="es-MX" sz="4000" dirty="0" smtClean="0">
                <a:solidFill>
                  <a:schemeClr val="bg1"/>
                </a:solidFill>
              </a:rPr>
              <a:t>Sistema de información para la empresa mae market</a:t>
            </a:r>
            <a:endParaRPr lang="es-CO" sz="4000" dirty="0" smtClean="0">
              <a:solidFill>
                <a:schemeClr val="bg1"/>
              </a:solidFill>
              <a:latin typeface="Bahnschrift SemiBold" panose="020B0502040204020203" pitchFamily="34" charset="0"/>
              <a:ea typeface="Helvetica Neue"/>
              <a:cs typeface="Helvetica Neue"/>
              <a:sym typeface="Helvetica Neue"/>
            </a:endParaRP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N</a:t>
            </a:r>
            <a:r>
              <a:rPr kumimoji="0" lang="es-CO" sz="400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ombre del proyecto:</a:t>
            </a: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baseline="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Logo:</a:t>
            </a: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CO" sz="400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Eslogan: </a:t>
            </a:r>
            <a:r>
              <a:rPr kumimoji="0" lang="es-CO" sz="400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“No dejes para mañana lo que puedes comprar hoy”</a:t>
            </a:r>
            <a:endParaRPr kumimoji="0" lang="es-CO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A8695966-6054-4F2A-BA30-CA6ACE2F1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127" y="3545897"/>
            <a:ext cx="9192256" cy="865620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875315" y="3545899"/>
            <a:ext cx="6418217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R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CO" sz="6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MARCO METODOLÓGICO</a:t>
            </a:r>
            <a:endParaRPr kumimoji="0" lang="es-CO" sz="6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935083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674358" y="3395163"/>
            <a:ext cx="16689351" cy="9377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Objetivo General: </a:t>
            </a:r>
            <a:r>
              <a:rPr lang="es-CO" sz="4000" dirty="0" smtClean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Cubrir una necesidad de forma inmediata y segura, proporcionando una buena experiencia a nuestro cliente durante su compra. Brindando una herramienta dinámica y que cualquiera pueda utilizar.</a:t>
            </a: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Objetivo Específicos:</a:t>
            </a:r>
          </a:p>
          <a:p>
            <a:pPr marR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MX" sz="4000" dirty="0" smtClean="0">
                <a:solidFill>
                  <a:schemeClr val="bg1"/>
                </a:solidFill>
              </a:rPr>
              <a:t>Mantener </a:t>
            </a:r>
            <a:r>
              <a:rPr lang="es-MX" sz="4000" dirty="0">
                <a:solidFill>
                  <a:schemeClr val="bg1"/>
                </a:solidFill>
              </a:rPr>
              <a:t>una distribución rápida, así como un proceso eficiente de los pedidos y la entrega de productos y artículos</a:t>
            </a:r>
            <a:r>
              <a:rPr lang="es-MX" sz="4000" dirty="0" smtClean="0">
                <a:solidFill>
                  <a:schemeClr val="bg1"/>
                </a:solidFill>
              </a:rPr>
              <a:t>. </a:t>
            </a:r>
          </a:p>
          <a:p>
            <a:pPr marR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s-MX" sz="4000" dirty="0">
              <a:solidFill>
                <a:schemeClr val="bg1"/>
              </a:solidFill>
            </a:endParaRPr>
          </a:p>
          <a:p>
            <a:r>
              <a:rPr lang="es-MX" sz="4000" dirty="0">
                <a:solidFill>
                  <a:schemeClr val="bg1"/>
                </a:solidFill>
              </a:rPr>
              <a:t>Fomentar una relación de fidelidad y confianza con nuestros clientes mediante una atención personalizada, rápida y que responda a sus inquietudes y necesidades</a:t>
            </a:r>
            <a:r>
              <a:rPr lang="es-MX" sz="4000" dirty="0" smtClean="0">
                <a:solidFill>
                  <a:schemeClr val="bg1"/>
                </a:solidFill>
              </a:rPr>
              <a:t>.</a:t>
            </a:r>
          </a:p>
          <a:p>
            <a:endParaRPr lang="es-MX" sz="4000" dirty="0">
              <a:solidFill>
                <a:schemeClr val="bg1"/>
              </a:solidFill>
            </a:endParaRPr>
          </a:p>
          <a:p>
            <a:r>
              <a:rPr lang="es-MX" sz="4000" dirty="0">
                <a:solidFill>
                  <a:schemeClr val="bg1"/>
                </a:solidFill>
              </a:rPr>
              <a:t>Crear una base de datos en la cual podamos almacenar un inventario claro de todos los productos que tenemos en disposición.</a:t>
            </a: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s-CO" sz="4000" i="0" u="none" strike="noStrike" cap="none" spc="0" normalizeH="0" dirty="0" smtClean="0">
              <a:ln>
                <a:noFill/>
              </a:ln>
              <a:solidFill>
                <a:schemeClr val="bg1"/>
              </a:solidFill>
              <a:effectLst/>
              <a:uFillTx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381131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984569" y="4391642"/>
            <a:ext cx="17462268" cy="7530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indent="-571500" algn="just" defTabSz="943239" hangingPunct="0">
              <a:buFont typeface="Wingdings" panose="05000000000000000000" pitchFamily="2" charset="2"/>
              <a:buChar char="Ø"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Planteamiento Problema: </a:t>
            </a:r>
            <a:r>
              <a:rPr lang="es-MX" sz="4000" dirty="0">
                <a:solidFill>
                  <a:schemeClr val="bg1"/>
                </a:solidFill>
              </a:rPr>
              <a:t>Al ver que los supermercados no cuentan con un sistema desarrollado para facilitar el inventariado de sus productos y poder tener en cuenta varios ítems importantes como saber que cantidad de productos tengo, necesito pedir mas de ciertos productos, tengo suficiente de estos. Son preguntas que ayudaremos a </a:t>
            </a:r>
            <a:r>
              <a:rPr lang="es-MX" sz="4000" dirty="0" smtClean="0">
                <a:solidFill>
                  <a:schemeClr val="bg1"/>
                </a:solidFill>
              </a:rPr>
              <a:t>responder…</a:t>
            </a:r>
          </a:p>
          <a:p>
            <a:pPr algn="just" defTabSz="943239" hangingPunct="0"/>
            <a:endParaRPr lang="es-MX" sz="4000" dirty="0" smtClean="0">
              <a:solidFill>
                <a:schemeClr val="bg1"/>
              </a:solidFill>
            </a:endParaRPr>
          </a:p>
          <a:p>
            <a:pPr marL="571500" indent="-571500" algn="just" defTabSz="943239" hangingPunct="0">
              <a:buFont typeface="Wingdings" panose="05000000000000000000" pitchFamily="2" charset="2"/>
              <a:buChar char="Ø"/>
            </a:pPr>
            <a:r>
              <a:rPr lang="es-MX" sz="4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Alcance del Proyecto: </a:t>
            </a:r>
            <a:r>
              <a:rPr lang="es-MX" sz="4000" dirty="0" smtClean="0">
                <a:solidFill>
                  <a:schemeClr val="bg1"/>
                </a:solidFill>
              </a:rPr>
              <a:t>Nuestro proyecto quiere llegar a todos estos supermercados que necesitan de un sistema de recolección de datos de sus productos para poder llevar un inventariado completo y dinámico, que ayudara a resolver las preguntas de su negocio y servir como una vitrina virtual para ofrecer tus propios productos. </a:t>
            </a:r>
            <a:endParaRPr lang="en-US" sz="4000" dirty="0">
              <a:solidFill>
                <a:schemeClr val="bg1"/>
              </a:solidFill>
            </a:endParaRP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s-CO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052223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70104" y="7607237"/>
            <a:ext cx="16142935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lvl="0" indent="-57150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690745" y="5616308"/>
            <a:ext cx="15501651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indent="-57150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Justificación: </a:t>
            </a:r>
            <a:r>
              <a:rPr lang="es-CO" sz="4000" dirty="0" smtClean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Con este software que diseñaremos usted podrá facilitar día a día su sistema de negocio y así ir evolucionando el mismo.</a:t>
            </a:r>
            <a:endParaRPr kumimoji="0" lang="es-CO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301958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70104" y="7607237"/>
            <a:ext cx="16142935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lvl="0" indent="-57150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704492" y="3678352"/>
            <a:ext cx="5908431" cy="18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Técnicas</a:t>
            </a:r>
            <a:r>
              <a:rPr kumimoji="0" lang="es-CO" sz="3600" b="1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e instrumentos para la recolección de datos  </a:t>
            </a: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8" name="Picture 4" descr="Resultado de imagen para encuestas png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707" y="6462059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0468707" y="3777437"/>
            <a:ext cx="5908431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Diagrama</a:t>
            </a:r>
            <a:r>
              <a:rPr kumimoji="0" lang="es-CO" sz="3600" b="1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BPMN del proyecto </a:t>
            </a: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32" name="Picture 8" descr="Resultado de imagen para diagrama png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313" y="548461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github 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4437" y="548461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6028621" y="3916719"/>
            <a:ext cx="590843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 err="1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lang="es-CO" sz="36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425323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315</Words>
  <Application>Microsoft Office PowerPoint</Application>
  <PresentationFormat>Personalizado</PresentationFormat>
  <Paragraphs>40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8" baseType="lpstr">
      <vt:lpstr>Arial</vt:lpstr>
      <vt:lpstr>Arial Rounded MT Bold</vt:lpstr>
      <vt:lpstr>Bahnschrift SemiBold</vt:lpstr>
      <vt:lpstr>Berlin Sans FB</vt:lpstr>
      <vt:lpstr>Calibri</vt:lpstr>
      <vt:lpstr>Helvetica Neue</vt:lpstr>
      <vt:lpstr>Helvetica Neue Light</vt:lpstr>
      <vt:lpstr>Helvetica Neue Medium</vt:lpstr>
      <vt:lpstr>Helvetica Neue Medium (Cuerpo)</vt:lpstr>
      <vt:lpstr>Times New Roman</vt:lpstr>
      <vt:lpstr>Wingdings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Pao</dc:creator>
  <cp:lastModifiedBy>USER</cp:lastModifiedBy>
  <cp:revision>96</cp:revision>
  <dcterms:created xsi:type="dcterms:W3CDTF">2020-10-08T01:21:32Z</dcterms:created>
  <dcterms:modified xsi:type="dcterms:W3CDTF">2021-02-10T20:06:57Z</dcterms:modified>
</cp:coreProperties>
</file>