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5" autoAdjust="0"/>
    <p:restoredTop sz="95197" autoAdjust="0"/>
  </p:normalViewPr>
  <p:slideViewPr>
    <p:cSldViewPr>
      <p:cViewPr varScale="1">
        <p:scale>
          <a:sx n="135" d="100"/>
          <a:sy n="135" d="100"/>
        </p:scale>
        <p:origin x="19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504D3-7163-3B44-8C1A-E08491D17B42}" type="datetimeFigureOut">
              <a:rPr kumimoji="1" lang="ja-JP" altLang="en-US" smtClean="0"/>
              <a:t>2018/12/19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65F05-5E7D-594A-A6D4-6A47BD09E26E}" type="slidenum">
              <a:rPr kumimoji="1" lang="ja-JP" altLang="en-US" smtClean="0"/>
              <a:t>‹#›</a:t>
            </a:fld>
            <a:endParaRPr kumimoji="1" lang="ja-JP" altLang="en-US"/>
          </a:p>
        </p:txBody>
      </p:sp>
    </p:spTree>
    <p:extLst>
      <p:ext uri="{BB962C8B-B14F-4D97-AF65-F5344CB8AC3E}">
        <p14:creationId xmlns:p14="http://schemas.microsoft.com/office/powerpoint/2010/main" val="838190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E90ED720-0104-4369-84BC-D37694168613}" type="datetimeFigureOut">
              <a:rPr lang="ja-JP" altLang="en-US" smtClean="0"/>
              <a:pPr/>
              <a:t>2018/12/19</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D2D8002D-B5B0-4BAC-B1F6-782DDCCE6D9C}"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2060848"/>
            <a:ext cx="7772400" cy="1470025"/>
          </a:xfrm>
        </p:spPr>
        <p:txBody>
          <a:bodyPr>
            <a:normAutofit/>
          </a:bodyPr>
          <a:lstStyle/>
          <a:p>
            <a:r>
              <a:rPr kumimoji="1" lang="ja-JP" altLang="en-US" sz="7200" b="1" dirty="0">
                <a:effectLst>
                  <a:outerShdw blurRad="38100" dist="38100" dir="2700000" algn="tl">
                    <a:srgbClr val="000000">
                      <a:alpha val="43137"/>
                    </a:srgbClr>
                  </a:outerShdw>
                </a:effectLst>
              </a:rPr>
              <a:t>インセプションデッキ</a:t>
            </a:r>
          </a:p>
        </p:txBody>
      </p:sp>
      <p:sp>
        <p:nvSpPr>
          <p:cNvPr id="3" name="サブタイトル 2"/>
          <p:cNvSpPr>
            <a:spLocks noGrp="1"/>
          </p:cNvSpPr>
          <p:nvPr>
            <p:ph type="subTitle" idx="1"/>
          </p:nvPr>
        </p:nvSpPr>
        <p:spPr>
          <a:xfrm>
            <a:off x="467544" y="3886200"/>
            <a:ext cx="8208912" cy="1703040"/>
          </a:xfrm>
          <a:ln>
            <a:solidFill>
              <a:schemeClr val="tx1"/>
            </a:solidFill>
          </a:ln>
        </p:spPr>
        <p:txBody>
          <a:bodyPr anchor="ctr">
            <a:normAutofit/>
          </a:bodyPr>
          <a:lstStyle/>
          <a:p>
            <a:r>
              <a:rPr lang="en-US" altLang="ja-JP" sz="5400" b="1" dirty="0">
                <a:solidFill>
                  <a:schemeClr val="tx2">
                    <a:lumMod val="60000"/>
                    <a:lumOff val="40000"/>
                  </a:schemeClr>
                </a:solidFill>
                <a:effectLst>
                  <a:outerShdw blurRad="38100" dist="38100" dir="2700000" algn="tl">
                    <a:srgbClr val="000000">
                      <a:alpha val="43137"/>
                    </a:srgbClr>
                  </a:outerShdw>
                </a:effectLst>
              </a:rPr>
              <a:t>[</a:t>
            </a:r>
            <a:r>
              <a:rPr lang="ja-JP" altLang="en-US" sz="5400" b="1">
                <a:solidFill>
                  <a:schemeClr val="tx2">
                    <a:lumMod val="60000"/>
                    <a:lumOff val="40000"/>
                  </a:schemeClr>
                </a:solidFill>
                <a:effectLst>
                  <a:outerShdw blurRad="38100" dist="38100" dir="2700000" algn="tl">
                    <a:srgbClr val="000000">
                      <a:alpha val="43137"/>
                    </a:srgbClr>
                  </a:outerShdw>
                </a:effectLst>
              </a:rPr>
              <a:t>プロジェクト名</a:t>
            </a:r>
            <a:r>
              <a:rPr lang="en-US" altLang="ja-JP" sz="5400" b="1" dirty="0">
                <a:solidFill>
                  <a:schemeClr val="tx2">
                    <a:lumMod val="60000"/>
                    <a:lumOff val="40000"/>
                  </a:schemeClr>
                </a:solidFill>
                <a:effectLst>
                  <a:outerShdw blurRad="38100" dist="38100" dir="2700000" algn="tl">
                    <a:srgbClr val="000000">
                      <a:alpha val="43137"/>
                    </a:srgbClr>
                  </a:outerShdw>
                </a:effectLst>
              </a:rPr>
              <a:t>]</a:t>
            </a:r>
          </a:p>
        </p:txBody>
      </p:sp>
      <p:sp>
        <p:nvSpPr>
          <p:cNvPr id="4" name="正方形/長方形 3"/>
          <p:cNvSpPr/>
          <p:nvPr/>
        </p:nvSpPr>
        <p:spPr>
          <a:xfrm>
            <a:off x="2355776" y="6309320"/>
            <a:ext cx="4572000" cy="276999"/>
          </a:xfrm>
          <a:prstGeom prst="rect">
            <a:avLst/>
          </a:prstGeom>
        </p:spPr>
        <p:txBody>
          <a:bodyPr>
            <a:spAutoFit/>
          </a:bodyPr>
          <a:lstStyle/>
          <a:p>
            <a:pPr algn="ctr"/>
            <a:r>
              <a:rPr lang="ja-JP" altLang="en-US" sz="1200" b="1">
                <a:solidFill>
                  <a:schemeClr val="bg1">
                    <a:lumMod val="50000"/>
                  </a:schemeClr>
                </a:solidFill>
                <a:effectLst>
                  <a:outerShdw blurRad="38100" dist="38100" dir="2700000" algn="tl">
                    <a:srgbClr val="000000">
                      <a:alpha val="43137"/>
                    </a:srgbClr>
                  </a:outerShdw>
                </a:effectLst>
              </a:rPr>
              <a:t>更新： </a:t>
            </a:r>
            <a:r>
              <a:rPr lang="en-US" altLang="ja-JP" sz="1200" b="1" dirty="0">
                <a:solidFill>
                  <a:schemeClr val="bg1">
                    <a:lumMod val="50000"/>
                  </a:schemeClr>
                </a:solidFill>
                <a:effectLst>
                  <a:outerShdw blurRad="38100" dist="38100" dir="2700000" algn="tl">
                    <a:srgbClr val="000000">
                      <a:alpha val="43137"/>
                    </a:srgbClr>
                  </a:outerShdw>
                </a:effectLst>
              </a:rPr>
              <a:t>YYYY/MM/DD</a:t>
            </a:r>
            <a:endParaRPr lang="ja-JP" altLang="en-US" sz="1200" b="1" dirty="0">
              <a:solidFill>
                <a:schemeClr val="bg1">
                  <a:lumMod val="50000"/>
                </a:schemeClr>
              </a:solidFill>
              <a:effectLst>
                <a:outerShdw blurRad="38100" dist="38100" dir="2700000" algn="tl">
                  <a:srgbClr val="000000">
                    <a:alpha val="43137"/>
                  </a:srgbClr>
                </a:outerShdw>
              </a:effectLst>
            </a:endParaRPr>
          </a:p>
        </p:txBody>
      </p:sp>
      <p:sp>
        <p:nvSpPr>
          <p:cNvPr id="6" name="テキスト ボックス 5">
            <a:extLst>
              <a:ext uri="{FF2B5EF4-FFF2-40B4-BE49-F238E27FC236}">
                <a16:creationId xmlns:a16="http://schemas.microsoft.com/office/drawing/2014/main" id="{EFC6DB5E-855B-EA40-B70B-F32708367637}"/>
              </a:ext>
            </a:extLst>
          </p:cNvPr>
          <p:cNvSpPr txBox="1"/>
          <p:nvPr/>
        </p:nvSpPr>
        <p:spPr>
          <a:xfrm>
            <a:off x="179512" y="476672"/>
            <a:ext cx="367240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テンプレートおよびサンプル</a:t>
            </a:r>
            <a:endParaRPr kumimoji="1" lang="en-US" altLang="ja-JP" dirty="0"/>
          </a:p>
          <a:p>
            <a:r>
              <a:rPr kumimoji="1" lang="ja-JP" altLang="en-US" sz="2400" b="1">
                <a:solidFill>
                  <a:schemeClr val="tx2">
                    <a:lumMod val="60000"/>
                    <a:lumOff val="40000"/>
                  </a:schemeClr>
                </a:solidFill>
              </a:rPr>
              <a:t>青色のフォント</a:t>
            </a:r>
            <a:r>
              <a:rPr kumimoji="1" lang="ja-JP" altLang="en-US"/>
              <a:t>が記入箇所です</a:t>
            </a:r>
          </a:p>
        </p:txBody>
      </p:sp>
    </p:spTree>
    <p:extLst>
      <p:ext uri="{BB962C8B-B14F-4D97-AF65-F5344CB8AC3E}">
        <p14:creationId xmlns:p14="http://schemas.microsoft.com/office/powerpoint/2010/main" val="419973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kumimoji="1" lang="ja-JP" altLang="en-US" dirty="0"/>
              <a:t>トレードオフスライダー</a:t>
            </a:r>
          </a:p>
        </p:txBody>
      </p:sp>
      <p:grpSp>
        <p:nvGrpSpPr>
          <p:cNvPr id="16" name="グループ化 15"/>
          <p:cNvGrpSpPr/>
          <p:nvPr/>
        </p:nvGrpSpPr>
        <p:grpSpPr>
          <a:xfrm>
            <a:off x="683568" y="1798115"/>
            <a:ext cx="2880320" cy="482645"/>
            <a:chOff x="467544" y="1844824"/>
            <a:chExt cx="2880320" cy="648072"/>
          </a:xfrm>
        </p:grpSpPr>
        <p:sp>
          <p:nvSpPr>
            <p:cNvPr id="15" name="正方形/長方形 14"/>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4" name="グループ化 13"/>
            <p:cNvGrpSpPr/>
            <p:nvPr/>
          </p:nvGrpSpPr>
          <p:grpSpPr>
            <a:xfrm>
              <a:off x="539552" y="1989065"/>
              <a:ext cx="2636205" cy="369332"/>
              <a:chOff x="323528" y="1989065"/>
              <a:chExt cx="2636205" cy="369332"/>
            </a:xfrm>
          </p:grpSpPr>
          <p:sp>
            <p:nvSpPr>
              <p:cNvPr id="3" name="テキスト ボックス 2"/>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6" name="テキスト ボックス 5"/>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7" name="直線コネクタ 6"/>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9" name="直線コネクタ 8"/>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3" name="直線矢印コネクタ 12"/>
              <p:cNvCxnSpPr>
                <a:stCxn id="3" idx="3"/>
                <a:endCxn id="6"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11" name="角丸四角形 10"/>
          <p:cNvSpPr/>
          <p:nvPr/>
        </p:nvSpPr>
        <p:spPr>
          <a:xfrm>
            <a:off x="1787215" y="1943122"/>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3563888" y="1798115"/>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latin typeface="Meiryo UI" panose="020B0604030504040204" pitchFamily="50" charset="-128"/>
                <a:ea typeface="Meiryo UI" panose="020B0604030504040204" pitchFamily="50" charset="-128"/>
              </a:rPr>
              <a:t>S:</a:t>
            </a:r>
            <a:r>
              <a:rPr kumimoji="1" lang="ja-JP" altLang="en-US" dirty="0">
                <a:latin typeface="Meiryo UI" panose="020B0604030504040204" pitchFamily="50" charset="-128"/>
                <a:ea typeface="Meiryo UI" panose="020B0604030504040204" pitchFamily="50" charset="-128"/>
              </a:rPr>
              <a:t>スコープ（機能を全部揃える）</a:t>
            </a:r>
          </a:p>
        </p:txBody>
      </p:sp>
      <p:sp>
        <p:nvSpPr>
          <p:cNvPr id="18" name="正方形/長方形 17"/>
          <p:cNvSpPr/>
          <p:nvPr/>
        </p:nvSpPr>
        <p:spPr>
          <a:xfrm>
            <a:off x="3563888" y="1556792"/>
            <a:ext cx="4959354" cy="2413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典型的なフォース</a:t>
            </a:r>
          </a:p>
        </p:txBody>
      </p:sp>
      <p:sp>
        <p:nvSpPr>
          <p:cNvPr id="19" name="正方形/長方形 18"/>
          <p:cNvSpPr/>
          <p:nvPr/>
        </p:nvSpPr>
        <p:spPr>
          <a:xfrm>
            <a:off x="683568" y="1556792"/>
            <a:ext cx="2880320" cy="2413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スライダー</a:t>
            </a:r>
          </a:p>
        </p:txBody>
      </p:sp>
      <p:grpSp>
        <p:nvGrpSpPr>
          <p:cNvPr id="20" name="グループ化 19"/>
          <p:cNvGrpSpPr/>
          <p:nvPr/>
        </p:nvGrpSpPr>
        <p:grpSpPr>
          <a:xfrm>
            <a:off x="685387" y="2768938"/>
            <a:ext cx="2880320" cy="482645"/>
            <a:chOff x="467544" y="1844824"/>
            <a:chExt cx="2880320" cy="648072"/>
          </a:xfrm>
        </p:grpSpPr>
        <p:sp>
          <p:nvSpPr>
            <p:cNvPr id="21" name="正方形/長方形 20"/>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2" name="グループ化 21"/>
            <p:cNvGrpSpPr/>
            <p:nvPr/>
          </p:nvGrpSpPr>
          <p:grpSpPr>
            <a:xfrm>
              <a:off x="539552" y="1989065"/>
              <a:ext cx="2636205" cy="369332"/>
              <a:chOff x="323528" y="1989065"/>
              <a:chExt cx="2636205" cy="369332"/>
            </a:xfrm>
          </p:grpSpPr>
          <p:sp>
            <p:nvSpPr>
              <p:cNvPr id="23" name="テキスト ボックス 22"/>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24" name="テキスト ボックス 23"/>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25" name="直線コネクタ 24"/>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28" name="直線矢印コネクタ 27"/>
              <p:cNvCxnSpPr>
                <a:stCxn id="23" idx="3"/>
                <a:endCxn id="24"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29" name="角丸四角形 28"/>
          <p:cNvSpPr/>
          <p:nvPr/>
        </p:nvSpPr>
        <p:spPr>
          <a:xfrm>
            <a:off x="1416610" y="2906634"/>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565707" y="2768938"/>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a:latin typeface="Meiryo UI" panose="020B0604030504040204" pitchFamily="50" charset="-128"/>
                <a:ea typeface="Meiryo UI" panose="020B0604030504040204" pitchFamily="50" charset="-128"/>
              </a:rPr>
              <a:t>Q:</a:t>
            </a:r>
            <a:r>
              <a:rPr lang="ja-JP" altLang="en-US" dirty="0">
                <a:latin typeface="Meiryo UI" panose="020B0604030504040204" pitchFamily="50" charset="-128"/>
                <a:ea typeface="Meiryo UI" panose="020B0604030504040204" pitchFamily="50" charset="-128"/>
              </a:rPr>
              <a:t>品質（高い品質を優先する）</a:t>
            </a:r>
          </a:p>
        </p:txBody>
      </p:sp>
      <p:grpSp>
        <p:nvGrpSpPr>
          <p:cNvPr id="31" name="グループ化 30"/>
          <p:cNvGrpSpPr/>
          <p:nvPr/>
        </p:nvGrpSpPr>
        <p:grpSpPr>
          <a:xfrm>
            <a:off x="685387" y="3251583"/>
            <a:ext cx="2880320" cy="482645"/>
            <a:chOff x="467544" y="1844824"/>
            <a:chExt cx="2880320" cy="648072"/>
          </a:xfrm>
        </p:grpSpPr>
        <p:sp>
          <p:nvSpPr>
            <p:cNvPr id="32" name="正方形/長方形 31"/>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33" name="グループ化 32"/>
            <p:cNvGrpSpPr/>
            <p:nvPr/>
          </p:nvGrpSpPr>
          <p:grpSpPr>
            <a:xfrm>
              <a:off x="539552" y="1989065"/>
              <a:ext cx="2636205" cy="369332"/>
              <a:chOff x="323528" y="1989065"/>
              <a:chExt cx="2636205" cy="369332"/>
            </a:xfrm>
          </p:grpSpPr>
          <p:sp>
            <p:nvSpPr>
              <p:cNvPr id="34" name="テキスト ボックス 33"/>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35" name="テキスト ボックス 34"/>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36" name="直線コネクタ 35"/>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39" name="直線矢印コネクタ 38"/>
              <p:cNvCxnSpPr>
                <a:stCxn id="34" idx="3"/>
                <a:endCxn id="35"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40" name="角丸四角形 39"/>
          <p:cNvSpPr/>
          <p:nvPr/>
        </p:nvSpPr>
        <p:spPr>
          <a:xfrm>
            <a:off x="2119776" y="3388418"/>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3565707" y="3251583"/>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a:latin typeface="Meiryo UI" panose="020B0604030504040204" pitchFamily="50" charset="-128"/>
                <a:ea typeface="Meiryo UI" panose="020B0604030504040204" pitchFamily="50" charset="-128"/>
              </a:rPr>
              <a:t>C:</a:t>
            </a:r>
            <a:r>
              <a:rPr lang="ja-JP" altLang="en-US" dirty="0">
                <a:latin typeface="Meiryo UI" panose="020B0604030504040204" pitchFamily="50" charset="-128"/>
                <a:ea typeface="Meiryo UI" panose="020B0604030504040204" pitchFamily="50" charset="-128"/>
              </a:rPr>
              <a:t>予算（予算内に収める）</a:t>
            </a:r>
          </a:p>
        </p:txBody>
      </p:sp>
      <p:grpSp>
        <p:nvGrpSpPr>
          <p:cNvPr id="42" name="グループ化 41"/>
          <p:cNvGrpSpPr/>
          <p:nvPr/>
        </p:nvGrpSpPr>
        <p:grpSpPr>
          <a:xfrm>
            <a:off x="685387" y="2286293"/>
            <a:ext cx="2880320" cy="482645"/>
            <a:chOff x="467544" y="1844824"/>
            <a:chExt cx="2880320" cy="648072"/>
          </a:xfrm>
        </p:grpSpPr>
        <p:sp>
          <p:nvSpPr>
            <p:cNvPr id="43" name="正方形/長方形 42"/>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44" name="グループ化 43"/>
            <p:cNvGrpSpPr/>
            <p:nvPr/>
          </p:nvGrpSpPr>
          <p:grpSpPr>
            <a:xfrm>
              <a:off x="539552" y="1989065"/>
              <a:ext cx="2636205" cy="369332"/>
              <a:chOff x="323528" y="1989065"/>
              <a:chExt cx="2636205" cy="369332"/>
            </a:xfrm>
          </p:grpSpPr>
          <p:sp>
            <p:nvSpPr>
              <p:cNvPr id="45" name="テキスト ボックス 44"/>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46" name="テキスト ボックス 45"/>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47" name="直線コネクタ 46"/>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49" name="直線コネクタ 48"/>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50" name="直線矢印コネクタ 49"/>
              <p:cNvCxnSpPr>
                <a:stCxn id="45" idx="3"/>
                <a:endCxn id="46"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51" name="角丸四角形 50"/>
          <p:cNvSpPr/>
          <p:nvPr/>
        </p:nvSpPr>
        <p:spPr>
          <a:xfrm>
            <a:off x="1783934" y="2431424"/>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3565707" y="2286293"/>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latin typeface="Meiryo UI" panose="020B0604030504040204" pitchFamily="50" charset="-128"/>
                <a:ea typeface="Meiryo UI" panose="020B0604030504040204" pitchFamily="50" charset="-128"/>
              </a:rPr>
              <a:t>D:</a:t>
            </a:r>
            <a:r>
              <a:rPr kumimoji="1" lang="ja-JP" altLang="en-US" dirty="0">
                <a:latin typeface="Meiryo UI" panose="020B0604030504040204" pitchFamily="50" charset="-128"/>
                <a:ea typeface="Meiryo UI" panose="020B0604030504040204" pitchFamily="50" charset="-128"/>
              </a:rPr>
              <a:t>時間（期日を優先する）</a:t>
            </a:r>
          </a:p>
        </p:txBody>
      </p:sp>
      <p:grpSp>
        <p:nvGrpSpPr>
          <p:cNvPr id="53" name="グループ化 52"/>
          <p:cNvGrpSpPr/>
          <p:nvPr/>
        </p:nvGrpSpPr>
        <p:grpSpPr>
          <a:xfrm>
            <a:off x="690947" y="3964486"/>
            <a:ext cx="2880320" cy="482645"/>
            <a:chOff x="467544" y="1844824"/>
            <a:chExt cx="2880320" cy="648072"/>
          </a:xfrm>
        </p:grpSpPr>
        <p:sp>
          <p:nvSpPr>
            <p:cNvPr id="54" name="正方形/長方形 53"/>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55" name="グループ化 54"/>
            <p:cNvGrpSpPr/>
            <p:nvPr/>
          </p:nvGrpSpPr>
          <p:grpSpPr>
            <a:xfrm>
              <a:off x="539552" y="1989065"/>
              <a:ext cx="2636205" cy="369332"/>
              <a:chOff x="323528" y="1989065"/>
              <a:chExt cx="2636205" cy="369332"/>
            </a:xfrm>
          </p:grpSpPr>
          <p:sp>
            <p:nvSpPr>
              <p:cNvPr id="56" name="テキスト ボックス 55"/>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57" name="テキスト ボックス 56"/>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58" name="直線コネクタ 57"/>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59" name="直線コネクタ 58"/>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60" name="直線コネクタ 59"/>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61" name="直線矢印コネクタ 60"/>
              <p:cNvCxnSpPr>
                <a:stCxn id="56" idx="3"/>
                <a:endCxn id="57"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62" name="角丸四角形 61"/>
          <p:cNvSpPr/>
          <p:nvPr/>
        </p:nvSpPr>
        <p:spPr>
          <a:xfrm>
            <a:off x="1619672" y="4102182"/>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571267" y="3964486"/>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dirty="0">
                <a:solidFill>
                  <a:schemeClr val="tx2">
                    <a:lumMod val="60000"/>
                    <a:lumOff val="40000"/>
                  </a:schemeClr>
                </a:solidFill>
                <a:latin typeface="Meiryo UI" panose="020B0604030504040204" pitchFamily="50" charset="-128"/>
                <a:ea typeface="Meiryo UI" panose="020B0604030504040204" pitchFamily="50" charset="-128"/>
              </a:rPr>
              <a:t>簡単に使える・</a:t>
            </a:r>
            <a:r>
              <a:rPr kumimoji="1" lang="ja-JP" altLang="en-US">
                <a:solidFill>
                  <a:schemeClr val="tx2">
                    <a:lumMod val="60000"/>
                    <a:lumOff val="40000"/>
                  </a:schemeClr>
                </a:solidFill>
                <a:latin typeface="Meiryo UI" panose="020B0604030504040204" pitchFamily="50" charset="-128"/>
                <a:ea typeface="Meiryo UI" panose="020B0604030504040204" pitchFamily="50" charset="-128"/>
              </a:rPr>
              <a:t>理解しやすい（例）</a:t>
            </a:r>
            <a:endParaRPr kumimoji="1" lang="ja-JP" altLang="en-US" dirty="0">
              <a:solidFill>
                <a:schemeClr val="tx2">
                  <a:lumMod val="60000"/>
                  <a:lumOff val="40000"/>
                </a:schemeClr>
              </a:solidFill>
              <a:latin typeface="Meiryo UI" panose="020B0604030504040204" pitchFamily="50" charset="-128"/>
              <a:ea typeface="Meiryo UI" panose="020B0604030504040204" pitchFamily="50" charset="-128"/>
            </a:endParaRPr>
          </a:p>
        </p:txBody>
      </p:sp>
      <p:sp>
        <p:nvSpPr>
          <p:cNvPr id="64" name="正方形/長方形 63"/>
          <p:cNvSpPr/>
          <p:nvPr/>
        </p:nvSpPr>
        <p:spPr>
          <a:xfrm>
            <a:off x="3571267" y="3723164"/>
            <a:ext cx="4959354" cy="2413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上記以外で重要なこと</a:t>
            </a:r>
          </a:p>
        </p:txBody>
      </p:sp>
      <p:sp>
        <p:nvSpPr>
          <p:cNvPr id="65" name="正方形/長方形 64"/>
          <p:cNvSpPr/>
          <p:nvPr/>
        </p:nvSpPr>
        <p:spPr>
          <a:xfrm>
            <a:off x="690947" y="3723164"/>
            <a:ext cx="2880320" cy="2413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スライダー</a:t>
            </a:r>
          </a:p>
        </p:txBody>
      </p:sp>
      <p:grpSp>
        <p:nvGrpSpPr>
          <p:cNvPr id="100" name="グループ化 99"/>
          <p:cNvGrpSpPr/>
          <p:nvPr/>
        </p:nvGrpSpPr>
        <p:grpSpPr>
          <a:xfrm>
            <a:off x="692766" y="4935310"/>
            <a:ext cx="7839674" cy="482645"/>
            <a:chOff x="692766" y="4935310"/>
            <a:chExt cx="7839674" cy="482645"/>
          </a:xfrm>
        </p:grpSpPr>
        <p:grpSp>
          <p:nvGrpSpPr>
            <p:cNvPr id="66" name="グループ化 65"/>
            <p:cNvGrpSpPr/>
            <p:nvPr/>
          </p:nvGrpSpPr>
          <p:grpSpPr>
            <a:xfrm>
              <a:off x="692766" y="4935310"/>
              <a:ext cx="2880320" cy="482645"/>
              <a:chOff x="467544" y="1844824"/>
              <a:chExt cx="2880320" cy="648072"/>
            </a:xfrm>
          </p:grpSpPr>
          <p:sp>
            <p:nvSpPr>
              <p:cNvPr id="67" name="正方形/長方形 66"/>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68" name="グループ化 67"/>
              <p:cNvGrpSpPr/>
              <p:nvPr/>
            </p:nvGrpSpPr>
            <p:grpSpPr>
              <a:xfrm>
                <a:off x="539552" y="1989065"/>
                <a:ext cx="2636205" cy="369332"/>
                <a:chOff x="323528" y="1989065"/>
                <a:chExt cx="2636205" cy="369332"/>
              </a:xfrm>
            </p:grpSpPr>
            <p:sp>
              <p:nvSpPr>
                <p:cNvPr id="69" name="テキスト ボックス 68"/>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70" name="テキスト ボックス 69"/>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71" name="直線コネクタ 70"/>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72" name="直線コネクタ 71"/>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73" name="直線コネクタ 72"/>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74" name="直線矢印コネクタ 73"/>
                <p:cNvCxnSpPr>
                  <a:stCxn id="69" idx="3"/>
                  <a:endCxn id="70"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75" name="角丸四角形 74"/>
            <p:cNvSpPr/>
            <p:nvPr/>
          </p:nvSpPr>
          <p:spPr>
            <a:xfrm>
              <a:off x="1416610" y="5064613"/>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573086" y="4935310"/>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a:solidFill>
                    <a:schemeClr val="tx2">
                      <a:lumMod val="60000"/>
                      <a:lumOff val="40000"/>
                    </a:schemeClr>
                  </a:solidFill>
                  <a:latin typeface="Meiryo UI" panose="020B0604030504040204" pitchFamily="50" charset="-128"/>
                  <a:ea typeface="Meiryo UI" panose="020B0604030504040204" pitchFamily="50" charset="-128"/>
                </a:rPr>
                <a:t>機能の追加、改善（例）</a:t>
              </a:r>
              <a:endParaRPr lang="ja-JP" altLang="en-US" dirty="0">
                <a:solidFill>
                  <a:schemeClr val="tx2">
                    <a:lumMod val="60000"/>
                    <a:lumOff val="40000"/>
                  </a:schemeClr>
                </a:solidFill>
                <a:latin typeface="Meiryo UI" panose="020B0604030504040204" pitchFamily="50" charset="-128"/>
                <a:ea typeface="Meiryo UI" panose="020B0604030504040204" pitchFamily="50" charset="-128"/>
              </a:endParaRPr>
            </a:p>
          </p:txBody>
        </p:sp>
      </p:grpSp>
      <p:grpSp>
        <p:nvGrpSpPr>
          <p:cNvPr id="88" name="グループ化 87"/>
          <p:cNvGrpSpPr/>
          <p:nvPr/>
        </p:nvGrpSpPr>
        <p:grpSpPr>
          <a:xfrm>
            <a:off x="692766" y="4452664"/>
            <a:ext cx="2880320" cy="482645"/>
            <a:chOff x="467544" y="1844824"/>
            <a:chExt cx="2880320" cy="648072"/>
          </a:xfrm>
        </p:grpSpPr>
        <p:sp>
          <p:nvSpPr>
            <p:cNvPr id="89" name="正方形/長方形 88"/>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90" name="グループ化 89"/>
            <p:cNvGrpSpPr/>
            <p:nvPr/>
          </p:nvGrpSpPr>
          <p:grpSpPr>
            <a:xfrm>
              <a:off x="539552" y="1989065"/>
              <a:ext cx="2636205" cy="369332"/>
              <a:chOff x="323528" y="1989065"/>
              <a:chExt cx="2636205" cy="369332"/>
            </a:xfrm>
          </p:grpSpPr>
          <p:sp>
            <p:nvSpPr>
              <p:cNvPr id="91" name="テキスト ボックス 90"/>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92" name="テキスト ボックス 91"/>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93" name="直線コネクタ 92"/>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1" idx="3"/>
                <a:endCxn id="92"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97" name="角丸四角形 96"/>
          <p:cNvSpPr/>
          <p:nvPr/>
        </p:nvSpPr>
        <p:spPr>
          <a:xfrm>
            <a:off x="1619672" y="4598326"/>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3573086" y="4452664"/>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a:solidFill>
                  <a:schemeClr val="tx2">
                    <a:lumMod val="60000"/>
                    <a:lumOff val="40000"/>
                  </a:schemeClr>
                </a:solidFill>
                <a:latin typeface="Meiryo UI" panose="020B0604030504040204" pitchFamily="50" charset="-128"/>
                <a:ea typeface="Meiryo UI" panose="020B0604030504040204" pitchFamily="50" charset="-128"/>
              </a:rPr>
              <a:t>保守性</a:t>
            </a:r>
            <a:r>
              <a:rPr lang="ja-JP" altLang="en-US">
                <a:solidFill>
                  <a:schemeClr val="tx2">
                    <a:lumMod val="60000"/>
                    <a:lumOff val="40000"/>
                  </a:schemeClr>
                </a:solidFill>
                <a:latin typeface="Meiryo UI" panose="020B0604030504040204" pitchFamily="50" charset="-128"/>
                <a:ea typeface="Meiryo UI" panose="020B0604030504040204" pitchFamily="50" charset="-128"/>
              </a:rPr>
              <a:t>（例）</a:t>
            </a:r>
            <a:endParaRPr kumimoji="1" lang="ja-JP" altLang="en-US" dirty="0">
              <a:solidFill>
                <a:schemeClr val="tx2">
                  <a:lumMod val="60000"/>
                  <a:lumOff val="40000"/>
                </a:schemeClr>
              </a:solidFill>
              <a:latin typeface="Meiryo UI" panose="020B0604030504040204" pitchFamily="50" charset="-128"/>
              <a:ea typeface="Meiryo UI" panose="020B0604030504040204" pitchFamily="50" charset="-128"/>
            </a:endParaRPr>
          </a:p>
        </p:txBody>
      </p:sp>
      <p:grpSp>
        <p:nvGrpSpPr>
          <p:cNvPr id="101" name="グループ化 100"/>
          <p:cNvGrpSpPr/>
          <p:nvPr/>
        </p:nvGrpSpPr>
        <p:grpSpPr>
          <a:xfrm>
            <a:off x="693093" y="5416649"/>
            <a:ext cx="7839674" cy="482645"/>
            <a:chOff x="692766" y="4935310"/>
            <a:chExt cx="7839674" cy="482645"/>
          </a:xfrm>
        </p:grpSpPr>
        <p:grpSp>
          <p:nvGrpSpPr>
            <p:cNvPr id="102" name="グループ化 101"/>
            <p:cNvGrpSpPr/>
            <p:nvPr/>
          </p:nvGrpSpPr>
          <p:grpSpPr>
            <a:xfrm>
              <a:off x="692766" y="4935310"/>
              <a:ext cx="2880320" cy="482645"/>
              <a:chOff x="467544" y="1844824"/>
              <a:chExt cx="2880320" cy="648072"/>
            </a:xfrm>
          </p:grpSpPr>
          <p:sp>
            <p:nvSpPr>
              <p:cNvPr id="105" name="正方形/長方形 104"/>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6" name="グループ化 105"/>
              <p:cNvGrpSpPr/>
              <p:nvPr/>
            </p:nvGrpSpPr>
            <p:grpSpPr>
              <a:xfrm>
                <a:off x="539552" y="1989065"/>
                <a:ext cx="2636205" cy="369332"/>
                <a:chOff x="323528" y="1989065"/>
                <a:chExt cx="2636205" cy="369332"/>
              </a:xfrm>
            </p:grpSpPr>
            <p:sp>
              <p:nvSpPr>
                <p:cNvPr id="107" name="テキスト ボックス 106"/>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108" name="テキスト ボックス 107"/>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109" name="直線コネクタ 108"/>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10" name="直線コネクタ 109"/>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11" name="直線コネクタ 110"/>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12" name="直線矢印コネクタ 111"/>
                <p:cNvCxnSpPr>
                  <a:stCxn id="107" idx="3"/>
                  <a:endCxn id="108"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103" name="角丸四角形 102"/>
            <p:cNvSpPr/>
            <p:nvPr/>
          </p:nvSpPr>
          <p:spPr>
            <a:xfrm>
              <a:off x="1948261" y="5070383"/>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3573086" y="4935310"/>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ja-JP" altLang="en-US" sz="1600" dirty="0">
                <a:latin typeface="Meiryo UI" panose="020B0604030504040204" pitchFamily="50" charset="-128"/>
                <a:ea typeface="Meiryo UI" panose="020B0604030504040204" pitchFamily="50" charset="-128"/>
              </a:endParaRPr>
            </a:p>
          </p:txBody>
        </p:sp>
      </p:grpSp>
      <p:grpSp>
        <p:nvGrpSpPr>
          <p:cNvPr id="113" name="グループ化 112"/>
          <p:cNvGrpSpPr/>
          <p:nvPr/>
        </p:nvGrpSpPr>
        <p:grpSpPr>
          <a:xfrm>
            <a:off x="693093" y="5877272"/>
            <a:ext cx="7839674" cy="482645"/>
            <a:chOff x="692766" y="4935310"/>
            <a:chExt cx="7839674" cy="482645"/>
          </a:xfrm>
        </p:grpSpPr>
        <p:grpSp>
          <p:nvGrpSpPr>
            <p:cNvPr id="114" name="グループ化 113"/>
            <p:cNvGrpSpPr/>
            <p:nvPr/>
          </p:nvGrpSpPr>
          <p:grpSpPr>
            <a:xfrm>
              <a:off x="692766" y="4935310"/>
              <a:ext cx="2880320" cy="482645"/>
              <a:chOff x="467544" y="1844824"/>
              <a:chExt cx="2880320" cy="648072"/>
            </a:xfrm>
          </p:grpSpPr>
          <p:sp>
            <p:nvSpPr>
              <p:cNvPr id="117" name="正方形/長方形 116"/>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18" name="グループ化 117"/>
              <p:cNvGrpSpPr/>
              <p:nvPr/>
            </p:nvGrpSpPr>
            <p:grpSpPr>
              <a:xfrm>
                <a:off x="539552" y="1989065"/>
                <a:ext cx="2636205" cy="369332"/>
                <a:chOff x="323528" y="1989065"/>
                <a:chExt cx="2636205" cy="369332"/>
              </a:xfrm>
            </p:grpSpPr>
            <p:sp>
              <p:nvSpPr>
                <p:cNvPr id="119" name="テキスト ボックス 118"/>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120" name="テキスト ボックス 119"/>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121" name="直線コネクタ 120"/>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22" name="直線コネクタ 121"/>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23" name="直線コネクタ 122"/>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24" name="直線矢印コネクタ 123"/>
                <p:cNvCxnSpPr>
                  <a:stCxn id="119" idx="3"/>
                  <a:endCxn id="120"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115" name="角丸四角形 114"/>
            <p:cNvSpPr/>
            <p:nvPr/>
          </p:nvSpPr>
          <p:spPr>
            <a:xfrm>
              <a:off x="1950810" y="5073005"/>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3573086" y="4935310"/>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ja-JP" altLang="en-US" dirty="0">
                <a:latin typeface="Meiryo UI" panose="020B0604030504040204" pitchFamily="50" charset="-128"/>
                <a:ea typeface="Meiryo UI" panose="020B0604030504040204" pitchFamily="50" charset="-128"/>
              </a:endParaRPr>
            </a:p>
          </p:txBody>
        </p:sp>
      </p:grpSp>
      <p:grpSp>
        <p:nvGrpSpPr>
          <p:cNvPr id="125" name="グループ化 124"/>
          <p:cNvGrpSpPr/>
          <p:nvPr/>
        </p:nvGrpSpPr>
        <p:grpSpPr>
          <a:xfrm>
            <a:off x="698099" y="6330731"/>
            <a:ext cx="7839674" cy="482645"/>
            <a:chOff x="692766" y="4935310"/>
            <a:chExt cx="7839674" cy="482645"/>
          </a:xfrm>
        </p:grpSpPr>
        <p:grpSp>
          <p:nvGrpSpPr>
            <p:cNvPr id="126" name="グループ化 125"/>
            <p:cNvGrpSpPr/>
            <p:nvPr/>
          </p:nvGrpSpPr>
          <p:grpSpPr>
            <a:xfrm>
              <a:off x="692766" y="4935310"/>
              <a:ext cx="2880320" cy="482645"/>
              <a:chOff x="467544" y="1844824"/>
              <a:chExt cx="2880320" cy="648072"/>
            </a:xfrm>
          </p:grpSpPr>
          <p:sp>
            <p:nvSpPr>
              <p:cNvPr id="129" name="正方形/長方形 128"/>
              <p:cNvSpPr/>
              <p:nvPr/>
            </p:nvSpPr>
            <p:spPr>
              <a:xfrm>
                <a:off x="467544" y="1844824"/>
                <a:ext cx="2880320" cy="648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30" name="グループ化 129"/>
              <p:cNvGrpSpPr/>
              <p:nvPr/>
            </p:nvGrpSpPr>
            <p:grpSpPr>
              <a:xfrm>
                <a:off x="539552" y="1989065"/>
                <a:ext cx="2636205" cy="369332"/>
                <a:chOff x="323528" y="1989065"/>
                <a:chExt cx="2636205" cy="369332"/>
              </a:xfrm>
            </p:grpSpPr>
            <p:sp>
              <p:nvSpPr>
                <p:cNvPr id="131" name="テキスト ボックス 130"/>
                <p:cNvSpPr txBox="1"/>
                <p:nvPr/>
              </p:nvSpPr>
              <p:spPr>
                <a:xfrm>
                  <a:off x="323528" y="1989065"/>
                  <a:ext cx="450444" cy="369332"/>
                </a:xfrm>
                <a:prstGeom prst="rect">
                  <a:avLst/>
                </a:prstGeom>
                <a:noFill/>
              </p:spPr>
              <p:txBody>
                <a:bodyPr wrap="none" lIns="0" rIns="0" rtlCol="0">
                  <a:spAutoFit/>
                </a:bodyPr>
                <a:lstStyle/>
                <a:p>
                  <a:r>
                    <a:rPr kumimoji="1" lang="en-US" altLang="ja-JP" dirty="0"/>
                    <a:t>MAX</a:t>
                  </a:r>
                  <a:endParaRPr kumimoji="1" lang="ja-JP" altLang="en-US" dirty="0"/>
                </a:p>
              </p:txBody>
            </p:sp>
            <p:sp>
              <p:nvSpPr>
                <p:cNvPr id="132" name="テキスト ボックス 131"/>
                <p:cNvSpPr txBox="1"/>
                <p:nvPr/>
              </p:nvSpPr>
              <p:spPr>
                <a:xfrm>
                  <a:off x="2555776" y="1989065"/>
                  <a:ext cx="403957" cy="369332"/>
                </a:xfrm>
                <a:prstGeom prst="rect">
                  <a:avLst/>
                </a:prstGeom>
                <a:noFill/>
              </p:spPr>
              <p:txBody>
                <a:bodyPr wrap="none" lIns="0" rIns="0" rtlCol="0">
                  <a:spAutoFit/>
                </a:bodyPr>
                <a:lstStyle/>
                <a:p>
                  <a:pPr algn="just"/>
                  <a:r>
                    <a:rPr kumimoji="1" lang="en-US" altLang="ja-JP" dirty="0"/>
                    <a:t>MIN</a:t>
                  </a:r>
                  <a:endParaRPr kumimoji="1" lang="ja-JP" altLang="en-US" dirty="0"/>
                </a:p>
              </p:txBody>
            </p:sp>
            <p:cxnSp>
              <p:nvCxnSpPr>
                <p:cNvPr id="133" name="直線コネクタ 132"/>
                <p:cNvCxnSpPr/>
                <p:nvPr/>
              </p:nvCxnSpPr>
              <p:spPr>
                <a:xfrm>
                  <a:off x="1331640"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34" name="直線コネクタ 133"/>
                <p:cNvCxnSpPr/>
                <p:nvPr/>
              </p:nvCxnSpPr>
              <p:spPr>
                <a:xfrm>
                  <a:off x="1652723"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35" name="直線コネクタ 134"/>
                <p:cNvCxnSpPr/>
                <p:nvPr/>
              </p:nvCxnSpPr>
              <p:spPr>
                <a:xfrm>
                  <a:off x="1981302" y="1989065"/>
                  <a:ext cx="0" cy="369332"/>
                </a:xfrm>
                <a:prstGeom prst="line">
                  <a:avLst/>
                </a:prstGeom>
              </p:spPr>
              <p:style>
                <a:lnRef idx="2">
                  <a:schemeClr val="dk1"/>
                </a:lnRef>
                <a:fillRef idx="0">
                  <a:schemeClr val="dk1"/>
                </a:fillRef>
                <a:effectRef idx="1">
                  <a:schemeClr val="dk1"/>
                </a:effectRef>
                <a:fontRef idx="minor">
                  <a:schemeClr val="tx1"/>
                </a:fontRef>
              </p:style>
            </p:cxnSp>
            <p:cxnSp>
              <p:nvCxnSpPr>
                <p:cNvPr id="136" name="直線矢印コネクタ 135"/>
                <p:cNvCxnSpPr>
                  <a:stCxn id="131" idx="3"/>
                  <a:endCxn id="132" idx="1"/>
                </p:cNvCxnSpPr>
                <p:nvPr/>
              </p:nvCxnSpPr>
              <p:spPr>
                <a:xfrm>
                  <a:off x="773972" y="2173731"/>
                  <a:ext cx="17818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grpSp>
        <p:sp>
          <p:nvSpPr>
            <p:cNvPr id="127" name="角丸四角形 126"/>
            <p:cNvSpPr/>
            <p:nvPr/>
          </p:nvSpPr>
          <p:spPr>
            <a:xfrm>
              <a:off x="1950810" y="5073005"/>
              <a:ext cx="275070" cy="2145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3573086" y="4935310"/>
              <a:ext cx="4959354" cy="482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ja-JP" altLang="en-US"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27387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何がどれだけ必要か</a:t>
            </a:r>
          </a:p>
        </p:txBody>
      </p:sp>
      <p:sp>
        <p:nvSpPr>
          <p:cNvPr id="4" name="テキスト ボックス 3"/>
          <p:cNvSpPr txBox="1"/>
          <p:nvPr/>
        </p:nvSpPr>
        <p:spPr>
          <a:xfrm>
            <a:off x="395536" y="1484784"/>
            <a:ext cx="8280920" cy="33547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下の手順を実施し、スプリント</a:t>
            </a:r>
            <a:r>
              <a:rPr kumimoji="1" lang="en-US" altLang="ja-JP" sz="2400" dirty="0">
                <a:latin typeface="Meiryo UI" panose="020B0604030504040204" pitchFamily="50" charset="-128"/>
                <a:ea typeface="Meiryo UI" panose="020B0604030504040204" pitchFamily="50" charset="-128"/>
              </a:rPr>
              <a:t>0</a:t>
            </a:r>
            <a:r>
              <a:rPr kumimoji="1" lang="ja-JP" altLang="en-US" sz="2400" dirty="0">
                <a:latin typeface="Meiryo UI" panose="020B0604030504040204" pitchFamily="50" charset="-128"/>
                <a:ea typeface="Meiryo UI" panose="020B0604030504040204" pitchFamily="50" charset="-128"/>
              </a:rPr>
              <a:t>で全体のスケジュールを推測する</a:t>
            </a:r>
            <a:endParaRPr kumimoji="1" lang="en-US" altLang="ja-JP" sz="24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①プロジェクト全体の「プロダクトバックログ」を作成</a:t>
            </a:r>
            <a:endParaRPr kumimoji="1"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②プロダクトバックログの規模を相対的に見積る</a:t>
            </a:r>
            <a:endParaRPr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③目標ベロシティを算出する</a:t>
            </a:r>
            <a:endParaRPr kumimoji="1" lang="en-US" altLang="ja-JP" sz="2400" dirty="0">
              <a:latin typeface="Meiryo UI" panose="020B0604030504040204" pitchFamily="50" charset="-128"/>
              <a:ea typeface="Meiryo UI" panose="020B0604030504040204" pitchFamily="50" charset="-128"/>
            </a:endParaRPr>
          </a:p>
          <a:p>
            <a:pPr marL="361950" indent="-361950"/>
            <a:r>
              <a:rPr lang="ja-JP" altLang="en-US" sz="2400" dirty="0">
                <a:latin typeface="Meiryo UI" panose="020B0604030504040204" pitchFamily="50" charset="-128"/>
                <a:ea typeface="Meiryo UI" panose="020B0604030504040204" pitchFamily="50" charset="-128"/>
              </a:rPr>
              <a:t>④プロダクトバックログの規模と目標ベロシティから全体の予測リリース計画を作成する</a:t>
            </a:r>
            <a:endParaRPr kumimoji="1" lang="en-US" altLang="ja-JP" sz="2400" dirty="0">
              <a:latin typeface="Meiryo UI" panose="020B0604030504040204" pitchFamily="50" charset="-128"/>
              <a:ea typeface="Meiryo UI" panose="020B0604030504040204" pitchFamily="50" charset="-128"/>
            </a:endParaRPr>
          </a:p>
          <a:p>
            <a:endParaRPr kumimoji="1" lang="ja-JP" altLang="en-US" sz="2400" dirty="0">
              <a:latin typeface="Meiryo UI" panose="020B0604030504040204" pitchFamily="50" charset="-128"/>
              <a:ea typeface="Meiryo UI" panose="020B0604030504040204" pitchFamily="50" charset="-128"/>
            </a:endParaRPr>
          </a:p>
        </p:txBody>
      </p:sp>
      <p:grpSp>
        <p:nvGrpSpPr>
          <p:cNvPr id="3" name="図形グループ 2"/>
          <p:cNvGrpSpPr/>
          <p:nvPr/>
        </p:nvGrpSpPr>
        <p:grpSpPr>
          <a:xfrm>
            <a:off x="3095836" y="4385895"/>
            <a:ext cx="3337618" cy="2283465"/>
            <a:chOff x="3095836" y="4241879"/>
            <a:chExt cx="3337618" cy="2283465"/>
          </a:xfrm>
        </p:grpSpPr>
        <p:sp>
          <p:nvSpPr>
            <p:cNvPr id="138" name="正方形/長方形 137"/>
            <p:cNvSpPr/>
            <p:nvPr/>
          </p:nvSpPr>
          <p:spPr>
            <a:xfrm>
              <a:off x="3095836" y="4247673"/>
              <a:ext cx="3060340" cy="22776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39" name="直線コネクタ 138"/>
            <p:cNvCxnSpPr/>
            <p:nvPr/>
          </p:nvCxnSpPr>
          <p:spPr>
            <a:xfrm>
              <a:off x="3347864" y="4658546"/>
              <a:ext cx="0" cy="1506760"/>
            </a:xfrm>
            <a:prstGeom prst="line">
              <a:avLst/>
            </a:prstGeom>
          </p:spPr>
          <p:style>
            <a:lnRef idx="3">
              <a:schemeClr val="dk1"/>
            </a:lnRef>
            <a:fillRef idx="0">
              <a:schemeClr val="dk1"/>
            </a:fillRef>
            <a:effectRef idx="2">
              <a:schemeClr val="dk1"/>
            </a:effectRef>
            <a:fontRef idx="minor">
              <a:schemeClr val="tx1"/>
            </a:fontRef>
          </p:style>
        </p:cxnSp>
        <p:cxnSp>
          <p:nvCxnSpPr>
            <p:cNvPr id="140" name="直線コネクタ 139"/>
            <p:cNvCxnSpPr/>
            <p:nvPr/>
          </p:nvCxnSpPr>
          <p:spPr>
            <a:xfrm flipV="1">
              <a:off x="3347864" y="6165304"/>
              <a:ext cx="2118888" cy="2"/>
            </a:xfrm>
            <a:prstGeom prst="line">
              <a:avLst/>
            </a:prstGeom>
          </p:spPr>
          <p:style>
            <a:lnRef idx="3">
              <a:schemeClr val="dk1"/>
            </a:lnRef>
            <a:fillRef idx="0">
              <a:schemeClr val="dk1"/>
            </a:fillRef>
            <a:effectRef idx="2">
              <a:schemeClr val="dk1"/>
            </a:effectRef>
            <a:fontRef idx="minor">
              <a:schemeClr val="tx1"/>
            </a:fontRef>
          </p:style>
        </p:cxnSp>
        <p:cxnSp>
          <p:nvCxnSpPr>
            <p:cNvPr id="141" name="直線コネクタ 140"/>
            <p:cNvCxnSpPr/>
            <p:nvPr/>
          </p:nvCxnSpPr>
          <p:spPr>
            <a:xfrm>
              <a:off x="3345951" y="4797152"/>
              <a:ext cx="2018137" cy="1368152"/>
            </a:xfrm>
            <a:prstGeom prst="line">
              <a:avLst/>
            </a:prstGeom>
          </p:spPr>
          <p:style>
            <a:lnRef idx="3">
              <a:schemeClr val="dk1"/>
            </a:lnRef>
            <a:fillRef idx="0">
              <a:schemeClr val="dk1"/>
            </a:fillRef>
            <a:effectRef idx="2">
              <a:schemeClr val="dk1"/>
            </a:effectRef>
            <a:fontRef idx="minor">
              <a:schemeClr val="tx1"/>
            </a:fontRef>
          </p:style>
        </p:cxnSp>
        <p:sp>
          <p:nvSpPr>
            <p:cNvPr id="142" name="テキスト ボックス 141"/>
            <p:cNvSpPr txBox="1"/>
            <p:nvPr/>
          </p:nvSpPr>
          <p:spPr>
            <a:xfrm>
              <a:off x="3095836" y="4241879"/>
              <a:ext cx="784436" cy="411257"/>
            </a:xfrm>
            <a:prstGeom prst="rect">
              <a:avLst/>
            </a:prstGeom>
            <a:noFill/>
          </p:spPr>
          <p:txBody>
            <a:bodyPr wrap="none" lIns="36000" tIns="36000" rIns="36000" bIns="36000" rtlCol="0">
              <a:spAutoFit/>
            </a:bodyPr>
            <a:lstStyle/>
            <a:p>
              <a:r>
                <a:rPr kumimoji="1" lang="ja-JP" altLang="en-US"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残ストーリー</a:t>
              </a:r>
              <a:endParaRPr kumimoji="1" lang="en-US" altLang="ja-JP"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ポイント</a:t>
              </a:r>
              <a:endParaRPr lang="en-US" altLang="ja-JP"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43" name="テキスト ボックス 142"/>
            <p:cNvSpPr txBox="1"/>
            <p:nvPr/>
          </p:nvSpPr>
          <p:spPr>
            <a:xfrm>
              <a:off x="5508104" y="5959677"/>
              <a:ext cx="925350" cy="411257"/>
            </a:xfrm>
            <a:prstGeom prst="rect">
              <a:avLst/>
            </a:prstGeom>
            <a:solidFill>
              <a:srgbClr val="FFFFFF">
                <a:alpha val="40000"/>
              </a:srgbClr>
            </a:solidFill>
          </p:spPr>
          <p:txBody>
            <a:bodyPr wrap="square" lIns="36000" tIns="36000" rIns="36000" bIns="36000" rtlCol="0">
              <a:spAutoFit/>
            </a:bodyPr>
            <a:lstStyle/>
            <a:p>
              <a:r>
                <a:rPr lang="ja-JP" altLang="en-US"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スプリント</a:t>
              </a:r>
              <a:endParaRPr lang="en-US" altLang="ja-JP"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数</a:t>
              </a:r>
              <a:endParaRPr kumimoji="1" lang="ja-JP" altLang="en-US" sz="11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nvGrpSpPr>
            <p:cNvPr id="78" name="グループ化 77"/>
            <p:cNvGrpSpPr/>
            <p:nvPr/>
          </p:nvGrpSpPr>
          <p:grpSpPr>
            <a:xfrm>
              <a:off x="3239852" y="4797152"/>
              <a:ext cx="212198" cy="1224136"/>
              <a:chOff x="3239852" y="4797152"/>
              <a:chExt cx="212198" cy="1224136"/>
            </a:xfrm>
          </p:grpSpPr>
          <p:cxnSp>
            <p:nvCxnSpPr>
              <p:cNvPr id="77" name="直線コネクタ 76"/>
              <p:cNvCxnSpPr/>
              <p:nvPr/>
            </p:nvCxnSpPr>
            <p:spPr>
              <a:xfrm>
                <a:off x="3239852" y="6021288"/>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4" name="直線コネクタ 143"/>
              <p:cNvCxnSpPr/>
              <p:nvPr/>
            </p:nvCxnSpPr>
            <p:spPr>
              <a:xfrm>
                <a:off x="3239852" y="5868271"/>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239852" y="5715254"/>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239852" y="5562237"/>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7" name="直線コネクタ 146"/>
              <p:cNvCxnSpPr/>
              <p:nvPr/>
            </p:nvCxnSpPr>
            <p:spPr>
              <a:xfrm>
                <a:off x="3239852" y="5409220"/>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8" name="直線コネクタ 147"/>
              <p:cNvCxnSpPr/>
              <p:nvPr/>
            </p:nvCxnSpPr>
            <p:spPr>
              <a:xfrm>
                <a:off x="3239852" y="5256203"/>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49" name="直線コネクタ 148"/>
              <p:cNvCxnSpPr/>
              <p:nvPr/>
            </p:nvCxnSpPr>
            <p:spPr>
              <a:xfrm>
                <a:off x="3239852" y="5103186"/>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0" name="直線コネクタ 149"/>
              <p:cNvCxnSpPr/>
              <p:nvPr/>
            </p:nvCxnSpPr>
            <p:spPr>
              <a:xfrm>
                <a:off x="3239852" y="4950169"/>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1" name="直線コネクタ 150"/>
              <p:cNvCxnSpPr/>
              <p:nvPr/>
            </p:nvCxnSpPr>
            <p:spPr>
              <a:xfrm>
                <a:off x="3239852" y="4797152"/>
                <a:ext cx="212198" cy="0"/>
              </a:xfrm>
              <a:prstGeom prst="line">
                <a:avLst/>
              </a:prstGeom>
            </p:spPr>
            <p:style>
              <a:lnRef idx="2">
                <a:schemeClr val="dk1"/>
              </a:lnRef>
              <a:fillRef idx="0">
                <a:schemeClr val="dk1"/>
              </a:fillRef>
              <a:effectRef idx="1">
                <a:schemeClr val="dk1"/>
              </a:effectRef>
              <a:fontRef idx="minor">
                <a:schemeClr val="tx1"/>
              </a:fontRef>
            </p:style>
          </p:cxnSp>
        </p:grpSp>
        <p:grpSp>
          <p:nvGrpSpPr>
            <p:cNvPr id="152" name="グループ化 151"/>
            <p:cNvGrpSpPr/>
            <p:nvPr/>
          </p:nvGrpSpPr>
          <p:grpSpPr>
            <a:xfrm rot="5400000">
              <a:off x="4357889" y="5271355"/>
              <a:ext cx="212198" cy="1800200"/>
              <a:chOff x="3239852" y="4797152"/>
              <a:chExt cx="212198" cy="1224136"/>
            </a:xfrm>
          </p:grpSpPr>
          <p:cxnSp>
            <p:nvCxnSpPr>
              <p:cNvPr id="153" name="直線コネクタ 152"/>
              <p:cNvCxnSpPr/>
              <p:nvPr/>
            </p:nvCxnSpPr>
            <p:spPr>
              <a:xfrm>
                <a:off x="3239852" y="6021288"/>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239852" y="5868271"/>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239852" y="5715254"/>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6" name="直線コネクタ 155"/>
              <p:cNvCxnSpPr/>
              <p:nvPr/>
            </p:nvCxnSpPr>
            <p:spPr>
              <a:xfrm>
                <a:off x="3239852" y="5562237"/>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7" name="直線コネクタ 156"/>
              <p:cNvCxnSpPr/>
              <p:nvPr/>
            </p:nvCxnSpPr>
            <p:spPr>
              <a:xfrm>
                <a:off x="3239852" y="5409220"/>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8" name="直線コネクタ 157"/>
              <p:cNvCxnSpPr/>
              <p:nvPr/>
            </p:nvCxnSpPr>
            <p:spPr>
              <a:xfrm>
                <a:off x="3239852" y="5256203"/>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59" name="直線コネクタ 158"/>
              <p:cNvCxnSpPr/>
              <p:nvPr/>
            </p:nvCxnSpPr>
            <p:spPr>
              <a:xfrm>
                <a:off x="3239852" y="5103186"/>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60" name="直線コネクタ 159"/>
              <p:cNvCxnSpPr/>
              <p:nvPr/>
            </p:nvCxnSpPr>
            <p:spPr>
              <a:xfrm>
                <a:off x="3239852" y="4950169"/>
                <a:ext cx="212198" cy="0"/>
              </a:xfrm>
              <a:prstGeom prst="line">
                <a:avLst/>
              </a:prstGeom>
            </p:spPr>
            <p:style>
              <a:lnRef idx="2">
                <a:schemeClr val="dk1"/>
              </a:lnRef>
              <a:fillRef idx="0">
                <a:schemeClr val="dk1"/>
              </a:fillRef>
              <a:effectRef idx="1">
                <a:schemeClr val="dk1"/>
              </a:effectRef>
              <a:fontRef idx="minor">
                <a:schemeClr val="tx1"/>
              </a:fontRef>
            </p:style>
          </p:cxnSp>
          <p:cxnSp>
            <p:nvCxnSpPr>
              <p:cNvPr id="161" name="直線コネクタ 160"/>
              <p:cNvCxnSpPr/>
              <p:nvPr/>
            </p:nvCxnSpPr>
            <p:spPr>
              <a:xfrm>
                <a:off x="3239852" y="4797152"/>
                <a:ext cx="212198" cy="0"/>
              </a:xfrm>
              <a:prstGeom prst="line">
                <a:avLst/>
              </a:prstGeom>
            </p:spPr>
            <p:style>
              <a:lnRef idx="2">
                <a:schemeClr val="dk1"/>
              </a:lnRef>
              <a:fillRef idx="0">
                <a:schemeClr val="dk1"/>
              </a:fillRef>
              <a:effectRef idx="1">
                <a:schemeClr val="dk1"/>
              </a:effectRef>
              <a:fontRef idx="minor">
                <a:schemeClr val="tx1"/>
              </a:fontRef>
            </p:style>
          </p:cxnSp>
        </p:grpSp>
        <p:cxnSp>
          <p:nvCxnSpPr>
            <p:cNvPr id="81" name="直線コネクタ 80"/>
            <p:cNvCxnSpPr/>
            <p:nvPr/>
          </p:nvCxnSpPr>
          <p:spPr>
            <a:xfrm>
              <a:off x="3347864" y="4797152"/>
              <a:ext cx="216024" cy="720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2" name="直線コネクタ 161"/>
            <p:cNvCxnSpPr/>
            <p:nvPr/>
          </p:nvCxnSpPr>
          <p:spPr>
            <a:xfrm>
              <a:off x="3557538" y="4862810"/>
              <a:ext cx="216024" cy="288032"/>
            </a:xfrm>
            <a:prstGeom prst="line">
              <a:avLst/>
            </a:prstGeom>
          </p:spPr>
          <p:style>
            <a:lnRef idx="3">
              <a:schemeClr val="accent2"/>
            </a:lnRef>
            <a:fillRef idx="0">
              <a:schemeClr val="accent2"/>
            </a:fillRef>
            <a:effectRef idx="2">
              <a:schemeClr val="accent2"/>
            </a:effectRef>
            <a:fontRef idx="minor">
              <a:schemeClr val="tx1"/>
            </a:fontRef>
          </p:style>
        </p:cxnSp>
        <p:cxnSp>
          <p:nvCxnSpPr>
            <p:cNvPr id="163" name="直線コネクタ 162"/>
            <p:cNvCxnSpPr/>
            <p:nvPr/>
          </p:nvCxnSpPr>
          <p:spPr>
            <a:xfrm>
              <a:off x="3765910" y="5144492"/>
              <a:ext cx="279040" cy="37108"/>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13311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normAutofit/>
          </a:bodyPr>
          <a:lstStyle/>
          <a:p>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夜も眠れない問題</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75913684"/>
              </p:ext>
            </p:extLst>
          </p:nvPr>
        </p:nvGraphicFramePr>
        <p:xfrm>
          <a:off x="467544" y="1600200"/>
          <a:ext cx="8219256" cy="4846320"/>
        </p:xfrm>
        <a:graphic>
          <a:graphicData uri="http://schemas.openxmlformats.org/drawingml/2006/table">
            <a:tbl>
              <a:tblPr firstRow="1" bandRow="1">
                <a:tableStyleId>{2D5ABB26-0587-4C30-8999-92F81FD0307C}</a:tableStyleId>
              </a:tblPr>
              <a:tblGrid>
                <a:gridCol w="2527443">
                  <a:extLst>
                    <a:ext uri="{9D8B030D-6E8A-4147-A177-3AD203B41FA5}">
                      <a16:colId xmlns:a16="http://schemas.microsoft.com/office/drawing/2014/main" val="20000"/>
                    </a:ext>
                  </a:extLst>
                </a:gridCol>
                <a:gridCol w="5691813">
                  <a:extLst>
                    <a:ext uri="{9D8B030D-6E8A-4147-A177-3AD203B41FA5}">
                      <a16:colId xmlns:a16="http://schemas.microsoft.com/office/drawing/2014/main" val="20001"/>
                    </a:ext>
                  </a:extLst>
                </a:gridCol>
              </a:tblGrid>
              <a:tr h="892696">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もし起きたらこわーい</a:t>
                      </a:r>
                      <a:r>
                        <a:rPr kumimoji="1" lang="ja-JP" altLang="en-US" sz="24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こと </a:t>
                      </a:r>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28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その１</a:t>
                      </a:r>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ja-JP" altLang="en-US"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en-US" altLang="ja-JP" sz="24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36104">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もし起きたらこわーい</a:t>
                      </a:r>
                      <a:r>
                        <a:rPr kumimoji="1" lang="ja-JP" altLang="en-US" sz="24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こと </a:t>
                      </a:r>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28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その２</a:t>
                      </a:r>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ja-JP" altLang="en-US"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en-US" altLang="ja-JP" sz="24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0414">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もし起きたらこわーい</a:t>
                      </a:r>
                      <a:r>
                        <a:rPr kumimoji="1" lang="ja-JP" altLang="en-US" sz="24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こと </a:t>
                      </a:r>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endParaRPr kumimoji="1" lang="en-US" altLang="ja-JP"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a:t>
                      </a:r>
                      <a:r>
                        <a:rPr kumimoji="1" lang="ja-JP" altLang="en-US" sz="2800" b="1">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その３</a:t>
                      </a:r>
                      <a:r>
                        <a:rPr kumimoji="1" lang="en-US" altLang="ja-JP"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endParaRPr kumimoji="1" lang="ja-JP" altLang="en-US" sz="28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p>
                    <a:p>
                      <a:endPar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173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インセプションデッキ</a:t>
            </a:r>
            <a:endParaRPr kumimoji="1" lang="ja-JP" altLang="en-US" dirty="0"/>
          </a:p>
        </p:txBody>
      </p:sp>
      <p:sp>
        <p:nvSpPr>
          <p:cNvPr id="4" name="正方形/長方形 3"/>
          <p:cNvSpPr/>
          <p:nvPr/>
        </p:nvSpPr>
        <p:spPr>
          <a:xfrm>
            <a:off x="395536" y="1340768"/>
            <a:ext cx="4176464" cy="5184576"/>
          </a:xfrm>
          <a:prstGeom prst="rect">
            <a:avLst/>
          </a:prstGeom>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Why</a:t>
            </a:r>
            <a:r>
              <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（なぜ）</a:t>
            </a: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を明らかにする</a:t>
            </a:r>
          </a:p>
        </p:txBody>
      </p:sp>
      <p:sp>
        <p:nvSpPr>
          <p:cNvPr id="5" name="正方形/長方形 4"/>
          <p:cNvSpPr/>
          <p:nvPr/>
        </p:nvSpPr>
        <p:spPr>
          <a:xfrm>
            <a:off x="4572000" y="1340768"/>
            <a:ext cx="4176464" cy="5184576"/>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How</a:t>
            </a:r>
            <a:r>
              <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（どのように）</a:t>
            </a: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を明らかにする</a:t>
            </a:r>
          </a:p>
        </p:txBody>
      </p:sp>
      <p:grpSp>
        <p:nvGrpSpPr>
          <p:cNvPr id="17" name="グループ化 16"/>
          <p:cNvGrpSpPr/>
          <p:nvPr/>
        </p:nvGrpSpPr>
        <p:grpSpPr>
          <a:xfrm>
            <a:off x="547936" y="1493168"/>
            <a:ext cx="8061944" cy="4456112"/>
            <a:chOff x="547936" y="1493168"/>
            <a:chExt cx="8061944" cy="3924346"/>
          </a:xfrm>
        </p:grpSpPr>
        <p:sp>
          <p:nvSpPr>
            <p:cNvPr id="6" name="角丸四角形 5"/>
            <p:cNvSpPr/>
            <p:nvPr/>
          </p:nvSpPr>
          <p:spPr>
            <a:xfrm>
              <a:off x="547936" y="1493168"/>
              <a:ext cx="1431776" cy="25922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われわれはなぜここにいるのか</a:t>
              </a:r>
            </a:p>
          </p:txBody>
        </p:sp>
        <p:sp>
          <p:nvSpPr>
            <p:cNvPr id="7" name="角丸四角形 6"/>
            <p:cNvSpPr/>
            <p:nvPr/>
          </p:nvSpPr>
          <p:spPr>
            <a:xfrm>
              <a:off x="2167176" y="1493168"/>
              <a:ext cx="1468720" cy="123617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エレベータ</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ピッチ</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8" name="角丸四角形 7"/>
            <p:cNvSpPr/>
            <p:nvPr/>
          </p:nvSpPr>
          <p:spPr>
            <a:xfrm>
              <a:off x="3810000" y="1493168"/>
              <a:ext cx="1454084" cy="25922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やらないこと</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リスト</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0" name="角丸四角形 9"/>
            <p:cNvSpPr/>
            <p:nvPr/>
          </p:nvSpPr>
          <p:spPr>
            <a:xfrm>
              <a:off x="2167176" y="2826326"/>
              <a:ext cx="1468720" cy="125074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パッケージ</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デザイン</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1" name="角丸四角形 10"/>
            <p:cNvSpPr/>
            <p:nvPr/>
          </p:nvSpPr>
          <p:spPr>
            <a:xfrm>
              <a:off x="547936" y="4166769"/>
              <a:ext cx="3808040" cy="125074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ご近所さんを探せ</a:t>
              </a:r>
            </a:p>
          </p:txBody>
        </p:sp>
        <p:sp>
          <p:nvSpPr>
            <p:cNvPr id="12" name="角丸四角形 11"/>
            <p:cNvSpPr/>
            <p:nvPr/>
          </p:nvSpPr>
          <p:spPr>
            <a:xfrm>
              <a:off x="5476618" y="1493168"/>
              <a:ext cx="1468720" cy="12361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技術的な</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解決策</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3" name="角丸四角形 12"/>
            <p:cNvSpPr/>
            <p:nvPr/>
          </p:nvSpPr>
          <p:spPr>
            <a:xfrm>
              <a:off x="5476618" y="2826326"/>
              <a:ext cx="1468720" cy="125074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トレードオフ</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スライダー</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4" name="角丸四角形 13"/>
            <p:cNvSpPr/>
            <p:nvPr/>
          </p:nvSpPr>
          <p:spPr>
            <a:xfrm>
              <a:off x="7141159" y="1493169"/>
              <a:ext cx="1468720" cy="12361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期限を</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見極める</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5" name="角丸四角形 14"/>
            <p:cNvSpPr/>
            <p:nvPr/>
          </p:nvSpPr>
          <p:spPr>
            <a:xfrm>
              <a:off x="7141159" y="2826327"/>
              <a:ext cx="1468720" cy="125074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何が</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どれだけ</a:t>
              </a:r>
              <a:endParaRPr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必要か</a:t>
              </a:r>
            </a:p>
          </p:txBody>
        </p:sp>
        <p:sp>
          <p:nvSpPr>
            <p:cNvPr id="16" name="角丸四角形 15"/>
            <p:cNvSpPr/>
            <p:nvPr/>
          </p:nvSpPr>
          <p:spPr>
            <a:xfrm>
              <a:off x="4788024" y="4153301"/>
              <a:ext cx="3821856" cy="125074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夜も眠れない</a:t>
              </a:r>
              <a:endParaRPr kumimoji="1" lang="en-US" altLang="ja-JP"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問題</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sp>
        <p:nvSpPr>
          <p:cNvPr id="18" name="テキスト ボックス 17"/>
          <p:cNvSpPr txBox="1"/>
          <p:nvPr/>
        </p:nvSpPr>
        <p:spPr>
          <a:xfrm>
            <a:off x="7060181" y="6550223"/>
            <a:ext cx="1867819"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完成後、壁にはること！</a:t>
            </a:r>
          </a:p>
        </p:txBody>
      </p:sp>
    </p:spTree>
    <p:extLst>
      <p:ext uri="{BB962C8B-B14F-4D97-AF65-F5344CB8AC3E}">
        <p14:creationId xmlns:p14="http://schemas.microsoft.com/office/powerpoint/2010/main" val="17150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kumimoji="1" lang="ja-JP" altLang="en-US" dirty="0"/>
              <a:t>われわれはなぜここにいるのか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162466109"/>
              </p:ext>
            </p:extLst>
          </p:nvPr>
        </p:nvGraphicFramePr>
        <p:xfrm>
          <a:off x="467544" y="1600200"/>
          <a:ext cx="8219256" cy="2878950"/>
        </p:xfrm>
        <a:graphic>
          <a:graphicData uri="http://schemas.openxmlformats.org/drawingml/2006/table">
            <a:tbl>
              <a:tblPr firstRow="1" bandRow="1">
                <a:tableStyleId>{2D5ABB26-0587-4C30-8999-92F81FD0307C}</a:tableStyleId>
              </a:tblPr>
              <a:tblGrid>
                <a:gridCol w="2527443">
                  <a:extLst>
                    <a:ext uri="{9D8B030D-6E8A-4147-A177-3AD203B41FA5}">
                      <a16:colId xmlns:a16="http://schemas.microsoft.com/office/drawing/2014/main" val="20000"/>
                    </a:ext>
                  </a:extLst>
                </a:gridCol>
                <a:gridCol w="5691813">
                  <a:extLst>
                    <a:ext uri="{9D8B030D-6E8A-4147-A177-3AD203B41FA5}">
                      <a16:colId xmlns:a16="http://schemas.microsoft.com/office/drawing/2014/main" val="20001"/>
                    </a:ext>
                  </a:extLst>
                </a:gridCol>
              </a:tblGrid>
              <a:tr h="892696">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大事な理由その１</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〇〇〇の</a:t>
                      </a:r>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増加</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に伴い、管理</a:t>
                      </a:r>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業務の負荷が高くなるため、適切な運用を</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実現したい（例）</a:t>
                      </a:r>
                      <a:endPar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36104">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大事な理由その２</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顧客満足度</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の向上と、カスタマサポート業務の問い合わせ</a:t>
                      </a:r>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から問題解消までのリードタイムを短い時間で</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実現したい（例）</a:t>
                      </a:r>
                      <a:endPar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0414">
                <a:tc>
                  <a:txBody>
                    <a:bodyPr/>
                    <a:lstStyle/>
                    <a:p>
                      <a:r>
                        <a:rPr kumimoji="1" lang="ja-JP" altLang="en-US" sz="2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大事な理由その３</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次のステップ</a:t>
                      </a:r>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ために</a:t>
                      </a:r>
                      <a:r>
                        <a:rPr kumimoji="1" lang="en-US" altLang="ja-JP"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NOW</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a:t>
                      </a:r>
                      <a:r>
                        <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会社の</a:t>
                      </a:r>
                      <a:r>
                        <a:rPr kumimoji="1" lang="ja-JP" altLang="en-US" sz="2000" b="1">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状況をリアルタイムに把握するための土台を準備したい（例）</a:t>
                      </a:r>
                      <a:endParaRPr kumimoji="1" lang="ja-JP" altLang="en-US" sz="2000" b="1" dirty="0">
                        <a:solidFill>
                          <a:schemeClr val="tx2">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正方形/長方形 4"/>
          <p:cNvSpPr/>
          <p:nvPr/>
        </p:nvSpPr>
        <p:spPr>
          <a:xfrm>
            <a:off x="467544" y="4661712"/>
            <a:ext cx="8208912" cy="1863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5400"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5400">
                <a:solidFill>
                  <a:schemeClr val="tx2">
                    <a:lumMod val="60000"/>
                    <a:lumOff val="40000"/>
                  </a:schemeClr>
                </a:solidFill>
                <a:latin typeface="Meiryo UI" panose="020B0604030504040204" pitchFamily="50" charset="-128"/>
                <a:ea typeface="Meiryo UI" panose="020B0604030504040204" pitchFamily="50" charset="-128"/>
              </a:rPr>
              <a:t>プロダクトの根底に関わる</a:t>
            </a:r>
            <a:endParaRPr lang="en-US" altLang="ja-JP" sz="5400" dirty="0">
              <a:solidFill>
                <a:schemeClr val="tx2">
                  <a:lumMod val="60000"/>
                  <a:lumOff val="40000"/>
                </a:schemeClr>
              </a:solidFill>
              <a:latin typeface="Meiryo UI" panose="020B0604030504040204" pitchFamily="50" charset="-128"/>
              <a:ea typeface="Meiryo UI" panose="020B0604030504040204" pitchFamily="50" charset="-128"/>
            </a:endParaRPr>
          </a:p>
          <a:p>
            <a:pPr algn="ctr"/>
            <a:r>
              <a:rPr lang="ja-JP" altLang="en-US" sz="5400">
                <a:solidFill>
                  <a:schemeClr val="tx2">
                    <a:lumMod val="60000"/>
                    <a:lumOff val="40000"/>
                  </a:schemeClr>
                </a:solidFill>
                <a:latin typeface="Meiryo UI" panose="020B0604030504040204" pitchFamily="50" charset="-128"/>
                <a:ea typeface="Meiryo UI" panose="020B0604030504040204" pitchFamily="50" charset="-128"/>
              </a:rPr>
              <a:t>理由（１つ）</a:t>
            </a:r>
            <a:r>
              <a:rPr lang="en-US" altLang="ja-JP" sz="5400" dirty="0">
                <a:solidFill>
                  <a:schemeClr val="tx2">
                    <a:lumMod val="60000"/>
                    <a:lumOff val="40000"/>
                  </a:schemeClr>
                </a:solidFill>
                <a:latin typeface="Meiryo UI" panose="020B0604030504040204" pitchFamily="50" charset="-128"/>
                <a:ea typeface="Meiryo UI" panose="020B0604030504040204" pitchFamily="50" charset="-128"/>
              </a:rPr>
              <a:t>]</a:t>
            </a:r>
            <a:endParaRPr kumimoji="1" lang="ja-JP" altLang="en-US" sz="5400" dirty="0">
              <a:solidFill>
                <a:schemeClr val="tx2">
                  <a:lumMod val="60000"/>
                  <a:lumOff val="4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7936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kumimoji="1" lang="ja-JP" altLang="en-US" dirty="0"/>
              <a:t>エレベータピッチ</a:t>
            </a:r>
          </a:p>
        </p:txBody>
      </p:sp>
      <p:sp>
        <p:nvSpPr>
          <p:cNvPr id="5" name="正方形/長方形 4"/>
          <p:cNvSpPr/>
          <p:nvPr/>
        </p:nvSpPr>
        <p:spPr>
          <a:xfrm>
            <a:off x="395536" y="1844824"/>
            <a:ext cx="8280920" cy="4680520"/>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kumimoji="1" lang="en-US" altLang="ja-JP" sz="3600" b="1" dirty="0">
                <a:solidFill>
                  <a:schemeClr val="tx1"/>
                </a:solidFill>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○○○したり、○○○○を解決</a:t>
            </a:r>
            <a:r>
              <a:rPr kumimoji="1" lang="en-US" altLang="ja-JP" sz="3600" b="1" dirty="0">
                <a:solidFill>
                  <a:schemeClr val="tx1"/>
                </a:solidFill>
                <a:latin typeface="Meiryo UI" panose="020B0604030504040204" pitchFamily="50" charset="-128"/>
                <a:ea typeface="Meiryo UI" panose="020B0604030504040204" pitchFamily="50" charset="-128"/>
              </a:rPr>
              <a:t>]</a:t>
            </a:r>
            <a:r>
              <a:rPr kumimoji="1" lang="ja-JP" altLang="en-US" sz="2800" b="1" dirty="0">
                <a:latin typeface="Meiryo UI" panose="020B0604030504040204" pitchFamily="50" charset="-128"/>
                <a:ea typeface="Meiryo UI" panose="020B0604030504040204" pitchFamily="50" charset="-128"/>
              </a:rPr>
              <a:t>したい</a:t>
            </a:r>
            <a:endParaRPr kumimoji="1" lang="en-US" altLang="ja-JP" sz="28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3600" b="1" dirty="0">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○○顧客</a:t>
            </a:r>
            <a:r>
              <a:rPr lang="en-US" altLang="ja-JP" sz="3600" b="1" dirty="0">
                <a:latin typeface="Meiryo UI" panose="020B0604030504040204" pitchFamily="50" charset="-128"/>
                <a:ea typeface="Meiryo UI" panose="020B0604030504040204" pitchFamily="50" charset="-128"/>
              </a:rPr>
              <a:t>]</a:t>
            </a:r>
            <a:r>
              <a:rPr lang="ja-JP" altLang="en-US" sz="2800" b="1" dirty="0">
                <a:latin typeface="Meiryo UI" panose="020B0604030504040204" pitchFamily="50" charset="-128"/>
                <a:ea typeface="Meiryo UI" panose="020B0604030504040204" pitchFamily="50" charset="-128"/>
              </a:rPr>
              <a:t>向けの、</a:t>
            </a:r>
            <a:endParaRPr lang="en-US" altLang="ja-JP" sz="3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3600" b="1" dirty="0">
                <a:latin typeface="Meiryo UI" panose="020B0604030504040204" pitchFamily="50" charset="-128"/>
                <a:ea typeface="Meiryo UI" panose="020B0604030504040204" pitchFamily="50" charset="-128"/>
              </a:rPr>
              <a:t>[</a:t>
            </a:r>
            <a:r>
              <a:rPr kumimoji="1"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kumimoji="1" lang="ja-JP" altLang="en-US" sz="3600" b="1">
                <a:solidFill>
                  <a:schemeClr val="tx2">
                    <a:lumMod val="60000"/>
                    <a:lumOff val="40000"/>
                  </a:schemeClr>
                </a:solidFill>
                <a:latin typeface="Meiryo UI" panose="020B0604030504040204" pitchFamily="50" charset="-128"/>
                <a:ea typeface="Meiryo UI" panose="020B0604030504040204" pitchFamily="50" charset="-128"/>
              </a:rPr>
              <a:t>プロダクト名</a:t>
            </a:r>
            <a:r>
              <a:rPr kumimoji="1"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kumimoji="1" lang="en-US" altLang="ja-JP" sz="3600" b="1" dirty="0">
                <a:latin typeface="Meiryo UI" panose="020B0604030504040204" pitchFamily="50" charset="-128"/>
                <a:ea typeface="Meiryo UI" panose="020B0604030504040204" pitchFamily="50" charset="-128"/>
              </a:rPr>
              <a:t>]</a:t>
            </a:r>
            <a:r>
              <a:rPr kumimoji="1" lang="ja-JP" altLang="en-US" sz="2800" b="1" dirty="0">
                <a:latin typeface="Meiryo UI" panose="020B0604030504040204" pitchFamily="50" charset="-128"/>
                <a:ea typeface="Meiryo UI" panose="020B0604030504040204" pitchFamily="50" charset="-128"/>
              </a:rPr>
              <a:t>というプロダクトは、</a:t>
            </a:r>
            <a:endParaRPr kumimoji="1" lang="en-US" altLang="ja-JP" sz="3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3600" b="1" dirty="0">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a:t>
            </a:r>
            <a:r>
              <a:rPr lang="en-US" altLang="ja-JP" sz="3600" b="1" dirty="0">
                <a:latin typeface="Meiryo UI" panose="020B0604030504040204" pitchFamily="50" charset="-128"/>
                <a:ea typeface="Meiryo UI" panose="020B0604030504040204" pitchFamily="50" charset="-128"/>
              </a:rPr>
              <a:t>]</a:t>
            </a:r>
            <a:r>
              <a:rPr lang="ja-JP" altLang="en-US" sz="2800" b="1" dirty="0">
                <a:latin typeface="Meiryo UI" panose="020B0604030504040204" pitchFamily="50" charset="-128"/>
                <a:ea typeface="Meiryo UI" panose="020B0604030504040204" pitchFamily="50" charset="-128"/>
              </a:rPr>
              <a:t>です。</a:t>
            </a:r>
            <a:endParaRPr lang="en-US" altLang="ja-JP" sz="3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2800" b="1" dirty="0">
                <a:latin typeface="Meiryo UI" panose="020B0604030504040204" pitchFamily="50" charset="-128"/>
                <a:ea typeface="Meiryo UI" panose="020B0604030504040204" pitchFamily="50" charset="-128"/>
              </a:rPr>
              <a:t>これ</a:t>
            </a:r>
            <a:r>
              <a:rPr kumimoji="1" lang="ja-JP" altLang="en-US" sz="2800" b="1">
                <a:latin typeface="Meiryo UI" panose="020B0604030504040204" pitchFamily="50" charset="-128"/>
                <a:ea typeface="Meiryo UI" panose="020B0604030504040204" pitchFamily="50" charset="-128"/>
              </a:rPr>
              <a:t>は</a:t>
            </a:r>
            <a:r>
              <a:rPr kumimoji="1" lang="en-US" altLang="ja-JP" sz="3600" b="1" dirty="0">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a:t>
            </a:r>
            <a:r>
              <a:rPr kumimoji="1" lang="en-US" altLang="ja-JP" sz="3600" b="1" dirty="0">
                <a:latin typeface="Meiryo UI" panose="020B0604030504040204" pitchFamily="50" charset="-128"/>
                <a:ea typeface="Meiryo UI" panose="020B0604030504040204" pitchFamily="50" charset="-128"/>
              </a:rPr>
              <a:t>]</a:t>
            </a:r>
            <a:r>
              <a:rPr kumimoji="1" lang="ja-JP" altLang="en-US" sz="2800" b="1" dirty="0">
                <a:latin typeface="Meiryo UI" panose="020B0604030504040204" pitchFamily="50" charset="-128"/>
                <a:ea typeface="Meiryo UI" panose="020B0604030504040204" pitchFamily="50" charset="-128"/>
              </a:rPr>
              <a:t>ができ、</a:t>
            </a:r>
            <a:endParaRPr kumimoji="1" lang="en-US" altLang="ja-JP" sz="28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3600" b="1" dirty="0">
                <a:latin typeface="Meiryo UI" panose="020B0604030504040204" pitchFamily="50" charset="-128"/>
                <a:ea typeface="Meiryo UI" panose="020B0604030504040204" pitchFamily="50" charset="-128"/>
              </a:rPr>
              <a:t>[</a:t>
            </a:r>
            <a:r>
              <a:rPr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競合</a:t>
            </a:r>
            <a:r>
              <a:rPr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kumimoji="1" lang="en-US" altLang="ja-JP" sz="3600" b="1" dirty="0">
                <a:latin typeface="Meiryo UI" panose="020B0604030504040204" pitchFamily="50" charset="-128"/>
                <a:ea typeface="Meiryo UI" panose="020B0604030504040204" pitchFamily="50" charset="-128"/>
              </a:rPr>
              <a:t>]</a:t>
            </a:r>
            <a:r>
              <a:rPr kumimoji="1" lang="ja-JP" altLang="en-US" sz="2800" b="1" dirty="0">
                <a:latin typeface="Meiryo UI" panose="020B0604030504040204" pitchFamily="50" charset="-128"/>
                <a:ea typeface="Meiryo UI" panose="020B0604030504040204" pitchFamily="50" charset="-128"/>
              </a:rPr>
              <a:t>とは違って、</a:t>
            </a:r>
            <a:endParaRPr kumimoji="1" lang="en-US" altLang="ja-JP" sz="28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3600" b="1" dirty="0">
                <a:latin typeface="Meiryo UI" panose="020B0604030504040204" pitchFamily="50" charset="-128"/>
                <a:ea typeface="Meiryo UI" panose="020B0604030504040204" pitchFamily="50" charset="-128"/>
              </a:rPr>
              <a:t>[</a:t>
            </a:r>
            <a:r>
              <a:rPr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3600" b="1">
                <a:solidFill>
                  <a:schemeClr val="tx2">
                    <a:lumMod val="60000"/>
                    <a:lumOff val="40000"/>
                  </a:schemeClr>
                </a:solidFill>
                <a:latin typeface="Meiryo UI" panose="020B0604030504040204" pitchFamily="50" charset="-128"/>
                <a:ea typeface="Meiryo UI" panose="020B0604030504040204" pitchFamily="50" charset="-128"/>
              </a:rPr>
              <a:t>差別化の特徴</a:t>
            </a:r>
            <a:r>
              <a:rPr lang="en-US" altLang="ja-JP" sz="3600" b="1" dirty="0">
                <a:solidFill>
                  <a:schemeClr val="tx2">
                    <a:lumMod val="60000"/>
                    <a:lumOff val="40000"/>
                  </a:schemeClr>
                </a:solidFill>
                <a:latin typeface="Meiryo UI" panose="020B0604030504040204" pitchFamily="50" charset="-128"/>
                <a:ea typeface="Meiryo UI" panose="020B0604030504040204" pitchFamily="50" charset="-128"/>
              </a:rPr>
              <a:t>]</a:t>
            </a:r>
            <a:r>
              <a:rPr lang="en-US" altLang="ja-JP" sz="3600" b="1" dirty="0">
                <a:latin typeface="Meiryo UI" panose="020B0604030504040204" pitchFamily="50" charset="-128"/>
                <a:ea typeface="Meiryo UI" panose="020B0604030504040204" pitchFamily="50" charset="-128"/>
              </a:rPr>
              <a:t>]</a:t>
            </a:r>
            <a:r>
              <a:rPr lang="ja-JP" altLang="en-US" sz="2800" b="1" dirty="0">
                <a:latin typeface="Meiryo UI" panose="020B0604030504040204" pitchFamily="50" charset="-128"/>
                <a:ea typeface="Meiryo UI" panose="020B0604030504040204" pitchFamily="50" charset="-128"/>
              </a:rPr>
              <a:t>が備わっている。</a:t>
            </a:r>
            <a:endParaRPr kumimoji="1" lang="ja-JP" altLang="en-US" sz="28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95536" y="1484784"/>
            <a:ext cx="568136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３０秒でプロダクトの説明（フォーマットは自由、下は一例）</a:t>
            </a:r>
          </a:p>
        </p:txBody>
      </p:sp>
    </p:spTree>
    <p:extLst>
      <p:ext uri="{BB962C8B-B14F-4D97-AF65-F5344CB8AC3E}">
        <p14:creationId xmlns:p14="http://schemas.microsoft.com/office/powerpoint/2010/main" val="46987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kumimoji="1" lang="ja-JP" altLang="en-US" dirty="0"/>
              <a:t>パッケージデザイン</a:t>
            </a:r>
          </a:p>
        </p:txBody>
      </p:sp>
      <p:sp>
        <p:nvSpPr>
          <p:cNvPr id="3" name="正方形/長方形 2"/>
          <p:cNvSpPr/>
          <p:nvPr/>
        </p:nvSpPr>
        <p:spPr>
          <a:xfrm>
            <a:off x="2348426" y="1726055"/>
            <a:ext cx="4248472" cy="48965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正方形/長方形 3"/>
          <p:cNvSpPr/>
          <p:nvPr/>
        </p:nvSpPr>
        <p:spPr>
          <a:xfrm>
            <a:off x="2339752" y="1726055"/>
            <a:ext cx="4248472" cy="707886"/>
          </a:xfrm>
          <a:prstGeom prst="rect">
            <a:avLst/>
          </a:prstGeom>
        </p:spPr>
        <p:txBody>
          <a:bodyPr wrap="square">
            <a:spAutoFit/>
          </a:bodyPr>
          <a:lstStyle/>
          <a:p>
            <a:pPr algn="ctr"/>
            <a:r>
              <a:rPr lang="en-US" altLang="ja-JP" sz="4000" b="1" dirty="0">
                <a:solidFill>
                  <a:schemeClr val="tx2">
                    <a:lumMod val="60000"/>
                    <a:lumOff val="40000"/>
                  </a:schemeClr>
                </a:solidFill>
                <a:effectLst>
                  <a:outerShdw blurRad="38100" dist="38100" dir="2700000" algn="tl">
                    <a:srgbClr val="000000">
                      <a:alpha val="43137"/>
                    </a:srgbClr>
                  </a:outerShdw>
                </a:effectLst>
              </a:rPr>
              <a:t>[</a:t>
            </a:r>
            <a:r>
              <a:rPr lang="ja-JP" altLang="en-US" sz="4000" b="1">
                <a:solidFill>
                  <a:schemeClr val="tx2">
                    <a:lumMod val="60000"/>
                    <a:lumOff val="40000"/>
                  </a:schemeClr>
                </a:solidFill>
                <a:effectLst>
                  <a:outerShdw blurRad="38100" dist="38100" dir="2700000" algn="tl">
                    <a:srgbClr val="000000">
                      <a:alpha val="43137"/>
                    </a:srgbClr>
                  </a:outerShdw>
                </a:effectLst>
              </a:rPr>
              <a:t>プロダクトの名前</a:t>
            </a:r>
            <a:r>
              <a:rPr lang="en-US" altLang="ja-JP" sz="4000" b="1" dirty="0">
                <a:solidFill>
                  <a:schemeClr val="tx2">
                    <a:lumMod val="60000"/>
                    <a:lumOff val="40000"/>
                  </a:schemeClr>
                </a:solidFill>
                <a:effectLst>
                  <a:outerShdw blurRad="38100" dist="38100" dir="2700000" algn="tl">
                    <a:srgbClr val="000000">
                      <a:alpha val="43137"/>
                    </a:srgbClr>
                  </a:outerShdw>
                </a:effectLst>
              </a:rPr>
              <a:t>]</a:t>
            </a:r>
          </a:p>
        </p:txBody>
      </p:sp>
      <p:sp>
        <p:nvSpPr>
          <p:cNvPr id="9" name="正方形/長方形 8"/>
          <p:cNvSpPr/>
          <p:nvPr/>
        </p:nvSpPr>
        <p:spPr>
          <a:xfrm>
            <a:off x="2470498" y="5168386"/>
            <a:ext cx="3986989" cy="584775"/>
          </a:xfrm>
          <a:prstGeom prst="rect">
            <a:avLst/>
          </a:prstGeom>
        </p:spPr>
        <p:txBody>
          <a:bodyPr wrap="none">
            <a:spAutoFit/>
          </a:bodyPr>
          <a:lstStyle/>
          <a:p>
            <a:pPr algn="ctr"/>
            <a:r>
              <a:rPr lang="en-US" altLang="ja-JP" sz="32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3200" b="1">
                <a:solidFill>
                  <a:schemeClr val="tx2">
                    <a:lumMod val="60000"/>
                    <a:lumOff val="40000"/>
                  </a:schemeClr>
                </a:solidFill>
                <a:latin typeface="Meiryo UI" panose="020B0604030504040204" pitchFamily="50" charset="-128"/>
                <a:ea typeface="Meiryo UI" panose="020B0604030504040204" pitchFamily="50" charset="-128"/>
              </a:rPr>
              <a:t>最高のキャッチコピー</a:t>
            </a:r>
            <a:r>
              <a:rPr lang="en-US" altLang="ja-JP" sz="3200" b="1" dirty="0">
                <a:solidFill>
                  <a:schemeClr val="tx2">
                    <a:lumMod val="60000"/>
                    <a:lumOff val="40000"/>
                  </a:schemeClr>
                </a:solidFill>
                <a:latin typeface="Meiryo UI" panose="020B0604030504040204" pitchFamily="50" charset="-128"/>
                <a:ea typeface="Meiryo UI" panose="020B0604030504040204" pitchFamily="50" charset="-128"/>
              </a:rPr>
              <a:t>]</a:t>
            </a:r>
            <a:endParaRPr lang="ja-JP" altLang="en-US" sz="3200" dirty="0">
              <a:solidFill>
                <a:schemeClr val="tx2">
                  <a:lumMod val="60000"/>
                  <a:lumOff val="40000"/>
                </a:schemeClr>
              </a:solidFill>
            </a:endParaRPr>
          </a:p>
        </p:txBody>
      </p:sp>
      <p:sp>
        <p:nvSpPr>
          <p:cNvPr id="10" name="正方形/長方形 9"/>
          <p:cNvSpPr/>
          <p:nvPr/>
        </p:nvSpPr>
        <p:spPr>
          <a:xfrm>
            <a:off x="3621455" y="5682734"/>
            <a:ext cx="1685078" cy="338554"/>
          </a:xfrm>
          <a:prstGeom prst="rect">
            <a:avLst/>
          </a:prstGeom>
        </p:spPr>
        <p:txBody>
          <a:bodyPr wrap="none">
            <a:spAutoFit/>
          </a:bodyPr>
          <a:lstStyle/>
          <a:p>
            <a:pPr algn="ct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1600" b="1">
                <a:solidFill>
                  <a:schemeClr val="tx2">
                    <a:lumMod val="60000"/>
                    <a:lumOff val="40000"/>
                  </a:schemeClr>
                </a:solidFill>
                <a:latin typeface="Meiryo UI" panose="020B0604030504040204" pitchFamily="50" charset="-128"/>
                <a:ea typeface="Meiryo UI" panose="020B0604030504040204" pitchFamily="50" charset="-128"/>
              </a:rPr>
              <a:t>アピール その１</a:t>
            </a: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endParaRPr lang="ja-JP" altLang="en-US" sz="1600" dirty="0">
              <a:solidFill>
                <a:schemeClr val="tx2">
                  <a:lumMod val="60000"/>
                  <a:lumOff val="40000"/>
                </a:schemeClr>
              </a:solidFill>
            </a:endParaRPr>
          </a:p>
        </p:txBody>
      </p:sp>
      <p:sp>
        <p:nvSpPr>
          <p:cNvPr id="11" name="正方形/長方形 10"/>
          <p:cNvSpPr/>
          <p:nvPr/>
        </p:nvSpPr>
        <p:spPr>
          <a:xfrm>
            <a:off x="2348426" y="5970766"/>
            <a:ext cx="4239798" cy="338554"/>
          </a:xfrm>
          <a:prstGeom prst="rect">
            <a:avLst/>
          </a:prstGeom>
        </p:spPr>
        <p:txBody>
          <a:bodyPr wrap="square">
            <a:spAutoFit/>
          </a:bodyPr>
          <a:lstStyle/>
          <a:p>
            <a:pPr algn="ct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1600" b="1">
                <a:solidFill>
                  <a:schemeClr val="tx2">
                    <a:lumMod val="60000"/>
                    <a:lumOff val="40000"/>
                  </a:schemeClr>
                </a:solidFill>
                <a:latin typeface="Meiryo UI" panose="020B0604030504040204" pitchFamily="50" charset="-128"/>
                <a:ea typeface="Meiryo UI" panose="020B0604030504040204" pitchFamily="50" charset="-128"/>
              </a:rPr>
              <a:t>アピール その２</a:t>
            </a: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endParaRPr lang="ja-JP" altLang="en-US" sz="1600" dirty="0">
              <a:solidFill>
                <a:schemeClr val="tx2">
                  <a:lumMod val="60000"/>
                  <a:lumOff val="40000"/>
                </a:schemeClr>
              </a:solidFill>
            </a:endParaRPr>
          </a:p>
        </p:txBody>
      </p:sp>
      <p:sp>
        <p:nvSpPr>
          <p:cNvPr id="12" name="正方形/長方形 11"/>
          <p:cNvSpPr/>
          <p:nvPr/>
        </p:nvSpPr>
        <p:spPr>
          <a:xfrm>
            <a:off x="2348426" y="6258798"/>
            <a:ext cx="4239798" cy="338554"/>
          </a:xfrm>
          <a:prstGeom prst="rect">
            <a:avLst/>
          </a:prstGeom>
        </p:spPr>
        <p:txBody>
          <a:bodyPr wrap="square">
            <a:spAutoFit/>
          </a:bodyPr>
          <a:lstStyle/>
          <a:p>
            <a:pPr algn="ct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r>
              <a:rPr lang="ja-JP" altLang="en-US" sz="1600" b="1">
                <a:solidFill>
                  <a:schemeClr val="tx2">
                    <a:lumMod val="60000"/>
                    <a:lumOff val="40000"/>
                  </a:schemeClr>
                </a:solidFill>
                <a:latin typeface="Meiryo UI" panose="020B0604030504040204" pitchFamily="50" charset="-128"/>
                <a:ea typeface="Meiryo UI" panose="020B0604030504040204" pitchFamily="50" charset="-128"/>
              </a:rPr>
              <a:t>アピール その３</a:t>
            </a:r>
            <a:r>
              <a:rPr lang="en-US" altLang="ja-JP" sz="1600" b="1" dirty="0">
                <a:solidFill>
                  <a:schemeClr val="tx2">
                    <a:lumMod val="60000"/>
                    <a:lumOff val="40000"/>
                  </a:schemeClr>
                </a:solidFill>
                <a:latin typeface="Meiryo UI" panose="020B0604030504040204" pitchFamily="50" charset="-128"/>
                <a:ea typeface="Meiryo UI" panose="020B0604030504040204" pitchFamily="50" charset="-128"/>
              </a:rPr>
              <a:t>]</a:t>
            </a:r>
            <a:endParaRPr lang="ja-JP" altLang="en-US" sz="1600" dirty="0">
              <a:solidFill>
                <a:schemeClr val="tx2">
                  <a:lumMod val="60000"/>
                  <a:lumOff val="40000"/>
                </a:schemeClr>
              </a:solidFill>
            </a:endParaRPr>
          </a:p>
        </p:txBody>
      </p:sp>
      <p:sp>
        <p:nvSpPr>
          <p:cNvPr id="5" name="円/楕円 4">
            <a:extLst>
              <a:ext uri="{FF2B5EF4-FFF2-40B4-BE49-F238E27FC236}">
                <a16:creationId xmlns:a16="http://schemas.microsoft.com/office/drawing/2014/main" id="{129F4B92-0B3F-C348-BB8C-B815A12B15E6}"/>
              </a:ext>
            </a:extLst>
          </p:cNvPr>
          <p:cNvSpPr/>
          <p:nvPr/>
        </p:nvSpPr>
        <p:spPr>
          <a:xfrm>
            <a:off x="2627592" y="2433941"/>
            <a:ext cx="3744608" cy="273444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5400" b="1">
                <a:solidFill>
                  <a:schemeClr val="tx2">
                    <a:lumMod val="60000"/>
                    <a:lumOff val="40000"/>
                  </a:schemeClr>
                </a:solidFill>
              </a:rPr>
              <a:t>素敵な絵</a:t>
            </a:r>
          </a:p>
        </p:txBody>
      </p:sp>
    </p:spTree>
    <p:extLst>
      <p:ext uri="{BB962C8B-B14F-4D97-AF65-F5344CB8AC3E}">
        <p14:creationId xmlns:p14="http://schemas.microsoft.com/office/powerpoint/2010/main" val="42296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kumimoji="1" lang="ja-JP" altLang="en-US" dirty="0"/>
              <a:t>やらないことリスト</a:t>
            </a:r>
          </a:p>
        </p:txBody>
      </p:sp>
      <p:graphicFrame>
        <p:nvGraphicFramePr>
          <p:cNvPr id="5" name="表 4"/>
          <p:cNvGraphicFramePr>
            <a:graphicFrameLocks noGrp="1"/>
          </p:cNvGraphicFramePr>
          <p:nvPr>
            <p:extLst>
              <p:ext uri="{D42A27DB-BD31-4B8C-83A1-F6EECF244321}">
                <p14:modId xmlns:p14="http://schemas.microsoft.com/office/powerpoint/2010/main" val="657135882"/>
              </p:ext>
            </p:extLst>
          </p:nvPr>
        </p:nvGraphicFramePr>
        <p:xfrm>
          <a:off x="467544" y="1628800"/>
          <a:ext cx="8208912" cy="350520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やる（解決すべ内容）</a:t>
                      </a:r>
                    </a:p>
                  </a:txBody>
                  <a:tcPr/>
                </a:tc>
                <a:tc>
                  <a:txBody>
                    <a:bodyPr/>
                    <a:lstStyle/>
                    <a:p>
                      <a:pPr algn="ctr"/>
                      <a:r>
                        <a:rPr kumimoji="1" lang="ja-JP" altLang="en-US" dirty="0">
                          <a:latin typeface="Meiryo UI" panose="020B0604030504040204" pitchFamily="50" charset="-128"/>
                          <a:ea typeface="Meiryo UI" panose="020B0604030504040204" pitchFamily="50" charset="-128"/>
                        </a:rPr>
                        <a:t>やらない（今回は気にしない）</a:t>
                      </a:r>
                    </a:p>
                  </a:txBody>
                  <a:tcPr/>
                </a:tc>
                <a:extLst>
                  <a:ext uri="{0D108BD9-81ED-4DB2-BD59-A6C34878D82A}">
                    <a16:rowId xmlns:a16="http://schemas.microsoft.com/office/drawing/2014/main" val="10000"/>
                  </a:ext>
                </a:extLst>
              </a:tr>
              <a:tr h="370840">
                <a:tc>
                  <a:txBody>
                    <a:bodyPr/>
                    <a:lstStyle/>
                    <a:p>
                      <a:pPr algn="ct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ユニットテストと</a:t>
                      </a:r>
                      <a:r>
                        <a:rPr kumimoji="1" lang="en-US" altLang="ja-JP" sz="2400" dirty="0">
                          <a:solidFill>
                            <a:schemeClr val="tx2">
                              <a:lumMod val="60000"/>
                              <a:lumOff val="40000"/>
                            </a:schemeClr>
                          </a:solidFill>
                          <a:latin typeface="Meiryo UI" panose="020B0604030504040204" pitchFamily="50" charset="-128"/>
                          <a:ea typeface="Meiryo UI" panose="020B0604030504040204" pitchFamily="50" charset="-128"/>
                        </a:rPr>
                        <a:t>CI</a:t>
                      </a: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（例）</a:t>
                      </a:r>
                      <a:endPar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特定の利用者に</a:t>
                      </a:r>
                      <a:r>
                        <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rPr>
                        <a:t>向けた機能</a:t>
                      </a: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は作らない（例）</a:t>
                      </a:r>
                      <a:endPar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370840">
                <a:tc>
                  <a:txBody>
                    <a:bodyPr/>
                    <a:lstStyle/>
                    <a:p>
                      <a:pPr algn="ct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開発ドキュメントを作る（例）</a:t>
                      </a:r>
                      <a:endPar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a:txBody>
                    <a:bodyPr/>
                    <a:lstStyle/>
                    <a:p>
                      <a:pPr algn="ctr"/>
                      <a:endParaRPr kumimoji="1" lang="ja-JP" altLang="en-US">
                        <a:latin typeface="Meiryo UI" panose="020B0604030504040204" pitchFamily="50" charset="-128"/>
                        <a:ea typeface="Meiryo UI" panose="020B0604030504040204" pitchFamily="50" charset="-128"/>
                      </a:endParaRPr>
                    </a:p>
                  </a:txBody>
                  <a:tcPr/>
                </a:tc>
                <a:tc>
                  <a:txBody>
                    <a:bodyPr/>
                    <a:lstStyle/>
                    <a:p>
                      <a:pPr algn="ctr"/>
                      <a:endParaRPr kumimoji="1" lang="ja-JP" altLang="en-US">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633617804"/>
              </p:ext>
            </p:extLst>
          </p:nvPr>
        </p:nvGraphicFramePr>
        <p:xfrm>
          <a:off x="467544" y="4581128"/>
          <a:ext cx="8208912" cy="1940560"/>
        </p:xfrm>
        <a:graphic>
          <a:graphicData uri="http://schemas.openxmlformats.org/drawingml/2006/table">
            <a:tbl>
              <a:tblPr firstRow="1" bandRow="1">
                <a:tableStyleId>{5C22544A-7EE6-4342-B048-85BDC9FD1C3A}</a:tableStyleId>
              </a:tblPr>
              <a:tblGrid>
                <a:gridCol w="8208912">
                  <a:extLst>
                    <a:ext uri="{9D8B030D-6E8A-4147-A177-3AD203B41FA5}">
                      <a16:colId xmlns:a16="http://schemas.microsoft.com/office/drawing/2014/main" val="20000"/>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あとで決める（あとで「やる」か「やらない」を決める</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rPr>
                        <a:t>技術的負債</a:t>
                      </a:r>
                      <a:r>
                        <a:rPr kumimoji="1" lang="ja-JP" altLang="en-US" sz="2400">
                          <a:solidFill>
                            <a:schemeClr val="tx2">
                              <a:lumMod val="60000"/>
                              <a:lumOff val="40000"/>
                            </a:schemeClr>
                          </a:solidFill>
                          <a:latin typeface="Meiryo UI" panose="020B0604030504040204" pitchFamily="50" charset="-128"/>
                          <a:ea typeface="Meiryo UI" panose="020B0604030504040204" pitchFamily="50" charset="-128"/>
                        </a:rPr>
                        <a:t>の解消（例）</a:t>
                      </a:r>
                      <a:endParaRPr kumimoji="1" lang="ja-JP" altLang="en-US" sz="2400" dirty="0">
                        <a:solidFill>
                          <a:schemeClr val="tx2">
                            <a:lumMod val="60000"/>
                            <a:lumOff val="4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a:txBody>
                    <a:bodyPr/>
                    <a:lstStyle/>
                    <a:p>
                      <a:pPr algn="ctr"/>
                      <a:endParaRPr kumimoji="1" lang="ja-JP" altLang="en-US">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a:txBody>
                    <a:bodyPr/>
                    <a:lstStyle/>
                    <a:p>
                      <a:pPr algn="ct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451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kumimoji="1" lang="ja-JP" altLang="en-US" dirty="0"/>
              <a:t>ご近所さんを探せ</a:t>
            </a:r>
          </a:p>
        </p:txBody>
      </p:sp>
      <p:grpSp>
        <p:nvGrpSpPr>
          <p:cNvPr id="25" name="グループ化 24"/>
          <p:cNvGrpSpPr/>
          <p:nvPr/>
        </p:nvGrpSpPr>
        <p:grpSpPr>
          <a:xfrm>
            <a:off x="3026248" y="2535454"/>
            <a:ext cx="3282900" cy="3096343"/>
            <a:chOff x="2585243" y="2348880"/>
            <a:chExt cx="3282900" cy="3096343"/>
          </a:xfrm>
        </p:grpSpPr>
        <p:grpSp>
          <p:nvGrpSpPr>
            <p:cNvPr id="23" name="グループ化 22"/>
            <p:cNvGrpSpPr/>
            <p:nvPr/>
          </p:nvGrpSpPr>
          <p:grpSpPr>
            <a:xfrm>
              <a:off x="2953827" y="2708005"/>
              <a:ext cx="2592288" cy="2376264"/>
              <a:chOff x="3131840" y="2636912"/>
              <a:chExt cx="2592288" cy="2376264"/>
            </a:xfrm>
          </p:grpSpPr>
          <p:grpSp>
            <p:nvGrpSpPr>
              <p:cNvPr id="21" name="グループ化 20"/>
              <p:cNvGrpSpPr/>
              <p:nvPr/>
            </p:nvGrpSpPr>
            <p:grpSpPr>
              <a:xfrm>
                <a:off x="3661587" y="3372759"/>
                <a:ext cx="1532792" cy="1147896"/>
                <a:chOff x="3672633" y="2978723"/>
                <a:chExt cx="1532792" cy="1147896"/>
              </a:xfrm>
            </p:grpSpPr>
            <p:grpSp>
              <p:nvGrpSpPr>
                <p:cNvPr id="13" name="グループ化 12"/>
                <p:cNvGrpSpPr/>
                <p:nvPr/>
              </p:nvGrpSpPr>
              <p:grpSpPr>
                <a:xfrm>
                  <a:off x="3995936" y="2978723"/>
                  <a:ext cx="826084" cy="747785"/>
                  <a:chOff x="2771800" y="2924944"/>
                  <a:chExt cx="826084" cy="747785"/>
                </a:xfrm>
              </p:grpSpPr>
              <p:grpSp>
                <p:nvGrpSpPr>
                  <p:cNvPr id="7" name="グループ化 6"/>
                  <p:cNvGrpSpPr/>
                  <p:nvPr/>
                </p:nvGrpSpPr>
                <p:grpSpPr>
                  <a:xfrm>
                    <a:off x="2771800" y="2924944"/>
                    <a:ext cx="432048" cy="523377"/>
                    <a:chOff x="2794751" y="2996952"/>
                    <a:chExt cx="432048" cy="523377"/>
                  </a:xfrm>
                </p:grpSpPr>
                <p:sp>
                  <p:nvSpPr>
                    <p:cNvPr id="5" name="フローチャート : 論理積ゲート 4"/>
                    <p:cNvSpPr/>
                    <p:nvPr/>
                  </p:nvSpPr>
                  <p:spPr>
                    <a:xfrm rot="16200000">
                      <a:off x="2902763" y="3196294"/>
                      <a:ext cx="216023" cy="432048"/>
                    </a:xfrm>
                    <a:prstGeom prst="flowChartDelay">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6" name="円/楕円 5"/>
                    <p:cNvSpPr/>
                    <p:nvPr/>
                  </p:nvSpPr>
                  <p:spPr>
                    <a:xfrm>
                      <a:off x="2843808" y="2996952"/>
                      <a:ext cx="339256" cy="3392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grpSp>
              <p:grpSp>
                <p:nvGrpSpPr>
                  <p:cNvPr id="17" name="グループ化 16"/>
                  <p:cNvGrpSpPr/>
                  <p:nvPr/>
                </p:nvGrpSpPr>
                <p:grpSpPr>
                  <a:xfrm>
                    <a:off x="3165836" y="2924944"/>
                    <a:ext cx="432048" cy="523377"/>
                    <a:chOff x="2794751" y="2996952"/>
                    <a:chExt cx="432048" cy="523377"/>
                  </a:xfrm>
                </p:grpSpPr>
                <p:sp>
                  <p:nvSpPr>
                    <p:cNvPr id="18" name="フローチャート : 論理積ゲート 17"/>
                    <p:cNvSpPr/>
                    <p:nvPr/>
                  </p:nvSpPr>
                  <p:spPr>
                    <a:xfrm rot="16200000">
                      <a:off x="2902763" y="3196294"/>
                      <a:ext cx="216023" cy="432048"/>
                    </a:xfrm>
                    <a:prstGeom prst="flowChartDelay">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19" name="円/楕円 18"/>
                    <p:cNvSpPr/>
                    <p:nvPr/>
                  </p:nvSpPr>
                  <p:spPr>
                    <a:xfrm>
                      <a:off x="2843808" y="2996952"/>
                      <a:ext cx="339256" cy="33925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grpSp>
              <p:grpSp>
                <p:nvGrpSpPr>
                  <p:cNvPr id="14" name="グループ化 13"/>
                  <p:cNvGrpSpPr/>
                  <p:nvPr/>
                </p:nvGrpSpPr>
                <p:grpSpPr>
                  <a:xfrm>
                    <a:off x="2987824" y="3149352"/>
                    <a:ext cx="432048" cy="523377"/>
                    <a:chOff x="2794751" y="2996952"/>
                    <a:chExt cx="432048" cy="523377"/>
                  </a:xfrm>
                </p:grpSpPr>
                <p:sp>
                  <p:nvSpPr>
                    <p:cNvPr id="15" name="フローチャート : 論理積ゲート 14"/>
                    <p:cNvSpPr/>
                    <p:nvPr/>
                  </p:nvSpPr>
                  <p:spPr>
                    <a:xfrm rot="16200000">
                      <a:off x="2902763" y="3196294"/>
                      <a:ext cx="216023" cy="432048"/>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16" name="円/楕円 15"/>
                    <p:cNvSpPr/>
                    <p:nvPr/>
                  </p:nvSpPr>
                  <p:spPr>
                    <a:xfrm>
                      <a:off x="2843808" y="2996952"/>
                      <a:ext cx="339256" cy="33925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grpSp>
            </p:grpSp>
            <p:sp>
              <p:nvSpPr>
                <p:cNvPr id="20" name="テキスト ボックス 19"/>
                <p:cNvSpPr txBox="1"/>
                <p:nvPr/>
              </p:nvSpPr>
              <p:spPr>
                <a:xfrm>
                  <a:off x="3672633" y="3726509"/>
                  <a:ext cx="1532792" cy="400110"/>
                </a:xfrm>
                <a:prstGeom prst="rect">
                  <a:avLst/>
                </a:prstGeom>
                <a:noFill/>
              </p:spPr>
              <p:txBody>
                <a:bodyPr wrap="none" rtlCol="0">
                  <a:spAutoFit/>
                </a:bodyPr>
                <a:lstStyle/>
                <a:p>
                  <a:pPr algn="ctr"/>
                  <a:r>
                    <a:rPr kumimoji="1" lang="en-US" altLang="ja-JP" sz="2000" b="1" dirty="0">
                      <a:effectLst>
                        <a:outerShdw blurRad="38100" dist="38100" dir="2700000" algn="tl">
                          <a:srgbClr val="000000">
                            <a:alpha val="43137"/>
                          </a:srgbClr>
                        </a:outerShdw>
                      </a:effectLst>
                      <a:latin typeface="Meiryo" charset="-128"/>
                      <a:ea typeface="Meiryo" charset="-128"/>
                      <a:cs typeface="Meiryo" charset="-128"/>
                    </a:rPr>
                    <a:t>The TEAM</a:t>
                  </a:r>
                  <a:endParaRPr kumimoji="1" lang="ja-JP" altLang="en-US" sz="2000" b="1" dirty="0">
                    <a:effectLst>
                      <a:outerShdw blurRad="38100" dist="38100" dir="2700000" algn="tl">
                        <a:srgbClr val="000000">
                          <a:alpha val="43137"/>
                        </a:srgbClr>
                      </a:outerShdw>
                    </a:effectLst>
                    <a:latin typeface="Meiryo" charset="-128"/>
                    <a:ea typeface="Meiryo" charset="-128"/>
                    <a:cs typeface="Meiryo" charset="-128"/>
                  </a:endParaRPr>
                </a:p>
              </p:txBody>
            </p:sp>
          </p:grpSp>
          <p:sp>
            <p:nvSpPr>
              <p:cNvPr id="22" name="円/楕円 21"/>
              <p:cNvSpPr/>
              <p:nvPr/>
            </p:nvSpPr>
            <p:spPr>
              <a:xfrm>
                <a:off x="3131840" y="2636912"/>
                <a:ext cx="2592288" cy="2376264"/>
              </a:xfrm>
              <a:prstGeom prst="ellipse">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Meiryo" charset="-128"/>
                  <a:ea typeface="Meiryo" charset="-128"/>
                  <a:cs typeface="Meiryo" charset="-128"/>
                </a:endParaRPr>
              </a:p>
            </p:txBody>
          </p:sp>
        </p:grpSp>
        <p:sp>
          <p:nvSpPr>
            <p:cNvPr id="24" name="下矢印 23"/>
            <p:cNvSpPr/>
            <p:nvPr/>
          </p:nvSpPr>
          <p:spPr>
            <a:xfrm>
              <a:off x="3961939" y="2348880"/>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26" name="下矢印 25"/>
            <p:cNvSpPr/>
            <p:nvPr/>
          </p:nvSpPr>
          <p:spPr>
            <a:xfrm rot="5400000">
              <a:off x="5211528" y="3476017"/>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27" name="下矢印 26"/>
            <p:cNvSpPr/>
            <p:nvPr/>
          </p:nvSpPr>
          <p:spPr>
            <a:xfrm rot="10800000">
              <a:off x="3961939" y="4708056"/>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28" name="下矢印 27"/>
            <p:cNvSpPr/>
            <p:nvPr/>
          </p:nvSpPr>
          <p:spPr>
            <a:xfrm rot="16200000">
              <a:off x="2665795" y="3490634"/>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29" name="下矢印 28"/>
            <p:cNvSpPr/>
            <p:nvPr/>
          </p:nvSpPr>
          <p:spPr>
            <a:xfrm rot="2700000">
              <a:off x="4820274" y="2660618"/>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30" name="下矢印 29"/>
            <p:cNvSpPr/>
            <p:nvPr/>
          </p:nvSpPr>
          <p:spPr>
            <a:xfrm rot="8100000">
              <a:off x="4843964" y="4339472"/>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31" name="下矢印 30"/>
            <p:cNvSpPr/>
            <p:nvPr/>
          </p:nvSpPr>
          <p:spPr>
            <a:xfrm rot="13500000">
              <a:off x="3020074" y="4316802"/>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sp>
          <p:nvSpPr>
            <p:cNvPr id="32" name="下矢印 31"/>
            <p:cNvSpPr/>
            <p:nvPr/>
          </p:nvSpPr>
          <p:spPr>
            <a:xfrm rot="18900000">
              <a:off x="3099590" y="2660618"/>
              <a:ext cx="576064" cy="737167"/>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latin typeface="Meiryo" charset="-128"/>
                <a:ea typeface="Meiryo" charset="-128"/>
                <a:cs typeface="Meiryo" charset="-128"/>
              </a:endParaRPr>
            </a:p>
          </p:txBody>
        </p:sp>
      </p:grpSp>
      <p:sp>
        <p:nvSpPr>
          <p:cNvPr id="33" name="テキスト ボックス 32"/>
          <p:cNvSpPr txBox="1"/>
          <p:nvPr/>
        </p:nvSpPr>
        <p:spPr>
          <a:xfrm>
            <a:off x="6804248" y="6608385"/>
            <a:ext cx="2411238"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可能であれば具体的な担当者を書く</a:t>
            </a:r>
          </a:p>
        </p:txBody>
      </p:sp>
    </p:spTree>
    <p:extLst>
      <p:ext uri="{BB962C8B-B14F-4D97-AF65-F5344CB8AC3E}">
        <p14:creationId xmlns:p14="http://schemas.microsoft.com/office/powerpoint/2010/main" val="295752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kumimoji="1" lang="ja-JP" altLang="en-US" dirty="0"/>
              <a:t>技術的な解決策</a:t>
            </a:r>
          </a:p>
        </p:txBody>
      </p:sp>
    </p:spTree>
    <p:extLst>
      <p:ext uri="{BB962C8B-B14F-4D97-AF65-F5344CB8AC3E}">
        <p14:creationId xmlns:p14="http://schemas.microsoft.com/office/powerpoint/2010/main" val="27478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kumimoji="1" lang="ja-JP" altLang="en-US" dirty="0"/>
              <a:t>期間を見極める</a:t>
            </a:r>
          </a:p>
        </p:txBody>
      </p:sp>
      <p:sp>
        <p:nvSpPr>
          <p:cNvPr id="5" name="テキスト ボックス 4"/>
          <p:cNvSpPr txBox="1"/>
          <p:nvPr/>
        </p:nvSpPr>
        <p:spPr>
          <a:xfrm>
            <a:off x="683568" y="1484784"/>
            <a:ext cx="7848872" cy="5509200"/>
          </a:xfrm>
          <a:prstGeom prst="rect">
            <a:avLst/>
          </a:prstGeom>
          <a:noFill/>
        </p:spPr>
        <p:txBody>
          <a:bodyPr wrap="square" rtlCol="0">
            <a:spAutoFit/>
          </a:bodyPr>
          <a:lstStyle/>
          <a:p>
            <a:pPr marL="457200" indent="-457200">
              <a:buFont typeface="Meiryo UI" panose="020B0604030504040204" pitchFamily="50" charset="-128"/>
              <a:buChar char="⁇"/>
            </a:pPr>
            <a:r>
              <a:rPr kumimoji="1" lang="ja-JP" altLang="en-US" sz="3200" dirty="0">
                <a:latin typeface="Meiryo" charset="-128"/>
                <a:ea typeface="Meiryo" charset="-128"/>
                <a:cs typeface="Meiryo" charset="-128"/>
              </a:rPr>
              <a:t>プロジェクト全体の終了日はある</a:t>
            </a:r>
            <a:endParaRPr kumimoji="1" lang="en-US" altLang="ja-JP" sz="3200" dirty="0">
              <a:latin typeface="Meiryo" charset="-128"/>
              <a:ea typeface="Meiryo" charset="-128"/>
              <a:cs typeface="Meiryo" charset="-128"/>
            </a:endParaRPr>
          </a:p>
          <a:p>
            <a:pPr lvl="1"/>
            <a:r>
              <a:rPr kumimoji="1" lang="ja-JP" altLang="en-US" sz="3200">
                <a:latin typeface="Meiryo" charset="-128"/>
                <a:ea typeface="Meiryo" charset="-128"/>
                <a:cs typeface="Meiryo" charset="-128"/>
              </a:rPr>
              <a:t>⇒</a:t>
            </a:r>
            <a:endParaRPr kumimoji="1" lang="en-US" altLang="ja-JP" sz="3200" dirty="0">
              <a:latin typeface="Meiryo" charset="-128"/>
              <a:ea typeface="Meiryo" charset="-128"/>
              <a:cs typeface="Meiryo" charset="-128"/>
            </a:endParaRPr>
          </a:p>
          <a:p>
            <a:pPr lvl="1"/>
            <a:endParaRPr kumimoji="1" lang="en-US" altLang="ja-JP" sz="3200" dirty="0">
              <a:latin typeface="Meiryo" charset="-128"/>
              <a:ea typeface="Meiryo" charset="-128"/>
              <a:cs typeface="Meiryo" charset="-128"/>
            </a:endParaRPr>
          </a:p>
          <a:p>
            <a:pPr marL="457200" indent="-457200">
              <a:buFont typeface="Meiryo UI" panose="020B0604030504040204" pitchFamily="50" charset="-128"/>
              <a:buChar char="⁇"/>
            </a:pPr>
            <a:r>
              <a:rPr lang="ja-JP" altLang="en-US" sz="3200" dirty="0">
                <a:latin typeface="Meiryo" charset="-128"/>
                <a:ea typeface="Meiryo" charset="-128"/>
                <a:cs typeface="Meiryo" charset="-128"/>
              </a:rPr>
              <a:t>希望的なリリースを繰り返す期間は</a:t>
            </a:r>
            <a:endParaRPr lang="en-US" altLang="ja-JP" sz="3200" dirty="0">
              <a:latin typeface="Meiryo" charset="-128"/>
              <a:ea typeface="Meiryo" charset="-128"/>
              <a:cs typeface="Meiryo" charset="-128"/>
            </a:endParaRPr>
          </a:p>
          <a:p>
            <a:pPr lvl="1"/>
            <a:r>
              <a:rPr lang="ja-JP" altLang="en-US" sz="3200">
                <a:latin typeface="Meiryo" charset="-128"/>
                <a:ea typeface="Meiryo" charset="-128"/>
                <a:cs typeface="Meiryo" charset="-128"/>
              </a:rPr>
              <a:t>⇒</a:t>
            </a:r>
            <a:endParaRPr lang="en-US" altLang="ja-JP" sz="3200" dirty="0">
              <a:latin typeface="Meiryo" charset="-128"/>
              <a:ea typeface="Meiryo" charset="-128"/>
              <a:cs typeface="Meiryo" charset="-128"/>
            </a:endParaRPr>
          </a:p>
          <a:p>
            <a:pPr lvl="1"/>
            <a:r>
              <a:rPr lang="ja-JP" altLang="en-US" sz="3200" dirty="0">
                <a:latin typeface="Meiryo" charset="-128"/>
                <a:ea typeface="Meiryo" charset="-128"/>
                <a:cs typeface="Meiryo" charset="-128"/>
              </a:rPr>
              <a:t> </a:t>
            </a:r>
            <a:endParaRPr lang="en-US" altLang="ja-JP" sz="3200" dirty="0">
              <a:latin typeface="Meiryo" charset="-128"/>
              <a:ea typeface="Meiryo" charset="-128"/>
              <a:cs typeface="Meiryo" charset="-128"/>
            </a:endParaRPr>
          </a:p>
          <a:p>
            <a:pPr marL="457200" indent="-457200">
              <a:buFont typeface="Meiryo UI" panose="020B0604030504040204" pitchFamily="50" charset="-128"/>
              <a:buChar char="⁇"/>
            </a:pPr>
            <a:r>
              <a:rPr kumimoji="1" lang="ja-JP" altLang="en-US" sz="3200" dirty="0">
                <a:latin typeface="Meiryo" charset="-128"/>
                <a:ea typeface="Meiryo" charset="-128"/>
                <a:cs typeface="Meiryo" charset="-128"/>
              </a:rPr>
              <a:t>リリース前にトレーニングが必要</a:t>
            </a:r>
            <a:endParaRPr lang="en-US" altLang="ja-JP" sz="3200" dirty="0">
              <a:latin typeface="Meiryo" charset="-128"/>
              <a:ea typeface="Meiryo" charset="-128"/>
              <a:cs typeface="Meiryo" charset="-128"/>
            </a:endParaRPr>
          </a:p>
          <a:p>
            <a:pPr lvl="1"/>
            <a:r>
              <a:rPr lang="ja-JP" altLang="en-US" sz="3200" dirty="0">
                <a:latin typeface="Meiryo" charset="-128"/>
                <a:ea typeface="Meiryo" charset="-128"/>
                <a:cs typeface="Meiryo" charset="-128"/>
              </a:rPr>
              <a:t>⇒</a:t>
            </a:r>
            <a:endParaRPr lang="en-US" altLang="ja-JP" sz="3200" dirty="0">
              <a:latin typeface="Meiryo" charset="-128"/>
              <a:ea typeface="Meiryo" charset="-128"/>
              <a:cs typeface="Meiryo" charset="-128"/>
            </a:endParaRPr>
          </a:p>
          <a:p>
            <a:pPr lvl="1"/>
            <a:endParaRPr lang="en-US" altLang="ja-JP" sz="3200" dirty="0">
              <a:latin typeface="Meiryo" charset="-128"/>
              <a:ea typeface="Meiryo" charset="-128"/>
              <a:cs typeface="Meiryo" charset="-128"/>
            </a:endParaRPr>
          </a:p>
          <a:p>
            <a:pPr marL="457200" indent="-457200">
              <a:buFont typeface="Meiryo UI" panose="020B0604030504040204" pitchFamily="50" charset="-128"/>
              <a:buChar char="⁇"/>
            </a:pPr>
            <a:r>
              <a:rPr lang="ja-JP" altLang="en-US" sz="3200" dirty="0">
                <a:latin typeface="Meiryo" charset="-128"/>
                <a:ea typeface="Meiryo" charset="-128"/>
                <a:cs typeface="Meiryo" charset="-128"/>
              </a:rPr>
              <a:t>優先度が高い機能は</a:t>
            </a:r>
            <a:endParaRPr lang="en-US" altLang="ja-JP" sz="3200" dirty="0">
              <a:latin typeface="Meiryo" charset="-128"/>
              <a:ea typeface="Meiryo" charset="-128"/>
              <a:cs typeface="Meiryo" charset="-128"/>
            </a:endParaRPr>
          </a:p>
          <a:p>
            <a:pPr lvl="1"/>
            <a:r>
              <a:rPr lang="ja-JP" altLang="en-US" sz="3200">
                <a:latin typeface="Meiryo" charset="-128"/>
                <a:ea typeface="Meiryo" charset="-128"/>
                <a:cs typeface="Meiryo" charset="-128"/>
              </a:rPr>
              <a:t>⇒</a:t>
            </a:r>
            <a:endParaRPr lang="en-US" altLang="ja-JP" sz="3200" dirty="0">
              <a:latin typeface="Meiryo" charset="-128"/>
              <a:ea typeface="Meiryo" charset="-128"/>
              <a:cs typeface="Meiryo" charset="-128"/>
            </a:endParaRPr>
          </a:p>
        </p:txBody>
      </p:sp>
    </p:spTree>
    <p:extLst>
      <p:ext uri="{BB962C8B-B14F-4D97-AF65-F5344CB8AC3E}">
        <p14:creationId xmlns:p14="http://schemas.microsoft.com/office/powerpoint/2010/main" val="42243397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11626</TotalTime>
  <Words>740</Words>
  <Application>Microsoft Macintosh PowerPoint</Application>
  <PresentationFormat>画面に合わせる (4:3)</PresentationFormat>
  <Paragraphs>133</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Meiryo UI</vt:lpstr>
      <vt:lpstr>ＭＳ Ｐゴシック</vt:lpstr>
      <vt:lpstr>Meiryo</vt:lpstr>
      <vt:lpstr>Yu Gothic</vt:lpstr>
      <vt:lpstr>Arial</vt:lpstr>
      <vt:lpstr>Calibri</vt:lpstr>
      <vt:lpstr>Office テーマ</vt:lpstr>
      <vt:lpstr>インセプションデッキ</vt:lpstr>
      <vt:lpstr>インセプションデッキ</vt:lpstr>
      <vt:lpstr>われわれはなぜここにいるのか</vt:lpstr>
      <vt:lpstr>エレベータピッチ</vt:lpstr>
      <vt:lpstr>パッケージデザイン</vt:lpstr>
      <vt:lpstr>やらないことリスト</vt:lpstr>
      <vt:lpstr>ご近所さんを探せ</vt:lpstr>
      <vt:lpstr>技術的な解決策</vt:lpstr>
      <vt:lpstr>期間を見極める</vt:lpstr>
      <vt:lpstr>トレードオフスライダー</vt:lpstr>
      <vt:lpstr>何がどれだけ必要か</vt:lpstr>
      <vt:lpstr>夜も眠れない問題</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インセプションデッキ</dc:title>
  <dc:subject>インセプションデッキ テンプレート＆サンプル</dc:subject>
  <dc:creator>前森 史浩</dc:creator>
  <cp:keywords/>
  <dc:description>MIT License</dc:description>
  <cp:lastModifiedBy>Microsoft Office User</cp:lastModifiedBy>
  <cp:revision>79</cp:revision>
  <dcterms:created xsi:type="dcterms:W3CDTF">2018-05-18T04:49:58Z</dcterms:created>
  <dcterms:modified xsi:type="dcterms:W3CDTF">2018-12-19T05:41:27Z</dcterms:modified>
  <cp:category/>
</cp:coreProperties>
</file>