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8" r:id="rId2"/>
    <p:sldId id="256" r:id="rId3"/>
    <p:sldId id="257" r:id="rId4"/>
    <p:sldId id="259" r:id="rId5"/>
    <p:sldId id="260" r:id="rId6"/>
    <p:sldId id="261" r:id="rId7"/>
    <p:sldId id="266" r:id="rId8"/>
    <p:sldId id="279" r:id="rId9"/>
    <p:sldId id="262" r:id="rId10"/>
    <p:sldId id="263" r:id="rId11"/>
    <p:sldId id="267" r:id="rId12"/>
    <p:sldId id="290" r:id="rId13"/>
    <p:sldId id="278" r:id="rId14"/>
    <p:sldId id="269" r:id="rId15"/>
    <p:sldId id="268" r:id="rId16"/>
    <p:sldId id="270" r:id="rId17"/>
    <p:sldId id="271" r:id="rId18"/>
    <p:sldId id="272" r:id="rId19"/>
    <p:sldId id="273" r:id="rId20"/>
    <p:sldId id="274" r:id="rId21"/>
    <p:sldId id="275" r:id="rId22"/>
    <p:sldId id="276" r:id="rId23"/>
    <p:sldId id="277" r:id="rId24"/>
    <p:sldId id="280" r:id="rId25"/>
    <p:sldId id="264" r:id="rId26"/>
    <p:sldId id="265" r:id="rId27"/>
    <p:sldId id="281" r:id="rId28"/>
    <p:sldId id="283" r:id="rId29"/>
    <p:sldId id="282"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2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9C819-369B-BE49-A4DF-D56FB806C2E8}" type="datetimeFigureOut">
              <a:rPr lang="en-US" smtClean="0"/>
              <a:t>6/25/12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13B22-C1CD-FE46-8D5F-EBBAAB7FF7E6}" type="slidenum">
              <a:rPr lang="en-US" smtClean="0"/>
              <a:t>‹#›</a:t>
            </a:fld>
            <a:endParaRPr lang="en-US"/>
          </a:p>
        </p:txBody>
      </p:sp>
    </p:spTree>
    <p:extLst>
      <p:ext uri="{BB962C8B-B14F-4D97-AF65-F5344CB8AC3E}">
        <p14:creationId xmlns:p14="http://schemas.microsoft.com/office/powerpoint/2010/main" val="38752801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yourself, your interests, what you do at SNU (roughness experiment)</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a:t>
            </a:fld>
            <a:endParaRPr lang="en-US"/>
          </a:p>
        </p:txBody>
      </p:sp>
    </p:spTree>
    <p:extLst>
      <p:ext uri="{BB962C8B-B14F-4D97-AF65-F5344CB8AC3E}">
        <p14:creationId xmlns:p14="http://schemas.microsoft.com/office/powerpoint/2010/main" val="248440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 for Simulations</a:t>
            </a:r>
            <a:r>
              <a:rPr lang="en-US" baseline="0" dirty="0" smtClean="0"/>
              <a:t> section</a:t>
            </a:r>
          </a:p>
          <a:p>
            <a:endParaRPr lang="en-US" baseline="0" dirty="0" smtClean="0"/>
          </a:p>
          <a:p>
            <a:r>
              <a:rPr lang="en-US" baseline="0" dirty="0" smtClean="0"/>
              <a:t>This was project part of the week, hope to setup task where both student learn certain things.</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12</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your experiment briefly, what it is you are trying to investigate</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13</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geometry.</a:t>
            </a:r>
            <a:r>
              <a:rPr lang="en-US" baseline="0" dirty="0" smtClean="0"/>
              <a:t> Explain pivot, types of measurements.</a:t>
            </a:r>
          </a:p>
          <a:p>
            <a:r>
              <a:rPr lang="en-US" baseline="0" dirty="0" smtClean="0"/>
              <a:t>Computational geometry that we build will be subdomain of entire experiment – orange box.</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14</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that we have flipped the location of the hinge.</a:t>
            </a:r>
          </a:p>
          <a:p>
            <a:r>
              <a:rPr lang="en-US" dirty="0" smtClean="0"/>
              <a:t>Discuss software used.</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15</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briefly differences between cases</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16</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17</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Contours of x-velocity</a:t>
            </a:r>
            <a:r>
              <a:rPr lang="en-US" baseline="0" dirty="0" smtClean="0"/>
              <a:t> in m/s. Not go into details, but just say that this is RANS simulation.</a:t>
            </a:r>
          </a:p>
          <a:p>
            <a:endParaRPr lang="en-US" baseline="0" dirty="0" smtClean="0"/>
          </a:p>
          <a:p>
            <a:r>
              <a:rPr lang="en-US" baseline="0" dirty="0" smtClean="0"/>
              <a:t>High fidelity/more detailed turbulent solutions take on the order of several days or weeks to compute, not including setup and analysis time, so intractable for this project.</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18</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19</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20</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21</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yourself,</a:t>
            </a:r>
            <a:r>
              <a:rPr lang="en-US" baseline="0" dirty="0" smtClean="0"/>
              <a:t> describe what you do (turbulent simulations, uncertainty quantification)</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a:t>
            </a:fld>
            <a:endParaRPr lang="en-US"/>
          </a:p>
        </p:txBody>
      </p:sp>
    </p:spTree>
    <p:extLst>
      <p:ext uri="{BB962C8B-B14F-4D97-AF65-F5344CB8AC3E}">
        <p14:creationId xmlns:p14="http://schemas.microsoft.com/office/powerpoint/2010/main" val="422974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results, how do they compare with theory,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22</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results, how do they compare with theory, etc. Just changing BC at flat plate.</a:t>
            </a:r>
          </a:p>
          <a:p>
            <a:endParaRPr lang="en-US" dirty="0" smtClean="0"/>
          </a:p>
          <a:p>
            <a:r>
              <a:rPr lang="en-US" dirty="0" smtClean="0"/>
              <a:t>With</a:t>
            </a:r>
            <a:r>
              <a:rPr lang="en-US" baseline="0" dirty="0" smtClean="0"/>
              <a:t> additional time more analysis can be performed, however did not get opportunity. Results do exist, just a matter of post-processing.</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23</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JHS:</a:t>
            </a:r>
          </a:p>
          <a:p>
            <a:endParaRPr lang="en-US" dirty="0" smtClean="0"/>
          </a:p>
          <a:p>
            <a:r>
              <a:rPr lang="en-US" dirty="0" smtClean="0"/>
              <a:t>MAE: better familiarity with ANSYS packages, typically I work on in house codes. Meshing especially useful gap in my knowledge. Use of roughness model.</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24</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25</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visit I am most proud of setting up, probably most unique</a:t>
            </a:r>
            <a:r>
              <a:rPr lang="en-US" baseline="0" dirty="0" smtClean="0"/>
              <a:t> aspect of visiting </a:t>
            </a:r>
            <a:r>
              <a:rPr lang="en-US" baseline="0" dirty="0" err="1" smtClean="0"/>
              <a:t>stanford</a:t>
            </a:r>
            <a:r>
              <a:rPr lang="en-US" baseline="0" dirty="0" smtClean="0"/>
              <a:t> with a current student as a host.</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26</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quote: years of experience on resume is</a:t>
            </a:r>
            <a:r>
              <a:rPr lang="en-US" baseline="0" dirty="0" smtClean="0"/>
              <a:t> equivalent speak for made mistakes in your career. Mistakes come from experience and ARE experience. My hope is that in setting up meetings and interactions with experts JHS can skip the rookie mistakes. Plus get contact with experts in field.</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27</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28</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29</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30</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he is author of book from which Fluent derives their roughness model implementation</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31</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4</a:t>
            </a:fld>
            <a:endParaRPr lang="en-US"/>
          </a:p>
        </p:txBody>
      </p:sp>
    </p:spTree>
    <p:extLst>
      <p:ext uri="{BB962C8B-B14F-4D97-AF65-F5344CB8AC3E}">
        <p14:creationId xmlns:p14="http://schemas.microsoft.com/office/powerpoint/2010/main" val="1308089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32</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type of</a:t>
            </a:r>
            <a:r>
              <a:rPr lang="en-US" baseline="0" dirty="0" smtClean="0"/>
              <a:t> knowledge, but still useful (hopefully) within academic world and presenting in general.</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33</a:t>
            </a:fld>
            <a:endParaRPr lang="en-US"/>
          </a:p>
        </p:txBody>
      </p:sp>
    </p:spTree>
    <p:extLst>
      <p:ext uri="{BB962C8B-B14F-4D97-AF65-F5344CB8AC3E}">
        <p14:creationId xmlns:p14="http://schemas.microsoft.com/office/powerpoint/2010/main" val="2233735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both learned a lot from the experience of others, and each other.</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34</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Visit comes to an</a:t>
            </a:r>
            <a:r>
              <a:rPr lang="en-US" baseline="0" dirty="0" smtClean="0"/>
              <a:t> end, hopefully you have gotten the sense that this visit was very productive and a great experience for both of us. Thanks for the opportunity, and we are happy to take any questions you may have/</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35</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in middle signifies both learned something, not one sided transfer of knowledge</a:t>
            </a:r>
          </a:p>
          <a:p>
            <a:r>
              <a:rPr lang="en-US" dirty="0" smtClean="0"/>
              <a:t>Line</a:t>
            </a:r>
            <a:r>
              <a:rPr lang="en-US" baseline="0" dirty="0" smtClean="0"/>
              <a:t> is common thread through all things – cultural exchange of ideas</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5</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6</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JYS:</a:t>
            </a:r>
          </a:p>
          <a:p>
            <a:endParaRPr lang="en-US" dirty="0" smtClean="0"/>
          </a:p>
          <a:p>
            <a:r>
              <a:rPr lang="en-US" dirty="0" smtClean="0"/>
              <a:t>MAE:</a:t>
            </a:r>
            <a:r>
              <a:rPr lang="en-US" baseline="0" dirty="0" smtClean="0"/>
              <a:t> first time at hoover tower, was great view. Saw tour of colleagues labs, had never seen all the experiments, got to know more detail about friends’ research. </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8</a:t>
            </a:fld>
            <a:endParaRPr lang="en-US"/>
          </a:p>
        </p:txBody>
      </p:sp>
    </p:spTree>
    <p:extLst>
      <p:ext uri="{BB962C8B-B14F-4D97-AF65-F5344CB8AC3E}">
        <p14:creationId xmlns:p14="http://schemas.microsoft.com/office/powerpoint/2010/main" val="356433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9</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10</a:t>
            </a:fld>
            <a:endParaRPr lang="en-US"/>
          </a:p>
        </p:txBody>
      </p:sp>
    </p:spTree>
    <p:extLst>
      <p:ext uri="{BB962C8B-B14F-4D97-AF65-F5344CB8AC3E}">
        <p14:creationId xmlns:p14="http://schemas.microsoft.com/office/powerpoint/2010/main" val="314373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motivation for experimental</a:t>
            </a:r>
            <a:r>
              <a:rPr lang="en-US" baseline="0" dirty="0" smtClean="0"/>
              <a:t> work</a:t>
            </a:r>
            <a:endParaRPr lang="en-US" dirty="0"/>
          </a:p>
        </p:txBody>
      </p:sp>
      <p:sp>
        <p:nvSpPr>
          <p:cNvPr id="4" name="Slide Number Placeholder 3"/>
          <p:cNvSpPr>
            <a:spLocks noGrp="1"/>
          </p:cNvSpPr>
          <p:nvPr>
            <p:ph type="sldNum" sz="quarter" idx="10"/>
          </p:nvPr>
        </p:nvSpPr>
        <p:spPr/>
        <p:txBody>
          <a:bodyPr/>
          <a:lstStyle/>
          <a:p>
            <a:fld id="{74D13B22-C1CD-FE46-8D5F-EBBAAB7FF7E6}" type="slidenum">
              <a:rPr lang="en-US" smtClean="0"/>
              <a:t>11</a:t>
            </a:fld>
            <a:endParaRPr lang="en-US"/>
          </a:p>
        </p:txBody>
      </p:sp>
    </p:spTree>
    <p:extLst>
      <p:ext uri="{BB962C8B-B14F-4D97-AF65-F5344CB8AC3E}">
        <p14:creationId xmlns:p14="http://schemas.microsoft.com/office/powerpoint/2010/main" val="356433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66570-5339-A441-A2F3-8BBDCE782757}" type="datetimeFigureOut">
              <a:rPr lang="en-US" smtClean="0"/>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224352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6570-5339-A441-A2F3-8BBDCE782757}" type="datetimeFigureOut">
              <a:rPr lang="en-US" smtClean="0"/>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163435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6570-5339-A441-A2F3-8BBDCE782757}" type="datetimeFigureOut">
              <a:rPr lang="en-US" smtClean="0"/>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61526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66570-5339-A441-A2F3-8BBDCE782757}" type="datetimeFigureOut">
              <a:rPr lang="en-US" smtClean="0"/>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277165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6570-5339-A441-A2F3-8BBDCE782757}" type="datetimeFigureOut">
              <a:rPr lang="en-US" smtClean="0"/>
              <a:t>6/25/12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413416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66570-5339-A441-A2F3-8BBDCE782757}" type="datetimeFigureOut">
              <a:rPr lang="en-US" smtClean="0"/>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421261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66570-5339-A441-A2F3-8BBDCE782757}" type="datetimeFigureOut">
              <a:rPr lang="en-US" smtClean="0"/>
              <a:t>6/25/12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84001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66570-5339-A441-A2F3-8BBDCE782757}" type="datetimeFigureOut">
              <a:rPr lang="en-US" smtClean="0"/>
              <a:t>6/25/12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58324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6570-5339-A441-A2F3-8BBDCE782757}" type="datetimeFigureOut">
              <a:rPr lang="en-US" smtClean="0"/>
              <a:t>6/25/12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93133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6570-5339-A441-A2F3-8BBDCE782757}" type="datetimeFigureOut">
              <a:rPr lang="en-US" smtClean="0"/>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329924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6570-5339-A441-A2F3-8BBDCE782757}" type="datetimeFigureOut">
              <a:rPr lang="en-US" smtClean="0"/>
              <a:t>6/25/12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01F35-11C2-524E-899F-01786D8C7465}" type="slidenum">
              <a:rPr lang="en-US" smtClean="0"/>
              <a:t>‹#›</a:t>
            </a:fld>
            <a:endParaRPr lang="en-US"/>
          </a:p>
        </p:txBody>
      </p:sp>
    </p:spTree>
    <p:extLst>
      <p:ext uri="{BB962C8B-B14F-4D97-AF65-F5344CB8AC3E}">
        <p14:creationId xmlns:p14="http://schemas.microsoft.com/office/powerpoint/2010/main" val="34619084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66570-5339-A441-A2F3-8BBDCE782757}" type="datetimeFigureOut">
              <a:rPr lang="en-US" smtClean="0"/>
              <a:t>6/25/12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01F35-11C2-524E-899F-01786D8C7465}" type="slidenum">
              <a:rPr lang="en-US" smtClean="0"/>
              <a:t>‹#›</a:t>
            </a:fld>
            <a:endParaRPr lang="en-US"/>
          </a:p>
        </p:txBody>
      </p:sp>
      <p:graphicFrame>
        <p:nvGraphicFramePr>
          <p:cNvPr id="7" name="Table 6"/>
          <p:cNvGraphicFramePr>
            <a:graphicFrameLocks noGrp="1"/>
          </p:cNvGraphicFramePr>
          <p:nvPr userDrawn="1">
            <p:extLst>
              <p:ext uri="{D42A27DB-BD31-4B8C-83A1-F6EECF244321}">
                <p14:modId xmlns:p14="http://schemas.microsoft.com/office/powerpoint/2010/main" val="2056267499"/>
              </p:ext>
            </p:extLst>
          </p:nvPr>
        </p:nvGraphicFramePr>
        <p:xfrm>
          <a:off x="0" y="0"/>
          <a:ext cx="9144000" cy="6858000"/>
        </p:xfrm>
        <a:graphic>
          <a:graphicData uri="http://schemas.openxmlformats.org/drawingml/2006/table">
            <a:tbl>
              <a:tblPr firstRow="1" bandRow="1">
                <a:tableStyleId>{2D5ABB26-0587-4C30-8999-92F81FD0307C}</a:tableStyleId>
              </a:tblPr>
              <a:tblGrid>
                <a:gridCol w="1828800"/>
                <a:gridCol w="1828800"/>
                <a:gridCol w="1828800"/>
                <a:gridCol w="1828800"/>
                <a:gridCol w="1828800"/>
              </a:tblGrid>
              <a:tr h="1371600">
                <a:tc>
                  <a:txBody>
                    <a:bodyPr/>
                    <a:lstStyle/>
                    <a:p>
                      <a:endParaRPr lang="en-U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371600">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371600">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371600">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1371600">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endParaRPr lang="en-US"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342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eg"/><Relationship Id="rId6" Type="http://schemas.openxmlformats.org/officeDocument/2006/relationships/image" Target="../media/image24.jpg"/><Relationship Id="rId7" Type="http://schemas.openxmlformats.org/officeDocument/2006/relationships/image" Target="../media/image25.jpg"/><Relationship Id="rId8" Type="http://schemas.openxmlformats.org/officeDocument/2006/relationships/image" Target="../media/image26.jpg"/><Relationship Id="rId9" Type="http://schemas.openxmlformats.org/officeDocument/2006/relationships/image" Target="../media/image27.jp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30.jp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8273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no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Simulations</a:t>
            </a:r>
            <a:endParaRPr lang="en-US" dirty="0">
              <a:latin typeface="Georgia"/>
              <a:cs typeface="Georgia"/>
            </a:endParaRPr>
          </a:p>
        </p:txBody>
      </p:sp>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pic>
        <p:nvPicPr>
          <p:cNvPr id="2" name="Picture 1" descr="turbine-blade-ero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53" y="1530716"/>
            <a:ext cx="6828494" cy="5121371"/>
          </a:xfrm>
          <a:prstGeom prst="rect">
            <a:avLst/>
          </a:prstGeom>
        </p:spPr>
      </p:pic>
    </p:spTree>
    <p:extLst>
      <p:ext uri="{BB962C8B-B14F-4D97-AF65-F5344CB8AC3E}">
        <p14:creationId xmlns:p14="http://schemas.microsoft.com/office/powerpoint/2010/main" val="34557233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Simulations</a:t>
            </a:r>
            <a:endParaRPr lang="en-US" dirty="0">
              <a:latin typeface="Georgia"/>
              <a:cs typeface="Georgia"/>
            </a:endParaRPr>
          </a:p>
        </p:txBody>
      </p:sp>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5" name="TextBox 14"/>
          <p:cNvSpPr txBox="1"/>
          <p:nvPr/>
        </p:nvSpPr>
        <p:spPr>
          <a:xfrm>
            <a:off x="1848284" y="2228207"/>
            <a:ext cx="4378122" cy="3108543"/>
          </a:xfrm>
          <a:prstGeom prst="rect">
            <a:avLst/>
          </a:prstGeom>
          <a:noFill/>
        </p:spPr>
        <p:txBody>
          <a:bodyPr wrap="none" rtlCol="0">
            <a:spAutoFit/>
          </a:bodyPr>
          <a:lstStyle/>
          <a:p>
            <a:pPr marL="457200" indent="-457200">
              <a:lnSpc>
                <a:spcPct val="120000"/>
              </a:lnSpc>
              <a:buFont typeface="Arial"/>
              <a:buChar char="•"/>
            </a:pPr>
            <a:r>
              <a:rPr lang="en-US" sz="2800" dirty="0" smtClean="0">
                <a:solidFill>
                  <a:srgbClr val="000090"/>
                </a:solidFill>
                <a:latin typeface="Georgia"/>
                <a:cs typeface="Georgia"/>
              </a:rPr>
              <a:t>R</a:t>
            </a:r>
            <a:r>
              <a:rPr lang="en-US" sz="2800" dirty="0" smtClean="0">
                <a:latin typeface="Georgia"/>
                <a:cs typeface="Georgia"/>
              </a:rPr>
              <a:t>oughness Experiment</a:t>
            </a:r>
          </a:p>
          <a:p>
            <a:pPr marL="457200" indent="-457200">
              <a:lnSpc>
                <a:spcPct val="120000"/>
              </a:lnSpc>
              <a:buFont typeface="Arial"/>
              <a:buChar char="•"/>
            </a:pPr>
            <a:r>
              <a:rPr lang="en-US" sz="2800" dirty="0" smtClean="0">
                <a:solidFill>
                  <a:srgbClr val="000090"/>
                </a:solidFill>
                <a:latin typeface="Georgia"/>
                <a:cs typeface="Georgia"/>
              </a:rPr>
              <a:t>P</a:t>
            </a:r>
            <a:r>
              <a:rPr lang="en-US" sz="2800" dirty="0" smtClean="0">
                <a:latin typeface="Georgia"/>
                <a:cs typeface="Georgia"/>
              </a:rPr>
              <a:t>hysical </a:t>
            </a:r>
            <a:r>
              <a:rPr lang="en-US" sz="2800" dirty="0" smtClean="0">
                <a:solidFill>
                  <a:srgbClr val="000000"/>
                </a:solidFill>
                <a:latin typeface="Georgia"/>
                <a:cs typeface="Georgia"/>
              </a:rPr>
              <a:t>G</a:t>
            </a:r>
            <a:r>
              <a:rPr lang="en-US" sz="2800" dirty="0" smtClean="0">
                <a:latin typeface="Georgia"/>
                <a:cs typeface="Georgia"/>
              </a:rPr>
              <a:t>eometry</a:t>
            </a:r>
          </a:p>
          <a:p>
            <a:pPr marL="457200" indent="-457200">
              <a:lnSpc>
                <a:spcPct val="120000"/>
              </a:lnSpc>
              <a:buFont typeface="Arial"/>
              <a:buChar char="•"/>
            </a:pPr>
            <a:r>
              <a:rPr lang="en-US" sz="2800" dirty="0" smtClean="0">
                <a:solidFill>
                  <a:srgbClr val="800000"/>
                </a:solidFill>
                <a:latin typeface="Georgia"/>
                <a:cs typeface="Georgia"/>
              </a:rPr>
              <a:t>C</a:t>
            </a:r>
            <a:r>
              <a:rPr lang="en-US" sz="2800" dirty="0" smtClean="0">
                <a:latin typeface="Georgia"/>
                <a:cs typeface="Georgia"/>
              </a:rPr>
              <a:t>omputational </a:t>
            </a:r>
            <a:r>
              <a:rPr lang="en-US" sz="2800" dirty="0" smtClean="0">
                <a:solidFill>
                  <a:srgbClr val="000000"/>
                </a:solidFill>
                <a:latin typeface="Georgia"/>
                <a:cs typeface="Georgia"/>
              </a:rPr>
              <a:t>Domain</a:t>
            </a:r>
            <a:endParaRPr lang="en-US" sz="2800" dirty="0" smtClean="0">
              <a:latin typeface="Georgia"/>
              <a:cs typeface="Georgia"/>
            </a:endParaRPr>
          </a:p>
          <a:p>
            <a:pPr marL="457200" indent="-457200">
              <a:lnSpc>
                <a:spcPct val="120000"/>
              </a:lnSpc>
              <a:buFont typeface="Arial"/>
              <a:buChar char="•"/>
            </a:pPr>
            <a:r>
              <a:rPr lang="en-US" sz="2800" dirty="0" smtClean="0">
                <a:solidFill>
                  <a:srgbClr val="800000"/>
                </a:solidFill>
                <a:latin typeface="Georgia"/>
                <a:cs typeface="Georgia"/>
              </a:rPr>
              <a:t>F</a:t>
            </a:r>
            <a:r>
              <a:rPr lang="en-US" sz="2800" dirty="0" smtClean="0">
                <a:latin typeface="Georgia"/>
                <a:cs typeface="Georgia"/>
              </a:rPr>
              <a:t>luid Simulations</a:t>
            </a:r>
          </a:p>
          <a:p>
            <a:pPr marL="457200" indent="-457200">
              <a:lnSpc>
                <a:spcPct val="120000"/>
              </a:lnSpc>
              <a:buFont typeface="Arial"/>
              <a:buChar char="•"/>
            </a:pPr>
            <a:r>
              <a:rPr lang="en-US" sz="2800" dirty="0" smtClean="0">
                <a:solidFill>
                  <a:srgbClr val="800000"/>
                </a:solidFill>
                <a:latin typeface="Georgia"/>
                <a:cs typeface="Georgia"/>
              </a:rPr>
              <a:t>P</a:t>
            </a:r>
            <a:r>
              <a:rPr lang="en-US" sz="2800" dirty="0" smtClean="0">
                <a:latin typeface="Georgia"/>
                <a:cs typeface="Georgia"/>
              </a:rPr>
              <a:t>reliminary Results</a:t>
            </a:r>
          </a:p>
          <a:p>
            <a:pPr marL="457200" indent="-457200">
              <a:buFont typeface="Arial"/>
              <a:buChar char="•"/>
            </a:pPr>
            <a:endParaRPr lang="en-US" sz="2800" dirty="0">
              <a:latin typeface="Georgia"/>
              <a:cs typeface="Georgia"/>
            </a:endParaRPr>
          </a:p>
        </p:txBody>
      </p:sp>
    </p:spTree>
    <p:extLst>
      <p:ext uri="{BB962C8B-B14F-4D97-AF65-F5344CB8AC3E}">
        <p14:creationId xmlns:p14="http://schemas.microsoft.com/office/powerpoint/2010/main" val="24903122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Simulations</a:t>
            </a:r>
            <a:endParaRPr lang="en-US" dirty="0">
              <a:latin typeface="Georgia"/>
              <a:cs typeface="Georgia"/>
            </a:endParaRPr>
          </a:p>
        </p:txBody>
      </p:sp>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2816441" y="1366475"/>
            <a:ext cx="6461148" cy="365760"/>
            <a:chOff x="2816441" y="1192695"/>
            <a:chExt cx="6461148" cy="365760"/>
          </a:xfrm>
        </p:grpSpPr>
        <p:sp>
          <p:nvSpPr>
            <p:cNvPr id="10" name="Rounded Rectangle 9"/>
            <p:cNvSpPr/>
            <p:nvPr/>
          </p:nvSpPr>
          <p:spPr>
            <a:xfrm>
              <a:off x="2816441" y="1192695"/>
              <a:ext cx="6461148"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00009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a:off x="3801945" y="1298055"/>
            <a:ext cx="2827116" cy="400110"/>
          </a:xfrm>
          <a:prstGeom prst="rect">
            <a:avLst/>
          </a:prstGeom>
          <a:noFill/>
        </p:spPr>
        <p:txBody>
          <a:bodyPr wrap="none" rtlCol="0" anchor="ctr">
            <a:spAutoFit/>
          </a:bodyPr>
          <a:lstStyle/>
          <a:p>
            <a:r>
              <a:rPr lang="en-US" sz="2000" dirty="0" smtClean="0">
                <a:solidFill>
                  <a:schemeClr val="bg1"/>
                </a:solidFill>
                <a:latin typeface="Georgia"/>
                <a:cs typeface="Georgia"/>
              </a:rPr>
              <a:t>Roughness Experiment</a:t>
            </a:r>
            <a:endParaRPr lang="en-US" sz="2000" dirty="0">
              <a:solidFill>
                <a:schemeClr val="bg1"/>
              </a:solidFill>
              <a:latin typeface="Georgia"/>
              <a:cs typeface="Georgia"/>
            </a:endParaRPr>
          </a:p>
        </p:txBody>
      </p:sp>
      <p:pic>
        <p:nvPicPr>
          <p:cNvPr id="14" name="Picture 2" descr="C:\Users\JSM\Desktop\사진\전체\IMG_2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813" y="1857985"/>
            <a:ext cx="5516375" cy="413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83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393961" y="1298055"/>
            <a:ext cx="2827116" cy="400110"/>
          </a:xfrm>
          <a:prstGeom prst="rect">
            <a:avLst/>
          </a:prstGeom>
          <a:noFill/>
        </p:spPr>
        <p:txBody>
          <a:bodyPr wrap="none" rtlCol="0" anchor="ctr">
            <a:spAutoFit/>
          </a:bodyPr>
          <a:lstStyle/>
          <a:p>
            <a:r>
              <a:rPr lang="en-US" sz="2000" dirty="0" smtClean="0">
                <a:solidFill>
                  <a:schemeClr val="bg1"/>
                </a:solidFill>
                <a:latin typeface="Georgia"/>
                <a:cs typeface="Georgia"/>
              </a:rPr>
              <a:t>Roughness Experiment</a:t>
            </a:r>
            <a:endParaRPr lang="en-US" sz="2000" dirty="0">
              <a:solidFill>
                <a:schemeClr val="bg1"/>
              </a:solidFill>
              <a:latin typeface="Georgia"/>
              <a:cs typeface="Georgia"/>
            </a:endParaRPr>
          </a:p>
        </p:txBody>
      </p:sp>
      <p:sp>
        <p:nvSpPr>
          <p:cNvPr id="13" name="TextBox 12"/>
          <p:cNvSpPr txBox="1"/>
          <p:nvPr/>
        </p:nvSpPr>
        <p:spPr>
          <a:xfrm>
            <a:off x="7036290" y="1332125"/>
            <a:ext cx="1302635" cy="400110"/>
          </a:xfrm>
          <a:prstGeom prst="rect">
            <a:avLst/>
          </a:prstGeom>
          <a:noFill/>
        </p:spPr>
        <p:txBody>
          <a:bodyPr wrap="none" rtlCol="0" anchor="ctr">
            <a:spAutoFit/>
          </a:bodyPr>
          <a:lstStyle/>
          <a:p>
            <a:r>
              <a:rPr lang="en-US" sz="2000" dirty="0" smtClean="0">
                <a:solidFill>
                  <a:schemeClr val="bg1"/>
                </a:solidFill>
                <a:latin typeface="Georgia"/>
                <a:cs typeface="Georgia"/>
              </a:rPr>
              <a:t>Geometry</a:t>
            </a:r>
            <a:endParaRPr lang="en-US" sz="2000" dirty="0">
              <a:solidFill>
                <a:schemeClr val="bg1"/>
              </a:solidFill>
              <a:latin typeface="Georgia"/>
              <a:cs typeface="Georgia"/>
            </a:endParaRPr>
          </a:p>
        </p:txBody>
      </p:sp>
      <p:pic>
        <p:nvPicPr>
          <p:cNvPr id="15" name="Picture 2" descr="C:\Users\shin\Desktop\연구자료 2012.6.6\Works 2012.5.4\work_2012_6_june\2012.6.8 (논문 draft 및 acgt 2012 완성본)\ACGT 2012 완성본\Figures\test section_a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229" y="2106678"/>
            <a:ext cx="6449543" cy="3589722"/>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p:cNvSpPr/>
          <p:nvPr/>
        </p:nvSpPr>
        <p:spPr>
          <a:xfrm>
            <a:off x="1911156" y="2439518"/>
            <a:ext cx="4287527" cy="2188021"/>
          </a:xfrm>
          <a:custGeom>
            <a:avLst/>
            <a:gdLst>
              <a:gd name="connsiteX0" fmla="*/ 12573 w 4287527"/>
              <a:gd name="connsiteY0" fmla="*/ 0 h 2188021"/>
              <a:gd name="connsiteX1" fmla="*/ 0 w 4287527"/>
              <a:gd name="connsiteY1" fmla="*/ 2024548 h 2188021"/>
              <a:gd name="connsiteX2" fmla="*/ 754403 w 4287527"/>
              <a:gd name="connsiteY2" fmla="*/ 2024548 h 2188021"/>
              <a:gd name="connsiteX3" fmla="*/ 4287527 w 4287527"/>
              <a:gd name="connsiteY3" fmla="*/ 2188021 h 2188021"/>
              <a:gd name="connsiteX4" fmla="*/ 4262380 w 4287527"/>
              <a:gd name="connsiteY4" fmla="*/ 37724 h 2188021"/>
              <a:gd name="connsiteX5" fmla="*/ 12573 w 4287527"/>
              <a:gd name="connsiteY5" fmla="*/ 0 h 2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527" h="2188021">
                <a:moveTo>
                  <a:pt x="12573" y="0"/>
                </a:moveTo>
                <a:lnTo>
                  <a:pt x="0" y="2024548"/>
                </a:lnTo>
                <a:lnTo>
                  <a:pt x="754403" y="2024548"/>
                </a:lnTo>
                <a:lnTo>
                  <a:pt x="4287527" y="2188021"/>
                </a:lnTo>
                <a:lnTo>
                  <a:pt x="4262380" y="37724"/>
                </a:lnTo>
                <a:lnTo>
                  <a:pt x="12573" y="0"/>
                </a:lnTo>
                <a:close/>
              </a:path>
            </a:pathLst>
          </a:custGeom>
          <a:solidFill>
            <a:schemeClr val="accent6">
              <a:lumMod val="40000"/>
              <a:lumOff val="60000"/>
              <a:alpha val="33000"/>
            </a:schemeClr>
          </a:solidFill>
          <a:ln w="7620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438818" y="1368745"/>
            <a:ext cx="10058400" cy="365760"/>
            <a:chOff x="-438818" y="1192695"/>
            <a:chExt cx="10058400" cy="365760"/>
          </a:xfrm>
        </p:grpSpPr>
        <p:sp>
          <p:nvSpPr>
            <p:cNvPr id="17" name="Rounded Rectangle 16"/>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6629061" y="1192695"/>
              <a:ext cx="365760" cy="365760"/>
            </a:xfrm>
            <a:prstGeom prst="ellipse">
              <a:avLst/>
            </a:prstGeom>
            <a:solidFill>
              <a:srgbClr val="00009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9" name="TextBox 18"/>
          <p:cNvSpPr txBox="1"/>
          <p:nvPr/>
        </p:nvSpPr>
        <p:spPr>
          <a:xfrm>
            <a:off x="4309088" y="1298055"/>
            <a:ext cx="2301506" cy="400110"/>
          </a:xfrm>
          <a:prstGeom prst="rect">
            <a:avLst/>
          </a:prstGeom>
          <a:noFill/>
        </p:spPr>
        <p:txBody>
          <a:bodyPr wrap="none" rtlCol="0" anchor="ctr">
            <a:spAutoFit/>
          </a:bodyPr>
          <a:lstStyle/>
          <a:p>
            <a:r>
              <a:rPr lang="en-US" sz="2000" dirty="0" smtClean="0">
                <a:solidFill>
                  <a:schemeClr val="bg1"/>
                </a:solidFill>
                <a:latin typeface="Georgia"/>
                <a:cs typeface="Georgia"/>
              </a:rPr>
              <a:t>Physical Geometry</a:t>
            </a:r>
            <a:endParaRPr lang="en-US" sz="2000" dirty="0">
              <a:solidFill>
                <a:schemeClr val="bg1"/>
              </a:solidFill>
              <a:latin typeface="Georgia"/>
              <a:cs typeface="Georgia"/>
            </a:endParaRPr>
          </a:p>
        </p:txBody>
      </p:sp>
      <p:grpSp>
        <p:nvGrpSpPr>
          <p:cNvPr id="20" name="Group 19"/>
          <p:cNvGrpSpPr/>
          <p:nvPr/>
        </p:nvGrpSpPr>
        <p:grpSpPr>
          <a:xfrm>
            <a:off x="8163453" y="146816"/>
            <a:ext cx="943169" cy="1186087"/>
            <a:chOff x="2856080" y="2253068"/>
            <a:chExt cx="3163216" cy="3977919"/>
          </a:xfrm>
        </p:grpSpPr>
        <p:sp>
          <p:nvSpPr>
            <p:cNvPr id="21" name="Block Arc 20"/>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Block Arc 21"/>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Block Arc 22"/>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32170173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3734077" y="1332903"/>
            <a:ext cx="2855544"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Computational Domain</a:t>
            </a:r>
            <a:endParaRPr lang="en-US" sz="2000" dirty="0">
              <a:solidFill>
                <a:schemeClr val="bg1"/>
              </a:solidFill>
              <a:latin typeface="Georgia"/>
              <a:cs typeface="Georgia"/>
            </a:endParaRPr>
          </a:p>
        </p:txBody>
      </p:sp>
      <p:pic>
        <p:nvPicPr>
          <p:cNvPr id="13" name="Picture 12" descr="mesh_ad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989" y="1822529"/>
            <a:ext cx="7315200" cy="3660846"/>
          </a:xfrm>
          <a:prstGeom prst="rect">
            <a:avLst/>
          </a:prstGeom>
        </p:spPr>
      </p:pic>
      <p:sp>
        <p:nvSpPr>
          <p:cNvPr id="14" name="TextBox 13"/>
          <p:cNvSpPr txBox="1"/>
          <p:nvPr/>
        </p:nvSpPr>
        <p:spPr>
          <a:xfrm>
            <a:off x="1876673" y="1854165"/>
            <a:ext cx="3211135" cy="400110"/>
          </a:xfrm>
          <a:prstGeom prst="rect">
            <a:avLst/>
          </a:prstGeom>
          <a:noFill/>
          <a:ln>
            <a:noFill/>
          </a:ln>
        </p:spPr>
        <p:txBody>
          <a:bodyPr wrap="none" rtlCol="0">
            <a:spAutoFit/>
          </a:bodyPr>
          <a:lstStyle/>
          <a:p>
            <a:r>
              <a:rPr lang="en-US" sz="2000" dirty="0" smtClean="0">
                <a:latin typeface="Georgia"/>
                <a:cs typeface="Georgia"/>
              </a:rPr>
              <a:t>Adverse Pressure Gradient</a:t>
            </a:r>
          </a:p>
        </p:txBody>
      </p:sp>
      <p:pic>
        <p:nvPicPr>
          <p:cNvPr id="15" name="Picture 14"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991" y="6435870"/>
            <a:ext cx="641599" cy="182880"/>
          </a:xfrm>
          <a:prstGeom prst="rect">
            <a:avLst/>
          </a:prstGeom>
        </p:spPr>
      </p:pic>
      <p:sp>
        <p:nvSpPr>
          <p:cNvPr id="16" name="TextBox 15"/>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Grid generated using                    Gambit</a:t>
            </a:r>
            <a:endParaRPr lang="en-US" sz="1200" dirty="0">
              <a:latin typeface="Georgia"/>
              <a:cs typeface="Georgia"/>
            </a:endParaRPr>
          </a:p>
        </p:txBody>
      </p:sp>
      <p:grpSp>
        <p:nvGrpSpPr>
          <p:cNvPr id="25" name="Group 24"/>
          <p:cNvGrpSpPr/>
          <p:nvPr/>
        </p:nvGrpSpPr>
        <p:grpSpPr>
          <a:xfrm>
            <a:off x="3105628" y="2757053"/>
            <a:ext cx="5436561" cy="1974550"/>
            <a:chOff x="3105628" y="2757053"/>
            <a:chExt cx="5436561" cy="1974550"/>
          </a:xfrm>
        </p:grpSpPr>
        <p:pic>
          <p:nvPicPr>
            <p:cNvPr id="17" name="Picture 16" descr="mesh_edge_zoo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574" y="2757053"/>
              <a:ext cx="3938615" cy="1974550"/>
            </a:xfrm>
            <a:prstGeom prst="rect">
              <a:avLst/>
            </a:prstGeom>
            <a:ln w="38100" cmpd="sng">
              <a:solidFill>
                <a:schemeClr val="accent6"/>
              </a:solidFill>
            </a:ln>
          </p:spPr>
        </p:pic>
        <p:sp>
          <p:nvSpPr>
            <p:cNvPr id="18" name="Rectangle 17"/>
            <p:cNvSpPr/>
            <p:nvPr/>
          </p:nvSpPr>
          <p:spPr>
            <a:xfrm>
              <a:off x="3105628" y="3847899"/>
              <a:ext cx="880138" cy="468734"/>
            </a:xfrm>
            <a:prstGeom prst="rect">
              <a:avLst/>
            </a:prstGeom>
            <a:noFill/>
            <a:ln w="38100" cmpd="sng">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3105628" y="2757053"/>
              <a:ext cx="1497946" cy="1090846"/>
            </a:xfrm>
            <a:prstGeom prst="line">
              <a:avLst/>
            </a:prstGeom>
            <a:ln w="38100" cmpd="sng">
              <a:solidFill>
                <a:srgbClr val="F79646"/>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3105628" y="4316633"/>
              <a:ext cx="1497946" cy="414970"/>
            </a:xfrm>
            <a:prstGeom prst="line">
              <a:avLst/>
            </a:prstGeom>
            <a:ln w="38100" cmpd="sng">
              <a:solidFill>
                <a:srgbClr val="F79646"/>
              </a:solidFill>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2013262" y="2757053"/>
            <a:ext cx="6511222" cy="1974550"/>
            <a:chOff x="2013262" y="2757053"/>
            <a:chExt cx="6511222" cy="1974550"/>
          </a:xfrm>
        </p:grpSpPr>
        <p:pic>
          <p:nvPicPr>
            <p:cNvPr id="26" name="Picture 25" descr="mesh_top_zoo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173" y="2757053"/>
              <a:ext cx="3907311" cy="1974550"/>
            </a:xfrm>
            <a:prstGeom prst="rect">
              <a:avLst/>
            </a:prstGeom>
            <a:ln w="38100" cmpd="sng">
              <a:solidFill>
                <a:srgbClr val="F79646"/>
              </a:solidFill>
            </a:ln>
          </p:spPr>
        </p:pic>
        <p:sp>
          <p:nvSpPr>
            <p:cNvPr id="27" name="Rectangle 26"/>
            <p:cNvSpPr/>
            <p:nvPr/>
          </p:nvSpPr>
          <p:spPr>
            <a:xfrm>
              <a:off x="2013262" y="3239601"/>
              <a:ext cx="880138" cy="468734"/>
            </a:xfrm>
            <a:prstGeom prst="rect">
              <a:avLst/>
            </a:prstGeom>
            <a:noFill/>
            <a:ln w="38100" cmpd="sng">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013262" y="2757053"/>
              <a:ext cx="2590312" cy="482548"/>
            </a:xfrm>
            <a:prstGeom prst="line">
              <a:avLst/>
            </a:prstGeom>
            <a:ln w="38100" cmpd="sng">
              <a:solidFill>
                <a:srgbClr val="F79646"/>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2013262" y="3708335"/>
              <a:ext cx="2590312" cy="1023268"/>
            </a:xfrm>
            <a:prstGeom prst="line">
              <a:avLst/>
            </a:prstGeom>
            <a:ln w="38100" cmpd="sng">
              <a:solidFill>
                <a:srgbClr val="F79646"/>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8163453" y="146816"/>
            <a:ext cx="943169" cy="1186087"/>
            <a:chOff x="2856080" y="2253068"/>
            <a:chExt cx="3163216" cy="3977919"/>
          </a:xfrm>
        </p:grpSpPr>
        <p:sp>
          <p:nvSpPr>
            <p:cNvPr id="31" name="Block Arc 30"/>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Block Arc 31"/>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Block Arc 32"/>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32690402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3734077" y="1332903"/>
            <a:ext cx="2855544"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Computational Domain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02" y="1822529"/>
            <a:ext cx="7295774" cy="3660846"/>
          </a:xfrm>
          <a:prstGeom prst="rect">
            <a:avLst/>
          </a:prstGeom>
        </p:spPr>
      </p:pic>
      <p:sp>
        <p:nvSpPr>
          <p:cNvPr id="14" name="TextBox 13"/>
          <p:cNvSpPr txBox="1"/>
          <p:nvPr/>
        </p:nvSpPr>
        <p:spPr>
          <a:xfrm>
            <a:off x="1876673" y="1854165"/>
            <a:ext cx="2826415" cy="400110"/>
          </a:xfrm>
          <a:prstGeom prst="rect">
            <a:avLst/>
          </a:prstGeom>
          <a:noFill/>
          <a:ln>
            <a:noFill/>
          </a:ln>
        </p:spPr>
        <p:txBody>
          <a:bodyPr wrap="none" rtlCol="0">
            <a:spAutoFit/>
          </a:bodyPr>
          <a:lstStyle/>
          <a:p>
            <a:r>
              <a:rPr lang="en-US" sz="2000" dirty="0" smtClean="0">
                <a:latin typeface="Georgia"/>
                <a:cs typeface="Georgia"/>
              </a:rPr>
              <a:t>Zero Pressure Gradient</a:t>
            </a:r>
          </a:p>
        </p:txBody>
      </p:sp>
      <p:pic>
        <p:nvPicPr>
          <p:cNvPr id="15" name="Picture 14"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991" y="6435870"/>
            <a:ext cx="641599" cy="182880"/>
          </a:xfrm>
          <a:prstGeom prst="rect">
            <a:avLst/>
          </a:prstGeom>
        </p:spPr>
      </p:pic>
      <p:sp>
        <p:nvSpPr>
          <p:cNvPr id="16" name="TextBox 15"/>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Grid generated using                    Gambit</a:t>
            </a:r>
            <a:endParaRPr lang="en-US" sz="1200" dirty="0">
              <a:latin typeface="Georgia"/>
              <a:cs typeface="Georgia"/>
            </a:endParaRPr>
          </a:p>
        </p:txBody>
      </p:sp>
    </p:spTree>
    <p:extLst>
      <p:ext uri="{BB962C8B-B14F-4D97-AF65-F5344CB8AC3E}">
        <p14:creationId xmlns:p14="http://schemas.microsoft.com/office/powerpoint/2010/main" val="244894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3734077" y="1332903"/>
            <a:ext cx="2855544"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Computational Domain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1822529"/>
            <a:ext cx="7295728" cy="3660846"/>
          </a:xfrm>
          <a:prstGeom prst="rect">
            <a:avLst/>
          </a:prstGeom>
        </p:spPr>
      </p:pic>
      <p:sp>
        <p:nvSpPr>
          <p:cNvPr id="14" name="TextBox 13"/>
          <p:cNvSpPr txBox="1"/>
          <p:nvPr/>
        </p:nvSpPr>
        <p:spPr>
          <a:xfrm>
            <a:off x="1876673" y="1854165"/>
            <a:ext cx="3429144" cy="400110"/>
          </a:xfrm>
          <a:prstGeom prst="rect">
            <a:avLst/>
          </a:prstGeom>
          <a:noFill/>
          <a:ln>
            <a:noFill/>
          </a:ln>
        </p:spPr>
        <p:txBody>
          <a:bodyPr wrap="none" rtlCol="0">
            <a:spAutoFit/>
          </a:bodyPr>
          <a:lstStyle/>
          <a:p>
            <a:r>
              <a:rPr lang="en-US" sz="2000" dirty="0" smtClean="0">
                <a:latin typeface="Georgia"/>
                <a:cs typeface="Georgia"/>
              </a:rPr>
              <a:t>Favorable Pressure Gradient</a:t>
            </a:r>
          </a:p>
        </p:txBody>
      </p:sp>
      <p:pic>
        <p:nvPicPr>
          <p:cNvPr id="15" name="Picture 14"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991" y="6435870"/>
            <a:ext cx="641599" cy="182880"/>
          </a:xfrm>
          <a:prstGeom prst="rect">
            <a:avLst/>
          </a:prstGeom>
        </p:spPr>
      </p:pic>
      <p:sp>
        <p:nvSpPr>
          <p:cNvPr id="16" name="TextBox 15"/>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Grid generated using                    Gambit</a:t>
            </a:r>
            <a:endParaRPr lang="en-US" sz="1200" dirty="0">
              <a:latin typeface="Georgia"/>
              <a:cs typeface="Georgia"/>
            </a:endParaRPr>
          </a:p>
        </p:txBody>
      </p:sp>
    </p:spTree>
    <p:extLst>
      <p:ext uri="{BB962C8B-B14F-4D97-AF65-F5344CB8AC3E}">
        <p14:creationId xmlns:p14="http://schemas.microsoft.com/office/powerpoint/2010/main" val="1122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627419" y="1332903"/>
            <a:ext cx="1974143"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Run Simulation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25" y="1822541"/>
            <a:ext cx="7295728" cy="3660822"/>
          </a:xfrm>
          <a:prstGeom prst="rect">
            <a:avLst/>
          </a:prstGeom>
        </p:spPr>
      </p:pic>
      <p:sp>
        <p:nvSpPr>
          <p:cNvPr id="14" name="TextBox 13"/>
          <p:cNvSpPr txBox="1"/>
          <p:nvPr/>
        </p:nvSpPr>
        <p:spPr>
          <a:xfrm>
            <a:off x="1876673" y="1854165"/>
            <a:ext cx="3211135" cy="400110"/>
          </a:xfrm>
          <a:prstGeom prst="rect">
            <a:avLst/>
          </a:prstGeom>
          <a:noFill/>
          <a:ln>
            <a:noFill/>
          </a:ln>
        </p:spPr>
        <p:txBody>
          <a:bodyPr wrap="none" rtlCol="0">
            <a:spAutoFit/>
          </a:bodyPr>
          <a:lstStyle/>
          <a:p>
            <a:r>
              <a:rPr lang="en-US" sz="2000" dirty="0" smtClean="0">
                <a:latin typeface="Georgia"/>
                <a:cs typeface="Georgia"/>
              </a:rPr>
              <a:t>Adverse Pressure Gradient</a:t>
            </a:r>
          </a:p>
        </p:txBody>
      </p:sp>
      <p:pic>
        <p:nvPicPr>
          <p:cNvPr id="15" name="Picture 14"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451" y="6435870"/>
            <a:ext cx="641599" cy="182880"/>
          </a:xfrm>
          <a:prstGeom prst="rect">
            <a:avLst/>
          </a:prstGeom>
        </p:spPr>
      </p:pic>
      <p:sp>
        <p:nvSpPr>
          <p:cNvPr id="16" name="TextBox 15"/>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Solution generated using                    Fluent</a:t>
            </a:r>
            <a:endParaRPr lang="en-US" sz="1200" dirty="0">
              <a:latin typeface="Georgia"/>
              <a:cs typeface="Georgia"/>
            </a:endParaRPr>
          </a:p>
        </p:txBody>
      </p:sp>
    </p:spTree>
    <p:extLst>
      <p:ext uri="{BB962C8B-B14F-4D97-AF65-F5344CB8AC3E}">
        <p14:creationId xmlns:p14="http://schemas.microsoft.com/office/powerpoint/2010/main" val="150078052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627419" y="1332903"/>
            <a:ext cx="1974143"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Run Simulation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49" y="1822541"/>
            <a:ext cx="7295680" cy="3660822"/>
          </a:xfrm>
          <a:prstGeom prst="rect">
            <a:avLst/>
          </a:prstGeom>
        </p:spPr>
      </p:pic>
      <p:sp>
        <p:nvSpPr>
          <p:cNvPr id="14" name="TextBox 13"/>
          <p:cNvSpPr txBox="1"/>
          <p:nvPr/>
        </p:nvSpPr>
        <p:spPr>
          <a:xfrm>
            <a:off x="1876673" y="1854165"/>
            <a:ext cx="2826415" cy="400110"/>
          </a:xfrm>
          <a:prstGeom prst="rect">
            <a:avLst/>
          </a:prstGeom>
          <a:noFill/>
          <a:ln>
            <a:noFill/>
          </a:ln>
        </p:spPr>
        <p:txBody>
          <a:bodyPr wrap="none" rtlCol="0">
            <a:spAutoFit/>
          </a:bodyPr>
          <a:lstStyle/>
          <a:p>
            <a:r>
              <a:rPr lang="en-US" sz="2000" dirty="0" smtClean="0">
                <a:latin typeface="Georgia"/>
                <a:cs typeface="Georgia"/>
              </a:rPr>
              <a:t>Zero Pressure Gradient</a:t>
            </a:r>
          </a:p>
        </p:txBody>
      </p:sp>
      <p:pic>
        <p:nvPicPr>
          <p:cNvPr id="19" name="Picture 18"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451" y="6435870"/>
            <a:ext cx="641599" cy="182880"/>
          </a:xfrm>
          <a:prstGeom prst="rect">
            <a:avLst/>
          </a:prstGeom>
        </p:spPr>
      </p:pic>
      <p:sp>
        <p:nvSpPr>
          <p:cNvPr id="20" name="TextBox 19"/>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Solution generated using                    Fluent</a:t>
            </a:r>
            <a:endParaRPr lang="en-US" sz="1200" dirty="0">
              <a:latin typeface="Georgia"/>
              <a:cs typeface="Georgia"/>
            </a:endParaRPr>
          </a:p>
        </p:txBody>
      </p:sp>
    </p:spTree>
    <p:extLst>
      <p:ext uri="{BB962C8B-B14F-4D97-AF65-F5344CB8AC3E}">
        <p14:creationId xmlns:p14="http://schemas.microsoft.com/office/powerpoint/2010/main" val="297158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765" y="2105095"/>
            <a:ext cx="7020470" cy="769441"/>
          </a:xfrm>
          <a:prstGeom prst="rect">
            <a:avLst/>
          </a:prstGeom>
          <a:noFill/>
        </p:spPr>
        <p:txBody>
          <a:bodyPr wrap="square" rtlCol="0">
            <a:spAutoFit/>
          </a:bodyPr>
          <a:lstStyle/>
          <a:p>
            <a:pPr algn="ctr"/>
            <a:r>
              <a:rPr lang="en-US" sz="4400" dirty="0" smtClean="0">
                <a:solidFill>
                  <a:srgbClr val="000090"/>
                </a:solidFill>
                <a:latin typeface="Georgia"/>
                <a:cs typeface="Georgia"/>
              </a:rPr>
              <a:t>S</a:t>
            </a:r>
            <a:r>
              <a:rPr lang="en-US" sz="4400" dirty="0" smtClean="0">
                <a:latin typeface="Georgia"/>
                <a:cs typeface="Georgia"/>
              </a:rPr>
              <a:t>eoul </a:t>
            </a:r>
            <a:r>
              <a:rPr lang="en-US" sz="4400" dirty="0" smtClean="0">
                <a:solidFill>
                  <a:srgbClr val="000090"/>
                </a:solidFill>
                <a:latin typeface="Georgia"/>
                <a:cs typeface="Georgia"/>
              </a:rPr>
              <a:t>N</a:t>
            </a:r>
            <a:r>
              <a:rPr lang="en-US" sz="4400" dirty="0" smtClean="0">
                <a:latin typeface="Georgia"/>
                <a:cs typeface="Georgia"/>
              </a:rPr>
              <a:t>ational</a:t>
            </a:r>
            <a:r>
              <a:rPr lang="en-US" sz="4400" dirty="0"/>
              <a:t> </a:t>
            </a:r>
            <a:r>
              <a:rPr lang="en-US" sz="4400" dirty="0" smtClean="0">
                <a:solidFill>
                  <a:srgbClr val="000090"/>
                </a:solidFill>
                <a:latin typeface="Georgia"/>
                <a:cs typeface="Georgia"/>
              </a:rPr>
              <a:t>U</a:t>
            </a:r>
            <a:r>
              <a:rPr lang="en-US" sz="4400" dirty="0" smtClean="0">
                <a:latin typeface="Georgia"/>
                <a:cs typeface="Georgia"/>
              </a:rPr>
              <a:t>niversity</a:t>
            </a:r>
            <a:endParaRPr lang="en-US" sz="4400" dirty="0"/>
          </a:p>
        </p:txBody>
      </p:sp>
      <p:pic>
        <p:nvPicPr>
          <p:cNvPr id="8" name="Picture 5" descr="C:\Users\shin\Desktop\SU-SNU matching program 20120625\resources\Seoul_national_university_embl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42035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627419" y="1332903"/>
            <a:ext cx="1974143"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Run Simulation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506" y="1822541"/>
            <a:ext cx="7244166" cy="3660822"/>
          </a:xfrm>
          <a:prstGeom prst="rect">
            <a:avLst/>
          </a:prstGeom>
        </p:spPr>
      </p:pic>
      <p:sp>
        <p:nvSpPr>
          <p:cNvPr id="14" name="TextBox 13"/>
          <p:cNvSpPr txBox="1"/>
          <p:nvPr/>
        </p:nvSpPr>
        <p:spPr>
          <a:xfrm>
            <a:off x="1876673" y="1854165"/>
            <a:ext cx="3429144" cy="400110"/>
          </a:xfrm>
          <a:prstGeom prst="rect">
            <a:avLst/>
          </a:prstGeom>
          <a:noFill/>
          <a:ln>
            <a:noFill/>
          </a:ln>
        </p:spPr>
        <p:txBody>
          <a:bodyPr wrap="none" rtlCol="0">
            <a:spAutoFit/>
          </a:bodyPr>
          <a:lstStyle/>
          <a:p>
            <a:r>
              <a:rPr lang="en-US" sz="2000" dirty="0" smtClean="0">
                <a:latin typeface="Georgia"/>
                <a:cs typeface="Georgia"/>
              </a:rPr>
              <a:t>Favorable Pressure Gradient</a:t>
            </a:r>
          </a:p>
        </p:txBody>
      </p:sp>
      <p:pic>
        <p:nvPicPr>
          <p:cNvPr id="17" name="Picture 16"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451" y="6435870"/>
            <a:ext cx="641599" cy="182880"/>
          </a:xfrm>
          <a:prstGeom prst="rect">
            <a:avLst/>
          </a:prstGeom>
        </p:spPr>
      </p:pic>
      <p:sp>
        <p:nvSpPr>
          <p:cNvPr id="18" name="TextBox 17"/>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Solution generated using                    Fluent</a:t>
            </a:r>
            <a:endParaRPr lang="en-US" sz="1200" dirty="0">
              <a:latin typeface="Georgia"/>
              <a:cs typeface="Georgia"/>
            </a:endParaRPr>
          </a:p>
        </p:txBody>
      </p:sp>
    </p:spTree>
    <p:extLst>
      <p:ext uri="{BB962C8B-B14F-4D97-AF65-F5344CB8AC3E}">
        <p14:creationId xmlns:p14="http://schemas.microsoft.com/office/powerpoint/2010/main" val="312093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10058400" cy="365760"/>
            <a:chOff x="-438818" y="1192695"/>
            <a:chExt cx="10058400" cy="365760"/>
          </a:xfrm>
        </p:grpSpPr>
        <p:sp>
          <p:nvSpPr>
            <p:cNvPr id="10" name="Rounded Rectangle 9"/>
            <p:cNvSpPr/>
            <p:nvPr/>
          </p:nvSpPr>
          <p:spPr>
            <a:xfrm>
              <a:off x="-438818" y="1192695"/>
              <a:ext cx="10058400"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627419" y="1332903"/>
            <a:ext cx="1974143"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Run Simulation</a:t>
            </a:r>
            <a:endParaRPr lang="en-US" sz="2000" dirty="0">
              <a:solidFill>
                <a:schemeClr val="bg1"/>
              </a:solidFill>
              <a:latin typeface="Georgia"/>
              <a:cs typeface="Georgia"/>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506" y="1841596"/>
            <a:ext cx="7244166" cy="3647862"/>
          </a:xfrm>
          <a:prstGeom prst="rect">
            <a:avLst/>
          </a:prstGeom>
        </p:spPr>
      </p:pic>
      <p:sp>
        <p:nvSpPr>
          <p:cNvPr id="14" name="TextBox 13"/>
          <p:cNvSpPr txBox="1"/>
          <p:nvPr/>
        </p:nvSpPr>
        <p:spPr>
          <a:xfrm>
            <a:off x="1876673" y="1854165"/>
            <a:ext cx="3429144" cy="400110"/>
          </a:xfrm>
          <a:prstGeom prst="rect">
            <a:avLst/>
          </a:prstGeom>
          <a:noFill/>
          <a:ln>
            <a:noFill/>
          </a:ln>
        </p:spPr>
        <p:txBody>
          <a:bodyPr wrap="none" rtlCol="0">
            <a:spAutoFit/>
          </a:bodyPr>
          <a:lstStyle/>
          <a:p>
            <a:r>
              <a:rPr lang="en-US" sz="2000" dirty="0" smtClean="0">
                <a:latin typeface="Georgia"/>
                <a:cs typeface="Georgia"/>
              </a:rPr>
              <a:t>Favorable Pressure Gradient</a:t>
            </a:r>
          </a:p>
        </p:txBody>
      </p:sp>
      <p:pic>
        <p:nvPicPr>
          <p:cNvPr id="17" name="Picture 16" descr="ansys-fluen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451" y="6435870"/>
            <a:ext cx="641599" cy="182880"/>
          </a:xfrm>
          <a:prstGeom prst="rect">
            <a:avLst/>
          </a:prstGeom>
        </p:spPr>
      </p:pic>
      <p:sp>
        <p:nvSpPr>
          <p:cNvPr id="18" name="TextBox 17"/>
          <p:cNvSpPr txBox="1"/>
          <p:nvPr/>
        </p:nvSpPr>
        <p:spPr>
          <a:xfrm>
            <a:off x="201174" y="6388811"/>
            <a:ext cx="8729976" cy="276999"/>
          </a:xfrm>
          <a:prstGeom prst="rect">
            <a:avLst/>
          </a:prstGeom>
          <a:noFill/>
        </p:spPr>
        <p:txBody>
          <a:bodyPr wrap="square" rtlCol="0">
            <a:spAutoFit/>
          </a:bodyPr>
          <a:lstStyle/>
          <a:p>
            <a:r>
              <a:rPr lang="en-US" sz="1200" dirty="0" smtClean="0">
                <a:latin typeface="Georgia"/>
                <a:cs typeface="Georgia"/>
              </a:rPr>
              <a:t>Solution generated using                    Fluent</a:t>
            </a:r>
            <a:endParaRPr lang="en-US" sz="1200" dirty="0">
              <a:latin typeface="Georgia"/>
              <a:cs typeface="Georgia"/>
            </a:endParaRPr>
          </a:p>
        </p:txBody>
      </p:sp>
    </p:spTree>
    <p:extLst>
      <p:ext uri="{BB962C8B-B14F-4D97-AF65-F5344CB8AC3E}">
        <p14:creationId xmlns:p14="http://schemas.microsoft.com/office/powerpoint/2010/main" val="1614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7433639" cy="365760"/>
            <a:chOff x="-438818" y="1192695"/>
            <a:chExt cx="7433639" cy="365760"/>
          </a:xfrm>
        </p:grpSpPr>
        <p:sp>
          <p:nvSpPr>
            <p:cNvPr id="10" name="Rounded Rectangle 9"/>
            <p:cNvSpPr/>
            <p:nvPr/>
          </p:nvSpPr>
          <p:spPr>
            <a:xfrm>
              <a:off x="-438818" y="1192695"/>
              <a:ext cx="7278744"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173808" y="1332903"/>
            <a:ext cx="2428745"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Preliminary Results</a:t>
            </a:r>
            <a:endParaRPr lang="en-US" sz="2000" dirty="0">
              <a:solidFill>
                <a:schemeClr val="bg1"/>
              </a:solidFill>
              <a:latin typeface="Georgia"/>
              <a:cs typeface="Georgia"/>
            </a:endParaRPr>
          </a:p>
        </p:txBody>
      </p:sp>
      <p:pic>
        <p:nvPicPr>
          <p:cNvPr id="2" name="Picture 1" descr="xvel_smoo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21" y="1869721"/>
            <a:ext cx="5029358" cy="3626167"/>
          </a:xfrm>
          <a:prstGeom prst="rect">
            <a:avLst/>
          </a:prstGeom>
        </p:spPr>
      </p:pic>
    </p:spTree>
    <p:extLst>
      <p:ext uri="{BB962C8B-B14F-4D97-AF65-F5344CB8AC3E}">
        <p14:creationId xmlns:p14="http://schemas.microsoft.com/office/powerpoint/2010/main" val="330466234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p:cNvGrpSpPr/>
          <p:nvPr/>
        </p:nvGrpSpPr>
        <p:grpSpPr>
          <a:xfrm>
            <a:off x="-438818" y="1368745"/>
            <a:ext cx="7433639" cy="365760"/>
            <a:chOff x="-438818" y="1192695"/>
            <a:chExt cx="7433639" cy="365760"/>
          </a:xfrm>
        </p:grpSpPr>
        <p:sp>
          <p:nvSpPr>
            <p:cNvPr id="10" name="Rounded Rectangle 9"/>
            <p:cNvSpPr/>
            <p:nvPr/>
          </p:nvSpPr>
          <p:spPr>
            <a:xfrm>
              <a:off x="-438818" y="1192695"/>
              <a:ext cx="7291317" cy="365760"/>
            </a:xfrm>
            <a:prstGeom prst="round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29061" y="1192695"/>
              <a:ext cx="365760" cy="365760"/>
            </a:xfrm>
            <a:prstGeom prst="ellipse">
              <a:avLst/>
            </a:prstGeom>
            <a:solidFill>
              <a:srgbClr val="800000"/>
            </a:solidFill>
            <a:ln w="762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90"/>
                </a:solidFill>
              </a:endParaRPr>
            </a:p>
          </p:txBody>
        </p:sp>
      </p:grpSp>
      <p:sp>
        <p:nvSpPr>
          <p:cNvPr id="12" name="TextBox 11"/>
          <p:cNvSpPr txBox="1"/>
          <p:nvPr/>
        </p:nvSpPr>
        <p:spPr>
          <a:xfrm>
            <a:off x="4173808" y="1332903"/>
            <a:ext cx="2428745" cy="400110"/>
          </a:xfrm>
          <a:prstGeom prst="rect">
            <a:avLst/>
          </a:prstGeom>
          <a:noFill/>
        </p:spPr>
        <p:txBody>
          <a:bodyPr wrap="none" rtlCol="0" anchor="ctr">
            <a:spAutoFit/>
          </a:bodyPr>
          <a:lstStyle/>
          <a:p>
            <a:pPr algn="ctr"/>
            <a:r>
              <a:rPr lang="en-US" sz="2000" dirty="0" smtClean="0">
                <a:solidFill>
                  <a:schemeClr val="bg1"/>
                </a:solidFill>
                <a:latin typeface="Georgia"/>
                <a:cs typeface="Georgia"/>
              </a:rPr>
              <a:t>Preliminary Results</a:t>
            </a:r>
            <a:endParaRPr lang="en-US" sz="2000" dirty="0">
              <a:solidFill>
                <a:schemeClr val="bg1"/>
              </a:solidFill>
              <a:latin typeface="Georgia"/>
              <a:cs typeface="Georgi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21" y="1869721"/>
            <a:ext cx="5029357" cy="3626167"/>
          </a:xfrm>
          <a:prstGeom prst="rect">
            <a:avLst/>
          </a:prstGeom>
        </p:spPr>
      </p:pic>
    </p:spTree>
    <p:extLst>
      <p:ext uri="{BB962C8B-B14F-4D97-AF65-F5344CB8AC3E}">
        <p14:creationId xmlns:p14="http://schemas.microsoft.com/office/powerpoint/2010/main" val="142218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Simulations</a:t>
            </a:r>
            <a:endParaRPr lang="en-US" dirty="0">
              <a:latin typeface="Georgia"/>
              <a:cs typeface="Georgia"/>
            </a:endParaRPr>
          </a:p>
        </p:txBody>
      </p:sp>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3" name="TextBox 12"/>
          <p:cNvSpPr txBox="1"/>
          <p:nvPr/>
        </p:nvSpPr>
        <p:spPr>
          <a:xfrm>
            <a:off x="1484118" y="3422817"/>
            <a:ext cx="6175764" cy="769441"/>
          </a:xfrm>
          <a:prstGeom prst="rect">
            <a:avLst/>
          </a:prstGeom>
          <a:noFill/>
        </p:spPr>
        <p:txBody>
          <a:bodyPr wrap="none" rtlCol="0">
            <a:spAutoFit/>
          </a:bodyPr>
          <a:lstStyle/>
          <a:p>
            <a:r>
              <a:rPr lang="en-US" sz="4400" dirty="0" smtClean="0">
                <a:latin typeface="Georgia"/>
                <a:cs typeface="Georgia"/>
              </a:rPr>
              <a:t>What did </a:t>
            </a:r>
            <a:r>
              <a:rPr lang="en-US" sz="4400" dirty="0" smtClean="0">
                <a:solidFill>
                  <a:srgbClr val="000090"/>
                </a:solidFill>
                <a:latin typeface="Georgia"/>
                <a:cs typeface="Georgia"/>
              </a:rPr>
              <a:t>w</a:t>
            </a:r>
            <a:r>
              <a:rPr lang="en-US" sz="4400" dirty="0" smtClean="0">
                <a:solidFill>
                  <a:srgbClr val="800000"/>
                </a:solidFill>
                <a:latin typeface="Georgia"/>
                <a:cs typeface="Georgia"/>
              </a:rPr>
              <a:t>e</a:t>
            </a:r>
            <a:r>
              <a:rPr lang="en-US" sz="4400" dirty="0" smtClean="0">
                <a:latin typeface="Georgia"/>
                <a:cs typeface="Georgia"/>
              </a:rPr>
              <a:t> take away?</a:t>
            </a:r>
            <a:endParaRPr lang="en-US" sz="4400" dirty="0">
              <a:latin typeface="Georgia"/>
              <a:cs typeface="Georgia"/>
            </a:endParaRPr>
          </a:p>
        </p:txBody>
      </p:sp>
    </p:spTree>
    <p:extLst>
      <p:ext uri="{BB962C8B-B14F-4D97-AF65-F5344CB8AC3E}">
        <p14:creationId xmlns:p14="http://schemas.microsoft.com/office/powerpoint/2010/main" val="274496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chemeClr val="tx1">
                <a:lumMod val="85000"/>
                <a:lumOff val="15000"/>
              </a:schemeClr>
            </a:solid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no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512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08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Experience</a:t>
            </a:r>
            <a:endParaRPr lang="en-US" dirty="0">
              <a:latin typeface="Georgia"/>
              <a:cs typeface="Georgia"/>
            </a:endParaRPr>
          </a:p>
        </p:txBody>
      </p:sp>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a:off x="3144920" y="5501120"/>
            <a:ext cx="2854161" cy="1260800"/>
            <a:chOff x="3144920" y="5501120"/>
            <a:chExt cx="2854161" cy="1260800"/>
          </a:xfrm>
        </p:grpSpPr>
        <p:grpSp>
          <p:nvGrpSpPr>
            <p:cNvPr id="48" name="Group 47"/>
            <p:cNvGrpSpPr/>
            <p:nvPr/>
          </p:nvGrpSpPr>
          <p:grpSpPr>
            <a:xfrm>
              <a:off x="3144920" y="5501120"/>
              <a:ext cx="2854161" cy="1260800"/>
              <a:chOff x="1673512" y="1734503"/>
              <a:chExt cx="5908285" cy="2609933"/>
            </a:xfrm>
          </p:grpSpPr>
          <p:sp>
            <p:nvSpPr>
              <p:cNvPr id="49" name="Rounded Rectangle 48"/>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3524773" y="1835926"/>
                <a:ext cx="4057024" cy="1975060"/>
              </a:xfrm>
              <a:prstGeom prst="rect">
                <a:avLst/>
              </a:prstGeom>
              <a:noFill/>
            </p:spPr>
            <p:txBody>
              <a:bodyPr wrap="square" rtlCol="0">
                <a:spAutoFit/>
              </a:bodyPr>
              <a:lstStyle/>
              <a:p>
                <a:r>
                  <a:rPr lang="en-US" sz="2800" dirty="0" smtClean="0">
                    <a:solidFill>
                      <a:schemeClr val="bg1"/>
                    </a:solidFill>
                    <a:latin typeface="Georgia"/>
                    <a:cs typeface="Georgia"/>
                  </a:rPr>
                  <a:t>Michael</a:t>
                </a:r>
              </a:p>
              <a:p>
                <a:r>
                  <a:rPr lang="en-US" sz="2800" dirty="0" smtClean="0">
                    <a:solidFill>
                      <a:schemeClr val="bg1"/>
                    </a:solidFill>
                    <a:latin typeface="Georgia"/>
                    <a:cs typeface="Georgia"/>
                  </a:rPr>
                  <a:t>Emory</a:t>
                </a:r>
              </a:p>
            </p:txBody>
          </p:sp>
        </p:grp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l="8415" r="17858"/>
            <a:stretch/>
          </p:blipFill>
          <p:spPr>
            <a:xfrm>
              <a:off x="3231366" y="5587839"/>
              <a:ext cx="804697" cy="1076821"/>
            </a:xfrm>
            <a:prstGeom prst="roundRect">
              <a:avLst>
                <a:gd name="adj" fmla="val 11096"/>
              </a:avLst>
            </a:prstGeom>
          </p:spPr>
        </p:pic>
      </p:grpSp>
      <p:grpSp>
        <p:nvGrpSpPr>
          <p:cNvPr id="2" name="Group 1"/>
          <p:cNvGrpSpPr/>
          <p:nvPr/>
        </p:nvGrpSpPr>
        <p:grpSpPr>
          <a:xfrm>
            <a:off x="1528479" y="1427198"/>
            <a:ext cx="6087042" cy="4007166"/>
            <a:chOff x="1528479" y="1427198"/>
            <a:chExt cx="6087042" cy="4007166"/>
          </a:xfrm>
        </p:grpSpPr>
        <p:grpSp>
          <p:nvGrpSpPr>
            <p:cNvPr id="51" name="Group 50"/>
            <p:cNvGrpSpPr/>
            <p:nvPr/>
          </p:nvGrpSpPr>
          <p:grpSpPr>
            <a:xfrm>
              <a:off x="1528479" y="1427198"/>
              <a:ext cx="6087042" cy="4007166"/>
              <a:chOff x="1365253" y="1477498"/>
              <a:chExt cx="6087042" cy="4007166"/>
            </a:xfrm>
          </p:grpSpPr>
          <p:grpSp>
            <p:nvGrpSpPr>
              <p:cNvPr id="19" name="Group 18"/>
              <p:cNvGrpSpPr/>
              <p:nvPr/>
            </p:nvGrpSpPr>
            <p:grpSpPr>
              <a:xfrm>
                <a:off x="1365253" y="2854299"/>
                <a:ext cx="2854161" cy="1260800"/>
                <a:chOff x="1673512" y="1734503"/>
                <a:chExt cx="5908285" cy="2609933"/>
              </a:xfrm>
            </p:grpSpPr>
            <p:sp>
              <p:nvSpPr>
                <p:cNvPr id="20" name="Rounded Rectangle 19"/>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10492" r="15527"/>
                <a:stretch/>
              </p:blipFill>
              <p:spPr>
                <a:xfrm>
                  <a:off x="1866572" y="1878070"/>
                  <a:ext cx="1680417" cy="2271437"/>
                </a:xfrm>
                <a:prstGeom prst="roundRect">
                  <a:avLst>
                    <a:gd name="adj" fmla="val 11096"/>
                  </a:avLst>
                </a:prstGeom>
              </p:spPr>
            </p:pic>
            <p:sp>
              <p:nvSpPr>
                <p:cNvPr id="22" name="TextBox 21"/>
                <p:cNvSpPr txBox="1"/>
                <p:nvPr/>
              </p:nvSpPr>
              <p:spPr>
                <a:xfrm>
                  <a:off x="3524773" y="1835926"/>
                  <a:ext cx="4057024" cy="1720215"/>
                </a:xfrm>
                <a:prstGeom prst="rect">
                  <a:avLst/>
                </a:prstGeom>
                <a:noFill/>
              </p:spPr>
              <p:txBody>
                <a:bodyPr wrap="square" rtlCol="0">
                  <a:spAutoFit/>
                </a:bodyPr>
                <a:lstStyle/>
                <a:p>
                  <a:r>
                    <a:rPr lang="en-US" sz="2800" dirty="0" smtClean="0">
                      <a:solidFill>
                        <a:schemeClr val="bg1"/>
                      </a:solidFill>
                      <a:latin typeface="Georgia"/>
                      <a:cs typeface="Georgia"/>
                    </a:rPr>
                    <a:t>Ricardo</a:t>
                  </a:r>
                </a:p>
                <a:p>
                  <a:r>
                    <a:rPr lang="en-US" sz="2000" dirty="0" err="1" smtClean="0">
                      <a:solidFill>
                        <a:schemeClr val="bg1"/>
                      </a:solidFill>
                      <a:latin typeface="Georgia"/>
                      <a:cs typeface="Georgia"/>
                    </a:rPr>
                    <a:t>García</a:t>
                  </a:r>
                  <a:r>
                    <a:rPr lang="en-US" sz="2000" dirty="0" smtClean="0">
                      <a:solidFill>
                        <a:schemeClr val="bg1"/>
                      </a:solidFill>
                      <a:latin typeface="Georgia"/>
                      <a:cs typeface="Georgia"/>
                    </a:rPr>
                    <a:t>-Mayoral</a:t>
                  </a:r>
                </a:p>
              </p:txBody>
            </p:sp>
          </p:grpSp>
          <p:grpSp>
            <p:nvGrpSpPr>
              <p:cNvPr id="28" name="Group 27"/>
              <p:cNvGrpSpPr/>
              <p:nvPr/>
            </p:nvGrpSpPr>
            <p:grpSpPr>
              <a:xfrm>
                <a:off x="1365253" y="4223864"/>
                <a:ext cx="2854161" cy="1260800"/>
                <a:chOff x="1673512" y="1734503"/>
                <a:chExt cx="5908285" cy="2609933"/>
              </a:xfrm>
            </p:grpSpPr>
            <p:sp>
              <p:nvSpPr>
                <p:cNvPr id="29" name="Rounded Rectangle 28"/>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556" y="1908102"/>
                  <a:ext cx="1628206" cy="2271915"/>
                </a:xfrm>
                <a:prstGeom prst="roundRect">
                  <a:avLst>
                    <a:gd name="adj" fmla="val 11096"/>
                  </a:avLst>
                </a:prstGeom>
              </p:spPr>
            </p:pic>
            <p:sp>
              <p:nvSpPr>
                <p:cNvPr id="31" name="TextBox 30"/>
                <p:cNvSpPr txBox="1"/>
                <p:nvPr/>
              </p:nvSpPr>
              <p:spPr>
                <a:xfrm>
                  <a:off x="3524773" y="1835926"/>
                  <a:ext cx="4057024" cy="1975060"/>
                </a:xfrm>
                <a:prstGeom prst="rect">
                  <a:avLst/>
                </a:prstGeom>
                <a:noFill/>
              </p:spPr>
              <p:txBody>
                <a:bodyPr wrap="square" rtlCol="0">
                  <a:spAutoFit/>
                </a:bodyPr>
                <a:lstStyle/>
                <a:p>
                  <a:r>
                    <a:rPr lang="en-US" sz="2800" dirty="0" smtClean="0">
                      <a:solidFill>
                        <a:schemeClr val="bg1"/>
                      </a:solidFill>
                      <a:latin typeface="Georgia"/>
                      <a:cs typeface="Georgia"/>
                    </a:rPr>
                    <a:t>Johan</a:t>
                  </a:r>
                </a:p>
                <a:p>
                  <a:r>
                    <a:rPr lang="en-US" sz="2800" dirty="0" smtClean="0">
                      <a:solidFill>
                        <a:schemeClr val="bg1"/>
                      </a:solidFill>
                      <a:latin typeface="Georgia"/>
                      <a:cs typeface="Georgia"/>
                    </a:rPr>
                    <a:t>Larsson</a:t>
                  </a:r>
                </a:p>
              </p:txBody>
            </p:sp>
          </p:grpSp>
          <p:grpSp>
            <p:nvGrpSpPr>
              <p:cNvPr id="32" name="Group 31"/>
              <p:cNvGrpSpPr/>
              <p:nvPr/>
            </p:nvGrpSpPr>
            <p:grpSpPr>
              <a:xfrm>
                <a:off x="1365253" y="1480513"/>
                <a:ext cx="2854161" cy="1260800"/>
                <a:chOff x="1673512" y="1734503"/>
                <a:chExt cx="5908285" cy="2609933"/>
              </a:xfrm>
            </p:grpSpPr>
            <p:sp>
              <p:nvSpPr>
                <p:cNvPr id="33" name="Rounded Rectangle 32"/>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 name="Picture 33" descr="iaccarin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8556" y="1901060"/>
                  <a:ext cx="1628206" cy="2286000"/>
                </a:xfrm>
                <a:prstGeom prst="roundRect">
                  <a:avLst>
                    <a:gd name="adj" fmla="val 11096"/>
                  </a:avLst>
                </a:prstGeom>
              </p:spPr>
            </p:pic>
            <p:sp>
              <p:nvSpPr>
                <p:cNvPr id="35" name="TextBox 34"/>
                <p:cNvSpPr txBox="1"/>
                <p:nvPr/>
              </p:nvSpPr>
              <p:spPr>
                <a:xfrm>
                  <a:off x="3524773" y="1835926"/>
                  <a:ext cx="4057024" cy="1975060"/>
                </a:xfrm>
                <a:prstGeom prst="rect">
                  <a:avLst/>
                </a:prstGeom>
                <a:noFill/>
              </p:spPr>
              <p:txBody>
                <a:bodyPr wrap="square" rtlCol="0">
                  <a:spAutoFit/>
                </a:bodyPr>
                <a:lstStyle/>
                <a:p>
                  <a:r>
                    <a:rPr lang="en-US" sz="2800" dirty="0" err="1" smtClean="0">
                      <a:solidFill>
                        <a:schemeClr val="bg1"/>
                      </a:solidFill>
                      <a:latin typeface="Georgia"/>
                      <a:cs typeface="Georgia"/>
                    </a:rPr>
                    <a:t>Gianluca</a:t>
                  </a:r>
                  <a:endParaRPr lang="en-US" sz="2800" dirty="0" smtClean="0">
                    <a:solidFill>
                      <a:schemeClr val="bg1"/>
                    </a:solidFill>
                    <a:latin typeface="Georgia"/>
                    <a:cs typeface="Georgia"/>
                  </a:endParaRPr>
                </a:p>
                <a:p>
                  <a:r>
                    <a:rPr lang="en-US" sz="2800" dirty="0" err="1" smtClean="0">
                      <a:solidFill>
                        <a:schemeClr val="bg1"/>
                      </a:solidFill>
                      <a:latin typeface="Georgia"/>
                      <a:cs typeface="Georgia"/>
                    </a:rPr>
                    <a:t>Iaccarino</a:t>
                  </a:r>
                  <a:endParaRPr lang="en-US" sz="2800" dirty="0" smtClean="0">
                    <a:solidFill>
                      <a:schemeClr val="bg1"/>
                    </a:solidFill>
                    <a:latin typeface="Georgia"/>
                    <a:cs typeface="Georgia"/>
                  </a:endParaRPr>
                </a:p>
              </p:txBody>
            </p:sp>
          </p:grpSp>
          <p:grpSp>
            <p:nvGrpSpPr>
              <p:cNvPr id="36" name="Group 35"/>
              <p:cNvGrpSpPr/>
              <p:nvPr/>
            </p:nvGrpSpPr>
            <p:grpSpPr>
              <a:xfrm>
                <a:off x="4598134" y="2851284"/>
                <a:ext cx="2854161" cy="1260800"/>
                <a:chOff x="1673512" y="1734503"/>
                <a:chExt cx="5908285" cy="2609933"/>
              </a:xfrm>
            </p:grpSpPr>
            <p:sp>
              <p:nvSpPr>
                <p:cNvPr id="37" name="Rounded Rectangle 36"/>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 name="Picture 37"/>
                <p:cNvPicPr>
                  <a:picLocks noChangeAspect="1"/>
                </p:cNvPicPr>
                <p:nvPr/>
              </p:nvPicPr>
              <p:blipFill rotWithShape="1">
                <a:blip r:embed="rId7">
                  <a:extLst>
                    <a:ext uri="{28A0092B-C50C-407E-A947-70E740481C1C}">
                      <a14:useLocalDpi xmlns:a14="http://schemas.microsoft.com/office/drawing/2010/main" val="0"/>
                    </a:ext>
                  </a:extLst>
                </a:blip>
                <a:srcRect l="16931" r="11919"/>
                <a:stretch/>
              </p:blipFill>
              <p:spPr>
                <a:xfrm>
                  <a:off x="1838556" y="1884309"/>
                  <a:ext cx="1627390" cy="2287287"/>
                </a:xfrm>
                <a:prstGeom prst="roundRect">
                  <a:avLst>
                    <a:gd name="adj" fmla="val 11096"/>
                  </a:avLst>
                </a:prstGeom>
              </p:spPr>
            </p:pic>
            <p:sp>
              <p:nvSpPr>
                <p:cNvPr id="39" name="TextBox 38"/>
                <p:cNvSpPr txBox="1"/>
                <p:nvPr/>
              </p:nvSpPr>
              <p:spPr>
                <a:xfrm>
                  <a:off x="3524773" y="1835926"/>
                  <a:ext cx="4057024" cy="1975060"/>
                </a:xfrm>
                <a:prstGeom prst="rect">
                  <a:avLst/>
                </a:prstGeom>
                <a:noFill/>
              </p:spPr>
              <p:txBody>
                <a:bodyPr wrap="square" rtlCol="0">
                  <a:spAutoFit/>
                </a:bodyPr>
                <a:lstStyle/>
                <a:p>
                  <a:r>
                    <a:rPr lang="en-US" sz="2800" dirty="0" smtClean="0">
                      <a:solidFill>
                        <a:schemeClr val="bg1"/>
                      </a:solidFill>
                      <a:latin typeface="Georgia"/>
                      <a:cs typeface="Georgia"/>
                    </a:rPr>
                    <a:t>Matt</a:t>
                  </a:r>
                </a:p>
                <a:p>
                  <a:r>
                    <a:rPr lang="en-US" sz="2800" dirty="0" smtClean="0">
                      <a:solidFill>
                        <a:schemeClr val="bg1"/>
                      </a:solidFill>
                      <a:latin typeface="Georgia"/>
                      <a:cs typeface="Georgia"/>
                    </a:rPr>
                    <a:t>Vassar</a:t>
                  </a:r>
                </a:p>
              </p:txBody>
            </p:sp>
          </p:grpSp>
          <p:grpSp>
            <p:nvGrpSpPr>
              <p:cNvPr id="40" name="Group 39"/>
              <p:cNvGrpSpPr/>
              <p:nvPr/>
            </p:nvGrpSpPr>
            <p:grpSpPr>
              <a:xfrm>
                <a:off x="4598134" y="4220849"/>
                <a:ext cx="2854161" cy="1260800"/>
                <a:chOff x="1673512" y="1734503"/>
                <a:chExt cx="5908285" cy="2609933"/>
              </a:xfrm>
            </p:grpSpPr>
            <p:sp>
              <p:nvSpPr>
                <p:cNvPr id="41" name="Rounded Rectangle 40"/>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3524773" y="1835926"/>
                  <a:ext cx="4057024" cy="1975060"/>
                </a:xfrm>
                <a:prstGeom prst="rect">
                  <a:avLst/>
                </a:prstGeom>
                <a:noFill/>
              </p:spPr>
              <p:txBody>
                <a:bodyPr wrap="square" rtlCol="0">
                  <a:spAutoFit/>
                </a:bodyPr>
                <a:lstStyle/>
                <a:p>
                  <a:r>
                    <a:rPr lang="en-US" sz="2800" dirty="0" err="1" smtClean="0">
                      <a:solidFill>
                        <a:schemeClr val="bg1"/>
                      </a:solidFill>
                      <a:latin typeface="Georgia"/>
                      <a:cs typeface="Georgia"/>
                    </a:rPr>
                    <a:t>Sungmin</a:t>
                  </a:r>
                  <a:endParaRPr lang="en-US" sz="2800" dirty="0" smtClean="0">
                    <a:solidFill>
                      <a:schemeClr val="bg1"/>
                    </a:solidFill>
                    <a:latin typeface="Georgia"/>
                    <a:cs typeface="Georgia"/>
                  </a:endParaRPr>
                </a:p>
                <a:p>
                  <a:r>
                    <a:rPr lang="en-US" sz="2800" dirty="0" err="1" smtClean="0">
                      <a:solidFill>
                        <a:schemeClr val="bg1"/>
                      </a:solidFill>
                      <a:latin typeface="Georgia"/>
                      <a:cs typeface="Georgia"/>
                    </a:rPr>
                    <a:t>Ryu</a:t>
                  </a:r>
                  <a:endParaRPr lang="en-US" sz="2800" dirty="0" smtClean="0">
                    <a:solidFill>
                      <a:schemeClr val="bg1"/>
                    </a:solidFill>
                    <a:latin typeface="Georgia"/>
                    <a:cs typeface="Georgia"/>
                  </a:endParaRPr>
                </a:p>
              </p:txBody>
            </p:sp>
          </p:grpSp>
          <p:grpSp>
            <p:nvGrpSpPr>
              <p:cNvPr id="44" name="Group 43"/>
              <p:cNvGrpSpPr/>
              <p:nvPr/>
            </p:nvGrpSpPr>
            <p:grpSpPr>
              <a:xfrm>
                <a:off x="4598134" y="1477498"/>
                <a:ext cx="2854161" cy="1260800"/>
                <a:chOff x="1673512" y="1734503"/>
                <a:chExt cx="5908285" cy="2609933"/>
              </a:xfrm>
            </p:grpSpPr>
            <p:sp>
              <p:nvSpPr>
                <p:cNvPr id="45" name="Rounded Rectangle 44"/>
                <p:cNvSpPr/>
                <p:nvPr/>
              </p:nvSpPr>
              <p:spPr>
                <a:xfrm>
                  <a:off x="1673512" y="1734503"/>
                  <a:ext cx="5908285" cy="260993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9371" y="1901060"/>
                  <a:ext cx="1626575" cy="2285999"/>
                </a:xfrm>
                <a:prstGeom prst="roundRect">
                  <a:avLst>
                    <a:gd name="adj" fmla="val 11096"/>
                  </a:avLst>
                </a:prstGeom>
              </p:spPr>
            </p:pic>
            <p:sp>
              <p:nvSpPr>
                <p:cNvPr id="47" name="TextBox 46"/>
                <p:cNvSpPr txBox="1"/>
                <p:nvPr/>
              </p:nvSpPr>
              <p:spPr>
                <a:xfrm>
                  <a:off x="3524773" y="1835926"/>
                  <a:ext cx="4057024" cy="1975060"/>
                </a:xfrm>
                <a:prstGeom prst="rect">
                  <a:avLst/>
                </a:prstGeom>
                <a:noFill/>
              </p:spPr>
              <p:txBody>
                <a:bodyPr wrap="square" rtlCol="0">
                  <a:spAutoFit/>
                </a:bodyPr>
                <a:lstStyle/>
                <a:p>
                  <a:r>
                    <a:rPr lang="en-US" sz="2800" dirty="0" smtClean="0">
                      <a:solidFill>
                        <a:schemeClr val="bg1"/>
                      </a:solidFill>
                      <a:latin typeface="Georgia"/>
                      <a:cs typeface="Georgia"/>
                    </a:rPr>
                    <a:t>Peter</a:t>
                  </a:r>
                </a:p>
                <a:p>
                  <a:r>
                    <a:rPr lang="en-US" sz="2800" dirty="0" smtClean="0">
                      <a:solidFill>
                        <a:schemeClr val="bg1"/>
                      </a:solidFill>
                      <a:latin typeface="Georgia"/>
                      <a:cs typeface="Georgia"/>
                    </a:rPr>
                    <a:t>Bradshaw</a:t>
                  </a:r>
                </a:p>
              </p:txBody>
            </p:sp>
          </p:grpSp>
        </p:gr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3712" y="4222559"/>
              <a:ext cx="803533" cy="1142999"/>
            </a:xfrm>
            <a:prstGeom prst="roundRect">
              <a:avLst>
                <a:gd name="adj" fmla="val 11096"/>
              </a:avLst>
            </a:prstGeom>
          </p:spPr>
        </p:pic>
      </p:grpSp>
    </p:spTree>
    <p:extLst>
      <p:ext uri="{BB962C8B-B14F-4D97-AF65-F5344CB8AC3E}">
        <p14:creationId xmlns:p14="http://schemas.microsoft.com/office/powerpoint/2010/main" val="40018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832148" y="1417638"/>
            <a:ext cx="5479704" cy="2963743"/>
            <a:chOff x="1673512" y="1734504"/>
            <a:chExt cx="5479704" cy="2963743"/>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iaccarin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503" y="1822967"/>
              <a:ext cx="1628205" cy="2286000"/>
            </a:xfrm>
            <a:prstGeom prst="roundRect">
              <a:avLst>
                <a:gd name="adj" fmla="val 11096"/>
              </a:avLst>
            </a:prstGeom>
          </p:spPr>
        </p:pic>
        <p:sp>
          <p:nvSpPr>
            <p:cNvPr id="11" name="TextBox 10"/>
            <p:cNvSpPr txBox="1"/>
            <p:nvPr/>
          </p:nvSpPr>
          <p:spPr>
            <a:xfrm>
              <a:off x="3524773" y="1835925"/>
              <a:ext cx="3628443" cy="2862322"/>
            </a:xfrm>
            <a:prstGeom prst="rect">
              <a:avLst/>
            </a:prstGeom>
            <a:noFill/>
          </p:spPr>
          <p:txBody>
            <a:bodyPr wrap="square" rtlCol="0">
              <a:spAutoFit/>
            </a:bodyPr>
            <a:lstStyle/>
            <a:p>
              <a:r>
                <a:rPr lang="en-US" sz="2800" dirty="0" err="1" smtClean="0">
                  <a:solidFill>
                    <a:schemeClr val="bg1"/>
                  </a:solidFill>
                  <a:latin typeface="Georgia"/>
                  <a:cs typeface="Georgia"/>
                </a:rPr>
                <a:t>Gianluca</a:t>
              </a:r>
              <a:r>
                <a:rPr lang="en-US" sz="2800" dirty="0" smtClean="0">
                  <a:solidFill>
                    <a:schemeClr val="bg1"/>
                  </a:solidFill>
                  <a:latin typeface="Georgia"/>
                  <a:cs typeface="Georgia"/>
                </a:rPr>
                <a:t> </a:t>
              </a:r>
              <a:r>
                <a:rPr lang="en-US" sz="2800" dirty="0" err="1" smtClean="0">
                  <a:solidFill>
                    <a:schemeClr val="bg1"/>
                  </a:solidFill>
                  <a:latin typeface="Georgia"/>
                  <a:cs typeface="Georgia"/>
                </a:rPr>
                <a:t>Iaccarino</a:t>
              </a:r>
              <a:endParaRPr lang="en-US" sz="2800" dirty="0" smtClean="0">
                <a:solidFill>
                  <a:schemeClr val="bg1"/>
                </a:solidFill>
                <a:latin typeface="Georgia"/>
                <a:cs typeface="Georgia"/>
              </a:endParaRPr>
            </a:p>
            <a:p>
              <a:r>
                <a:rPr lang="en-US" sz="2000" i="1" dirty="0" smtClean="0">
                  <a:solidFill>
                    <a:schemeClr val="bg1"/>
                  </a:solidFill>
                  <a:latin typeface="Georgia"/>
                  <a:cs typeface="Georgia"/>
                </a:rPr>
                <a:t>Assistant Professor</a:t>
              </a:r>
            </a:p>
            <a:p>
              <a:endParaRPr lang="en-US" sz="2800" dirty="0" smtClean="0">
                <a:solidFill>
                  <a:schemeClr val="bg1"/>
                </a:solidFill>
                <a:latin typeface="Georgia"/>
                <a:cs typeface="Georgia"/>
              </a:endParaRPr>
            </a:p>
            <a:p>
              <a:r>
                <a:rPr lang="en-US" sz="2000" dirty="0" smtClean="0">
                  <a:solidFill>
                    <a:schemeClr val="bg1"/>
                  </a:solidFill>
                  <a:latin typeface="Georgia"/>
                  <a:cs typeface="Georgia"/>
                </a:rPr>
                <a:t>Host Faculty Member</a:t>
              </a:r>
            </a:p>
            <a:p>
              <a:r>
                <a:rPr lang="en-US" sz="2000" dirty="0" smtClean="0">
                  <a:solidFill>
                    <a:schemeClr val="bg1"/>
                  </a:solidFill>
                  <a:latin typeface="Georgia"/>
                  <a:cs typeface="Georgia"/>
                </a:rPr>
                <a:t>Experience:</a:t>
              </a:r>
            </a:p>
            <a:p>
              <a:pPr lvl="1"/>
              <a:r>
                <a:rPr lang="en-US" sz="2000" dirty="0" smtClean="0">
                  <a:solidFill>
                    <a:schemeClr val="bg1"/>
                  </a:solidFill>
                  <a:latin typeface="Georgia"/>
                  <a:cs typeface="Georgia"/>
                </a:rPr>
                <a:t>Turbulence Modeling</a:t>
              </a:r>
            </a:p>
            <a:p>
              <a:pPr lvl="1"/>
              <a:r>
                <a:rPr lang="en-US" sz="2000" dirty="0" smtClean="0">
                  <a:solidFill>
                    <a:schemeClr val="bg1"/>
                  </a:solidFill>
                  <a:latin typeface="Georgia"/>
                  <a:cs typeface="Georgia"/>
                </a:rPr>
                <a:t>Mesh Generation</a:t>
              </a:r>
            </a:p>
            <a:p>
              <a:pPr lvl="1"/>
              <a:r>
                <a:rPr lang="en-US" sz="2000" dirty="0" smtClean="0">
                  <a:solidFill>
                    <a:schemeClr val="bg1"/>
                  </a:solidFill>
                  <a:latin typeface="Georgia"/>
                  <a:cs typeface="Georgia"/>
                </a:rPr>
                <a:t>Roughness Simulations</a:t>
              </a:r>
              <a:endParaRPr lang="en-US" sz="2000" dirty="0">
                <a:solidFill>
                  <a:schemeClr val="bg1"/>
                </a:solidFill>
                <a:latin typeface="Georgia"/>
                <a:cs typeface="Georgia"/>
              </a:endParaRPr>
            </a:p>
          </p:txBody>
        </p:sp>
      </p:grpSp>
      <p:pic>
        <p:nvPicPr>
          <p:cNvPr id="14" name="Picture 13" descr="iaccarino-wo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7560" y="4520209"/>
            <a:ext cx="4568880" cy="2194751"/>
          </a:xfrm>
          <a:prstGeom prst="rect">
            <a:avLst/>
          </a:prstGeom>
        </p:spPr>
      </p:pic>
    </p:spTree>
    <p:extLst>
      <p:ext uri="{BB962C8B-B14F-4D97-AF65-F5344CB8AC3E}">
        <p14:creationId xmlns:p14="http://schemas.microsoft.com/office/powerpoint/2010/main" val="248825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832148" y="1417638"/>
            <a:ext cx="5479704" cy="2963743"/>
            <a:chOff x="1673512" y="1734504"/>
            <a:chExt cx="5479704" cy="2963743"/>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0888" r="15385"/>
            <a:stretch/>
          </p:blipFill>
          <p:spPr>
            <a:xfrm>
              <a:off x="1784440" y="1835924"/>
              <a:ext cx="1685409" cy="2286000"/>
            </a:xfrm>
            <a:prstGeom prst="roundRect">
              <a:avLst>
                <a:gd name="adj" fmla="val 11096"/>
              </a:avLst>
            </a:prstGeom>
          </p:spPr>
        </p:pic>
        <p:sp>
          <p:nvSpPr>
            <p:cNvPr id="11" name="TextBox 10"/>
            <p:cNvSpPr txBox="1"/>
            <p:nvPr/>
          </p:nvSpPr>
          <p:spPr>
            <a:xfrm>
              <a:off x="3524773" y="1835925"/>
              <a:ext cx="3628443" cy="2754600"/>
            </a:xfrm>
            <a:prstGeom prst="rect">
              <a:avLst/>
            </a:prstGeom>
            <a:noFill/>
          </p:spPr>
          <p:txBody>
            <a:bodyPr wrap="square" rtlCol="0">
              <a:spAutoFit/>
            </a:bodyPr>
            <a:lstStyle/>
            <a:p>
              <a:r>
                <a:rPr lang="en-US" sz="2500" dirty="0" smtClean="0">
                  <a:solidFill>
                    <a:schemeClr val="bg1"/>
                  </a:solidFill>
                  <a:latin typeface="Georgia"/>
                  <a:cs typeface="Georgia"/>
                </a:rPr>
                <a:t>Ricardo </a:t>
              </a:r>
              <a:r>
                <a:rPr lang="en-US" sz="2500" dirty="0" err="1" smtClean="0">
                  <a:solidFill>
                    <a:schemeClr val="bg1"/>
                  </a:solidFill>
                  <a:latin typeface="Georgia"/>
                  <a:cs typeface="Georgia"/>
                </a:rPr>
                <a:t>García</a:t>
              </a:r>
              <a:r>
                <a:rPr lang="en-US" sz="2500" dirty="0" smtClean="0">
                  <a:solidFill>
                    <a:schemeClr val="bg1"/>
                  </a:solidFill>
                  <a:latin typeface="Georgia"/>
                  <a:cs typeface="Georgia"/>
                </a:rPr>
                <a:t>-Mayoral</a:t>
              </a:r>
            </a:p>
            <a:p>
              <a:r>
                <a:rPr lang="en-US" sz="2000" i="1" dirty="0" smtClean="0">
                  <a:solidFill>
                    <a:schemeClr val="bg1"/>
                  </a:solidFill>
                  <a:latin typeface="Georgia"/>
                  <a:cs typeface="Georgia"/>
                </a:rPr>
                <a:t>Postdoctoral Fellow</a:t>
              </a:r>
            </a:p>
            <a:p>
              <a:endParaRPr lang="en-US" sz="2800" dirty="0">
                <a:solidFill>
                  <a:schemeClr val="bg1"/>
                </a:solidFill>
                <a:latin typeface="Georgia"/>
                <a:cs typeface="Georgia"/>
              </a:endParaRPr>
            </a:p>
            <a:p>
              <a:endParaRPr lang="en-US" sz="2000" dirty="0" smtClean="0">
                <a:solidFill>
                  <a:schemeClr val="bg1"/>
                </a:solidFill>
                <a:latin typeface="Georgia"/>
                <a:cs typeface="Georgia"/>
              </a:endParaRPr>
            </a:p>
            <a:p>
              <a:r>
                <a:rPr lang="en-US" sz="2000" dirty="0" smtClean="0">
                  <a:solidFill>
                    <a:schemeClr val="bg1"/>
                  </a:solidFill>
                  <a:latin typeface="Georgia"/>
                  <a:cs typeface="Georgia"/>
                </a:rPr>
                <a:t>Experience:</a:t>
              </a:r>
            </a:p>
            <a:p>
              <a:pPr lvl="1"/>
              <a:r>
                <a:rPr lang="en-US" sz="2000" dirty="0" smtClean="0">
                  <a:solidFill>
                    <a:schemeClr val="bg1"/>
                  </a:solidFill>
                  <a:latin typeface="Georgia"/>
                  <a:cs typeface="Georgia"/>
                </a:rPr>
                <a:t>Fundamental Turbulence</a:t>
              </a:r>
            </a:p>
            <a:p>
              <a:pPr lvl="1"/>
              <a:r>
                <a:rPr lang="en-US" sz="2000" dirty="0" smtClean="0">
                  <a:solidFill>
                    <a:schemeClr val="bg1"/>
                  </a:solidFill>
                  <a:latin typeface="Georgia"/>
                  <a:cs typeface="Georgia"/>
                </a:rPr>
                <a:t>LES/DNS</a:t>
              </a:r>
            </a:p>
            <a:p>
              <a:pPr lvl="1"/>
              <a:r>
                <a:rPr lang="en-US" sz="2000" dirty="0" smtClean="0">
                  <a:solidFill>
                    <a:schemeClr val="bg1"/>
                  </a:solidFill>
                  <a:latin typeface="Georgia"/>
                  <a:cs typeface="Georgia"/>
                </a:rPr>
                <a:t>Roughness Simulations</a:t>
              </a:r>
              <a:endParaRPr lang="en-US" sz="2000" dirty="0">
                <a:solidFill>
                  <a:schemeClr val="bg1"/>
                </a:solidFill>
                <a:latin typeface="Georgia"/>
                <a:cs typeface="Georgia"/>
              </a:endParaRPr>
            </a:p>
          </p:txBody>
        </p:sp>
      </p:grpSp>
      <p:pic>
        <p:nvPicPr>
          <p:cNvPr id="2" name="Picture 1" descr="mayoral-work.png"/>
          <p:cNvPicPr>
            <a:picLocks noChangeAspect="1"/>
          </p:cNvPicPr>
          <p:nvPr/>
        </p:nvPicPr>
        <p:blipFill rotWithShape="1">
          <a:blip r:embed="rId4">
            <a:extLst>
              <a:ext uri="{28A0092B-C50C-407E-A947-70E740481C1C}">
                <a14:useLocalDpi xmlns:a14="http://schemas.microsoft.com/office/drawing/2010/main" val="0"/>
              </a:ext>
            </a:extLst>
          </a:blip>
          <a:srcRect t="12822" b="11545"/>
          <a:stretch/>
        </p:blipFill>
        <p:spPr>
          <a:xfrm>
            <a:off x="2453384" y="4403500"/>
            <a:ext cx="4237233" cy="2402035"/>
          </a:xfrm>
          <a:prstGeom prst="rect">
            <a:avLst/>
          </a:prstGeom>
        </p:spPr>
      </p:pic>
    </p:spTree>
    <p:extLst>
      <p:ext uri="{BB962C8B-B14F-4D97-AF65-F5344CB8AC3E}">
        <p14:creationId xmlns:p14="http://schemas.microsoft.com/office/powerpoint/2010/main" val="76543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3867" y="2105095"/>
            <a:ext cx="5096267" cy="769441"/>
          </a:xfrm>
          <a:prstGeom prst="rect">
            <a:avLst/>
          </a:prstGeom>
          <a:noFill/>
        </p:spPr>
        <p:txBody>
          <a:bodyPr wrap="none" rtlCol="0">
            <a:spAutoFit/>
          </a:bodyPr>
          <a:lstStyle/>
          <a:p>
            <a:r>
              <a:rPr lang="en-US" sz="4400" dirty="0" smtClean="0">
                <a:solidFill>
                  <a:srgbClr val="800000"/>
                </a:solidFill>
                <a:latin typeface="Georgia"/>
                <a:cs typeface="Georgia"/>
              </a:rPr>
              <a:t>S</a:t>
            </a:r>
            <a:r>
              <a:rPr lang="en-US" sz="4400" dirty="0" smtClean="0">
                <a:latin typeface="Georgia"/>
                <a:cs typeface="Georgia"/>
              </a:rPr>
              <a:t>tanford</a:t>
            </a:r>
            <a:r>
              <a:rPr lang="en-US" sz="4400" dirty="0" smtClean="0">
                <a:solidFill>
                  <a:srgbClr val="800000"/>
                </a:solidFill>
                <a:latin typeface="Georgia"/>
                <a:cs typeface="Georgia"/>
              </a:rPr>
              <a:t> U</a:t>
            </a:r>
            <a:r>
              <a:rPr lang="en-US" sz="4400" dirty="0" smtClean="0">
                <a:latin typeface="Georgia"/>
                <a:cs typeface="Georgia"/>
              </a:rPr>
              <a:t>niversity</a:t>
            </a:r>
            <a:endParaRPr lang="en-US" sz="4400" dirty="0"/>
          </a:p>
        </p:txBody>
      </p:sp>
      <p:pic>
        <p:nvPicPr>
          <p:cNvPr id="8" name="Picture 4" descr="C:\Users\shin\Desktop\SU-SNU matching program 20120625\resources\stanfor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1053" y="3382629"/>
            <a:ext cx="1418982" cy="147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1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832148" y="1417638"/>
            <a:ext cx="5479704" cy="2979132"/>
            <a:chOff x="1673512" y="1734504"/>
            <a:chExt cx="5479704" cy="2979132"/>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994" y="1835924"/>
              <a:ext cx="1638300" cy="2286000"/>
            </a:xfrm>
            <a:prstGeom prst="roundRect">
              <a:avLst>
                <a:gd name="adj" fmla="val 11096"/>
              </a:avLst>
            </a:prstGeom>
          </p:spPr>
        </p:pic>
        <p:sp>
          <p:nvSpPr>
            <p:cNvPr id="11" name="TextBox 10"/>
            <p:cNvSpPr txBox="1"/>
            <p:nvPr/>
          </p:nvSpPr>
          <p:spPr>
            <a:xfrm>
              <a:off x="3524773" y="1835925"/>
              <a:ext cx="3628443" cy="2877711"/>
            </a:xfrm>
            <a:prstGeom prst="rect">
              <a:avLst/>
            </a:prstGeom>
            <a:noFill/>
          </p:spPr>
          <p:txBody>
            <a:bodyPr wrap="square" rtlCol="0">
              <a:spAutoFit/>
            </a:bodyPr>
            <a:lstStyle/>
            <a:p>
              <a:r>
                <a:rPr lang="en-US" sz="2500" dirty="0" smtClean="0">
                  <a:solidFill>
                    <a:schemeClr val="bg1"/>
                  </a:solidFill>
                  <a:latin typeface="Georgia"/>
                  <a:cs typeface="Georgia"/>
                </a:rPr>
                <a:t>Johan Larsson</a:t>
              </a:r>
            </a:p>
            <a:p>
              <a:r>
                <a:rPr lang="en-US" sz="2000" i="1" dirty="0" smtClean="0">
                  <a:solidFill>
                    <a:schemeClr val="bg1"/>
                  </a:solidFill>
                  <a:latin typeface="Georgia"/>
                  <a:cs typeface="Georgia"/>
                </a:rPr>
                <a:t>Research Associate</a:t>
              </a:r>
            </a:p>
            <a:p>
              <a:endParaRPr lang="en-US" sz="2000" dirty="0" smtClean="0">
                <a:solidFill>
                  <a:schemeClr val="bg1"/>
                </a:solidFill>
                <a:latin typeface="Georgia"/>
                <a:cs typeface="Georgia"/>
              </a:endParaRPr>
            </a:p>
            <a:p>
              <a:endParaRPr lang="en-US" sz="2000" dirty="0" smtClean="0">
                <a:solidFill>
                  <a:schemeClr val="bg1"/>
                </a:solidFill>
                <a:latin typeface="Georgia"/>
                <a:cs typeface="Georgia"/>
              </a:endParaRPr>
            </a:p>
            <a:p>
              <a:r>
                <a:rPr lang="en-US" sz="2000" dirty="0" smtClean="0">
                  <a:solidFill>
                    <a:schemeClr val="bg1"/>
                  </a:solidFill>
                  <a:latin typeface="Georgia"/>
                  <a:cs typeface="Georgia"/>
                </a:rPr>
                <a:t>Experience:</a:t>
              </a:r>
            </a:p>
            <a:p>
              <a:pPr lvl="1"/>
              <a:r>
                <a:rPr lang="en-US" sz="1600" dirty="0" smtClean="0">
                  <a:solidFill>
                    <a:schemeClr val="bg1"/>
                  </a:solidFill>
                  <a:latin typeface="Georgia"/>
                  <a:cs typeface="Georgia"/>
                </a:rPr>
                <a:t>Shock/Turbulence Interaction</a:t>
              </a:r>
            </a:p>
            <a:p>
              <a:pPr lvl="1"/>
              <a:r>
                <a:rPr lang="en-US" sz="2000" dirty="0" smtClean="0">
                  <a:solidFill>
                    <a:schemeClr val="bg1"/>
                  </a:solidFill>
                  <a:latin typeface="Georgia"/>
                  <a:cs typeface="Georgia"/>
                </a:rPr>
                <a:t>LES/DNS</a:t>
              </a:r>
            </a:p>
            <a:p>
              <a:pPr lvl="1"/>
              <a:r>
                <a:rPr lang="en-US" sz="2000" dirty="0" smtClean="0">
                  <a:solidFill>
                    <a:schemeClr val="bg1"/>
                  </a:solidFill>
                  <a:latin typeface="Georgia"/>
                  <a:cs typeface="Georgia"/>
                </a:rPr>
                <a:t>Turbulent Combustion</a:t>
              </a:r>
            </a:p>
            <a:p>
              <a:pPr lvl="1"/>
              <a:r>
                <a:rPr lang="en-US" sz="2000" dirty="0" smtClean="0">
                  <a:solidFill>
                    <a:schemeClr val="bg1"/>
                  </a:solidFill>
                  <a:latin typeface="Georgia"/>
                  <a:cs typeface="Georgia"/>
                </a:rPr>
                <a:t>Numerical Analysis</a:t>
              </a:r>
              <a:endParaRPr lang="en-US" sz="2000" dirty="0">
                <a:solidFill>
                  <a:schemeClr val="bg1"/>
                </a:solidFill>
                <a:latin typeface="Georgia"/>
                <a:cs typeface="Georgia"/>
              </a:endParaRPr>
            </a:p>
          </p:txBody>
        </p:sp>
      </p:grpSp>
      <p:pic>
        <p:nvPicPr>
          <p:cNvPr id="3" name="Picture 2" descr="larrson-wor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852" y="4421920"/>
            <a:ext cx="4188296" cy="2355916"/>
          </a:xfrm>
          <a:prstGeom prst="rect">
            <a:avLst/>
          </a:prstGeom>
        </p:spPr>
      </p:pic>
    </p:spTree>
    <p:extLst>
      <p:ext uri="{BB962C8B-B14F-4D97-AF65-F5344CB8AC3E}">
        <p14:creationId xmlns:p14="http://schemas.microsoft.com/office/powerpoint/2010/main" val="698802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832148" y="1417638"/>
            <a:ext cx="5479704" cy="3348464"/>
            <a:chOff x="1673512" y="1734504"/>
            <a:chExt cx="5479704" cy="3348464"/>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56" y="1835924"/>
              <a:ext cx="1626576" cy="2286000"/>
            </a:xfrm>
            <a:prstGeom prst="roundRect">
              <a:avLst>
                <a:gd name="adj" fmla="val 11096"/>
              </a:avLst>
            </a:prstGeom>
          </p:spPr>
        </p:pic>
        <p:sp>
          <p:nvSpPr>
            <p:cNvPr id="11" name="TextBox 10"/>
            <p:cNvSpPr txBox="1"/>
            <p:nvPr/>
          </p:nvSpPr>
          <p:spPr>
            <a:xfrm>
              <a:off x="3524773" y="1835925"/>
              <a:ext cx="3628443" cy="3247043"/>
            </a:xfrm>
            <a:prstGeom prst="rect">
              <a:avLst/>
            </a:prstGeom>
            <a:noFill/>
          </p:spPr>
          <p:txBody>
            <a:bodyPr wrap="square" rtlCol="0">
              <a:spAutoFit/>
            </a:bodyPr>
            <a:lstStyle/>
            <a:p>
              <a:r>
                <a:rPr lang="en-US" sz="2500" dirty="0" smtClean="0">
                  <a:solidFill>
                    <a:schemeClr val="bg1"/>
                  </a:solidFill>
                  <a:latin typeface="Georgia"/>
                  <a:cs typeface="Georgia"/>
                </a:rPr>
                <a:t>Peter Bradshaw</a:t>
              </a:r>
            </a:p>
            <a:p>
              <a:r>
                <a:rPr lang="en-US" sz="2000" i="1" dirty="0" smtClean="0">
                  <a:solidFill>
                    <a:schemeClr val="bg1"/>
                  </a:solidFill>
                  <a:latin typeface="Georgia"/>
                  <a:cs typeface="Georgia"/>
                </a:rPr>
                <a:t>Professor Emeritus</a:t>
              </a:r>
            </a:p>
            <a:p>
              <a:endParaRPr lang="en-US" sz="2000" dirty="0" smtClean="0">
                <a:solidFill>
                  <a:schemeClr val="bg1"/>
                </a:solidFill>
                <a:latin typeface="Georgia"/>
                <a:cs typeface="Georgia"/>
              </a:endParaRPr>
            </a:p>
            <a:p>
              <a:r>
                <a:rPr lang="en-US" sz="2000" dirty="0" smtClean="0">
                  <a:solidFill>
                    <a:schemeClr val="bg1"/>
                  </a:solidFill>
                  <a:latin typeface="Georgia"/>
                  <a:cs typeface="Georgia"/>
                </a:rPr>
                <a:t>Experience:</a:t>
              </a:r>
            </a:p>
            <a:p>
              <a:r>
                <a:rPr lang="en-US" sz="2000" dirty="0">
                  <a:solidFill>
                    <a:schemeClr val="bg1"/>
                  </a:solidFill>
                  <a:latin typeface="Georgia"/>
                  <a:cs typeface="Georgia"/>
                </a:rPr>
                <a:t>	</a:t>
              </a:r>
              <a:r>
                <a:rPr lang="en-US" sz="2000" dirty="0" smtClean="0">
                  <a:solidFill>
                    <a:schemeClr val="bg1"/>
                  </a:solidFill>
                  <a:latin typeface="Georgia"/>
                  <a:cs typeface="Georgia"/>
                </a:rPr>
                <a:t>Experimental Techniques</a:t>
              </a:r>
            </a:p>
            <a:p>
              <a:r>
                <a:rPr lang="en-US" sz="2000" dirty="0">
                  <a:solidFill>
                    <a:schemeClr val="bg1"/>
                  </a:solidFill>
                  <a:latin typeface="Georgia"/>
                  <a:cs typeface="Georgia"/>
                </a:rPr>
                <a:t>	</a:t>
              </a:r>
              <a:r>
                <a:rPr lang="en-US" sz="2000" dirty="0" smtClean="0">
                  <a:solidFill>
                    <a:schemeClr val="bg1"/>
                  </a:solidFill>
                  <a:latin typeface="Georgia"/>
                  <a:cs typeface="Georgia"/>
                </a:rPr>
                <a:t>Turbulent Flows</a:t>
              </a:r>
            </a:p>
            <a:p>
              <a:r>
                <a:rPr lang="en-US" sz="2000" dirty="0">
                  <a:solidFill>
                    <a:schemeClr val="bg1"/>
                  </a:solidFill>
                  <a:latin typeface="Georgia"/>
                  <a:cs typeface="Georgia"/>
                </a:rPr>
                <a:t>	</a:t>
              </a:r>
              <a:r>
                <a:rPr lang="en-US" sz="2000" dirty="0" smtClean="0">
                  <a:solidFill>
                    <a:schemeClr val="bg1"/>
                  </a:solidFill>
                  <a:latin typeface="Georgia"/>
                  <a:cs typeface="Georgia"/>
                </a:rPr>
                <a:t>Turbulence Modeling</a:t>
              </a:r>
            </a:p>
            <a:p>
              <a:pPr lvl="1"/>
              <a:r>
                <a:rPr lang="en-US" sz="2000" dirty="0" smtClean="0">
                  <a:solidFill>
                    <a:schemeClr val="accent2">
                      <a:lumMod val="60000"/>
                      <a:lumOff val="40000"/>
                    </a:schemeClr>
                  </a:solidFill>
                  <a:latin typeface="Georgia"/>
                  <a:cs typeface="Georgia"/>
                </a:rPr>
                <a:t>240 </a:t>
              </a:r>
              <a:r>
                <a:rPr lang="en-US" sz="2000" dirty="0" smtClean="0">
                  <a:solidFill>
                    <a:schemeClr val="bg1"/>
                  </a:solidFill>
                  <a:latin typeface="Georgia"/>
                  <a:cs typeface="Georgia"/>
                </a:rPr>
                <a:t>Journal Publications</a:t>
              </a:r>
            </a:p>
            <a:p>
              <a:pPr lvl="1"/>
              <a:r>
                <a:rPr lang="en-US" sz="2000" dirty="0" smtClean="0">
                  <a:solidFill>
                    <a:srgbClr val="D99694"/>
                  </a:solidFill>
                  <a:latin typeface="Georgia"/>
                  <a:cs typeface="Georgia"/>
                </a:rPr>
                <a:t>6</a:t>
              </a:r>
              <a:r>
                <a:rPr lang="en-US" sz="2000" dirty="0" smtClean="0">
                  <a:solidFill>
                    <a:schemeClr val="bg1"/>
                  </a:solidFill>
                  <a:latin typeface="Georgia"/>
                  <a:cs typeface="Georgia"/>
                </a:rPr>
                <a:t> Books</a:t>
              </a:r>
            </a:p>
            <a:p>
              <a:pPr lvl="1"/>
              <a:endParaRPr lang="en-US" sz="2000" dirty="0">
                <a:solidFill>
                  <a:schemeClr val="bg1"/>
                </a:solidFill>
                <a:latin typeface="Georgia"/>
                <a:cs typeface="Georgia"/>
              </a:endParaRPr>
            </a:p>
          </p:txBody>
        </p:sp>
      </p:grpSp>
    </p:spTree>
    <p:extLst>
      <p:ext uri="{BB962C8B-B14F-4D97-AF65-F5344CB8AC3E}">
        <p14:creationId xmlns:p14="http://schemas.microsoft.com/office/powerpoint/2010/main" val="143561802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2" name="Group 1"/>
          <p:cNvGrpSpPr/>
          <p:nvPr/>
        </p:nvGrpSpPr>
        <p:grpSpPr>
          <a:xfrm>
            <a:off x="1832148" y="1417638"/>
            <a:ext cx="5479704" cy="2963743"/>
            <a:chOff x="1832148" y="1417638"/>
            <a:chExt cx="5479704" cy="2963743"/>
          </a:xfrm>
        </p:grpSpPr>
        <p:grpSp>
          <p:nvGrpSpPr>
            <p:cNvPr id="13" name="Group 12"/>
            <p:cNvGrpSpPr/>
            <p:nvPr/>
          </p:nvGrpSpPr>
          <p:grpSpPr>
            <a:xfrm>
              <a:off x="1832148" y="1417638"/>
              <a:ext cx="5479704" cy="2963743"/>
              <a:chOff x="1673512" y="1734504"/>
              <a:chExt cx="5479704" cy="2963743"/>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3524773" y="1835925"/>
                <a:ext cx="3628443" cy="2323713"/>
              </a:xfrm>
              <a:prstGeom prst="rect">
                <a:avLst/>
              </a:prstGeom>
              <a:noFill/>
            </p:spPr>
            <p:txBody>
              <a:bodyPr wrap="square" rtlCol="0">
                <a:spAutoFit/>
              </a:bodyPr>
              <a:lstStyle/>
              <a:p>
                <a:r>
                  <a:rPr lang="en-US" sz="2500" dirty="0" err="1" smtClean="0">
                    <a:solidFill>
                      <a:schemeClr val="bg1"/>
                    </a:solidFill>
                    <a:latin typeface="Georgia"/>
                    <a:cs typeface="Georgia"/>
                  </a:rPr>
                  <a:t>Sungmin</a:t>
                </a:r>
                <a:r>
                  <a:rPr lang="en-US" sz="2500" dirty="0" smtClean="0">
                    <a:solidFill>
                      <a:schemeClr val="bg1"/>
                    </a:solidFill>
                    <a:latin typeface="Georgia"/>
                    <a:cs typeface="Georgia"/>
                  </a:rPr>
                  <a:t> </a:t>
                </a:r>
                <a:r>
                  <a:rPr lang="en-US" sz="2500" dirty="0" err="1" smtClean="0">
                    <a:solidFill>
                      <a:schemeClr val="bg1"/>
                    </a:solidFill>
                    <a:latin typeface="Georgia"/>
                    <a:cs typeface="Georgia"/>
                  </a:rPr>
                  <a:t>Ryu</a:t>
                </a:r>
                <a:endParaRPr lang="en-US" sz="2500" dirty="0" smtClean="0">
                  <a:solidFill>
                    <a:schemeClr val="bg1"/>
                  </a:solidFill>
                  <a:latin typeface="Georgia"/>
                  <a:cs typeface="Georgia"/>
                </a:endParaRPr>
              </a:p>
              <a:p>
                <a:r>
                  <a:rPr lang="en-US" sz="2000" i="1" dirty="0" smtClean="0">
                    <a:solidFill>
                      <a:schemeClr val="bg1"/>
                    </a:solidFill>
                    <a:latin typeface="Georgia"/>
                    <a:cs typeface="Georgia"/>
                  </a:rPr>
                  <a:t>PhD Candidate</a:t>
                </a:r>
              </a:p>
              <a:p>
                <a:endParaRPr lang="en-US" sz="2000" dirty="0" smtClean="0">
                  <a:solidFill>
                    <a:schemeClr val="bg1"/>
                  </a:solidFill>
                  <a:latin typeface="Georgia"/>
                  <a:cs typeface="Georgia"/>
                </a:endParaRPr>
              </a:p>
              <a:p>
                <a:endParaRPr lang="en-US" sz="2000" dirty="0" smtClean="0">
                  <a:solidFill>
                    <a:schemeClr val="bg1"/>
                  </a:solidFill>
                  <a:latin typeface="Georgia"/>
                  <a:cs typeface="Georgia"/>
                </a:endParaRPr>
              </a:p>
              <a:p>
                <a:r>
                  <a:rPr lang="en-US" sz="2000" dirty="0" smtClean="0">
                    <a:solidFill>
                      <a:schemeClr val="bg1"/>
                    </a:solidFill>
                    <a:latin typeface="Georgia"/>
                    <a:cs typeface="Georgia"/>
                  </a:rPr>
                  <a:t>Experience:</a:t>
                </a:r>
              </a:p>
              <a:p>
                <a:pPr lvl="1"/>
                <a:r>
                  <a:rPr lang="en-US" sz="2000" dirty="0" smtClean="0">
                    <a:solidFill>
                      <a:schemeClr val="bg1"/>
                    </a:solidFill>
                    <a:latin typeface="Georgia"/>
                    <a:cs typeface="Georgia"/>
                  </a:rPr>
                  <a:t>LES</a:t>
                </a:r>
              </a:p>
              <a:p>
                <a:pPr lvl="1"/>
                <a:r>
                  <a:rPr lang="en-US" sz="2000" dirty="0" smtClean="0">
                    <a:solidFill>
                      <a:schemeClr val="bg1"/>
                    </a:solidFill>
                    <a:latin typeface="Georgia"/>
                    <a:cs typeface="Georgia"/>
                  </a:rPr>
                  <a:t>Large scale simulations</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467" y="1519058"/>
              <a:ext cx="1607067" cy="2286000"/>
            </a:xfrm>
            <a:prstGeom prst="roundRect">
              <a:avLst>
                <a:gd name="adj" fmla="val 11096"/>
              </a:avLst>
            </a:prstGeom>
          </p:spPr>
        </p:pic>
      </p:grpSp>
    </p:spTree>
    <p:extLst>
      <p:ext uri="{BB962C8B-B14F-4D97-AF65-F5344CB8AC3E}">
        <p14:creationId xmlns:p14="http://schemas.microsoft.com/office/powerpoint/2010/main" val="20199728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63453" y="146816"/>
            <a:ext cx="943169" cy="1186087"/>
            <a:chOff x="2856080" y="2253068"/>
            <a:chExt cx="3163216" cy="3977919"/>
          </a:xfrm>
        </p:grpSpPr>
        <p:sp>
          <p:nvSpPr>
            <p:cNvPr id="5" name="Block Arc 4"/>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rot="5400000">
              <a:off x="3172968"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1832148" y="1417638"/>
            <a:ext cx="5479704" cy="2963743"/>
            <a:chOff x="1673512" y="1734504"/>
            <a:chExt cx="5479704" cy="2963743"/>
          </a:xfrm>
        </p:grpSpPr>
        <p:sp>
          <p:nvSpPr>
            <p:cNvPr id="9" name="Rounded Rectangle 8"/>
            <p:cNvSpPr/>
            <p:nvPr/>
          </p:nvSpPr>
          <p:spPr>
            <a:xfrm>
              <a:off x="1673512" y="1734504"/>
              <a:ext cx="5479704" cy="2963743"/>
            </a:xfrm>
            <a:prstGeom prst="roundRect">
              <a:avLst>
                <a:gd name="adj" fmla="val 8142"/>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963" r="17430"/>
            <a:stretch/>
          </p:blipFill>
          <p:spPr>
            <a:xfrm>
              <a:off x="1775328" y="1835924"/>
              <a:ext cx="1614073" cy="2286000"/>
            </a:xfrm>
            <a:prstGeom prst="roundRect">
              <a:avLst>
                <a:gd name="adj" fmla="val 11096"/>
              </a:avLst>
            </a:prstGeom>
          </p:spPr>
        </p:pic>
        <p:sp>
          <p:nvSpPr>
            <p:cNvPr id="11" name="TextBox 10"/>
            <p:cNvSpPr txBox="1"/>
            <p:nvPr/>
          </p:nvSpPr>
          <p:spPr>
            <a:xfrm>
              <a:off x="3524773" y="1835925"/>
              <a:ext cx="3628443" cy="2569934"/>
            </a:xfrm>
            <a:prstGeom prst="rect">
              <a:avLst/>
            </a:prstGeom>
            <a:noFill/>
          </p:spPr>
          <p:txBody>
            <a:bodyPr wrap="square" rtlCol="0">
              <a:spAutoFit/>
            </a:bodyPr>
            <a:lstStyle/>
            <a:p>
              <a:r>
                <a:rPr lang="en-US" sz="2500" dirty="0" smtClean="0">
                  <a:solidFill>
                    <a:schemeClr val="bg1"/>
                  </a:solidFill>
                  <a:latin typeface="Georgia"/>
                  <a:cs typeface="Georgia"/>
                </a:rPr>
                <a:t>Matt Vassar</a:t>
              </a:r>
            </a:p>
            <a:p>
              <a:r>
                <a:rPr lang="en-US" sz="2000" i="1" dirty="0" smtClean="0">
                  <a:solidFill>
                    <a:schemeClr val="bg1"/>
                  </a:solidFill>
                  <a:latin typeface="Georgia"/>
                  <a:cs typeface="Georgia"/>
                </a:rPr>
                <a:t>Lecturer</a:t>
              </a:r>
            </a:p>
            <a:p>
              <a:r>
                <a:rPr lang="en-US" sz="1600" i="1" dirty="0" smtClean="0">
                  <a:solidFill>
                    <a:schemeClr val="bg1"/>
                  </a:solidFill>
                  <a:latin typeface="Georgia"/>
                  <a:cs typeface="Georgia"/>
                </a:rPr>
                <a:t>Technical Communication Program</a:t>
              </a:r>
            </a:p>
            <a:p>
              <a:endParaRPr lang="en-US" sz="2000" dirty="0" smtClean="0">
                <a:solidFill>
                  <a:schemeClr val="bg1"/>
                </a:solidFill>
                <a:latin typeface="Georgia"/>
                <a:cs typeface="Georgia"/>
              </a:endParaRPr>
            </a:p>
            <a:p>
              <a:r>
                <a:rPr lang="en-US" sz="2000" dirty="0" smtClean="0">
                  <a:solidFill>
                    <a:schemeClr val="bg1"/>
                  </a:solidFill>
                  <a:latin typeface="Georgia"/>
                  <a:cs typeface="Georgia"/>
                </a:rPr>
                <a:t>Experience:</a:t>
              </a:r>
            </a:p>
            <a:p>
              <a:pPr lvl="1"/>
              <a:r>
                <a:rPr lang="en-US" sz="2000" dirty="0" smtClean="0">
                  <a:solidFill>
                    <a:schemeClr val="bg1"/>
                  </a:solidFill>
                  <a:latin typeface="Georgia"/>
                  <a:cs typeface="Georgia"/>
                </a:rPr>
                <a:t>Public Speaking</a:t>
              </a:r>
            </a:p>
            <a:p>
              <a:pPr lvl="1"/>
              <a:r>
                <a:rPr lang="en-US" sz="2000" dirty="0" smtClean="0">
                  <a:solidFill>
                    <a:schemeClr val="bg1"/>
                  </a:solidFill>
                  <a:latin typeface="Georgia"/>
                  <a:cs typeface="Georgia"/>
                </a:rPr>
                <a:t>Technical Presentations</a:t>
              </a:r>
            </a:p>
            <a:p>
              <a:pPr lvl="1"/>
              <a:r>
                <a:rPr lang="en-US" sz="2000" dirty="0" smtClean="0">
                  <a:solidFill>
                    <a:schemeClr val="bg1"/>
                  </a:solidFill>
                  <a:latin typeface="Georgia"/>
                  <a:cs typeface="Georgia"/>
                </a:rPr>
                <a:t>Communication</a:t>
              </a:r>
              <a:endParaRPr lang="en-US" sz="2000" dirty="0">
                <a:solidFill>
                  <a:schemeClr val="bg1"/>
                </a:solidFill>
                <a:latin typeface="Georgia"/>
                <a:cs typeface="Georgia"/>
              </a:endParaRPr>
            </a:p>
          </p:txBody>
        </p:sp>
      </p:grpSp>
    </p:spTree>
    <p:extLst>
      <p:ext uri="{BB962C8B-B14F-4D97-AF65-F5344CB8AC3E}">
        <p14:creationId xmlns:p14="http://schemas.microsoft.com/office/powerpoint/2010/main" val="15072678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no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401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49068" y="3127616"/>
            <a:ext cx="1079116" cy="1097280"/>
            <a:chOff x="3949068" y="3127616"/>
            <a:chExt cx="1079116" cy="1097280"/>
          </a:xfrm>
        </p:grpSpPr>
        <p:pic>
          <p:nvPicPr>
            <p:cNvPr id="17" name="Picture 4" descr="C:\Users\shin\Desktop\SU-SNU matching program 20120625\resources\stanford.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891"/>
            <a:stretch/>
          </p:blipFill>
          <p:spPr bwMode="auto">
            <a:xfrm>
              <a:off x="4477198" y="3127616"/>
              <a:ext cx="55098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Users\shin\Desktop\SU-SNU matching program 20120625\resources\Seoul_national_university_embl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47600"/>
            <a:stretch/>
          </p:blipFill>
          <p:spPr bwMode="auto">
            <a:xfrm>
              <a:off x="3949068" y="3140191"/>
              <a:ext cx="527060" cy="100584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Block Arc 5"/>
          <p:cNvSpPr>
            <a:spLocks noChangeAspect="1"/>
          </p:cNvSpPr>
          <p:nvPr/>
        </p:nvSpPr>
        <p:spPr>
          <a:xfrm rot="5400000">
            <a:off x="3178592" y="2363482"/>
            <a:ext cx="2574716" cy="2574716"/>
          </a:xfrm>
          <a:prstGeom prst="blockArc">
            <a:avLst>
              <a:gd name="adj1" fmla="val 10800000"/>
              <a:gd name="adj2" fmla="val 17960575"/>
              <a:gd name="adj3" fmla="val 23542"/>
            </a:avLst>
          </a:prstGeom>
          <a:solidFill>
            <a:schemeClr val="bg1">
              <a:lumMod val="65000"/>
            </a:schemeClr>
          </a:solid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p:cNvSpPr>
            <a:spLocks noChangeAspect="1"/>
          </p:cNvSpPr>
          <p:nvPr/>
        </p:nvSpPr>
        <p:spPr>
          <a:xfrm>
            <a:off x="3465938" y="3721977"/>
            <a:ext cx="2574716" cy="2574716"/>
          </a:xfrm>
          <a:prstGeom prst="blockArc">
            <a:avLst>
              <a:gd name="adj1" fmla="val 10800000"/>
              <a:gd name="adj2" fmla="val 17960575"/>
              <a:gd name="adj3" fmla="val 23542"/>
            </a:avLst>
          </a:prstGeom>
          <a:solidFill>
            <a:srgbClr val="262626"/>
          </a:solid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Block Arc 4"/>
          <p:cNvSpPr>
            <a:spLocks noChangeAspect="1"/>
          </p:cNvSpPr>
          <p:nvPr/>
        </p:nvSpPr>
        <p:spPr>
          <a:xfrm>
            <a:off x="2904478" y="2623244"/>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chor="b"/>
          <a:lstStyle/>
          <a:p>
            <a:r>
              <a:rPr lang="en-US" dirty="0" smtClean="0">
                <a:latin typeface="Georgia"/>
                <a:cs typeface="Georgia"/>
              </a:rPr>
              <a:t>Questions?</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5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703" y="1481454"/>
            <a:ext cx="7468595" cy="1323439"/>
          </a:xfrm>
          <a:prstGeom prst="rect">
            <a:avLst/>
          </a:prstGeom>
          <a:noFill/>
        </p:spPr>
        <p:txBody>
          <a:bodyPr wrap="square" rtlCol="0">
            <a:spAutoFit/>
          </a:bodyPr>
          <a:lstStyle/>
          <a:p>
            <a:pPr algn="ctr"/>
            <a:r>
              <a:rPr lang="en-US" sz="4000" dirty="0" smtClean="0">
                <a:latin typeface="Georgia"/>
                <a:cs typeface="Georgia"/>
              </a:rPr>
              <a:t>On The </a:t>
            </a:r>
            <a:r>
              <a:rPr lang="en-US" sz="4000" dirty="0">
                <a:latin typeface="Georgia"/>
                <a:cs typeface="Georgia"/>
              </a:rPr>
              <a:t>C</a:t>
            </a:r>
            <a:r>
              <a:rPr lang="en-US" sz="4000" dirty="0" smtClean="0">
                <a:latin typeface="Georgia"/>
                <a:cs typeface="Georgia"/>
              </a:rPr>
              <a:t>omputational </a:t>
            </a:r>
            <a:r>
              <a:rPr lang="en-US" sz="4000" dirty="0">
                <a:latin typeface="Georgia"/>
                <a:cs typeface="Georgia"/>
              </a:rPr>
              <a:t>A</a:t>
            </a:r>
            <a:r>
              <a:rPr lang="en-US" sz="4000" dirty="0" smtClean="0">
                <a:latin typeface="Georgia"/>
                <a:cs typeface="Georgia"/>
              </a:rPr>
              <a:t>nalysis </a:t>
            </a:r>
            <a:r>
              <a:rPr lang="en-US" sz="4000" dirty="0">
                <a:latin typeface="Georgia"/>
                <a:cs typeface="Georgia"/>
              </a:rPr>
              <a:t>O</a:t>
            </a:r>
            <a:r>
              <a:rPr lang="en-US" sz="4000" dirty="0" smtClean="0">
                <a:latin typeface="Georgia"/>
                <a:cs typeface="Georgia"/>
              </a:rPr>
              <a:t>f </a:t>
            </a:r>
            <a:r>
              <a:rPr lang="en-US" sz="4000" dirty="0" smtClean="0">
                <a:latin typeface="Georgia"/>
                <a:cs typeface="Georgia"/>
              </a:rPr>
              <a:t>Flow Over Roughness</a:t>
            </a:r>
            <a:endParaRPr lang="en-US" sz="4000" dirty="0"/>
          </a:p>
        </p:txBody>
      </p:sp>
      <p:sp>
        <p:nvSpPr>
          <p:cNvPr id="3" name="TextBox 2"/>
          <p:cNvSpPr txBox="1"/>
          <p:nvPr/>
        </p:nvSpPr>
        <p:spPr>
          <a:xfrm>
            <a:off x="1564570" y="6159652"/>
            <a:ext cx="6014875" cy="646331"/>
          </a:xfrm>
          <a:prstGeom prst="rect">
            <a:avLst/>
          </a:prstGeom>
          <a:noFill/>
        </p:spPr>
        <p:txBody>
          <a:bodyPr wrap="none" rtlCol="0">
            <a:spAutoFit/>
          </a:bodyPr>
          <a:lstStyle/>
          <a:p>
            <a:pPr algn="ctr"/>
            <a:r>
              <a:rPr lang="en-US" dirty="0" smtClean="0">
                <a:solidFill>
                  <a:srgbClr val="000090"/>
                </a:solidFill>
                <a:latin typeface="Georgia"/>
                <a:cs typeface="Georgia"/>
              </a:rPr>
              <a:t>SNU</a:t>
            </a:r>
            <a:r>
              <a:rPr lang="en-US" dirty="0" smtClean="0">
                <a:latin typeface="Georgia"/>
                <a:cs typeface="Georgia"/>
              </a:rPr>
              <a:t>-</a:t>
            </a:r>
            <a:r>
              <a:rPr lang="en-US" dirty="0" smtClean="0">
                <a:solidFill>
                  <a:srgbClr val="800000"/>
                </a:solidFill>
                <a:latin typeface="Georgia"/>
                <a:cs typeface="Georgia"/>
              </a:rPr>
              <a:t>SU</a:t>
            </a:r>
            <a:r>
              <a:rPr lang="en-US" dirty="0" smtClean="0">
                <a:latin typeface="Georgia"/>
                <a:cs typeface="Georgia"/>
              </a:rPr>
              <a:t> Student Joint Workshop Summary Presentation</a:t>
            </a:r>
          </a:p>
          <a:p>
            <a:pPr algn="ctr"/>
            <a:r>
              <a:rPr lang="en-US" dirty="0" smtClean="0">
                <a:latin typeface="Georgia"/>
                <a:cs typeface="Georgia"/>
              </a:rPr>
              <a:t>June 25</a:t>
            </a:r>
            <a:r>
              <a:rPr lang="en-US" baseline="30000" dirty="0" smtClean="0">
                <a:latin typeface="Georgia"/>
                <a:cs typeface="Georgia"/>
              </a:rPr>
              <a:t>th</a:t>
            </a:r>
            <a:r>
              <a:rPr lang="en-US" dirty="0" smtClean="0">
                <a:latin typeface="Georgia"/>
                <a:cs typeface="Georgia"/>
              </a:rPr>
              <a:t> 2012</a:t>
            </a:r>
            <a:endParaRPr lang="en-US" dirty="0"/>
          </a:p>
        </p:txBody>
      </p:sp>
      <p:grpSp>
        <p:nvGrpSpPr>
          <p:cNvPr id="8" name="Group 7"/>
          <p:cNvGrpSpPr/>
          <p:nvPr/>
        </p:nvGrpSpPr>
        <p:grpSpPr>
          <a:xfrm>
            <a:off x="1003310" y="3592912"/>
            <a:ext cx="6753114" cy="648000"/>
            <a:chOff x="1003310" y="4466522"/>
            <a:chExt cx="6753114" cy="648000"/>
          </a:xfrm>
        </p:grpSpPr>
        <p:pic>
          <p:nvPicPr>
            <p:cNvPr id="4" name="Picture 4" descr="C:\Users\shin\Desktop\SU-SNU matching program 20120625\resources\stanfor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1988" y="4466522"/>
              <a:ext cx="624436" cy="6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shin\Desktop\SU-SNU matching program 20120625\resources\Seoul_national_university_embl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3310" y="4502522"/>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79311" y="4528912"/>
              <a:ext cx="5560937" cy="523220"/>
            </a:xfrm>
            <a:prstGeom prst="rect">
              <a:avLst/>
            </a:prstGeom>
            <a:noFill/>
          </p:spPr>
          <p:txBody>
            <a:bodyPr wrap="none" rtlCol="0" anchor="ctr">
              <a:spAutoFit/>
            </a:bodyPr>
            <a:lstStyle/>
            <a:p>
              <a:pPr algn="ctr"/>
              <a:r>
                <a:rPr lang="en-US" sz="2800" dirty="0" err="1" smtClean="0">
                  <a:solidFill>
                    <a:srgbClr val="000090"/>
                  </a:solidFill>
                  <a:latin typeface="Georgia"/>
                  <a:cs typeface="Georgia"/>
                </a:rPr>
                <a:t>J</a:t>
              </a:r>
              <a:r>
                <a:rPr lang="en-US" sz="2800" dirty="0" err="1" smtClean="0">
                  <a:latin typeface="Georgia"/>
                  <a:cs typeface="Georgia"/>
                </a:rPr>
                <a:t>u</a:t>
              </a:r>
              <a:r>
                <a:rPr lang="en-US" sz="2800" dirty="0" smtClean="0">
                  <a:latin typeface="Georgia"/>
                  <a:cs typeface="Georgia"/>
                </a:rPr>
                <a:t> </a:t>
              </a:r>
              <a:r>
                <a:rPr lang="en-US" sz="2800" dirty="0" smtClean="0">
                  <a:solidFill>
                    <a:srgbClr val="000090"/>
                  </a:solidFill>
                  <a:latin typeface="Georgia"/>
                  <a:cs typeface="Georgia"/>
                </a:rPr>
                <a:t>H</a:t>
              </a:r>
              <a:r>
                <a:rPr lang="en-US" sz="2800" dirty="0" smtClean="0">
                  <a:latin typeface="Georgia"/>
                  <a:cs typeface="Georgia"/>
                </a:rPr>
                <a:t>yun </a:t>
              </a:r>
              <a:r>
                <a:rPr lang="en-US" sz="2800" dirty="0" smtClean="0">
                  <a:solidFill>
                    <a:srgbClr val="000090"/>
                  </a:solidFill>
                  <a:latin typeface="Georgia"/>
                  <a:cs typeface="Georgia"/>
                </a:rPr>
                <a:t>S</a:t>
              </a:r>
              <a:r>
                <a:rPr lang="en-US" sz="2800" dirty="0" smtClean="0">
                  <a:latin typeface="Georgia"/>
                  <a:cs typeface="Georgia"/>
                </a:rPr>
                <a:t>hin and </a:t>
              </a:r>
              <a:r>
                <a:rPr lang="en-US" sz="2800" dirty="0" smtClean="0">
                  <a:solidFill>
                    <a:srgbClr val="800000"/>
                  </a:solidFill>
                  <a:latin typeface="Georgia"/>
                  <a:cs typeface="Georgia"/>
                </a:rPr>
                <a:t>M</a:t>
              </a:r>
              <a:r>
                <a:rPr lang="en-US" sz="2800" dirty="0" smtClean="0">
                  <a:latin typeface="Georgia"/>
                  <a:cs typeface="Georgia"/>
                </a:rPr>
                <a:t>ichael </a:t>
              </a:r>
              <a:r>
                <a:rPr lang="en-US" sz="2800" dirty="0" smtClean="0">
                  <a:solidFill>
                    <a:srgbClr val="800000"/>
                  </a:solidFill>
                  <a:latin typeface="Georgia"/>
                  <a:cs typeface="Georgia"/>
                </a:rPr>
                <a:t>E</a:t>
              </a:r>
              <a:r>
                <a:rPr lang="en-US" sz="2800" dirty="0" smtClean="0">
                  <a:latin typeface="Georgia"/>
                  <a:cs typeface="Georgia"/>
                </a:rPr>
                <a:t>mory</a:t>
              </a:r>
              <a:endParaRPr lang="en-US" sz="2800" dirty="0"/>
            </a:p>
          </p:txBody>
        </p:sp>
      </p:grpSp>
    </p:spTree>
    <p:extLst>
      <p:ext uri="{BB962C8B-B14F-4D97-AF65-F5344CB8AC3E}">
        <p14:creationId xmlns:p14="http://schemas.microsoft.com/office/powerpoint/2010/main" val="4472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solidFill>
              <a:schemeClr val="bg1">
                <a:lumMod val="65000"/>
              </a:schemeClr>
            </a:solid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solidFill>
              <a:srgbClr val="262626"/>
            </a:solid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solidFill>
              <a:srgbClr val="800000"/>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428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solidFill>
              <a:schemeClr val="bg1">
                <a:lumMod val="65000"/>
              </a:schemeClr>
            </a:solid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no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81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163453" y="146816"/>
            <a:ext cx="943169" cy="1186087"/>
            <a:chOff x="2856080" y="2253068"/>
            <a:chExt cx="3163216" cy="3977919"/>
          </a:xfrm>
        </p:grpSpPr>
        <p:sp>
          <p:nvSpPr>
            <p:cNvPr id="4" name="Block Arc 3"/>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Block Arc 4"/>
            <p:cNvSpPr>
              <a:spLocks noChangeAspect="1"/>
            </p:cNvSpPr>
            <p:nvPr/>
          </p:nvSpPr>
          <p:spPr>
            <a:xfrm rot="5400000">
              <a:off x="3172968" y="2253068"/>
              <a:ext cx="2574716" cy="2574716"/>
            </a:xfrm>
            <a:prstGeom prst="blockArc">
              <a:avLst>
                <a:gd name="adj1" fmla="val 10800000"/>
                <a:gd name="adj2" fmla="val 17960575"/>
                <a:gd name="adj3" fmla="val 23542"/>
              </a:avLst>
            </a:prstGeom>
            <a:solidFill>
              <a:schemeClr val="bg1">
                <a:lumMod val="65000"/>
              </a:schemeClr>
            </a:solidFill>
            <a:ln>
              <a:no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Block Arc 5"/>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7"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Activities</a:t>
            </a:r>
            <a:endParaRPr lang="en-US" dirty="0">
              <a:latin typeface="Georgia"/>
              <a:cs typeface="Georgia"/>
            </a:endParaRPr>
          </a:p>
        </p:txBody>
      </p:sp>
      <p:pic>
        <p:nvPicPr>
          <p:cNvPr id="8" name="Picture 2" descr="C:\Users\shin\Desktop\SU-SNU matching program 20120625\pictures\DSC0996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8802" y="1407539"/>
            <a:ext cx="4077820" cy="27136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7201" y="1470414"/>
            <a:ext cx="4571602" cy="3970318"/>
          </a:xfrm>
          <a:prstGeom prst="rect">
            <a:avLst/>
          </a:prstGeom>
          <a:noFill/>
        </p:spPr>
        <p:txBody>
          <a:bodyPr wrap="square" rtlCol="0">
            <a:spAutoFit/>
          </a:bodyPr>
          <a:lstStyle/>
          <a:p>
            <a:pPr marL="457200" indent="-457200">
              <a:buFont typeface="Arial"/>
              <a:buChar char="•"/>
            </a:pPr>
            <a:r>
              <a:rPr lang="en-US" sz="2800" dirty="0" smtClean="0">
                <a:latin typeface="Georgia"/>
                <a:cs typeface="Georgia"/>
              </a:rPr>
              <a:t>Hoover Tower</a:t>
            </a:r>
          </a:p>
          <a:p>
            <a:pPr marL="457200" indent="-457200">
              <a:buFont typeface="Arial"/>
              <a:buChar char="•"/>
            </a:pPr>
            <a:r>
              <a:rPr lang="en-US" sz="2800" dirty="0" smtClean="0">
                <a:latin typeface="Georgia"/>
                <a:cs typeface="Georgia"/>
              </a:rPr>
              <a:t>Campus Walking Tour</a:t>
            </a:r>
          </a:p>
          <a:p>
            <a:pPr marL="457200" indent="-457200">
              <a:buFont typeface="Arial"/>
              <a:buChar char="•"/>
            </a:pPr>
            <a:r>
              <a:rPr lang="en-US" sz="2800" dirty="0" smtClean="0">
                <a:latin typeface="Georgia"/>
                <a:cs typeface="Georgia"/>
              </a:rPr>
              <a:t>Eaton Lab Tour </a:t>
            </a:r>
            <a:r>
              <a:rPr lang="en-US" sz="2800" baseline="30000" dirty="0" smtClean="0">
                <a:latin typeface="Georgia"/>
                <a:cs typeface="Georgia"/>
              </a:rPr>
              <a:t>1</a:t>
            </a:r>
            <a:endParaRPr lang="en-US" sz="2800" dirty="0" smtClean="0">
              <a:latin typeface="Georgia"/>
              <a:cs typeface="Georgia"/>
            </a:endParaRPr>
          </a:p>
          <a:p>
            <a:pPr marL="457200" indent="-457200">
              <a:buFont typeface="Arial"/>
              <a:buChar char="•"/>
            </a:pPr>
            <a:r>
              <a:rPr lang="en-US" sz="2800" dirty="0" smtClean="0">
                <a:latin typeface="Georgia"/>
                <a:cs typeface="Georgia"/>
              </a:rPr>
              <a:t>PhD Defense </a:t>
            </a:r>
            <a:r>
              <a:rPr lang="en-US" sz="2800" baseline="30000" dirty="0" smtClean="0">
                <a:latin typeface="Georgia"/>
                <a:cs typeface="Georgia"/>
              </a:rPr>
              <a:t>2</a:t>
            </a:r>
            <a:endParaRPr lang="en-US" sz="2800" dirty="0" smtClean="0">
              <a:latin typeface="Georgia"/>
              <a:cs typeface="Georgia"/>
            </a:endParaRPr>
          </a:p>
          <a:p>
            <a:pPr marL="457200" indent="-457200">
              <a:buFont typeface="Arial"/>
              <a:buChar char="•"/>
            </a:pPr>
            <a:r>
              <a:rPr lang="en-US" sz="2800" dirty="0" smtClean="0">
                <a:latin typeface="Georgia"/>
                <a:cs typeface="Georgia"/>
              </a:rPr>
              <a:t>Robotics &amp; Biomechanical Lab Tour</a:t>
            </a:r>
          </a:p>
          <a:p>
            <a:pPr marL="457200" indent="-457200">
              <a:buFont typeface="Arial"/>
              <a:buChar char="•"/>
            </a:pPr>
            <a:r>
              <a:rPr lang="en-US" sz="2800" dirty="0" smtClean="0">
                <a:latin typeface="Georgia"/>
                <a:cs typeface="Georgia"/>
              </a:rPr>
              <a:t>CTR Poster Readings </a:t>
            </a:r>
            <a:r>
              <a:rPr lang="en-US" sz="2800" baseline="30000" dirty="0" smtClean="0">
                <a:latin typeface="Georgia"/>
                <a:cs typeface="Georgia"/>
              </a:rPr>
              <a:t>3</a:t>
            </a:r>
            <a:endParaRPr lang="en-US" sz="2800" dirty="0" smtClean="0">
              <a:latin typeface="Georgia"/>
              <a:cs typeface="Georgia"/>
            </a:endParaRPr>
          </a:p>
          <a:p>
            <a:pPr marL="457200" indent="-457200">
              <a:buFont typeface="Arial"/>
              <a:buChar char="•"/>
            </a:pPr>
            <a:r>
              <a:rPr lang="en-US" sz="2800" dirty="0" smtClean="0">
                <a:latin typeface="Georgia"/>
                <a:cs typeface="Georgia"/>
              </a:rPr>
              <a:t>Foods </a:t>
            </a:r>
            <a:r>
              <a:rPr lang="en-US" sz="2800" dirty="0">
                <a:latin typeface="Georgia"/>
                <a:cs typeface="Georgia"/>
              </a:rPr>
              <a:t>A</a:t>
            </a:r>
            <a:r>
              <a:rPr lang="en-US" sz="2800" dirty="0" smtClean="0">
                <a:latin typeface="Georgia"/>
                <a:cs typeface="Georgia"/>
              </a:rPr>
              <a:t>round Campus</a:t>
            </a:r>
          </a:p>
          <a:p>
            <a:pPr marL="457200" indent="-457200">
              <a:buFont typeface="Arial"/>
              <a:buChar char="•"/>
            </a:pPr>
            <a:endParaRPr lang="en-US" sz="2800" dirty="0">
              <a:latin typeface="Georgia"/>
              <a:cs typeface="Georgia"/>
            </a:endParaRPr>
          </a:p>
        </p:txBody>
      </p:sp>
      <p:pic>
        <p:nvPicPr>
          <p:cNvPr id="11" name="Picture 2" descr="C:\Users\shin\Desktop\SU-SNU matching program 20120625\pictures\DSC0994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2255" b="12528"/>
          <a:stretch/>
        </p:blipFill>
        <p:spPr bwMode="auto">
          <a:xfrm>
            <a:off x="5016069" y="1407539"/>
            <a:ext cx="4090553" cy="27136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5016230" y="1407539"/>
            <a:ext cx="4090392" cy="3329125"/>
          </a:xfrm>
          <a:prstGeom prst="rect">
            <a:avLst/>
          </a:prstGeom>
        </p:spPr>
      </p:pic>
      <p:sp>
        <p:nvSpPr>
          <p:cNvPr id="13" name="TextBox 12"/>
          <p:cNvSpPr txBox="1"/>
          <p:nvPr/>
        </p:nvSpPr>
        <p:spPr>
          <a:xfrm>
            <a:off x="201174" y="6299993"/>
            <a:ext cx="8729976" cy="461665"/>
          </a:xfrm>
          <a:prstGeom prst="rect">
            <a:avLst/>
          </a:prstGeom>
          <a:noFill/>
        </p:spPr>
        <p:txBody>
          <a:bodyPr wrap="square" rtlCol="0">
            <a:spAutoFit/>
          </a:bodyPr>
          <a:lstStyle/>
          <a:p>
            <a:r>
              <a:rPr lang="en-US" sz="1200" dirty="0" smtClean="0">
                <a:latin typeface="Georgia"/>
                <a:cs typeface="Georgia"/>
              </a:rPr>
              <a:t>3. </a:t>
            </a:r>
            <a:r>
              <a:rPr lang="en-US" sz="1200" i="1" dirty="0" smtClean="0">
                <a:latin typeface="Georgia"/>
                <a:cs typeface="Georgia"/>
              </a:rPr>
              <a:t>Integrated RANS-LES Computations in Gas Turbines: Compressor-Diffuser</a:t>
            </a:r>
            <a:r>
              <a:rPr lang="en-US" sz="1200" dirty="0" smtClean="0">
                <a:latin typeface="Georgia"/>
                <a:cs typeface="Georgia"/>
              </a:rPr>
              <a:t>, J. U. </a:t>
            </a:r>
            <a:r>
              <a:rPr lang="en-US" sz="1200" dirty="0" err="1" smtClean="0">
                <a:latin typeface="Georgia"/>
                <a:cs typeface="Georgia"/>
              </a:rPr>
              <a:t>Schlüter</a:t>
            </a:r>
            <a:r>
              <a:rPr lang="en-US" sz="1200" dirty="0" smtClean="0">
                <a:latin typeface="Georgia"/>
                <a:cs typeface="Georgia"/>
              </a:rPr>
              <a:t>, X. Wu, S. Kim, J. J. Alonso, and H. </a:t>
            </a:r>
            <a:r>
              <a:rPr lang="en-US" sz="1200" dirty="0" err="1" smtClean="0">
                <a:latin typeface="Georgia"/>
                <a:cs typeface="Georgia"/>
              </a:rPr>
              <a:t>Pitsch</a:t>
            </a:r>
            <a:r>
              <a:rPr lang="en-US" sz="1200" dirty="0" smtClean="0">
                <a:latin typeface="Georgia"/>
                <a:cs typeface="Georgia"/>
              </a:rPr>
              <a:t>, AIAA-2004-0369, 42nd Aerospace Sciences Meeting and Exhibit Conference, January 2004.</a:t>
            </a:r>
            <a:endParaRPr lang="en-US" sz="1200" dirty="0">
              <a:latin typeface="Georgia"/>
              <a:cs typeface="Georgia"/>
            </a:endParaRPr>
          </a:p>
        </p:txBody>
      </p:sp>
      <p:sp>
        <p:nvSpPr>
          <p:cNvPr id="14" name="TextBox 13"/>
          <p:cNvSpPr txBox="1"/>
          <p:nvPr/>
        </p:nvSpPr>
        <p:spPr>
          <a:xfrm>
            <a:off x="201174" y="6022994"/>
            <a:ext cx="8729976" cy="276999"/>
          </a:xfrm>
          <a:prstGeom prst="rect">
            <a:avLst/>
          </a:prstGeom>
          <a:noFill/>
        </p:spPr>
        <p:txBody>
          <a:bodyPr wrap="square" rtlCol="0">
            <a:spAutoFit/>
          </a:bodyPr>
          <a:lstStyle/>
          <a:p>
            <a:r>
              <a:rPr lang="en-US" sz="1200" dirty="0" smtClean="0">
                <a:latin typeface="Georgia"/>
                <a:cs typeface="Georgia"/>
              </a:rPr>
              <a:t>2. </a:t>
            </a:r>
            <a:r>
              <a:rPr lang="en-US" sz="1200" i="1" dirty="0" smtClean="0">
                <a:latin typeface="Georgia"/>
                <a:cs typeface="Georgia"/>
              </a:rPr>
              <a:t>3D Velocity and Scalar Field Measurements of Discrete Hole Film Cooling Flow</a:t>
            </a:r>
            <a:r>
              <a:rPr lang="en-US" sz="1200" dirty="0" smtClean="0">
                <a:latin typeface="Georgia"/>
                <a:cs typeface="Georgia"/>
              </a:rPr>
              <a:t>, </a:t>
            </a:r>
            <a:r>
              <a:rPr lang="en-US" sz="1200" dirty="0" err="1" smtClean="0">
                <a:latin typeface="Georgia"/>
                <a:cs typeface="Georgia"/>
              </a:rPr>
              <a:t>Emin</a:t>
            </a:r>
            <a:r>
              <a:rPr lang="en-US" sz="1200" dirty="0" smtClean="0">
                <a:latin typeface="Georgia"/>
                <a:cs typeface="Georgia"/>
              </a:rPr>
              <a:t> </a:t>
            </a:r>
            <a:r>
              <a:rPr lang="en-US" sz="1200" dirty="0" err="1" smtClean="0">
                <a:latin typeface="Georgia"/>
                <a:cs typeface="Georgia"/>
              </a:rPr>
              <a:t>Isshakhanian</a:t>
            </a:r>
            <a:r>
              <a:rPr lang="en-US" sz="1200" dirty="0">
                <a:latin typeface="Georgia"/>
                <a:cs typeface="Georgia"/>
              </a:rPr>
              <a:t>.</a:t>
            </a:r>
            <a:r>
              <a:rPr lang="en-US" sz="1200" dirty="0" smtClean="0">
                <a:latin typeface="Georgia"/>
                <a:cs typeface="Georgia"/>
              </a:rPr>
              <a:t>  </a:t>
            </a:r>
            <a:endParaRPr lang="en-US" sz="1200" dirty="0">
              <a:latin typeface="Georgia"/>
              <a:cs typeface="Georgia"/>
            </a:endParaRPr>
          </a:p>
        </p:txBody>
      </p:sp>
      <p:sp>
        <p:nvSpPr>
          <p:cNvPr id="15" name="TextBox 14"/>
          <p:cNvSpPr txBox="1"/>
          <p:nvPr/>
        </p:nvSpPr>
        <p:spPr>
          <a:xfrm>
            <a:off x="201174" y="5734920"/>
            <a:ext cx="8729976" cy="276999"/>
          </a:xfrm>
          <a:prstGeom prst="rect">
            <a:avLst/>
          </a:prstGeom>
          <a:noFill/>
        </p:spPr>
        <p:txBody>
          <a:bodyPr wrap="square" rtlCol="0">
            <a:spAutoFit/>
          </a:bodyPr>
          <a:lstStyle/>
          <a:p>
            <a:r>
              <a:rPr lang="en-US" sz="1200" dirty="0">
                <a:latin typeface="Georgia"/>
                <a:cs typeface="Georgia"/>
              </a:rPr>
              <a:t>1</a:t>
            </a:r>
            <a:r>
              <a:rPr lang="en-US" sz="1200" dirty="0" smtClean="0">
                <a:latin typeface="Georgia"/>
                <a:cs typeface="Georgia"/>
              </a:rPr>
              <a:t>. Thanks to Erica Cherry and other students.</a:t>
            </a:r>
            <a:endParaRPr lang="en-US" sz="1200" dirty="0">
              <a:latin typeface="Georgia"/>
              <a:cs typeface="Georgia"/>
            </a:endParaRPr>
          </a:p>
        </p:txBody>
      </p:sp>
    </p:spTree>
    <p:extLst>
      <p:ext uri="{BB962C8B-B14F-4D97-AF65-F5344CB8AC3E}">
        <p14:creationId xmlns:p14="http://schemas.microsoft.com/office/powerpoint/2010/main" val="9844362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500"/>
                                        <p:tgtEl>
                                          <p:spTgt spid="9">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500"/>
                                        <p:tgtEl>
                                          <p:spTgt spid="9">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500"/>
                                        <p:tgtEl>
                                          <p:spTgt spid="9">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b"/>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Georgia"/>
                <a:cs typeface="Georgia"/>
              </a:rPr>
              <a:t>Activities</a:t>
            </a:r>
            <a:endParaRPr lang="en-US" dirty="0">
              <a:latin typeface="Georgia"/>
              <a:cs typeface="Georgia"/>
            </a:endParaRPr>
          </a:p>
        </p:txBody>
      </p:sp>
      <p:sp>
        <p:nvSpPr>
          <p:cNvPr id="15" name="TextBox 14"/>
          <p:cNvSpPr txBox="1"/>
          <p:nvPr/>
        </p:nvSpPr>
        <p:spPr>
          <a:xfrm>
            <a:off x="1484118" y="3422817"/>
            <a:ext cx="6175764" cy="769441"/>
          </a:xfrm>
          <a:prstGeom prst="rect">
            <a:avLst/>
          </a:prstGeom>
          <a:noFill/>
        </p:spPr>
        <p:txBody>
          <a:bodyPr wrap="none" rtlCol="0">
            <a:spAutoFit/>
          </a:bodyPr>
          <a:lstStyle/>
          <a:p>
            <a:r>
              <a:rPr lang="en-US" sz="4400" dirty="0" smtClean="0">
                <a:latin typeface="Georgia"/>
                <a:cs typeface="Georgia"/>
              </a:rPr>
              <a:t>What did </a:t>
            </a:r>
            <a:r>
              <a:rPr lang="en-US" sz="4400" dirty="0" smtClean="0">
                <a:solidFill>
                  <a:srgbClr val="000090"/>
                </a:solidFill>
                <a:latin typeface="Georgia"/>
                <a:cs typeface="Georgia"/>
              </a:rPr>
              <a:t>w</a:t>
            </a:r>
            <a:r>
              <a:rPr lang="en-US" sz="4400" dirty="0" smtClean="0">
                <a:solidFill>
                  <a:srgbClr val="800000"/>
                </a:solidFill>
                <a:latin typeface="Georgia"/>
                <a:cs typeface="Georgia"/>
              </a:rPr>
              <a:t>e</a:t>
            </a:r>
            <a:r>
              <a:rPr lang="en-US" sz="4400" dirty="0" smtClean="0">
                <a:latin typeface="Georgia"/>
                <a:cs typeface="Georgia"/>
              </a:rPr>
              <a:t> take away?</a:t>
            </a:r>
            <a:endParaRPr lang="en-US" sz="4400" dirty="0">
              <a:latin typeface="Georgia"/>
              <a:cs typeface="Georgia"/>
            </a:endParaRPr>
          </a:p>
        </p:txBody>
      </p:sp>
      <p:grpSp>
        <p:nvGrpSpPr>
          <p:cNvPr id="8" name="Group 7"/>
          <p:cNvGrpSpPr/>
          <p:nvPr/>
        </p:nvGrpSpPr>
        <p:grpSpPr>
          <a:xfrm>
            <a:off x="8163453" y="146816"/>
            <a:ext cx="943169" cy="1186087"/>
            <a:chOff x="2856080" y="2253068"/>
            <a:chExt cx="3163216" cy="3977919"/>
          </a:xfrm>
        </p:grpSpPr>
        <p:sp>
          <p:nvSpPr>
            <p:cNvPr id="9" name="Block Arc 8"/>
            <p:cNvSpPr>
              <a:spLocks noChangeAspect="1"/>
            </p:cNvSpPr>
            <p:nvPr/>
          </p:nvSpPr>
          <p:spPr>
            <a:xfrm>
              <a:off x="2856080" y="2500255"/>
              <a:ext cx="2574716" cy="2574716"/>
            </a:xfrm>
            <a:prstGeom prst="blockArc">
              <a:avLst>
                <a:gd name="adj1" fmla="val 10800000"/>
                <a:gd name="adj2" fmla="val 17960575"/>
                <a:gd name="adj3" fmla="val 23542"/>
              </a:avLst>
            </a:prstGeom>
            <a:solidFill>
              <a:srgbClr val="FFFFFF"/>
            </a:solid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Block Arc 9"/>
            <p:cNvSpPr>
              <a:spLocks noChangeAspect="1"/>
            </p:cNvSpPr>
            <p:nvPr/>
          </p:nvSpPr>
          <p:spPr>
            <a:xfrm rot="5400000">
              <a:off x="3172968" y="2253068"/>
              <a:ext cx="2574716" cy="2574716"/>
            </a:xfrm>
            <a:prstGeom prst="blockArc">
              <a:avLst>
                <a:gd name="adj1" fmla="val 10800000"/>
                <a:gd name="adj2" fmla="val 17960575"/>
                <a:gd name="adj3" fmla="val 23542"/>
              </a:avLst>
            </a:prstGeom>
            <a:solidFill>
              <a:schemeClr val="bg1">
                <a:lumMod val="65000"/>
              </a:schemeClr>
            </a:solidFill>
            <a:ln>
              <a:no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Block Arc 10"/>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chemeClr val="tx1">
                  <a:lumMod val="85000"/>
                  <a:lumOff val="15000"/>
                </a:schemeClr>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9639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178592" y="2363482"/>
            <a:ext cx="4457363" cy="2574716"/>
            <a:chOff x="3147822" y="2253068"/>
            <a:chExt cx="4457363" cy="2574716"/>
          </a:xfrm>
        </p:grpSpPr>
        <p:sp>
          <p:nvSpPr>
            <p:cNvPr id="4" name="TextBox 3"/>
            <p:cNvSpPr txBox="1"/>
            <p:nvPr/>
          </p:nvSpPr>
          <p:spPr>
            <a:xfrm>
              <a:off x="5722538" y="2737985"/>
              <a:ext cx="1882647" cy="584776"/>
            </a:xfrm>
            <a:prstGeom prst="rect">
              <a:avLst/>
            </a:prstGeom>
            <a:noFill/>
          </p:spPr>
          <p:txBody>
            <a:bodyPr wrap="none" rtlCol="0">
              <a:spAutoFit/>
            </a:bodyPr>
            <a:lstStyle/>
            <a:p>
              <a:r>
                <a:rPr lang="en-US" sz="3200" dirty="0" smtClean="0">
                  <a:latin typeface="Georgia"/>
                  <a:cs typeface="Georgia"/>
                </a:rPr>
                <a:t>Activities</a:t>
              </a:r>
            </a:p>
          </p:txBody>
        </p:sp>
        <p:sp>
          <p:nvSpPr>
            <p:cNvPr id="6" name="Block Arc 5"/>
            <p:cNvSpPr>
              <a:spLocks noChangeAspect="1"/>
            </p:cNvSpPr>
            <p:nvPr/>
          </p:nvSpPr>
          <p:spPr>
            <a:xfrm rot="5400000">
              <a:off x="3147822" y="2253068"/>
              <a:ext cx="2574716" cy="2574716"/>
            </a:xfrm>
            <a:prstGeom prst="blockArc">
              <a:avLst>
                <a:gd name="adj1" fmla="val 10800000"/>
                <a:gd name="adj2" fmla="val 17960575"/>
                <a:gd name="adj3" fmla="val 23542"/>
              </a:avLst>
            </a:prstGeom>
            <a:solidFill>
              <a:schemeClr val="bg1">
                <a:lumMod val="65000"/>
              </a:schemeClr>
            </a:solidFill>
            <a:ln>
              <a:solidFill>
                <a:schemeClr val="bg1">
                  <a:lumMod val="65000"/>
                </a:schemeClr>
              </a:solidFill>
            </a:ln>
            <a:effectLst/>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p:nvGrpSpPr>
        <p:grpSpPr>
          <a:xfrm>
            <a:off x="3291807" y="3721977"/>
            <a:ext cx="2748847" cy="2574716"/>
            <a:chOff x="3270449" y="3656271"/>
            <a:chExt cx="2748847" cy="2574716"/>
          </a:xfrm>
        </p:grpSpPr>
        <p:sp>
          <p:nvSpPr>
            <p:cNvPr id="7" name="Block Arc 6"/>
            <p:cNvSpPr>
              <a:spLocks noChangeAspect="1"/>
            </p:cNvSpPr>
            <p:nvPr/>
          </p:nvSpPr>
          <p:spPr>
            <a:xfrm>
              <a:off x="3444580" y="3656271"/>
              <a:ext cx="2574716" cy="2574716"/>
            </a:xfrm>
            <a:prstGeom prst="blockArc">
              <a:avLst>
                <a:gd name="adj1" fmla="val 10800000"/>
                <a:gd name="adj2" fmla="val 17960575"/>
                <a:gd name="adj3" fmla="val 23542"/>
              </a:avLst>
            </a:prstGeom>
            <a:noFill/>
            <a:ln>
              <a:solidFill>
                <a:srgbClr val="262626"/>
              </a:solidFill>
            </a:ln>
            <a:effectLst/>
            <a:scene3d>
              <a:camera prst="orthographicFront">
                <a:rot lat="0" lon="0" rev="90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270449" y="4911123"/>
              <a:ext cx="2359740" cy="584776"/>
            </a:xfrm>
            <a:prstGeom prst="rect">
              <a:avLst/>
            </a:prstGeom>
            <a:noFill/>
          </p:spPr>
          <p:txBody>
            <a:bodyPr wrap="none" rtlCol="0">
              <a:spAutoFit/>
            </a:bodyPr>
            <a:lstStyle/>
            <a:p>
              <a:r>
                <a:rPr lang="en-US" sz="3200" dirty="0" smtClean="0">
                  <a:latin typeface="Georgia"/>
                  <a:cs typeface="Georgia"/>
                </a:rPr>
                <a:t>Simulations</a:t>
              </a:r>
            </a:p>
          </p:txBody>
        </p:sp>
      </p:grpSp>
      <p:grpSp>
        <p:nvGrpSpPr>
          <p:cNvPr id="15" name="Group 14"/>
          <p:cNvGrpSpPr/>
          <p:nvPr/>
        </p:nvGrpSpPr>
        <p:grpSpPr>
          <a:xfrm>
            <a:off x="946242" y="2623244"/>
            <a:ext cx="4532952" cy="2574716"/>
            <a:chOff x="885271" y="2487680"/>
            <a:chExt cx="4532952" cy="2574716"/>
          </a:xfrm>
        </p:grpSpPr>
        <p:sp>
          <p:nvSpPr>
            <p:cNvPr id="5" name="Block Arc 4"/>
            <p:cNvSpPr>
              <a:spLocks noChangeAspect="1"/>
            </p:cNvSpPr>
            <p:nvPr/>
          </p:nvSpPr>
          <p:spPr>
            <a:xfrm>
              <a:off x="2843507" y="2487680"/>
              <a:ext cx="2574716" cy="2574716"/>
            </a:xfrm>
            <a:prstGeom prst="blockArc">
              <a:avLst>
                <a:gd name="adj1" fmla="val 10800000"/>
                <a:gd name="adj2" fmla="val 17960575"/>
                <a:gd name="adj3" fmla="val 23542"/>
              </a:avLst>
            </a:prstGeom>
            <a:noFill/>
            <a:ln>
              <a:solidFill>
                <a:srgbClr val="800000"/>
              </a:solidFill>
            </a:ln>
            <a:effectLst/>
            <a:scene3d>
              <a:camera prst="orthographicFront">
                <a:rot lat="0" lon="0" rev="18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85271" y="2712835"/>
              <a:ext cx="2206654" cy="584776"/>
            </a:xfrm>
            <a:prstGeom prst="rect">
              <a:avLst/>
            </a:prstGeom>
            <a:noFill/>
            <a:ln>
              <a:noFill/>
            </a:ln>
          </p:spPr>
          <p:txBody>
            <a:bodyPr wrap="none" rtlCol="0">
              <a:spAutoFit/>
            </a:bodyPr>
            <a:lstStyle/>
            <a:p>
              <a:r>
                <a:rPr lang="en-US" sz="3200" dirty="0" smtClean="0">
                  <a:latin typeface="Georgia"/>
                  <a:cs typeface="Georgia"/>
                </a:rPr>
                <a:t>Experience</a:t>
              </a:r>
            </a:p>
          </p:txBody>
        </p:sp>
      </p:grpSp>
      <p:sp>
        <p:nvSpPr>
          <p:cNvPr id="2" name="Title 1"/>
          <p:cNvSpPr>
            <a:spLocks noGrp="1"/>
          </p:cNvSpPr>
          <p:nvPr>
            <p:ph type="title"/>
          </p:nvPr>
        </p:nvSpPr>
        <p:spPr/>
        <p:txBody>
          <a:bodyPr anchor="b"/>
          <a:lstStyle/>
          <a:p>
            <a:r>
              <a:rPr lang="en-US" dirty="0" smtClean="0">
                <a:latin typeface="Georgia"/>
                <a:cs typeface="Georgia"/>
              </a:rPr>
              <a:t>Outline</a:t>
            </a:r>
            <a:endParaRPr lang="en-US" dirty="0">
              <a:latin typeface="Georgia"/>
              <a:cs typeface="Georgia"/>
            </a:endParaRPr>
          </a:p>
        </p:txBody>
      </p:sp>
      <p:sp>
        <p:nvSpPr>
          <p:cNvPr id="11" name="Oval 10"/>
          <p:cNvSpPr>
            <a:spLocks noChangeAspect="1"/>
          </p:cNvSpPr>
          <p:nvPr/>
        </p:nvSpPr>
        <p:spPr>
          <a:xfrm>
            <a:off x="3482833" y="2666544"/>
            <a:ext cx="1969854" cy="1969854"/>
          </a:xfrm>
          <a:prstGeom prst="ellipse">
            <a:avLst/>
          </a:prstGeom>
          <a:noFill/>
          <a:ln w="76200" cmpd="tri">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122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TotalTime>
  <Words>891</Words>
  <Application>Microsoft Macintosh PowerPoint</Application>
  <PresentationFormat>On-screen Show (4:3)</PresentationFormat>
  <Paragraphs>215</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Outline</vt:lpstr>
      <vt:lpstr>Outline</vt:lpstr>
      <vt:lpstr>PowerPoint Presentation</vt:lpstr>
      <vt:lpstr>PowerPoint Presentation</vt:lpstr>
      <vt:lpstr>Outline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Questions?</vt:lpstr>
    </vt:vector>
  </TitlesOfParts>
  <Company>myself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Emory</dc:creator>
  <cp:lastModifiedBy>Michael Emory</cp:lastModifiedBy>
  <cp:revision>38</cp:revision>
  <dcterms:created xsi:type="dcterms:W3CDTF">2012-06-25T01:18:17Z</dcterms:created>
  <dcterms:modified xsi:type="dcterms:W3CDTF">2012-06-25T16:16:46Z</dcterms:modified>
</cp:coreProperties>
</file>