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6" r:id="rId6"/>
    <p:sldId id="267" r:id="rId7"/>
    <p:sldId id="269" r:id="rId8"/>
    <p:sldId id="270" r:id="rId9"/>
    <p:sldId id="271" r:id="rId10"/>
    <p:sldId id="276" r:id="rId11"/>
    <p:sldId id="273" r:id="rId12"/>
    <p:sldId id="274" r:id="rId13"/>
    <p:sldId id="275" r:id="rId14"/>
    <p:sldId id="277" r:id="rId15"/>
    <p:sldId id="263" r:id="rId16"/>
    <p:sldId id="278" r:id="rId17"/>
    <p:sldId id="279" r:id="rId18"/>
    <p:sldId id="301" r:id="rId19"/>
    <p:sldId id="302" r:id="rId20"/>
    <p:sldId id="303" r:id="rId21"/>
    <p:sldId id="30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5B7"/>
    <a:srgbClr val="F8FCFC"/>
    <a:srgbClr val="FFAFAF"/>
    <a:srgbClr val="929292"/>
    <a:srgbClr val="F8FCFD"/>
    <a:srgbClr val="C38485"/>
    <a:srgbClr val="F7FBFC"/>
    <a:srgbClr val="D79697"/>
    <a:srgbClr val="F7FBF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56"/>
    <p:restoredTop sz="72534"/>
  </p:normalViewPr>
  <p:slideViewPr>
    <p:cSldViewPr snapToGrid="0" snapToObjects="1">
      <p:cViewPr varScale="1">
        <p:scale>
          <a:sx n="100" d="100"/>
          <a:sy n="100" d="100"/>
        </p:scale>
        <p:origin x="13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69E3A-641C-8A47-BB3B-C770C50191DC}" type="datetimeFigureOut">
              <a:rPr kumimoji="1" lang="ko-KR" altLang="en-US" smtClean="0"/>
              <a:t>2019. 6. 21.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C5FA1-82EF-E644-9826-692814F92B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2147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애완동물 </a:t>
            </a:r>
            <a:r>
              <a:rPr kumimoji="1" lang="ko-KR" altLang="en-US" dirty="0" err="1"/>
              <a:t>올인원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솔르션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메디펫</a:t>
            </a:r>
            <a:r>
              <a:rPr kumimoji="1" lang="ko-KR" altLang="en-US" dirty="0"/>
              <a:t> 발표를 시작하겠습니다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 err="1"/>
              <a:t>메디펫에</a:t>
            </a:r>
            <a:r>
              <a:rPr kumimoji="1" lang="ko-KR" altLang="en-US" dirty="0"/>
              <a:t> 발표를 하게 된 </a:t>
            </a:r>
            <a:r>
              <a:rPr kumimoji="1" lang="ko-KR" altLang="en-US" dirty="0" err="1"/>
              <a:t>여동엽입니다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C5FA1-82EF-E644-9826-692814F92BB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4194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보호자들을 위한 기능들도 많이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많은 커뮤니티를 구성하여 좋은 정보들을 공유하게 만들고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실종신고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임시보호</a:t>
            </a:r>
            <a:r>
              <a:rPr kumimoji="1" lang="ko-KR" altLang="en-US" dirty="0"/>
              <a:t> 등을 찾는 것도 한 플랫폼에서 가능토록 하였습니다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C5FA1-82EF-E644-9826-692814F92BB2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3524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이러한 솔루션을 사용하면</a:t>
            </a:r>
            <a:endParaRPr kumimoji="1" lang="en-US" altLang="ko-KR" dirty="0"/>
          </a:p>
          <a:p>
            <a:r>
              <a:rPr kumimoji="1" lang="en-US" altLang="ko-KR" dirty="0"/>
              <a:t>--</a:t>
            </a:r>
            <a:r>
              <a:rPr kumimoji="1" lang="ko-KR" altLang="en-US" dirty="0"/>
              <a:t>해 질 것으로 예상됩니다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C5FA1-82EF-E644-9826-692814F92BB2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4663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하나의 생명을 더 구하기 위한 기능들에 대해 조금 더 상세하게 설명해 드리도록 하겠습니다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첫번째</a:t>
            </a:r>
            <a:r>
              <a:rPr kumimoji="1" lang="en-US" altLang="ko-KR" dirty="0"/>
              <a:t>,</a:t>
            </a:r>
            <a:r>
              <a:rPr kumimoji="1" lang="ko-KR" altLang="en-US" dirty="0"/>
              <a:t> 병원 정보를 제공합니다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신청하지 않아도 </a:t>
            </a:r>
            <a:r>
              <a:rPr kumimoji="1" lang="ko-KR" altLang="en-US" dirty="0" err="1"/>
              <a:t>허가기록</a:t>
            </a:r>
            <a:r>
              <a:rPr kumimoji="1" lang="ko-KR" altLang="en-US" dirty="0"/>
              <a:t> 공공데이터를 바탕으로 정보를 제공하며</a:t>
            </a:r>
            <a:endParaRPr kumimoji="1" lang="en-US" altLang="ko-KR" dirty="0"/>
          </a:p>
          <a:p>
            <a:r>
              <a:rPr kumimoji="1" lang="ko-KR" altLang="en-US" dirty="0"/>
              <a:t>병원 예약 및 문의를 할 수 있도록 하였습니다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또한 병원이 </a:t>
            </a:r>
            <a:r>
              <a:rPr kumimoji="1" lang="ko-KR" altLang="en-US" dirty="0" err="1"/>
              <a:t>여러곳이더라도</a:t>
            </a:r>
            <a:r>
              <a:rPr kumimoji="1" lang="ko-KR" altLang="en-US" dirty="0"/>
              <a:t> 진료기록을 한 플랫폼에서 볼 수 있도록 하였습니다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두번째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24</a:t>
            </a:r>
            <a:r>
              <a:rPr kumimoji="1" lang="ko-KR" altLang="en-US" dirty="0"/>
              <a:t>시간 진료 요청을 할 수 있도록 제작하였습니다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근처 </a:t>
            </a:r>
            <a:r>
              <a:rPr kumimoji="1" lang="en-US" altLang="ko-KR" dirty="0"/>
              <a:t>24</a:t>
            </a:r>
            <a:r>
              <a:rPr kumimoji="1" lang="ko-KR" altLang="en-US" dirty="0"/>
              <a:t>시간 병원이 있을 경우 </a:t>
            </a:r>
            <a:r>
              <a:rPr kumimoji="1" lang="en-US" altLang="ko-KR" dirty="0"/>
              <a:t>24</a:t>
            </a:r>
            <a:r>
              <a:rPr kumimoji="1" lang="ko-KR" altLang="en-US" dirty="0"/>
              <a:t>시간 병원을 안내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없을 경우 동의한 의사에 한해 요청을 보낼 수 있도록 구성하였습니다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또한 오프라인 상태를 대비하여 </a:t>
            </a:r>
            <a:r>
              <a:rPr kumimoji="1" lang="en-US" altLang="ko-KR" dirty="0"/>
              <a:t>24</a:t>
            </a:r>
            <a:r>
              <a:rPr kumimoji="1" lang="ko-KR" altLang="en-US" dirty="0"/>
              <a:t>시간 병원 데이터를 저장하도록 구성하였습니다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세번째</a:t>
            </a:r>
            <a:r>
              <a:rPr kumimoji="1" lang="en-US" altLang="ko-KR" dirty="0"/>
              <a:t>,</a:t>
            </a:r>
            <a:r>
              <a:rPr kumimoji="1" lang="ko-KR" altLang="en-US" dirty="0"/>
              <a:t> 동물들도 수술 시 피가 필요합니다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하지만 피를 많이 구비하고 있는 병원들을 드뭅니다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피가 부족해서 죽는 동물들이 없도록 가까운 동물에게 헌혈을 요청할 수 있습니다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C5FA1-82EF-E644-9826-692814F92BB2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403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C5FA1-82EF-E644-9826-692814F92BB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2085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C5FA1-82EF-E644-9826-692814F92BB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7866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C5FA1-82EF-E644-9826-692814F92BB2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5317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C5FA1-82EF-E644-9826-692814F92BB2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8721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저희 팀원들을 소개해드리겠습니다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각 분야에서 최고를 자랑하는 팀원들 입니다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C5FA1-82EF-E644-9826-692814F92BB2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5721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ABFAC-1B91-FE4C-BF4D-84769BDD71F2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62599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ABFAC-1B91-FE4C-BF4D-84769BDD71F2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8725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저희팀의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발표순서는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---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진행하겠습니다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C5FA1-82EF-E644-9826-692814F92BB2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39166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ABFAC-1B91-FE4C-BF4D-84769BDD71F2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9371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ABFAC-1B91-FE4C-BF4D-84769BDD71F2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3259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메디펫은</a:t>
            </a:r>
            <a:r>
              <a:rPr kumimoji="1" lang="ko-KR" altLang="en-US" dirty="0"/>
              <a:t> 어느 동물이든 키우는 보호자라면 사용할 수 있는 </a:t>
            </a:r>
            <a:r>
              <a:rPr kumimoji="1" lang="ko-KR" altLang="en-US" dirty="0" err="1"/>
              <a:t>올인원</a:t>
            </a:r>
            <a:r>
              <a:rPr kumimoji="1" lang="ko-KR" altLang="en-US" dirty="0"/>
              <a:t> 솔루션입니다</a:t>
            </a:r>
            <a:r>
              <a:rPr kumimoji="1" lang="en-US" altLang="ko-KR" dirty="0"/>
              <a:t>,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C5FA1-82EF-E644-9826-692814F92BB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517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이러한 서비스를 만들게 된 배경은 저희 팀원 중 </a:t>
            </a:r>
            <a:r>
              <a:rPr kumimoji="1" lang="ko-KR" altLang="en-US" dirty="0" err="1"/>
              <a:t>한명의</a:t>
            </a:r>
            <a:r>
              <a:rPr kumimoji="1" lang="ko-KR" altLang="en-US" dirty="0"/>
              <a:t> 강아지가 새벽 중 많이 </a:t>
            </a:r>
            <a:r>
              <a:rPr kumimoji="1" lang="ko-KR" altLang="en-US" dirty="0" err="1"/>
              <a:t>아픈일이</a:t>
            </a:r>
            <a:r>
              <a:rPr kumimoji="1" lang="ko-KR" altLang="en-US" dirty="0"/>
              <a:t> 생겼습니다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근처에 있는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 동물병원을 찾지 못하였고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결국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시간이나 떨어진 병원을 가서 진료를 받았습니다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러한 점에서 응급상황 발생 시 병원을 찾기 힘들다는 것을 알 수 있었습니다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C5FA1-82EF-E644-9826-692814F92BB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7764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그래서 저희는 응급 서비스 외 동물에 대한 의료서비스에 대해 알아보았습니다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결과는 이렇습니다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이처럼</a:t>
            </a:r>
            <a:r>
              <a:rPr kumimoji="1" lang="en-US" altLang="ko-KR" dirty="0"/>
              <a:t>,</a:t>
            </a:r>
            <a:r>
              <a:rPr kumimoji="1" lang="ko-KR" altLang="en-US" dirty="0"/>
              <a:t> 동물들의 의료 서비스가 계속 개선되고 있지만 아직 </a:t>
            </a:r>
            <a:r>
              <a:rPr kumimoji="1" lang="ko-KR" altLang="en-US" dirty="0" err="1"/>
              <a:t>갈길이</a:t>
            </a:r>
            <a:r>
              <a:rPr kumimoji="1" lang="ko-KR" altLang="en-US" dirty="0"/>
              <a:t> 멀다는 것을 보여주고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그래서 저희는 한 생명이라도 더 구하고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더 좋은 의료서비스를 제공하자라는 생각을 가지고 </a:t>
            </a:r>
            <a:r>
              <a:rPr kumimoji="1" lang="ko-KR" altLang="en-US" dirty="0" err="1"/>
              <a:t>유사서비스</a:t>
            </a:r>
            <a:r>
              <a:rPr kumimoji="1" lang="ko-KR" altLang="en-US" dirty="0"/>
              <a:t> 현황을 조사하여 보았습니다</a:t>
            </a:r>
            <a:r>
              <a:rPr kumimoji="1" lang="en-US" altLang="ko-KR" dirty="0"/>
              <a:t>.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C5FA1-82EF-E644-9826-692814F92BB2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692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여러가지 업체에서 애완동물 진료 솔루션을 지원하고 있지만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클릭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이부분을</a:t>
            </a:r>
            <a:r>
              <a:rPr kumimoji="1" lang="ko-KR" altLang="en-US" dirty="0"/>
              <a:t> 보시면 알 수 있듯이 </a:t>
            </a:r>
            <a:r>
              <a:rPr kumimoji="1" lang="en-US" altLang="ko-KR" dirty="0"/>
              <a:t>(</a:t>
            </a:r>
            <a:r>
              <a:rPr kumimoji="1" lang="ko-KR" altLang="en-US" dirty="0"/>
              <a:t>클릭</a:t>
            </a:r>
            <a:r>
              <a:rPr kumimoji="1" lang="en-US" altLang="ko-KR" dirty="0"/>
              <a:t>)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C5FA1-82EF-E644-9826-692814F92BB2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226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응급 진료에 관한 서비스와 일부 동물만 사용할 수 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C5FA1-82EF-E644-9826-692814F92BB2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3766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그래서 저희는 생각했습니다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좋은 의료서비스를 받기 위해서는 어떻게 해야 잘 할 수 있을까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사용자를 기준으로 가까운 병원 안내와 예약을 할 수 있는 솔루션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진료기록을 확인할 수 있는 솔루션</a:t>
            </a:r>
            <a:endParaRPr kumimoji="1" lang="en-US" altLang="ko-KR" dirty="0"/>
          </a:p>
          <a:p>
            <a:r>
              <a:rPr kumimoji="1" lang="ko-KR" altLang="en-US" dirty="0"/>
              <a:t>외에도 수의사가 멀리 있거나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방문이 어려운 경우 </a:t>
            </a:r>
            <a:r>
              <a:rPr kumimoji="1" lang="ko-KR" altLang="en-US" dirty="0" err="1"/>
              <a:t>영상진료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의료 문의를 사용할 수 있도록 제작하였습니다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C5FA1-82EF-E644-9826-692814F92BB2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4336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응급상황 발생 시 </a:t>
            </a:r>
            <a:r>
              <a:rPr kumimoji="1" lang="ko-KR" altLang="en-US" dirty="0" err="1"/>
              <a:t>어플을</a:t>
            </a:r>
            <a:r>
              <a:rPr kumimoji="1" lang="ko-KR" altLang="en-US" dirty="0"/>
              <a:t> 실행 시 바로 가까이 있는 </a:t>
            </a:r>
            <a:r>
              <a:rPr kumimoji="1" lang="en-US" altLang="ko-KR" dirty="0"/>
              <a:t>24</a:t>
            </a:r>
            <a:r>
              <a:rPr kumimoji="1" lang="ko-KR" altLang="en-US" dirty="0"/>
              <a:t>시간 병원을 보여줄 뿐만 아니라</a:t>
            </a:r>
            <a:endParaRPr kumimoji="1" lang="en-US" altLang="ko-KR" dirty="0"/>
          </a:p>
          <a:p>
            <a:r>
              <a:rPr kumimoji="1" lang="ko-KR" altLang="en-US" dirty="0"/>
              <a:t>응급진료 와 수술을 요청할 수 있도록 하였습니다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또한 피가 부족해 죽는 애완동물들이 많다는 사실을 알고 난 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긴급 헌혈 서비스도 추가하였습니다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병원이 멀거나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응급상황 시 바로 의료관제센터와 연락할 수 있는 인프라도 구축할 예정입니다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C5FA1-82EF-E644-9826-692814F92BB2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8695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428F4-E7E7-AE45-B5D6-2F3E17D7E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9D506E-10B2-0647-9E50-A60CD9A2B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E6CE21-BC9D-CF49-B82E-28BEC00D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CBBC-F871-5B4E-B588-BE9E871DD23C}" type="datetimeFigureOut">
              <a:rPr kumimoji="1" lang="ko-KR" altLang="en-US" smtClean="0"/>
              <a:t>2019. 6. 21.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80260-BEF0-4447-8474-D8EFEFD7E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367B21-5F77-054B-858A-7AF98A76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C99C-C39D-254E-8182-9970C302CE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272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DBF8B-F835-B147-A13A-4BA53F8F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0C0F5F-9861-BB45-AAED-BA459C832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AE7654-32FA-3244-A53E-087EECFE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CBBC-F871-5B4E-B588-BE9E871DD23C}" type="datetimeFigureOut">
              <a:rPr kumimoji="1" lang="ko-KR" altLang="en-US" smtClean="0"/>
              <a:t>2019. 6. 21.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78A470-AD63-5746-A81E-DDB99D906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8487A-10C3-0143-A5D8-6C78B795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C99C-C39D-254E-8182-9970C302CE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6543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0A3EB3-556B-5A46-920B-B446E5B5C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DB8EEA-8678-A142-A21A-E5DFB3E08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161DE-A352-6F43-BEA9-308FCF44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CBBC-F871-5B4E-B588-BE9E871DD23C}" type="datetimeFigureOut">
              <a:rPr kumimoji="1" lang="ko-KR" altLang="en-US" smtClean="0"/>
              <a:t>2019. 6. 21.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9A5285-A145-6646-A942-41D519BA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33C43D-7FD8-4E45-9246-844AC51E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C99C-C39D-254E-8182-9970C302CE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521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28909-55F1-8F43-A8EA-18D14B94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A5A0C-74C7-3944-BE19-1296B81A9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58F25-3998-A94F-A6A5-42EB1CC3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CBBC-F871-5B4E-B588-BE9E871DD23C}" type="datetimeFigureOut">
              <a:rPr kumimoji="1" lang="ko-KR" altLang="en-US" smtClean="0"/>
              <a:t>2019. 6. 21.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2B4D3F-6686-2840-B020-4FAE0A0D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85662-74C4-1D49-AB33-248F27E5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C99C-C39D-254E-8182-9970C302CE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535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DA326-F3F9-F743-852F-16DEDA99E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2777A9-70D4-DD4F-94CC-D19D30658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1B7A26-F8ED-C440-843C-1BEA4D42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CBBC-F871-5B4E-B588-BE9E871DD23C}" type="datetimeFigureOut">
              <a:rPr kumimoji="1" lang="ko-KR" altLang="en-US" smtClean="0"/>
              <a:t>2019. 6. 21.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C19C9-728E-2743-BE6A-14196E71D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087756-0110-5647-98E7-D566E49D6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C99C-C39D-254E-8182-9970C302CE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903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15D8D-53B2-E64E-99CC-BD5D4712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4DCFA0-1757-D24B-AB97-1290EDBBD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21EC13-AF82-0140-A74B-E06702A14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0ED46-63E3-A24C-9978-7B65BA59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CBBC-F871-5B4E-B588-BE9E871DD23C}" type="datetimeFigureOut">
              <a:rPr kumimoji="1" lang="ko-KR" altLang="en-US" smtClean="0"/>
              <a:t>2019. 6. 21.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11B430-4F0A-0948-99CD-109E24C0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8D2B04-70DE-E941-9574-2F7F3F7D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C99C-C39D-254E-8182-9970C302CE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872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966EE-6E60-5344-88FD-712325AF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4E9481-0BBC-5145-8915-F05465EA2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F076A4-51A4-6A49-A562-0A90E57F3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BD067F-ABBB-084D-95C3-58CF6B640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97C6BE-A874-644C-88EA-9E17F951B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0439B5-4E57-AA46-A88F-F0BBB04E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CBBC-F871-5B4E-B588-BE9E871DD23C}" type="datetimeFigureOut">
              <a:rPr kumimoji="1" lang="ko-KR" altLang="en-US" smtClean="0"/>
              <a:t>2019. 6. 21.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1A9951-7F69-394C-AB2F-2D178E7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DD29C6-0627-E348-BA77-83F5C4F1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C99C-C39D-254E-8182-9970C302CE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81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F93B-055C-C849-AE23-D43ECBC4A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051536-1F27-414E-A754-A556FFD4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CBBC-F871-5B4E-B588-BE9E871DD23C}" type="datetimeFigureOut">
              <a:rPr kumimoji="1" lang="ko-KR" altLang="en-US" smtClean="0"/>
              <a:t>2019. 6. 21.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49C480-38A1-9B4E-B725-2307E195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01AF75-37D3-AA43-A79F-6633E5BE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C99C-C39D-254E-8182-9970C302CE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5854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B165D3-929B-1D42-96CD-EDD74028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CBBC-F871-5B4E-B588-BE9E871DD23C}" type="datetimeFigureOut">
              <a:rPr kumimoji="1" lang="ko-KR" altLang="en-US" smtClean="0"/>
              <a:t>2019. 6. 21.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D1135F-0555-9F4B-A90F-BD3C8F259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2A8692-6834-B647-85EC-9506A50B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C99C-C39D-254E-8182-9970C302CE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9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A378B-C81C-E74C-8DC0-5AAB2650B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DD5E9-903E-4844-B81C-EFFE58D16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D1D777-D483-CE44-B48C-3E33A4CF6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88C102-A90C-294A-AA18-E015E374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CBBC-F871-5B4E-B588-BE9E871DD23C}" type="datetimeFigureOut">
              <a:rPr kumimoji="1" lang="ko-KR" altLang="en-US" smtClean="0"/>
              <a:t>2019. 6. 21.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9805D7-66EF-FB43-987D-3E78849C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EB2EC7-8605-324A-94C9-AD7E7BE7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C99C-C39D-254E-8182-9970C302CE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128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B4754-3DA5-6B40-8368-8FF2F170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2BDFB1-4DDC-C040-8D46-94A67F667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30A39B-632E-144D-88A5-D2283BC12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015F28-6315-AB44-8356-09166145B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4CBBC-F871-5B4E-B588-BE9E871DD23C}" type="datetimeFigureOut">
              <a:rPr kumimoji="1" lang="ko-KR" altLang="en-US" smtClean="0"/>
              <a:t>2019. 6. 21.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9871D6-2754-D349-A970-661450E8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B7259A-B8EA-D24A-9160-15B46295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C99C-C39D-254E-8182-9970C302CE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6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C2BED1-BB9C-8340-AB5B-A94B03A8D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4D946C-7FAF-F945-BBFF-4AF4C48F4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EC0AC7-D758-6846-9A44-FCA0384FC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4CBBC-F871-5B4E-B588-BE9E871DD23C}" type="datetimeFigureOut">
              <a:rPr kumimoji="1" lang="ko-KR" altLang="en-US" smtClean="0"/>
              <a:t>2019. 6. 21.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A0C4B7-9E3B-5D4E-A282-DF037C9B3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8FD70F-C4F3-1841-9F7C-887CA072B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EC99C-C39D-254E-8182-9970C302CE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53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28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29.png"/><Relationship Id="rId10" Type="http://schemas.openxmlformats.org/officeDocument/2006/relationships/image" Target="../media/image46.png"/><Relationship Id="rId4" Type="http://schemas.openxmlformats.org/officeDocument/2006/relationships/image" Target="../media/image28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7" Type="http://schemas.openxmlformats.org/officeDocument/2006/relationships/image" Target="../media/image56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tiff"/><Relationship Id="rId4" Type="http://schemas.openxmlformats.org/officeDocument/2006/relationships/image" Target="../media/image53.tif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3CB0F-617E-4B4D-8101-BF8543D64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6713" y="2895395"/>
            <a:ext cx="2463414" cy="1067209"/>
          </a:xfrm>
        </p:spPr>
        <p:txBody>
          <a:bodyPr/>
          <a:lstStyle/>
          <a:p>
            <a:r>
              <a:rPr kumimoji="1" lang="ko-KR" altLang="en-US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메디펫</a:t>
            </a:r>
            <a:endParaRPr kumimoji="1" lang="ko-KR" altLang="en-US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E35895-DC97-E04F-9F81-04F1BE38F995}"/>
              </a:ext>
            </a:extLst>
          </p:cNvPr>
          <p:cNvSpPr/>
          <p:nvPr/>
        </p:nvSpPr>
        <p:spPr>
          <a:xfrm>
            <a:off x="1" y="6620256"/>
            <a:ext cx="12192000" cy="237744"/>
          </a:xfrm>
          <a:prstGeom prst="rect">
            <a:avLst/>
          </a:prstGeom>
          <a:solidFill>
            <a:srgbClr val="F8E7EF"/>
          </a:solidFill>
          <a:ln>
            <a:solidFill>
              <a:srgbClr val="F8E7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C871E-AFF6-5643-846A-96342F13249A}"/>
              </a:ext>
            </a:extLst>
          </p:cNvPr>
          <p:cNvSpPr txBox="1"/>
          <p:nvPr/>
        </p:nvSpPr>
        <p:spPr>
          <a:xfrm>
            <a:off x="1654249" y="2596775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BM JUA_OTF" panose="02020603020101020101" pitchFamily="18" charset="-127"/>
                <a:ea typeface="BM JUA_OTF" panose="02020603020101020101" pitchFamily="18" charset="-127"/>
              </a:rPr>
              <a:t>애완동물 </a:t>
            </a:r>
            <a:r>
              <a:rPr kumimoji="1" lang="ko-KR" altLang="en-US" sz="2400" dirty="0" err="1">
                <a:latin typeface="BM JUA_OTF" panose="02020603020101020101" pitchFamily="18" charset="-127"/>
                <a:ea typeface="BM JUA_OTF" panose="02020603020101020101" pitchFamily="18" charset="-127"/>
              </a:rPr>
              <a:t>올인원</a:t>
            </a:r>
            <a:r>
              <a:rPr kumimoji="1" lang="ko-KR" altLang="en-US" sz="2400" dirty="0">
                <a:latin typeface="BM JUA_OTF" panose="02020603020101020101" pitchFamily="18" charset="-127"/>
                <a:ea typeface="BM JUA_OTF" panose="02020603020101020101" pitchFamily="18" charset="-127"/>
              </a:rPr>
              <a:t> 솔루션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40A997-B486-BA47-BBD5-B0E2832A1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6215"/>
            <a:ext cx="1990344" cy="199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91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4D860D-2FBF-254C-B193-26157F73FA44}"/>
              </a:ext>
            </a:extLst>
          </p:cNvPr>
          <p:cNvSpPr txBox="1"/>
          <p:nvPr/>
        </p:nvSpPr>
        <p:spPr>
          <a:xfrm>
            <a:off x="369651" y="330741"/>
            <a:ext cx="978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solidFill>
                  <a:srgbClr val="FFAFAF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02.</a:t>
            </a:r>
            <a:endParaRPr kumimoji="1" lang="ko-KR" altLang="en-US" sz="4000" dirty="0">
              <a:solidFill>
                <a:srgbClr val="FFAFAF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B4BBB-A05C-6147-A980-1FB679149F04}"/>
              </a:ext>
            </a:extLst>
          </p:cNvPr>
          <p:cNvSpPr txBox="1"/>
          <p:nvPr/>
        </p:nvSpPr>
        <p:spPr>
          <a:xfrm>
            <a:off x="1253226" y="447872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솔루션개요</a:t>
            </a:r>
            <a:endParaRPr kumimoji="1" lang="ko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FA4FC37-AC51-044C-BE29-81AEAB240E79}"/>
              </a:ext>
            </a:extLst>
          </p:cNvPr>
          <p:cNvSpPr/>
          <p:nvPr/>
        </p:nvSpPr>
        <p:spPr>
          <a:xfrm>
            <a:off x="1" y="6620256"/>
            <a:ext cx="12192000" cy="237744"/>
          </a:xfrm>
          <a:prstGeom prst="rect">
            <a:avLst/>
          </a:prstGeom>
          <a:solidFill>
            <a:srgbClr val="F8E7EF"/>
          </a:solidFill>
          <a:ln>
            <a:solidFill>
              <a:srgbClr val="F8E7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AB5EDD8-C1C6-334A-BAD0-A4FD6AC2B8A7}"/>
              </a:ext>
            </a:extLst>
          </p:cNvPr>
          <p:cNvGrpSpPr/>
          <p:nvPr/>
        </p:nvGrpSpPr>
        <p:grpSpPr>
          <a:xfrm>
            <a:off x="6486805" y="2095020"/>
            <a:ext cx="4935606" cy="1876969"/>
            <a:chOff x="6385207" y="1493422"/>
            <a:chExt cx="4935606" cy="187696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B02FB21-814A-D540-882A-D7A25833F355}"/>
                </a:ext>
              </a:extLst>
            </p:cNvPr>
            <p:cNvSpPr txBox="1"/>
            <p:nvPr/>
          </p:nvSpPr>
          <p:spPr>
            <a:xfrm>
              <a:off x="6385207" y="1493422"/>
              <a:ext cx="2185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>
                  <a:solidFill>
                    <a:srgbClr val="00A49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올인원</a:t>
              </a:r>
              <a:r>
                <a:rPr lang="ko-KR" altLang="en-US" sz="2000" dirty="0">
                  <a:solidFill>
                    <a:srgbClr val="00A49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솔루션 제공</a:t>
              </a:r>
              <a:endParaRPr lang="ko-KR" altLang="en-US" sz="3600" dirty="0">
                <a:solidFill>
                  <a:srgbClr val="00A49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53BD4AE-6F1B-CC4C-B912-B4D2F9C5453C}"/>
                </a:ext>
              </a:extLst>
            </p:cNvPr>
            <p:cNvSpPr txBox="1"/>
            <p:nvPr/>
          </p:nvSpPr>
          <p:spPr>
            <a:xfrm>
              <a:off x="7125434" y="1893532"/>
              <a:ext cx="419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동물별</a:t>
              </a:r>
              <a:r>
                <a:rPr lang="ko-KR" altLang="en-US" sz="3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커뮤니티 구성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E273B5E-D625-8540-8EFF-B6BA0E66CE77}"/>
                </a:ext>
              </a:extLst>
            </p:cNvPr>
            <p:cNvSpPr txBox="1"/>
            <p:nvPr/>
          </p:nvSpPr>
          <p:spPr>
            <a:xfrm>
              <a:off x="7125433" y="2724060"/>
              <a:ext cx="28200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온라인 쇼핑몰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434D8C2-A198-2045-867F-B8A801630897}"/>
              </a:ext>
            </a:extLst>
          </p:cNvPr>
          <p:cNvGrpSpPr/>
          <p:nvPr/>
        </p:nvGrpSpPr>
        <p:grpSpPr>
          <a:xfrm>
            <a:off x="527741" y="1977145"/>
            <a:ext cx="4904694" cy="3698612"/>
            <a:chOff x="2119141" y="326783"/>
            <a:chExt cx="7946001" cy="5992051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56DDCEFB-7437-7A40-ADDC-DE24A4FF1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78395" y="1385088"/>
              <a:ext cx="609600" cy="609600"/>
            </a:xfrm>
            <a:prstGeom prst="rect">
              <a:avLst/>
            </a:prstGeom>
          </p:spPr>
        </p:pic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5FF02543-C93A-AB49-9AEC-E67BF28E2535}"/>
                </a:ext>
              </a:extLst>
            </p:cNvPr>
            <p:cNvSpPr/>
            <p:nvPr/>
          </p:nvSpPr>
          <p:spPr>
            <a:xfrm>
              <a:off x="5654638" y="3037931"/>
              <a:ext cx="1361154" cy="1361154"/>
            </a:xfrm>
            <a:prstGeom prst="ellipse">
              <a:avLst/>
            </a:prstGeom>
            <a:solidFill>
              <a:srgbClr val="5275A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꺾인 연결선 11">
              <a:extLst>
                <a:ext uri="{FF2B5EF4-FFF2-40B4-BE49-F238E27FC236}">
                  <a16:creationId xmlns:a16="http://schemas.microsoft.com/office/drawing/2014/main" id="{ADB9D17C-2EA5-D54B-BB68-E2147A7B876B}"/>
                </a:ext>
              </a:extLst>
            </p:cNvPr>
            <p:cNvCxnSpPr/>
            <p:nvPr/>
          </p:nvCxnSpPr>
          <p:spPr>
            <a:xfrm>
              <a:off x="4306730" y="3528526"/>
              <a:ext cx="1548286" cy="307212"/>
            </a:xfrm>
            <a:prstGeom prst="bentConnector3">
              <a:avLst>
                <a:gd name="adj1" fmla="val 63629"/>
              </a:avLst>
            </a:prstGeom>
            <a:ln w="57150">
              <a:solidFill>
                <a:srgbClr val="5275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24F9FCC1-4B88-4744-B20F-0B0850F2DC68}"/>
                </a:ext>
              </a:extLst>
            </p:cNvPr>
            <p:cNvSpPr/>
            <p:nvPr/>
          </p:nvSpPr>
          <p:spPr>
            <a:xfrm>
              <a:off x="3343965" y="3137666"/>
              <a:ext cx="1161679" cy="1161679"/>
            </a:xfrm>
            <a:prstGeom prst="ellipse">
              <a:avLst/>
            </a:prstGeom>
            <a:solidFill>
              <a:srgbClr val="5275A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꺾인 연결선 39">
              <a:extLst>
                <a:ext uri="{FF2B5EF4-FFF2-40B4-BE49-F238E27FC236}">
                  <a16:creationId xmlns:a16="http://schemas.microsoft.com/office/drawing/2014/main" id="{C8F2E653-A729-8F4B-B16E-518E3E054981}"/>
                </a:ext>
              </a:extLst>
            </p:cNvPr>
            <p:cNvCxnSpPr>
              <a:cxnSpLocks/>
            </p:cNvCxnSpPr>
            <p:nvPr/>
          </p:nvCxnSpPr>
          <p:spPr>
            <a:xfrm>
              <a:off x="6597807" y="3873037"/>
              <a:ext cx="1516199" cy="771532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5275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21C699A-C9E7-0F4F-A4EA-B1F3A2BCEEA7}"/>
                </a:ext>
              </a:extLst>
            </p:cNvPr>
            <p:cNvSpPr/>
            <p:nvPr/>
          </p:nvSpPr>
          <p:spPr>
            <a:xfrm>
              <a:off x="7748985" y="4152103"/>
              <a:ext cx="1117258" cy="1117258"/>
            </a:xfrm>
            <a:prstGeom prst="ellipse">
              <a:avLst/>
            </a:prstGeom>
            <a:solidFill>
              <a:srgbClr val="5275A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1" name="꺾인 연결선 41">
              <a:extLst>
                <a:ext uri="{FF2B5EF4-FFF2-40B4-BE49-F238E27FC236}">
                  <a16:creationId xmlns:a16="http://schemas.microsoft.com/office/drawing/2014/main" id="{B36B1381-559B-0E42-9AA3-7357BD1923B5}"/>
                </a:ext>
              </a:extLst>
            </p:cNvPr>
            <p:cNvCxnSpPr>
              <a:stCxn id="42" idx="4"/>
              <a:endCxn id="36" idx="0"/>
            </p:cNvCxnSpPr>
            <p:nvPr/>
          </p:nvCxnSpPr>
          <p:spPr>
            <a:xfrm rot="5400000">
              <a:off x="6947957" y="1817644"/>
              <a:ext cx="607546" cy="1833029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1E84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91C3AF9-1FAE-A046-A8D5-09F49926F3B2}"/>
                </a:ext>
              </a:extLst>
            </p:cNvPr>
            <p:cNvSpPr/>
            <p:nvPr/>
          </p:nvSpPr>
          <p:spPr>
            <a:xfrm>
              <a:off x="7609615" y="1313127"/>
              <a:ext cx="1117258" cy="1117258"/>
            </a:xfrm>
            <a:prstGeom prst="ellipse">
              <a:avLst/>
            </a:prstGeom>
            <a:solidFill>
              <a:srgbClr val="1E847A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꺾인 연결선 75">
              <a:extLst>
                <a:ext uri="{FF2B5EF4-FFF2-40B4-BE49-F238E27FC236}">
                  <a16:creationId xmlns:a16="http://schemas.microsoft.com/office/drawing/2014/main" id="{52CD416C-16BC-2D47-9657-9153DAF12277}"/>
                </a:ext>
              </a:extLst>
            </p:cNvPr>
            <p:cNvCxnSpPr/>
            <p:nvPr/>
          </p:nvCxnSpPr>
          <p:spPr>
            <a:xfrm rot="10800000" flipV="1">
              <a:off x="8623123" y="1745505"/>
              <a:ext cx="559201" cy="233993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1E84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CD97C8B-4F33-4147-9D99-071A165725AF}"/>
                </a:ext>
              </a:extLst>
            </p:cNvPr>
            <p:cNvSpPr/>
            <p:nvPr/>
          </p:nvSpPr>
          <p:spPr>
            <a:xfrm>
              <a:off x="9110141" y="1337115"/>
              <a:ext cx="771801" cy="771801"/>
            </a:xfrm>
            <a:prstGeom prst="ellipse">
              <a:avLst/>
            </a:prstGeom>
            <a:solidFill>
              <a:srgbClr val="1E847A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C5005D7-B738-5846-A8DD-6ECF9E82AB8B}"/>
                </a:ext>
              </a:extLst>
            </p:cNvPr>
            <p:cNvSpPr/>
            <p:nvPr/>
          </p:nvSpPr>
          <p:spPr>
            <a:xfrm>
              <a:off x="6473420" y="908526"/>
              <a:ext cx="771801" cy="771801"/>
            </a:xfrm>
            <a:prstGeom prst="ellipse">
              <a:avLst/>
            </a:prstGeom>
            <a:solidFill>
              <a:srgbClr val="1E847A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꺾인 연결선 80">
              <a:extLst>
                <a:ext uri="{FF2B5EF4-FFF2-40B4-BE49-F238E27FC236}">
                  <a16:creationId xmlns:a16="http://schemas.microsoft.com/office/drawing/2014/main" id="{3BC7003F-B620-3642-B5B6-35BD5A801AD1}"/>
                </a:ext>
              </a:extLst>
            </p:cNvPr>
            <p:cNvCxnSpPr>
              <a:endCxn id="45" idx="6"/>
            </p:cNvCxnSpPr>
            <p:nvPr/>
          </p:nvCxnSpPr>
          <p:spPr>
            <a:xfrm rot="10800000">
              <a:off x="7245222" y="1294428"/>
              <a:ext cx="503763" cy="412877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1E84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꺾인 연결선 83">
              <a:extLst>
                <a:ext uri="{FF2B5EF4-FFF2-40B4-BE49-F238E27FC236}">
                  <a16:creationId xmlns:a16="http://schemas.microsoft.com/office/drawing/2014/main" id="{AB3F307E-3A08-C945-9059-FF03BD4D4BB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485788" y="5075673"/>
              <a:ext cx="489995" cy="372836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5275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D4F0B44-4AD9-D24F-A05C-79EE9A4BFB3C}"/>
                </a:ext>
              </a:extLst>
            </p:cNvPr>
            <p:cNvSpPr/>
            <p:nvPr/>
          </p:nvSpPr>
          <p:spPr>
            <a:xfrm>
              <a:off x="7189808" y="5410704"/>
              <a:ext cx="908130" cy="908130"/>
            </a:xfrm>
            <a:prstGeom prst="ellipse">
              <a:avLst/>
            </a:prstGeom>
            <a:solidFill>
              <a:srgbClr val="5275A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F9E8EB89-9515-CF41-AA15-A337AC42074C}"/>
                </a:ext>
              </a:extLst>
            </p:cNvPr>
            <p:cNvSpPr/>
            <p:nvPr/>
          </p:nvSpPr>
          <p:spPr>
            <a:xfrm>
              <a:off x="9157012" y="4484589"/>
              <a:ext cx="908130" cy="908130"/>
            </a:xfrm>
            <a:prstGeom prst="ellipse">
              <a:avLst/>
            </a:prstGeom>
            <a:solidFill>
              <a:srgbClr val="5275A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0" name="꺾인 연결선 91">
              <a:extLst>
                <a:ext uri="{FF2B5EF4-FFF2-40B4-BE49-F238E27FC236}">
                  <a16:creationId xmlns:a16="http://schemas.microsoft.com/office/drawing/2014/main" id="{0BF6D187-4FC4-2042-BF74-163C80606106}"/>
                </a:ext>
              </a:extLst>
            </p:cNvPr>
            <p:cNvCxnSpPr/>
            <p:nvPr/>
          </p:nvCxnSpPr>
          <p:spPr>
            <a:xfrm>
              <a:off x="8724903" y="4678966"/>
              <a:ext cx="536030" cy="345017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5275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00352172-57E1-1347-BD5D-1BC71B629944}"/>
                </a:ext>
              </a:extLst>
            </p:cNvPr>
            <p:cNvSpPr/>
            <p:nvPr/>
          </p:nvSpPr>
          <p:spPr>
            <a:xfrm>
              <a:off x="8654293" y="471501"/>
              <a:ext cx="771801" cy="771801"/>
            </a:xfrm>
            <a:prstGeom prst="ellipse">
              <a:avLst/>
            </a:prstGeom>
            <a:solidFill>
              <a:srgbClr val="1E847A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꺾인 연결선 95">
              <a:extLst>
                <a:ext uri="{FF2B5EF4-FFF2-40B4-BE49-F238E27FC236}">
                  <a16:creationId xmlns:a16="http://schemas.microsoft.com/office/drawing/2014/main" id="{AF9C8786-1ED4-1049-A617-1728164ADE33}"/>
                </a:ext>
              </a:extLst>
            </p:cNvPr>
            <p:cNvCxnSpPr/>
            <p:nvPr/>
          </p:nvCxnSpPr>
          <p:spPr>
            <a:xfrm rot="10800000" flipV="1">
              <a:off x="8343522" y="1139680"/>
              <a:ext cx="559201" cy="233993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1E84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1C57C108-D5AF-B04C-92BD-1624DBF69740}"/>
                </a:ext>
              </a:extLst>
            </p:cNvPr>
            <p:cNvSpPr/>
            <p:nvPr/>
          </p:nvSpPr>
          <p:spPr>
            <a:xfrm>
              <a:off x="2651469" y="4316975"/>
              <a:ext cx="682628" cy="682628"/>
            </a:xfrm>
            <a:prstGeom prst="ellipse">
              <a:avLst/>
            </a:prstGeom>
            <a:solidFill>
              <a:srgbClr val="5275A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꺾인 연결선 104">
              <a:extLst>
                <a:ext uri="{FF2B5EF4-FFF2-40B4-BE49-F238E27FC236}">
                  <a16:creationId xmlns:a16="http://schemas.microsoft.com/office/drawing/2014/main" id="{FA62878D-D14C-E246-BD64-2A3FE15D6B96}"/>
                </a:ext>
              </a:extLst>
            </p:cNvPr>
            <p:cNvCxnSpPr/>
            <p:nvPr/>
          </p:nvCxnSpPr>
          <p:spPr>
            <a:xfrm flipV="1">
              <a:off x="3308697" y="4248002"/>
              <a:ext cx="453272" cy="410287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5275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E5A5931A-C9CA-894B-A8A3-DC01A4D1F335}"/>
                </a:ext>
              </a:extLst>
            </p:cNvPr>
            <p:cNvSpPr/>
            <p:nvPr/>
          </p:nvSpPr>
          <p:spPr>
            <a:xfrm>
              <a:off x="3669991" y="4703600"/>
              <a:ext cx="682628" cy="682628"/>
            </a:xfrm>
            <a:prstGeom prst="ellipse">
              <a:avLst/>
            </a:prstGeom>
            <a:solidFill>
              <a:srgbClr val="5275A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꺾인 연결선 109">
              <a:extLst>
                <a:ext uri="{FF2B5EF4-FFF2-40B4-BE49-F238E27FC236}">
                  <a16:creationId xmlns:a16="http://schemas.microsoft.com/office/drawing/2014/main" id="{941ED633-A3FF-B946-8EF0-3D980AC9C24B}"/>
                </a:ext>
              </a:extLst>
            </p:cNvPr>
            <p:cNvCxnSpPr/>
            <p:nvPr/>
          </p:nvCxnSpPr>
          <p:spPr>
            <a:xfrm rot="5400000" flipH="1" flipV="1">
              <a:off x="3827402" y="4235400"/>
              <a:ext cx="774342" cy="35009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5275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C3BF1829-E680-4B47-866D-B231BEA9C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6037" y="2990110"/>
              <a:ext cx="1415805" cy="1415805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4F50AB6E-45E1-244A-9891-511BF7D5B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59776" y="3235634"/>
              <a:ext cx="914400" cy="914400"/>
            </a:xfrm>
            <a:prstGeom prst="rect">
              <a:avLst/>
            </a:prstGeom>
          </p:spPr>
        </p:pic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8ACF5F63-3C25-C042-95FC-1590A76F47E6}"/>
                </a:ext>
              </a:extLst>
            </p:cNvPr>
            <p:cNvSpPr/>
            <p:nvPr/>
          </p:nvSpPr>
          <p:spPr>
            <a:xfrm>
              <a:off x="2119141" y="3509461"/>
              <a:ext cx="682628" cy="682628"/>
            </a:xfrm>
            <a:prstGeom prst="ellipse">
              <a:avLst/>
            </a:prstGeom>
            <a:solidFill>
              <a:srgbClr val="5275A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꺾인 연결선 104">
              <a:extLst>
                <a:ext uri="{FF2B5EF4-FFF2-40B4-BE49-F238E27FC236}">
                  <a16:creationId xmlns:a16="http://schemas.microsoft.com/office/drawing/2014/main" id="{C33DFDEC-B8BE-1546-9F7F-E7848F5FAC66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 flipV="1">
              <a:off x="2776369" y="3718506"/>
              <a:ext cx="567596" cy="132270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5275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332E328B-9AC3-504D-8167-E0E50B92F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7597" y="3617545"/>
              <a:ext cx="490572" cy="490572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3937320D-A4E6-924D-AD16-7118F1A28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82051" y="4440450"/>
              <a:ext cx="415550" cy="415550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30DB31F0-0F25-C84D-B47A-944096DDA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78869" y="4804567"/>
              <a:ext cx="472218" cy="472218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B8FF6289-F328-314E-91E9-7B2840F35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06434" y="4294168"/>
              <a:ext cx="799983" cy="799983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277AEDAB-DF56-D644-A800-02B3F4116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223021" y="4526883"/>
              <a:ext cx="752211" cy="752211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D0350189-1796-BD4F-8FF6-8D6E74A5B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17157" y="5466934"/>
              <a:ext cx="784916" cy="784916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0FF7784A-E6B4-4C47-9742-EC9F4B6C5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681862" y="1241475"/>
              <a:ext cx="1112134" cy="1112134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3DB897A9-3F6D-D748-B48D-6D3BBB8DD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387691" y="831994"/>
              <a:ext cx="914400" cy="914400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855465A6-CF04-BF44-AD1E-22831036F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107183" y="1294426"/>
              <a:ext cx="914400" cy="914400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98081A73-F2F7-B64F-A2D7-7F26C6EAE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752620" y="326783"/>
              <a:ext cx="762000" cy="762000"/>
            </a:xfrm>
            <a:prstGeom prst="rect">
              <a:avLst/>
            </a:prstGeom>
          </p:spPr>
        </p:pic>
      </p:grpSp>
      <p:pic>
        <p:nvPicPr>
          <p:cNvPr id="72" name="그림 71">
            <a:extLst>
              <a:ext uri="{FF2B5EF4-FFF2-40B4-BE49-F238E27FC236}">
                <a16:creationId xmlns:a16="http://schemas.microsoft.com/office/drawing/2014/main" id="{F6B16316-6372-7041-B360-3F81A7B35CE2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6538533" y="3332278"/>
            <a:ext cx="564416" cy="564416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CC09C6FB-D71A-EB4F-94A0-18AD84094C2C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6576103" y="4142439"/>
            <a:ext cx="564416" cy="564416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60228841-3962-1947-82D6-E11728310744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6589475" y="2619463"/>
            <a:ext cx="570444" cy="555817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C2998955-C8CB-D04C-850D-3AE07EFF9643}"/>
              </a:ext>
            </a:extLst>
          </p:cNvPr>
          <p:cNvSpPr txBox="1"/>
          <p:nvPr/>
        </p:nvSpPr>
        <p:spPr>
          <a:xfrm>
            <a:off x="7271109" y="4099792"/>
            <a:ext cx="4730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실종신고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임시보호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간편 </a:t>
            </a:r>
            <a:r>
              <a:rPr lang="ko-KR" altLang="en-US" sz="3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등록서비스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등 제공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7521BD7-2B1B-864E-A672-B64AC568B327}"/>
              </a:ext>
            </a:extLst>
          </p:cNvPr>
          <p:cNvSpPr/>
          <p:nvPr/>
        </p:nvSpPr>
        <p:spPr>
          <a:xfrm>
            <a:off x="369651" y="1963719"/>
            <a:ext cx="5416945" cy="2371203"/>
          </a:xfrm>
          <a:prstGeom prst="rect">
            <a:avLst/>
          </a:prstGeom>
          <a:solidFill>
            <a:srgbClr val="F8FCFD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07016F2-B8A2-C048-A9BA-5005A346BC31}"/>
              </a:ext>
            </a:extLst>
          </p:cNvPr>
          <p:cNvSpPr/>
          <p:nvPr/>
        </p:nvSpPr>
        <p:spPr>
          <a:xfrm>
            <a:off x="319559" y="4325700"/>
            <a:ext cx="3263887" cy="865240"/>
          </a:xfrm>
          <a:prstGeom prst="rect">
            <a:avLst/>
          </a:prstGeom>
          <a:solidFill>
            <a:srgbClr val="F8FCFD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8E3D528-B1AE-4B44-B70E-B1CDEFC1257D}"/>
              </a:ext>
            </a:extLst>
          </p:cNvPr>
          <p:cNvSpPr/>
          <p:nvPr/>
        </p:nvSpPr>
        <p:spPr>
          <a:xfrm>
            <a:off x="3729897" y="4333233"/>
            <a:ext cx="258512" cy="574394"/>
          </a:xfrm>
          <a:prstGeom prst="rect">
            <a:avLst/>
          </a:prstGeom>
          <a:solidFill>
            <a:srgbClr val="F8FCFD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12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4D860D-2FBF-254C-B193-26157F73FA44}"/>
              </a:ext>
            </a:extLst>
          </p:cNvPr>
          <p:cNvSpPr txBox="1"/>
          <p:nvPr/>
        </p:nvSpPr>
        <p:spPr>
          <a:xfrm>
            <a:off x="369651" y="330741"/>
            <a:ext cx="9877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solidFill>
                  <a:srgbClr val="FFAFAF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03.</a:t>
            </a:r>
            <a:endParaRPr kumimoji="1" lang="ko-KR" altLang="en-US" sz="4000" dirty="0">
              <a:solidFill>
                <a:srgbClr val="FFAFAF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B4BBB-A05C-6147-A980-1FB679149F04}"/>
              </a:ext>
            </a:extLst>
          </p:cNvPr>
          <p:cNvSpPr txBox="1"/>
          <p:nvPr/>
        </p:nvSpPr>
        <p:spPr>
          <a:xfrm>
            <a:off x="1253226" y="447872"/>
            <a:ext cx="2682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제품의 특장점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FA4FC37-AC51-044C-BE29-81AEAB240E79}"/>
              </a:ext>
            </a:extLst>
          </p:cNvPr>
          <p:cNvSpPr/>
          <p:nvPr/>
        </p:nvSpPr>
        <p:spPr>
          <a:xfrm>
            <a:off x="1" y="6620256"/>
            <a:ext cx="12192000" cy="237744"/>
          </a:xfrm>
          <a:prstGeom prst="rect">
            <a:avLst/>
          </a:prstGeom>
          <a:solidFill>
            <a:srgbClr val="F8E7EF"/>
          </a:solidFill>
          <a:ln>
            <a:solidFill>
              <a:srgbClr val="F8E7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07B80C1-4FC2-794D-94EF-B67ED3BEAB07}"/>
              </a:ext>
            </a:extLst>
          </p:cNvPr>
          <p:cNvGrpSpPr/>
          <p:nvPr/>
        </p:nvGrpSpPr>
        <p:grpSpPr>
          <a:xfrm>
            <a:off x="6427994" y="3878146"/>
            <a:ext cx="5392305" cy="1384995"/>
            <a:chOff x="188099" y="1200582"/>
            <a:chExt cx="5392305" cy="1384995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8E0BEBA-C4C8-A243-8D38-04C1AC5E6B80}"/>
                </a:ext>
              </a:extLst>
            </p:cNvPr>
            <p:cNvSpPr/>
            <p:nvPr/>
          </p:nvSpPr>
          <p:spPr>
            <a:xfrm>
              <a:off x="188099" y="1200582"/>
              <a:ext cx="1384995" cy="1384995"/>
            </a:xfrm>
            <a:prstGeom prst="ellipse">
              <a:avLst/>
            </a:prstGeom>
            <a:solidFill>
              <a:srgbClr val="628DD4"/>
            </a:solidFill>
            <a:ln w="28575">
              <a:solidFill>
                <a:srgbClr val="628D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DBF6715-2F37-4544-B63F-61610B79A9B4}"/>
                </a:ext>
              </a:extLst>
            </p:cNvPr>
            <p:cNvSpPr txBox="1"/>
            <p:nvPr/>
          </p:nvSpPr>
          <p:spPr>
            <a:xfrm>
              <a:off x="1715521" y="1200583"/>
              <a:ext cx="38648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rgbClr val="628DD4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다양한 커뮤니티 제공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BFF6CBC-2100-3B49-883A-3AA5BA5041A6}"/>
                </a:ext>
              </a:extLst>
            </p:cNvPr>
            <p:cNvSpPr txBox="1"/>
            <p:nvPr/>
          </p:nvSpPr>
          <p:spPr>
            <a:xfrm>
              <a:off x="1715521" y="1746328"/>
              <a:ext cx="3864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의료분야 질문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상태에 대한 질문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</a:p>
            <a:p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자랑 등 여러가지 커뮤니티를 제공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4B0F55F-3C69-DE4E-A5E0-97206A0BC7A0}"/>
              </a:ext>
            </a:extLst>
          </p:cNvPr>
          <p:cNvGrpSpPr/>
          <p:nvPr/>
        </p:nvGrpSpPr>
        <p:grpSpPr>
          <a:xfrm>
            <a:off x="6427994" y="2066728"/>
            <a:ext cx="5392305" cy="1384995"/>
            <a:chOff x="188099" y="1200582"/>
            <a:chExt cx="5392305" cy="138499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989860D-28F0-7D49-86A8-BBF55EBE2BD8}"/>
                </a:ext>
              </a:extLst>
            </p:cNvPr>
            <p:cNvSpPr/>
            <p:nvPr/>
          </p:nvSpPr>
          <p:spPr>
            <a:xfrm>
              <a:off x="188099" y="1200582"/>
              <a:ext cx="1384995" cy="1384995"/>
            </a:xfrm>
            <a:prstGeom prst="ellipse">
              <a:avLst/>
            </a:prstGeom>
            <a:solidFill>
              <a:srgbClr val="628DD4"/>
            </a:solidFill>
            <a:ln w="28575">
              <a:solidFill>
                <a:srgbClr val="628D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D9ACB0D-B7E1-2C42-A81F-38FA8994FD2A}"/>
                </a:ext>
              </a:extLst>
            </p:cNvPr>
            <p:cNvSpPr txBox="1"/>
            <p:nvPr/>
          </p:nvSpPr>
          <p:spPr>
            <a:xfrm>
              <a:off x="1715521" y="1200583"/>
              <a:ext cx="38648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rgbClr val="628DD4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동물에 의료 정보 확인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336B57A-1963-A24F-8F7B-8DBF6A0742D6}"/>
                </a:ext>
              </a:extLst>
            </p:cNvPr>
            <p:cNvSpPr txBox="1"/>
            <p:nvPr/>
          </p:nvSpPr>
          <p:spPr>
            <a:xfrm>
              <a:off x="1715521" y="1662248"/>
              <a:ext cx="3864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근처 병원 등을 통해 의료 정보를 얻을 수</a:t>
              </a: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있을 뿐더러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진료 기록 또한 확인</a:t>
              </a: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0BFD6FD-F9D8-6F44-8015-894B3096F546}"/>
              </a:ext>
            </a:extLst>
          </p:cNvPr>
          <p:cNvGrpSpPr/>
          <p:nvPr/>
        </p:nvGrpSpPr>
        <p:grpSpPr>
          <a:xfrm>
            <a:off x="450174" y="3923209"/>
            <a:ext cx="5392305" cy="1384995"/>
            <a:chOff x="188099" y="1200582"/>
            <a:chExt cx="5392305" cy="138499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3B30A34-9551-F442-9E91-1056CA0A193E}"/>
                </a:ext>
              </a:extLst>
            </p:cNvPr>
            <p:cNvSpPr/>
            <p:nvPr/>
          </p:nvSpPr>
          <p:spPr>
            <a:xfrm>
              <a:off x="188099" y="1200582"/>
              <a:ext cx="1384995" cy="1384995"/>
            </a:xfrm>
            <a:prstGeom prst="ellipse">
              <a:avLst/>
            </a:prstGeom>
            <a:solidFill>
              <a:srgbClr val="628DD4"/>
            </a:solidFill>
            <a:ln w="28575">
              <a:solidFill>
                <a:srgbClr val="628D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66442F-E58C-474D-9DDD-94118EC4961C}"/>
                </a:ext>
              </a:extLst>
            </p:cNvPr>
            <p:cNvSpPr txBox="1"/>
            <p:nvPr/>
          </p:nvSpPr>
          <p:spPr>
            <a:xfrm>
              <a:off x="1715521" y="1200583"/>
              <a:ext cx="38648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err="1">
                  <a:solidFill>
                    <a:srgbClr val="628DD4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골든타임</a:t>
              </a:r>
              <a:r>
                <a:rPr lang="ko-KR" altLang="en-US" sz="3200" b="1" dirty="0">
                  <a:solidFill>
                    <a:srgbClr val="628DD4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확보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D714AA7-5346-334A-BF03-E2DC634ABDBD}"/>
                </a:ext>
              </a:extLst>
            </p:cNvPr>
            <p:cNvSpPr txBox="1"/>
            <p:nvPr/>
          </p:nvSpPr>
          <p:spPr>
            <a:xfrm>
              <a:off x="1715521" y="1714798"/>
              <a:ext cx="386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빠른 대응으로 </a:t>
              </a:r>
              <a:r>
                <a:rPr lang="ko-KR" altLang="en-US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대처시간을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확보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6F225B8-EC27-5E41-927D-B107298ECA54}"/>
              </a:ext>
            </a:extLst>
          </p:cNvPr>
          <p:cNvGrpSpPr/>
          <p:nvPr/>
        </p:nvGrpSpPr>
        <p:grpSpPr>
          <a:xfrm>
            <a:off x="450174" y="2023943"/>
            <a:ext cx="5392305" cy="1384996"/>
            <a:chOff x="188099" y="1200582"/>
            <a:chExt cx="5392305" cy="1384996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D7A1147-8587-E14E-9915-7362407B6B0B}"/>
                </a:ext>
              </a:extLst>
            </p:cNvPr>
            <p:cNvSpPr/>
            <p:nvPr/>
          </p:nvSpPr>
          <p:spPr>
            <a:xfrm>
              <a:off x="188099" y="1200582"/>
              <a:ext cx="1384995" cy="1384995"/>
            </a:xfrm>
            <a:prstGeom prst="ellipse">
              <a:avLst/>
            </a:prstGeom>
            <a:solidFill>
              <a:srgbClr val="628DD4"/>
            </a:solidFill>
            <a:ln w="28575">
              <a:solidFill>
                <a:srgbClr val="628D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B350D31-57D0-2448-BA95-FC318922A36C}"/>
                </a:ext>
              </a:extLst>
            </p:cNvPr>
            <p:cNvSpPr txBox="1"/>
            <p:nvPr/>
          </p:nvSpPr>
          <p:spPr>
            <a:xfrm>
              <a:off x="1715521" y="1200583"/>
              <a:ext cx="38648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rgbClr val="628DD4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모든 동물 사용가능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969DF22-E3AF-CF4C-9100-4F3B791720C8}"/>
                </a:ext>
              </a:extLst>
            </p:cNvPr>
            <p:cNvSpPr txBox="1"/>
            <p:nvPr/>
          </p:nvSpPr>
          <p:spPr>
            <a:xfrm>
              <a:off x="1715521" y="1662248"/>
              <a:ext cx="38648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농가 등 병원을 바로 </a:t>
              </a:r>
              <a:r>
                <a:rPr lang="ko-KR" altLang="en-US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못가는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경우 </a:t>
              </a: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관련 수의사를 연결하여 </a:t>
              </a: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의료 서비스 제공</a:t>
              </a: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FB953B7-D1FA-6D4D-A05E-B9BF90B39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157" y="4247477"/>
            <a:ext cx="646331" cy="64633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B3DFFD6F-B63A-A64B-A050-F22A7705F1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44" y="4127699"/>
            <a:ext cx="1016362" cy="101636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613E31B-419F-A14E-BACD-80557E2AE5D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41293" y="2128240"/>
            <a:ext cx="1202755" cy="1213591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E3A67E21-52A3-1B47-85CF-C738CA8205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6255" y="2331117"/>
            <a:ext cx="868471" cy="86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05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4D860D-2FBF-254C-B193-26157F73FA44}"/>
              </a:ext>
            </a:extLst>
          </p:cNvPr>
          <p:cNvSpPr txBox="1"/>
          <p:nvPr/>
        </p:nvSpPr>
        <p:spPr>
          <a:xfrm>
            <a:off x="369651" y="330741"/>
            <a:ext cx="1024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solidFill>
                  <a:srgbClr val="FFAFAF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04.</a:t>
            </a:r>
            <a:endParaRPr kumimoji="1" lang="ko-KR" altLang="en-US" sz="4000" dirty="0">
              <a:solidFill>
                <a:srgbClr val="FFAFAF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B4BBB-A05C-6147-A980-1FB679149F04}"/>
              </a:ext>
            </a:extLst>
          </p:cNvPr>
          <p:cNvSpPr txBox="1"/>
          <p:nvPr/>
        </p:nvSpPr>
        <p:spPr>
          <a:xfrm>
            <a:off x="1253226" y="447872"/>
            <a:ext cx="2419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기능 및 구성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FA4FC37-AC51-044C-BE29-81AEAB240E79}"/>
              </a:ext>
            </a:extLst>
          </p:cNvPr>
          <p:cNvSpPr/>
          <p:nvPr/>
        </p:nvSpPr>
        <p:spPr>
          <a:xfrm>
            <a:off x="1" y="6620256"/>
            <a:ext cx="12192000" cy="237744"/>
          </a:xfrm>
          <a:prstGeom prst="rect">
            <a:avLst/>
          </a:prstGeom>
          <a:solidFill>
            <a:srgbClr val="F8E7EF"/>
          </a:solidFill>
          <a:ln>
            <a:solidFill>
              <a:srgbClr val="F8E7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E950D37-3C25-B944-B533-90478F607BDD}"/>
              </a:ext>
            </a:extLst>
          </p:cNvPr>
          <p:cNvGrpSpPr/>
          <p:nvPr/>
        </p:nvGrpSpPr>
        <p:grpSpPr>
          <a:xfrm>
            <a:off x="556205" y="4502801"/>
            <a:ext cx="2170200" cy="458850"/>
            <a:chOff x="6427262" y="4453078"/>
            <a:chExt cx="2170200" cy="45885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DDB64BE-3B12-BE4A-88C0-39AC6948D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6427262" y="4453078"/>
              <a:ext cx="478800" cy="45885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E3797D-8DC6-9141-86BC-B437A1190563}"/>
                </a:ext>
              </a:extLst>
            </p:cNvPr>
            <p:cNvSpPr txBox="1"/>
            <p:nvPr/>
          </p:nvSpPr>
          <p:spPr>
            <a:xfrm>
              <a:off x="6937917" y="4485159"/>
              <a:ext cx="1659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진료기록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D64BF90-860D-474A-B08B-24655B92ACBF}"/>
              </a:ext>
            </a:extLst>
          </p:cNvPr>
          <p:cNvGrpSpPr/>
          <p:nvPr/>
        </p:nvGrpSpPr>
        <p:grpSpPr>
          <a:xfrm>
            <a:off x="541360" y="1856974"/>
            <a:ext cx="2326278" cy="2044441"/>
            <a:chOff x="499325" y="2658829"/>
            <a:chExt cx="2326278" cy="204444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43CE6F-B44B-B548-860F-CF09F1F83FF4}"/>
                </a:ext>
              </a:extLst>
            </p:cNvPr>
            <p:cNvSpPr txBox="1"/>
            <p:nvPr/>
          </p:nvSpPr>
          <p:spPr>
            <a:xfrm>
              <a:off x="499325" y="4180050"/>
              <a:ext cx="23262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병원 정보 제공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A4A20DC-FC63-754F-B4E6-0EA85429252C}"/>
                </a:ext>
              </a:extLst>
            </p:cNvPr>
            <p:cNvSpPr/>
            <p:nvPr/>
          </p:nvSpPr>
          <p:spPr>
            <a:xfrm>
              <a:off x="969968" y="2658829"/>
              <a:ext cx="1384995" cy="1384995"/>
            </a:xfrm>
            <a:prstGeom prst="ellipse">
              <a:avLst/>
            </a:prstGeom>
            <a:solidFill>
              <a:srgbClr val="628DD4"/>
            </a:solidFill>
            <a:ln w="28575">
              <a:solidFill>
                <a:srgbClr val="628D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49D7182-287E-0A48-9343-3FE11AD64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271704" y="2951684"/>
              <a:ext cx="781521" cy="799283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057FBF-6C0E-1145-9B0E-78AB875C2C63}"/>
              </a:ext>
            </a:extLst>
          </p:cNvPr>
          <p:cNvGrpSpPr/>
          <p:nvPr/>
        </p:nvGrpSpPr>
        <p:grpSpPr>
          <a:xfrm>
            <a:off x="3110105" y="1862753"/>
            <a:ext cx="2771913" cy="2028207"/>
            <a:chOff x="2868375" y="2630007"/>
            <a:chExt cx="2771913" cy="202820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6A87EF-6A69-EA45-80BD-52A738B42189}"/>
                </a:ext>
              </a:extLst>
            </p:cNvPr>
            <p:cNvSpPr txBox="1"/>
            <p:nvPr/>
          </p:nvSpPr>
          <p:spPr>
            <a:xfrm>
              <a:off x="2868375" y="4134994"/>
              <a:ext cx="2771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24</a:t>
              </a:r>
              <a:r>
                <a:rPr lang="ko-KR" altLang="en-US" sz="2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시간 진료 요청</a:t>
              </a: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4BE0A6C-6636-1F42-94BE-6B8B7E63159D}"/>
                </a:ext>
              </a:extLst>
            </p:cNvPr>
            <p:cNvSpPr/>
            <p:nvPr/>
          </p:nvSpPr>
          <p:spPr>
            <a:xfrm>
              <a:off x="3547408" y="2630007"/>
              <a:ext cx="1384995" cy="1384995"/>
            </a:xfrm>
            <a:prstGeom prst="ellipse">
              <a:avLst/>
            </a:prstGeom>
            <a:solidFill>
              <a:srgbClr val="628DD4"/>
            </a:solidFill>
            <a:ln w="28575">
              <a:solidFill>
                <a:srgbClr val="628D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572C8FB-B778-3B4A-B9E5-EBEE2B8AA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3850814" y="2917078"/>
              <a:ext cx="799200" cy="799200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397F745-D1EA-694B-A3E0-FDFDA68D2D96}"/>
              </a:ext>
            </a:extLst>
          </p:cNvPr>
          <p:cNvGrpSpPr/>
          <p:nvPr/>
        </p:nvGrpSpPr>
        <p:grpSpPr>
          <a:xfrm>
            <a:off x="6304023" y="1847337"/>
            <a:ext cx="2326278" cy="2028207"/>
            <a:chOff x="6261987" y="2624223"/>
            <a:chExt cx="2326278" cy="202820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5AE3E7-723E-6844-8D06-E37D9FD2A41F}"/>
                </a:ext>
              </a:extLst>
            </p:cNvPr>
            <p:cNvSpPr txBox="1"/>
            <p:nvPr/>
          </p:nvSpPr>
          <p:spPr>
            <a:xfrm>
              <a:off x="6261987" y="4129210"/>
              <a:ext cx="23262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긴급 헌혈 요청</a:t>
              </a: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77A6F30-54A2-CD40-9C6D-AA5BF0991784}"/>
                </a:ext>
              </a:extLst>
            </p:cNvPr>
            <p:cNvSpPr/>
            <p:nvPr/>
          </p:nvSpPr>
          <p:spPr>
            <a:xfrm>
              <a:off x="6722119" y="2624223"/>
              <a:ext cx="1384995" cy="1384995"/>
            </a:xfrm>
            <a:prstGeom prst="ellipse">
              <a:avLst/>
            </a:prstGeom>
            <a:solidFill>
              <a:srgbClr val="628DD4"/>
            </a:solidFill>
            <a:ln w="28575">
              <a:solidFill>
                <a:srgbClr val="628D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877D1CD9-0BB6-B349-AF9C-45500E380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7023896" y="2963272"/>
              <a:ext cx="781440" cy="799200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A29C7E5-C0E9-9644-84D9-E498BF6A88F6}"/>
              </a:ext>
            </a:extLst>
          </p:cNvPr>
          <p:cNvGrpSpPr/>
          <p:nvPr/>
        </p:nvGrpSpPr>
        <p:grpSpPr>
          <a:xfrm>
            <a:off x="578018" y="3974759"/>
            <a:ext cx="2540707" cy="418336"/>
            <a:chOff x="749116" y="4532035"/>
            <a:chExt cx="2540707" cy="418336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0AFF1CA9-4B8E-3D44-9B7C-16886F7279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/>
          </p:blipFill>
          <p:spPr bwMode="auto">
            <a:xfrm>
              <a:off x="749116" y="4532035"/>
              <a:ext cx="418336" cy="418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4C27A0E-2CB3-E848-972F-EE1DBB754F10}"/>
                </a:ext>
              </a:extLst>
            </p:cNvPr>
            <p:cNvSpPr txBox="1"/>
            <p:nvPr/>
          </p:nvSpPr>
          <p:spPr>
            <a:xfrm>
              <a:off x="1274528" y="4541148"/>
              <a:ext cx="20152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병원 예약 및 문의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F9B7EED-8C10-C04A-B56B-9DDC865AACDD}"/>
              </a:ext>
            </a:extLst>
          </p:cNvPr>
          <p:cNvGrpSpPr/>
          <p:nvPr/>
        </p:nvGrpSpPr>
        <p:grpSpPr>
          <a:xfrm>
            <a:off x="3492283" y="3954600"/>
            <a:ext cx="2484569" cy="1053236"/>
            <a:chOff x="3492283" y="4522159"/>
            <a:chExt cx="2484569" cy="1053236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2C77D801-8905-024B-935D-C4CFFD296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3492283" y="4522159"/>
              <a:ext cx="472506" cy="480128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8468788-94B4-0644-BADE-258A5F73D2AE}"/>
                </a:ext>
              </a:extLst>
            </p:cNvPr>
            <p:cNvSpPr txBox="1"/>
            <p:nvPr/>
          </p:nvSpPr>
          <p:spPr>
            <a:xfrm>
              <a:off x="3942321" y="4543583"/>
              <a:ext cx="20345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24</a:t>
              </a:r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시간 병원 안내</a:t>
              </a: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680E73BE-5DE7-2F40-BDD4-31BD77E50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8548" y="5095267"/>
              <a:ext cx="480128" cy="480128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563990-A88F-8B42-ACF8-9AFCDB7ABEB5}"/>
                </a:ext>
              </a:extLst>
            </p:cNvPr>
            <p:cNvSpPr txBox="1"/>
            <p:nvPr/>
          </p:nvSpPr>
          <p:spPr>
            <a:xfrm>
              <a:off x="4092544" y="5102441"/>
              <a:ext cx="17171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긴급 진료 요청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BD7A365-5F96-0549-8423-5FA51946569C}"/>
              </a:ext>
            </a:extLst>
          </p:cNvPr>
          <p:cNvGrpSpPr/>
          <p:nvPr/>
        </p:nvGrpSpPr>
        <p:grpSpPr>
          <a:xfrm>
            <a:off x="6385222" y="3875544"/>
            <a:ext cx="2170200" cy="478800"/>
            <a:chOff x="6427262" y="4443103"/>
            <a:chExt cx="2170200" cy="478800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D73DD641-AD90-1E4D-9403-A87E9E162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7262" y="4443103"/>
              <a:ext cx="478800" cy="4788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59C9C40-E521-134C-B934-5C3C91805F65}"/>
                </a:ext>
              </a:extLst>
            </p:cNvPr>
            <p:cNvSpPr txBox="1"/>
            <p:nvPr/>
          </p:nvSpPr>
          <p:spPr>
            <a:xfrm>
              <a:off x="6937917" y="4485159"/>
              <a:ext cx="1659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스마트폰 알림</a:t>
              </a:r>
            </a:p>
          </p:txBody>
        </p:sp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id="{2A010092-31FE-DD47-9E32-5EF5315B241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/>
          <a:stretch/>
        </p:blipFill>
        <p:spPr>
          <a:xfrm>
            <a:off x="9432103" y="1352581"/>
            <a:ext cx="2489939" cy="3860548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891D6067-C192-B546-8FE8-E0C8206BAE58}"/>
              </a:ext>
            </a:extLst>
          </p:cNvPr>
          <p:cNvSpPr/>
          <p:nvPr/>
        </p:nvSpPr>
        <p:spPr>
          <a:xfrm>
            <a:off x="3118725" y="1459116"/>
            <a:ext cx="2919057" cy="3955999"/>
          </a:xfrm>
          <a:prstGeom prst="rect">
            <a:avLst/>
          </a:prstGeom>
          <a:solidFill>
            <a:srgbClr val="F7FBF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EE990FC-2F8C-D448-BAE8-6D13C26B5763}"/>
              </a:ext>
            </a:extLst>
          </p:cNvPr>
          <p:cNvSpPr/>
          <p:nvPr/>
        </p:nvSpPr>
        <p:spPr>
          <a:xfrm>
            <a:off x="290166" y="1400195"/>
            <a:ext cx="2919057" cy="3955999"/>
          </a:xfrm>
          <a:prstGeom prst="rect">
            <a:avLst/>
          </a:prstGeom>
          <a:solidFill>
            <a:srgbClr val="F7FBF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E148E413-4B61-FC4F-97EA-F6AE20F1E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/>
          <a:srcRect/>
          <a:stretch/>
        </p:blipFill>
        <p:spPr bwMode="auto">
          <a:xfrm>
            <a:off x="9447099" y="1318127"/>
            <a:ext cx="2669954" cy="412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C9D19A1A-8677-A74A-92A5-602320B000A2}"/>
              </a:ext>
            </a:extLst>
          </p:cNvPr>
          <p:cNvSpPr/>
          <p:nvPr/>
        </p:nvSpPr>
        <p:spPr>
          <a:xfrm>
            <a:off x="6046317" y="1614325"/>
            <a:ext cx="2509105" cy="3236014"/>
          </a:xfrm>
          <a:prstGeom prst="rect">
            <a:avLst/>
          </a:prstGeom>
          <a:solidFill>
            <a:srgbClr val="F7FBF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ACF273C1-D933-824E-8DF7-E16614DF90A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/>
          <a:stretch/>
        </p:blipFill>
        <p:spPr>
          <a:xfrm>
            <a:off x="9348139" y="2377386"/>
            <a:ext cx="2768914" cy="2209133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D62B3B01-B9BC-914B-8F5C-0166CD91E878}"/>
              </a:ext>
            </a:extLst>
          </p:cNvPr>
          <p:cNvGrpSpPr/>
          <p:nvPr/>
        </p:nvGrpSpPr>
        <p:grpSpPr>
          <a:xfrm>
            <a:off x="3620851" y="483084"/>
            <a:ext cx="3331977" cy="582110"/>
            <a:chOff x="3453680" y="372342"/>
            <a:chExt cx="3331977" cy="58211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66346AB-0B87-1540-87D2-963E4A4F60AB}"/>
                </a:ext>
              </a:extLst>
            </p:cNvPr>
            <p:cNvSpPr txBox="1"/>
            <p:nvPr/>
          </p:nvSpPr>
          <p:spPr>
            <a:xfrm>
              <a:off x="3536049" y="554342"/>
              <a:ext cx="32496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rgbClr val="00A49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하나의 생명을 더 구하기 위해</a:t>
              </a:r>
              <a:endParaRPr lang="ko-KR" altLang="en-US" sz="3600" dirty="0">
                <a:solidFill>
                  <a:srgbClr val="00A49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51" name="직선 연결선 8">
              <a:extLst>
                <a:ext uri="{FF2B5EF4-FFF2-40B4-BE49-F238E27FC236}">
                  <a16:creationId xmlns:a16="http://schemas.microsoft.com/office/drawing/2014/main" id="{6B767FFA-C022-D647-AE5C-2E9236312FEA}"/>
                </a:ext>
              </a:extLst>
            </p:cNvPr>
            <p:cNvCxnSpPr>
              <a:cxnSpLocks/>
            </p:cNvCxnSpPr>
            <p:nvPr/>
          </p:nvCxnSpPr>
          <p:spPr>
            <a:xfrm>
              <a:off x="3453680" y="372342"/>
              <a:ext cx="5170" cy="519237"/>
            </a:xfrm>
            <a:prstGeom prst="line">
              <a:avLst/>
            </a:prstGeom>
            <a:ln w="28575">
              <a:solidFill>
                <a:srgbClr val="FFB5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981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6" grpId="0" animBg="1"/>
      <p:bldP spid="46" grpId="1" animBg="1"/>
      <p:bldP spid="46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4D860D-2FBF-254C-B193-26157F73FA44}"/>
              </a:ext>
            </a:extLst>
          </p:cNvPr>
          <p:cNvSpPr txBox="1"/>
          <p:nvPr/>
        </p:nvSpPr>
        <p:spPr>
          <a:xfrm>
            <a:off x="369651" y="330741"/>
            <a:ext cx="1024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solidFill>
                  <a:srgbClr val="FFAFAF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04.</a:t>
            </a:r>
            <a:endParaRPr kumimoji="1" lang="ko-KR" altLang="en-US" sz="4000" dirty="0">
              <a:solidFill>
                <a:srgbClr val="FFAFAF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B4BBB-A05C-6147-A980-1FB679149F04}"/>
              </a:ext>
            </a:extLst>
          </p:cNvPr>
          <p:cNvSpPr txBox="1"/>
          <p:nvPr/>
        </p:nvSpPr>
        <p:spPr>
          <a:xfrm>
            <a:off x="1253226" y="447872"/>
            <a:ext cx="2419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기능 및 구성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FA4FC37-AC51-044C-BE29-81AEAB240E79}"/>
              </a:ext>
            </a:extLst>
          </p:cNvPr>
          <p:cNvSpPr/>
          <p:nvPr/>
        </p:nvSpPr>
        <p:spPr>
          <a:xfrm>
            <a:off x="1" y="6620256"/>
            <a:ext cx="12192000" cy="237744"/>
          </a:xfrm>
          <a:prstGeom prst="rect">
            <a:avLst/>
          </a:prstGeom>
          <a:solidFill>
            <a:srgbClr val="F8E7EF"/>
          </a:solidFill>
          <a:ln>
            <a:solidFill>
              <a:srgbClr val="F8E7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8E30828-4553-1C40-8072-7FD0EE387DD8}"/>
              </a:ext>
            </a:extLst>
          </p:cNvPr>
          <p:cNvGrpSpPr/>
          <p:nvPr/>
        </p:nvGrpSpPr>
        <p:grpSpPr>
          <a:xfrm>
            <a:off x="281001" y="1520309"/>
            <a:ext cx="11562252" cy="4906664"/>
            <a:chOff x="281001" y="1520309"/>
            <a:chExt cx="11562252" cy="490666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CF7010D-3CD7-B348-90D4-182C117D49DA}"/>
                </a:ext>
              </a:extLst>
            </p:cNvPr>
            <p:cNvGrpSpPr/>
            <p:nvPr/>
          </p:nvGrpSpPr>
          <p:grpSpPr>
            <a:xfrm>
              <a:off x="281001" y="1520309"/>
              <a:ext cx="1963322" cy="1376193"/>
              <a:chOff x="281001" y="1520309"/>
              <a:chExt cx="1963322" cy="1376193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9B242DC0-62FB-EA49-9C76-FE152ABEE7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5398" y="1520309"/>
                <a:ext cx="914528" cy="914528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4B82FC-7B56-004C-A13E-E3316CBFAA6C}"/>
                  </a:ext>
                </a:extLst>
              </p:cNvPr>
              <p:cNvSpPr txBox="1"/>
              <p:nvPr/>
            </p:nvSpPr>
            <p:spPr>
              <a:xfrm>
                <a:off x="281001" y="2434837"/>
                <a:ext cx="1963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>
                    <a:solidFill>
                      <a:srgbClr val="92929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응급상황 발생</a:t>
                </a:r>
              </a:p>
            </p:txBody>
          </p:sp>
        </p:grp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17932DDA-A80B-604C-B9F6-682E532C61AE}"/>
                </a:ext>
              </a:extLst>
            </p:cNvPr>
            <p:cNvCxnSpPr/>
            <p:nvPr/>
          </p:nvCxnSpPr>
          <p:spPr>
            <a:xfrm>
              <a:off x="1951694" y="2104571"/>
              <a:ext cx="755703" cy="0"/>
            </a:xfrm>
            <a:prstGeom prst="straightConnector1">
              <a:avLst/>
            </a:prstGeom>
            <a:ln w="76200">
              <a:solidFill>
                <a:srgbClr val="628DD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61275F9-C743-4E45-A751-E55F1069782D}"/>
                </a:ext>
              </a:extLst>
            </p:cNvPr>
            <p:cNvGrpSpPr/>
            <p:nvPr/>
          </p:nvGrpSpPr>
          <p:grpSpPr>
            <a:xfrm>
              <a:off x="2477188" y="1624031"/>
              <a:ext cx="1963322" cy="1272471"/>
              <a:chOff x="2477188" y="1624031"/>
              <a:chExt cx="1963322" cy="1272471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5C58093A-58F0-0B4E-9CD8-A885A110C7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/>
              <a:stretch/>
            </p:blipFill>
            <p:spPr>
              <a:xfrm>
                <a:off x="2982601" y="1624031"/>
                <a:ext cx="952497" cy="961079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66F63D-0D2E-C942-A319-3F12FB2EAA17}"/>
                  </a:ext>
                </a:extLst>
              </p:cNvPr>
              <p:cNvSpPr txBox="1"/>
              <p:nvPr/>
            </p:nvSpPr>
            <p:spPr>
              <a:xfrm>
                <a:off x="2477188" y="2434837"/>
                <a:ext cx="1963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err="1">
                    <a:solidFill>
                      <a:srgbClr val="92929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어플접속</a:t>
                </a:r>
                <a:endParaRPr lang="ko-KR" altLang="en-US" sz="2400" dirty="0">
                  <a:solidFill>
                    <a:srgbClr val="92929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CBD14FB6-C8C7-2D41-BF03-44147762BA98}"/>
                </a:ext>
              </a:extLst>
            </p:cNvPr>
            <p:cNvCxnSpPr/>
            <p:nvPr/>
          </p:nvCxnSpPr>
          <p:spPr>
            <a:xfrm>
              <a:off x="4334544" y="2119084"/>
              <a:ext cx="755703" cy="0"/>
            </a:xfrm>
            <a:prstGeom prst="straightConnector1">
              <a:avLst/>
            </a:prstGeom>
            <a:ln w="76200">
              <a:solidFill>
                <a:srgbClr val="628DD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9F1079C-50F9-6648-B162-1000F2B8013C}"/>
                </a:ext>
              </a:extLst>
            </p:cNvPr>
            <p:cNvGrpSpPr/>
            <p:nvPr/>
          </p:nvGrpSpPr>
          <p:grpSpPr>
            <a:xfrm>
              <a:off x="4832008" y="1624031"/>
              <a:ext cx="1963322" cy="1641803"/>
              <a:chOff x="2477188" y="1624031"/>
              <a:chExt cx="1963322" cy="1641803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B322572C-B47C-FD41-BC1C-A2E00D24E1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8310" y="1624031"/>
                <a:ext cx="961079" cy="961079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26868C9-EE47-1045-8484-9317FA8F19D1}"/>
                  </a:ext>
                </a:extLst>
              </p:cNvPr>
              <p:cNvSpPr txBox="1"/>
              <p:nvPr/>
            </p:nvSpPr>
            <p:spPr>
              <a:xfrm>
                <a:off x="2477188" y="2434837"/>
                <a:ext cx="196332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>
                    <a:solidFill>
                      <a:srgbClr val="92929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필요한 서비스 선택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7015720-7743-2E4B-A683-2742F0E64E9B}"/>
                </a:ext>
              </a:extLst>
            </p:cNvPr>
            <p:cNvGrpSpPr/>
            <p:nvPr/>
          </p:nvGrpSpPr>
          <p:grpSpPr>
            <a:xfrm>
              <a:off x="9879931" y="1536947"/>
              <a:ext cx="1963322" cy="1359555"/>
              <a:chOff x="2477188" y="1536947"/>
              <a:chExt cx="1963322" cy="1359555"/>
            </a:xfrm>
          </p:grpSpPr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06C100E5-0568-574D-90D9-6B9666A127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8310" y="1536947"/>
                <a:ext cx="961079" cy="961079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CD5E89-EB0C-F34A-BCD9-40174AE7F5E0}"/>
                  </a:ext>
                </a:extLst>
              </p:cNvPr>
              <p:cNvSpPr txBox="1"/>
              <p:nvPr/>
            </p:nvSpPr>
            <p:spPr>
              <a:xfrm>
                <a:off x="2477188" y="2434837"/>
                <a:ext cx="1963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>
                    <a:solidFill>
                      <a:srgbClr val="92929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사용자</a:t>
                </a:r>
              </a:p>
            </p:txBody>
          </p:sp>
        </p:grp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3C45A096-8EE7-E54E-A53B-BE07FDA12EAB}"/>
                </a:ext>
              </a:extLst>
            </p:cNvPr>
            <p:cNvCxnSpPr/>
            <p:nvPr/>
          </p:nvCxnSpPr>
          <p:spPr>
            <a:xfrm flipH="1" flipV="1">
              <a:off x="10842172" y="2896502"/>
              <a:ext cx="5515" cy="510725"/>
            </a:xfrm>
            <a:prstGeom prst="straightConnector1">
              <a:avLst/>
            </a:prstGeom>
            <a:ln w="76200">
              <a:solidFill>
                <a:srgbClr val="628DD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70EFB197-C0F7-1C47-96EF-2BE40D38014F}"/>
                </a:ext>
              </a:extLst>
            </p:cNvPr>
            <p:cNvGrpSpPr/>
            <p:nvPr/>
          </p:nvGrpSpPr>
          <p:grpSpPr>
            <a:xfrm>
              <a:off x="7464051" y="1602437"/>
              <a:ext cx="1963322" cy="1376193"/>
              <a:chOff x="281001" y="1520309"/>
              <a:chExt cx="1963322" cy="1376193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6FBBC07C-EC4D-684F-A223-9E42F9A8D0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5398" y="1520309"/>
                <a:ext cx="914528" cy="914528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FC467D-AE87-A147-8FD0-B48D3DDDC0A8}"/>
                  </a:ext>
                </a:extLst>
              </p:cNvPr>
              <p:cNvSpPr txBox="1"/>
              <p:nvPr/>
            </p:nvSpPr>
            <p:spPr>
              <a:xfrm>
                <a:off x="281001" y="2434837"/>
                <a:ext cx="1963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rgbClr val="92929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SOS</a:t>
                </a:r>
                <a:endParaRPr lang="ko-KR" altLang="en-US" sz="2400" dirty="0">
                  <a:solidFill>
                    <a:srgbClr val="92929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A7BA4D22-CF80-F448-A2B4-495CD9D2C076}"/>
                </a:ext>
              </a:extLst>
            </p:cNvPr>
            <p:cNvCxnSpPr/>
            <p:nvPr/>
          </p:nvCxnSpPr>
          <p:spPr>
            <a:xfrm flipH="1">
              <a:off x="9158514" y="2177140"/>
              <a:ext cx="1117599" cy="0"/>
            </a:xfrm>
            <a:prstGeom prst="straightConnector1">
              <a:avLst/>
            </a:prstGeom>
            <a:ln w="76200">
              <a:solidFill>
                <a:srgbClr val="628DD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774E06F-08F6-E74F-95DF-49BAD9D55CC2}"/>
                </a:ext>
              </a:extLst>
            </p:cNvPr>
            <p:cNvCxnSpPr/>
            <p:nvPr/>
          </p:nvCxnSpPr>
          <p:spPr>
            <a:xfrm flipH="1">
              <a:off x="6633073" y="2177140"/>
              <a:ext cx="1117599" cy="0"/>
            </a:xfrm>
            <a:prstGeom prst="straightConnector1">
              <a:avLst/>
            </a:prstGeom>
            <a:ln w="76200">
              <a:solidFill>
                <a:srgbClr val="628DD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A79A951D-05D7-AE48-ADD5-F4F1B7BFF6B6}"/>
                </a:ext>
              </a:extLst>
            </p:cNvPr>
            <p:cNvCxnSpPr>
              <a:stCxn id="21" idx="2"/>
            </p:cNvCxnSpPr>
            <p:nvPr/>
          </p:nvCxnSpPr>
          <p:spPr>
            <a:xfrm flipH="1">
              <a:off x="5631541" y="3265834"/>
              <a:ext cx="182128" cy="551424"/>
            </a:xfrm>
            <a:prstGeom prst="straightConnector1">
              <a:avLst/>
            </a:prstGeom>
            <a:ln w="76200">
              <a:solidFill>
                <a:srgbClr val="628DD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68C7BA3D-9940-4D44-B981-97560FF22350}"/>
                </a:ext>
              </a:extLst>
            </p:cNvPr>
            <p:cNvGrpSpPr/>
            <p:nvPr/>
          </p:nvGrpSpPr>
          <p:grpSpPr>
            <a:xfrm>
              <a:off x="4649880" y="3828581"/>
              <a:ext cx="1963322" cy="1641803"/>
              <a:chOff x="2477188" y="1624031"/>
              <a:chExt cx="1963322" cy="1641803"/>
            </a:xfrm>
          </p:grpSpPr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B3886808-E806-0541-BED3-836D92D6F6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8310" y="1624031"/>
                <a:ext cx="961079" cy="961079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31139EB-DA29-1048-96D2-38BC79E21D3A}"/>
                  </a:ext>
                </a:extLst>
              </p:cNvPr>
              <p:cNvSpPr txBox="1"/>
              <p:nvPr/>
            </p:nvSpPr>
            <p:spPr>
              <a:xfrm>
                <a:off x="2477188" y="2434837"/>
                <a:ext cx="196332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rgbClr val="92929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24</a:t>
                </a:r>
                <a:r>
                  <a:rPr lang="ko-KR" altLang="en-US" sz="2400" dirty="0">
                    <a:solidFill>
                      <a:srgbClr val="92929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시간 병원 확인</a:t>
                </a:r>
              </a:p>
            </p:txBody>
          </p:sp>
        </p:grp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AD71950C-CCF0-5742-AF9C-24E5655565E4}"/>
                </a:ext>
              </a:extLst>
            </p:cNvPr>
            <p:cNvCxnSpPr/>
            <p:nvPr/>
          </p:nvCxnSpPr>
          <p:spPr>
            <a:xfrm>
              <a:off x="6287675" y="2935502"/>
              <a:ext cx="1092882" cy="771806"/>
            </a:xfrm>
            <a:prstGeom prst="straightConnector1">
              <a:avLst/>
            </a:prstGeom>
            <a:ln w="76200">
              <a:solidFill>
                <a:srgbClr val="628DD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C41AFC0F-1BF3-0840-A1BE-21DAE92F2465}"/>
                </a:ext>
              </a:extLst>
            </p:cNvPr>
            <p:cNvGrpSpPr/>
            <p:nvPr/>
          </p:nvGrpSpPr>
          <p:grpSpPr>
            <a:xfrm>
              <a:off x="6821758" y="3819820"/>
              <a:ext cx="1963322" cy="1272471"/>
              <a:chOff x="2477188" y="1624031"/>
              <a:chExt cx="1963322" cy="1272471"/>
            </a:xfrm>
          </p:grpSpPr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527B2EF5-318A-A748-AC80-61067458B8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/>
              <a:stretch/>
            </p:blipFill>
            <p:spPr>
              <a:xfrm>
                <a:off x="2978310" y="1624031"/>
                <a:ext cx="961079" cy="961079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F0934C7-6F42-F741-A2B6-16D4DDF57E4D}"/>
                  </a:ext>
                </a:extLst>
              </p:cNvPr>
              <p:cNvSpPr txBox="1"/>
              <p:nvPr/>
            </p:nvSpPr>
            <p:spPr>
              <a:xfrm>
                <a:off x="2477188" y="2434837"/>
                <a:ext cx="1963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>
                    <a:solidFill>
                      <a:srgbClr val="92929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응급진료 요청</a:t>
                </a:r>
              </a:p>
            </p:txBody>
          </p:sp>
        </p:grp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292D578D-F373-4C44-B703-DEA23F04DBFA}"/>
                </a:ext>
              </a:extLst>
            </p:cNvPr>
            <p:cNvCxnSpPr/>
            <p:nvPr/>
          </p:nvCxnSpPr>
          <p:spPr>
            <a:xfrm flipH="1">
              <a:off x="4011382" y="2935502"/>
              <a:ext cx="1414135" cy="725675"/>
            </a:xfrm>
            <a:prstGeom prst="straightConnector1">
              <a:avLst/>
            </a:prstGeom>
            <a:ln w="76200">
              <a:solidFill>
                <a:srgbClr val="628DD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628048A-A4CB-8C4F-9A21-D89F2903EE22}"/>
                </a:ext>
              </a:extLst>
            </p:cNvPr>
            <p:cNvGrpSpPr/>
            <p:nvPr/>
          </p:nvGrpSpPr>
          <p:grpSpPr>
            <a:xfrm>
              <a:off x="2712922" y="3684022"/>
              <a:ext cx="1963322" cy="1417611"/>
              <a:chOff x="2477188" y="1478891"/>
              <a:chExt cx="1963322" cy="1417611"/>
            </a:xfrm>
          </p:grpSpPr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3D635C0E-D348-1B43-BC86-CA886CD996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/>
              <a:stretch/>
            </p:blipFill>
            <p:spPr>
              <a:xfrm>
                <a:off x="2984633" y="1478891"/>
                <a:ext cx="948433" cy="961079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3A826C7-58E0-6748-83CF-F778972C7A50}"/>
                  </a:ext>
                </a:extLst>
              </p:cNvPr>
              <p:cNvSpPr txBox="1"/>
              <p:nvPr/>
            </p:nvSpPr>
            <p:spPr>
              <a:xfrm>
                <a:off x="2477188" y="2434837"/>
                <a:ext cx="1963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>
                    <a:solidFill>
                      <a:srgbClr val="92929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근처 병원 확인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F2DD869-720B-E54C-A7B7-7D9189C24B17}"/>
                </a:ext>
              </a:extLst>
            </p:cNvPr>
            <p:cNvGrpSpPr/>
            <p:nvPr/>
          </p:nvGrpSpPr>
          <p:grpSpPr>
            <a:xfrm>
              <a:off x="9860511" y="4237131"/>
              <a:ext cx="1963322" cy="1786943"/>
              <a:chOff x="2477188" y="1478891"/>
              <a:chExt cx="1963322" cy="1786943"/>
            </a:xfrm>
          </p:grpSpPr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46CC42ED-3560-164D-BD56-A19495836F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/>
              <a:stretch/>
            </p:blipFill>
            <p:spPr>
              <a:xfrm>
                <a:off x="2988989" y="1478891"/>
                <a:ext cx="939721" cy="961079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248DF0A-6CC5-7E4A-A58B-98EF64D8D5E0}"/>
                  </a:ext>
                </a:extLst>
              </p:cNvPr>
              <p:cNvSpPr txBox="1"/>
              <p:nvPr/>
            </p:nvSpPr>
            <p:spPr>
              <a:xfrm>
                <a:off x="2477188" y="2434837"/>
                <a:ext cx="196332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err="1">
                    <a:solidFill>
                      <a:srgbClr val="92929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의료본부</a:t>
                </a:r>
                <a:r>
                  <a:rPr lang="en-US" altLang="ko-KR" sz="2400" dirty="0">
                    <a:solidFill>
                      <a:srgbClr val="92929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</a:t>
                </a:r>
              </a:p>
              <a:p>
                <a:pPr algn="ctr"/>
                <a:r>
                  <a:rPr lang="ko-KR" altLang="en-US" sz="2400" dirty="0">
                    <a:solidFill>
                      <a:srgbClr val="92929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수의사 페이지</a:t>
                </a:r>
                <a:endParaRPr lang="en-US" altLang="ko-KR" sz="2400" dirty="0">
                  <a:solidFill>
                    <a:srgbClr val="92929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F1A88666-3BAD-1F45-91A7-6E0B0FE0B6FE}"/>
                </a:ext>
              </a:extLst>
            </p:cNvPr>
            <p:cNvCxnSpPr/>
            <p:nvPr/>
          </p:nvCxnSpPr>
          <p:spPr>
            <a:xfrm>
              <a:off x="10861592" y="3664485"/>
              <a:ext cx="0" cy="513900"/>
            </a:xfrm>
            <a:prstGeom prst="straightConnector1">
              <a:avLst/>
            </a:prstGeom>
            <a:ln w="76200">
              <a:solidFill>
                <a:srgbClr val="628DD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07D7726-7AD3-2049-90C8-A52505B4A222}"/>
                </a:ext>
              </a:extLst>
            </p:cNvPr>
            <p:cNvSpPr/>
            <p:nvPr/>
          </p:nvSpPr>
          <p:spPr>
            <a:xfrm>
              <a:off x="2702919" y="3647050"/>
              <a:ext cx="6195579" cy="2779923"/>
            </a:xfrm>
            <a:prstGeom prst="rect">
              <a:avLst/>
            </a:prstGeom>
            <a:noFill/>
            <a:ln w="38100">
              <a:solidFill>
                <a:srgbClr val="FF4444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29292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C284738D-D481-1544-B5CC-B8937E546569}"/>
                </a:ext>
              </a:extLst>
            </p:cNvPr>
            <p:cNvCxnSpPr/>
            <p:nvPr/>
          </p:nvCxnSpPr>
          <p:spPr>
            <a:xfrm flipV="1">
              <a:off x="9063886" y="3505724"/>
              <a:ext cx="1772688" cy="716624"/>
            </a:xfrm>
            <a:prstGeom prst="straightConnector1">
              <a:avLst/>
            </a:prstGeom>
            <a:ln w="76200">
              <a:solidFill>
                <a:srgbClr val="628DD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9299D36-CA5E-EC42-AA41-F27F98ED5C59}"/>
                </a:ext>
              </a:extLst>
            </p:cNvPr>
            <p:cNvSpPr txBox="1"/>
            <p:nvPr/>
          </p:nvSpPr>
          <p:spPr>
            <a:xfrm>
              <a:off x="8782637" y="3206685"/>
              <a:ext cx="1963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rgbClr val="92929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제공</a:t>
              </a: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39A90750-AAD9-1543-A081-92D4709763B6}"/>
                </a:ext>
              </a:extLst>
            </p:cNvPr>
            <p:cNvGrpSpPr/>
            <p:nvPr/>
          </p:nvGrpSpPr>
          <p:grpSpPr>
            <a:xfrm>
              <a:off x="3501286" y="4966401"/>
              <a:ext cx="1963322" cy="1417611"/>
              <a:chOff x="2477188" y="1478891"/>
              <a:chExt cx="1963322" cy="1417611"/>
            </a:xfrm>
          </p:grpSpPr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198BA83A-ACC9-7542-925D-B882BBC115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rcRect/>
              <a:stretch/>
            </p:blipFill>
            <p:spPr>
              <a:xfrm>
                <a:off x="2978310" y="1478891"/>
                <a:ext cx="961079" cy="961079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567CB91-432F-2B46-A9EE-523AB81FD1F4}"/>
                  </a:ext>
                </a:extLst>
              </p:cNvPr>
              <p:cNvSpPr txBox="1"/>
              <p:nvPr/>
            </p:nvSpPr>
            <p:spPr>
              <a:xfrm>
                <a:off x="2477188" y="2434837"/>
                <a:ext cx="1963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err="1">
                    <a:solidFill>
                      <a:srgbClr val="92929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영상진료</a:t>
                </a:r>
                <a:r>
                  <a:rPr lang="ko-KR" altLang="en-US" sz="2400" dirty="0">
                    <a:solidFill>
                      <a:srgbClr val="92929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요청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A91A3C14-C95B-1A49-B6A5-13809FCB1263}"/>
                </a:ext>
              </a:extLst>
            </p:cNvPr>
            <p:cNvGrpSpPr/>
            <p:nvPr/>
          </p:nvGrpSpPr>
          <p:grpSpPr>
            <a:xfrm>
              <a:off x="5673164" y="4983080"/>
              <a:ext cx="1963322" cy="1417611"/>
              <a:chOff x="2477188" y="1478891"/>
              <a:chExt cx="1963322" cy="1417611"/>
            </a:xfrm>
          </p:grpSpPr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2113296F-A72A-F940-BCA1-BEF751F0FC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/>
              <a:stretch/>
            </p:blipFill>
            <p:spPr>
              <a:xfrm>
                <a:off x="2985938" y="1478891"/>
                <a:ext cx="945823" cy="961079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2FE8CCF-9060-2245-9BAB-AFD63CEAB918}"/>
                  </a:ext>
                </a:extLst>
              </p:cNvPr>
              <p:cNvSpPr txBox="1"/>
              <p:nvPr/>
            </p:nvSpPr>
            <p:spPr>
              <a:xfrm>
                <a:off x="2477188" y="2434837"/>
                <a:ext cx="1963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>
                    <a:solidFill>
                      <a:srgbClr val="92929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긴급 헌혈 요청</a:t>
                </a:r>
              </a:p>
            </p:txBody>
          </p: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03EB064-DA22-A04F-B1A7-59F206AC6416}"/>
              </a:ext>
            </a:extLst>
          </p:cNvPr>
          <p:cNvGrpSpPr/>
          <p:nvPr/>
        </p:nvGrpSpPr>
        <p:grpSpPr>
          <a:xfrm>
            <a:off x="3620851" y="483084"/>
            <a:ext cx="3331977" cy="582110"/>
            <a:chOff x="3453680" y="372342"/>
            <a:chExt cx="3331977" cy="58211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53DEAAF-2F89-F240-81F7-14D04432AE85}"/>
                </a:ext>
              </a:extLst>
            </p:cNvPr>
            <p:cNvSpPr txBox="1"/>
            <p:nvPr/>
          </p:nvSpPr>
          <p:spPr>
            <a:xfrm>
              <a:off x="3536049" y="554342"/>
              <a:ext cx="32496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rgbClr val="00A49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하나의 생명을 더 구하기 위해</a:t>
              </a:r>
              <a:endParaRPr lang="ko-KR" altLang="en-US" sz="3600" dirty="0">
                <a:solidFill>
                  <a:srgbClr val="00A49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59" name="직선 연결선 8">
              <a:extLst>
                <a:ext uri="{FF2B5EF4-FFF2-40B4-BE49-F238E27FC236}">
                  <a16:creationId xmlns:a16="http://schemas.microsoft.com/office/drawing/2014/main" id="{C5E1EC2D-BACD-5346-ADD4-4FF633B79D2A}"/>
                </a:ext>
              </a:extLst>
            </p:cNvPr>
            <p:cNvCxnSpPr>
              <a:cxnSpLocks/>
            </p:cNvCxnSpPr>
            <p:nvPr/>
          </p:nvCxnSpPr>
          <p:spPr>
            <a:xfrm>
              <a:off x="3453680" y="372342"/>
              <a:ext cx="5170" cy="519237"/>
            </a:xfrm>
            <a:prstGeom prst="line">
              <a:avLst/>
            </a:prstGeom>
            <a:ln w="28575">
              <a:solidFill>
                <a:srgbClr val="628D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5157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80">
            <a:extLst>
              <a:ext uri="{FF2B5EF4-FFF2-40B4-BE49-F238E27FC236}">
                <a16:creationId xmlns:a16="http://schemas.microsoft.com/office/drawing/2014/main" id="{3F78B17B-AB3C-754F-85B6-02F06CB453C0}"/>
              </a:ext>
            </a:extLst>
          </p:cNvPr>
          <p:cNvGrpSpPr/>
          <p:nvPr/>
        </p:nvGrpSpPr>
        <p:grpSpPr>
          <a:xfrm>
            <a:off x="281001" y="1520309"/>
            <a:ext cx="11562252" cy="4906664"/>
            <a:chOff x="281001" y="1520309"/>
            <a:chExt cx="11562252" cy="4906664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23A570A5-9EED-2D4C-BAA0-351A614838C4}"/>
                </a:ext>
              </a:extLst>
            </p:cNvPr>
            <p:cNvGrpSpPr/>
            <p:nvPr/>
          </p:nvGrpSpPr>
          <p:grpSpPr>
            <a:xfrm>
              <a:off x="281001" y="1520309"/>
              <a:ext cx="1963322" cy="1376193"/>
              <a:chOff x="281001" y="1520309"/>
              <a:chExt cx="1963322" cy="1376193"/>
            </a:xfrm>
          </p:grpSpPr>
          <p:pic>
            <p:nvPicPr>
              <p:cNvPr id="125" name="그림 124">
                <a:extLst>
                  <a:ext uri="{FF2B5EF4-FFF2-40B4-BE49-F238E27FC236}">
                    <a16:creationId xmlns:a16="http://schemas.microsoft.com/office/drawing/2014/main" id="{A2BC7C95-7F62-9D49-B160-CBA9068DD4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5398" y="1520309"/>
                <a:ext cx="914528" cy="914528"/>
              </a:xfrm>
              <a:prstGeom prst="rect">
                <a:avLst/>
              </a:prstGeom>
            </p:spPr>
          </p:pic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B987D95-732F-354E-85E4-BA90832CEA3C}"/>
                  </a:ext>
                </a:extLst>
              </p:cNvPr>
              <p:cNvSpPr txBox="1"/>
              <p:nvPr/>
            </p:nvSpPr>
            <p:spPr>
              <a:xfrm>
                <a:off x="281001" y="2434837"/>
                <a:ext cx="1963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>
                    <a:solidFill>
                      <a:srgbClr val="92929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응급상황 발생</a:t>
                </a:r>
              </a:p>
            </p:txBody>
          </p:sp>
        </p:grp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4A605D05-A873-D640-AFA7-7C89A3780731}"/>
                </a:ext>
              </a:extLst>
            </p:cNvPr>
            <p:cNvCxnSpPr/>
            <p:nvPr/>
          </p:nvCxnSpPr>
          <p:spPr>
            <a:xfrm>
              <a:off x="1951694" y="2104571"/>
              <a:ext cx="755703" cy="0"/>
            </a:xfrm>
            <a:prstGeom prst="straightConnector1">
              <a:avLst/>
            </a:prstGeom>
            <a:ln w="76200">
              <a:solidFill>
                <a:srgbClr val="628DD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E5B507AC-4FB8-CD4B-ADF4-5EA9BB0745F0}"/>
                </a:ext>
              </a:extLst>
            </p:cNvPr>
            <p:cNvGrpSpPr/>
            <p:nvPr/>
          </p:nvGrpSpPr>
          <p:grpSpPr>
            <a:xfrm>
              <a:off x="2477188" y="1624031"/>
              <a:ext cx="1963322" cy="1272471"/>
              <a:chOff x="2477188" y="1624031"/>
              <a:chExt cx="1963322" cy="1272471"/>
            </a:xfrm>
          </p:grpSpPr>
          <p:pic>
            <p:nvPicPr>
              <p:cNvPr id="123" name="그림 122">
                <a:extLst>
                  <a:ext uri="{FF2B5EF4-FFF2-40B4-BE49-F238E27FC236}">
                    <a16:creationId xmlns:a16="http://schemas.microsoft.com/office/drawing/2014/main" id="{EC1251FC-6DCA-904A-8C77-80938BDBCA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/>
              <a:stretch/>
            </p:blipFill>
            <p:spPr>
              <a:xfrm>
                <a:off x="2982601" y="1624031"/>
                <a:ext cx="952497" cy="961079"/>
              </a:xfrm>
              <a:prstGeom prst="rect">
                <a:avLst/>
              </a:prstGeom>
            </p:spPr>
          </p:pic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ED0680C-EF31-1B4E-980F-587C13DD2019}"/>
                  </a:ext>
                </a:extLst>
              </p:cNvPr>
              <p:cNvSpPr txBox="1"/>
              <p:nvPr/>
            </p:nvSpPr>
            <p:spPr>
              <a:xfrm>
                <a:off x="2477188" y="2434837"/>
                <a:ext cx="1963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err="1">
                    <a:solidFill>
                      <a:srgbClr val="92929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어플접속</a:t>
                </a:r>
                <a:endParaRPr lang="ko-KR" altLang="en-US" sz="2400" dirty="0">
                  <a:solidFill>
                    <a:srgbClr val="92929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5C0546AA-AF3A-0F42-8FB6-8249331B7B10}"/>
                </a:ext>
              </a:extLst>
            </p:cNvPr>
            <p:cNvCxnSpPr/>
            <p:nvPr/>
          </p:nvCxnSpPr>
          <p:spPr>
            <a:xfrm>
              <a:off x="4334544" y="2119084"/>
              <a:ext cx="755703" cy="0"/>
            </a:xfrm>
            <a:prstGeom prst="straightConnector1">
              <a:avLst/>
            </a:prstGeom>
            <a:ln w="76200">
              <a:solidFill>
                <a:srgbClr val="628DD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BFD0F1F9-9759-9842-8AC6-C2430D06F7DE}"/>
                </a:ext>
              </a:extLst>
            </p:cNvPr>
            <p:cNvGrpSpPr/>
            <p:nvPr/>
          </p:nvGrpSpPr>
          <p:grpSpPr>
            <a:xfrm>
              <a:off x="4832008" y="1624031"/>
              <a:ext cx="1963322" cy="1641803"/>
              <a:chOff x="2477188" y="1624031"/>
              <a:chExt cx="1963322" cy="1641803"/>
            </a:xfrm>
          </p:grpSpPr>
          <p:pic>
            <p:nvPicPr>
              <p:cNvPr id="121" name="그림 120">
                <a:extLst>
                  <a:ext uri="{FF2B5EF4-FFF2-40B4-BE49-F238E27FC236}">
                    <a16:creationId xmlns:a16="http://schemas.microsoft.com/office/drawing/2014/main" id="{667A382A-BA17-BC44-8951-0AD6C5D41A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8310" y="1624031"/>
                <a:ext cx="961079" cy="961079"/>
              </a:xfrm>
              <a:prstGeom prst="rect">
                <a:avLst/>
              </a:prstGeom>
            </p:spPr>
          </p:pic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B96E6A9-377B-6B4F-BD8A-D681EAA59787}"/>
                  </a:ext>
                </a:extLst>
              </p:cNvPr>
              <p:cNvSpPr txBox="1"/>
              <p:nvPr/>
            </p:nvSpPr>
            <p:spPr>
              <a:xfrm>
                <a:off x="2477188" y="2434837"/>
                <a:ext cx="196332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>
                    <a:solidFill>
                      <a:srgbClr val="92929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필요한 서비스 선택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6FA02DF3-2300-E842-8CE9-624703B94EE4}"/>
                </a:ext>
              </a:extLst>
            </p:cNvPr>
            <p:cNvGrpSpPr/>
            <p:nvPr/>
          </p:nvGrpSpPr>
          <p:grpSpPr>
            <a:xfrm>
              <a:off x="9879931" y="1536947"/>
              <a:ext cx="1963322" cy="1359555"/>
              <a:chOff x="2477188" y="1536947"/>
              <a:chExt cx="1963322" cy="1359555"/>
            </a:xfrm>
          </p:grpSpPr>
          <p:pic>
            <p:nvPicPr>
              <p:cNvPr id="119" name="그림 118">
                <a:extLst>
                  <a:ext uri="{FF2B5EF4-FFF2-40B4-BE49-F238E27FC236}">
                    <a16:creationId xmlns:a16="http://schemas.microsoft.com/office/drawing/2014/main" id="{57248DEE-BA55-D044-83AD-CC7AC47DFB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8310" y="1536947"/>
                <a:ext cx="961079" cy="961079"/>
              </a:xfrm>
              <a:prstGeom prst="rect">
                <a:avLst/>
              </a:prstGeom>
            </p:spPr>
          </p:pic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89FFABE-93AA-BE4B-A71A-D4EB5A5C4592}"/>
                  </a:ext>
                </a:extLst>
              </p:cNvPr>
              <p:cNvSpPr txBox="1"/>
              <p:nvPr/>
            </p:nvSpPr>
            <p:spPr>
              <a:xfrm>
                <a:off x="2477188" y="2434837"/>
                <a:ext cx="1963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>
                    <a:solidFill>
                      <a:srgbClr val="92929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사용자</a:t>
                </a:r>
              </a:p>
            </p:txBody>
          </p:sp>
        </p:grp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288DEBC6-333F-3247-906A-4C31881ADE09}"/>
                </a:ext>
              </a:extLst>
            </p:cNvPr>
            <p:cNvCxnSpPr/>
            <p:nvPr/>
          </p:nvCxnSpPr>
          <p:spPr>
            <a:xfrm flipH="1" flipV="1">
              <a:off x="10842172" y="2896502"/>
              <a:ext cx="5515" cy="510725"/>
            </a:xfrm>
            <a:prstGeom prst="straightConnector1">
              <a:avLst/>
            </a:prstGeom>
            <a:ln w="76200">
              <a:solidFill>
                <a:srgbClr val="628DD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64DFC23C-1380-C54B-A80F-E3E2B9363360}"/>
                </a:ext>
              </a:extLst>
            </p:cNvPr>
            <p:cNvGrpSpPr/>
            <p:nvPr/>
          </p:nvGrpSpPr>
          <p:grpSpPr>
            <a:xfrm>
              <a:off x="7464051" y="1602437"/>
              <a:ext cx="1963322" cy="1376193"/>
              <a:chOff x="281001" y="1520309"/>
              <a:chExt cx="1963322" cy="1376193"/>
            </a:xfrm>
          </p:grpSpPr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id="{67E56A82-141C-9347-AA8E-4CF9AEB885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5398" y="1520309"/>
                <a:ext cx="914528" cy="914528"/>
              </a:xfrm>
              <a:prstGeom prst="rect">
                <a:avLst/>
              </a:prstGeom>
            </p:spPr>
          </p:pic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9EAF80F-5848-6A45-BAC6-388C2D39596F}"/>
                  </a:ext>
                </a:extLst>
              </p:cNvPr>
              <p:cNvSpPr txBox="1"/>
              <p:nvPr/>
            </p:nvSpPr>
            <p:spPr>
              <a:xfrm>
                <a:off x="281001" y="2434837"/>
                <a:ext cx="1963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rgbClr val="92929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SOS</a:t>
                </a:r>
                <a:endParaRPr lang="ko-KR" altLang="en-US" sz="2400" dirty="0">
                  <a:solidFill>
                    <a:srgbClr val="92929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D4931AE1-2CED-5D45-A720-5835C5003F63}"/>
                </a:ext>
              </a:extLst>
            </p:cNvPr>
            <p:cNvCxnSpPr/>
            <p:nvPr/>
          </p:nvCxnSpPr>
          <p:spPr>
            <a:xfrm flipH="1">
              <a:off x="9158514" y="2177140"/>
              <a:ext cx="1117599" cy="0"/>
            </a:xfrm>
            <a:prstGeom prst="straightConnector1">
              <a:avLst/>
            </a:prstGeom>
            <a:ln w="76200">
              <a:solidFill>
                <a:srgbClr val="628DD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DEABAFE-A158-3F40-AAE9-8BB91E5C9876}"/>
                </a:ext>
              </a:extLst>
            </p:cNvPr>
            <p:cNvCxnSpPr/>
            <p:nvPr/>
          </p:nvCxnSpPr>
          <p:spPr>
            <a:xfrm flipH="1">
              <a:off x="6633073" y="2177140"/>
              <a:ext cx="1117599" cy="0"/>
            </a:xfrm>
            <a:prstGeom prst="straightConnector1">
              <a:avLst/>
            </a:prstGeom>
            <a:ln w="76200">
              <a:solidFill>
                <a:srgbClr val="628DD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09EA0088-8197-584C-B37D-B27CC570B0E1}"/>
                </a:ext>
              </a:extLst>
            </p:cNvPr>
            <p:cNvCxnSpPr>
              <a:stCxn id="122" idx="2"/>
            </p:cNvCxnSpPr>
            <p:nvPr/>
          </p:nvCxnSpPr>
          <p:spPr>
            <a:xfrm flipH="1">
              <a:off x="5631541" y="3265834"/>
              <a:ext cx="182128" cy="551424"/>
            </a:xfrm>
            <a:prstGeom prst="straightConnector1">
              <a:avLst/>
            </a:prstGeom>
            <a:ln w="76200">
              <a:solidFill>
                <a:srgbClr val="628DD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F89C0ABE-A09C-2845-BE43-F01E6D30C8C1}"/>
                </a:ext>
              </a:extLst>
            </p:cNvPr>
            <p:cNvGrpSpPr/>
            <p:nvPr/>
          </p:nvGrpSpPr>
          <p:grpSpPr>
            <a:xfrm>
              <a:off x="4649880" y="3828581"/>
              <a:ext cx="1963322" cy="1641803"/>
              <a:chOff x="2477188" y="1624031"/>
              <a:chExt cx="1963322" cy="1641803"/>
            </a:xfrm>
          </p:grpSpPr>
          <p:pic>
            <p:nvPicPr>
              <p:cNvPr id="115" name="그림 114">
                <a:extLst>
                  <a:ext uri="{FF2B5EF4-FFF2-40B4-BE49-F238E27FC236}">
                    <a16:creationId xmlns:a16="http://schemas.microsoft.com/office/drawing/2014/main" id="{00019D53-2A79-5548-9059-5B62CB9139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8310" y="1624031"/>
                <a:ext cx="961079" cy="961079"/>
              </a:xfrm>
              <a:prstGeom prst="rect">
                <a:avLst/>
              </a:prstGeom>
            </p:spPr>
          </p:pic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1201702-49CB-DF43-A226-067D2F1FB529}"/>
                  </a:ext>
                </a:extLst>
              </p:cNvPr>
              <p:cNvSpPr txBox="1"/>
              <p:nvPr/>
            </p:nvSpPr>
            <p:spPr>
              <a:xfrm>
                <a:off x="2477188" y="2434837"/>
                <a:ext cx="196332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rgbClr val="92929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24</a:t>
                </a:r>
                <a:r>
                  <a:rPr lang="ko-KR" altLang="en-US" sz="2400" dirty="0">
                    <a:solidFill>
                      <a:srgbClr val="92929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시간 병원 확인</a:t>
                </a:r>
              </a:p>
            </p:txBody>
          </p:sp>
        </p:grp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814A5121-1E02-D244-B155-0AE2F6E0ABD8}"/>
                </a:ext>
              </a:extLst>
            </p:cNvPr>
            <p:cNvCxnSpPr/>
            <p:nvPr/>
          </p:nvCxnSpPr>
          <p:spPr>
            <a:xfrm>
              <a:off x="6287675" y="2935502"/>
              <a:ext cx="1092882" cy="771806"/>
            </a:xfrm>
            <a:prstGeom prst="straightConnector1">
              <a:avLst/>
            </a:prstGeom>
            <a:ln w="76200">
              <a:solidFill>
                <a:srgbClr val="628DD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1E9A9135-59E3-6646-9F59-90A5579DAE65}"/>
                </a:ext>
              </a:extLst>
            </p:cNvPr>
            <p:cNvGrpSpPr/>
            <p:nvPr/>
          </p:nvGrpSpPr>
          <p:grpSpPr>
            <a:xfrm>
              <a:off x="6821758" y="3819820"/>
              <a:ext cx="1963322" cy="1272471"/>
              <a:chOff x="2477188" y="1624031"/>
              <a:chExt cx="1963322" cy="1272471"/>
            </a:xfrm>
          </p:grpSpPr>
          <p:pic>
            <p:nvPicPr>
              <p:cNvPr id="113" name="그림 112">
                <a:extLst>
                  <a:ext uri="{FF2B5EF4-FFF2-40B4-BE49-F238E27FC236}">
                    <a16:creationId xmlns:a16="http://schemas.microsoft.com/office/drawing/2014/main" id="{B34F87CD-3F90-B54D-8F22-CD7C7826FA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/>
              <a:stretch/>
            </p:blipFill>
            <p:spPr>
              <a:xfrm>
                <a:off x="2978310" y="1624031"/>
                <a:ext cx="961079" cy="961079"/>
              </a:xfrm>
              <a:prstGeom prst="rect">
                <a:avLst/>
              </a:prstGeom>
            </p:spPr>
          </p:pic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3E52965-C03A-1141-953A-009857868F6F}"/>
                  </a:ext>
                </a:extLst>
              </p:cNvPr>
              <p:cNvSpPr txBox="1"/>
              <p:nvPr/>
            </p:nvSpPr>
            <p:spPr>
              <a:xfrm>
                <a:off x="2477188" y="2434837"/>
                <a:ext cx="1963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>
                    <a:solidFill>
                      <a:srgbClr val="92929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응급진료 요청</a:t>
                </a:r>
              </a:p>
            </p:txBody>
          </p:sp>
        </p:grp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7F0C9A4F-2A1D-4F40-A577-8A87072BE132}"/>
                </a:ext>
              </a:extLst>
            </p:cNvPr>
            <p:cNvCxnSpPr/>
            <p:nvPr/>
          </p:nvCxnSpPr>
          <p:spPr>
            <a:xfrm flipH="1">
              <a:off x="4011382" y="2935502"/>
              <a:ext cx="1414135" cy="725675"/>
            </a:xfrm>
            <a:prstGeom prst="straightConnector1">
              <a:avLst/>
            </a:prstGeom>
            <a:ln w="76200">
              <a:solidFill>
                <a:srgbClr val="628DD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F4608F3A-27DD-E942-BFBD-FFEBCD777C55}"/>
                </a:ext>
              </a:extLst>
            </p:cNvPr>
            <p:cNvGrpSpPr/>
            <p:nvPr/>
          </p:nvGrpSpPr>
          <p:grpSpPr>
            <a:xfrm>
              <a:off x="2712922" y="3684022"/>
              <a:ext cx="1963322" cy="1417611"/>
              <a:chOff x="2477188" y="1478891"/>
              <a:chExt cx="1963322" cy="1417611"/>
            </a:xfrm>
          </p:grpSpPr>
          <p:pic>
            <p:nvPicPr>
              <p:cNvPr id="111" name="그림 110">
                <a:extLst>
                  <a:ext uri="{FF2B5EF4-FFF2-40B4-BE49-F238E27FC236}">
                    <a16:creationId xmlns:a16="http://schemas.microsoft.com/office/drawing/2014/main" id="{C91259EF-95D5-7B48-A6AA-9B25B020F5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/>
              <a:stretch/>
            </p:blipFill>
            <p:spPr>
              <a:xfrm>
                <a:off x="2984633" y="1478891"/>
                <a:ext cx="948433" cy="961079"/>
              </a:xfrm>
              <a:prstGeom prst="rect">
                <a:avLst/>
              </a:prstGeom>
            </p:spPr>
          </p:pic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D794BED-57CE-0746-A346-9D2C4E5B9D4C}"/>
                  </a:ext>
                </a:extLst>
              </p:cNvPr>
              <p:cNvSpPr txBox="1"/>
              <p:nvPr/>
            </p:nvSpPr>
            <p:spPr>
              <a:xfrm>
                <a:off x="2477188" y="2434837"/>
                <a:ext cx="1963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>
                    <a:solidFill>
                      <a:srgbClr val="92929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근처 병원 확인</a:t>
                </a:r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2149712C-C6D9-794A-94F3-D31B7E445F33}"/>
                </a:ext>
              </a:extLst>
            </p:cNvPr>
            <p:cNvGrpSpPr/>
            <p:nvPr/>
          </p:nvGrpSpPr>
          <p:grpSpPr>
            <a:xfrm>
              <a:off x="9860511" y="4237131"/>
              <a:ext cx="1963322" cy="1786943"/>
              <a:chOff x="2477188" y="1478891"/>
              <a:chExt cx="1963322" cy="1786943"/>
            </a:xfrm>
          </p:grpSpPr>
          <p:pic>
            <p:nvPicPr>
              <p:cNvPr id="109" name="그림 108">
                <a:extLst>
                  <a:ext uri="{FF2B5EF4-FFF2-40B4-BE49-F238E27FC236}">
                    <a16:creationId xmlns:a16="http://schemas.microsoft.com/office/drawing/2014/main" id="{65D869EE-9A57-DB4D-B946-0D28ADA042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/>
              <a:stretch/>
            </p:blipFill>
            <p:spPr>
              <a:xfrm>
                <a:off x="2988989" y="1478891"/>
                <a:ext cx="939721" cy="961079"/>
              </a:xfrm>
              <a:prstGeom prst="rect">
                <a:avLst/>
              </a:prstGeom>
            </p:spPr>
          </p:pic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CA0102DF-6F67-EC4A-9AA3-8484CDB3909A}"/>
                  </a:ext>
                </a:extLst>
              </p:cNvPr>
              <p:cNvSpPr txBox="1"/>
              <p:nvPr/>
            </p:nvSpPr>
            <p:spPr>
              <a:xfrm>
                <a:off x="2477188" y="2434837"/>
                <a:ext cx="196332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err="1">
                    <a:solidFill>
                      <a:srgbClr val="92929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의료본부</a:t>
                </a:r>
                <a:r>
                  <a:rPr lang="en-US" altLang="ko-KR" sz="2400" dirty="0">
                    <a:solidFill>
                      <a:srgbClr val="92929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</a:t>
                </a:r>
              </a:p>
              <a:p>
                <a:pPr algn="ctr"/>
                <a:r>
                  <a:rPr lang="ko-KR" altLang="en-US" sz="2400" dirty="0">
                    <a:solidFill>
                      <a:srgbClr val="92929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수의사 페이지</a:t>
                </a:r>
                <a:endParaRPr lang="en-US" altLang="ko-KR" sz="2400" dirty="0">
                  <a:solidFill>
                    <a:srgbClr val="92929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F496CEB0-1BF6-E140-874C-36BD9BAF991B}"/>
                </a:ext>
              </a:extLst>
            </p:cNvPr>
            <p:cNvCxnSpPr/>
            <p:nvPr/>
          </p:nvCxnSpPr>
          <p:spPr>
            <a:xfrm>
              <a:off x="10861592" y="3664485"/>
              <a:ext cx="0" cy="513900"/>
            </a:xfrm>
            <a:prstGeom prst="straightConnector1">
              <a:avLst/>
            </a:prstGeom>
            <a:ln w="76200">
              <a:solidFill>
                <a:srgbClr val="628DD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C2622EBE-7887-6549-83C9-CD375D670BE4}"/>
                </a:ext>
              </a:extLst>
            </p:cNvPr>
            <p:cNvSpPr/>
            <p:nvPr/>
          </p:nvSpPr>
          <p:spPr>
            <a:xfrm>
              <a:off x="2702919" y="3647050"/>
              <a:ext cx="6195579" cy="2779923"/>
            </a:xfrm>
            <a:prstGeom prst="rect">
              <a:avLst/>
            </a:prstGeom>
            <a:noFill/>
            <a:ln w="38100">
              <a:solidFill>
                <a:srgbClr val="FF4444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29292"/>
                </a:solidFill>
              </a:endParaRPr>
            </a:p>
          </p:txBody>
        </p: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4A7EE994-D20D-E743-A546-D0514AC49F0D}"/>
                </a:ext>
              </a:extLst>
            </p:cNvPr>
            <p:cNvCxnSpPr/>
            <p:nvPr/>
          </p:nvCxnSpPr>
          <p:spPr>
            <a:xfrm flipV="1">
              <a:off x="9063886" y="3505724"/>
              <a:ext cx="1772688" cy="716624"/>
            </a:xfrm>
            <a:prstGeom prst="straightConnector1">
              <a:avLst/>
            </a:prstGeom>
            <a:ln w="76200">
              <a:solidFill>
                <a:srgbClr val="628DD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08525C7-78DA-7A4B-BEAC-09E3136E7705}"/>
                </a:ext>
              </a:extLst>
            </p:cNvPr>
            <p:cNvSpPr txBox="1"/>
            <p:nvPr/>
          </p:nvSpPr>
          <p:spPr>
            <a:xfrm>
              <a:off x="8782637" y="3206685"/>
              <a:ext cx="1963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rgbClr val="92929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제공</a:t>
              </a:r>
            </a:p>
          </p:txBody>
        </p: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2A891C83-6AA9-4742-96C4-4C1499AA56E0}"/>
                </a:ext>
              </a:extLst>
            </p:cNvPr>
            <p:cNvGrpSpPr/>
            <p:nvPr/>
          </p:nvGrpSpPr>
          <p:grpSpPr>
            <a:xfrm>
              <a:off x="3501286" y="4966401"/>
              <a:ext cx="1963322" cy="1417611"/>
              <a:chOff x="2477188" y="1478891"/>
              <a:chExt cx="1963322" cy="1417611"/>
            </a:xfrm>
          </p:grpSpPr>
          <p:pic>
            <p:nvPicPr>
              <p:cNvPr id="107" name="그림 106">
                <a:extLst>
                  <a:ext uri="{FF2B5EF4-FFF2-40B4-BE49-F238E27FC236}">
                    <a16:creationId xmlns:a16="http://schemas.microsoft.com/office/drawing/2014/main" id="{55FBFEDC-7910-8344-8FF5-EF4ED20C43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rcRect/>
              <a:stretch/>
            </p:blipFill>
            <p:spPr>
              <a:xfrm>
                <a:off x="2978310" y="1478891"/>
                <a:ext cx="961079" cy="961079"/>
              </a:xfrm>
              <a:prstGeom prst="rect">
                <a:avLst/>
              </a:prstGeom>
            </p:spPr>
          </p:pic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F1C927F-A6A3-504B-8815-3FA4193DB48E}"/>
                  </a:ext>
                </a:extLst>
              </p:cNvPr>
              <p:cNvSpPr txBox="1"/>
              <p:nvPr/>
            </p:nvSpPr>
            <p:spPr>
              <a:xfrm>
                <a:off x="2477188" y="2434837"/>
                <a:ext cx="1963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 err="1">
                    <a:solidFill>
                      <a:srgbClr val="92929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영상진료</a:t>
                </a:r>
                <a:r>
                  <a:rPr lang="ko-KR" altLang="en-US" sz="2400" dirty="0">
                    <a:solidFill>
                      <a:srgbClr val="92929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요청</a:t>
                </a: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DDA3B89-0749-8F47-B93F-D8939125D7FA}"/>
                </a:ext>
              </a:extLst>
            </p:cNvPr>
            <p:cNvGrpSpPr/>
            <p:nvPr/>
          </p:nvGrpSpPr>
          <p:grpSpPr>
            <a:xfrm>
              <a:off x="5673164" y="4983080"/>
              <a:ext cx="1963322" cy="1417611"/>
              <a:chOff x="2477188" y="1478891"/>
              <a:chExt cx="1963322" cy="1417611"/>
            </a:xfrm>
          </p:grpSpPr>
          <p:pic>
            <p:nvPicPr>
              <p:cNvPr id="105" name="그림 104">
                <a:extLst>
                  <a:ext uri="{FF2B5EF4-FFF2-40B4-BE49-F238E27FC236}">
                    <a16:creationId xmlns:a16="http://schemas.microsoft.com/office/drawing/2014/main" id="{E6F1BCFE-38DD-C24F-9BDA-2B88EA3B55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/>
              <a:stretch/>
            </p:blipFill>
            <p:spPr>
              <a:xfrm>
                <a:off x="2985938" y="1478891"/>
                <a:ext cx="945823" cy="961079"/>
              </a:xfrm>
              <a:prstGeom prst="rect">
                <a:avLst/>
              </a:prstGeom>
            </p:spPr>
          </p:pic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1E0C089-0E9D-F840-8227-082DDC62F84D}"/>
                  </a:ext>
                </a:extLst>
              </p:cNvPr>
              <p:cNvSpPr txBox="1"/>
              <p:nvPr/>
            </p:nvSpPr>
            <p:spPr>
              <a:xfrm>
                <a:off x="2477188" y="2434837"/>
                <a:ext cx="1963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>
                    <a:solidFill>
                      <a:srgbClr val="92929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긴급 헌혈 요청</a:t>
                </a:r>
              </a:p>
            </p:txBody>
          </p:sp>
        </p:grpSp>
      </p:grp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70492E2-EC38-A044-893F-182D0F899BE3}"/>
              </a:ext>
            </a:extLst>
          </p:cNvPr>
          <p:cNvSpPr/>
          <p:nvPr/>
        </p:nvSpPr>
        <p:spPr>
          <a:xfrm>
            <a:off x="-3295" y="1081012"/>
            <a:ext cx="12073375" cy="5446247"/>
          </a:xfrm>
          <a:prstGeom prst="rect">
            <a:avLst/>
          </a:prstGeom>
          <a:solidFill>
            <a:srgbClr val="F7FBFB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D860D-2FBF-254C-B193-26157F73FA44}"/>
              </a:ext>
            </a:extLst>
          </p:cNvPr>
          <p:cNvSpPr txBox="1"/>
          <p:nvPr/>
        </p:nvSpPr>
        <p:spPr>
          <a:xfrm>
            <a:off x="369651" y="330741"/>
            <a:ext cx="1024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solidFill>
                  <a:srgbClr val="FFAFAF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04.</a:t>
            </a:r>
            <a:endParaRPr kumimoji="1" lang="ko-KR" altLang="en-US" sz="4000" dirty="0">
              <a:solidFill>
                <a:srgbClr val="FFAFAF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B4BBB-A05C-6147-A980-1FB679149F04}"/>
              </a:ext>
            </a:extLst>
          </p:cNvPr>
          <p:cNvSpPr txBox="1"/>
          <p:nvPr/>
        </p:nvSpPr>
        <p:spPr>
          <a:xfrm>
            <a:off x="1253226" y="447872"/>
            <a:ext cx="2419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기능 및 구성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FA4FC37-AC51-044C-BE29-81AEAB240E79}"/>
              </a:ext>
            </a:extLst>
          </p:cNvPr>
          <p:cNvSpPr/>
          <p:nvPr/>
        </p:nvSpPr>
        <p:spPr>
          <a:xfrm>
            <a:off x="1" y="6620256"/>
            <a:ext cx="12192000" cy="237744"/>
          </a:xfrm>
          <a:prstGeom prst="rect">
            <a:avLst/>
          </a:prstGeom>
          <a:solidFill>
            <a:srgbClr val="F8E7EF"/>
          </a:solidFill>
          <a:ln>
            <a:solidFill>
              <a:srgbClr val="F8E7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C7F0067-6C33-DC40-A013-EB5B00961500}"/>
              </a:ext>
            </a:extLst>
          </p:cNvPr>
          <p:cNvGrpSpPr/>
          <p:nvPr/>
        </p:nvGrpSpPr>
        <p:grpSpPr>
          <a:xfrm>
            <a:off x="260812" y="1497726"/>
            <a:ext cx="5561075" cy="958457"/>
            <a:chOff x="241275" y="1148553"/>
            <a:chExt cx="5561075" cy="958457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B5E4FA22-3718-6248-9558-A85438786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275" y="1148553"/>
              <a:ext cx="730246" cy="730246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629D98E-C919-CF42-B729-B1CC4206F53F}"/>
                </a:ext>
              </a:extLst>
            </p:cNvPr>
            <p:cNvSpPr txBox="1"/>
            <p:nvPr/>
          </p:nvSpPr>
          <p:spPr>
            <a:xfrm>
              <a:off x="1027418" y="1255107"/>
              <a:ext cx="2888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의료 서비스 제공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5546A9E-DD4F-E849-A46E-8AD20140F8CD}"/>
                </a:ext>
              </a:extLst>
            </p:cNvPr>
            <p:cNvSpPr txBox="1"/>
            <p:nvPr/>
          </p:nvSpPr>
          <p:spPr>
            <a:xfrm>
              <a:off x="1227059" y="1706900"/>
              <a:ext cx="45752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00A49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</a:t>
              </a:r>
              <a:r>
                <a:rPr lang="ko-KR" altLang="en-US" sz="2000" dirty="0">
                  <a:solidFill>
                    <a:srgbClr val="00A49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가까운 병원 예약 및 문의</a:t>
              </a:r>
              <a:r>
                <a:rPr lang="en-US" altLang="ko-KR" sz="2000" dirty="0">
                  <a:solidFill>
                    <a:srgbClr val="00A49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</a:t>
              </a:r>
              <a:r>
                <a:rPr lang="ko-KR" altLang="en-US" sz="2000" dirty="0">
                  <a:solidFill>
                    <a:srgbClr val="00A49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진료기록 확인</a:t>
              </a:r>
              <a:endParaRPr lang="ko-KR" altLang="en-US" sz="3600" dirty="0">
                <a:solidFill>
                  <a:srgbClr val="00A49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2B3A6B0-9F70-264A-8338-A9F4329E64E4}"/>
              </a:ext>
            </a:extLst>
          </p:cNvPr>
          <p:cNvGrpSpPr/>
          <p:nvPr/>
        </p:nvGrpSpPr>
        <p:grpSpPr>
          <a:xfrm>
            <a:off x="721744" y="3042159"/>
            <a:ext cx="3856346" cy="2426715"/>
            <a:chOff x="586593" y="2618466"/>
            <a:chExt cx="3856346" cy="2426715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5795B4F4-12E2-1F45-85C5-665860FA571D}"/>
                </a:ext>
              </a:extLst>
            </p:cNvPr>
            <p:cNvGrpSpPr/>
            <p:nvPr/>
          </p:nvGrpSpPr>
          <p:grpSpPr>
            <a:xfrm>
              <a:off x="586593" y="3119981"/>
              <a:ext cx="3856346" cy="1925200"/>
              <a:chOff x="332975" y="2328977"/>
              <a:chExt cx="3856346" cy="1925200"/>
            </a:xfrm>
          </p:grpSpPr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C0471122-725F-0E43-86D8-D5BDA7A8E6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975" y="2328977"/>
                <a:ext cx="914528" cy="914528"/>
              </a:xfrm>
              <a:prstGeom prst="rect">
                <a:avLst/>
              </a:prstGeom>
            </p:spPr>
          </p:pic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9C19216-FDEF-BB4F-BD10-62629A38ED75}"/>
                  </a:ext>
                </a:extLst>
              </p:cNvPr>
              <p:cNvSpPr txBox="1"/>
              <p:nvPr/>
            </p:nvSpPr>
            <p:spPr>
              <a:xfrm>
                <a:off x="1249093" y="2553362"/>
                <a:ext cx="29402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solidFill>
                      <a:srgbClr val="00A49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가능 동물의 종을 안내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8D2DBD1-7B1F-364E-A460-9613C5B2AC30}"/>
                  </a:ext>
                </a:extLst>
              </p:cNvPr>
              <p:cNvSpPr txBox="1"/>
              <p:nvPr/>
            </p:nvSpPr>
            <p:spPr>
              <a:xfrm>
                <a:off x="1263498" y="3537587"/>
                <a:ext cx="2225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solidFill>
                      <a:srgbClr val="00A49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예약서비스 제공</a:t>
                </a:r>
              </a:p>
            </p:txBody>
          </p:sp>
          <p:pic>
            <p:nvPicPr>
              <p:cNvPr id="67" name="그림 66">
                <a:extLst>
                  <a:ext uri="{FF2B5EF4-FFF2-40B4-BE49-F238E27FC236}">
                    <a16:creationId xmlns:a16="http://schemas.microsoft.com/office/drawing/2014/main" id="{DB2DFCC5-7EFD-2E44-A89A-38330C0B69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9726" y="3339649"/>
                <a:ext cx="914528" cy="914528"/>
              </a:xfrm>
              <a:prstGeom prst="rect">
                <a:avLst/>
              </a:prstGeom>
            </p:spPr>
          </p:pic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F322021-ACF2-5843-A43B-DFA515436A9B}"/>
                </a:ext>
              </a:extLst>
            </p:cNvPr>
            <p:cNvSpPr txBox="1"/>
            <p:nvPr/>
          </p:nvSpPr>
          <p:spPr>
            <a:xfrm>
              <a:off x="600532" y="2618466"/>
              <a:ext cx="29878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병원 진료 안내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9972D75-C4A7-184C-92D6-E3062EBF11C2}"/>
              </a:ext>
            </a:extLst>
          </p:cNvPr>
          <p:cNvGrpSpPr/>
          <p:nvPr/>
        </p:nvGrpSpPr>
        <p:grpSpPr>
          <a:xfrm>
            <a:off x="6874933" y="3042159"/>
            <a:ext cx="3202739" cy="1209066"/>
            <a:chOff x="6315916" y="2615066"/>
            <a:chExt cx="3202739" cy="120906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A95C9DB-840F-B34D-BE3B-891FFEE8F0D5}"/>
                </a:ext>
              </a:extLst>
            </p:cNvPr>
            <p:cNvSpPr txBox="1"/>
            <p:nvPr/>
          </p:nvSpPr>
          <p:spPr>
            <a:xfrm>
              <a:off x="6315916" y="2615066"/>
              <a:ext cx="29878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의료 문의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A692D06-88D1-4F41-BB05-D7392D30E2DA}"/>
                </a:ext>
              </a:extLst>
            </p:cNvPr>
            <p:cNvSpPr txBox="1"/>
            <p:nvPr/>
          </p:nvSpPr>
          <p:spPr>
            <a:xfrm>
              <a:off x="7216422" y="3362467"/>
              <a:ext cx="23022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rgbClr val="00A49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텍스트 의료 문의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6EA1D86-E807-9E48-AB4A-8806B07A7E69}"/>
              </a:ext>
            </a:extLst>
          </p:cNvPr>
          <p:cNvSpPr txBox="1"/>
          <p:nvPr/>
        </p:nvSpPr>
        <p:spPr>
          <a:xfrm>
            <a:off x="1701798" y="5773904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00A49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진료 기록 확인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C320BB6-AACB-CA4A-AAF0-FF41F1C58F9C}"/>
              </a:ext>
            </a:extLst>
          </p:cNvPr>
          <p:cNvSpPr txBox="1"/>
          <p:nvPr/>
        </p:nvSpPr>
        <p:spPr>
          <a:xfrm>
            <a:off x="7773849" y="4740853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00A49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영상 의료 문의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E16845EE-E20E-4A42-AC59-8E0B321FA91C}"/>
              </a:ext>
            </a:extLst>
          </p:cNvPr>
          <p:cNvGrpSpPr/>
          <p:nvPr/>
        </p:nvGrpSpPr>
        <p:grpSpPr>
          <a:xfrm>
            <a:off x="3620851" y="483084"/>
            <a:ext cx="2203462" cy="582110"/>
            <a:chOff x="3453680" y="372342"/>
            <a:chExt cx="2203462" cy="58211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27A15DC-A4E0-4A45-B2AC-5142A0B2EEF6}"/>
                </a:ext>
              </a:extLst>
            </p:cNvPr>
            <p:cNvSpPr txBox="1"/>
            <p:nvPr/>
          </p:nvSpPr>
          <p:spPr>
            <a:xfrm>
              <a:off x="3536049" y="554342"/>
              <a:ext cx="2121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rgbClr val="00A49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의료관련 서비스들</a:t>
              </a:r>
              <a:endParaRPr lang="ko-KR" altLang="en-US" sz="3600" dirty="0">
                <a:solidFill>
                  <a:srgbClr val="00A49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76" name="직선 연결선 8">
              <a:extLst>
                <a:ext uri="{FF2B5EF4-FFF2-40B4-BE49-F238E27FC236}">
                  <a16:creationId xmlns:a16="http://schemas.microsoft.com/office/drawing/2014/main" id="{E07C5287-6DB1-5B49-B53E-679577647A52}"/>
                </a:ext>
              </a:extLst>
            </p:cNvPr>
            <p:cNvCxnSpPr>
              <a:cxnSpLocks/>
            </p:cNvCxnSpPr>
            <p:nvPr/>
          </p:nvCxnSpPr>
          <p:spPr>
            <a:xfrm>
              <a:off x="3453680" y="372342"/>
              <a:ext cx="5170" cy="519237"/>
            </a:xfrm>
            <a:prstGeom prst="line">
              <a:avLst/>
            </a:prstGeom>
            <a:ln w="28575">
              <a:solidFill>
                <a:srgbClr val="628D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7" name="그림 76">
            <a:extLst>
              <a:ext uri="{FF2B5EF4-FFF2-40B4-BE49-F238E27FC236}">
                <a16:creationId xmlns:a16="http://schemas.microsoft.com/office/drawing/2014/main" id="{88D246AE-80FD-5C4C-A05A-7A3E70E60D91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899338" y="5679911"/>
            <a:ext cx="690391" cy="661625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50E7BA03-8F21-EF47-A1CD-EAD8105CDE8D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7051284" y="3757582"/>
            <a:ext cx="690391" cy="661625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7ACDDF53-ADA3-644D-AACB-2932197A2F25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7075913" y="4600272"/>
            <a:ext cx="690392" cy="69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96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6C155230-C1F6-BB44-BC18-9DC87960DE0D}"/>
              </a:ext>
            </a:extLst>
          </p:cNvPr>
          <p:cNvSpPr txBox="1"/>
          <p:nvPr/>
        </p:nvSpPr>
        <p:spPr>
          <a:xfrm>
            <a:off x="369651" y="330741"/>
            <a:ext cx="1024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solidFill>
                  <a:srgbClr val="FFAFAF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04.</a:t>
            </a:r>
            <a:endParaRPr kumimoji="1" lang="ko-KR" altLang="en-US" sz="4000" dirty="0">
              <a:solidFill>
                <a:srgbClr val="FFAFAF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9631726-4938-A843-87E5-A7597FE2CC39}"/>
              </a:ext>
            </a:extLst>
          </p:cNvPr>
          <p:cNvSpPr txBox="1"/>
          <p:nvPr/>
        </p:nvSpPr>
        <p:spPr>
          <a:xfrm>
            <a:off x="1253226" y="447872"/>
            <a:ext cx="2419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기능 및 구성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E37930A-DDEF-8549-8908-D9DD8FAA09EB}"/>
              </a:ext>
            </a:extLst>
          </p:cNvPr>
          <p:cNvSpPr/>
          <p:nvPr/>
        </p:nvSpPr>
        <p:spPr>
          <a:xfrm>
            <a:off x="1" y="6620256"/>
            <a:ext cx="12192000" cy="237744"/>
          </a:xfrm>
          <a:prstGeom prst="rect">
            <a:avLst/>
          </a:prstGeom>
          <a:solidFill>
            <a:srgbClr val="F8E7EF"/>
          </a:solidFill>
          <a:ln>
            <a:solidFill>
              <a:srgbClr val="F8E7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B596DE5D-2D05-0C44-913C-59D8CCBC277A}"/>
              </a:ext>
            </a:extLst>
          </p:cNvPr>
          <p:cNvGrpSpPr/>
          <p:nvPr/>
        </p:nvGrpSpPr>
        <p:grpSpPr>
          <a:xfrm>
            <a:off x="396713" y="2947857"/>
            <a:ext cx="11398574" cy="3203045"/>
            <a:chOff x="432235" y="1687693"/>
            <a:chExt cx="11398574" cy="3203045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C4368B1A-85BC-C34A-83B2-909D7C11BE93}"/>
                </a:ext>
              </a:extLst>
            </p:cNvPr>
            <p:cNvGrpSpPr/>
            <p:nvPr/>
          </p:nvGrpSpPr>
          <p:grpSpPr>
            <a:xfrm>
              <a:off x="432235" y="1687693"/>
              <a:ext cx="5392305" cy="1384995"/>
              <a:chOff x="188099" y="1200582"/>
              <a:chExt cx="5392305" cy="1384995"/>
            </a:xfrm>
          </p:grpSpPr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E60EF88C-0917-3548-A845-17D56517EE32}"/>
                  </a:ext>
                </a:extLst>
              </p:cNvPr>
              <p:cNvSpPr/>
              <p:nvPr/>
            </p:nvSpPr>
            <p:spPr>
              <a:xfrm>
                <a:off x="188099" y="1200582"/>
                <a:ext cx="1384995" cy="1384995"/>
              </a:xfrm>
              <a:prstGeom prst="ellipse">
                <a:avLst/>
              </a:prstGeom>
              <a:solidFill>
                <a:srgbClr val="628DD4"/>
              </a:solidFill>
              <a:ln w="28575">
                <a:solidFill>
                  <a:srgbClr val="628D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39884C9-FCE3-9642-A62F-8FCE3365C40A}"/>
                  </a:ext>
                </a:extLst>
              </p:cNvPr>
              <p:cNvSpPr txBox="1"/>
              <p:nvPr/>
            </p:nvSpPr>
            <p:spPr>
              <a:xfrm>
                <a:off x="1715521" y="1200583"/>
                <a:ext cx="38648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dirty="0">
                    <a:solidFill>
                      <a:srgbClr val="628DD4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의료 커뮤니티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11FC476-436C-E04E-ACDB-74C58C18DA30}"/>
                  </a:ext>
                </a:extLst>
              </p:cNvPr>
              <p:cNvSpPr txBox="1"/>
              <p:nvPr/>
            </p:nvSpPr>
            <p:spPr>
              <a:xfrm>
                <a:off x="1715521" y="1746328"/>
                <a:ext cx="386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의료에 관련된 질문을 서로 공유하고</a:t>
                </a: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답변을 받을 수 있습니다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16270BD1-3180-3A48-A643-4C4B97185460}"/>
                </a:ext>
              </a:extLst>
            </p:cNvPr>
            <p:cNvGrpSpPr/>
            <p:nvPr/>
          </p:nvGrpSpPr>
          <p:grpSpPr>
            <a:xfrm>
              <a:off x="6438504" y="1701813"/>
              <a:ext cx="5392305" cy="1384995"/>
              <a:chOff x="188099" y="1200582"/>
              <a:chExt cx="5392305" cy="1384995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84208F47-5EE8-6042-B294-A6E41A091C8F}"/>
                  </a:ext>
                </a:extLst>
              </p:cNvPr>
              <p:cNvSpPr/>
              <p:nvPr/>
            </p:nvSpPr>
            <p:spPr>
              <a:xfrm>
                <a:off x="188099" y="1200582"/>
                <a:ext cx="1384995" cy="1384995"/>
              </a:xfrm>
              <a:prstGeom prst="ellipse">
                <a:avLst/>
              </a:prstGeom>
              <a:solidFill>
                <a:srgbClr val="628DD4"/>
              </a:solidFill>
              <a:ln w="28575">
                <a:solidFill>
                  <a:srgbClr val="628D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04F016E-E4DB-FD44-AC3A-14D2BB628D25}"/>
                  </a:ext>
                </a:extLst>
              </p:cNvPr>
              <p:cNvSpPr txBox="1"/>
              <p:nvPr/>
            </p:nvSpPr>
            <p:spPr>
              <a:xfrm>
                <a:off x="1715521" y="1200583"/>
                <a:ext cx="38648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dirty="0">
                    <a:solidFill>
                      <a:srgbClr val="628DD4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심리 커뮤니티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7D2DB2C-C090-9949-9741-E57D14988946}"/>
                  </a:ext>
                </a:extLst>
              </p:cNvPr>
              <p:cNvSpPr txBox="1"/>
              <p:nvPr/>
            </p:nvSpPr>
            <p:spPr>
              <a:xfrm>
                <a:off x="1715521" y="1662248"/>
                <a:ext cx="386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동물의 이상행동 등을 이야기 할 수</a:t>
                </a: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있습니다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05F39893-FD8B-8D4A-8AE3-05A6F21DD040}"/>
                </a:ext>
              </a:extLst>
            </p:cNvPr>
            <p:cNvGrpSpPr/>
            <p:nvPr/>
          </p:nvGrpSpPr>
          <p:grpSpPr>
            <a:xfrm>
              <a:off x="432235" y="3500169"/>
              <a:ext cx="5392305" cy="1384995"/>
              <a:chOff x="188099" y="1200582"/>
              <a:chExt cx="5392305" cy="1384995"/>
            </a:xfrm>
          </p:grpSpPr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EA93A4BA-741D-864E-81DE-8000A311147C}"/>
                  </a:ext>
                </a:extLst>
              </p:cNvPr>
              <p:cNvSpPr/>
              <p:nvPr/>
            </p:nvSpPr>
            <p:spPr>
              <a:xfrm>
                <a:off x="188099" y="1200582"/>
                <a:ext cx="1384995" cy="1384995"/>
              </a:xfrm>
              <a:prstGeom prst="ellipse">
                <a:avLst/>
              </a:prstGeom>
              <a:solidFill>
                <a:srgbClr val="628DD4"/>
              </a:solidFill>
              <a:ln w="28575">
                <a:solidFill>
                  <a:srgbClr val="628D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C13E337-4ACE-7C4E-92A1-4EDFE579A373}"/>
                  </a:ext>
                </a:extLst>
              </p:cNvPr>
              <p:cNvSpPr txBox="1"/>
              <p:nvPr/>
            </p:nvSpPr>
            <p:spPr>
              <a:xfrm>
                <a:off x="1715521" y="1200583"/>
                <a:ext cx="38648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dirty="0">
                    <a:solidFill>
                      <a:srgbClr val="628DD4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제품 커뮤니티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A79C2FD-FC8B-2247-87AE-9F7DC8CB1592}"/>
                  </a:ext>
                </a:extLst>
              </p:cNvPr>
              <p:cNvSpPr txBox="1"/>
              <p:nvPr/>
            </p:nvSpPr>
            <p:spPr>
              <a:xfrm>
                <a:off x="1715521" y="1714798"/>
                <a:ext cx="386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동물 관련 제품에 대한 서로의</a:t>
                </a:r>
                <a:endPara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생각을 주고 받을 수 있습니다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162CF748-974A-1640-8496-AC7DBAD637B6}"/>
                </a:ext>
              </a:extLst>
            </p:cNvPr>
            <p:cNvGrpSpPr/>
            <p:nvPr/>
          </p:nvGrpSpPr>
          <p:grpSpPr>
            <a:xfrm>
              <a:off x="6438504" y="3505743"/>
              <a:ext cx="5392305" cy="1384995"/>
              <a:chOff x="188099" y="1200582"/>
              <a:chExt cx="5392305" cy="1384995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3AB16E29-FB97-6949-B95D-197F3F42F65D}"/>
                  </a:ext>
                </a:extLst>
              </p:cNvPr>
              <p:cNvSpPr/>
              <p:nvPr/>
            </p:nvSpPr>
            <p:spPr>
              <a:xfrm>
                <a:off x="188099" y="1200582"/>
                <a:ext cx="1384995" cy="1384995"/>
              </a:xfrm>
              <a:prstGeom prst="ellipse">
                <a:avLst/>
              </a:prstGeom>
              <a:solidFill>
                <a:srgbClr val="628DD4"/>
              </a:solidFill>
              <a:ln w="28575">
                <a:solidFill>
                  <a:srgbClr val="628D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78C7710-9E4D-6D41-9D6F-EDA21FADD78C}"/>
                  </a:ext>
                </a:extLst>
              </p:cNvPr>
              <p:cNvSpPr txBox="1"/>
              <p:nvPr/>
            </p:nvSpPr>
            <p:spPr>
              <a:xfrm>
                <a:off x="1715521" y="1200583"/>
                <a:ext cx="38648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dirty="0">
                    <a:solidFill>
                      <a:srgbClr val="628DD4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실종 </a:t>
                </a:r>
                <a:r>
                  <a:rPr lang="en-US" altLang="ko-KR" sz="3200" dirty="0">
                    <a:solidFill>
                      <a:srgbClr val="628DD4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/</a:t>
                </a:r>
                <a:r>
                  <a:rPr lang="ko-KR" altLang="en-US" sz="3200" dirty="0">
                    <a:solidFill>
                      <a:srgbClr val="628DD4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3200" dirty="0" err="1">
                    <a:solidFill>
                      <a:srgbClr val="628DD4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임보</a:t>
                </a:r>
                <a:r>
                  <a:rPr lang="ko-KR" altLang="en-US" sz="3200" dirty="0">
                    <a:solidFill>
                      <a:srgbClr val="628DD4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커뮤니티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E7571E1-5EB8-4B41-8638-4C27E5D0518E}"/>
                  </a:ext>
                </a:extLst>
              </p:cNvPr>
              <p:cNvSpPr txBox="1"/>
              <p:nvPr/>
            </p:nvSpPr>
            <p:spPr>
              <a:xfrm>
                <a:off x="1715521" y="1662248"/>
                <a:ext cx="3864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실종신고 및 </a:t>
                </a:r>
                <a:r>
                  <a:rPr lang="ko-KR" altLang="en-US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전단지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배포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</a:t>
                </a:r>
              </a:p>
              <a:p>
                <a:r>
                  <a:rPr lang="ko-KR" altLang="en-US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임시보호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관련 커뮤니티를 형성합니다</a:t>
                </a: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</a:p>
            </p:txBody>
          </p:sp>
        </p:grp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340F2024-E541-CD40-9F4C-B79450E3C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398" y="2057024"/>
              <a:ext cx="646331" cy="646331"/>
            </a:xfrm>
            <a:prstGeom prst="rect">
              <a:avLst/>
            </a:prstGeom>
          </p:spPr>
        </p:pic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63029C69-AFFC-F845-BDAB-F00D418EE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805398" y="3868802"/>
              <a:ext cx="648000" cy="648000"/>
            </a:xfrm>
            <a:prstGeom prst="rect">
              <a:avLst/>
            </a:prstGeom>
          </p:spPr>
        </p:pic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9E331738-252F-1342-8D29-F7DA52C1F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814201" y="3868231"/>
              <a:ext cx="633600" cy="633600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2B23F3E0-6F7F-5E45-AEDC-843AB521B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807001" y="2070310"/>
              <a:ext cx="648000" cy="648000"/>
            </a:xfrm>
            <a:prstGeom prst="rect">
              <a:avLst/>
            </a:prstGeom>
          </p:spPr>
        </p:pic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FE527782-B8AE-6943-95D6-B6DA14E6BB3B}"/>
              </a:ext>
            </a:extLst>
          </p:cNvPr>
          <p:cNvGrpSpPr/>
          <p:nvPr/>
        </p:nvGrpSpPr>
        <p:grpSpPr>
          <a:xfrm>
            <a:off x="260812" y="1497726"/>
            <a:ext cx="5561075" cy="958457"/>
            <a:chOff x="241275" y="1148553"/>
            <a:chExt cx="5561075" cy="958457"/>
          </a:xfrm>
        </p:grpSpPr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0B2B6B42-F8B8-9047-B43E-857317955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275" y="1148553"/>
              <a:ext cx="730246" cy="730246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B1A829B-01DC-EB4D-91ED-53E8AFC8689E}"/>
                </a:ext>
              </a:extLst>
            </p:cNvPr>
            <p:cNvSpPr txBox="1"/>
            <p:nvPr/>
          </p:nvSpPr>
          <p:spPr>
            <a:xfrm>
              <a:off x="1027418" y="1255107"/>
              <a:ext cx="2888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동물 커뮤니티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4A85226-0CE2-804C-9D92-2684575D97A3}"/>
                </a:ext>
              </a:extLst>
            </p:cNvPr>
            <p:cNvSpPr txBox="1"/>
            <p:nvPr/>
          </p:nvSpPr>
          <p:spPr>
            <a:xfrm>
              <a:off x="1227059" y="1706900"/>
              <a:ext cx="45752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00A49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</a:t>
              </a:r>
              <a:r>
                <a:rPr lang="ko-KR" altLang="en-US" sz="2000" dirty="0">
                  <a:solidFill>
                    <a:srgbClr val="00A49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가까운 병원 예약 및 문의</a:t>
              </a:r>
              <a:r>
                <a:rPr lang="en-US" altLang="ko-KR" sz="2000" dirty="0">
                  <a:solidFill>
                    <a:srgbClr val="00A49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</a:t>
              </a:r>
              <a:r>
                <a:rPr lang="ko-KR" altLang="en-US" sz="2000" dirty="0">
                  <a:solidFill>
                    <a:srgbClr val="00A49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진료기록 확인</a:t>
              </a:r>
              <a:endParaRPr lang="ko-KR" altLang="en-US" sz="3600" dirty="0">
                <a:solidFill>
                  <a:srgbClr val="00A49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3622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4D860D-2FBF-254C-B193-26157F73FA44}"/>
              </a:ext>
            </a:extLst>
          </p:cNvPr>
          <p:cNvSpPr txBox="1"/>
          <p:nvPr/>
        </p:nvSpPr>
        <p:spPr>
          <a:xfrm>
            <a:off x="369651" y="330741"/>
            <a:ext cx="1002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solidFill>
                  <a:srgbClr val="FFAFAF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05.</a:t>
            </a:r>
            <a:endParaRPr kumimoji="1" lang="ko-KR" altLang="en-US" sz="4000" dirty="0">
              <a:solidFill>
                <a:srgbClr val="FFAFAF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B4BBB-A05C-6147-A980-1FB679149F04}"/>
              </a:ext>
            </a:extLst>
          </p:cNvPr>
          <p:cNvSpPr txBox="1"/>
          <p:nvPr/>
        </p:nvSpPr>
        <p:spPr>
          <a:xfrm>
            <a:off x="1253226" y="447872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유사서비스</a:t>
            </a:r>
            <a:endParaRPr kumimoji="1" lang="ko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FA4FC37-AC51-044C-BE29-81AEAB240E79}"/>
              </a:ext>
            </a:extLst>
          </p:cNvPr>
          <p:cNvSpPr/>
          <p:nvPr/>
        </p:nvSpPr>
        <p:spPr>
          <a:xfrm>
            <a:off x="1" y="6620256"/>
            <a:ext cx="12192000" cy="237744"/>
          </a:xfrm>
          <a:prstGeom prst="rect">
            <a:avLst/>
          </a:prstGeom>
          <a:solidFill>
            <a:srgbClr val="F8E7EF"/>
          </a:solidFill>
          <a:ln>
            <a:solidFill>
              <a:srgbClr val="F8E7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0DFCDD6-6C55-C14B-8BF8-42805E039043}"/>
              </a:ext>
            </a:extLst>
          </p:cNvPr>
          <p:cNvSpPr/>
          <p:nvPr/>
        </p:nvSpPr>
        <p:spPr>
          <a:xfrm>
            <a:off x="3994446" y="1435348"/>
            <a:ext cx="45719" cy="4782207"/>
          </a:xfrm>
          <a:prstGeom prst="rect">
            <a:avLst/>
          </a:prstGeom>
          <a:solidFill>
            <a:srgbClr val="FFAFAF"/>
          </a:solidFill>
          <a:ln>
            <a:solidFill>
              <a:srgbClr val="FFAF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46DB21-97EC-3E46-9B87-0D0B5B02B4A4}"/>
              </a:ext>
            </a:extLst>
          </p:cNvPr>
          <p:cNvSpPr txBox="1"/>
          <p:nvPr/>
        </p:nvSpPr>
        <p:spPr>
          <a:xfrm>
            <a:off x="1331897" y="1588531"/>
            <a:ext cx="1691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B5B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 </a:t>
            </a:r>
            <a:r>
              <a:rPr lang="ko-KR" altLang="en-US" sz="3200" dirty="0">
                <a:solidFill>
                  <a:srgbClr val="92929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D964C3-28ED-1946-9B77-B66DB6341C2C}"/>
              </a:ext>
            </a:extLst>
          </p:cNvPr>
          <p:cNvSpPr txBox="1"/>
          <p:nvPr/>
        </p:nvSpPr>
        <p:spPr>
          <a:xfrm>
            <a:off x="5155084" y="1583281"/>
            <a:ext cx="1678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B5B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 </a:t>
            </a:r>
            <a:r>
              <a:rPr lang="ko-KR" altLang="en-US" sz="3200" dirty="0">
                <a:solidFill>
                  <a:srgbClr val="92929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4A2566-489C-8C4E-99C0-BEB7A6A8459E}"/>
              </a:ext>
            </a:extLst>
          </p:cNvPr>
          <p:cNvSpPr txBox="1"/>
          <p:nvPr/>
        </p:nvSpPr>
        <p:spPr>
          <a:xfrm>
            <a:off x="1237496" y="2674959"/>
            <a:ext cx="2076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동물병원 정보제공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9188A1-1909-4E41-9646-DA653B48AE10}"/>
              </a:ext>
            </a:extLst>
          </p:cNvPr>
          <p:cNvSpPr txBox="1"/>
          <p:nvPr/>
        </p:nvSpPr>
        <p:spPr>
          <a:xfrm>
            <a:off x="955204" y="3143759"/>
            <a:ext cx="2956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응급진료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수술 요청 시스템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34FB0B-0B51-B841-BA58-436B54AE277E}"/>
              </a:ext>
            </a:extLst>
          </p:cNvPr>
          <p:cNvSpPr txBox="1"/>
          <p:nvPr/>
        </p:nvSpPr>
        <p:spPr>
          <a:xfrm>
            <a:off x="1576871" y="3685661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건강수첩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5D40AD-EDED-0149-939F-96B9C833333A}"/>
              </a:ext>
            </a:extLst>
          </p:cNvPr>
          <p:cNvSpPr txBox="1"/>
          <p:nvPr/>
        </p:nvSpPr>
        <p:spPr>
          <a:xfrm>
            <a:off x="1576871" y="4198830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실종신고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5C0AC1-F1E9-8341-95FB-25275C507C0A}"/>
              </a:ext>
            </a:extLst>
          </p:cNvPr>
          <p:cNvSpPr txBox="1"/>
          <p:nvPr/>
        </p:nvSpPr>
        <p:spPr>
          <a:xfrm>
            <a:off x="1325321" y="4735896"/>
            <a:ext cx="1616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펫 뉴스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이슈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059625-705B-F742-99B2-5824A3F3142B}"/>
              </a:ext>
            </a:extLst>
          </p:cNvPr>
          <p:cNvSpPr txBox="1"/>
          <p:nvPr/>
        </p:nvSpPr>
        <p:spPr>
          <a:xfrm>
            <a:off x="796969" y="5282053"/>
            <a:ext cx="3243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파충류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농가 관련 동물 서비스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740E81-4C6A-D74C-A446-18F26884E03E}"/>
              </a:ext>
            </a:extLst>
          </p:cNvPr>
          <p:cNvSpPr txBox="1"/>
          <p:nvPr/>
        </p:nvSpPr>
        <p:spPr>
          <a:xfrm>
            <a:off x="5093142" y="2657924"/>
            <a:ext cx="2650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등록된 병원만 확인 가능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BAEBD3-2405-544C-B06A-C775D8B53E97}"/>
              </a:ext>
            </a:extLst>
          </p:cNvPr>
          <p:cNvSpPr txBox="1"/>
          <p:nvPr/>
        </p:nvSpPr>
        <p:spPr>
          <a:xfrm>
            <a:off x="4940054" y="3102559"/>
            <a:ext cx="2956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응급진료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수술 요청 시스템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61BAB7-7937-1A42-9AF5-95F5D8D59D67}"/>
              </a:ext>
            </a:extLst>
          </p:cNvPr>
          <p:cNvSpPr txBox="1"/>
          <p:nvPr/>
        </p:nvSpPr>
        <p:spPr>
          <a:xfrm>
            <a:off x="5761071" y="3634482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건강수첩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0DB80A-2B37-734C-B627-B6A274929808}"/>
              </a:ext>
            </a:extLst>
          </p:cNvPr>
          <p:cNvSpPr txBox="1"/>
          <p:nvPr/>
        </p:nvSpPr>
        <p:spPr>
          <a:xfrm>
            <a:off x="5761071" y="4168095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실종신고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5587CFC-0CC8-1749-9B75-FDFC5360A36C}"/>
              </a:ext>
            </a:extLst>
          </p:cNvPr>
          <p:cNvSpPr txBox="1"/>
          <p:nvPr/>
        </p:nvSpPr>
        <p:spPr>
          <a:xfrm>
            <a:off x="5621494" y="4753011"/>
            <a:ext cx="1616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펫 뉴스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이슈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D8810A-9404-8C4F-9CBA-68892C738A94}"/>
              </a:ext>
            </a:extLst>
          </p:cNvPr>
          <p:cNvSpPr txBox="1"/>
          <p:nvPr/>
        </p:nvSpPr>
        <p:spPr>
          <a:xfrm>
            <a:off x="4957437" y="5266496"/>
            <a:ext cx="3243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파충류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농가 관련 동물 서비스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35D303D-4587-C847-90BC-5225786A8113}"/>
              </a:ext>
            </a:extLst>
          </p:cNvPr>
          <p:cNvSpPr/>
          <p:nvPr/>
        </p:nvSpPr>
        <p:spPr>
          <a:xfrm>
            <a:off x="335174" y="3063843"/>
            <a:ext cx="11599643" cy="457264"/>
          </a:xfrm>
          <a:prstGeom prst="rect">
            <a:avLst/>
          </a:prstGeom>
          <a:noFill/>
          <a:ln w="38100">
            <a:solidFill>
              <a:srgbClr val="FFB5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A14885-BE8B-2F49-AB7A-234FAB672502}"/>
              </a:ext>
            </a:extLst>
          </p:cNvPr>
          <p:cNvSpPr txBox="1"/>
          <p:nvPr/>
        </p:nvSpPr>
        <p:spPr>
          <a:xfrm>
            <a:off x="1785005" y="2118026"/>
            <a:ext cx="849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Pe****w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E14E8F-6837-644E-AD50-EDBA9C079509}"/>
              </a:ext>
            </a:extLst>
          </p:cNvPr>
          <p:cNvSpPr txBox="1"/>
          <p:nvPr/>
        </p:nvSpPr>
        <p:spPr>
          <a:xfrm>
            <a:off x="5448590" y="2068985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인*펫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5D8DCF2-B247-3B4C-8F2A-C433EE6E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90" y="2575691"/>
            <a:ext cx="457264" cy="457264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4A7C7FC6-CC01-D346-8577-42BC4D4D5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56" y="3066005"/>
            <a:ext cx="457264" cy="457264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7B0F5F3E-47B2-EF4B-8593-72787ADCC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90" y="3612340"/>
            <a:ext cx="457264" cy="457264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B4D3DB83-1BBF-8E4F-A720-3DACE6CC2E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90" y="5202159"/>
            <a:ext cx="457264" cy="457264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C7A2F08-50B5-1E4B-94A6-42F9C946DA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90" y="4670230"/>
            <a:ext cx="457264" cy="457264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A034B276-4245-964D-A762-40046F214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596" y="2573529"/>
            <a:ext cx="457264" cy="45726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59F8C8FF-388D-C64D-AAFF-6E7818E966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062" y="3063843"/>
            <a:ext cx="457264" cy="457264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63865531-F1F1-1644-A37B-609D1A540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596" y="3610178"/>
            <a:ext cx="457264" cy="457264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80CAC7FE-47F9-004A-A26B-1EFB76ED9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596" y="5199997"/>
            <a:ext cx="457264" cy="457264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0B52B160-F699-4B41-A844-29FE6F9C4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596" y="4668068"/>
            <a:ext cx="457264" cy="457264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813A774F-1971-D64A-8885-BD751F6D0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596" y="4123186"/>
            <a:ext cx="457264" cy="457264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37523A20-13AE-D844-8957-D5BF71F22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74" y="4131920"/>
            <a:ext cx="457264" cy="457264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FB8E6FA4-3EB1-E44E-926B-31C1FEEA16B7}"/>
              </a:ext>
            </a:extLst>
          </p:cNvPr>
          <p:cNvSpPr/>
          <p:nvPr/>
        </p:nvSpPr>
        <p:spPr>
          <a:xfrm>
            <a:off x="335172" y="5203755"/>
            <a:ext cx="11599643" cy="457264"/>
          </a:xfrm>
          <a:prstGeom prst="rect">
            <a:avLst/>
          </a:prstGeom>
          <a:noFill/>
          <a:ln w="38100">
            <a:solidFill>
              <a:srgbClr val="FFB5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308107F-44FB-7B47-BCA7-41F2CBC723ED}"/>
              </a:ext>
            </a:extLst>
          </p:cNvPr>
          <p:cNvSpPr/>
          <p:nvPr/>
        </p:nvSpPr>
        <p:spPr>
          <a:xfrm>
            <a:off x="8094206" y="1435347"/>
            <a:ext cx="45719" cy="4782207"/>
          </a:xfrm>
          <a:prstGeom prst="rect">
            <a:avLst/>
          </a:prstGeom>
          <a:solidFill>
            <a:srgbClr val="FFAFAF"/>
          </a:solidFill>
          <a:ln>
            <a:solidFill>
              <a:srgbClr val="FFAF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D3517AD-359C-4149-8D90-E5BEF90C469C}"/>
              </a:ext>
            </a:extLst>
          </p:cNvPr>
          <p:cNvSpPr txBox="1"/>
          <p:nvPr/>
        </p:nvSpPr>
        <p:spPr>
          <a:xfrm>
            <a:off x="9495254" y="1583280"/>
            <a:ext cx="13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92929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메디펫</a:t>
            </a:r>
            <a:endParaRPr lang="ko-KR" altLang="en-US" sz="3200" dirty="0">
              <a:solidFill>
                <a:srgbClr val="92929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58582C7-54CA-384C-BD2C-D7E6C5DE2916}"/>
              </a:ext>
            </a:extLst>
          </p:cNvPr>
          <p:cNvSpPr txBox="1"/>
          <p:nvPr/>
        </p:nvSpPr>
        <p:spPr>
          <a:xfrm>
            <a:off x="8827325" y="2657924"/>
            <a:ext cx="2650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등록된 병원만 확인 가능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F3E89DD-6668-0E48-AC5E-5AAAEC12B791}"/>
              </a:ext>
            </a:extLst>
          </p:cNvPr>
          <p:cNvSpPr txBox="1"/>
          <p:nvPr/>
        </p:nvSpPr>
        <p:spPr>
          <a:xfrm>
            <a:off x="8674237" y="3102559"/>
            <a:ext cx="2956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응급진료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수술 요청 시스템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C81C776-652E-2542-A34E-59A325B2C2DE}"/>
              </a:ext>
            </a:extLst>
          </p:cNvPr>
          <p:cNvSpPr txBox="1"/>
          <p:nvPr/>
        </p:nvSpPr>
        <p:spPr>
          <a:xfrm>
            <a:off x="9495254" y="3634482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건강수첩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B757CC3-825A-5940-8313-FC100C77B725}"/>
              </a:ext>
            </a:extLst>
          </p:cNvPr>
          <p:cNvSpPr txBox="1"/>
          <p:nvPr/>
        </p:nvSpPr>
        <p:spPr>
          <a:xfrm>
            <a:off x="9495254" y="4168095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실종신고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42B52CB-3C27-AF4D-9DE1-CF34A5A958AA}"/>
              </a:ext>
            </a:extLst>
          </p:cNvPr>
          <p:cNvSpPr txBox="1"/>
          <p:nvPr/>
        </p:nvSpPr>
        <p:spPr>
          <a:xfrm>
            <a:off x="9355677" y="4753011"/>
            <a:ext cx="1616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펫 뉴스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이슈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4699CA1-9818-9F44-B4F4-21CFCA4E5584}"/>
              </a:ext>
            </a:extLst>
          </p:cNvPr>
          <p:cNvSpPr txBox="1"/>
          <p:nvPr/>
        </p:nvSpPr>
        <p:spPr>
          <a:xfrm>
            <a:off x="8691620" y="5266496"/>
            <a:ext cx="3243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파충류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농가 관련 동물 서비스</a:t>
            </a: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720242C3-9F22-C04B-8C62-40E8A239F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779" y="2573529"/>
            <a:ext cx="457264" cy="457264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9AD14CEE-9B8A-8F45-8C6A-20C0F8032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779" y="3610178"/>
            <a:ext cx="457264" cy="457264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E3DBDFA9-77FC-F344-BDCB-6AD4F44D3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779" y="4668068"/>
            <a:ext cx="457264" cy="457264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C006FEC3-4772-0F47-AB2A-AA7FF7429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633" y="3106048"/>
            <a:ext cx="457264" cy="457264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1EE2EAFA-0024-164A-AECC-65C6FAA8E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973" y="4176930"/>
            <a:ext cx="457264" cy="457264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F81516A8-74DB-1B4B-89AF-276D7554C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210" y="5249826"/>
            <a:ext cx="457264" cy="457264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3B0D1524-BD77-E04D-9149-95480F178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9265" y="1210380"/>
            <a:ext cx="1359475" cy="135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5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4D860D-2FBF-254C-B193-26157F73FA44}"/>
              </a:ext>
            </a:extLst>
          </p:cNvPr>
          <p:cNvSpPr txBox="1"/>
          <p:nvPr/>
        </p:nvSpPr>
        <p:spPr>
          <a:xfrm>
            <a:off x="369651" y="330741"/>
            <a:ext cx="1021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solidFill>
                  <a:srgbClr val="FFAFAF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06.</a:t>
            </a:r>
            <a:endParaRPr kumimoji="1" lang="ko-KR" altLang="en-US" sz="4000" dirty="0">
              <a:solidFill>
                <a:srgbClr val="FFAFAF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B4BBB-A05C-6147-A980-1FB679149F04}"/>
              </a:ext>
            </a:extLst>
          </p:cNvPr>
          <p:cNvSpPr txBox="1"/>
          <p:nvPr/>
        </p:nvSpPr>
        <p:spPr>
          <a:xfrm>
            <a:off x="1253226" y="447872"/>
            <a:ext cx="1762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팀원소개</a:t>
            </a:r>
            <a:endParaRPr kumimoji="1" lang="ko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FA4FC37-AC51-044C-BE29-81AEAB240E79}"/>
              </a:ext>
            </a:extLst>
          </p:cNvPr>
          <p:cNvSpPr/>
          <p:nvPr/>
        </p:nvSpPr>
        <p:spPr>
          <a:xfrm>
            <a:off x="1" y="6620256"/>
            <a:ext cx="12192000" cy="237744"/>
          </a:xfrm>
          <a:prstGeom prst="rect">
            <a:avLst/>
          </a:prstGeom>
          <a:solidFill>
            <a:srgbClr val="F8E7EF"/>
          </a:solidFill>
          <a:ln>
            <a:solidFill>
              <a:srgbClr val="F8E7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F448465-D05B-914C-802F-75729FA7D02A}"/>
              </a:ext>
            </a:extLst>
          </p:cNvPr>
          <p:cNvGrpSpPr/>
          <p:nvPr/>
        </p:nvGrpSpPr>
        <p:grpSpPr>
          <a:xfrm>
            <a:off x="369651" y="1883423"/>
            <a:ext cx="2370619" cy="3497246"/>
            <a:chOff x="290514" y="1294339"/>
            <a:chExt cx="2370619" cy="3497246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143F3877-B3E6-2F44-8E3A-AEE3CEC46492}"/>
                </a:ext>
              </a:extLst>
            </p:cNvPr>
            <p:cNvSpPr/>
            <p:nvPr/>
          </p:nvSpPr>
          <p:spPr>
            <a:xfrm>
              <a:off x="346779" y="1294339"/>
              <a:ext cx="2079898" cy="2079898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285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6CAE564-3FA1-BD48-BD9C-123A612E562C}"/>
                </a:ext>
              </a:extLst>
            </p:cNvPr>
            <p:cNvSpPr txBox="1"/>
            <p:nvPr/>
          </p:nvSpPr>
          <p:spPr>
            <a:xfrm>
              <a:off x="346779" y="3550210"/>
              <a:ext cx="2079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여동엽</a:t>
              </a:r>
              <a:endPara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5C2DEC7-70D3-2C45-8CCD-068911D218BB}"/>
                </a:ext>
              </a:extLst>
            </p:cNvPr>
            <p:cNvSpPr txBox="1"/>
            <p:nvPr/>
          </p:nvSpPr>
          <p:spPr>
            <a:xfrm>
              <a:off x="290514" y="4083699"/>
              <a:ext cx="23706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기획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시장조사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대외협력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LUCAS IT CEO /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RYDE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마케팅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대외협력 매니저</a:t>
              </a:r>
              <a:endPara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6657909-FB2B-2949-8683-1FDBC9F22B3B}"/>
              </a:ext>
            </a:extLst>
          </p:cNvPr>
          <p:cNvGrpSpPr/>
          <p:nvPr/>
        </p:nvGrpSpPr>
        <p:grpSpPr>
          <a:xfrm>
            <a:off x="2741221" y="1868772"/>
            <a:ext cx="2079898" cy="3681912"/>
            <a:chOff x="346779" y="1294339"/>
            <a:chExt cx="2079898" cy="3681912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9DCF4AE-3289-D144-9848-8C04027F5708}"/>
                </a:ext>
              </a:extLst>
            </p:cNvPr>
            <p:cNvSpPr/>
            <p:nvPr/>
          </p:nvSpPr>
          <p:spPr>
            <a:xfrm>
              <a:off x="346779" y="1294339"/>
              <a:ext cx="2079898" cy="2079898"/>
            </a:xfrm>
            <a:prstGeom prst="ellips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2271F1C-B11C-8947-A7B5-A99263841179}"/>
                </a:ext>
              </a:extLst>
            </p:cNvPr>
            <p:cNvSpPr txBox="1"/>
            <p:nvPr/>
          </p:nvSpPr>
          <p:spPr>
            <a:xfrm>
              <a:off x="346779" y="3550210"/>
              <a:ext cx="207989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오현수</a:t>
              </a:r>
              <a:endPara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C295AFB-4278-C846-A249-DFE83547DA45}"/>
                </a:ext>
              </a:extLst>
            </p:cNvPr>
            <p:cNvSpPr txBox="1"/>
            <p:nvPr/>
          </p:nvSpPr>
          <p:spPr>
            <a:xfrm>
              <a:off x="346779" y="4083699"/>
              <a:ext cx="2079898" cy="8925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풀스텍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개발자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DIFFERZ CEO / </a:t>
              </a:r>
            </a:p>
            <a:p>
              <a:pPr algn="ctr"/>
              <a:r>
                <a:rPr lang="ko-KR" altLang="en-US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코파운더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개발자</a:t>
              </a:r>
              <a:endPara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endPara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E129977-52F4-0046-B997-9A8A9E4C4BA7}"/>
              </a:ext>
            </a:extLst>
          </p:cNvPr>
          <p:cNvGrpSpPr/>
          <p:nvPr/>
        </p:nvGrpSpPr>
        <p:grpSpPr>
          <a:xfrm>
            <a:off x="5056526" y="1868772"/>
            <a:ext cx="2079898" cy="3681912"/>
            <a:chOff x="346779" y="1294339"/>
            <a:chExt cx="2079898" cy="3681912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95301E01-279F-D246-A875-CCC9C17EF4D3}"/>
                </a:ext>
              </a:extLst>
            </p:cNvPr>
            <p:cNvSpPr/>
            <p:nvPr/>
          </p:nvSpPr>
          <p:spPr>
            <a:xfrm>
              <a:off x="346779" y="1294339"/>
              <a:ext cx="2079898" cy="2079898"/>
            </a:xfrm>
            <a:prstGeom prst="ellipse">
              <a:avLst/>
            </a:prstGeom>
            <a:blipFill dpi="0" rotWithShape="0">
              <a:blip r:embed="rId5"/>
              <a:srcRect/>
              <a:stretch>
                <a:fillRect/>
              </a:stretch>
            </a:blipFill>
            <a:ln w="285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87B994D-40C3-6045-B674-14BFC3BDB01E}"/>
                </a:ext>
              </a:extLst>
            </p:cNvPr>
            <p:cNvSpPr txBox="1"/>
            <p:nvPr/>
          </p:nvSpPr>
          <p:spPr>
            <a:xfrm>
              <a:off x="346779" y="3550210"/>
              <a:ext cx="2079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황선우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88BA7-6CCC-704F-95A6-1338D3718AED}"/>
                </a:ext>
              </a:extLst>
            </p:cNvPr>
            <p:cNvSpPr txBox="1"/>
            <p:nvPr/>
          </p:nvSpPr>
          <p:spPr>
            <a:xfrm>
              <a:off x="346779" y="4083699"/>
              <a:ext cx="207989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프론트엔드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디자인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디퍼즈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디자이너 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</a:p>
            <a:p>
              <a:pPr algn="ctr"/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부산 정보영재교육원생</a:t>
              </a:r>
              <a:endPara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(6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년 수료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DD32347A-AD99-F942-BA3F-28C777162184}"/>
              </a:ext>
            </a:extLst>
          </p:cNvPr>
          <p:cNvGrpSpPr/>
          <p:nvPr/>
        </p:nvGrpSpPr>
        <p:grpSpPr>
          <a:xfrm>
            <a:off x="7136424" y="1883423"/>
            <a:ext cx="2511383" cy="3497246"/>
            <a:chOff x="111372" y="1294339"/>
            <a:chExt cx="2511383" cy="3497246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C0F3FA4E-8698-444E-A2E8-05EA86085A6B}"/>
                </a:ext>
              </a:extLst>
            </p:cNvPr>
            <p:cNvSpPr/>
            <p:nvPr/>
          </p:nvSpPr>
          <p:spPr>
            <a:xfrm>
              <a:off x="346779" y="1294339"/>
              <a:ext cx="2079898" cy="2079898"/>
            </a:xfrm>
            <a:prstGeom prst="ellipse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 w="285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E71DFF3-74BC-7840-8840-E8409166F382}"/>
                </a:ext>
              </a:extLst>
            </p:cNvPr>
            <p:cNvSpPr txBox="1"/>
            <p:nvPr/>
          </p:nvSpPr>
          <p:spPr>
            <a:xfrm>
              <a:off x="346779" y="3550210"/>
              <a:ext cx="2079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이소은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32F9DC8-AA52-6244-A77C-999D0DE2DDEE}"/>
                </a:ext>
              </a:extLst>
            </p:cNvPr>
            <p:cNvSpPr txBox="1"/>
            <p:nvPr/>
          </p:nvSpPr>
          <p:spPr>
            <a:xfrm>
              <a:off x="111372" y="4083699"/>
              <a:ext cx="25113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기획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디자인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프론트엔드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웹 개발 및 </a:t>
              </a:r>
              <a:endPara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다수의 </a:t>
              </a:r>
              <a:r>
                <a:rPr lang="ko-KR" altLang="en-US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해커톤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수상 경력</a:t>
              </a:r>
              <a:endPara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8D71271-77A4-2E49-9B61-EC59625AFCD0}"/>
              </a:ext>
            </a:extLst>
          </p:cNvPr>
          <p:cNvGrpSpPr/>
          <p:nvPr/>
        </p:nvGrpSpPr>
        <p:grpSpPr>
          <a:xfrm>
            <a:off x="9647807" y="1868772"/>
            <a:ext cx="2079898" cy="3497246"/>
            <a:chOff x="346779" y="1294339"/>
            <a:chExt cx="2079898" cy="3497246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1F3FD461-ACC0-3E4B-9723-C265C1523EC5}"/>
                </a:ext>
              </a:extLst>
            </p:cNvPr>
            <p:cNvSpPr/>
            <p:nvPr/>
          </p:nvSpPr>
          <p:spPr>
            <a:xfrm>
              <a:off x="346779" y="1294339"/>
              <a:ext cx="2079898" cy="2079898"/>
            </a:xfrm>
            <a:prstGeom prst="ellipse">
              <a:avLst/>
            </a:prstGeom>
            <a:blipFill dpi="0" rotWithShape="1">
              <a:blip r:embed="rId7"/>
              <a:srcRect/>
              <a:stretch>
                <a:fillRect/>
              </a:stretch>
            </a:blipFill>
            <a:ln w="285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471AA4D-3F39-A94A-B4A6-77B5FBB68F39}"/>
                </a:ext>
              </a:extLst>
            </p:cNvPr>
            <p:cNvSpPr txBox="1"/>
            <p:nvPr/>
          </p:nvSpPr>
          <p:spPr>
            <a:xfrm>
              <a:off x="346779" y="3550210"/>
              <a:ext cx="2079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남아현</a:t>
              </a:r>
              <a:endPara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DAE3933-DACD-A84B-9BE4-8AF7E70F5E54}"/>
                </a:ext>
              </a:extLst>
            </p:cNvPr>
            <p:cNvSpPr txBox="1"/>
            <p:nvPr/>
          </p:nvSpPr>
          <p:spPr>
            <a:xfrm>
              <a:off x="346779" y="4083699"/>
              <a:ext cx="20798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기획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백엔드</a:t>
              </a:r>
              <a:endPara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웹 및 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API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</a:p>
            <a:p>
              <a:pPr algn="ctr"/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다수의 </a:t>
              </a:r>
              <a:r>
                <a:rPr lang="ko-KR" altLang="en-US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해커톤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수상 경력</a:t>
              </a:r>
              <a:endPara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1963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09258" y="2921168"/>
            <a:ext cx="61734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모든 생명이 소중한</a:t>
            </a:r>
          </a:p>
        </p:txBody>
      </p:sp>
    </p:spTree>
    <p:extLst>
      <p:ext uri="{BB962C8B-B14F-4D97-AF65-F5344CB8AC3E}">
        <p14:creationId xmlns:p14="http://schemas.microsoft.com/office/powerpoint/2010/main" val="69459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09258" y="2921169"/>
            <a:ext cx="61734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모든 생명을 지키는</a:t>
            </a:r>
          </a:p>
        </p:txBody>
      </p:sp>
    </p:spTree>
    <p:extLst>
      <p:ext uri="{BB962C8B-B14F-4D97-AF65-F5344CB8AC3E}">
        <p14:creationId xmlns:p14="http://schemas.microsoft.com/office/powerpoint/2010/main" val="255112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37A174C-7010-B948-A351-9962F5071407}"/>
              </a:ext>
            </a:extLst>
          </p:cNvPr>
          <p:cNvSpPr/>
          <p:nvPr/>
        </p:nvSpPr>
        <p:spPr>
          <a:xfrm>
            <a:off x="1" y="6620256"/>
            <a:ext cx="12192000" cy="237744"/>
          </a:xfrm>
          <a:prstGeom prst="rect">
            <a:avLst/>
          </a:prstGeom>
          <a:solidFill>
            <a:srgbClr val="F8E7EF"/>
          </a:solidFill>
          <a:ln>
            <a:solidFill>
              <a:srgbClr val="F8E7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0D9F4A9-D7CD-634B-ACEE-DA884E16A537}"/>
              </a:ext>
            </a:extLst>
          </p:cNvPr>
          <p:cNvGrpSpPr/>
          <p:nvPr/>
        </p:nvGrpSpPr>
        <p:grpSpPr>
          <a:xfrm>
            <a:off x="1582211" y="968972"/>
            <a:ext cx="9297523" cy="5014975"/>
            <a:chOff x="2467115" y="1204948"/>
            <a:chExt cx="9297523" cy="5014975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E54C8A91-F1E9-D840-A7BF-D4F4D3B0153D}"/>
                </a:ext>
              </a:extLst>
            </p:cNvPr>
            <p:cNvGrpSpPr/>
            <p:nvPr/>
          </p:nvGrpSpPr>
          <p:grpSpPr>
            <a:xfrm>
              <a:off x="2467115" y="1204948"/>
              <a:ext cx="2586182" cy="1089892"/>
              <a:chOff x="2552459" y="1778751"/>
              <a:chExt cx="2586182" cy="1089892"/>
            </a:xfrm>
          </p:grpSpPr>
          <p:sp>
            <p:nvSpPr>
              <p:cNvPr id="25" name="한쪽 모서리가 잘린 사각형 24">
                <a:extLst>
                  <a:ext uri="{FF2B5EF4-FFF2-40B4-BE49-F238E27FC236}">
                    <a16:creationId xmlns:a16="http://schemas.microsoft.com/office/drawing/2014/main" id="{B2A0225B-58FD-0B42-AFCA-FEE0AD2D20F4}"/>
                  </a:ext>
                </a:extLst>
              </p:cNvPr>
              <p:cNvSpPr/>
              <p:nvPr/>
            </p:nvSpPr>
            <p:spPr>
              <a:xfrm rot="10800000" flipH="1">
                <a:off x="2552459" y="1778751"/>
                <a:ext cx="2586182" cy="1089892"/>
              </a:xfrm>
              <a:prstGeom prst="snip1Rect">
                <a:avLst>
                  <a:gd name="adj" fmla="val 32769"/>
                </a:avLst>
              </a:prstGeom>
              <a:noFill/>
              <a:ln w="28575">
                <a:solidFill>
                  <a:srgbClr val="FFAF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7F36639-FF4C-BC43-A182-3A47BEC6537E}"/>
                  </a:ext>
                </a:extLst>
              </p:cNvPr>
              <p:cNvSpPr txBox="1"/>
              <p:nvPr/>
            </p:nvSpPr>
            <p:spPr>
              <a:xfrm>
                <a:off x="2685874" y="2031310"/>
                <a:ext cx="231935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>
                    <a:solidFill>
                      <a:srgbClr val="92929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CONTENTS</a:t>
                </a:r>
                <a:endParaRPr lang="ko-KR" altLang="en-US" sz="3200" dirty="0">
                  <a:solidFill>
                    <a:srgbClr val="92929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cxnSp>
          <p:nvCxnSpPr>
            <p:cNvPr id="12" name="직선 연결선 7">
              <a:extLst>
                <a:ext uri="{FF2B5EF4-FFF2-40B4-BE49-F238E27FC236}">
                  <a16:creationId xmlns:a16="http://schemas.microsoft.com/office/drawing/2014/main" id="{4ED6B8EB-9172-6944-94A8-7FC50EE56A86}"/>
                </a:ext>
              </a:extLst>
            </p:cNvPr>
            <p:cNvCxnSpPr>
              <a:cxnSpLocks/>
            </p:cNvCxnSpPr>
            <p:nvPr/>
          </p:nvCxnSpPr>
          <p:spPr>
            <a:xfrm>
              <a:off x="6094638" y="2051993"/>
              <a:ext cx="0" cy="4167930"/>
            </a:xfrm>
            <a:prstGeom prst="line">
              <a:avLst/>
            </a:prstGeom>
            <a:ln>
              <a:solidFill>
                <a:srgbClr val="FFAFA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E67613-38DA-1241-84D6-C09316FA1192}"/>
                </a:ext>
              </a:extLst>
            </p:cNvPr>
            <p:cNvSpPr txBox="1"/>
            <p:nvPr/>
          </p:nvSpPr>
          <p:spPr>
            <a:xfrm>
              <a:off x="6551030" y="2602298"/>
              <a:ext cx="9172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rgbClr val="FFAFA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02.</a:t>
              </a:r>
              <a:endParaRPr lang="ko-KR" altLang="en-US" sz="3600" dirty="0">
                <a:solidFill>
                  <a:srgbClr val="FFAFA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CE26F8-80D1-5342-9019-1FFC61621935}"/>
                </a:ext>
              </a:extLst>
            </p:cNvPr>
            <p:cNvSpPr txBox="1"/>
            <p:nvPr/>
          </p:nvSpPr>
          <p:spPr>
            <a:xfrm>
              <a:off x="7468269" y="2663854"/>
              <a:ext cx="42963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제작 배경 및 솔루션 개요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1CB000-CD0A-6B48-BFD7-8787FD7BCD2F}"/>
                </a:ext>
              </a:extLst>
            </p:cNvPr>
            <p:cNvSpPr txBox="1"/>
            <p:nvPr/>
          </p:nvSpPr>
          <p:spPr>
            <a:xfrm>
              <a:off x="6551030" y="3248629"/>
              <a:ext cx="9172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rgbClr val="FFAFA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03.</a:t>
              </a:r>
              <a:endParaRPr lang="ko-KR" altLang="en-US" sz="3600" dirty="0">
                <a:solidFill>
                  <a:srgbClr val="FFAFA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1782585-CF2A-9241-B596-81A1843353E9}"/>
                </a:ext>
              </a:extLst>
            </p:cNvPr>
            <p:cNvSpPr txBox="1"/>
            <p:nvPr/>
          </p:nvSpPr>
          <p:spPr>
            <a:xfrm>
              <a:off x="7468269" y="3310185"/>
              <a:ext cx="21034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중요 특장점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075A74-E3FF-B94A-A595-80A5610340E5}"/>
                </a:ext>
              </a:extLst>
            </p:cNvPr>
            <p:cNvSpPr txBox="1"/>
            <p:nvPr/>
          </p:nvSpPr>
          <p:spPr>
            <a:xfrm>
              <a:off x="6551030" y="3961213"/>
              <a:ext cx="9172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rgbClr val="FFAFA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04.</a:t>
              </a:r>
              <a:endParaRPr lang="ko-KR" altLang="en-US" sz="3600" dirty="0">
                <a:solidFill>
                  <a:srgbClr val="FFAFA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4AA323-6394-2348-9E25-1CF15113514C}"/>
                </a:ext>
              </a:extLst>
            </p:cNvPr>
            <p:cNvSpPr txBox="1"/>
            <p:nvPr/>
          </p:nvSpPr>
          <p:spPr>
            <a:xfrm>
              <a:off x="7468269" y="4022769"/>
              <a:ext cx="21948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기능 및 구성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4888A5-D562-4346-B3FC-8C6AF0FEA709}"/>
                </a:ext>
              </a:extLst>
            </p:cNvPr>
            <p:cNvSpPr txBox="1"/>
            <p:nvPr/>
          </p:nvSpPr>
          <p:spPr>
            <a:xfrm>
              <a:off x="6551030" y="4669100"/>
              <a:ext cx="9172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rgbClr val="FFAFA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05.</a:t>
              </a:r>
              <a:endParaRPr lang="ko-KR" altLang="en-US" sz="3600" dirty="0">
                <a:solidFill>
                  <a:srgbClr val="FFAFA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3D30A6-4168-034C-8BA7-A3B2B976A78B}"/>
                </a:ext>
              </a:extLst>
            </p:cNvPr>
            <p:cNvSpPr txBox="1"/>
            <p:nvPr/>
          </p:nvSpPr>
          <p:spPr>
            <a:xfrm>
              <a:off x="7468269" y="4730656"/>
              <a:ext cx="25603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타 서비스 비교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DF7319-550C-894B-B933-5922C689F76C}"/>
                </a:ext>
              </a:extLst>
            </p:cNvPr>
            <p:cNvSpPr txBox="1"/>
            <p:nvPr/>
          </p:nvSpPr>
          <p:spPr>
            <a:xfrm>
              <a:off x="6551030" y="1966649"/>
              <a:ext cx="9172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rgbClr val="FFAFA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01.</a:t>
              </a:r>
              <a:endParaRPr lang="ko-KR" altLang="en-US" sz="3600" dirty="0">
                <a:solidFill>
                  <a:srgbClr val="FFAFA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C983196-EA0E-024A-8D29-C7D672572B61}"/>
                </a:ext>
              </a:extLst>
            </p:cNvPr>
            <p:cNvSpPr txBox="1"/>
            <p:nvPr/>
          </p:nvSpPr>
          <p:spPr>
            <a:xfrm>
              <a:off x="7468269" y="2028205"/>
              <a:ext cx="9156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소개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7D7F3F-0C51-9349-9CB1-93B790AC0671}"/>
                </a:ext>
              </a:extLst>
            </p:cNvPr>
            <p:cNvSpPr txBox="1"/>
            <p:nvPr/>
          </p:nvSpPr>
          <p:spPr>
            <a:xfrm>
              <a:off x="6551030" y="5387630"/>
              <a:ext cx="9172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rgbClr val="FFAFA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06.</a:t>
              </a:r>
              <a:endParaRPr lang="ko-KR" altLang="en-US" sz="3600" dirty="0">
                <a:solidFill>
                  <a:srgbClr val="FFAFA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1808C0A-48C3-8347-BA77-D420117B04EA}"/>
                </a:ext>
              </a:extLst>
            </p:cNvPr>
            <p:cNvSpPr txBox="1"/>
            <p:nvPr/>
          </p:nvSpPr>
          <p:spPr>
            <a:xfrm>
              <a:off x="7468269" y="5449186"/>
              <a:ext cx="17379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팀원 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6209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09258" y="2921168"/>
            <a:ext cx="61734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동물 </a:t>
            </a:r>
            <a:r>
              <a:rPr lang="ko-KR" altLang="en-US"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올인원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솔루션</a:t>
            </a:r>
          </a:p>
        </p:txBody>
      </p:sp>
    </p:spTree>
    <p:extLst>
      <p:ext uri="{BB962C8B-B14F-4D97-AF65-F5344CB8AC3E}">
        <p14:creationId xmlns:p14="http://schemas.microsoft.com/office/powerpoint/2010/main" val="308578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633437" y="2767298"/>
            <a:ext cx="3609607" cy="1323404"/>
            <a:chOff x="3997302" y="2179312"/>
            <a:chExt cx="3609607" cy="1323404"/>
          </a:xfrm>
        </p:grpSpPr>
        <p:sp>
          <p:nvSpPr>
            <p:cNvPr id="4" name="TextBox 3"/>
            <p:cNvSpPr txBox="1"/>
            <p:nvPr/>
          </p:nvSpPr>
          <p:spPr>
            <a:xfrm>
              <a:off x="5320706" y="2333183"/>
              <a:ext cx="228620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0" dirty="0" err="1">
                  <a:solidFill>
                    <a:srgbClr val="92929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메디펫</a:t>
              </a:r>
              <a:endParaRPr lang="ko-KR" altLang="en-US" sz="6000" dirty="0">
                <a:solidFill>
                  <a:srgbClr val="92929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997302" y="2179312"/>
              <a:ext cx="1323404" cy="1323404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7972101" y="2902493"/>
            <a:ext cx="181972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>
                <a:solidFill>
                  <a:srgbClr val="FFAFA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QNA</a:t>
            </a:r>
            <a:endParaRPr lang="ko-KR" altLang="en-US" sz="6000" dirty="0">
              <a:solidFill>
                <a:srgbClr val="FFAF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88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 L -0.25 0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F41836-2315-9E4C-B829-7D3BA9350B4C}"/>
              </a:ext>
            </a:extLst>
          </p:cNvPr>
          <p:cNvSpPr txBox="1"/>
          <p:nvPr/>
        </p:nvSpPr>
        <p:spPr>
          <a:xfrm>
            <a:off x="369651" y="330741"/>
            <a:ext cx="8835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solidFill>
                  <a:srgbClr val="FFAFAF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01.</a:t>
            </a:r>
            <a:endParaRPr kumimoji="1" lang="ko-KR" altLang="en-US" sz="4000" dirty="0">
              <a:solidFill>
                <a:srgbClr val="FFAFAF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F6FA8-9AEF-2F48-901D-82FD6F80DA92}"/>
              </a:ext>
            </a:extLst>
          </p:cNvPr>
          <p:cNvSpPr txBox="1"/>
          <p:nvPr/>
        </p:nvSpPr>
        <p:spPr>
          <a:xfrm>
            <a:off x="1253226" y="39229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D363B3-3F6F-C944-BF74-918BF8C92FC4}"/>
              </a:ext>
            </a:extLst>
          </p:cNvPr>
          <p:cNvSpPr txBox="1"/>
          <p:nvPr/>
        </p:nvSpPr>
        <p:spPr>
          <a:xfrm>
            <a:off x="574791" y="1251757"/>
            <a:ext cx="41376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모든 동물들과 보호자들을 위한 </a:t>
            </a:r>
            <a:endParaRPr kumimoji="1" lang="en-US" altLang="ko-KR" dirty="0"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  <a:p>
            <a:r>
              <a:rPr kumimoji="1" lang="ko-KR" altLang="en-US" sz="5400" b="1" dirty="0" err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올인원</a:t>
            </a:r>
            <a:r>
              <a:rPr kumimoji="1" lang="ko-KR" altLang="en-US" sz="54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솔루션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EA9BC39-DDEF-1A4B-A05E-26BB015ADA2A}"/>
              </a:ext>
            </a:extLst>
          </p:cNvPr>
          <p:cNvSpPr/>
          <p:nvPr/>
        </p:nvSpPr>
        <p:spPr>
          <a:xfrm>
            <a:off x="1" y="6620256"/>
            <a:ext cx="12192000" cy="237744"/>
          </a:xfrm>
          <a:prstGeom prst="rect">
            <a:avLst/>
          </a:prstGeom>
          <a:solidFill>
            <a:srgbClr val="F8E7EF"/>
          </a:solidFill>
          <a:ln>
            <a:solidFill>
              <a:srgbClr val="F8E7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7976839F-EDD5-4F46-97E8-2E22C7FC76CB}"/>
              </a:ext>
            </a:extLst>
          </p:cNvPr>
          <p:cNvGrpSpPr/>
          <p:nvPr/>
        </p:nvGrpSpPr>
        <p:grpSpPr>
          <a:xfrm>
            <a:off x="2119141" y="326783"/>
            <a:ext cx="7946001" cy="5992051"/>
            <a:chOff x="2119141" y="326783"/>
            <a:chExt cx="7946001" cy="5992051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65F586A-CE68-0A4D-99A8-11A4D1502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78395" y="1385088"/>
              <a:ext cx="609600" cy="609600"/>
            </a:xfrm>
            <a:prstGeom prst="rect">
              <a:avLst/>
            </a:prstGeom>
          </p:spPr>
        </p:pic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4BD81CE4-1663-674D-BADC-5B088CC07D7E}"/>
                </a:ext>
              </a:extLst>
            </p:cNvPr>
            <p:cNvSpPr/>
            <p:nvPr/>
          </p:nvSpPr>
          <p:spPr>
            <a:xfrm>
              <a:off x="5654638" y="3037931"/>
              <a:ext cx="1361154" cy="1361154"/>
            </a:xfrm>
            <a:prstGeom prst="ellipse">
              <a:avLst/>
            </a:prstGeom>
            <a:solidFill>
              <a:srgbClr val="5275A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꺾인 연결선 11">
              <a:extLst>
                <a:ext uri="{FF2B5EF4-FFF2-40B4-BE49-F238E27FC236}">
                  <a16:creationId xmlns:a16="http://schemas.microsoft.com/office/drawing/2014/main" id="{01A52AC1-183C-234F-BCF8-DFBACCF1799F}"/>
                </a:ext>
              </a:extLst>
            </p:cNvPr>
            <p:cNvCxnSpPr/>
            <p:nvPr/>
          </p:nvCxnSpPr>
          <p:spPr>
            <a:xfrm>
              <a:off x="4306730" y="3528526"/>
              <a:ext cx="1548286" cy="307212"/>
            </a:xfrm>
            <a:prstGeom prst="bentConnector3">
              <a:avLst>
                <a:gd name="adj1" fmla="val 63629"/>
              </a:avLst>
            </a:prstGeom>
            <a:ln w="57150">
              <a:solidFill>
                <a:srgbClr val="5275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9A94548B-1DEF-3B49-B2FD-B3CB4F811A6B}"/>
                </a:ext>
              </a:extLst>
            </p:cNvPr>
            <p:cNvSpPr/>
            <p:nvPr/>
          </p:nvSpPr>
          <p:spPr>
            <a:xfrm>
              <a:off x="3343965" y="3137666"/>
              <a:ext cx="1161679" cy="1161679"/>
            </a:xfrm>
            <a:prstGeom prst="ellipse">
              <a:avLst/>
            </a:prstGeom>
            <a:solidFill>
              <a:srgbClr val="5275A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꺾인 연결선 39">
              <a:extLst>
                <a:ext uri="{FF2B5EF4-FFF2-40B4-BE49-F238E27FC236}">
                  <a16:creationId xmlns:a16="http://schemas.microsoft.com/office/drawing/2014/main" id="{8E4BFA3B-5F30-3845-9378-E9B661A35E35}"/>
                </a:ext>
              </a:extLst>
            </p:cNvPr>
            <p:cNvCxnSpPr>
              <a:cxnSpLocks/>
            </p:cNvCxnSpPr>
            <p:nvPr/>
          </p:nvCxnSpPr>
          <p:spPr>
            <a:xfrm>
              <a:off x="6597807" y="3873037"/>
              <a:ext cx="1516199" cy="771532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5275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620DD93-A09E-6247-9665-55220E10BAAE}"/>
                </a:ext>
              </a:extLst>
            </p:cNvPr>
            <p:cNvSpPr/>
            <p:nvPr/>
          </p:nvSpPr>
          <p:spPr>
            <a:xfrm>
              <a:off x="7748985" y="4152103"/>
              <a:ext cx="1117258" cy="1117258"/>
            </a:xfrm>
            <a:prstGeom prst="ellipse">
              <a:avLst/>
            </a:prstGeom>
            <a:solidFill>
              <a:srgbClr val="5275A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3" name="꺾인 연결선 41">
              <a:extLst>
                <a:ext uri="{FF2B5EF4-FFF2-40B4-BE49-F238E27FC236}">
                  <a16:creationId xmlns:a16="http://schemas.microsoft.com/office/drawing/2014/main" id="{877397AB-813C-1546-9B0C-88E358F0BCB1}"/>
                </a:ext>
              </a:extLst>
            </p:cNvPr>
            <p:cNvCxnSpPr>
              <a:stCxn id="44" idx="4"/>
              <a:endCxn id="75" idx="0"/>
            </p:cNvCxnSpPr>
            <p:nvPr/>
          </p:nvCxnSpPr>
          <p:spPr>
            <a:xfrm rot="5400000">
              <a:off x="6947957" y="1817644"/>
              <a:ext cx="607546" cy="1833029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1E84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986DC99-ADED-2F4E-BB97-339E39D0FFE7}"/>
                </a:ext>
              </a:extLst>
            </p:cNvPr>
            <p:cNvSpPr/>
            <p:nvPr/>
          </p:nvSpPr>
          <p:spPr>
            <a:xfrm>
              <a:off x="7609615" y="1313127"/>
              <a:ext cx="1117258" cy="1117258"/>
            </a:xfrm>
            <a:prstGeom prst="ellipse">
              <a:avLst/>
            </a:prstGeom>
            <a:solidFill>
              <a:srgbClr val="1E847A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꺾인 연결선 75">
              <a:extLst>
                <a:ext uri="{FF2B5EF4-FFF2-40B4-BE49-F238E27FC236}">
                  <a16:creationId xmlns:a16="http://schemas.microsoft.com/office/drawing/2014/main" id="{6BCD67B2-A72E-6D4A-872D-5DED74234866}"/>
                </a:ext>
              </a:extLst>
            </p:cNvPr>
            <p:cNvCxnSpPr/>
            <p:nvPr/>
          </p:nvCxnSpPr>
          <p:spPr>
            <a:xfrm rot="10800000" flipV="1">
              <a:off x="8623123" y="1745505"/>
              <a:ext cx="559201" cy="233993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1E84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94B3515F-5B60-C947-970D-620984AED5AC}"/>
                </a:ext>
              </a:extLst>
            </p:cNvPr>
            <p:cNvSpPr/>
            <p:nvPr/>
          </p:nvSpPr>
          <p:spPr>
            <a:xfrm>
              <a:off x="9110141" y="1337115"/>
              <a:ext cx="771801" cy="771801"/>
            </a:xfrm>
            <a:prstGeom prst="ellipse">
              <a:avLst/>
            </a:prstGeom>
            <a:solidFill>
              <a:srgbClr val="1E847A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E947FFB-68DB-424A-B9AA-E8F04CED0595}"/>
                </a:ext>
              </a:extLst>
            </p:cNvPr>
            <p:cNvSpPr/>
            <p:nvPr/>
          </p:nvSpPr>
          <p:spPr>
            <a:xfrm>
              <a:off x="6473420" y="908526"/>
              <a:ext cx="771801" cy="771801"/>
            </a:xfrm>
            <a:prstGeom prst="ellipse">
              <a:avLst/>
            </a:prstGeom>
            <a:solidFill>
              <a:srgbClr val="1E847A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꺾인 연결선 80">
              <a:extLst>
                <a:ext uri="{FF2B5EF4-FFF2-40B4-BE49-F238E27FC236}">
                  <a16:creationId xmlns:a16="http://schemas.microsoft.com/office/drawing/2014/main" id="{1B14BD00-F11A-2244-AE8B-32688F124928}"/>
                </a:ext>
              </a:extLst>
            </p:cNvPr>
            <p:cNvCxnSpPr>
              <a:endCxn id="54" idx="6"/>
            </p:cNvCxnSpPr>
            <p:nvPr/>
          </p:nvCxnSpPr>
          <p:spPr>
            <a:xfrm rot="10800000">
              <a:off x="7245222" y="1294428"/>
              <a:ext cx="503763" cy="412877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1E84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꺾인 연결선 83">
              <a:extLst>
                <a:ext uri="{FF2B5EF4-FFF2-40B4-BE49-F238E27FC236}">
                  <a16:creationId xmlns:a16="http://schemas.microsoft.com/office/drawing/2014/main" id="{F8E073F3-86EC-A648-89D2-99E859C9F6E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485788" y="5075673"/>
              <a:ext cx="489995" cy="372836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5275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3E7374B-E72E-4641-9E48-A636BE995E3E}"/>
                </a:ext>
              </a:extLst>
            </p:cNvPr>
            <p:cNvSpPr/>
            <p:nvPr/>
          </p:nvSpPr>
          <p:spPr>
            <a:xfrm>
              <a:off x="7189808" y="5410704"/>
              <a:ext cx="908130" cy="908130"/>
            </a:xfrm>
            <a:prstGeom prst="ellipse">
              <a:avLst/>
            </a:prstGeom>
            <a:solidFill>
              <a:srgbClr val="5275A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B25B6B04-11B6-C34E-B343-091C273D4355}"/>
                </a:ext>
              </a:extLst>
            </p:cNvPr>
            <p:cNvSpPr/>
            <p:nvPr/>
          </p:nvSpPr>
          <p:spPr>
            <a:xfrm>
              <a:off x="9157012" y="4484589"/>
              <a:ext cx="908130" cy="908130"/>
            </a:xfrm>
            <a:prstGeom prst="ellipse">
              <a:avLst/>
            </a:prstGeom>
            <a:solidFill>
              <a:srgbClr val="5275A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1" name="꺾인 연결선 91">
              <a:extLst>
                <a:ext uri="{FF2B5EF4-FFF2-40B4-BE49-F238E27FC236}">
                  <a16:creationId xmlns:a16="http://schemas.microsoft.com/office/drawing/2014/main" id="{C0A4002B-2497-C847-BED5-6A92993EA507}"/>
                </a:ext>
              </a:extLst>
            </p:cNvPr>
            <p:cNvCxnSpPr/>
            <p:nvPr/>
          </p:nvCxnSpPr>
          <p:spPr>
            <a:xfrm>
              <a:off x="8724903" y="4678966"/>
              <a:ext cx="536030" cy="345017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5275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CCA2BAB-9164-A249-9F52-258719E115DF}"/>
                </a:ext>
              </a:extLst>
            </p:cNvPr>
            <p:cNvSpPr/>
            <p:nvPr/>
          </p:nvSpPr>
          <p:spPr>
            <a:xfrm>
              <a:off x="8654293" y="471501"/>
              <a:ext cx="771801" cy="771801"/>
            </a:xfrm>
            <a:prstGeom prst="ellipse">
              <a:avLst/>
            </a:prstGeom>
            <a:solidFill>
              <a:srgbClr val="1E847A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꺾인 연결선 95">
              <a:extLst>
                <a:ext uri="{FF2B5EF4-FFF2-40B4-BE49-F238E27FC236}">
                  <a16:creationId xmlns:a16="http://schemas.microsoft.com/office/drawing/2014/main" id="{18F758E0-CC6D-A246-8648-6431C4A136DF}"/>
                </a:ext>
              </a:extLst>
            </p:cNvPr>
            <p:cNvCxnSpPr/>
            <p:nvPr/>
          </p:nvCxnSpPr>
          <p:spPr>
            <a:xfrm rot="10800000" flipV="1">
              <a:off x="8343522" y="1139680"/>
              <a:ext cx="559201" cy="233993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1E84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06C3673-327C-F94C-80C4-969BBD109817}"/>
                </a:ext>
              </a:extLst>
            </p:cNvPr>
            <p:cNvSpPr/>
            <p:nvPr/>
          </p:nvSpPr>
          <p:spPr>
            <a:xfrm>
              <a:off x="2651469" y="4316975"/>
              <a:ext cx="682628" cy="682628"/>
            </a:xfrm>
            <a:prstGeom prst="ellipse">
              <a:avLst/>
            </a:prstGeom>
            <a:solidFill>
              <a:srgbClr val="5275A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꺾인 연결선 104">
              <a:extLst>
                <a:ext uri="{FF2B5EF4-FFF2-40B4-BE49-F238E27FC236}">
                  <a16:creationId xmlns:a16="http://schemas.microsoft.com/office/drawing/2014/main" id="{E60862E0-2E48-8940-911F-2CF44C4B00FF}"/>
                </a:ext>
              </a:extLst>
            </p:cNvPr>
            <p:cNvCxnSpPr/>
            <p:nvPr/>
          </p:nvCxnSpPr>
          <p:spPr>
            <a:xfrm flipV="1">
              <a:off x="3308697" y="4248002"/>
              <a:ext cx="453272" cy="410287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5275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BAEFB745-6275-7747-9869-7BDC4632FEEA}"/>
                </a:ext>
              </a:extLst>
            </p:cNvPr>
            <p:cNvSpPr/>
            <p:nvPr/>
          </p:nvSpPr>
          <p:spPr>
            <a:xfrm>
              <a:off x="3669991" y="4703600"/>
              <a:ext cx="682628" cy="682628"/>
            </a:xfrm>
            <a:prstGeom prst="ellipse">
              <a:avLst/>
            </a:prstGeom>
            <a:solidFill>
              <a:srgbClr val="5275A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" name="꺾인 연결선 109">
              <a:extLst>
                <a:ext uri="{FF2B5EF4-FFF2-40B4-BE49-F238E27FC236}">
                  <a16:creationId xmlns:a16="http://schemas.microsoft.com/office/drawing/2014/main" id="{279462FA-DE66-DE4C-8D51-169607BC0CDC}"/>
                </a:ext>
              </a:extLst>
            </p:cNvPr>
            <p:cNvCxnSpPr/>
            <p:nvPr/>
          </p:nvCxnSpPr>
          <p:spPr>
            <a:xfrm rot="5400000" flipH="1" flipV="1">
              <a:off x="3827402" y="4235400"/>
              <a:ext cx="774342" cy="35009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5275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4C2D8197-8EE2-A149-A7D1-AADF19085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6037" y="2990110"/>
              <a:ext cx="1415805" cy="1415805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9F015733-C917-404D-AD06-B0785CF5F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59776" y="3235634"/>
              <a:ext cx="914400" cy="914400"/>
            </a:xfrm>
            <a:prstGeom prst="rect">
              <a:avLst/>
            </a:prstGeom>
          </p:spPr>
        </p:pic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2880D971-ACA7-4741-9AD8-EEE9899A760B}"/>
                </a:ext>
              </a:extLst>
            </p:cNvPr>
            <p:cNvSpPr/>
            <p:nvPr/>
          </p:nvSpPr>
          <p:spPr>
            <a:xfrm>
              <a:off x="2119141" y="3509461"/>
              <a:ext cx="682628" cy="682628"/>
            </a:xfrm>
            <a:prstGeom prst="ellipse">
              <a:avLst/>
            </a:prstGeom>
            <a:solidFill>
              <a:srgbClr val="5275A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꺾인 연결선 104">
              <a:extLst>
                <a:ext uri="{FF2B5EF4-FFF2-40B4-BE49-F238E27FC236}">
                  <a16:creationId xmlns:a16="http://schemas.microsoft.com/office/drawing/2014/main" id="{1A526664-9A7B-B144-9120-35C266CCB6DA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2776369" y="3718506"/>
              <a:ext cx="567596" cy="132270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5275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1055D85-61D5-D848-AF82-4EFA7CA9E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7597" y="3617545"/>
              <a:ext cx="490572" cy="490572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9EAB53EF-FFD1-E844-8BFD-D1667C46E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82051" y="4440450"/>
              <a:ext cx="415550" cy="415550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10EC232E-D0C0-F64B-B641-123FD8096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78869" y="4804567"/>
              <a:ext cx="472218" cy="472218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222335D-E473-2749-9DEC-17B06ABB5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06434" y="4294168"/>
              <a:ext cx="799983" cy="799983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30E5057E-DE43-A446-BA5B-83A3CF31D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223021" y="4526883"/>
              <a:ext cx="752211" cy="752211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5637C770-D641-4B42-91F7-D16AF13B8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17157" y="5466934"/>
              <a:ext cx="784916" cy="78491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778711F-9195-FA41-86CA-288E211D6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681862" y="1241475"/>
              <a:ext cx="1112134" cy="111213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7E2051A-D43B-D14D-BDEF-CD52E8AF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387691" y="831994"/>
              <a:ext cx="914400" cy="91440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A3D9AEC-D76A-8343-9FFB-103CF2E39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107183" y="1294426"/>
              <a:ext cx="914400" cy="91440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D273CCEA-41F3-B84B-A890-B96FA7ADA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752620" y="326783"/>
              <a:ext cx="762000" cy="76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17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4D860D-2FBF-254C-B193-26157F73FA44}"/>
              </a:ext>
            </a:extLst>
          </p:cNvPr>
          <p:cNvSpPr txBox="1"/>
          <p:nvPr/>
        </p:nvSpPr>
        <p:spPr>
          <a:xfrm>
            <a:off x="369651" y="330741"/>
            <a:ext cx="978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solidFill>
                  <a:srgbClr val="FFAFAF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02.</a:t>
            </a:r>
            <a:endParaRPr kumimoji="1" lang="ko-KR" altLang="en-US" sz="4000" dirty="0">
              <a:solidFill>
                <a:srgbClr val="FFAFAF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B4BBB-A05C-6147-A980-1FB679149F04}"/>
              </a:ext>
            </a:extLst>
          </p:cNvPr>
          <p:cNvSpPr txBox="1"/>
          <p:nvPr/>
        </p:nvSpPr>
        <p:spPr>
          <a:xfrm>
            <a:off x="1347804" y="392296"/>
            <a:ext cx="1762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제작배경</a:t>
            </a:r>
            <a:endParaRPr kumimoji="1" lang="ko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FA4FC37-AC51-044C-BE29-81AEAB240E79}"/>
              </a:ext>
            </a:extLst>
          </p:cNvPr>
          <p:cNvSpPr/>
          <p:nvPr/>
        </p:nvSpPr>
        <p:spPr>
          <a:xfrm>
            <a:off x="1" y="6620256"/>
            <a:ext cx="12192000" cy="237744"/>
          </a:xfrm>
          <a:prstGeom prst="rect">
            <a:avLst/>
          </a:prstGeom>
          <a:solidFill>
            <a:srgbClr val="F8E7EF"/>
          </a:solidFill>
          <a:ln>
            <a:solidFill>
              <a:srgbClr val="F8E7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B1C76D4E-8C07-0749-9637-CA54374D26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48063" y="2910320"/>
            <a:ext cx="1161457" cy="116145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631B3878-051F-CB40-9774-2A3D82608D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633545" y="2848271"/>
            <a:ext cx="1161457" cy="116145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134C721-F364-2447-B650-3BF0FF6C0AA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003566" y="2958564"/>
            <a:ext cx="914528" cy="914528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D2B18FCC-B036-2B48-A854-B9C5EAFE2529}"/>
              </a:ext>
            </a:extLst>
          </p:cNvPr>
          <p:cNvGrpSpPr/>
          <p:nvPr/>
        </p:nvGrpSpPr>
        <p:grpSpPr>
          <a:xfrm>
            <a:off x="3454796" y="2642302"/>
            <a:ext cx="4941044" cy="1547051"/>
            <a:chOff x="2696224" y="2605716"/>
            <a:chExt cx="4941044" cy="1547051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F934FD5-2654-F445-89BA-E8D548E19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2696224" y="2605716"/>
              <a:ext cx="1547051" cy="1547051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C1D4B69-DEB3-4C48-B5DD-8FE17D750F65}"/>
                </a:ext>
              </a:extLst>
            </p:cNvPr>
            <p:cNvSpPr txBox="1"/>
            <p:nvPr/>
          </p:nvSpPr>
          <p:spPr>
            <a:xfrm>
              <a:off x="4224154" y="3396093"/>
              <a:ext cx="34131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rgbClr val="D79697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병원을 찾기 힘들다</a:t>
              </a:r>
              <a:r>
                <a:rPr lang="en-US" altLang="ko-KR" sz="3200" dirty="0">
                  <a:solidFill>
                    <a:srgbClr val="D79697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3200" dirty="0">
                <a:solidFill>
                  <a:srgbClr val="D7969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511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4D860D-2FBF-254C-B193-26157F73FA44}"/>
              </a:ext>
            </a:extLst>
          </p:cNvPr>
          <p:cNvSpPr txBox="1"/>
          <p:nvPr/>
        </p:nvSpPr>
        <p:spPr>
          <a:xfrm>
            <a:off x="369651" y="330741"/>
            <a:ext cx="978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solidFill>
                  <a:srgbClr val="FFAFAF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02.</a:t>
            </a:r>
            <a:endParaRPr kumimoji="1" lang="ko-KR" altLang="en-US" sz="4000" dirty="0">
              <a:solidFill>
                <a:srgbClr val="FFAFAF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B4BBB-A05C-6147-A980-1FB679149F04}"/>
              </a:ext>
            </a:extLst>
          </p:cNvPr>
          <p:cNvSpPr txBox="1"/>
          <p:nvPr/>
        </p:nvSpPr>
        <p:spPr>
          <a:xfrm>
            <a:off x="1347804" y="392296"/>
            <a:ext cx="1762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제작배경</a:t>
            </a:r>
            <a:endParaRPr kumimoji="1" lang="ko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FA4FC37-AC51-044C-BE29-81AEAB240E79}"/>
              </a:ext>
            </a:extLst>
          </p:cNvPr>
          <p:cNvSpPr/>
          <p:nvPr/>
        </p:nvSpPr>
        <p:spPr>
          <a:xfrm>
            <a:off x="1" y="6620256"/>
            <a:ext cx="12192000" cy="237744"/>
          </a:xfrm>
          <a:prstGeom prst="rect">
            <a:avLst/>
          </a:prstGeom>
          <a:solidFill>
            <a:srgbClr val="F8E7EF"/>
          </a:solidFill>
          <a:ln>
            <a:solidFill>
              <a:srgbClr val="F8E7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9192067-D84B-4843-9663-3D662C29E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44499">
            <a:off x="169878" y="2971933"/>
            <a:ext cx="7950200" cy="14478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0D7AB6A-1B0B-F54A-A7AD-7E728460A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68107">
            <a:off x="4313682" y="4539273"/>
            <a:ext cx="7734300" cy="11303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2AABF39-46AA-BB43-8C24-DE05CEE8A8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873630">
            <a:off x="3533062" y="1700464"/>
            <a:ext cx="77978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4D860D-2FBF-254C-B193-26157F73FA44}"/>
              </a:ext>
            </a:extLst>
          </p:cNvPr>
          <p:cNvSpPr txBox="1"/>
          <p:nvPr/>
        </p:nvSpPr>
        <p:spPr>
          <a:xfrm>
            <a:off x="369651" y="330741"/>
            <a:ext cx="978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solidFill>
                  <a:srgbClr val="FFAFAF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02.</a:t>
            </a:r>
            <a:endParaRPr kumimoji="1" lang="ko-KR" altLang="en-US" sz="4000" dirty="0">
              <a:solidFill>
                <a:srgbClr val="FFAFAF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B4BBB-A05C-6147-A980-1FB679149F04}"/>
              </a:ext>
            </a:extLst>
          </p:cNvPr>
          <p:cNvSpPr txBox="1"/>
          <p:nvPr/>
        </p:nvSpPr>
        <p:spPr>
          <a:xfrm>
            <a:off x="1253226" y="447872"/>
            <a:ext cx="1762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제작배경</a:t>
            </a:r>
            <a:endParaRPr kumimoji="1" lang="ko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FA4FC37-AC51-044C-BE29-81AEAB240E79}"/>
              </a:ext>
            </a:extLst>
          </p:cNvPr>
          <p:cNvSpPr/>
          <p:nvPr/>
        </p:nvSpPr>
        <p:spPr>
          <a:xfrm>
            <a:off x="1" y="6620256"/>
            <a:ext cx="12192000" cy="237744"/>
          </a:xfrm>
          <a:prstGeom prst="rect">
            <a:avLst/>
          </a:prstGeom>
          <a:solidFill>
            <a:srgbClr val="F8E7EF"/>
          </a:solidFill>
          <a:ln>
            <a:solidFill>
              <a:srgbClr val="F8E7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0B4B73-DB70-4947-8D96-A32C2E9BAAC8}"/>
              </a:ext>
            </a:extLst>
          </p:cNvPr>
          <p:cNvSpPr/>
          <p:nvPr/>
        </p:nvSpPr>
        <p:spPr>
          <a:xfrm>
            <a:off x="5920782" y="1177159"/>
            <a:ext cx="45719" cy="4782207"/>
          </a:xfrm>
          <a:prstGeom prst="rect">
            <a:avLst/>
          </a:prstGeom>
          <a:solidFill>
            <a:srgbClr val="FFAFAF"/>
          </a:solidFill>
          <a:ln>
            <a:solidFill>
              <a:srgbClr val="FFAF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73A9F8-008C-D443-85D7-3A50FBE4F953}"/>
              </a:ext>
            </a:extLst>
          </p:cNvPr>
          <p:cNvSpPr txBox="1"/>
          <p:nvPr/>
        </p:nvSpPr>
        <p:spPr>
          <a:xfrm>
            <a:off x="3258233" y="1330342"/>
            <a:ext cx="1691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B5B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 </a:t>
            </a:r>
            <a:r>
              <a:rPr lang="ko-KR" altLang="en-US" sz="3200" dirty="0">
                <a:solidFill>
                  <a:srgbClr val="92929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4EC1F-0789-864E-9551-4A70A860242F}"/>
              </a:ext>
            </a:extLst>
          </p:cNvPr>
          <p:cNvSpPr txBox="1"/>
          <p:nvPr/>
        </p:nvSpPr>
        <p:spPr>
          <a:xfrm>
            <a:off x="7081420" y="1325092"/>
            <a:ext cx="1678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B5B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 </a:t>
            </a:r>
            <a:r>
              <a:rPr lang="ko-KR" altLang="en-US" sz="3200" dirty="0">
                <a:solidFill>
                  <a:srgbClr val="92929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AB851A-BD8B-0541-8E39-3E8578A3BDC7}"/>
              </a:ext>
            </a:extLst>
          </p:cNvPr>
          <p:cNvSpPr txBox="1"/>
          <p:nvPr/>
        </p:nvSpPr>
        <p:spPr>
          <a:xfrm>
            <a:off x="3163832" y="2416770"/>
            <a:ext cx="2076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동물병원 정보제공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18006E-D818-5A43-A495-CA85FACC3B27}"/>
              </a:ext>
            </a:extLst>
          </p:cNvPr>
          <p:cNvSpPr txBox="1"/>
          <p:nvPr/>
        </p:nvSpPr>
        <p:spPr>
          <a:xfrm>
            <a:off x="2881540" y="2885570"/>
            <a:ext cx="2956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응급진료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수술 요청 시스템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8BED89-D38B-5444-B4F7-659881691399}"/>
              </a:ext>
            </a:extLst>
          </p:cNvPr>
          <p:cNvSpPr txBox="1"/>
          <p:nvPr/>
        </p:nvSpPr>
        <p:spPr>
          <a:xfrm>
            <a:off x="3503207" y="3427472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건강수첩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4F0BAF-3D95-514D-B33E-7C04A265888E}"/>
              </a:ext>
            </a:extLst>
          </p:cNvPr>
          <p:cNvSpPr txBox="1"/>
          <p:nvPr/>
        </p:nvSpPr>
        <p:spPr>
          <a:xfrm>
            <a:off x="3503207" y="3940641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실종신고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3AFC50-8BF6-914F-AB7F-41B958E59B84}"/>
              </a:ext>
            </a:extLst>
          </p:cNvPr>
          <p:cNvSpPr txBox="1"/>
          <p:nvPr/>
        </p:nvSpPr>
        <p:spPr>
          <a:xfrm>
            <a:off x="3251657" y="4477707"/>
            <a:ext cx="1616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펫 뉴스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이슈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09459E-9DE3-4D42-846B-2B3B02A95674}"/>
              </a:ext>
            </a:extLst>
          </p:cNvPr>
          <p:cNvSpPr txBox="1"/>
          <p:nvPr/>
        </p:nvSpPr>
        <p:spPr>
          <a:xfrm>
            <a:off x="2723305" y="5023864"/>
            <a:ext cx="3243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파충류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농가 관련 동물 서비스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DD030B-0023-4B47-A282-6161040D63AE}"/>
              </a:ext>
            </a:extLst>
          </p:cNvPr>
          <p:cNvSpPr txBox="1"/>
          <p:nvPr/>
        </p:nvSpPr>
        <p:spPr>
          <a:xfrm>
            <a:off x="7019478" y="2399735"/>
            <a:ext cx="2650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등록된 병원만 확인 가능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217403-D605-8244-B667-FCE41A72D970}"/>
              </a:ext>
            </a:extLst>
          </p:cNvPr>
          <p:cNvSpPr txBox="1"/>
          <p:nvPr/>
        </p:nvSpPr>
        <p:spPr>
          <a:xfrm>
            <a:off x="6866390" y="2844370"/>
            <a:ext cx="2956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응급진료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수술 요청 시스템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F4668E-8FD6-E847-B109-A4FB0E6516FC}"/>
              </a:ext>
            </a:extLst>
          </p:cNvPr>
          <p:cNvSpPr txBox="1"/>
          <p:nvPr/>
        </p:nvSpPr>
        <p:spPr>
          <a:xfrm>
            <a:off x="7687407" y="3376293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건강수첩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66B20-F6B1-954F-9E4F-439BDE9F6C86}"/>
              </a:ext>
            </a:extLst>
          </p:cNvPr>
          <p:cNvSpPr txBox="1"/>
          <p:nvPr/>
        </p:nvSpPr>
        <p:spPr>
          <a:xfrm>
            <a:off x="7687407" y="3909906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실종신고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430E0F-FA69-6A49-8628-8EB85457F14F}"/>
              </a:ext>
            </a:extLst>
          </p:cNvPr>
          <p:cNvSpPr txBox="1"/>
          <p:nvPr/>
        </p:nvSpPr>
        <p:spPr>
          <a:xfrm>
            <a:off x="7547830" y="4494822"/>
            <a:ext cx="1616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펫 뉴스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이슈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AC0E0F-4C24-984C-BDB9-51DAE08D53F5}"/>
              </a:ext>
            </a:extLst>
          </p:cNvPr>
          <p:cNvSpPr txBox="1"/>
          <p:nvPr/>
        </p:nvSpPr>
        <p:spPr>
          <a:xfrm>
            <a:off x="6883773" y="5008307"/>
            <a:ext cx="3243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파충류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농가 관련 동물 서비스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74AC5DD-2EAE-FD42-8CE1-654B8D64D499}"/>
              </a:ext>
            </a:extLst>
          </p:cNvPr>
          <p:cNvSpPr/>
          <p:nvPr/>
        </p:nvSpPr>
        <p:spPr>
          <a:xfrm>
            <a:off x="2261510" y="2805654"/>
            <a:ext cx="7865459" cy="457264"/>
          </a:xfrm>
          <a:prstGeom prst="rect">
            <a:avLst/>
          </a:prstGeom>
          <a:noFill/>
          <a:ln w="38100">
            <a:solidFill>
              <a:srgbClr val="FFB5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57F66B-2750-114A-AEBF-F093C076DADC}"/>
              </a:ext>
            </a:extLst>
          </p:cNvPr>
          <p:cNvSpPr txBox="1"/>
          <p:nvPr/>
        </p:nvSpPr>
        <p:spPr>
          <a:xfrm>
            <a:off x="3711341" y="1859837"/>
            <a:ext cx="849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Pe****w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9F790F-7ACB-7446-82E4-2DBED553AC5C}"/>
              </a:ext>
            </a:extLst>
          </p:cNvPr>
          <p:cNvSpPr txBox="1"/>
          <p:nvPr/>
        </p:nvSpPr>
        <p:spPr>
          <a:xfrm>
            <a:off x="7374926" y="1810796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인*펫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A629967-C175-C145-B67E-73B85BC34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426" y="2317502"/>
            <a:ext cx="457264" cy="45726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5442C58D-E633-C343-83CA-07674490E4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892" y="2807816"/>
            <a:ext cx="457264" cy="45726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3CE5EB28-5D36-174A-8599-729A33719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426" y="3354151"/>
            <a:ext cx="457264" cy="45726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2FE79C56-574B-9C46-986A-141C23518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426" y="4943970"/>
            <a:ext cx="457264" cy="45726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97E1E14-4D04-DF4C-B331-2A428B5F7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426" y="4412041"/>
            <a:ext cx="457264" cy="45726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A189E32-3787-FC46-B418-AA9433A02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932" y="2315340"/>
            <a:ext cx="457264" cy="457264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12439CD-12BA-7044-A7E5-C3C4106B4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398" y="2805654"/>
            <a:ext cx="457264" cy="457264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ABEFA69-5104-1943-B649-2A2AC7880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932" y="3351989"/>
            <a:ext cx="457264" cy="457264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CE4BF4E3-1F73-1F42-BFE1-064B67A9EC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932" y="4941808"/>
            <a:ext cx="457264" cy="457264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46CD6639-4960-8240-9650-D57C445B0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932" y="4409879"/>
            <a:ext cx="457264" cy="457264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67BF6AC4-CB20-6949-AA11-CA9CBDB9D2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932" y="3864997"/>
            <a:ext cx="457264" cy="457264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5D06D7A-4EBD-214B-B81B-888077C1C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10" y="3873731"/>
            <a:ext cx="457264" cy="457264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D0E302B9-30F8-BC41-96F8-D19407E8BFDD}"/>
              </a:ext>
            </a:extLst>
          </p:cNvPr>
          <p:cNvSpPr/>
          <p:nvPr/>
        </p:nvSpPr>
        <p:spPr>
          <a:xfrm>
            <a:off x="2261509" y="4945566"/>
            <a:ext cx="7865460" cy="457264"/>
          </a:xfrm>
          <a:prstGeom prst="rect">
            <a:avLst/>
          </a:prstGeom>
          <a:noFill/>
          <a:ln w="38100">
            <a:solidFill>
              <a:srgbClr val="FFB5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69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4D860D-2FBF-254C-B193-26157F73FA44}"/>
              </a:ext>
            </a:extLst>
          </p:cNvPr>
          <p:cNvSpPr txBox="1"/>
          <p:nvPr/>
        </p:nvSpPr>
        <p:spPr>
          <a:xfrm>
            <a:off x="369651" y="330741"/>
            <a:ext cx="978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solidFill>
                  <a:srgbClr val="FFAFAF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02.</a:t>
            </a:r>
            <a:endParaRPr kumimoji="1" lang="ko-KR" altLang="en-US" sz="4000" dirty="0">
              <a:solidFill>
                <a:srgbClr val="FFAFAF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B4BBB-A05C-6147-A980-1FB679149F04}"/>
              </a:ext>
            </a:extLst>
          </p:cNvPr>
          <p:cNvSpPr txBox="1"/>
          <p:nvPr/>
        </p:nvSpPr>
        <p:spPr>
          <a:xfrm>
            <a:off x="1253226" y="447872"/>
            <a:ext cx="1762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제작배경</a:t>
            </a:r>
            <a:endParaRPr kumimoji="1" lang="ko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FA4FC37-AC51-044C-BE29-81AEAB240E79}"/>
              </a:ext>
            </a:extLst>
          </p:cNvPr>
          <p:cNvSpPr/>
          <p:nvPr/>
        </p:nvSpPr>
        <p:spPr>
          <a:xfrm>
            <a:off x="1" y="6620256"/>
            <a:ext cx="12192000" cy="237744"/>
          </a:xfrm>
          <a:prstGeom prst="rect">
            <a:avLst/>
          </a:prstGeom>
          <a:solidFill>
            <a:srgbClr val="F8E7EF"/>
          </a:solidFill>
          <a:ln>
            <a:solidFill>
              <a:srgbClr val="F8E7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8D08C4-10B1-2B4A-B08A-D8C459F9B2BF}"/>
              </a:ext>
            </a:extLst>
          </p:cNvPr>
          <p:cNvSpPr/>
          <p:nvPr/>
        </p:nvSpPr>
        <p:spPr>
          <a:xfrm>
            <a:off x="5920782" y="1177159"/>
            <a:ext cx="45719" cy="4782207"/>
          </a:xfrm>
          <a:prstGeom prst="rect">
            <a:avLst/>
          </a:prstGeom>
          <a:solidFill>
            <a:srgbClr val="FFAFAF"/>
          </a:solidFill>
          <a:ln>
            <a:solidFill>
              <a:srgbClr val="FFAF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404065-7FB9-2B47-9644-767AF47BBFC9}"/>
              </a:ext>
            </a:extLst>
          </p:cNvPr>
          <p:cNvSpPr txBox="1"/>
          <p:nvPr/>
        </p:nvSpPr>
        <p:spPr>
          <a:xfrm>
            <a:off x="3258233" y="1330342"/>
            <a:ext cx="1691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B5B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 </a:t>
            </a:r>
            <a:r>
              <a:rPr lang="ko-KR" altLang="en-US" sz="3200" dirty="0">
                <a:solidFill>
                  <a:srgbClr val="92929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C19AF9-1772-4A4C-933A-CDEA50277500}"/>
              </a:ext>
            </a:extLst>
          </p:cNvPr>
          <p:cNvSpPr txBox="1"/>
          <p:nvPr/>
        </p:nvSpPr>
        <p:spPr>
          <a:xfrm>
            <a:off x="7081420" y="1325092"/>
            <a:ext cx="1678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B5B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 </a:t>
            </a:r>
            <a:r>
              <a:rPr lang="ko-KR" altLang="en-US" sz="3200" dirty="0">
                <a:solidFill>
                  <a:srgbClr val="92929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F8A403-BAA4-4749-85CB-B5D31B16CFA5}"/>
              </a:ext>
            </a:extLst>
          </p:cNvPr>
          <p:cNvSpPr txBox="1"/>
          <p:nvPr/>
        </p:nvSpPr>
        <p:spPr>
          <a:xfrm>
            <a:off x="3163832" y="2416770"/>
            <a:ext cx="2076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동물병원 정보제공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1D677B-96C8-8E42-82EA-0E40147B6F88}"/>
              </a:ext>
            </a:extLst>
          </p:cNvPr>
          <p:cNvSpPr txBox="1"/>
          <p:nvPr/>
        </p:nvSpPr>
        <p:spPr>
          <a:xfrm>
            <a:off x="2881540" y="2885570"/>
            <a:ext cx="2956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응급진료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수술 요청 시스템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9C8ABE-9117-DE4B-837D-1B3B8FC82306}"/>
              </a:ext>
            </a:extLst>
          </p:cNvPr>
          <p:cNvSpPr txBox="1"/>
          <p:nvPr/>
        </p:nvSpPr>
        <p:spPr>
          <a:xfrm>
            <a:off x="3503207" y="3427472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건강수첩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EC658E9-787E-C64C-B0A4-45C38A1E5EF1}"/>
              </a:ext>
            </a:extLst>
          </p:cNvPr>
          <p:cNvSpPr txBox="1"/>
          <p:nvPr/>
        </p:nvSpPr>
        <p:spPr>
          <a:xfrm>
            <a:off x="3503207" y="3940641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실종신고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D420FC-15DE-CA47-88FF-F59F1297B3CC}"/>
              </a:ext>
            </a:extLst>
          </p:cNvPr>
          <p:cNvSpPr txBox="1"/>
          <p:nvPr/>
        </p:nvSpPr>
        <p:spPr>
          <a:xfrm>
            <a:off x="3251657" y="4477707"/>
            <a:ext cx="1616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펫 뉴스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이슈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983106C-D379-F54A-A548-EA0D5D80ADB9}"/>
              </a:ext>
            </a:extLst>
          </p:cNvPr>
          <p:cNvSpPr txBox="1"/>
          <p:nvPr/>
        </p:nvSpPr>
        <p:spPr>
          <a:xfrm>
            <a:off x="2723305" y="5023864"/>
            <a:ext cx="3243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파충류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농가 관련 동물 서비스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371607-7114-A548-92E8-3900CEC4C50A}"/>
              </a:ext>
            </a:extLst>
          </p:cNvPr>
          <p:cNvSpPr txBox="1"/>
          <p:nvPr/>
        </p:nvSpPr>
        <p:spPr>
          <a:xfrm>
            <a:off x="7019478" y="2399735"/>
            <a:ext cx="2650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등록된 병원만 확인 가능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3A0F8D-73C3-F046-B85F-F3C2C9D905E3}"/>
              </a:ext>
            </a:extLst>
          </p:cNvPr>
          <p:cNvSpPr txBox="1"/>
          <p:nvPr/>
        </p:nvSpPr>
        <p:spPr>
          <a:xfrm>
            <a:off x="6866390" y="2844370"/>
            <a:ext cx="2956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응급진료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수술 요청 시스템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F6DC031-A777-7C44-A6F5-BECDCC70C144}"/>
              </a:ext>
            </a:extLst>
          </p:cNvPr>
          <p:cNvSpPr txBox="1"/>
          <p:nvPr/>
        </p:nvSpPr>
        <p:spPr>
          <a:xfrm>
            <a:off x="7687407" y="3376293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건강수첩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8FAEA63-087E-EB44-82B5-D611C9F502F9}"/>
              </a:ext>
            </a:extLst>
          </p:cNvPr>
          <p:cNvSpPr txBox="1"/>
          <p:nvPr/>
        </p:nvSpPr>
        <p:spPr>
          <a:xfrm>
            <a:off x="7687407" y="3909906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실종신고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CBB757-DE68-E848-9F81-181A8FA02814}"/>
              </a:ext>
            </a:extLst>
          </p:cNvPr>
          <p:cNvSpPr txBox="1"/>
          <p:nvPr/>
        </p:nvSpPr>
        <p:spPr>
          <a:xfrm>
            <a:off x="7547830" y="4494822"/>
            <a:ext cx="1616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펫 뉴스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이슈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BC17451-B6DB-FE4E-B88A-977D6F6DAF36}"/>
              </a:ext>
            </a:extLst>
          </p:cNvPr>
          <p:cNvSpPr txBox="1"/>
          <p:nvPr/>
        </p:nvSpPr>
        <p:spPr>
          <a:xfrm>
            <a:off x="6883773" y="5008307"/>
            <a:ext cx="3243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파충류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농가 관련 동물 서비스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E2431A8-BC83-894E-975C-140C620E6FC8}"/>
              </a:ext>
            </a:extLst>
          </p:cNvPr>
          <p:cNvSpPr/>
          <p:nvPr/>
        </p:nvSpPr>
        <p:spPr>
          <a:xfrm>
            <a:off x="2261510" y="2805654"/>
            <a:ext cx="7561139" cy="457264"/>
          </a:xfrm>
          <a:prstGeom prst="rect">
            <a:avLst/>
          </a:prstGeom>
          <a:noFill/>
          <a:ln w="38100">
            <a:solidFill>
              <a:srgbClr val="FFB5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7804280-8311-7E4B-BACB-9B3FAFFEB571}"/>
              </a:ext>
            </a:extLst>
          </p:cNvPr>
          <p:cNvSpPr txBox="1"/>
          <p:nvPr/>
        </p:nvSpPr>
        <p:spPr>
          <a:xfrm>
            <a:off x="3711341" y="1859837"/>
            <a:ext cx="849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Pe****w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AF9EF0A-6372-B242-A645-969C9695EEA6}"/>
              </a:ext>
            </a:extLst>
          </p:cNvPr>
          <p:cNvSpPr txBox="1"/>
          <p:nvPr/>
        </p:nvSpPr>
        <p:spPr>
          <a:xfrm>
            <a:off x="7374926" y="1810796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인*펫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86C59DA2-BE3A-8144-84FD-1026C1BCB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426" y="2317502"/>
            <a:ext cx="457264" cy="457264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1FEF1C3A-B176-DA47-83CC-118052451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892" y="2807816"/>
            <a:ext cx="457264" cy="457264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E4D03D61-4A4E-FA49-8C37-241307E8A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426" y="3354151"/>
            <a:ext cx="457264" cy="457264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FC3F2583-DF99-9443-B5A8-68AC91E5F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426" y="4943970"/>
            <a:ext cx="457264" cy="457264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8D96064E-A0CE-604B-B1CE-8C56006389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426" y="4412041"/>
            <a:ext cx="457264" cy="457264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ED4920E2-10E5-204C-91CB-8909177D7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932" y="2315340"/>
            <a:ext cx="457264" cy="457264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AA685A04-C4D7-7444-91EB-67112E62E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398" y="2805654"/>
            <a:ext cx="457264" cy="457264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23712DF4-15D1-CE43-A869-CA709DC19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932" y="3351989"/>
            <a:ext cx="457264" cy="457264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6B929DF4-86F8-A44C-9482-221ECDDEC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932" y="4941808"/>
            <a:ext cx="457264" cy="457264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524B9213-3438-2E42-9E59-0919EB0D9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932" y="4409879"/>
            <a:ext cx="457264" cy="457264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0D481184-7234-B742-BD72-EB049B5A7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932" y="3864997"/>
            <a:ext cx="457264" cy="457264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26962A63-A4C9-3E48-8FCB-1BE15EB13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10" y="3873731"/>
            <a:ext cx="457264" cy="457264"/>
          </a:xfrm>
          <a:prstGeom prst="rect">
            <a:avLst/>
          </a:prstGeom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D196C266-8832-F344-A580-F91DD7EDA1C5}"/>
              </a:ext>
            </a:extLst>
          </p:cNvPr>
          <p:cNvSpPr/>
          <p:nvPr/>
        </p:nvSpPr>
        <p:spPr>
          <a:xfrm>
            <a:off x="2261509" y="4945566"/>
            <a:ext cx="7865460" cy="457264"/>
          </a:xfrm>
          <a:prstGeom prst="rect">
            <a:avLst/>
          </a:prstGeom>
          <a:noFill/>
          <a:ln w="38100">
            <a:solidFill>
              <a:srgbClr val="FFB5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6ABAAD4-0994-4D49-B7A2-52DC182BC6C8}"/>
              </a:ext>
            </a:extLst>
          </p:cNvPr>
          <p:cNvGrpSpPr/>
          <p:nvPr/>
        </p:nvGrpSpPr>
        <p:grpSpPr>
          <a:xfrm>
            <a:off x="0" y="0"/>
            <a:ext cx="12192000" cy="6752492"/>
            <a:chOff x="0" y="0"/>
            <a:chExt cx="12192000" cy="6752492"/>
          </a:xfrm>
          <a:solidFill>
            <a:srgbClr val="F7FBFC">
              <a:alpha val="93000"/>
            </a:srgbClr>
          </a:solidFill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ACC69C6-66B1-F841-876C-DB34ABCD25C1}"/>
                </a:ext>
              </a:extLst>
            </p:cNvPr>
            <p:cNvSpPr/>
            <p:nvPr/>
          </p:nvSpPr>
          <p:spPr>
            <a:xfrm>
              <a:off x="0" y="0"/>
              <a:ext cx="12192000" cy="67524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D79697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C22581F-5594-FE44-9F40-F6CFB01BCDC9}"/>
                </a:ext>
              </a:extLst>
            </p:cNvPr>
            <p:cNvSpPr txBox="1"/>
            <p:nvPr/>
          </p:nvSpPr>
          <p:spPr>
            <a:xfrm>
              <a:off x="3432646" y="2725762"/>
              <a:ext cx="5682966" cy="120032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>
                  <a:ln>
                    <a:solidFill>
                      <a:srgbClr val="C00000"/>
                    </a:solidFill>
                  </a:ln>
                  <a:solidFill>
                    <a:srgbClr val="C38485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응급 진료에 관한 내용이 없음</a:t>
              </a:r>
              <a:r>
                <a:rPr lang="en-US" altLang="ko-KR" sz="3600" dirty="0">
                  <a:ln>
                    <a:solidFill>
                      <a:srgbClr val="C00000"/>
                    </a:solidFill>
                  </a:ln>
                  <a:solidFill>
                    <a:srgbClr val="C38485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.</a:t>
              </a:r>
            </a:p>
            <a:p>
              <a:pPr algn="ctr"/>
              <a:r>
                <a:rPr lang="ko-KR" altLang="en-US" sz="3600" dirty="0">
                  <a:ln>
                    <a:solidFill>
                      <a:srgbClr val="C00000"/>
                    </a:solidFill>
                  </a:ln>
                  <a:solidFill>
                    <a:srgbClr val="C38485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일부 동물 사용 불가능</a:t>
              </a:r>
              <a:r>
                <a:rPr lang="en-US" altLang="ko-KR" sz="3600" dirty="0">
                  <a:ln>
                    <a:solidFill>
                      <a:srgbClr val="C00000"/>
                    </a:solidFill>
                  </a:ln>
                  <a:solidFill>
                    <a:srgbClr val="C38485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007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4D860D-2FBF-254C-B193-26157F73FA44}"/>
              </a:ext>
            </a:extLst>
          </p:cNvPr>
          <p:cNvSpPr txBox="1"/>
          <p:nvPr/>
        </p:nvSpPr>
        <p:spPr>
          <a:xfrm>
            <a:off x="369651" y="330741"/>
            <a:ext cx="978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solidFill>
                  <a:srgbClr val="FFAFAF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02.</a:t>
            </a:r>
            <a:endParaRPr kumimoji="1" lang="ko-KR" altLang="en-US" sz="4000" dirty="0">
              <a:solidFill>
                <a:srgbClr val="FFAFAF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B4BBB-A05C-6147-A980-1FB679149F04}"/>
              </a:ext>
            </a:extLst>
          </p:cNvPr>
          <p:cNvSpPr txBox="1"/>
          <p:nvPr/>
        </p:nvSpPr>
        <p:spPr>
          <a:xfrm>
            <a:off x="1253226" y="447872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솔루션개요</a:t>
            </a:r>
            <a:endParaRPr kumimoji="1" lang="ko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FA4FC37-AC51-044C-BE29-81AEAB240E79}"/>
              </a:ext>
            </a:extLst>
          </p:cNvPr>
          <p:cNvSpPr/>
          <p:nvPr/>
        </p:nvSpPr>
        <p:spPr>
          <a:xfrm>
            <a:off x="1" y="6620256"/>
            <a:ext cx="12192000" cy="237744"/>
          </a:xfrm>
          <a:prstGeom prst="rect">
            <a:avLst/>
          </a:prstGeom>
          <a:solidFill>
            <a:srgbClr val="F8E7EF"/>
          </a:solidFill>
          <a:ln>
            <a:solidFill>
              <a:srgbClr val="F8E7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1213502-2846-9D44-BCED-10748A8163C9}"/>
              </a:ext>
            </a:extLst>
          </p:cNvPr>
          <p:cNvGrpSpPr/>
          <p:nvPr/>
        </p:nvGrpSpPr>
        <p:grpSpPr>
          <a:xfrm>
            <a:off x="6486805" y="2095020"/>
            <a:ext cx="4762631" cy="2717129"/>
            <a:chOff x="6486805" y="2210630"/>
            <a:chExt cx="4762631" cy="2717129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AB5EDD8-C1C6-334A-BAD0-A4FD6AC2B8A7}"/>
                </a:ext>
              </a:extLst>
            </p:cNvPr>
            <p:cNvGrpSpPr/>
            <p:nvPr/>
          </p:nvGrpSpPr>
          <p:grpSpPr>
            <a:xfrm>
              <a:off x="6486805" y="2210630"/>
              <a:ext cx="3980217" cy="1876969"/>
              <a:chOff x="6385207" y="1493422"/>
              <a:chExt cx="3980217" cy="1876969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02FB21-814A-D540-882A-D7A25833F355}"/>
                  </a:ext>
                </a:extLst>
              </p:cNvPr>
              <p:cNvSpPr txBox="1"/>
              <p:nvPr/>
            </p:nvSpPr>
            <p:spPr>
              <a:xfrm>
                <a:off x="6385207" y="1493422"/>
                <a:ext cx="39517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solidFill>
                      <a:srgbClr val="00A49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모든 동물의 의료서비스 제공을 위해</a:t>
                </a:r>
                <a:endParaRPr lang="ko-KR" altLang="en-US" sz="3600" dirty="0">
                  <a:solidFill>
                    <a:srgbClr val="00A49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3BD4AE-6F1B-CC4C-B912-B4D2F9C5453C}"/>
                  </a:ext>
                </a:extLst>
              </p:cNvPr>
              <p:cNvSpPr txBox="1"/>
              <p:nvPr/>
            </p:nvSpPr>
            <p:spPr>
              <a:xfrm>
                <a:off x="7125434" y="1893532"/>
                <a:ext cx="32399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가까운 병원안내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E273B5E-D625-8540-8EFF-B6BA0E66CE77}"/>
                  </a:ext>
                </a:extLst>
              </p:cNvPr>
              <p:cNvSpPr txBox="1"/>
              <p:nvPr/>
            </p:nvSpPr>
            <p:spPr>
              <a:xfrm>
                <a:off x="7125433" y="2724060"/>
                <a:ext cx="29290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예약</a:t>
                </a:r>
                <a:r>
                  <a:rPr lang="en-US" altLang="ko-KR" sz="3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/</a:t>
                </a:r>
                <a:r>
                  <a:rPr lang="ko-KR" altLang="en-US" sz="360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진료기록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655D75-EE5E-574B-9309-8B53C450EFBD}"/>
                </a:ext>
              </a:extLst>
            </p:cNvPr>
            <p:cNvSpPr txBox="1"/>
            <p:nvPr/>
          </p:nvSpPr>
          <p:spPr>
            <a:xfrm>
              <a:off x="7249623" y="4281428"/>
              <a:ext cx="39998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영상진료</a:t>
              </a:r>
              <a:r>
                <a:rPr lang="en-US" altLang="ko-KR" sz="3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/ </a:t>
              </a:r>
              <a:r>
                <a:rPr lang="ko-KR" altLang="en-US" sz="36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의료문의</a:t>
              </a:r>
              <a:endPara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6979965-B020-BF41-AB25-040E86AF2A45}"/>
              </a:ext>
            </a:extLst>
          </p:cNvPr>
          <p:cNvGrpSpPr/>
          <p:nvPr/>
        </p:nvGrpSpPr>
        <p:grpSpPr>
          <a:xfrm>
            <a:off x="527741" y="1977145"/>
            <a:ext cx="4904694" cy="3698612"/>
            <a:chOff x="2119141" y="326783"/>
            <a:chExt cx="7946001" cy="5992051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B7385E59-8B03-2E43-9BB9-AA633EC28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78395" y="1385088"/>
              <a:ext cx="609600" cy="609600"/>
            </a:xfrm>
            <a:prstGeom prst="rect">
              <a:avLst/>
            </a:prstGeom>
          </p:spPr>
        </p:pic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942C0EB-2758-FB4D-A139-168704EEE99F}"/>
                </a:ext>
              </a:extLst>
            </p:cNvPr>
            <p:cNvSpPr/>
            <p:nvPr/>
          </p:nvSpPr>
          <p:spPr>
            <a:xfrm>
              <a:off x="5654638" y="3037931"/>
              <a:ext cx="1361154" cy="1361154"/>
            </a:xfrm>
            <a:prstGeom prst="ellipse">
              <a:avLst/>
            </a:prstGeom>
            <a:solidFill>
              <a:srgbClr val="5275A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꺾인 연결선 11">
              <a:extLst>
                <a:ext uri="{FF2B5EF4-FFF2-40B4-BE49-F238E27FC236}">
                  <a16:creationId xmlns:a16="http://schemas.microsoft.com/office/drawing/2014/main" id="{C70F4A92-B36F-E14D-B6BB-EA666101DF3C}"/>
                </a:ext>
              </a:extLst>
            </p:cNvPr>
            <p:cNvCxnSpPr/>
            <p:nvPr/>
          </p:nvCxnSpPr>
          <p:spPr>
            <a:xfrm>
              <a:off x="4306730" y="3528526"/>
              <a:ext cx="1548286" cy="307212"/>
            </a:xfrm>
            <a:prstGeom prst="bentConnector3">
              <a:avLst>
                <a:gd name="adj1" fmla="val 63629"/>
              </a:avLst>
            </a:prstGeom>
            <a:ln w="57150">
              <a:solidFill>
                <a:srgbClr val="5275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B48887C-441C-0E43-A7D3-B6EFE8F53CB4}"/>
                </a:ext>
              </a:extLst>
            </p:cNvPr>
            <p:cNvSpPr/>
            <p:nvPr/>
          </p:nvSpPr>
          <p:spPr>
            <a:xfrm>
              <a:off x="3343965" y="3137666"/>
              <a:ext cx="1161679" cy="1161679"/>
            </a:xfrm>
            <a:prstGeom prst="ellipse">
              <a:avLst/>
            </a:prstGeom>
            <a:solidFill>
              <a:srgbClr val="5275A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꺾인 연결선 39">
              <a:extLst>
                <a:ext uri="{FF2B5EF4-FFF2-40B4-BE49-F238E27FC236}">
                  <a16:creationId xmlns:a16="http://schemas.microsoft.com/office/drawing/2014/main" id="{6049B9F3-E8C8-C74E-972E-F22B5F566A41}"/>
                </a:ext>
              </a:extLst>
            </p:cNvPr>
            <p:cNvCxnSpPr>
              <a:cxnSpLocks/>
            </p:cNvCxnSpPr>
            <p:nvPr/>
          </p:nvCxnSpPr>
          <p:spPr>
            <a:xfrm>
              <a:off x="6597807" y="3873037"/>
              <a:ext cx="1516199" cy="771532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5275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B9EAC05D-6B4C-7F49-8075-3DBC64BC8F75}"/>
                </a:ext>
              </a:extLst>
            </p:cNvPr>
            <p:cNvSpPr/>
            <p:nvPr/>
          </p:nvSpPr>
          <p:spPr>
            <a:xfrm>
              <a:off x="7748985" y="4152103"/>
              <a:ext cx="1117258" cy="1117258"/>
            </a:xfrm>
            <a:prstGeom prst="ellipse">
              <a:avLst/>
            </a:prstGeom>
            <a:solidFill>
              <a:srgbClr val="5275A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0" name="꺾인 연결선 41">
              <a:extLst>
                <a:ext uri="{FF2B5EF4-FFF2-40B4-BE49-F238E27FC236}">
                  <a16:creationId xmlns:a16="http://schemas.microsoft.com/office/drawing/2014/main" id="{80D36890-EE52-EB44-9910-3C402971F66D}"/>
                </a:ext>
              </a:extLst>
            </p:cNvPr>
            <p:cNvCxnSpPr>
              <a:stCxn id="32" idx="4"/>
              <a:endCxn id="25" idx="0"/>
            </p:cNvCxnSpPr>
            <p:nvPr/>
          </p:nvCxnSpPr>
          <p:spPr>
            <a:xfrm rot="5400000">
              <a:off x="6947957" y="1817644"/>
              <a:ext cx="607546" cy="1833029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1E84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4C804EE-7893-DF48-9AA6-D9677D08BDDE}"/>
                </a:ext>
              </a:extLst>
            </p:cNvPr>
            <p:cNvSpPr/>
            <p:nvPr/>
          </p:nvSpPr>
          <p:spPr>
            <a:xfrm>
              <a:off x="7609615" y="1313127"/>
              <a:ext cx="1117258" cy="1117258"/>
            </a:xfrm>
            <a:prstGeom prst="ellipse">
              <a:avLst/>
            </a:prstGeom>
            <a:solidFill>
              <a:srgbClr val="1E847A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꺾인 연결선 75">
              <a:extLst>
                <a:ext uri="{FF2B5EF4-FFF2-40B4-BE49-F238E27FC236}">
                  <a16:creationId xmlns:a16="http://schemas.microsoft.com/office/drawing/2014/main" id="{83C835DA-288F-3A49-9167-6D947574AC66}"/>
                </a:ext>
              </a:extLst>
            </p:cNvPr>
            <p:cNvCxnSpPr/>
            <p:nvPr/>
          </p:nvCxnSpPr>
          <p:spPr>
            <a:xfrm rot="10800000" flipV="1">
              <a:off x="8623123" y="1745505"/>
              <a:ext cx="559201" cy="233993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1E84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7F68E6F4-6F05-A243-9025-E46FB82045CA}"/>
                </a:ext>
              </a:extLst>
            </p:cNvPr>
            <p:cNvSpPr/>
            <p:nvPr/>
          </p:nvSpPr>
          <p:spPr>
            <a:xfrm>
              <a:off x="9110141" y="1337115"/>
              <a:ext cx="771801" cy="771801"/>
            </a:xfrm>
            <a:prstGeom prst="ellipse">
              <a:avLst/>
            </a:prstGeom>
            <a:solidFill>
              <a:srgbClr val="1E847A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F169555-598C-304B-8ED0-2B9CBD64806B}"/>
                </a:ext>
              </a:extLst>
            </p:cNvPr>
            <p:cNvSpPr/>
            <p:nvPr/>
          </p:nvSpPr>
          <p:spPr>
            <a:xfrm>
              <a:off x="6473420" y="908526"/>
              <a:ext cx="771801" cy="771801"/>
            </a:xfrm>
            <a:prstGeom prst="ellipse">
              <a:avLst/>
            </a:prstGeom>
            <a:solidFill>
              <a:srgbClr val="1E847A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꺾인 연결선 80">
              <a:extLst>
                <a:ext uri="{FF2B5EF4-FFF2-40B4-BE49-F238E27FC236}">
                  <a16:creationId xmlns:a16="http://schemas.microsoft.com/office/drawing/2014/main" id="{2C74A227-6E3B-7A42-A55E-5DF8A7E85A51}"/>
                </a:ext>
              </a:extLst>
            </p:cNvPr>
            <p:cNvCxnSpPr>
              <a:endCxn id="35" idx="6"/>
            </p:cNvCxnSpPr>
            <p:nvPr/>
          </p:nvCxnSpPr>
          <p:spPr>
            <a:xfrm rot="10800000">
              <a:off x="7245222" y="1294428"/>
              <a:ext cx="503763" cy="412877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1E84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꺾인 연결선 83">
              <a:extLst>
                <a:ext uri="{FF2B5EF4-FFF2-40B4-BE49-F238E27FC236}">
                  <a16:creationId xmlns:a16="http://schemas.microsoft.com/office/drawing/2014/main" id="{7A8B26EA-1CCC-2040-9586-A8E1F53351C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485788" y="5075673"/>
              <a:ext cx="489995" cy="372836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5275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970110C8-2360-6147-AF1F-30747FD87709}"/>
                </a:ext>
              </a:extLst>
            </p:cNvPr>
            <p:cNvSpPr/>
            <p:nvPr/>
          </p:nvSpPr>
          <p:spPr>
            <a:xfrm>
              <a:off x="7189808" y="5410704"/>
              <a:ext cx="908130" cy="908130"/>
            </a:xfrm>
            <a:prstGeom prst="ellipse">
              <a:avLst/>
            </a:prstGeom>
            <a:solidFill>
              <a:srgbClr val="5275A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1D58977-0F50-154A-BB02-BBBC8A86E960}"/>
                </a:ext>
              </a:extLst>
            </p:cNvPr>
            <p:cNvSpPr/>
            <p:nvPr/>
          </p:nvSpPr>
          <p:spPr>
            <a:xfrm>
              <a:off x="9157012" y="4484589"/>
              <a:ext cx="908130" cy="908130"/>
            </a:xfrm>
            <a:prstGeom prst="ellipse">
              <a:avLst/>
            </a:prstGeom>
            <a:solidFill>
              <a:srgbClr val="5275A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0" name="꺾인 연결선 91">
              <a:extLst>
                <a:ext uri="{FF2B5EF4-FFF2-40B4-BE49-F238E27FC236}">
                  <a16:creationId xmlns:a16="http://schemas.microsoft.com/office/drawing/2014/main" id="{51E97BC4-24E5-7547-A429-6DC6414173CA}"/>
                </a:ext>
              </a:extLst>
            </p:cNvPr>
            <p:cNvCxnSpPr/>
            <p:nvPr/>
          </p:nvCxnSpPr>
          <p:spPr>
            <a:xfrm>
              <a:off x="8724903" y="4678966"/>
              <a:ext cx="536030" cy="345017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5275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306DD39-2CF4-FE4F-98D2-E97C35A998AB}"/>
                </a:ext>
              </a:extLst>
            </p:cNvPr>
            <p:cNvSpPr/>
            <p:nvPr/>
          </p:nvSpPr>
          <p:spPr>
            <a:xfrm>
              <a:off x="8654293" y="471501"/>
              <a:ext cx="771801" cy="771801"/>
            </a:xfrm>
            <a:prstGeom prst="ellipse">
              <a:avLst/>
            </a:prstGeom>
            <a:solidFill>
              <a:srgbClr val="1E847A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꺾인 연결선 95">
              <a:extLst>
                <a:ext uri="{FF2B5EF4-FFF2-40B4-BE49-F238E27FC236}">
                  <a16:creationId xmlns:a16="http://schemas.microsoft.com/office/drawing/2014/main" id="{E1F552D1-4290-5C4A-BA09-009B765C863C}"/>
                </a:ext>
              </a:extLst>
            </p:cNvPr>
            <p:cNvCxnSpPr/>
            <p:nvPr/>
          </p:nvCxnSpPr>
          <p:spPr>
            <a:xfrm rot="10800000" flipV="1">
              <a:off x="8343522" y="1139680"/>
              <a:ext cx="559201" cy="233993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1E84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F81C161-D58F-DE43-8629-C354AA885471}"/>
                </a:ext>
              </a:extLst>
            </p:cNvPr>
            <p:cNvSpPr/>
            <p:nvPr/>
          </p:nvSpPr>
          <p:spPr>
            <a:xfrm>
              <a:off x="2651469" y="4316975"/>
              <a:ext cx="682628" cy="682628"/>
            </a:xfrm>
            <a:prstGeom prst="ellipse">
              <a:avLst/>
            </a:prstGeom>
            <a:solidFill>
              <a:srgbClr val="5275A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꺾인 연결선 104">
              <a:extLst>
                <a:ext uri="{FF2B5EF4-FFF2-40B4-BE49-F238E27FC236}">
                  <a16:creationId xmlns:a16="http://schemas.microsoft.com/office/drawing/2014/main" id="{E677CCBF-E723-6F4D-BF99-4D29C2D68FF4}"/>
                </a:ext>
              </a:extLst>
            </p:cNvPr>
            <p:cNvCxnSpPr/>
            <p:nvPr/>
          </p:nvCxnSpPr>
          <p:spPr>
            <a:xfrm flipV="1">
              <a:off x="3308697" y="4248002"/>
              <a:ext cx="453272" cy="410287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5275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F2CD2FC1-21A7-6940-9AB9-3B08DC62D5FD}"/>
                </a:ext>
              </a:extLst>
            </p:cNvPr>
            <p:cNvSpPr/>
            <p:nvPr/>
          </p:nvSpPr>
          <p:spPr>
            <a:xfrm>
              <a:off x="3669991" y="4703600"/>
              <a:ext cx="682628" cy="682628"/>
            </a:xfrm>
            <a:prstGeom prst="ellipse">
              <a:avLst/>
            </a:prstGeom>
            <a:solidFill>
              <a:srgbClr val="5275A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꺾인 연결선 109">
              <a:extLst>
                <a:ext uri="{FF2B5EF4-FFF2-40B4-BE49-F238E27FC236}">
                  <a16:creationId xmlns:a16="http://schemas.microsoft.com/office/drawing/2014/main" id="{87A033D4-AF21-934F-86B5-C1E5F52FE4CE}"/>
                </a:ext>
              </a:extLst>
            </p:cNvPr>
            <p:cNvCxnSpPr/>
            <p:nvPr/>
          </p:nvCxnSpPr>
          <p:spPr>
            <a:xfrm rot="5400000" flipH="1" flipV="1">
              <a:off x="3827402" y="4235400"/>
              <a:ext cx="774342" cy="35009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5275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37F3DD6C-EF59-C449-BA33-96CD47B39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6037" y="2990110"/>
              <a:ext cx="1415805" cy="1415805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897FAAC-C33B-2347-85E4-807A31518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59776" y="3235634"/>
              <a:ext cx="914400" cy="914400"/>
            </a:xfrm>
            <a:prstGeom prst="rect">
              <a:avLst/>
            </a:prstGeom>
          </p:spPr>
        </p:pic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F9E05A43-021B-2D40-AC39-B7E8B7FCFD76}"/>
                </a:ext>
              </a:extLst>
            </p:cNvPr>
            <p:cNvSpPr/>
            <p:nvPr/>
          </p:nvSpPr>
          <p:spPr>
            <a:xfrm>
              <a:off x="2119141" y="3509461"/>
              <a:ext cx="682628" cy="682628"/>
            </a:xfrm>
            <a:prstGeom prst="ellipse">
              <a:avLst/>
            </a:prstGeom>
            <a:solidFill>
              <a:srgbClr val="5275A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꺾인 연결선 104">
              <a:extLst>
                <a:ext uri="{FF2B5EF4-FFF2-40B4-BE49-F238E27FC236}">
                  <a16:creationId xmlns:a16="http://schemas.microsoft.com/office/drawing/2014/main" id="{94920CD2-B5CF-F14C-A1B8-F8ACEECE4EBD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 flipV="1">
              <a:off x="2776369" y="3718506"/>
              <a:ext cx="567596" cy="132270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5275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B3847485-339C-2F48-A26D-4751E2989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7597" y="3617545"/>
              <a:ext cx="490572" cy="490572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6F662BFF-491C-4240-A9CA-C8524FC89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82051" y="4440450"/>
              <a:ext cx="415550" cy="415550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E032F69F-45A6-D149-8370-FE84D25FB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78869" y="4804567"/>
              <a:ext cx="472218" cy="472218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8DB34DCD-A56A-FB44-B451-F141C0102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06434" y="4294168"/>
              <a:ext cx="799983" cy="799983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31DFD77D-98A8-3241-A1EA-2EAB675E0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223021" y="4526883"/>
              <a:ext cx="752211" cy="752211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4DA620A9-E846-C344-B9F5-1DD628382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17157" y="5466934"/>
              <a:ext cx="784916" cy="784916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229F6289-559F-5749-8909-C43D0A4E7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681862" y="1241475"/>
              <a:ext cx="1112134" cy="1112134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7C389B8A-1B71-AB49-960E-75667D1D6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387691" y="831994"/>
              <a:ext cx="914400" cy="914400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9BC708E6-5A86-7C41-9697-D182A7C0B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107183" y="1294426"/>
              <a:ext cx="914400" cy="914400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0ED4083F-7673-A744-8D93-FE15751DC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752620" y="326783"/>
              <a:ext cx="762000" cy="762000"/>
            </a:xfrm>
            <a:prstGeom prst="rect">
              <a:avLst/>
            </a:prstGeom>
          </p:spPr>
        </p:pic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4750431-DEAD-FD42-A72C-0DFB25031D27}"/>
              </a:ext>
            </a:extLst>
          </p:cNvPr>
          <p:cNvSpPr/>
          <p:nvPr/>
        </p:nvSpPr>
        <p:spPr>
          <a:xfrm>
            <a:off x="1981658" y="1544903"/>
            <a:ext cx="3695976" cy="4272022"/>
          </a:xfrm>
          <a:prstGeom prst="rect">
            <a:avLst/>
          </a:prstGeom>
          <a:solidFill>
            <a:srgbClr val="F8FCFD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FA0933F9-3AD1-A04A-9402-75E3275698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536" y="3401940"/>
            <a:ext cx="547200" cy="5472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FA7BDB70-B989-AD48-B928-BD252C63A5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1755" y="4228224"/>
            <a:ext cx="472762" cy="472762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1CAE7634-9046-9349-BA89-E13EBEBB98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536" y="2541741"/>
            <a:ext cx="547200" cy="5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8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4D860D-2FBF-254C-B193-26157F73FA44}"/>
              </a:ext>
            </a:extLst>
          </p:cNvPr>
          <p:cNvSpPr txBox="1"/>
          <p:nvPr/>
        </p:nvSpPr>
        <p:spPr>
          <a:xfrm>
            <a:off x="369651" y="330741"/>
            <a:ext cx="978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solidFill>
                  <a:srgbClr val="FFAFAF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02.</a:t>
            </a:r>
            <a:endParaRPr kumimoji="1" lang="ko-KR" altLang="en-US" sz="4000" dirty="0">
              <a:solidFill>
                <a:srgbClr val="FFAFAF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B4BBB-A05C-6147-A980-1FB679149F04}"/>
              </a:ext>
            </a:extLst>
          </p:cNvPr>
          <p:cNvSpPr txBox="1"/>
          <p:nvPr/>
        </p:nvSpPr>
        <p:spPr>
          <a:xfrm>
            <a:off x="1253226" y="447872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솔루션개요</a:t>
            </a:r>
            <a:endParaRPr kumimoji="1" lang="ko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FA4FC37-AC51-044C-BE29-81AEAB240E79}"/>
              </a:ext>
            </a:extLst>
          </p:cNvPr>
          <p:cNvSpPr/>
          <p:nvPr/>
        </p:nvSpPr>
        <p:spPr>
          <a:xfrm>
            <a:off x="1" y="6620256"/>
            <a:ext cx="12192000" cy="237744"/>
          </a:xfrm>
          <a:prstGeom prst="rect">
            <a:avLst/>
          </a:prstGeom>
          <a:solidFill>
            <a:srgbClr val="F8E7EF"/>
          </a:solidFill>
          <a:ln>
            <a:solidFill>
              <a:srgbClr val="F8E7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AB5EDD8-C1C6-334A-BAD0-A4FD6AC2B8A7}"/>
              </a:ext>
            </a:extLst>
          </p:cNvPr>
          <p:cNvGrpSpPr/>
          <p:nvPr/>
        </p:nvGrpSpPr>
        <p:grpSpPr>
          <a:xfrm>
            <a:off x="6486805" y="2095020"/>
            <a:ext cx="5051022" cy="1876969"/>
            <a:chOff x="6385207" y="1493422"/>
            <a:chExt cx="5051022" cy="187696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B02FB21-814A-D540-882A-D7A25833F355}"/>
                </a:ext>
              </a:extLst>
            </p:cNvPr>
            <p:cNvSpPr txBox="1"/>
            <p:nvPr/>
          </p:nvSpPr>
          <p:spPr>
            <a:xfrm>
              <a:off x="6385207" y="1493422"/>
              <a:ext cx="32496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rgbClr val="00A49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한 생명이라도 더 구하기 위해</a:t>
              </a:r>
              <a:endParaRPr lang="ko-KR" altLang="en-US" sz="3600" dirty="0">
                <a:solidFill>
                  <a:srgbClr val="00A49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53BD4AE-6F1B-CC4C-B912-B4D2F9C5453C}"/>
                </a:ext>
              </a:extLst>
            </p:cNvPr>
            <p:cNvSpPr txBox="1"/>
            <p:nvPr/>
          </p:nvSpPr>
          <p:spPr>
            <a:xfrm>
              <a:off x="7125434" y="1893532"/>
              <a:ext cx="43107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응급진료 요청 및 안내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E273B5E-D625-8540-8EFF-B6BA0E66CE77}"/>
                </a:ext>
              </a:extLst>
            </p:cNvPr>
            <p:cNvSpPr txBox="1"/>
            <p:nvPr/>
          </p:nvSpPr>
          <p:spPr>
            <a:xfrm>
              <a:off x="7125433" y="2724060"/>
              <a:ext cx="29354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긴급 헌혈 요청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434D8C2-A198-2045-867F-B8A801630897}"/>
              </a:ext>
            </a:extLst>
          </p:cNvPr>
          <p:cNvGrpSpPr/>
          <p:nvPr/>
        </p:nvGrpSpPr>
        <p:grpSpPr>
          <a:xfrm>
            <a:off x="527741" y="1977145"/>
            <a:ext cx="4904694" cy="3698612"/>
            <a:chOff x="2119141" y="326783"/>
            <a:chExt cx="7946001" cy="5992051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56DDCEFB-7437-7A40-ADDC-DE24A4FF1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78395" y="1385088"/>
              <a:ext cx="609600" cy="609600"/>
            </a:xfrm>
            <a:prstGeom prst="rect">
              <a:avLst/>
            </a:prstGeom>
          </p:spPr>
        </p:pic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5FF02543-C93A-AB49-9AEC-E67BF28E2535}"/>
                </a:ext>
              </a:extLst>
            </p:cNvPr>
            <p:cNvSpPr/>
            <p:nvPr/>
          </p:nvSpPr>
          <p:spPr>
            <a:xfrm>
              <a:off x="5654638" y="3037931"/>
              <a:ext cx="1361154" cy="1361154"/>
            </a:xfrm>
            <a:prstGeom prst="ellipse">
              <a:avLst/>
            </a:prstGeom>
            <a:solidFill>
              <a:srgbClr val="5275A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꺾인 연결선 11">
              <a:extLst>
                <a:ext uri="{FF2B5EF4-FFF2-40B4-BE49-F238E27FC236}">
                  <a16:creationId xmlns:a16="http://schemas.microsoft.com/office/drawing/2014/main" id="{ADB9D17C-2EA5-D54B-BB68-E2147A7B876B}"/>
                </a:ext>
              </a:extLst>
            </p:cNvPr>
            <p:cNvCxnSpPr/>
            <p:nvPr/>
          </p:nvCxnSpPr>
          <p:spPr>
            <a:xfrm>
              <a:off x="4306730" y="3528526"/>
              <a:ext cx="1548286" cy="307212"/>
            </a:xfrm>
            <a:prstGeom prst="bentConnector3">
              <a:avLst>
                <a:gd name="adj1" fmla="val 63629"/>
              </a:avLst>
            </a:prstGeom>
            <a:ln w="57150">
              <a:solidFill>
                <a:srgbClr val="5275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24F9FCC1-4B88-4744-B20F-0B0850F2DC68}"/>
                </a:ext>
              </a:extLst>
            </p:cNvPr>
            <p:cNvSpPr/>
            <p:nvPr/>
          </p:nvSpPr>
          <p:spPr>
            <a:xfrm>
              <a:off x="3343965" y="3137666"/>
              <a:ext cx="1161679" cy="1161679"/>
            </a:xfrm>
            <a:prstGeom prst="ellipse">
              <a:avLst/>
            </a:prstGeom>
            <a:solidFill>
              <a:srgbClr val="5275A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꺾인 연결선 39">
              <a:extLst>
                <a:ext uri="{FF2B5EF4-FFF2-40B4-BE49-F238E27FC236}">
                  <a16:creationId xmlns:a16="http://schemas.microsoft.com/office/drawing/2014/main" id="{C8F2E653-A729-8F4B-B16E-518E3E054981}"/>
                </a:ext>
              </a:extLst>
            </p:cNvPr>
            <p:cNvCxnSpPr>
              <a:cxnSpLocks/>
            </p:cNvCxnSpPr>
            <p:nvPr/>
          </p:nvCxnSpPr>
          <p:spPr>
            <a:xfrm>
              <a:off x="6597807" y="3873037"/>
              <a:ext cx="1516199" cy="771532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5275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21C699A-C9E7-0F4F-A4EA-B1F3A2BCEEA7}"/>
                </a:ext>
              </a:extLst>
            </p:cNvPr>
            <p:cNvSpPr/>
            <p:nvPr/>
          </p:nvSpPr>
          <p:spPr>
            <a:xfrm>
              <a:off x="7748985" y="4152103"/>
              <a:ext cx="1117258" cy="1117258"/>
            </a:xfrm>
            <a:prstGeom prst="ellipse">
              <a:avLst/>
            </a:prstGeom>
            <a:solidFill>
              <a:srgbClr val="5275A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1" name="꺾인 연결선 41">
              <a:extLst>
                <a:ext uri="{FF2B5EF4-FFF2-40B4-BE49-F238E27FC236}">
                  <a16:creationId xmlns:a16="http://schemas.microsoft.com/office/drawing/2014/main" id="{B36B1381-559B-0E42-9AA3-7357BD1923B5}"/>
                </a:ext>
              </a:extLst>
            </p:cNvPr>
            <p:cNvCxnSpPr>
              <a:stCxn id="42" idx="4"/>
              <a:endCxn id="36" idx="0"/>
            </p:cNvCxnSpPr>
            <p:nvPr/>
          </p:nvCxnSpPr>
          <p:spPr>
            <a:xfrm rot="5400000">
              <a:off x="6947957" y="1817644"/>
              <a:ext cx="607546" cy="1833029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1E84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91C3AF9-1FAE-A046-A8D5-09F49926F3B2}"/>
                </a:ext>
              </a:extLst>
            </p:cNvPr>
            <p:cNvSpPr/>
            <p:nvPr/>
          </p:nvSpPr>
          <p:spPr>
            <a:xfrm>
              <a:off x="7609615" y="1313127"/>
              <a:ext cx="1117258" cy="1117258"/>
            </a:xfrm>
            <a:prstGeom prst="ellipse">
              <a:avLst/>
            </a:prstGeom>
            <a:solidFill>
              <a:srgbClr val="1E847A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꺾인 연결선 75">
              <a:extLst>
                <a:ext uri="{FF2B5EF4-FFF2-40B4-BE49-F238E27FC236}">
                  <a16:creationId xmlns:a16="http://schemas.microsoft.com/office/drawing/2014/main" id="{52CD416C-16BC-2D47-9657-9153DAF12277}"/>
                </a:ext>
              </a:extLst>
            </p:cNvPr>
            <p:cNvCxnSpPr/>
            <p:nvPr/>
          </p:nvCxnSpPr>
          <p:spPr>
            <a:xfrm rot="10800000" flipV="1">
              <a:off x="8623123" y="1745505"/>
              <a:ext cx="559201" cy="233993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1E84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CD97C8B-4F33-4147-9D99-071A165725AF}"/>
                </a:ext>
              </a:extLst>
            </p:cNvPr>
            <p:cNvSpPr/>
            <p:nvPr/>
          </p:nvSpPr>
          <p:spPr>
            <a:xfrm>
              <a:off x="9110141" y="1337115"/>
              <a:ext cx="771801" cy="771801"/>
            </a:xfrm>
            <a:prstGeom prst="ellipse">
              <a:avLst/>
            </a:prstGeom>
            <a:solidFill>
              <a:srgbClr val="1E847A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C5005D7-B738-5846-A8DD-6ECF9E82AB8B}"/>
                </a:ext>
              </a:extLst>
            </p:cNvPr>
            <p:cNvSpPr/>
            <p:nvPr/>
          </p:nvSpPr>
          <p:spPr>
            <a:xfrm>
              <a:off x="6473420" y="908526"/>
              <a:ext cx="771801" cy="771801"/>
            </a:xfrm>
            <a:prstGeom prst="ellipse">
              <a:avLst/>
            </a:prstGeom>
            <a:solidFill>
              <a:srgbClr val="1E847A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꺾인 연결선 80">
              <a:extLst>
                <a:ext uri="{FF2B5EF4-FFF2-40B4-BE49-F238E27FC236}">
                  <a16:creationId xmlns:a16="http://schemas.microsoft.com/office/drawing/2014/main" id="{3BC7003F-B620-3642-B5B6-35BD5A801AD1}"/>
                </a:ext>
              </a:extLst>
            </p:cNvPr>
            <p:cNvCxnSpPr>
              <a:endCxn id="45" idx="6"/>
            </p:cNvCxnSpPr>
            <p:nvPr/>
          </p:nvCxnSpPr>
          <p:spPr>
            <a:xfrm rot="10800000">
              <a:off x="7245222" y="1294428"/>
              <a:ext cx="503763" cy="412877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1E84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꺾인 연결선 83">
              <a:extLst>
                <a:ext uri="{FF2B5EF4-FFF2-40B4-BE49-F238E27FC236}">
                  <a16:creationId xmlns:a16="http://schemas.microsoft.com/office/drawing/2014/main" id="{AB3F307E-3A08-C945-9059-FF03BD4D4BB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485788" y="5075673"/>
              <a:ext cx="489995" cy="372836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5275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D4F0B44-4AD9-D24F-A05C-79EE9A4BFB3C}"/>
                </a:ext>
              </a:extLst>
            </p:cNvPr>
            <p:cNvSpPr/>
            <p:nvPr/>
          </p:nvSpPr>
          <p:spPr>
            <a:xfrm>
              <a:off x="7189808" y="5410704"/>
              <a:ext cx="908130" cy="908130"/>
            </a:xfrm>
            <a:prstGeom prst="ellipse">
              <a:avLst/>
            </a:prstGeom>
            <a:solidFill>
              <a:srgbClr val="5275A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F9E8EB89-9515-CF41-AA15-A337AC42074C}"/>
                </a:ext>
              </a:extLst>
            </p:cNvPr>
            <p:cNvSpPr/>
            <p:nvPr/>
          </p:nvSpPr>
          <p:spPr>
            <a:xfrm>
              <a:off x="9157012" y="4484589"/>
              <a:ext cx="908130" cy="908130"/>
            </a:xfrm>
            <a:prstGeom prst="ellipse">
              <a:avLst/>
            </a:prstGeom>
            <a:solidFill>
              <a:srgbClr val="5275A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0" name="꺾인 연결선 91">
              <a:extLst>
                <a:ext uri="{FF2B5EF4-FFF2-40B4-BE49-F238E27FC236}">
                  <a16:creationId xmlns:a16="http://schemas.microsoft.com/office/drawing/2014/main" id="{0BF6D187-4FC4-2042-BF74-163C80606106}"/>
                </a:ext>
              </a:extLst>
            </p:cNvPr>
            <p:cNvCxnSpPr/>
            <p:nvPr/>
          </p:nvCxnSpPr>
          <p:spPr>
            <a:xfrm>
              <a:off x="8724903" y="4678966"/>
              <a:ext cx="536030" cy="345017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5275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00352172-57E1-1347-BD5D-1BC71B629944}"/>
                </a:ext>
              </a:extLst>
            </p:cNvPr>
            <p:cNvSpPr/>
            <p:nvPr/>
          </p:nvSpPr>
          <p:spPr>
            <a:xfrm>
              <a:off x="8654293" y="471501"/>
              <a:ext cx="771801" cy="771801"/>
            </a:xfrm>
            <a:prstGeom prst="ellipse">
              <a:avLst/>
            </a:prstGeom>
            <a:solidFill>
              <a:srgbClr val="1E847A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꺾인 연결선 95">
              <a:extLst>
                <a:ext uri="{FF2B5EF4-FFF2-40B4-BE49-F238E27FC236}">
                  <a16:creationId xmlns:a16="http://schemas.microsoft.com/office/drawing/2014/main" id="{AF9C8786-1ED4-1049-A617-1728164ADE33}"/>
                </a:ext>
              </a:extLst>
            </p:cNvPr>
            <p:cNvCxnSpPr/>
            <p:nvPr/>
          </p:nvCxnSpPr>
          <p:spPr>
            <a:xfrm rot="10800000" flipV="1">
              <a:off x="8343522" y="1139680"/>
              <a:ext cx="559201" cy="233993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1E84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1C57C108-D5AF-B04C-92BD-1624DBF69740}"/>
                </a:ext>
              </a:extLst>
            </p:cNvPr>
            <p:cNvSpPr/>
            <p:nvPr/>
          </p:nvSpPr>
          <p:spPr>
            <a:xfrm>
              <a:off x="2651469" y="4316975"/>
              <a:ext cx="682628" cy="682628"/>
            </a:xfrm>
            <a:prstGeom prst="ellipse">
              <a:avLst/>
            </a:prstGeom>
            <a:solidFill>
              <a:srgbClr val="5275A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꺾인 연결선 104">
              <a:extLst>
                <a:ext uri="{FF2B5EF4-FFF2-40B4-BE49-F238E27FC236}">
                  <a16:creationId xmlns:a16="http://schemas.microsoft.com/office/drawing/2014/main" id="{FA62878D-D14C-E246-BD64-2A3FE15D6B96}"/>
                </a:ext>
              </a:extLst>
            </p:cNvPr>
            <p:cNvCxnSpPr/>
            <p:nvPr/>
          </p:nvCxnSpPr>
          <p:spPr>
            <a:xfrm flipV="1">
              <a:off x="3308697" y="4248002"/>
              <a:ext cx="453272" cy="410287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5275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E5A5931A-C9CA-894B-A8A3-DC01A4D1F335}"/>
                </a:ext>
              </a:extLst>
            </p:cNvPr>
            <p:cNvSpPr/>
            <p:nvPr/>
          </p:nvSpPr>
          <p:spPr>
            <a:xfrm>
              <a:off x="3669991" y="4703600"/>
              <a:ext cx="682628" cy="682628"/>
            </a:xfrm>
            <a:prstGeom prst="ellipse">
              <a:avLst/>
            </a:prstGeom>
            <a:solidFill>
              <a:srgbClr val="5275A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꺾인 연결선 109">
              <a:extLst>
                <a:ext uri="{FF2B5EF4-FFF2-40B4-BE49-F238E27FC236}">
                  <a16:creationId xmlns:a16="http://schemas.microsoft.com/office/drawing/2014/main" id="{941ED633-A3FF-B946-8EF0-3D980AC9C24B}"/>
                </a:ext>
              </a:extLst>
            </p:cNvPr>
            <p:cNvCxnSpPr/>
            <p:nvPr/>
          </p:nvCxnSpPr>
          <p:spPr>
            <a:xfrm rot="5400000" flipH="1" flipV="1">
              <a:off x="3827402" y="4235400"/>
              <a:ext cx="774342" cy="35009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5275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C3BF1829-E680-4B47-866D-B231BEA9C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6037" y="2990110"/>
              <a:ext cx="1415805" cy="1415805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4F50AB6E-45E1-244A-9891-511BF7D5B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59776" y="3235634"/>
              <a:ext cx="914400" cy="914400"/>
            </a:xfrm>
            <a:prstGeom prst="rect">
              <a:avLst/>
            </a:prstGeom>
          </p:spPr>
        </p:pic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8ACF5F63-3C25-C042-95FC-1590A76F47E6}"/>
                </a:ext>
              </a:extLst>
            </p:cNvPr>
            <p:cNvSpPr/>
            <p:nvPr/>
          </p:nvSpPr>
          <p:spPr>
            <a:xfrm>
              <a:off x="2119141" y="3509461"/>
              <a:ext cx="682628" cy="682628"/>
            </a:xfrm>
            <a:prstGeom prst="ellipse">
              <a:avLst/>
            </a:prstGeom>
            <a:solidFill>
              <a:srgbClr val="5275A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꺾인 연결선 104">
              <a:extLst>
                <a:ext uri="{FF2B5EF4-FFF2-40B4-BE49-F238E27FC236}">
                  <a16:creationId xmlns:a16="http://schemas.microsoft.com/office/drawing/2014/main" id="{C33DFDEC-B8BE-1546-9F7F-E7848F5FAC66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 flipV="1">
              <a:off x="2776369" y="3718506"/>
              <a:ext cx="567596" cy="132270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5275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332E328B-9AC3-504D-8167-E0E50B92F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7597" y="3617545"/>
              <a:ext cx="490572" cy="490572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3937320D-A4E6-924D-AD16-7118F1A28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82051" y="4440450"/>
              <a:ext cx="415550" cy="415550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30DB31F0-0F25-C84D-B47A-944096DDA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78869" y="4804567"/>
              <a:ext cx="472218" cy="472218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B8FF6289-F328-314E-91E9-7B2840F35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06434" y="4294168"/>
              <a:ext cx="799983" cy="799983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277AEDAB-DF56-D644-A800-02B3F4116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223021" y="4526883"/>
              <a:ext cx="752211" cy="752211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D0350189-1796-BD4F-8FF6-8D6E74A5B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17157" y="5466934"/>
              <a:ext cx="784916" cy="784916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0FF7784A-E6B4-4C47-9742-EC9F4B6C5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681862" y="1241475"/>
              <a:ext cx="1112134" cy="1112134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3DB897A9-3F6D-D748-B48D-6D3BBB8DD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387691" y="831994"/>
              <a:ext cx="914400" cy="914400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855465A6-CF04-BF44-AD1E-22831036F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107183" y="1294426"/>
              <a:ext cx="914400" cy="914400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98081A73-F2F7-B64F-A2D7-7F26C6EAE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752620" y="326783"/>
              <a:ext cx="762000" cy="762000"/>
            </a:xfrm>
            <a:prstGeom prst="rect">
              <a:avLst/>
            </a:prstGeom>
          </p:spPr>
        </p:pic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A9103C2-F3CB-AB48-8778-134168996C51}"/>
              </a:ext>
            </a:extLst>
          </p:cNvPr>
          <p:cNvSpPr/>
          <p:nvPr/>
        </p:nvSpPr>
        <p:spPr>
          <a:xfrm>
            <a:off x="399161" y="3272437"/>
            <a:ext cx="5786101" cy="2415350"/>
          </a:xfrm>
          <a:prstGeom prst="rect">
            <a:avLst/>
          </a:prstGeom>
          <a:solidFill>
            <a:srgbClr val="F8FCFD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F6B16316-6372-7041-B360-3F81A7B35C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38533" y="3332278"/>
            <a:ext cx="564416" cy="564416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CC09C6FB-D71A-EB4F-94A0-18AD84094C2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76103" y="4142439"/>
            <a:ext cx="564416" cy="564416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60228841-3962-1947-82D6-E1172831074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89475" y="2612150"/>
            <a:ext cx="570444" cy="570444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C2998955-C8CB-D04C-850D-3AE07EFF9643}"/>
              </a:ext>
            </a:extLst>
          </p:cNvPr>
          <p:cNvSpPr txBox="1"/>
          <p:nvPr/>
        </p:nvSpPr>
        <p:spPr>
          <a:xfrm>
            <a:off x="7271109" y="4099792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상시 의료 문의 지원</a:t>
            </a:r>
          </a:p>
        </p:txBody>
      </p:sp>
    </p:spTree>
    <p:extLst>
      <p:ext uri="{BB962C8B-B14F-4D97-AF65-F5344CB8AC3E}">
        <p14:creationId xmlns:p14="http://schemas.microsoft.com/office/powerpoint/2010/main" val="7848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6373</TotalTime>
  <Words>1070</Words>
  <Application>Microsoft Macintosh PowerPoint</Application>
  <PresentationFormat>와이드스크린</PresentationFormat>
  <Paragraphs>278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BM DoHyeon OTF</vt:lpstr>
      <vt:lpstr>BM JUA_OTF</vt:lpstr>
      <vt:lpstr>NanumBarunGothic</vt:lpstr>
      <vt:lpstr>NanumSquare ExtraBold</vt:lpstr>
      <vt:lpstr>NanumSquare Light</vt:lpstr>
      <vt:lpstr>나눔바른고딕</vt:lpstr>
      <vt:lpstr>나눔스퀘어 ExtraBold</vt:lpstr>
      <vt:lpstr>맑은 고딕</vt:lpstr>
      <vt:lpstr>Arial</vt:lpstr>
      <vt:lpstr>Office 테마</vt:lpstr>
      <vt:lpstr>메디펫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메디펫</dc:title>
  <dc:creator>여동엽</dc:creator>
  <cp:lastModifiedBy>여동엽</cp:lastModifiedBy>
  <cp:revision>40</cp:revision>
  <dcterms:created xsi:type="dcterms:W3CDTF">2019-06-15T07:04:31Z</dcterms:created>
  <dcterms:modified xsi:type="dcterms:W3CDTF">2019-06-21T11:39:13Z</dcterms:modified>
</cp:coreProperties>
</file>