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8" r:id="rId6"/>
    <p:sldId id="267" r:id="rId7"/>
    <p:sldId id="274" r:id="rId8"/>
    <p:sldId id="275" r:id="rId9"/>
    <p:sldId id="261" r:id="rId10"/>
    <p:sldId id="277" r:id="rId11"/>
    <p:sldId id="270" r:id="rId12"/>
    <p:sldId id="272" r:id="rId13"/>
    <p:sldId id="271" r:id="rId14"/>
    <p:sldId id="276" r:id="rId15"/>
    <p:sldId id="262" r:id="rId16"/>
    <p:sldId id="26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464"/>
    <a:srgbClr val="208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화학과 필수템 : 육각노트 : 네이버 블로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" t="41866" r="217" b="32991"/>
          <a:stretch/>
        </p:blipFill>
        <p:spPr bwMode="auto">
          <a:xfrm>
            <a:off x="0" y="1628999"/>
            <a:ext cx="1218798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84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400941" y="927039"/>
            <a:ext cx="9394365" cy="5003920"/>
            <a:chOff x="1080897" y="608225"/>
            <a:chExt cx="9394365" cy="5003920"/>
          </a:xfrm>
        </p:grpSpPr>
        <p:grpSp>
          <p:nvGrpSpPr>
            <p:cNvPr id="30" name="그룹 29"/>
            <p:cNvGrpSpPr/>
            <p:nvPr/>
          </p:nvGrpSpPr>
          <p:grpSpPr>
            <a:xfrm>
              <a:off x="1080897" y="608225"/>
              <a:ext cx="5004262" cy="5003920"/>
              <a:chOff x="1272369" y="1049299"/>
              <a:chExt cx="5004262" cy="500392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3</a:t>
                </a:r>
                <a:r>
                  <a:rPr lang="en-US" altLang="ko-KR" sz="3000" b="1" smtClean="0"/>
                  <a:t>. </a:t>
                </a:r>
                <a:r>
                  <a:rPr lang="ko-KR" altLang="en-US" sz="3000" b="1" smtClean="0"/>
                  <a:t>아스피린 적정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65844"/>
                <a:ext cx="4681042" cy="3987375"/>
                <a:chOff x="1272369" y="2065844"/>
                <a:chExt cx="4681042" cy="3987375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747348" y="2105969"/>
                  <a:ext cx="420606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mtClean="0"/>
                    <a:t> PH:</a:t>
                  </a:r>
                  <a:endParaRPr lang="en-US" altLang="ko-KR"/>
                </a:p>
                <a:p>
                  <a:r>
                    <a:rPr lang="en-US" altLang="ko-KR" smtClean="0"/>
                    <a:t> </a:t>
                  </a:r>
                  <a:r>
                    <a:rPr lang="ko-KR" altLang="en-US" smtClean="0"/>
                    <a:t>수소 이온 농도 지수</a:t>
                  </a:r>
                  <a:r>
                    <a:rPr lang="en-US" altLang="ko-KR" smtClean="0"/>
                    <a:t>. </a:t>
                  </a:r>
                </a:p>
                <a:p>
                  <a:r>
                    <a:rPr lang="en-US" altLang="ko-KR"/>
                    <a:t> </a:t>
                  </a:r>
                  <a:r>
                    <a:rPr lang="ko-KR" altLang="en-US" smtClean="0"/>
                    <a:t>물질의 산과 염기의 강도를 나타내는 </a:t>
                  </a:r>
                  <a:endParaRPr lang="en-US" altLang="ko-KR" smtClean="0"/>
                </a:p>
                <a:p>
                  <a:r>
                    <a:rPr lang="en-US" altLang="ko-KR"/>
                    <a:t> </a:t>
                  </a:r>
                  <a:r>
                    <a:rPr lang="ko-KR" altLang="en-US" smtClean="0"/>
                    <a:t>척도로서 사용된다</a:t>
                  </a:r>
                  <a:endParaRPr lang="en-US" altLang="ko-KR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8000" cy="3987375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" name="TextBox 7"/>
            <p:cNvSpPr txBox="1"/>
            <p:nvPr/>
          </p:nvSpPr>
          <p:spPr>
            <a:xfrm>
              <a:off x="1492313" y="3751980"/>
              <a:ext cx="54114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</a:t>
              </a:r>
              <a:r>
                <a:rPr lang="ko-KR" altLang="en-US" smtClean="0"/>
                <a:t>산염기 지시약</a:t>
              </a:r>
              <a:r>
                <a:rPr lang="en-US" altLang="ko-KR" smtClean="0"/>
                <a:t>: </a:t>
              </a:r>
            </a:p>
            <a:p>
              <a:r>
                <a:rPr lang="ko-KR" altLang="en-US" smtClean="0"/>
                <a:t> 용액이 가지고 있는 산의 세기에 따라 </a:t>
              </a:r>
              <a:endParaRPr lang="en-US" altLang="ko-KR" smtClean="0"/>
            </a:p>
            <a:p>
              <a:r>
                <a:rPr lang="en-US" altLang="ko-KR"/>
                <a:t> </a:t>
              </a:r>
              <a:r>
                <a:rPr lang="ko-KR" altLang="en-US" smtClean="0"/>
                <a:t>자신의 색깔을 변화시킴으로써 </a:t>
              </a:r>
              <a:endParaRPr lang="en-US" altLang="ko-KR" smtClean="0"/>
            </a:p>
            <a:p>
              <a:r>
                <a:rPr lang="en-US" altLang="ko-KR"/>
                <a:t> </a:t>
              </a:r>
              <a:r>
                <a:rPr lang="ko-KR" altLang="en-US" smtClean="0"/>
                <a:t>그 물질이 어떤 특성을 지니는지 구분해주는 물질 </a:t>
              </a:r>
              <a:endParaRPr lang="en-US" altLang="ko-KR"/>
            </a:p>
          </p:txBody>
        </p:sp>
        <p:pic>
          <p:nvPicPr>
            <p:cNvPr id="1026" name="Picture 2" descr="신맛 나는 귤, 삼키면 알칼리성으로 바뀌어요 - 프리미엄조선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8919" y="885224"/>
              <a:ext cx="4346343" cy="19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초5학년 과학실험] 9. 산과 염기 : 네이버 블로그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4" t="2785" r="1847" b="11286"/>
            <a:stretch/>
          </p:blipFill>
          <p:spPr bwMode="auto">
            <a:xfrm>
              <a:off x="7207137" y="3092145"/>
              <a:ext cx="3268125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6439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748388" y="683040"/>
            <a:ext cx="10034454" cy="3313984"/>
            <a:chOff x="1272369" y="1049299"/>
            <a:chExt cx="10034454" cy="3313984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3</a:t>
              </a:r>
              <a:r>
                <a:rPr lang="en-US" altLang="ko-KR" sz="3000" b="1" smtClean="0"/>
                <a:t>. </a:t>
              </a:r>
              <a:r>
                <a:rPr lang="ko-KR" altLang="en-US" sz="3000" b="1" smtClean="0"/>
                <a:t>아스피린 적정</a:t>
              </a:r>
              <a:endParaRPr lang="en-US" altLang="ko-KR" sz="3000" b="1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272369" y="2059831"/>
              <a:ext cx="10034454" cy="2303452"/>
              <a:chOff x="1272369" y="2059831"/>
              <a:chExt cx="10034454" cy="2303452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380369" y="2059831"/>
                <a:ext cx="99264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산</a:t>
                </a:r>
                <a:r>
                  <a:rPr lang="en-US" altLang="ko-KR" smtClean="0"/>
                  <a:t>-</a:t>
                </a:r>
                <a:r>
                  <a:rPr lang="ko-KR" altLang="en-US" smtClean="0"/>
                  <a:t>염기 적정법</a:t>
                </a:r>
                <a:r>
                  <a:rPr lang="en-US" altLang="ko-KR" smtClean="0"/>
                  <a:t>:</a:t>
                </a:r>
                <a:r>
                  <a:rPr lang="en-US" altLang="ko-KR"/>
                  <a:t> </a:t>
                </a:r>
                <a:r>
                  <a:rPr lang="ko-KR" altLang="en-US" smtClean="0"/>
                  <a:t>농도를 알고 있는 산 또는 염기의 표준용액으로 염기 또는 산의 농도를 정확히 중화하여 농도를 결정하는 분석 방법</a:t>
                </a:r>
                <a:endParaRPr lang="en-US" altLang="ko-KR" smtClean="0"/>
              </a:p>
              <a:p>
                <a:endParaRPr lang="en-US" altLang="ko-KR"/>
              </a:p>
              <a:p>
                <a:r>
                  <a:rPr lang="ko-KR" altLang="en-US" smtClean="0"/>
                  <a:t>분석하고자 하는 시료와 반응하는데 드는 표준 용액의 부피를 측정하여 시료의 농도를 결정</a:t>
                </a:r>
                <a:endParaRPr lang="en-US" altLang="ko-KR" smtClean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229743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366" y="2893901"/>
            <a:ext cx="3524250" cy="3533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42294" y="3076130"/>
            <a:ext cx="3241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실험에서는 적정액으로 수산화나트륨 사용  </a:t>
            </a:r>
            <a:endParaRPr lang="en-US" altLang="ko-KR"/>
          </a:p>
        </p:txBody>
      </p:sp>
      <p:sp>
        <p:nvSpPr>
          <p:cNvPr id="10" name="TextBox 9"/>
          <p:cNvSpPr txBox="1"/>
          <p:nvPr/>
        </p:nvSpPr>
        <p:spPr>
          <a:xfrm>
            <a:off x="1366236" y="5410188"/>
            <a:ext cx="14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시료용액 </a:t>
            </a:r>
            <a:endParaRPr lang="en-US" altLang="ko-KR"/>
          </a:p>
        </p:txBody>
      </p:sp>
      <p:sp>
        <p:nvSpPr>
          <p:cNvPr id="11" name="TextBox 10"/>
          <p:cNvSpPr txBox="1"/>
          <p:nvPr/>
        </p:nvSpPr>
        <p:spPr>
          <a:xfrm>
            <a:off x="1205518" y="3635665"/>
            <a:ext cx="109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적정액</a:t>
            </a:r>
            <a:endParaRPr lang="en-US" altLang="ko-KR"/>
          </a:p>
        </p:txBody>
      </p:sp>
      <p:sp>
        <p:nvSpPr>
          <p:cNvPr id="12" name="TextBox 11"/>
          <p:cNvSpPr txBox="1"/>
          <p:nvPr/>
        </p:nvSpPr>
        <p:spPr>
          <a:xfrm>
            <a:off x="5239616" y="4254574"/>
            <a:ext cx="324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소비된 적정액의 양을 측정</a:t>
            </a: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5239615" y="4623906"/>
            <a:ext cx="3241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소비된 적정액의 양의 이상적인 값을 당량점</a:t>
            </a:r>
            <a:r>
              <a:rPr lang="en-US" altLang="ko-KR" smtClean="0"/>
              <a:t>, </a:t>
            </a:r>
            <a:r>
              <a:rPr lang="ko-KR" altLang="en-US" smtClean="0"/>
              <a:t>실제 값을 종말점이라 부름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5281355" y="5547236"/>
            <a:ext cx="3241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그 차이를 적정 오차라고 부르며</a:t>
            </a:r>
            <a:r>
              <a:rPr lang="en-US" altLang="ko-KR" smtClean="0"/>
              <a:t>, </a:t>
            </a:r>
            <a:r>
              <a:rPr lang="ko-KR" altLang="en-US" smtClean="0"/>
              <a:t>지시약을 사용하여 종말점을 결정</a:t>
            </a:r>
            <a:r>
              <a:rPr lang="en-US" altLang="ko-KR" smtClean="0"/>
              <a:t>.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146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080897" y="1772007"/>
            <a:ext cx="10034454" cy="3313984"/>
            <a:chOff x="1272369" y="1049299"/>
            <a:chExt cx="10034454" cy="3313984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3</a:t>
              </a:r>
              <a:r>
                <a:rPr lang="en-US" altLang="ko-KR" sz="3000" b="1" smtClean="0"/>
                <a:t>. </a:t>
              </a:r>
              <a:r>
                <a:rPr lang="ko-KR" altLang="en-US" sz="3000" b="1" smtClean="0"/>
                <a:t>아스피린 적정</a:t>
              </a:r>
              <a:endParaRPr lang="en-US" altLang="ko-KR" sz="3000" b="1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272369" y="2059831"/>
              <a:ext cx="10034454" cy="2303452"/>
              <a:chOff x="1272369" y="2059831"/>
              <a:chExt cx="10034454" cy="2303452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380369" y="2059831"/>
                <a:ext cx="992645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몰</a:t>
                </a:r>
                <a:endParaRPr lang="en-US" altLang="ko-KR" smtClean="0"/>
              </a:p>
              <a:p>
                <a:endParaRPr lang="en-US" altLang="ko-KR"/>
              </a:p>
              <a:p>
                <a:r>
                  <a:rPr lang="ko-KR" altLang="en-US" smtClean="0"/>
                  <a:t>몰농도</a:t>
                </a:r>
                <a:r>
                  <a:rPr lang="en-US" altLang="ko-KR" smtClean="0"/>
                  <a:t>, </a:t>
                </a:r>
                <a:r>
                  <a:rPr lang="ko-KR" altLang="en-US" smtClean="0"/>
                  <a:t>부피</a:t>
                </a:r>
                <a:endParaRPr lang="en-US" altLang="ko-KR" smtClean="0"/>
              </a:p>
              <a:p>
                <a:r>
                  <a:rPr lang="ko-KR" altLang="en-US" smtClean="0"/>
                  <a:t>몰</a:t>
                </a:r>
                <a:r>
                  <a:rPr lang="en-US" altLang="ko-KR" smtClean="0"/>
                  <a:t>, </a:t>
                </a:r>
                <a:r>
                  <a:rPr lang="ko-KR" altLang="en-US" smtClean="0"/>
                  <a:t>질량</a:t>
                </a:r>
                <a:r>
                  <a:rPr lang="en-US" altLang="ko-KR" smtClean="0"/>
                  <a:t>, </a:t>
                </a:r>
                <a:r>
                  <a:rPr lang="ko-KR" altLang="en-US" smtClean="0"/>
                  <a:t>분자량</a:t>
                </a:r>
                <a:endParaRPr lang="en-US" altLang="ko-KR" smtClean="0"/>
              </a:p>
              <a:p>
                <a:r>
                  <a:rPr lang="ko-KR" altLang="en-US" smtClean="0"/>
                  <a:t>원자량</a:t>
                </a:r>
                <a:endParaRPr lang="en-US" altLang="ko-KR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229743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630881" y="4907560"/>
                <a:ext cx="5237588" cy="5570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스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피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린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순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도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산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스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피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린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질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처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넣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스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피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린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질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endParaRPr lang="ko-KR" altLang="en-US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881" y="4907560"/>
                <a:ext cx="5237588" cy="557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630881" y="4466946"/>
                <a:ext cx="658513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계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산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아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스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피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린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질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량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아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스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피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린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몰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)∗(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아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스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피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린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분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자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881" y="4466946"/>
                <a:ext cx="6585136" cy="312650"/>
              </a:xfrm>
              <a:prstGeom prst="rect">
                <a:avLst/>
              </a:prstGeom>
              <a:blipFill>
                <a:blip r:embed="rId3"/>
                <a:stretch>
                  <a:fillRect t="-3922" r="-648" b="-27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630881" y="4065970"/>
                <a:ext cx="433452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스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피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린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몰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수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산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화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나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트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륨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몰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수</m:t>
                        </m:r>
                      </m:e>
                    </m:d>
                  </m:oMath>
                </a14:m>
                <a:endParaRPr lang="ko-KR" altLang="en-US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881" y="4065970"/>
                <a:ext cx="4334520" cy="312650"/>
              </a:xfrm>
              <a:prstGeom prst="rect">
                <a:avLst/>
              </a:prstGeom>
              <a:blipFill>
                <a:blip r:embed="rId4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6585628" y="3404789"/>
            <a:ext cx="404902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mtClean="0">
                <a:latin typeface="AppleSDGothicNeo"/>
              </a:rPr>
              <a:t>C</a:t>
            </a:r>
            <a:r>
              <a:rPr lang="en-US" altLang="ko-KR" baseline="-25000" smtClean="0">
                <a:latin typeface="AppleSDGothicNeo"/>
              </a:rPr>
              <a:t>9</a:t>
            </a:r>
            <a:r>
              <a:rPr lang="en-US" altLang="ko-KR" smtClean="0">
                <a:latin typeface="AppleSDGothicNeo"/>
              </a:rPr>
              <a:t>H</a:t>
            </a:r>
            <a:r>
              <a:rPr lang="en-US" altLang="ko-KR" baseline="-25000" smtClean="0">
                <a:latin typeface="AppleSDGothicNeo"/>
              </a:rPr>
              <a:t>8</a:t>
            </a:r>
            <a:r>
              <a:rPr lang="en-US" altLang="ko-KR" smtClean="0">
                <a:latin typeface="AppleSDGothicNeo"/>
              </a:rPr>
              <a:t>O</a:t>
            </a:r>
            <a:r>
              <a:rPr lang="en-US" altLang="ko-KR" baseline="-25000" smtClean="0">
                <a:latin typeface="AppleSDGothicNeo"/>
              </a:rPr>
              <a:t>4</a:t>
            </a:r>
            <a:r>
              <a:rPr lang="en-US" altLang="ko-KR" smtClean="0">
                <a:latin typeface="AppleSDGothicNeo"/>
              </a:rPr>
              <a:t> </a:t>
            </a:r>
            <a:r>
              <a:rPr lang="en-US" altLang="ko-KR">
                <a:latin typeface="AppleSDGothicNeo"/>
              </a:rPr>
              <a:t>+ NaOH </a:t>
            </a:r>
            <a:r>
              <a:rPr lang="en-US" altLang="ko-KR">
                <a:latin typeface="돋움" panose="020B0600000101010101" pitchFamily="50" charset="-127"/>
                <a:ea typeface="돋움" panose="020B0600000101010101" pitchFamily="50" charset="-127"/>
              </a:rPr>
              <a:t>→ </a:t>
            </a:r>
            <a:r>
              <a:rPr lang="en-US" altLang="ko-KR">
                <a:latin typeface="AppleSDGothicNeo"/>
              </a:rPr>
              <a:t>NaC</a:t>
            </a:r>
            <a:r>
              <a:rPr lang="en-US" altLang="ko-KR" baseline="-25000">
                <a:latin typeface="AppleSDGothicNeo"/>
              </a:rPr>
              <a:t>9</a:t>
            </a:r>
            <a:r>
              <a:rPr lang="en-US" altLang="ko-KR">
                <a:latin typeface="AppleSDGothicNeo"/>
              </a:rPr>
              <a:t>H</a:t>
            </a:r>
            <a:r>
              <a:rPr lang="en-US" altLang="ko-KR" baseline="-25000">
                <a:latin typeface="AppleSDGothicNeo"/>
              </a:rPr>
              <a:t>7</a:t>
            </a:r>
            <a:r>
              <a:rPr lang="en-US" altLang="ko-KR">
                <a:latin typeface="AppleSDGothicNeo"/>
              </a:rPr>
              <a:t>O</a:t>
            </a:r>
            <a:r>
              <a:rPr lang="en-US" altLang="ko-KR" baseline="-25000">
                <a:latin typeface="AppleSDGothicNeo"/>
              </a:rPr>
              <a:t>4</a:t>
            </a:r>
            <a:r>
              <a:rPr lang="en-US" altLang="ko-KR">
                <a:latin typeface="AppleSDGothicNeo"/>
              </a:rPr>
              <a:t> + H</a:t>
            </a:r>
            <a:r>
              <a:rPr lang="en-US" altLang="ko-KR" baseline="-25000">
                <a:latin typeface="AppleSDGothicNeo"/>
              </a:rPr>
              <a:t>2</a:t>
            </a:r>
            <a:r>
              <a:rPr lang="en-US" altLang="ko-KR">
                <a:latin typeface="AppleSDGothicNeo"/>
              </a:rPr>
              <a:t>O</a:t>
            </a:r>
            <a:endParaRPr lang="en-US" altLang="ko-KR" b="0" i="0">
              <a:effectLst/>
              <a:latin typeface="AppleSDGothicNe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630881" y="2782539"/>
                <a:ext cx="801783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산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화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나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트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륨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몰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수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산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화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나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트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륨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몰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농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도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소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비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산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화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나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트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륨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부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881" y="2782539"/>
                <a:ext cx="8017836" cy="312650"/>
              </a:xfrm>
              <a:prstGeom prst="rect">
                <a:avLst/>
              </a:prstGeom>
              <a:blipFill>
                <a:blip r:embed="rId5"/>
                <a:stretch>
                  <a:fillRect t="-3846" r="-152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18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748388" y="683040"/>
            <a:ext cx="10034454" cy="3313984"/>
            <a:chOff x="1272369" y="1049299"/>
            <a:chExt cx="10034454" cy="3313984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3</a:t>
              </a:r>
              <a:r>
                <a:rPr lang="en-US" altLang="ko-KR" sz="3000" b="1" smtClean="0"/>
                <a:t>. </a:t>
              </a:r>
              <a:r>
                <a:rPr lang="ko-KR" altLang="en-US" sz="3000" b="1" smtClean="0"/>
                <a:t>아스피린 적정</a:t>
              </a:r>
              <a:endParaRPr lang="en-US" altLang="ko-KR" sz="3000" b="1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272369" y="2059831"/>
              <a:ext cx="10034454" cy="2303452"/>
              <a:chOff x="1272369" y="2059831"/>
              <a:chExt cx="10034454" cy="2303452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380369" y="2059831"/>
                <a:ext cx="9926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산</a:t>
                </a:r>
                <a:r>
                  <a:rPr lang="en-US" altLang="ko-KR" smtClean="0"/>
                  <a:t>-</a:t>
                </a:r>
                <a:r>
                  <a:rPr lang="ko-KR" altLang="en-US" smtClean="0"/>
                  <a:t>염기 적정에서 계산은 적정 시약</a:t>
                </a:r>
                <a:r>
                  <a:rPr lang="en-US" altLang="ko-KR" smtClean="0"/>
                  <a:t>(T)</a:t>
                </a:r>
                <a:r>
                  <a:rPr lang="ko-KR" altLang="en-US" smtClean="0"/>
                  <a:t>의 몰 수와 분석 물질</a:t>
                </a:r>
                <a:r>
                  <a:rPr lang="en-US" altLang="ko-KR" smtClean="0"/>
                  <a:t>(A)</a:t>
                </a:r>
                <a:r>
                  <a:rPr lang="ko-KR" altLang="en-US" smtClean="0"/>
                  <a:t>의 몰 수를 고려하여 수행</a:t>
                </a:r>
                <a:endParaRPr lang="en-US" altLang="ko-KR" smtClean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229743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84" y="2186063"/>
            <a:ext cx="4686300" cy="333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384" y="2686379"/>
            <a:ext cx="3819525" cy="323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562" y="3177170"/>
            <a:ext cx="4648200" cy="3429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25413" y="3939829"/>
            <a:ext cx="99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* M_T</a:t>
            </a:r>
            <a:r>
              <a:rPr lang="ko-KR" altLang="en-US" smtClean="0"/>
              <a:t>는 적정액의 몰농도</a:t>
            </a:r>
            <a:r>
              <a:rPr lang="en-US" altLang="ko-KR" smtClean="0"/>
              <a:t>, V_T</a:t>
            </a:r>
            <a:r>
              <a:rPr lang="ko-KR" altLang="en-US" smtClean="0"/>
              <a:t>는 종말점에서 측정된 </a:t>
            </a:r>
            <a:r>
              <a:rPr lang="en-US" altLang="ko-KR" smtClean="0"/>
              <a:t>T</a:t>
            </a:r>
            <a:r>
              <a:rPr lang="ko-KR" altLang="en-US" smtClean="0"/>
              <a:t>의 소비량</a:t>
            </a:r>
            <a:r>
              <a:rPr lang="en-US" altLang="ko-KR" smtClean="0"/>
              <a:t>(L)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25413" y="4517822"/>
            <a:ext cx="99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만일 표준 용액으로 수산화나트륨 시료 용액을 적정한다면</a:t>
            </a:r>
            <a:endParaRPr lang="en-US" altLang="ko-KR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4947" y="4993102"/>
            <a:ext cx="3800475" cy="4191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25413" y="5412202"/>
            <a:ext cx="163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식 </a:t>
            </a:r>
            <a:r>
              <a:rPr lang="en-US" altLang="ko-KR" smtClean="0"/>
              <a:t>(3)</a:t>
            </a:r>
            <a:r>
              <a:rPr lang="ko-KR" altLang="en-US" smtClean="0"/>
              <a:t>에 따라</a:t>
            </a:r>
            <a:endParaRPr lang="en-US" altLang="ko-KR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704" y="5495784"/>
            <a:ext cx="1038225" cy="2857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892523" y="5437086"/>
            <a:ext cx="717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이므로 </a:t>
            </a:r>
            <a:r>
              <a:rPr lang="en-US" altLang="ko-KR" smtClean="0"/>
              <a:t>M_T</a:t>
            </a:r>
            <a:r>
              <a:rPr lang="ko-KR" altLang="en-US" smtClean="0"/>
              <a:t>는 이미 알고 있는 염산 용액의 농도</a:t>
            </a:r>
            <a:r>
              <a:rPr lang="en-US" altLang="ko-KR" smtClean="0"/>
              <a:t>, V_T</a:t>
            </a:r>
            <a:r>
              <a:rPr lang="ko-KR" altLang="en-US" smtClean="0"/>
              <a:t>는 염산 용액의 소비량으로 측정되므로 시료 용액의 부피 </a:t>
            </a:r>
            <a:r>
              <a:rPr lang="en-US" altLang="ko-KR" smtClean="0"/>
              <a:t>V_A</a:t>
            </a:r>
            <a:r>
              <a:rPr lang="ko-KR" altLang="en-US" smtClean="0"/>
              <a:t>를 알면 수산화나트륨의 농도를 쉽게 계산할 수 있다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66512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080897" y="2739067"/>
            <a:ext cx="10034454" cy="1379864"/>
            <a:chOff x="1272369" y="1049299"/>
            <a:chExt cx="10034454" cy="1379864"/>
          </a:xfrm>
        </p:grpSpPr>
        <p:sp>
          <p:nvSpPr>
            <p:cNvPr id="15" name="TextBox 14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smtClean="0"/>
                <a:t>실험 </a:t>
              </a:r>
              <a:r>
                <a:rPr lang="en-US" altLang="ko-KR" sz="3000" b="1" smtClean="0"/>
                <a:t>B. </a:t>
              </a:r>
              <a:r>
                <a:rPr lang="ko-KR" altLang="en-US" sz="3000" b="1" smtClean="0"/>
                <a:t>아스피린 </a:t>
              </a:r>
              <a:r>
                <a:rPr lang="ko-KR" altLang="en-US" sz="3000" b="1" smtClean="0"/>
                <a:t>적정</a:t>
              </a:r>
              <a:endParaRPr lang="en-US" altLang="ko-KR" sz="3000" b="1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272369" y="2059831"/>
              <a:ext cx="10034454" cy="369332"/>
              <a:chOff x="1272369" y="2059831"/>
              <a:chExt cx="10034454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380369" y="2059831"/>
                <a:ext cx="9926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 실험 </a:t>
                </a:r>
                <a:r>
                  <a:rPr lang="ko-KR" altLang="en-US" smtClean="0"/>
                  <a:t>및 </a:t>
                </a:r>
                <a:r>
                  <a:rPr lang="ko-KR" altLang="en-US" smtClean="0"/>
                  <a:t>보고서 작성</a:t>
                </a:r>
                <a:endParaRPr lang="en-US" altLang="ko-KR" smtClean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272369" y="2065845"/>
                <a:ext cx="108000" cy="363318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184125" y="1697727"/>
            <a:ext cx="9827997" cy="3462544"/>
            <a:chOff x="1466498" y="1703565"/>
            <a:chExt cx="9827997" cy="3462544"/>
          </a:xfrm>
        </p:grpSpPr>
        <p:grpSp>
          <p:nvGrpSpPr>
            <p:cNvPr id="30" name="그룹 29"/>
            <p:cNvGrpSpPr/>
            <p:nvPr/>
          </p:nvGrpSpPr>
          <p:grpSpPr>
            <a:xfrm>
              <a:off x="1466498" y="1703565"/>
              <a:ext cx="5004262" cy="3462544"/>
              <a:chOff x="1272369" y="1049299"/>
              <a:chExt cx="5004262" cy="3462544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4. </a:t>
                </a:r>
                <a:r>
                  <a:rPr lang="ko-KR" altLang="en-US" sz="3000" b="1"/>
                  <a:t>정리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7998" cy="244599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574496" y="2723981"/>
              <a:ext cx="8439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관련 학과 </a:t>
              </a:r>
              <a:r>
                <a:rPr lang="en-US" altLang="ko-KR"/>
                <a:t>: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74496" y="3021367"/>
              <a:ext cx="6604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</a:t>
              </a:r>
              <a:r>
                <a:rPr lang="ko-KR" altLang="en-US" smtClean="0"/>
                <a:t>화학과</a:t>
              </a:r>
              <a:r>
                <a:rPr lang="en-US" altLang="ko-KR"/>
                <a:t>,</a:t>
              </a:r>
              <a:r>
                <a:rPr lang="ko-KR" altLang="en-US"/>
                <a:t> </a:t>
              </a:r>
              <a:r>
                <a:rPr lang="ko-KR" altLang="en-US" smtClean="0"/>
                <a:t>화학공학과</a:t>
              </a:r>
              <a:r>
                <a:rPr lang="en-US" altLang="ko-KR" smtClean="0"/>
                <a:t>,</a:t>
              </a:r>
              <a:r>
                <a:rPr lang="ko-KR" altLang="en-US" smtClean="0"/>
                <a:t> 의예과</a:t>
              </a:r>
              <a:r>
                <a:rPr lang="en-US" altLang="ko-KR"/>
                <a:t>,</a:t>
              </a:r>
              <a:r>
                <a:rPr lang="ko-KR" altLang="en-US"/>
                <a:t> </a:t>
              </a:r>
              <a:r>
                <a:rPr lang="ko-KR" altLang="en-US" smtClean="0"/>
                <a:t>약학과</a:t>
              </a:r>
              <a:r>
                <a:rPr lang="en-US" altLang="ko-KR" smtClean="0"/>
                <a:t> </a:t>
              </a:r>
              <a:r>
                <a:rPr lang="ko-KR" altLang="en-US"/>
                <a:t>등</a:t>
              </a:r>
              <a:endParaRPr lang="en-US" altLang="ko-K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74496" y="3688085"/>
              <a:ext cx="9491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0</a:t>
              </a:r>
              <a:r>
                <a:rPr lang="en-US" altLang="ko-KR"/>
                <a:t>. </a:t>
              </a:r>
              <a:r>
                <a:rPr lang="ko-KR" altLang="en-US"/>
                <a:t>유기화학이란</a:t>
              </a:r>
              <a:r>
                <a:rPr lang="en-US" altLang="ko-KR"/>
                <a:t>?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74496" y="4796777"/>
              <a:ext cx="9491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3. </a:t>
              </a:r>
              <a:r>
                <a:rPr lang="ko-KR" altLang="en-US" smtClean="0"/>
                <a:t>아스피린 적정 </a:t>
              </a:r>
              <a:r>
                <a:rPr lang="en-US" altLang="ko-KR" smtClean="0"/>
                <a:t>– PH/</a:t>
              </a:r>
              <a:r>
                <a:rPr lang="ko-KR" altLang="en-US" smtClean="0"/>
                <a:t>산염기 지시약</a:t>
              </a:r>
              <a:r>
                <a:rPr lang="en-US" altLang="ko-KR" smtClean="0"/>
                <a:t>/</a:t>
              </a:r>
              <a:r>
                <a:rPr lang="ko-KR" altLang="en-US" smtClean="0"/>
                <a:t>산</a:t>
              </a:r>
              <a:r>
                <a:rPr lang="en-US" altLang="ko-KR" smtClean="0"/>
                <a:t>-</a:t>
              </a:r>
              <a:r>
                <a:rPr lang="ko-KR" altLang="en-US" smtClean="0"/>
                <a:t>염기 적정법</a:t>
              </a:r>
              <a:r>
                <a:rPr lang="en-US" altLang="ko-KR" smtClean="0"/>
                <a:t>/</a:t>
              </a:r>
              <a:r>
                <a:rPr lang="ko-KR" altLang="en-US" smtClean="0"/>
                <a:t>몰</a:t>
              </a:r>
              <a:endParaRPr lang="en-US" altLang="ko-K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4496" y="4058113"/>
              <a:ext cx="963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1</a:t>
              </a:r>
              <a:r>
                <a:rPr lang="en-US" altLang="ko-KR"/>
                <a:t>. </a:t>
              </a:r>
              <a:r>
                <a:rPr lang="ko-KR" altLang="en-US"/>
                <a:t>아스피린이란</a:t>
              </a:r>
              <a:r>
                <a:rPr lang="en-US" altLang="ko-KR"/>
                <a:t>?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74495" y="4427445"/>
              <a:ext cx="9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2</a:t>
              </a:r>
              <a:r>
                <a:rPr lang="en-US" altLang="ko-KR"/>
                <a:t>. </a:t>
              </a:r>
              <a:r>
                <a:rPr lang="ko-KR" altLang="en-US"/>
                <a:t>아스피린 </a:t>
              </a:r>
              <a:r>
                <a:rPr lang="ko-KR" altLang="en-US" smtClean="0"/>
                <a:t>합성 </a:t>
              </a:r>
              <a:r>
                <a:rPr lang="en-US" altLang="ko-KR" smtClean="0"/>
                <a:t>– </a:t>
              </a:r>
              <a:r>
                <a:rPr lang="ko-KR" altLang="en-US" smtClean="0"/>
                <a:t>공유결합</a:t>
              </a:r>
              <a:r>
                <a:rPr lang="en-US" altLang="ko-KR" smtClean="0"/>
                <a:t>/</a:t>
              </a:r>
              <a:r>
                <a:rPr lang="ko-KR" altLang="en-US" smtClean="0"/>
                <a:t>축합반응</a:t>
              </a:r>
              <a:r>
                <a:rPr lang="en-US" altLang="ko-KR" smtClean="0"/>
                <a:t>/</a:t>
              </a:r>
              <a:r>
                <a:rPr lang="ko-KR" altLang="en-US" smtClean="0"/>
                <a:t>가수분해</a:t>
              </a:r>
              <a:r>
                <a:rPr lang="en-US" altLang="ko-KR" smtClean="0"/>
                <a:t>/</a:t>
              </a:r>
              <a:r>
                <a:rPr lang="ko-KR" altLang="en-US" smtClean="0"/>
                <a:t>에스테르 반응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717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184125" y="1382110"/>
            <a:ext cx="9827998" cy="4093778"/>
            <a:chOff x="1086210" y="777381"/>
            <a:chExt cx="9827998" cy="4093778"/>
          </a:xfrm>
        </p:grpSpPr>
        <p:grpSp>
          <p:nvGrpSpPr>
            <p:cNvPr id="5" name="그룹 4"/>
            <p:cNvGrpSpPr/>
            <p:nvPr/>
          </p:nvGrpSpPr>
          <p:grpSpPr>
            <a:xfrm>
              <a:off x="1086210" y="777381"/>
              <a:ext cx="9827998" cy="4093778"/>
              <a:chOff x="1466498" y="1703565"/>
              <a:chExt cx="9827998" cy="409377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6498" y="1703565"/>
                <a:ext cx="5004262" cy="4093778"/>
                <a:chOff x="1272369" y="1049299"/>
                <a:chExt cx="5004262" cy="4093778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4. </a:t>
                  </a:r>
                  <a:r>
                    <a:rPr lang="ko-KR" altLang="en-US" sz="3000" b="1"/>
                    <a:t>정리</a:t>
                  </a:r>
                  <a:endParaRPr lang="en-US" altLang="ko-KR" sz="3000" b="1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7998" cy="3077232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574496" y="3088258"/>
                <a:ext cx="9720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[</a:t>
                </a:r>
                <a:r>
                  <a:rPr lang="ko-KR" altLang="en-US"/>
                  <a:t>사회</a:t>
                </a:r>
                <a:r>
                  <a:rPr lang="en-US" altLang="ko-KR"/>
                  <a:t>] </a:t>
                </a:r>
                <a:r>
                  <a:rPr lang="ko-KR" altLang="en-US"/>
                  <a:t>시장 경제와 금융 단원에서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주식</a:t>
                </a:r>
                <a:r>
                  <a:rPr lang="ko-KR" altLang="en-US"/>
                  <a:t>의 특징에 대해 공부해보고</a:t>
                </a:r>
                <a:r>
                  <a:rPr lang="en-US" altLang="ko-KR"/>
                  <a:t>, </a:t>
                </a:r>
                <a:r>
                  <a:rPr lang="ko-KR" altLang="en-US"/>
                  <a:t>주식 시장을 수학적으로  </a:t>
                </a:r>
                <a:endParaRPr lang="en-US" altLang="ko-KR"/>
              </a:p>
              <a:p>
                <a:r>
                  <a:rPr lang="en-US" altLang="ko-KR"/>
                  <a:t> </a:t>
                </a:r>
                <a:r>
                  <a:rPr lang="ko-KR" altLang="en-US"/>
                  <a:t>분석해보기 위해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게임이론에 대해 조사함</a:t>
                </a:r>
                <a:r>
                  <a:rPr lang="en-US" altLang="ko-KR"/>
                  <a:t>. </a:t>
                </a:r>
                <a:r>
                  <a:rPr lang="ko-KR" altLang="en-US"/>
                  <a:t>특히 최후통첩 게임으로 주식 시장을 분석한 내용</a:t>
                </a:r>
                <a:endParaRPr lang="en-US" altLang="ko-KR"/>
              </a:p>
              <a:p>
                <a:r>
                  <a:rPr lang="en-US" altLang="ko-KR"/>
                  <a:t> </a:t>
                </a:r>
                <a:r>
                  <a:rPr lang="ko-KR" altLang="en-US"/>
                  <a:t>을 친구들 앞에서 </a:t>
                </a:r>
                <a:r>
                  <a:rPr lang="ko-KR" altLang="en-US" b="1" u="sng">
                    <a:solidFill>
                      <a:srgbClr val="CA0464"/>
                    </a:solidFill>
                  </a:rPr>
                  <a:t>발표</a:t>
                </a:r>
                <a:r>
                  <a:rPr lang="ko-KR" altLang="en-US"/>
                  <a:t>한 뒤</a:t>
                </a:r>
                <a:r>
                  <a:rPr lang="en-US" altLang="ko-KR"/>
                  <a:t>, </a:t>
                </a:r>
                <a:r>
                  <a:rPr lang="ko-KR" altLang="en-US"/>
                  <a:t>관련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논문</a:t>
                </a:r>
                <a:r>
                  <a:rPr lang="ko-KR" altLang="en-US"/>
                  <a:t>을 찾아 읽어보면서 </a:t>
                </a:r>
                <a:r>
                  <a:rPr lang="en-US" altLang="ko-KR" b="1" u="sng">
                    <a:solidFill>
                      <a:srgbClr val="CA0464"/>
                    </a:solidFill>
                  </a:rPr>
                  <a:t>‘</a:t>
                </a:r>
                <a:r>
                  <a:rPr lang="ko-KR" altLang="en-US" b="1" u="sng">
                    <a:solidFill>
                      <a:srgbClr val="CA0464"/>
                    </a:solidFill>
                  </a:rPr>
                  <a:t>조별과제의 무임승차 사례와 게</a:t>
                </a:r>
                <a:endParaRPr lang="en-US" altLang="ko-KR" b="1" u="sng">
                  <a:solidFill>
                    <a:srgbClr val="CA0464"/>
                  </a:solidFill>
                </a:endParaRPr>
              </a:p>
              <a:p>
                <a:r>
                  <a:rPr lang="en-US" altLang="ko-KR" b="1" u="sng">
                    <a:solidFill>
                      <a:srgbClr val="CA0464"/>
                    </a:solidFill>
                  </a:rPr>
                  <a:t> </a:t>
                </a:r>
                <a:r>
                  <a:rPr lang="ko-KR" altLang="en-US" b="1" u="sng">
                    <a:solidFill>
                      <a:srgbClr val="CA0464"/>
                    </a:solidFill>
                  </a:rPr>
                  <a:t>임이론과의 관련성</a:t>
                </a:r>
                <a:r>
                  <a:rPr lang="en-US" altLang="ko-KR" b="1" u="sng">
                    <a:solidFill>
                      <a:srgbClr val="CA0464"/>
                    </a:solidFill>
                  </a:rPr>
                  <a:t>＇</a:t>
                </a:r>
                <a:r>
                  <a:rPr lang="ko-KR" altLang="en-US"/>
                  <a:t>에 관한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보고서</a:t>
                </a:r>
                <a:r>
                  <a:rPr lang="ko-KR" altLang="en-US"/>
                  <a:t>를 작성함</a:t>
                </a:r>
                <a:r>
                  <a:rPr lang="en-US" altLang="ko-KR"/>
                  <a:t>.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94208" y="3670830"/>
              <a:ext cx="96364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[</a:t>
              </a:r>
              <a:r>
                <a:rPr lang="ko-KR" altLang="en-US"/>
                <a:t>확률과 통계</a:t>
              </a:r>
              <a:r>
                <a:rPr lang="en-US" altLang="ko-KR"/>
                <a:t>] </a:t>
              </a:r>
              <a:r>
                <a:rPr lang="ko-KR" altLang="en-US"/>
                <a:t>통계를 활용한 데이터 분석 방법에 호기심을 가지고 </a:t>
              </a:r>
              <a:r>
                <a:rPr lang="ko-KR" altLang="en-US" b="1">
                  <a:solidFill>
                    <a:srgbClr val="CA0464"/>
                  </a:solidFill>
                </a:rPr>
                <a:t>시계열 분석</a:t>
              </a:r>
              <a:r>
                <a:rPr lang="en-US" altLang="ko-KR" b="1">
                  <a:solidFill>
                    <a:srgbClr val="CA0464"/>
                  </a:solidFill>
                </a:rPr>
                <a:t>, </a:t>
              </a:r>
              <a:r>
                <a:rPr lang="ko-KR" altLang="en-US" b="1">
                  <a:solidFill>
                    <a:srgbClr val="CA0464"/>
                  </a:solidFill>
                </a:rPr>
                <a:t>다중회귀분</a:t>
              </a:r>
              <a:endParaRPr lang="en-US" altLang="ko-KR" b="1">
                <a:solidFill>
                  <a:srgbClr val="CA0464"/>
                </a:solidFill>
              </a:endParaRPr>
            </a:p>
            <a:p>
              <a:r>
                <a:rPr lang="en-US" altLang="ko-KR" b="1">
                  <a:solidFill>
                    <a:srgbClr val="CA0464"/>
                  </a:solidFill>
                </a:rPr>
                <a:t> </a:t>
              </a:r>
              <a:r>
                <a:rPr lang="ko-KR" altLang="en-US" b="1">
                  <a:solidFill>
                    <a:srgbClr val="CA0464"/>
                  </a:solidFill>
                </a:rPr>
                <a:t>석</a:t>
              </a:r>
              <a:r>
                <a:rPr lang="ko-KR" altLang="en-US"/>
                <a:t> 등 수학적 알고리즘을 활용한 퀀트 투자 방식에 대한 </a:t>
              </a:r>
              <a:r>
                <a:rPr lang="ko-KR" altLang="en-US" b="1" u="sng">
                  <a:solidFill>
                    <a:srgbClr val="CA0464"/>
                  </a:solidFill>
                </a:rPr>
                <a:t>책을 찾아 읽어봄</a:t>
              </a:r>
              <a:r>
                <a:rPr lang="en-US" altLang="ko-KR"/>
                <a:t>. </a:t>
              </a:r>
              <a:r>
                <a:rPr lang="ko-KR" altLang="en-US"/>
                <a:t>이후</a:t>
              </a:r>
              <a:r>
                <a:rPr lang="en-US" altLang="ko-KR"/>
                <a:t> </a:t>
              </a:r>
              <a:r>
                <a:rPr lang="ko-KR" altLang="en-US"/>
                <a:t>동아리 활</a:t>
              </a:r>
              <a:endParaRPr lang="en-US" altLang="ko-KR"/>
            </a:p>
            <a:p>
              <a:r>
                <a:rPr lang="en-US" altLang="ko-KR"/>
                <a:t> </a:t>
              </a:r>
              <a:r>
                <a:rPr lang="ko-KR" altLang="en-US"/>
                <a:t>동을 통해 </a:t>
              </a:r>
              <a:r>
                <a:rPr lang="ko-KR" altLang="en-US" b="1">
                  <a:solidFill>
                    <a:srgbClr val="CA0464"/>
                  </a:solidFill>
                </a:rPr>
                <a:t>모의투자활동</a:t>
              </a:r>
              <a:r>
                <a:rPr lang="ko-KR" altLang="en-US"/>
                <a:t>을 해보면서</a:t>
              </a:r>
              <a:r>
                <a:rPr lang="en-US" altLang="ko-KR"/>
                <a:t>, </a:t>
              </a:r>
              <a:r>
                <a:rPr lang="ko-KR" altLang="en-US"/>
                <a:t>직접 만들어본 알고리즘의 </a:t>
              </a:r>
              <a:r>
                <a:rPr lang="ko-KR" altLang="en-US" b="1">
                  <a:solidFill>
                    <a:srgbClr val="CA0464"/>
                  </a:solidFill>
                </a:rPr>
                <a:t>부족한 점을 찾고 이를 분</a:t>
              </a:r>
              <a:endParaRPr lang="en-US" altLang="ko-KR" b="1">
                <a:solidFill>
                  <a:srgbClr val="CA0464"/>
                </a:solidFill>
              </a:endParaRPr>
            </a:p>
            <a:p>
              <a:r>
                <a:rPr lang="en-US" altLang="ko-KR" b="1">
                  <a:solidFill>
                    <a:srgbClr val="CA0464"/>
                  </a:solidFill>
                </a:rPr>
                <a:t> </a:t>
              </a:r>
              <a:r>
                <a:rPr lang="ko-KR" altLang="en-US" b="1">
                  <a:solidFill>
                    <a:srgbClr val="CA0464"/>
                  </a:solidFill>
                </a:rPr>
                <a:t>석</a:t>
              </a:r>
              <a:r>
                <a:rPr lang="ko-KR" altLang="en-US"/>
                <a:t>해봄</a:t>
              </a:r>
              <a:r>
                <a:rPr lang="en-US" altLang="ko-KR"/>
                <a:t>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94208" y="1793927"/>
              <a:ext cx="3059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</a:t>
              </a:r>
              <a:r>
                <a:rPr lang="ko-KR" altLang="en-US"/>
                <a:t>생기부 기재 요령 </a:t>
              </a:r>
              <a:r>
                <a:rPr lang="en-US" altLang="ko-KR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563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824171" y="776847"/>
            <a:ext cx="8547905" cy="5304304"/>
            <a:chOff x="1233621" y="778608"/>
            <a:chExt cx="8547905" cy="5304304"/>
          </a:xfrm>
        </p:grpSpPr>
        <p:grpSp>
          <p:nvGrpSpPr>
            <p:cNvPr id="5" name="그룹 4"/>
            <p:cNvGrpSpPr/>
            <p:nvPr/>
          </p:nvGrpSpPr>
          <p:grpSpPr>
            <a:xfrm>
              <a:off x="1233621" y="778608"/>
              <a:ext cx="8547905" cy="5304304"/>
              <a:chOff x="1233621" y="1055568"/>
              <a:chExt cx="8547905" cy="5304304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33621" y="1055568"/>
                <a:ext cx="8547905" cy="1974636"/>
                <a:chOff x="1272369" y="1049299"/>
                <a:chExt cx="8547905" cy="1974636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0. </a:t>
                  </a:r>
                  <a:r>
                    <a:rPr lang="ko-KR" altLang="en-US" sz="3000" b="1" smtClean="0"/>
                    <a:t>유기화학이란</a:t>
                  </a:r>
                  <a:r>
                    <a:rPr lang="en-US" altLang="ko-KR" sz="3000" b="1"/>
                    <a:t>?</a:t>
                  </a:r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8547905" cy="964104"/>
                  <a:chOff x="1272369" y="2059831"/>
                  <a:chExt cx="8547905" cy="964104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8439905" cy="964104"/>
                    <a:chOff x="1380369" y="2059831"/>
                    <a:chExt cx="8439905" cy="964104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84399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mtClean="0"/>
                        <a:t> 탄소를 포함하는 화합물을 연구하는 학문</a:t>
                      </a:r>
                      <a:endParaRPr lang="en-US" altLang="ko-KR"/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654603"/>
                      <a:ext cx="84399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mtClean="0"/>
                        <a:t> </a:t>
                      </a:r>
                      <a:r>
                        <a:rPr lang="ko-KR" altLang="en-US" smtClean="0"/>
                        <a:t>탄소는 최대 </a:t>
                      </a:r>
                      <a:r>
                        <a:rPr lang="en-US" altLang="ko-KR" smtClean="0"/>
                        <a:t>4</a:t>
                      </a:r>
                      <a:r>
                        <a:rPr lang="ko-KR" altLang="en-US" smtClean="0"/>
                        <a:t>개까지 결합을 형성할 수 있어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여러가지 화합물을 만들 수 있다</a:t>
                      </a:r>
                      <a:endParaRPr lang="en-US" altLang="ko-KR"/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958091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2050" name="Picture 2" descr="원소 주기율표 간단 해석 : 네이버 블로그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02" b="823"/>
              <a:stretch/>
            </p:blipFill>
            <p:spPr bwMode="auto">
              <a:xfrm>
                <a:off x="2148486" y="3303642"/>
                <a:ext cx="5452220" cy="30562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8" name="Picture 4" descr="탄소 - 위키백과, 우리 모두의 백과사전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0730" y="3026682"/>
              <a:ext cx="1439999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895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991758" y="701722"/>
            <a:ext cx="8212732" cy="5454553"/>
            <a:chOff x="1991758" y="779356"/>
            <a:chExt cx="8212732" cy="5454553"/>
          </a:xfrm>
        </p:grpSpPr>
        <p:grpSp>
          <p:nvGrpSpPr>
            <p:cNvPr id="5" name="그룹 4"/>
            <p:cNvGrpSpPr/>
            <p:nvPr/>
          </p:nvGrpSpPr>
          <p:grpSpPr>
            <a:xfrm>
              <a:off x="1991758" y="779356"/>
              <a:ext cx="8212732" cy="2990300"/>
              <a:chOff x="1233621" y="1055568"/>
              <a:chExt cx="8212732" cy="2990300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33621" y="1055568"/>
                <a:ext cx="8038164" cy="2990300"/>
                <a:chOff x="1272369" y="1049299"/>
                <a:chExt cx="8038164" cy="2990300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1. </a:t>
                  </a:r>
                  <a:r>
                    <a:rPr lang="ko-KR" altLang="en-US" sz="3000" b="1" smtClean="0"/>
                    <a:t>아스피린이란</a:t>
                  </a:r>
                  <a:r>
                    <a:rPr lang="en-US" altLang="ko-KR" sz="3000" b="1"/>
                    <a:t>?</a:t>
                  </a:r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8038164" cy="1979768"/>
                  <a:chOff x="1272369" y="2059831"/>
                  <a:chExt cx="8038164" cy="1979768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8" y="2059831"/>
                    <a:ext cx="7930165" cy="964104"/>
                    <a:chOff x="1380368" y="2059831"/>
                    <a:chExt cx="7930165" cy="964104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79301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mtClean="0"/>
                        <a:t> </a:t>
                      </a:r>
                      <a:r>
                        <a:rPr lang="ko-KR" altLang="en-US" smtClean="0"/>
                        <a:t>세계적으로 가장 많이 팔리는 진통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해열제 중 하나</a:t>
                      </a:r>
                      <a:endParaRPr lang="en-US" altLang="ko-KR"/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8" y="2654603"/>
                      <a:ext cx="66333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mtClean="0"/>
                        <a:t> </a:t>
                      </a:r>
                      <a:r>
                        <a:rPr lang="ko-KR" altLang="en-US" smtClean="0"/>
                        <a:t>버드나무 껍질에 함유된 살리실산이라는 물질에서 비롯</a:t>
                      </a:r>
                      <a:endParaRPr lang="en-US" altLang="ko-KR"/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5"/>
                    <a:ext cx="107998" cy="1973754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" name="TextBox 11"/>
              <p:cNvSpPr txBox="1"/>
              <p:nvPr/>
            </p:nvSpPr>
            <p:spPr>
              <a:xfrm>
                <a:off x="1341620" y="3676535"/>
                <a:ext cx="5577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sym typeface="Wingdings" panose="05000000000000000000" pitchFamily="2" charset="2"/>
                  </a:rPr>
                  <a:t>  </a:t>
                </a:r>
                <a:r>
                  <a:rPr lang="ko-KR" altLang="en-US" b="1" smtClean="0">
                    <a:solidFill>
                      <a:srgbClr val="CA0464"/>
                    </a:solidFill>
                    <a:sym typeface="Wingdings" panose="05000000000000000000" pitchFamily="2" charset="2"/>
                  </a:rPr>
                  <a:t>에스테르 반응</a:t>
                </a:r>
                <a:r>
                  <a:rPr lang="ko-KR" altLang="en-US" smtClean="0">
                    <a:sym typeface="Wingdings" panose="05000000000000000000" pitchFamily="2" charset="2"/>
                  </a:rPr>
                  <a:t>으로 살리실산의 부작용 감소</a:t>
                </a:r>
                <a:endParaRPr lang="en-US" altLang="ko-KR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341621" y="3030204"/>
                <a:ext cx="8104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>
                    <a:sym typeface="Wingdings" panose="05000000000000000000" pitchFamily="2" charset="2"/>
                  </a:rPr>
                  <a:t> </a:t>
                </a:r>
                <a:r>
                  <a:rPr lang="en-US" altLang="ko-KR">
                    <a:sym typeface="Wingdings" panose="05000000000000000000" pitchFamily="2" charset="2"/>
                  </a:rPr>
                  <a:t> </a:t>
                </a:r>
                <a:r>
                  <a:rPr lang="ko-KR" altLang="en-US" smtClean="0">
                    <a:sym typeface="Wingdings" panose="05000000000000000000" pitchFamily="2" charset="2"/>
                  </a:rPr>
                  <a:t>살리실산은 의약적 효과가 있었지만 위벽을 자극하여 설사를 일으키거나</a:t>
                </a:r>
                <a:r>
                  <a:rPr lang="en-US" altLang="ko-KR" smtClean="0">
                    <a:sym typeface="Wingdings" panose="05000000000000000000" pitchFamily="2" charset="2"/>
                  </a:rPr>
                  <a:t>, </a:t>
                </a:r>
              </a:p>
              <a:p>
                <a:r>
                  <a:rPr lang="en-US" altLang="ko-KR">
                    <a:sym typeface="Wingdings" panose="05000000000000000000" pitchFamily="2" charset="2"/>
                  </a:rPr>
                  <a:t> </a:t>
                </a:r>
                <a:r>
                  <a:rPr lang="en-US" altLang="ko-KR" smtClean="0">
                    <a:sym typeface="Wingdings" panose="05000000000000000000" pitchFamily="2" charset="2"/>
                  </a:rPr>
                  <a:t>    </a:t>
                </a:r>
                <a:r>
                  <a:rPr lang="ko-KR" altLang="en-US" smtClean="0">
                    <a:sym typeface="Wingdings" panose="05000000000000000000" pitchFamily="2" charset="2"/>
                  </a:rPr>
                  <a:t>심하면 죽는 경우도 발생</a:t>
                </a:r>
                <a:endParaRPr lang="en-US" altLang="ko-KR" smtClean="0">
                  <a:sym typeface="Wingdings" panose="05000000000000000000" pitchFamily="2" charset="2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2776113" y="4046654"/>
              <a:ext cx="6577454" cy="2187255"/>
              <a:chOff x="2800292" y="4070287"/>
              <a:chExt cx="6577454" cy="2187255"/>
            </a:xfrm>
          </p:grpSpPr>
          <p:pic>
            <p:nvPicPr>
              <p:cNvPr id="2050" name="Picture 2" descr="아스피린, 코로나 입원환자 사망 줄인다” : 동아사이언스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0292" y="4097542"/>
                <a:ext cx="3460464" cy="21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버드나무 Ⅱ &lt; 전문가 칼럼 &lt; SPECIAL &lt; 기사본문 - 엠디저널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7747" y="4070287"/>
                <a:ext cx="2879999" cy="21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27259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544125" y="1246134"/>
            <a:ext cx="9107998" cy="4365730"/>
            <a:chOff x="1393909" y="1150609"/>
            <a:chExt cx="9107998" cy="4365730"/>
          </a:xfrm>
        </p:grpSpPr>
        <p:grpSp>
          <p:nvGrpSpPr>
            <p:cNvPr id="30" name="그룹 29"/>
            <p:cNvGrpSpPr/>
            <p:nvPr/>
          </p:nvGrpSpPr>
          <p:grpSpPr>
            <a:xfrm>
              <a:off x="1393909" y="1150609"/>
              <a:ext cx="9107998" cy="1749196"/>
              <a:chOff x="1272369" y="1049299"/>
              <a:chExt cx="9107998" cy="174919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2</a:t>
                </a:r>
                <a:r>
                  <a:rPr lang="en-US" altLang="ko-KR" sz="3000" b="1" smtClean="0"/>
                  <a:t>. </a:t>
                </a:r>
                <a:r>
                  <a:rPr lang="ko-KR" altLang="en-US" sz="3000" b="1" smtClean="0"/>
                  <a:t>아스피린 합성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9107998" cy="738664"/>
                <a:chOff x="1272369" y="2059831"/>
                <a:chExt cx="9107998" cy="738664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0367" y="2059831"/>
                  <a:ext cx="9000000" cy="738664"/>
                  <a:chOff x="1380367" y="2059831"/>
                  <a:chExt cx="9000000" cy="738664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380369" y="2059831"/>
                    <a:ext cx="79301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mtClean="0"/>
                      <a:t> 공유결합</a:t>
                    </a:r>
                    <a:endParaRPr lang="en-US" altLang="ko-KR"/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380367" y="2429163"/>
                    <a:ext cx="9000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</a:t>
                    </a:r>
                    <a:r>
                      <a:rPr lang="en-US" altLang="ko-KR" smtClean="0"/>
                      <a:t>: </a:t>
                    </a:r>
                    <a:r>
                      <a:rPr lang="ko-KR" altLang="en-US" smtClean="0"/>
                      <a:t>원자들이 각각 전자쌍을 공유함으로써 형성되는 결합</a:t>
                    </a:r>
                    <a:endParaRPr lang="en-US" altLang="ko-KR"/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7998" cy="732650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1026" name="Picture 2" descr="금성출판사 :: 티칭백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4666" y="3356339"/>
              <a:ext cx="4934481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753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1540137" y="666325"/>
            <a:ext cx="9115974" cy="5525347"/>
            <a:chOff x="1544125" y="586282"/>
            <a:chExt cx="9115974" cy="5525347"/>
          </a:xfrm>
        </p:grpSpPr>
        <p:grpSp>
          <p:nvGrpSpPr>
            <p:cNvPr id="30" name="그룹 29"/>
            <p:cNvGrpSpPr/>
            <p:nvPr/>
          </p:nvGrpSpPr>
          <p:grpSpPr>
            <a:xfrm>
              <a:off x="1544125" y="586282"/>
              <a:ext cx="9107997" cy="5520110"/>
              <a:chOff x="1272369" y="1049299"/>
              <a:chExt cx="9107997" cy="552011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2</a:t>
                </a:r>
                <a:r>
                  <a:rPr lang="en-US" altLang="ko-KR" sz="3000" b="1" smtClean="0"/>
                  <a:t>. </a:t>
                </a:r>
                <a:r>
                  <a:rPr lang="ko-KR" altLang="en-US" sz="3000" b="1" smtClean="0"/>
                  <a:t>아스피린 합성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9107997" cy="4509578"/>
                <a:chOff x="1272369" y="2059831"/>
                <a:chExt cx="9107997" cy="4509578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0366" y="2059831"/>
                  <a:ext cx="9000000" cy="1015663"/>
                  <a:chOff x="1380366" y="2059831"/>
                  <a:chExt cx="9000000" cy="1015663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380369" y="2059831"/>
                    <a:ext cx="79301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mtClean="0"/>
                      <a:t> </a:t>
                    </a:r>
                    <a:r>
                      <a:rPr lang="ko-KR" altLang="en-US" b="1" smtClean="0">
                        <a:solidFill>
                          <a:srgbClr val="CA0464"/>
                        </a:solidFill>
                      </a:rPr>
                      <a:t>축합반응</a:t>
                    </a:r>
                    <a:endParaRPr lang="en-US" altLang="ko-KR" b="1">
                      <a:solidFill>
                        <a:srgbClr val="CA0464"/>
                      </a:solidFill>
                    </a:endParaRPr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380366" y="2429163"/>
                    <a:ext cx="90000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mtClean="0"/>
                      <a:t> : </a:t>
                    </a:r>
                    <a:r>
                      <a:rPr lang="ko-KR" altLang="en-US" smtClean="0"/>
                      <a:t>유기화합물 분자들이 반응을 통해</a:t>
                    </a:r>
                    <a:r>
                      <a:rPr lang="en-US" altLang="ko-KR" smtClean="0"/>
                      <a:t> </a:t>
                    </a:r>
                    <a:r>
                      <a:rPr lang="ko-KR" altLang="en-US" smtClean="0"/>
                      <a:t>간단한 분자가 제거되면서</a:t>
                    </a:r>
                    <a:r>
                      <a:rPr lang="en-US" altLang="ko-KR" smtClean="0"/>
                      <a:t>,</a:t>
                    </a:r>
                    <a:r>
                      <a:rPr lang="ko-KR" altLang="en-US" smtClean="0"/>
                      <a:t> 새로운 화합물을 </a:t>
                    </a:r>
                    <a:endParaRPr lang="en-US" altLang="ko-KR" smtClean="0"/>
                  </a:p>
                  <a:p>
                    <a:r>
                      <a:rPr lang="en-US" altLang="ko-KR"/>
                      <a:t> </a:t>
                    </a:r>
                    <a:r>
                      <a:rPr lang="en-US" altLang="ko-KR" smtClean="0"/>
                      <a:t>  </a:t>
                    </a:r>
                    <a:r>
                      <a:rPr lang="ko-KR" altLang="en-US" smtClean="0"/>
                      <a:t>만드는 과정</a:t>
                    </a:r>
                    <a:endParaRPr lang="en-US" altLang="ko-KR"/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8000" cy="4503564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5" name="그룹 54"/>
            <p:cNvGrpSpPr/>
            <p:nvPr/>
          </p:nvGrpSpPr>
          <p:grpSpPr>
            <a:xfrm>
              <a:off x="1660099" y="3880220"/>
              <a:ext cx="9000000" cy="725990"/>
              <a:chOff x="2099754" y="3549755"/>
              <a:chExt cx="9000000" cy="72599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099755" y="3549755"/>
                <a:ext cx="663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가수분해</a:t>
                </a:r>
                <a:endParaRPr lang="en-US" altLang="ko-KR" b="1">
                  <a:solidFill>
                    <a:srgbClr val="CA0464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099754" y="3915745"/>
                <a:ext cx="9000000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 : </a:t>
                </a:r>
                <a:r>
                  <a:rPr lang="ko-KR" altLang="en-US" smtClean="0"/>
                  <a:t>물과 반응하여 원래 하나였던 큰 분자가 몇 개의 이온이나 분자로 분해되는 반응</a:t>
                </a:r>
                <a:endParaRPr lang="en-US" altLang="ko-KR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3507830" y="2803870"/>
              <a:ext cx="5299661" cy="730317"/>
              <a:chOff x="6695607" y="1068531"/>
              <a:chExt cx="5299661" cy="730317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6695607" y="1074758"/>
                <a:ext cx="884741" cy="720000"/>
                <a:chOff x="6695607" y="1074758"/>
                <a:chExt cx="884741" cy="72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6695607" y="1074758"/>
                  <a:ext cx="720000" cy="720000"/>
                </a:xfrm>
                <a:prstGeom prst="ellipse">
                  <a:avLst/>
                </a:prstGeom>
                <a:solidFill>
                  <a:srgbClr val="2088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7292348" y="1505285"/>
                  <a:ext cx="288000" cy="2880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9"/>
              <p:cNvGrpSpPr/>
              <p:nvPr/>
            </p:nvGrpSpPr>
            <p:grpSpPr>
              <a:xfrm>
                <a:off x="8171455" y="1074758"/>
                <a:ext cx="810000" cy="720000"/>
                <a:chOff x="8373135" y="1074758"/>
                <a:chExt cx="810000" cy="720000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8373135" y="1074758"/>
                  <a:ext cx="720000" cy="720000"/>
                </a:xfrm>
                <a:prstGeom prst="ellipse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타원 14"/>
                <p:cNvSpPr/>
                <p:nvPr/>
              </p:nvSpPr>
              <p:spPr>
                <a:xfrm>
                  <a:off x="9003135" y="1165720"/>
                  <a:ext cx="180000" cy="1800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37" name="직선 화살표 연결선 36"/>
              <p:cNvCxnSpPr/>
              <p:nvPr/>
            </p:nvCxnSpPr>
            <p:spPr>
              <a:xfrm>
                <a:off x="9167876" y="1428531"/>
                <a:ext cx="360000" cy="16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타원 37"/>
              <p:cNvSpPr/>
              <p:nvPr/>
            </p:nvSpPr>
            <p:spPr>
              <a:xfrm>
                <a:off x="9802200" y="1078848"/>
                <a:ext cx="720000" cy="720000"/>
              </a:xfrm>
              <a:prstGeom prst="ellipse">
                <a:avLst/>
              </a:prstGeom>
              <a:solidFill>
                <a:srgbClr val="2088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0438621" y="1068531"/>
                <a:ext cx="720000" cy="720000"/>
              </a:xfrm>
              <a:prstGeom prst="ellipse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1707268" y="1212183"/>
                <a:ext cx="288000" cy="430012"/>
                <a:chOff x="9649845" y="3229380"/>
                <a:chExt cx="288000" cy="430012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9649845" y="3371392"/>
                  <a:ext cx="288000" cy="2880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타원 40"/>
                <p:cNvSpPr/>
                <p:nvPr/>
              </p:nvSpPr>
              <p:spPr>
                <a:xfrm>
                  <a:off x="9703887" y="3229380"/>
                  <a:ext cx="180000" cy="1800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7599953" y="1197699"/>
                <a:ext cx="540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smtClean="0"/>
                  <a:t>+</a:t>
                </a:r>
                <a:endParaRPr lang="ko-KR" altLang="en-US" sz="240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1162781" y="1196357"/>
                <a:ext cx="540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smtClean="0"/>
                  <a:t>+</a:t>
                </a:r>
                <a:endParaRPr lang="ko-KR" altLang="en-US" sz="240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3622306" y="4922961"/>
              <a:ext cx="5435585" cy="1188668"/>
              <a:chOff x="2031870" y="4511807"/>
              <a:chExt cx="5435585" cy="1188668"/>
            </a:xfrm>
          </p:grpSpPr>
          <p:cxnSp>
            <p:nvCxnSpPr>
              <p:cNvPr id="9" name="직선 화살표 연결선 8"/>
              <p:cNvCxnSpPr/>
              <p:nvPr/>
            </p:nvCxnSpPr>
            <p:spPr>
              <a:xfrm>
                <a:off x="3733856" y="4920844"/>
                <a:ext cx="1080000" cy="16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>
              <a:xfrm>
                <a:off x="5159421" y="4529052"/>
                <a:ext cx="753518" cy="720000"/>
                <a:chOff x="5582105" y="4223146"/>
                <a:chExt cx="753518" cy="720000"/>
              </a:xfrm>
            </p:grpSpPr>
            <p:sp>
              <p:nvSpPr>
                <p:cNvPr id="31" name="타원 30"/>
                <p:cNvSpPr/>
                <p:nvPr/>
              </p:nvSpPr>
              <p:spPr>
                <a:xfrm>
                  <a:off x="5582105" y="4223146"/>
                  <a:ext cx="720000" cy="720000"/>
                </a:xfrm>
                <a:prstGeom prst="ellipse">
                  <a:avLst/>
                </a:prstGeom>
                <a:solidFill>
                  <a:srgbClr val="2088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6155623" y="4754833"/>
                  <a:ext cx="180000" cy="1800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6500420" y="4511807"/>
                <a:ext cx="967035" cy="767190"/>
                <a:chOff x="7778379" y="4175956"/>
                <a:chExt cx="967035" cy="767190"/>
              </a:xfrm>
            </p:grpSpPr>
            <p:sp>
              <p:nvSpPr>
                <p:cNvPr id="32" name="타원 31"/>
                <p:cNvSpPr/>
                <p:nvPr/>
              </p:nvSpPr>
              <p:spPr>
                <a:xfrm>
                  <a:off x="7778379" y="4223146"/>
                  <a:ext cx="720000" cy="720000"/>
                </a:xfrm>
                <a:prstGeom prst="ellipse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>
                  <a:off x="8346345" y="4175956"/>
                  <a:ext cx="288000" cy="2880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타원 34"/>
                <p:cNvSpPr/>
                <p:nvPr/>
              </p:nvSpPr>
              <p:spPr>
                <a:xfrm>
                  <a:off x="8565414" y="4368753"/>
                  <a:ext cx="180000" cy="1800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6" name="그룹 45"/>
              <p:cNvGrpSpPr/>
              <p:nvPr/>
            </p:nvGrpSpPr>
            <p:grpSpPr>
              <a:xfrm>
                <a:off x="2031870" y="4558997"/>
                <a:ext cx="1356421" cy="730317"/>
                <a:chOff x="7066808" y="2965861"/>
                <a:chExt cx="1356421" cy="730317"/>
              </a:xfrm>
            </p:grpSpPr>
            <p:sp>
              <p:nvSpPr>
                <p:cNvPr id="44" name="타원 43"/>
                <p:cNvSpPr/>
                <p:nvPr/>
              </p:nvSpPr>
              <p:spPr>
                <a:xfrm>
                  <a:off x="7066808" y="2976178"/>
                  <a:ext cx="720000" cy="720000"/>
                </a:xfrm>
                <a:prstGeom prst="ellipse">
                  <a:avLst/>
                </a:prstGeom>
                <a:solidFill>
                  <a:srgbClr val="2088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/>
                <p:cNvSpPr/>
                <p:nvPr/>
              </p:nvSpPr>
              <p:spPr>
                <a:xfrm>
                  <a:off x="7703229" y="2965861"/>
                  <a:ext cx="720000" cy="720000"/>
                </a:xfrm>
                <a:prstGeom prst="ellipse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3849196" y="5018798"/>
                <a:ext cx="849319" cy="681677"/>
                <a:chOff x="4069229" y="4822230"/>
                <a:chExt cx="849319" cy="681677"/>
              </a:xfrm>
            </p:grpSpPr>
            <p:grpSp>
              <p:nvGrpSpPr>
                <p:cNvPr id="49" name="그룹 48"/>
                <p:cNvGrpSpPr/>
                <p:nvPr/>
              </p:nvGrpSpPr>
              <p:grpSpPr>
                <a:xfrm>
                  <a:off x="4069229" y="5074721"/>
                  <a:ext cx="849319" cy="429186"/>
                  <a:chOff x="3795725" y="4584970"/>
                  <a:chExt cx="849319" cy="429186"/>
                </a:xfrm>
              </p:grpSpPr>
              <p:sp>
                <p:nvSpPr>
                  <p:cNvPr id="7" name="직사각형 6"/>
                  <p:cNvSpPr/>
                  <p:nvPr/>
                </p:nvSpPr>
                <p:spPr>
                  <a:xfrm>
                    <a:off x="3795725" y="4584970"/>
                    <a:ext cx="205885" cy="42394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mtClean="0">
                        <a:solidFill>
                          <a:schemeClr val="tx1"/>
                        </a:solidFill>
                      </a:rPr>
                      <a:t>물</a:t>
                    </a:r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1" name="그룹 10"/>
                  <p:cNvGrpSpPr/>
                  <p:nvPr/>
                </p:nvGrpSpPr>
                <p:grpSpPr>
                  <a:xfrm>
                    <a:off x="4139349" y="4641359"/>
                    <a:ext cx="505695" cy="372797"/>
                    <a:chOff x="5030640" y="5039039"/>
                    <a:chExt cx="505695" cy="372797"/>
                  </a:xfrm>
                </p:grpSpPr>
                <p:sp>
                  <p:nvSpPr>
                    <p:cNvPr id="22" name="타원 21"/>
                    <p:cNvSpPr/>
                    <p:nvPr/>
                  </p:nvSpPr>
                  <p:spPr>
                    <a:xfrm>
                      <a:off x="5137266" y="5039039"/>
                      <a:ext cx="288000" cy="288000"/>
                    </a:xfrm>
                    <a:prstGeom prst="ellips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" name="타원 22"/>
                    <p:cNvSpPr/>
                    <p:nvPr/>
                  </p:nvSpPr>
                  <p:spPr>
                    <a:xfrm>
                      <a:off x="5030640" y="5231836"/>
                      <a:ext cx="180000" cy="180000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4" name="타원 23"/>
                    <p:cNvSpPr/>
                    <p:nvPr/>
                  </p:nvSpPr>
                  <p:spPr>
                    <a:xfrm>
                      <a:off x="5356335" y="5231836"/>
                      <a:ext cx="180000" cy="180000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cxnSp>
              <p:nvCxnSpPr>
                <p:cNvPr id="50" name="직선 화살표 연결선 49"/>
                <p:cNvCxnSpPr/>
                <p:nvPr/>
              </p:nvCxnSpPr>
              <p:spPr>
                <a:xfrm flipV="1">
                  <a:off x="4452921" y="4822230"/>
                  <a:ext cx="3559" cy="252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TextBox 52"/>
              <p:cNvSpPr txBox="1"/>
              <p:nvPr/>
            </p:nvSpPr>
            <p:spPr>
              <a:xfrm>
                <a:off x="5919757" y="4698481"/>
                <a:ext cx="540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smtClean="0"/>
                  <a:t>+</a:t>
                </a:r>
                <a:endParaRPr lang="ko-KR" alt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518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544125" y="1073654"/>
            <a:ext cx="9107997" cy="4716060"/>
            <a:chOff x="1544125" y="797429"/>
            <a:chExt cx="9107997" cy="4716060"/>
          </a:xfrm>
        </p:grpSpPr>
        <p:grpSp>
          <p:nvGrpSpPr>
            <p:cNvPr id="30" name="그룹 29"/>
            <p:cNvGrpSpPr/>
            <p:nvPr/>
          </p:nvGrpSpPr>
          <p:grpSpPr>
            <a:xfrm>
              <a:off x="1544125" y="797429"/>
              <a:ext cx="9107997" cy="4716060"/>
              <a:chOff x="1272369" y="1049299"/>
              <a:chExt cx="9107997" cy="471606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2</a:t>
                </a:r>
                <a:r>
                  <a:rPr lang="en-US" altLang="ko-KR" sz="3000" b="1" smtClean="0"/>
                  <a:t>. </a:t>
                </a:r>
                <a:r>
                  <a:rPr lang="ko-KR" altLang="en-US" sz="3000" b="1" smtClean="0"/>
                  <a:t>아스피린 합성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9107997" cy="3705528"/>
                <a:chOff x="1272369" y="2059831"/>
                <a:chExt cx="9107997" cy="3705528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0366" y="2059831"/>
                  <a:ext cx="9000000" cy="738664"/>
                  <a:chOff x="1380366" y="2059831"/>
                  <a:chExt cx="9000000" cy="738664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380369" y="2059831"/>
                    <a:ext cx="79301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mtClean="0"/>
                      <a:t> </a:t>
                    </a:r>
                    <a:r>
                      <a:rPr lang="ko-KR" altLang="en-US" b="1" smtClean="0">
                        <a:solidFill>
                          <a:srgbClr val="CA0464"/>
                        </a:solidFill>
                      </a:rPr>
                      <a:t>에스테르 반응 </a:t>
                    </a:r>
                    <a:r>
                      <a:rPr lang="en-US" altLang="ko-KR" smtClean="0"/>
                      <a:t>(</a:t>
                    </a:r>
                    <a:r>
                      <a:rPr lang="ko-KR" altLang="en-US" smtClean="0"/>
                      <a:t>축합반응</a:t>
                    </a:r>
                    <a:r>
                      <a:rPr lang="en-US" altLang="ko-KR" smtClean="0"/>
                      <a:t>)</a:t>
                    </a:r>
                    <a:endParaRPr lang="en-US" altLang="ko-KR"/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380366" y="2429163"/>
                    <a:ext cx="9000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</a:t>
                    </a:r>
                    <a:r>
                      <a:rPr lang="en-US" altLang="ko-KR" smtClean="0"/>
                      <a:t>: </a:t>
                    </a:r>
                    <a:r>
                      <a:rPr lang="ko-KR" altLang="en-US" smtClean="0"/>
                      <a:t>카르복시산과 알코올이 반응하여 에스테르를 형성하는 것</a:t>
                    </a:r>
                    <a:endParaRPr lang="en-US" altLang="ko-KR"/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8000" cy="3699514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그룹 8"/>
            <p:cNvGrpSpPr/>
            <p:nvPr/>
          </p:nvGrpSpPr>
          <p:grpSpPr>
            <a:xfrm>
              <a:off x="2585088" y="2909943"/>
              <a:ext cx="7134067" cy="1367154"/>
              <a:chOff x="2971354" y="3218618"/>
              <a:chExt cx="7134067" cy="1367154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2971354" y="3218618"/>
                <a:ext cx="7134067" cy="1093843"/>
                <a:chOff x="3076129" y="2759176"/>
                <a:chExt cx="7134067" cy="1093843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3076129" y="3483687"/>
                  <a:ext cx="13265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mtClean="0">
                      <a:sym typeface="Wingdings" panose="05000000000000000000" pitchFamily="2" charset="2"/>
                    </a:rPr>
                    <a:t>카르복시산</a:t>
                  </a:r>
                  <a:endParaRPr lang="en-US" altLang="ko-KR" smtClean="0">
                    <a:sym typeface="Wingdings" panose="05000000000000000000" pitchFamily="2" charset="2"/>
                  </a:endParaRPr>
                </a:p>
              </p:txBody>
            </p:sp>
            <p:grpSp>
              <p:nvGrpSpPr>
                <p:cNvPr id="7" name="그룹 6"/>
                <p:cNvGrpSpPr/>
                <p:nvPr/>
              </p:nvGrpSpPr>
              <p:grpSpPr>
                <a:xfrm>
                  <a:off x="3282198" y="2759176"/>
                  <a:ext cx="6927998" cy="1089332"/>
                  <a:chOff x="3282198" y="2759176"/>
                  <a:chExt cx="6927998" cy="1089332"/>
                </a:xfrm>
              </p:grpSpPr>
              <p:pic>
                <p:nvPicPr>
                  <p:cNvPr id="6" name="그림 5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282198" y="2759176"/>
                    <a:ext cx="6551523" cy="720000"/>
                  </a:xfrm>
                  <a:prstGeom prst="rect">
                    <a:avLst/>
                  </a:prstGeom>
                </p:spPr>
              </p:pic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608736" y="3479176"/>
                    <a:ext cx="13265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mtClean="0">
                        <a:sym typeface="Wingdings" panose="05000000000000000000" pitchFamily="2" charset="2"/>
                      </a:rPr>
                      <a:t>알코올</a:t>
                    </a:r>
                    <a:endParaRPr lang="en-US" altLang="ko-KR" smtClean="0">
                      <a:sym typeface="Wingdings" panose="05000000000000000000" pitchFamily="2" charset="2"/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7557120" y="3479176"/>
                    <a:ext cx="13265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mtClean="0">
                        <a:sym typeface="Wingdings" panose="05000000000000000000" pitchFamily="2" charset="2"/>
                      </a:rPr>
                      <a:t>에스테르</a:t>
                    </a:r>
                    <a:endParaRPr lang="en-US" altLang="ko-KR" smtClean="0">
                      <a:sym typeface="Wingdings" panose="05000000000000000000" pitchFamily="2" charset="2"/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8883658" y="3479176"/>
                    <a:ext cx="13265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mtClean="0">
                        <a:sym typeface="Wingdings" panose="05000000000000000000" pitchFamily="2" charset="2"/>
                      </a:rPr>
                      <a:t>물</a:t>
                    </a:r>
                    <a:endParaRPr lang="en-US" altLang="ko-KR" smtClean="0">
                      <a:sym typeface="Wingdings" panose="05000000000000000000" pitchFamily="2" charset="2"/>
                    </a:endParaRPr>
                  </a:p>
                </p:txBody>
              </p:sp>
            </p:grpSp>
          </p:grpSp>
          <p:sp>
            <p:nvSpPr>
              <p:cNvPr id="21" name="TextBox 20"/>
              <p:cNvSpPr txBox="1"/>
              <p:nvPr/>
            </p:nvSpPr>
            <p:spPr>
              <a:xfrm>
                <a:off x="2971354" y="4324162"/>
                <a:ext cx="43914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smtClean="0">
                    <a:sym typeface="Wingdings" panose="05000000000000000000" pitchFamily="2" charset="2"/>
                  </a:rPr>
                  <a:t>*</a:t>
                </a:r>
                <a:r>
                  <a:rPr lang="ko-KR" altLang="en-US" sz="1100" smtClean="0">
                    <a:sym typeface="Wingdings" panose="05000000000000000000" pitchFamily="2" charset="2"/>
                  </a:rPr>
                  <a:t> </a:t>
                </a:r>
                <a:r>
                  <a:rPr lang="en-US" altLang="ko-KR" sz="1100" smtClean="0">
                    <a:sym typeface="Wingdings" panose="05000000000000000000" pitchFamily="2" charset="2"/>
                  </a:rPr>
                  <a:t>R</a:t>
                </a:r>
                <a:r>
                  <a:rPr lang="ko-KR" altLang="en-US" sz="1100" smtClean="0">
                    <a:sym typeface="Wingdings" panose="05000000000000000000" pitchFamily="2" charset="2"/>
                  </a:rPr>
                  <a:t>과</a:t>
                </a:r>
                <a:r>
                  <a:rPr lang="en-US" altLang="ko-KR" sz="1100" smtClean="0">
                    <a:sym typeface="Wingdings" panose="05000000000000000000" pitchFamily="2" charset="2"/>
                  </a:rPr>
                  <a:t> R’</a:t>
                </a:r>
                <a:r>
                  <a:rPr lang="ko-KR" altLang="en-US" sz="1100" smtClean="0">
                    <a:sym typeface="Wingdings" panose="05000000000000000000" pitchFamily="2" charset="2"/>
                  </a:rPr>
                  <a:t>은 수소</a:t>
                </a:r>
                <a:r>
                  <a:rPr lang="en-US" altLang="ko-KR" sz="1100">
                    <a:sym typeface="Wingdings" panose="05000000000000000000" pitchFamily="2" charset="2"/>
                  </a:rPr>
                  <a:t> </a:t>
                </a:r>
                <a:r>
                  <a:rPr lang="ko-KR" altLang="en-US" sz="1100" smtClean="0">
                    <a:sym typeface="Wingdings" panose="05000000000000000000" pitchFamily="2" charset="2"/>
                  </a:rPr>
                  <a:t>등의 원자단</a:t>
                </a:r>
                <a:endParaRPr lang="en-US" altLang="ko-KR" sz="1100" smtClean="0">
                  <a:sym typeface="Wingdings" panose="05000000000000000000" pitchFamily="2" charset="2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652122" y="4774825"/>
              <a:ext cx="90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 고체로 존재하는 에스테르는 대부분 물에 녹지 않아</a:t>
              </a:r>
              <a:r>
                <a:rPr lang="en-US" altLang="ko-KR" smtClean="0"/>
                <a:t>, </a:t>
              </a:r>
              <a:r>
                <a:rPr lang="ko-KR" altLang="en-US" smtClean="0"/>
                <a:t>결정에 의해 분리 가능</a:t>
              </a:r>
              <a:endParaRPr lang="en-US" altLang="ko-K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52122" y="5144157"/>
              <a:ext cx="663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ym typeface="Wingdings" panose="05000000000000000000" pitchFamily="2" charset="2"/>
                </a:rPr>
                <a:t>  </a:t>
              </a:r>
              <a:r>
                <a:rPr lang="ko-KR" altLang="en-US" smtClean="0"/>
                <a:t>아스피린이라고 불리는 에스터를 처리하는 실험 진행</a:t>
              </a:r>
              <a:endParaRPr lang="en-US" altLang="ko-KR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182628" y="4280011"/>
            <a:ext cx="22595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sym typeface="Wingdings" panose="05000000000000000000" pitchFamily="2" charset="2"/>
              </a:rPr>
              <a:t>*</a:t>
            </a:r>
            <a:r>
              <a:rPr lang="ko-KR" altLang="en-US" sz="1100" smtClean="0">
                <a:sym typeface="Wingdings" panose="05000000000000000000" pitchFamily="2" charset="2"/>
              </a:rPr>
              <a:t> </a:t>
            </a:r>
            <a:r>
              <a:rPr lang="ko-KR" altLang="en-US" sz="1100" smtClean="0">
                <a:sym typeface="Wingdings" panose="05000000000000000000" pitchFamily="2" charset="2"/>
              </a:rPr>
              <a:t>반응식의 물질이 </a:t>
            </a:r>
            <a:r>
              <a:rPr lang="en-US" altLang="ko-KR" sz="1100" smtClean="0">
                <a:sym typeface="Wingdings" panose="05000000000000000000" pitchFamily="2" charset="2"/>
              </a:rPr>
              <a:t>1:1:1:1</a:t>
            </a:r>
            <a:r>
              <a:rPr lang="ko-KR" altLang="en-US" sz="1100" smtClean="0">
                <a:sym typeface="Wingdings" panose="05000000000000000000" pitchFamily="2" charset="2"/>
              </a:rPr>
              <a:t>로 반응</a:t>
            </a:r>
            <a:endParaRPr lang="en-US" altLang="ko-KR" sz="110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5203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544124" y="668466"/>
            <a:ext cx="9108000" cy="5521065"/>
            <a:chOff x="1544125" y="264029"/>
            <a:chExt cx="9108000" cy="5521065"/>
          </a:xfrm>
        </p:grpSpPr>
        <p:grpSp>
          <p:nvGrpSpPr>
            <p:cNvPr id="30" name="그룹 29"/>
            <p:cNvGrpSpPr/>
            <p:nvPr/>
          </p:nvGrpSpPr>
          <p:grpSpPr>
            <a:xfrm>
              <a:off x="1544125" y="264029"/>
              <a:ext cx="8038164" cy="5521064"/>
              <a:chOff x="1272369" y="1049299"/>
              <a:chExt cx="8038164" cy="5521064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2</a:t>
                </a:r>
                <a:r>
                  <a:rPr lang="en-US" altLang="ko-KR" sz="3000" b="1" smtClean="0"/>
                  <a:t>. </a:t>
                </a:r>
                <a:r>
                  <a:rPr lang="ko-KR" altLang="en-US" sz="3000" b="1" smtClean="0"/>
                  <a:t>아스피린 합성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8038164" cy="4510532"/>
                <a:chOff x="1272369" y="2059831"/>
                <a:chExt cx="8038164" cy="4510532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380369" y="2059831"/>
                  <a:ext cx="7930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mtClean="0"/>
                    <a:t> </a:t>
                  </a:r>
                  <a:r>
                    <a:rPr lang="ko-KR" altLang="en-US" b="1" smtClean="0">
                      <a:solidFill>
                        <a:srgbClr val="CA0464"/>
                      </a:solidFill>
                    </a:rPr>
                    <a:t>에스테르 반응 </a:t>
                  </a:r>
                  <a:r>
                    <a:rPr lang="en-US" altLang="ko-KR" smtClean="0"/>
                    <a:t>(</a:t>
                  </a:r>
                  <a:r>
                    <a:rPr lang="ko-KR" altLang="en-US" smtClean="0"/>
                    <a:t>축합반응</a:t>
                  </a:r>
                  <a:r>
                    <a:rPr lang="en-US" altLang="ko-KR" smtClean="0"/>
                    <a:t>)</a:t>
                  </a:r>
                  <a:endParaRPr lang="en-US" altLang="ko-KR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8000" cy="4504519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0599" y="1099227"/>
              <a:ext cx="3671690" cy="720000"/>
            </a:xfrm>
            <a:prstGeom prst="rect">
              <a:avLst/>
            </a:prstGeom>
          </p:spPr>
        </p:pic>
        <p:grpSp>
          <p:nvGrpSpPr>
            <p:cNvPr id="38" name="그룹 37"/>
            <p:cNvGrpSpPr/>
            <p:nvPr/>
          </p:nvGrpSpPr>
          <p:grpSpPr>
            <a:xfrm>
              <a:off x="2465204" y="1890006"/>
              <a:ext cx="7373842" cy="1856156"/>
              <a:chOff x="2329512" y="4643545"/>
              <a:chExt cx="7373842" cy="185615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2329512" y="6130369"/>
                <a:ext cx="1983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mtClean="0">
                    <a:sym typeface="Wingdings" panose="05000000000000000000" pitchFamily="2" charset="2"/>
                  </a:rPr>
                  <a:t>아세트산</a:t>
                </a:r>
                <a:endParaRPr lang="en-US" altLang="ko-KR" smtClean="0">
                  <a:sym typeface="Wingdings" panose="05000000000000000000" pitchFamily="2" charset="2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313250" y="6130369"/>
                <a:ext cx="1115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>
                    <a:sym typeface="Wingdings" panose="05000000000000000000" pitchFamily="2" charset="2"/>
                  </a:rPr>
                  <a:t>살리실산</a:t>
                </a:r>
                <a:endParaRPr lang="en-US" altLang="ko-KR" smtClean="0">
                  <a:sym typeface="Wingdings" panose="05000000000000000000" pitchFamily="2" charset="2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293197" y="6130369"/>
                <a:ext cx="1115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mtClean="0">
                    <a:sym typeface="Wingdings" panose="05000000000000000000" pitchFamily="2" charset="2"/>
                  </a:rPr>
                  <a:t>아스피린</a:t>
                </a:r>
                <a:endParaRPr lang="en-US" altLang="ko-KR" smtClean="0">
                  <a:sym typeface="Wingdings" panose="05000000000000000000" pitchFamily="2" charset="2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376816" y="6130369"/>
                <a:ext cx="1326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mtClean="0">
                    <a:sym typeface="Wingdings" panose="05000000000000000000" pitchFamily="2" charset="2"/>
                  </a:rPr>
                  <a:t>물</a:t>
                </a:r>
                <a:endParaRPr lang="en-US" altLang="ko-KR" smtClean="0">
                  <a:sym typeface="Wingdings" panose="05000000000000000000" pitchFamily="2" charset="2"/>
                </a:endParaRPr>
              </a:p>
            </p:txBody>
          </p:sp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339" y="4643545"/>
                <a:ext cx="6327001" cy="1332000"/>
              </a:xfrm>
              <a:prstGeom prst="rect">
                <a:avLst/>
              </a:prstGeom>
            </p:spPr>
          </p:pic>
        </p:grpSp>
        <p:grpSp>
          <p:nvGrpSpPr>
            <p:cNvPr id="11" name="그룹 10"/>
            <p:cNvGrpSpPr/>
            <p:nvPr/>
          </p:nvGrpSpPr>
          <p:grpSpPr>
            <a:xfrm>
              <a:off x="1652125" y="4400099"/>
              <a:ext cx="9000000" cy="1384995"/>
              <a:chOff x="1652125" y="5095424"/>
              <a:chExt cx="9000000" cy="1384995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652125" y="5095424"/>
                <a:ext cx="9000000" cy="370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 아세트산의 </a:t>
                </a:r>
                <a:r>
                  <a:rPr lang="en-US" altLang="ko-KR" smtClean="0"/>
                  <a:t>-COOH</a:t>
                </a:r>
                <a:r>
                  <a:rPr lang="ko-KR" altLang="en-US" smtClean="0"/>
                  <a:t>와 살리실산의 </a:t>
                </a:r>
                <a:r>
                  <a:rPr lang="en-US" altLang="ko-KR" smtClean="0"/>
                  <a:t>–OH</a:t>
                </a:r>
                <a:r>
                  <a:rPr lang="ko-KR" altLang="en-US" smtClean="0"/>
                  <a:t>가 반응해서 아스피린 생성</a:t>
                </a:r>
                <a:endParaRPr lang="en-US" altLang="ko-KR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652125" y="5464756"/>
                <a:ext cx="9000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 </a:t>
                </a:r>
                <a:r>
                  <a:rPr lang="en-US" altLang="ko-KR" smtClean="0">
                    <a:sym typeface="Wingdings" panose="05000000000000000000" pitchFamily="2" charset="2"/>
                  </a:rPr>
                  <a:t> </a:t>
                </a:r>
                <a:r>
                  <a:rPr lang="ko-KR" altLang="en-US" smtClean="0"/>
                  <a:t>아세트산을 사용하면 합성시 생기는 물이 아스피린을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가수분해</a:t>
                </a:r>
                <a:r>
                  <a:rPr lang="ko-KR" altLang="en-US" smtClean="0"/>
                  <a:t>하기 때문에</a:t>
                </a:r>
                <a:r>
                  <a:rPr lang="en-US" altLang="ko-KR" smtClean="0"/>
                  <a:t>,</a:t>
                </a:r>
              </a:p>
              <a:p>
                <a:r>
                  <a:rPr lang="en-US" altLang="ko-KR"/>
                  <a:t> </a:t>
                </a:r>
                <a:r>
                  <a:rPr lang="en-US" altLang="ko-KR" smtClean="0"/>
                  <a:t>    </a:t>
                </a:r>
                <a:r>
                  <a:rPr lang="ko-KR" altLang="en-US" smtClean="0"/>
                  <a:t>수득율을 높이기 위해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아세트산무수물</a:t>
                </a:r>
                <a:r>
                  <a:rPr lang="ko-KR" altLang="en-US" smtClean="0"/>
                  <a:t>을 대신 사용</a:t>
                </a:r>
                <a:endParaRPr lang="en-US" altLang="ko-KR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652125" y="6111087"/>
                <a:ext cx="663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>
                    <a:sym typeface="Wingdings" panose="05000000000000000000" pitchFamily="2" charset="2"/>
                  </a:rPr>
                  <a:t>  </a:t>
                </a:r>
                <a:r>
                  <a:rPr lang="ko-KR" altLang="en-US">
                    <a:sym typeface="Wingdings" panose="05000000000000000000" pitchFamily="2" charset="2"/>
                  </a:rPr>
                  <a:t>인</a:t>
                </a:r>
                <a:r>
                  <a:rPr lang="ko-KR" altLang="en-US" smtClean="0"/>
                  <a:t>산 등을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산 촉매</a:t>
                </a:r>
                <a:r>
                  <a:rPr lang="ko-KR" altLang="en-US" smtClean="0"/>
                  <a:t>로 사용하면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반응 속도 증가</a:t>
                </a:r>
                <a:endParaRPr lang="en-US" altLang="ko-KR" b="1">
                  <a:solidFill>
                    <a:srgbClr val="CA046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632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080897" y="2739067"/>
            <a:ext cx="10034454" cy="1379864"/>
            <a:chOff x="1272369" y="1049299"/>
            <a:chExt cx="10034454" cy="1379864"/>
          </a:xfrm>
        </p:grpSpPr>
        <p:sp>
          <p:nvSpPr>
            <p:cNvPr id="15" name="TextBox 14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smtClean="0"/>
                <a:t>실험 </a:t>
              </a:r>
              <a:r>
                <a:rPr lang="en-US" altLang="ko-KR" sz="3000" b="1" smtClean="0"/>
                <a:t>A. </a:t>
              </a:r>
              <a:r>
                <a:rPr lang="ko-KR" altLang="en-US" sz="3000" b="1" smtClean="0"/>
                <a:t>아스피린 합성</a:t>
              </a:r>
              <a:endParaRPr lang="en-US" altLang="ko-KR" sz="3000" b="1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272369" y="2059831"/>
              <a:ext cx="10034454" cy="369332"/>
              <a:chOff x="1272369" y="2059831"/>
              <a:chExt cx="10034454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380369" y="2059831"/>
                <a:ext cx="9926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 실험 </a:t>
                </a:r>
                <a:r>
                  <a:rPr lang="ko-KR" altLang="en-US" smtClean="0"/>
                  <a:t>및 </a:t>
                </a:r>
                <a:r>
                  <a:rPr lang="ko-KR" altLang="en-US" smtClean="0"/>
                  <a:t>보고서 작성</a:t>
                </a:r>
                <a:endParaRPr lang="en-US" altLang="ko-KR" smtClean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272369" y="2065845"/>
                <a:ext cx="108000" cy="363318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570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400941" y="927039"/>
            <a:ext cx="5132863" cy="5003920"/>
            <a:chOff x="1272369" y="1049299"/>
            <a:chExt cx="5132863" cy="5003920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3</a:t>
              </a:r>
              <a:r>
                <a:rPr lang="en-US" altLang="ko-KR" sz="3000" b="1" smtClean="0"/>
                <a:t>. </a:t>
              </a:r>
              <a:r>
                <a:rPr lang="ko-KR" altLang="en-US" sz="3000" b="1" smtClean="0"/>
                <a:t>아스피린 적정</a:t>
              </a:r>
              <a:endParaRPr lang="en-US" altLang="ko-KR" sz="3000" b="1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272369" y="2065844"/>
              <a:ext cx="5132863" cy="3987375"/>
              <a:chOff x="1272369" y="2065844"/>
              <a:chExt cx="5132863" cy="3987375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747348" y="2105969"/>
                <a:ext cx="4657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왜 산염기로 적정해서 순도를 계산하는지</a:t>
                </a:r>
                <a:endParaRPr lang="en-US" altLang="ko-KR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3987375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417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739</Words>
  <Application>Microsoft Office PowerPoint</Application>
  <PresentationFormat>와이드스크린</PresentationFormat>
  <Paragraphs>117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AppleSDGothicNeo</vt:lpstr>
      <vt:lpstr>돋움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K1833P1</dc:creator>
  <cp:lastModifiedBy>K1833P1</cp:lastModifiedBy>
  <cp:revision>95</cp:revision>
  <dcterms:created xsi:type="dcterms:W3CDTF">2022-11-14T06:15:22Z</dcterms:created>
  <dcterms:modified xsi:type="dcterms:W3CDTF">2022-12-16T07:14:02Z</dcterms:modified>
</cp:coreProperties>
</file>