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B4C7E7"/>
    <a:srgbClr val="2088CA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20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.png"/><Relationship Id="rId9" Type="http://schemas.openxmlformats.org/officeDocument/2006/relationships/image" Target="../media/image62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12" Type="http://schemas.openxmlformats.org/officeDocument/2006/relationships/image" Target="../media/image69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20.png"/><Relationship Id="rId5" Type="http://schemas.openxmlformats.org/officeDocument/2006/relationships/image" Target="../media/image60.png"/><Relationship Id="rId10" Type="http://schemas.openxmlformats.org/officeDocument/2006/relationships/image" Target="../media/image44.png"/><Relationship Id="rId4" Type="http://schemas.openxmlformats.org/officeDocument/2006/relationships/image" Target="../media/image59.png"/><Relationship Id="rId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microsoft.com/office/2007/relationships/hdphoto" Target="../media/hdphoto1.wdp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3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42.png"/><Relationship Id="rId5" Type="http://schemas.openxmlformats.org/officeDocument/2006/relationships/image" Target="../media/image19.png"/><Relationship Id="rId10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20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20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화학과 필수템 : 육각노트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t="41866" r="217" b="32991"/>
          <a:stretch/>
        </p:blipFill>
        <p:spPr bwMode="auto">
          <a:xfrm>
            <a:off x="0" y="1628999"/>
            <a:ext cx="1218798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1749196"/>
            <a:chOff x="1006083" y="965673"/>
            <a:chExt cx="10188000" cy="174919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A.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8) </a:t>
              </a:r>
              <a:r>
                <a:rPr lang="ko-KR" altLang="en-US" smtClean="0"/>
                <a:t>충분한 양의 증류수를 얼음조에 담궈 차게 준비한다</a:t>
              </a:r>
              <a:endParaRPr lang="en-US" altLang="ko-KR" smtClean="0"/>
            </a:p>
          </p:txBody>
        </p:sp>
      </p:grpSp>
      <p:pic>
        <p:nvPicPr>
          <p:cNvPr id="15" name="그림 1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7323545" y="4098870"/>
            <a:ext cx="1800000" cy="1800000"/>
            <a:chOff x="7323545" y="4098870"/>
            <a:chExt cx="1800000" cy="180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23545" y="4098870"/>
              <a:ext cx="1800000" cy="1800000"/>
            </a:xfrm>
            <a:prstGeom prst="rect">
              <a:avLst/>
            </a:prstGeom>
          </p:spPr>
        </p:pic>
        <p:cxnSp>
          <p:nvCxnSpPr>
            <p:cNvPr id="42" name="직선 연결선 41"/>
            <p:cNvCxnSpPr/>
            <p:nvPr/>
          </p:nvCxnSpPr>
          <p:spPr>
            <a:xfrm>
              <a:off x="7991475" y="5305425"/>
              <a:ext cx="7715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9025706" y="4661675"/>
            <a:ext cx="540000" cy="540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3073701" y="4188293"/>
            <a:ext cx="3914775" cy="1738615"/>
            <a:chOff x="3343275" y="2505075"/>
            <a:chExt cx="3914775" cy="1738615"/>
          </a:xfrm>
        </p:grpSpPr>
        <p:sp>
          <p:nvSpPr>
            <p:cNvPr id="17" name="직사각형 16"/>
            <p:cNvSpPr/>
            <p:nvPr/>
          </p:nvSpPr>
          <p:spPr>
            <a:xfrm rot="20859564">
              <a:off x="5519934" y="3084605"/>
              <a:ext cx="1494937" cy="550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bg1">
                  <a:tint val="45000"/>
                  <a:satMod val="400000"/>
                </a:schemeClr>
              </a:duotone>
            </a:blip>
            <a:srcRect l="11001" t="11981" r="11353"/>
            <a:stretch/>
          </p:blipFill>
          <p:spPr>
            <a:xfrm>
              <a:off x="3343275" y="2505075"/>
              <a:ext cx="3914775" cy="1738615"/>
            </a:xfrm>
            <a:prstGeom prst="rect">
              <a:avLst/>
            </a:prstGeom>
          </p:spPr>
        </p:pic>
      </p:grpSp>
      <p:pic>
        <p:nvPicPr>
          <p:cNvPr id="18" name="그림 17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9.25926E-6 L -4.58333E-6 -9.25926E-6 C -0.00039 -0.00695 -0.00039 -0.01413 -0.00091 -0.02084 C -0.00117 -0.0257 -0.00195 -0.0301 -0.00247 -0.03473 C -0.00273 -0.03704 -0.00299 -0.03936 -0.00325 -0.04167 C -0.00351 -0.04445 -0.00364 -0.04746 -0.00403 -0.05001 C -0.00442 -0.0544 -0.00507 -0.05834 -0.0056 -0.06251 C -0.00612 -0.06714 -0.00638 -0.072 -0.00716 -0.07639 C -0.01054 -0.09954 -0.00794 -0.07964 -0.01185 -0.09723 C -0.01406 -0.10788 -0.01276 -0.10996 -0.01653 -0.12084 C -0.01731 -0.12315 -0.01796 -0.1257 -0.01888 -0.12778 C -0.01953 -0.1294 -0.02057 -0.13056 -0.02122 -0.13195 C -0.02187 -0.1338 -0.02213 -0.13589 -0.02278 -0.13751 C -0.02343 -0.13959 -0.02435 -0.14121 -0.02513 -0.14306 C -0.02591 -0.14538 -0.02656 -0.14792 -0.02747 -0.15001 C -0.03685 -0.17339 -0.02929 -0.15464 -0.03606 -0.16806 C -0.03685 -0.16991 -0.0375 -0.172 -0.03841 -0.17362 C -0.03932 -0.1757 -0.04049 -0.17732 -0.04153 -0.17917 C -0.04205 -0.18056 -0.04231 -0.18218 -0.0431 -0.18334 C -0.04427 -0.18565 -0.047 -0.18843 -0.04856 -0.19028 C -0.04961 -0.19167 -0.05052 -0.19329 -0.05169 -0.19445 C -0.05312 -0.19607 -0.05481 -0.197 -0.05638 -0.19862 C -0.05898 -0.20163 -0.06106 -0.20672 -0.06419 -0.20834 C -0.07005 -0.21204 -0.06276 -0.20718 -0.06888 -0.21251 C -0.06953 -0.2132 -0.07044 -0.21343 -0.07122 -0.21389 C -0.072 -0.21482 -0.07265 -0.21621 -0.07356 -0.21667 C -0.07526 -0.21783 -0.07721 -0.2176 -0.07903 -0.21806 C -0.08242 -0.21922 -0.08411 -0.22038 -0.08763 -0.22084 C -0.09101 -0.22153 -0.0944 -0.22176 -0.09778 -0.22223 C -0.09895 -0.22292 -0.10377 -0.22501 -0.10481 -0.22501 C -0.11054 -0.22501 -0.11627 -0.22408 -0.122 -0.22362 C -0.12942 -0.22038 -0.12122 -0.22362 -0.13606 -0.22084 C -0.13828 -0.22061 -0.14088 -0.21899 -0.1431 -0.21806 C -0.14674 -0.21667 -0.14935 -0.21621 -0.15325 -0.21389 L -0.15794 -0.21112 C -0.15872 -0.21065 -0.1595 -0.21019 -0.16028 -0.20973 L -0.16653 -0.20695 C -0.17018 -0.20255 -0.16796 -0.20487 -0.17356 -0.20139 L -0.17591 -0.20001 C -0.17643 -0.19862 -0.17669 -0.197 -0.17747 -0.19584 C -0.18073 -0.19075 -0.18125 -0.19098 -0.1845 -0.18889 C -0.18502 -0.18751 -0.18528 -0.18589 -0.18606 -0.18473 C -0.1875 -0.18264 -0.18945 -0.18172 -0.19075 -0.17917 L -0.1931 -0.17501 C -0.19505 -0.16459 -0.19244 -0.17755 -0.19544 -0.16667 C -0.19765 -0.1588 -0.19414 -0.16644 -0.19856 -0.15834 C -0.19935 -0.15417 -0.20013 -0.14862 -0.20247 -0.14584 L -0.20481 -0.14306 C -0.20768 -0.12801 -0.20312 -0.15093 -0.20716 -0.13473 C -0.20781 -0.13218 -0.20781 -0.12894 -0.20872 -0.12639 C -0.20924 -0.12501 -0.20989 -0.12385 -0.21028 -0.12223 C -0.21354 -0.11089 -0.2082 -0.12593 -0.21263 -0.11389 C -0.21302 -0.11019 -0.2138 -0.10186 -0.21497 -0.09862 C -0.21601 -0.09584 -0.21705 -0.09399 -0.21731 -0.09028 C -0.21744 -0.0882 -0.21731 -0.08565 -0.21731 -0.08334 L -0.21731 -0.08334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188068" flipH="1">
            <a:off x="9352200" y="2677116"/>
            <a:ext cx="1260000" cy="1260000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2026195"/>
            <a:chOff x="1006083" y="965673"/>
            <a:chExt cx="10188000" cy="2026195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A.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en-US" altLang="ko-KR"/>
                <a:t>9</a:t>
              </a:r>
              <a:r>
                <a:rPr lang="en-US" altLang="ko-KR" smtClean="0"/>
                <a:t>) </a:t>
              </a:r>
              <a:r>
                <a:rPr lang="ko-KR" altLang="en-US" smtClean="0"/>
                <a:t>여과지의 무게를 측정하고 뷰흐너 깔대기에 밀</a:t>
              </a:r>
              <a:r>
                <a:rPr lang="ko-KR" altLang="en-US"/>
                <a:t>착</a:t>
              </a:r>
              <a:r>
                <a:rPr lang="ko-KR" altLang="en-US" smtClean="0"/>
                <a:t>시킨 뒤 결정을 감압 여과시킨다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en-US" altLang="ko-KR" smtClean="0"/>
                <a:t>    </a:t>
              </a:r>
              <a:r>
                <a:rPr lang="ko-KR" altLang="en-US" smtClean="0"/>
                <a:t>이 때 차가운 증류수로 결정을 충분히 씻어준다</a:t>
              </a:r>
              <a:endParaRPr lang="en-US" altLang="ko-KR" smtClean="0"/>
            </a:p>
          </p:txBody>
        </p:sp>
      </p:grpSp>
      <p:pic>
        <p:nvPicPr>
          <p:cNvPr id="14" name="그림 13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35" y="4527715"/>
            <a:ext cx="1800000" cy="1800000"/>
          </a:xfrm>
          <a:prstGeom prst="rect">
            <a:avLst/>
          </a:prstGeom>
        </p:spPr>
      </p:pic>
      <p:sp>
        <p:nvSpPr>
          <p:cNvPr id="16" name="모서리가 둥근 사각형 설명선 15"/>
          <p:cNvSpPr/>
          <p:nvPr/>
        </p:nvSpPr>
        <p:spPr>
          <a:xfrm>
            <a:off x="3268211" y="4065582"/>
            <a:ext cx="1848905" cy="1084666"/>
          </a:xfrm>
          <a:prstGeom prst="wedgeRoundRectCallout">
            <a:avLst>
              <a:gd name="adj1" fmla="val 46138"/>
              <a:gd name="adj2" fmla="val 6162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06335" y="4377082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0</a:t>
            </a:r>
            <a:r>
              <a:rPr lang="en-US" altLang="ko-KR" sz="2400" smtClean="0"/>
              <a:t>.00g</a:t>
            </a:r>
            <a:endParaRPr lang="ko-KR" altLang="en-US" sz="2400"/>
          </a:p>
        </p:txBody>
      </p:sp>
      <p:cxnSp>
        <p:nvCxnSpPr>
          <p:cNvPr id="5" name="직선 연결선 4"/>
          <p:cNvCxnSpPr/>
          <p:nvPr/>
        </p:nvCxnSpPr>
        <p:spPr>
          <a:xfrm>
            <a:off x="5566482" y="4867322"/>
            <a:ext cx="1080000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1546111" y="2851782"/>
            <a:ext cx="944345" cy="1323448"/>
            <a:chOff x="6361406" y="3140101"/>
            <a:chExt cx="944345" cy="1323448"/>
          </a:xfrm>
        </p:grpSpPr>
        <p:sp>
          <p:nvSpPr>
            <p:cNvPr id="6" name="타원 5"/>
            <p:cNvSpPr/>
            <p:nvPr/>
          </p:nvSpPr>
          <p:spPr>
            <a:xfrm>
              <a:off x="6383578" y="3140101"/>
              <a:ext cx="900000" cy="900000"/>
            </a:xfrm>
            <a:prstGeom prst="ellipse">
              <a:avLst/>
            </a:prstGeom>
            <a:noFill/>
            <a:ln w="57150"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1406" y="4094217"/>
              <a:ext cx="94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여과지</a:t>
              </a:r>
              <a:endParaRPr lang="en-US" altLang="ko-KR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267435" y="3443522"/>
            <a:ext cx="4391165" cy="2436702"/>
            <a:chOff x="6933980" y="2954448"/>
            <a:chExt cx="4391165" cy="2436702"/>
          </a:xfrm>
        </p:grpSpPr>
        <p:sp>
          <p:nvSpPr>
            <p:cNvPr id="8" name="직사각형 7"/>
            <p:cNvSpPr/>
            <p:nvPr/>
          </p:nvSpPr>
          <p:spPr>
            <a:xfrm>
              <a:off x="6933980" y="4795744"/>
              <a:ext cx="1980000" cy="5954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576982" y="4220260"/>
              <a:ext cx="925553" cy="5718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545538" y="3557852"/>
              <a:ext cx="1230546" cy="1230546"/>
            </a:xfrm>
            <a:prstGeom prst="rect">
              <a:avLst/>
            </a:prstGeom>
          </p:spPr>
        </p:pic>
        <p:grpSp>
          <p:nvGrpSpPr>
            <p:cNvPr id="51" name="그룹 50"/>
            <p:cNvGrpSpPr/>
            <p:nvPr/>
          </p:nvGrpSpPr>
          <p:grpSpPr>
            <a:xfrm>
              <a:off x="9525145" y="2954448"/>
              <a:ext cx="1800000" cy="2174422"/>
              <a:chOff x="9559723" y="2945418"/>
              <a:chExt cx="1800000" cy="2174422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099723" y="2945418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9723" y="3319840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46" name="그림 45"/>
              <p:cNvPicPr>
                <a:picLocks noChangeAspect="1"/>
              </p:cNvPicPr>
              <p:nvPr/>
            </p:nvPicPr>
            <p:blipFill rotWithShape="1">
              <a:blip r:embed="rId8"/>
              <a:srcRect l="23871" t="10183" r="29337" b="-1"/>
              <a:stretch/>
            </p:blipFill>
            <p:spPr>
              <a:xfrm rot="5400000">
                <a:off x="10135754" y="3609399"/>
                <a:ext cx="216000" cy="293686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 rotWithShape="1">
              <a:blip r:embed="rId8"/>
              <a:srcRect l="23871" t="10183" r="29337" b="-1"/>
              <a:stretch/>
            </p:blipFill>
            <p:spPr>
              <a:xfrm rot="5400000">
                <a:off x="9843496" y="3608463"/>
                <a:ext cx="216000" cy="293686"/>
              </a:xfrm>
              <a:prstGeom prst="rect">
                <a:avLst/>
              </a:prstGeom>
            </p:spPr>
          </p:pic>
        </p:grpSp>
        <p:sp>
          <p:nvSpPr>
            <p:cNvPr id="52" name="모서리가 둥근 직사각형 51"/>
            <p:cNvSpPr/>
            <p:nvPr/>
          </p:nvSpPr>
          <p:spPr>
            <a:xfrm>
              <a:off x="7038975" y="4895957"/>
              <a:ext cx="468000" cy="360000"/>
            </a:xfrm>
            <a:prstGeom prst="roundRect">
              <a:avLst/>
            </a:prstGeom>
            <a:noFill/>
            <a:ln w="38100">
              <a:solidFill>
                <a:srgbClr val="CA0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47659" y="4949957"/>
              <a:ext cx="252000" cy="252000"/>
            </a:xfrm>
            <a:prstGeom prst="rect">
              <a:avLst/>
            </a:prstGeom>
          </p:spPr>
        </p:pic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773" y="4643216"/>
            <a:ext cx="1260000" cy="1268512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89035" y="4648287"/>
            <a:ext cx="1260000" cy="12600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8428">
            <a:off x="938413" y="2573458"/>
            <a:ext cx="540000" cy="54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506255" y="4377082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0.62g</a:t>
            </a:r>
            <a:endParaRPr lang="ko-KR" altLang="en-US" sz="240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6120">
            <a:off x="6752831" y="4378286"/>
            <a:ext cx="540000" cy="540000"/>
          </a:xfrm>
          <a:prstGeom prst="rect">
            <a:avLst/>
          </a:prstGeom>
        </p:spPr>
      </p:pic>
      <p:cxnSp>
        <p:nvCxnSpPr>
          <p:cNvPr id="74" name="직선 연결선 73"/>
          <p:cNvCxnSpPr/>
          <p:nvPr/>
        </p:nvCxnSpPr>
        <p:spPr>
          <a:xfrm>
            <a:off x="10455982" y="3524299"/>
            <a:ext cx="607196" cy="3839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8428">
            <a:off x="643271" y="4725239"/>
            <a:ext cx="540000" cy="5400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13474" y="2250386"/>
            <a:ext cx="1476000" cy="1471988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3474" y="2246363"/>
            <a:ext cx="1476000" cy="1480033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8428">
            <a:off x="1635107" y="4725239"/>
            <a:ext cx="540000" cy="540000"/>
          </a:xfrm>
          <a:prstGeom prst="rect">
            <a:avLst/>
          </a:prstGeom>
        </p:spPr>
      </p:pic>
      <p:cxnSp>
        <p:nvCxnSpPr>
          <p:cNvPr id="88" name="직선 연결선 87"/>
          <p:cNvCxnSpPr/>
          <p:nvPr/>
        </p:nvCxnSpPr>
        <p:spPr>
          <a:xfrm>
            <a:off x="10318750" y="5365148"/>
            <a:ext cx="873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5775">
            <a:off x="7954598" y="5347943"/>
            <a:ext cx="540000" cy="54000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019" y="4079775"/>
            <a:ext cx="144000" cy="144000"/>
          </a:xfrm>
          <a:prstGeom prst="rect">
            <a:avLst/>
          </a:prstGeom>
        </p:spPr>
      </p:pic>
      <p:grpSp>
        <p:nvGrpSpPr>
          <p:cNvPr id="94" name="그룹 93"/>
          <p:cNvGrpSpPr/>
          <p:nvPr/>
        </p:nvGrpSpPr>
        <p:grpSpPr>
          <a:xfrm>
            <a:off x="7512465" y="4451502"/>
            <a:ext cx="547131" cy="537878"/>
            <a:chOff x="7512465" y="4451502"/>
            <a:chExt cx="547131" cy="537878"/>
          </a:xfrm>
        </p:grpSpPr>
        <p:sp>
          <p:nvSpPr>
            <p:cNvPr id="92" name="원호 91"/>
            <p:cNvSpPr/>
            <p:nvPr/>
          </p:nvSpPr>
          <p:spPr>
            <a:xfrm flipH="1">
              <a:off x="7618299" y="4527715"/>
              <a:ext cx="441297" cy="461665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호 92"/>
            <p:cNvSpPr/>
            <p:nvPr/>
          </p:nvSpPr>
          <p:spPr>
            <a:xfrm flipH="1">
              <a:off x="7512465" y="4451502"/>
              <a:ext cx="441297" cy="461665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5" name="그림 9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0301 L 0.0905 -0.03935 C 0.10938 -0.04884 0.13764 -0.05394 0.16732 -0.05394 C 0.20105 -0.05394 0.22813 -0.04884 0.24701 -0.03935 L 0.33764 0.00301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694 L -0.00234 -0.00694 C -0.00182 -0.02453 -0.00156 -0.04236 -0.00078 -0.05972 C -0.00078 -0.06319 -0.00039 -0.06643 -1.25E-6 -0.06944 C 0.00039 -0.07523 0.00104 -0.08055 0.00156 -0.08611 C 0.00182 -0.08889 0.00182 -0.0919 0.00235 -0.09444 C 0.00287 -0.09768 0.00326 -0.10116 0.00391 -0.10416 C 0.0043 -0.10671 0.00495 -0.10879 0.00547 -0.11111 C 0.00651 -0.11759 0.00677 -0.12453 0.0086 -0.13055 C 0.01042 -0.13703 0.0125 -0.14328 0.01406 -0.15 C 0.01458 -0.15231 0.01485 -0.15486 0.01563 -0.15694 C 0.01615 -0.15879 0.01719 -0.15972 0.01797 -0.16111 C 0.01901 -0.16389 0.02005 -0.16666 0.0211 -0.16944 C 0.02188 -0.17222 0.02227 -0.17546 0.02344 -0.17778 C 0.02513 -0.18194 0.02761 -0.18518 0.02969 -0.18889 C 0.03099 -0.1912 0.03216 -0.19398 0.0336 -0.19583 C 0.03646 -0.2 0.03945 -0.2037 0.04219 -0.20833 C 0.04349 -0.21065 0.04466 -0.21342 0.0461 -0.21528 C 0.04753 -0.21759 0.04922 -0.21875 0.05078 -0.22083 C 0.06159 -0.23634 0.04414 -0.21435 0.05781 -0.23472 C 0.05794 -0.23518 0.06927 -0.25092 0.07344 -0.25416 C 0.07643 -0.25694 0.07969 -0.25879 0.08281 -0.26111 C 0.08464 -0.2625 0.08633 -0.26458 0.08828 -0.26528 C 0.09037 -0.2662 0.09245 -0.2669 0.09453 -0.26805 C 0.09662 -0.26967 0.09844 -0.27245 0.10078 -0.27361 C 0.10534 -0.27616 0.11016 -0.27685 0.11485 -0.27916 C 0.11745 -0.28055 0.11992 -0.28241 0.12266 -0.28333 C 0.12539 -0.28472 0.12839 -0.28495 0.13125 -0.28611 C 0.13412 -0.28773 0.13685 -0.29051 0.13985 -0.29166 C 0.14206 -0.29282 0.14453 -0.29259 0.14688 -0.29305 C 0.14844 -0.29352 0.14987 -0.29421 0.15156 -0.29444 C 0.15378 -0.29514 0.15625 -0.29537 0.1586 -0.29583 C 0.17526 -0.30092 0.15417 -0.29722 0.17578 -0.3 C 0.19011 -0.30486 0.17852 -0.30139 0.19219 -0.30416 C 0.19401 -0.30463 0.1957 -0.30532 0.19766 -0.30555 C 0.20195 -0.30625 0.20651 -0.30648 0.21094 -0.30694 C 0.21393 -0.30741 0.22253 -0.30926 0.22578 -0.30972 L 0.28672 -0.30833 C 0.29037 -0.30833 0.29401 -0.30787 0.29766 -0.30694 C 0.29805 -0.30694 0.31458 -0.30208 0.31563 -0.30139 C 0.31641 -0.30092 0.31706 -0.30046 0.31797 -0.3 C 0.31992 -0.29907 0.32214 -0.29861 0.32422 -0.29722 C 0.3306 -0.29352 0.32031 -0.29953 0.33203 -0.29305 C 0.33932 -0.28912 0.33386 -0.29143 0.34063 -0.28889 C 0.34193 -0.2875 0.3431 -0.28588 0.34453 -0.28472 C 0.34596 -0.28356 0.34922 -0.28194 0.34922 -0.28194 C 0.34974 -0.28055 0.34987 -0.2787 0.35078 -0.27778 C 0.35208 -0.27639 0.35547 -0.275 0.35547 -0.275 C 0.35612 -0.27407 0.35977 -0.26921 0.36094 -0.26805 C 0.36159 -0.26759 0.3625 -0.26713 0.36328 -0.26666 C 0.36406 -0.26528 0.36471 -0.26389 0.36563 -0.2625 C 0.36628 -0.26157 0.36732 -0.26111 0.36797 -0.25972 C 0.36836 -0.25879 0.36823 -0.25694 0.36875 -0.25555 C 0.36992 -0.25254 0.37162 -0.25069 0.37344 -0.24861 C 0.37396 -0.24537 0.37422 -0.24305 0.37578 -0.24028 C 0.37643 -0.23912 0.37813 -0.2375 0.37813 -0.2375 L 0.37813 -0.2375 " pathEditMode="relative" ptsTypes="AAAAAAAAAAAAAAAAAAAAAAAAAAAAAAAAAAAAAAAAAAAAAAAAAAAA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6.66667E-6 L -2.08333E-6 6.66667E-6 C 0.0013 -0.00323 0.0026 -0.00647 0.0039 -0.00971 C 0.00469 -0.01203 0.00534 -0.01458 0.00625 -0.01666 C 0.00768 -0.02059 0.00989 -0.0236 0.01094 -0.02777 C 0.01146 -0.03008 0.01172 -0.03263 0.0125 -0.03471 C 0.01354 -0.03796 0.01536 -0.04004 0.0164 -0.04305 C 0.01797 -0.04791 0.01875 -0.05346 0.02031 -0.05833 C 0.02161 -0.06272 0.02357 -0.06666 0.025 -0.07083 C 0.02721 -0.07823 0.0289 -0.08587 0.03125 -0.09305 C 0.03229 -0.09629 0.03333 -0.09953 0.03437 -0.10277 C 0.03541 -0.10694 0.03633 -0.11133 0.0375 -0.11527 C 0.04271 -0.13402 0.04557 -0.13981 0.05312 -0.15971 C 0.05664 -0.16944 0.05846 -0.17453 0.0625 -0.18333 C 0.07851 -0.21874 0.06419 -0.18703 0.07734 -0.21249 C 0.07903 -0.2162 0.0888 -0.23726 0.09297 -0.24305 C 0.11758 -0.27823 0.09791 -0.25069 0.11406 -0.26666 C 0.11588 -0.26874 0.11758 -0.27152 0.11953 -0.2736 C 0.12122 -0.27569 0.12317 -0.27731 0.125 -0.27916 C 0.12682 -0.28147 0.12838 -0.28425 0.13047 -0.2861 C 0.13294 -0.28865 0.13567 -0.28981 0.13828 -0.29166 C 0.14088 -0.29397 0.14336 -0.29675 0.14609 -0.2986 C 0.14883 -0.30092 0.15182 -0.30208 0.15469 -0.30416 C 0.17148 -0.31689 0.14778 -0.30184 0.17031 -0.31666 C 0.18919 -0.32939 0.19401 -0.33101 0.21562 -0.34166 C 0.21836 -0.34328 0.22122 -0.3449 0.22422 -0.34583 C 0.22682 -0.34675 0.22942 -0.34768 0.23203 -0.3486 C 0.23515 -0.34999 0.23815 -0.35184 0.2414 -0.35277 C 0.24466 -0.35416 0.24817 -0.35439 0.25156 -0.35555 C 0.26927 -0.36203 0.25247 -0.35856 0.27031 -0.3611 C 0.30664 -0.37407 0.24531 -0.353 0.2875 -0.36527 C 0.29062 -0.36643 0.29362 -0.36874 0.29674 -0.36944 C 0.30039 -0.37059 0.30416 -0.37036 0.30768 -0.37083 C 0.31146 -0.37175 0.31497 -0.37291 0.31875 -0.3736 C 0.32435 -0.37476 0.33021 -0.37546 0.3358 -0.37638 C 0.33776 -0.37684 0.33945 -0.37754 0.3414 -0.37777 C 0.34544 -0.37846 0.34974 -0.3787 0.35377 -0.37916 C 0.36224 -0.38032 0.36614 -0.38147 0.375 -0.38194 L 0.42031 -0.38471 L 0.47109 -0.38888 L 0.54674 -0.38749 C 0.55573 -0.38726 0.56458 -0.38703 0.57344 -0.3861 C 0.57526 -0.3861 0.57708 -0.38541 0.5789 -0.38471 C 0.5806 -0.38425 0.58554 -0.38286 0.5875 -0.38194 C 0.58828 -0.38171 0.58893 -0.38101 0.58984 -0.38055 C 0.59179 -0.37962 0.59388 -0.3787 0.59609 -0.37777 C 0.59922 -0.37661 0.6 -0.37661 0.60299 -0.37499 C 0.60469 -0.3743 0.60612 -0.37314 0.60768 -0.37221 C 0.60872 -0.37175 0.60989 -0.37152 0.61094 -0.37083 C 0.61224 -0.37013 0.61341 -0.36897 0.61471 -0.36805 C 0.61601 -0.36758 0.61745 -0.36735 0.61862 -0.36666 C 0.61953 -0.36643 0.62018 -0.36573 0.62109 -0.36527 C 0.62304 -0.36434 0.62526 -0.36388 0.62721 -0.36249 C 0.62799 -0.36203 0.6289 -0.36203 0.62955 -0.3611 C 0.63177 -0.35902 0.63385 -0.35671 0.63594 -0.35416 C 0.63672 -0.35323 0.63737 -0.35231 0.63815 -0.35138 C 0.63893 -0.35092 0.63971 -0.35046 0.64049 -0.34999 C 0.64127 -0.3486 0.64205 -0.34721 0.64284 -0.34583 C 0.6444 -0.34397 0.64622 -0.34282 0.64765 -0.34027 C 0.65091 -0.33448 0.64922 -0.33471 0.65143 -0.33471 L 0.65143 -0.33333 " pathEditMode="relative" ptsTypes="AAAAAAAAAAAAAAAAAAAAAAAAAAAAAAAAAAAAAAAAAAAAAAAAAAAAAAAAAAA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0182 0.16528 " pathEditMode="relative" rAng="0" ptsTypes="AA">
                                      <p:cBhvr>
                                        <p:cTn id="77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0182 0.16528 " pathEditMode="relative" rAng="0" ptsTypes="AA">
                                      <p:cBhvr>
                                        <p:cTn id="85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07407E-6 L 0.00195 0.16389 " pathEditMode="relative" rAng="0" ptsTypes="AA">
                                      <p:cBhvr>
                                        <p:cTn id="93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3.75E-6 -1.85185E-6 C 0.00078 -0.00371 0.00156 -0.00741 0.00234 -0.01111 C 0.0026 -0.01343 0.00273 -0.01597 0.00313 -0.01806 C 0.00326 -0.01968 0.00365 -0.02084 0.00391 -0.02222 C 0.00521 -0.03912 0.00391 -0.02593 0.00547 -0.0375 C 0.00573 -0.03982 0.00573 -0.04236 0.00625 -0.04445 C 0.00651 -0.04653 0.00729 -0.04815 0.00781 -0.05 C 0.0082 -0.05394 0.00951 -0.06597 0.01016 -0.06806 L 0.01172 -0.07361 C 0.01198 -0.07593 0.01224 -0.07824 0.0125 -0.08056 C 0.01276 -0.08334 0.01276 -0.08634 0.01328 -0.08889 C 0.01354 -0.09144 0.01445 -0.09352 0.01484 -0.09584 C 0.01797 -0.11667 0.01523 -0.10278 0.01719 -0.11667 C 0.01771 -0.12037 0.01823 -0.12408 0.01875 -0.12778 C 0.01901 -0.13009 0.01914 -0.13264 0.01953 -0.13472 C 0.0237 -0.15972 0.01823 -0.12153 0.02266 -0.15 C 0.02292 -0.15232 0.02292 -0.15486 0.02344 -0.15695 C 0.03099 -0.19746 0.02331 -0.15347 0.03203 -0.19167 C 0.03464 -0.20371 0.03216 -0.19398 0.03594 -0.20556 C 0.03646 -0.20741 0.03698 -0.20926 0.0375 -0.21111 C 0.03776 -0.21297 0.03776 -0.21505 0.03828 -0.21667 C 0.03958 -0.22153 0.04193 -0.22547 0.04297 -0.23056 C 0.04349 -0.23334 0.04375 -0.23634 0.04453 -0.23889 C 0.04557 -0.24352 0.04661 -0.24352 0.04844 -0.24722 C 0.04896 -0.24861 0.04935 -0.25023 0.05 -0.25139 C 0.05065 -0.25301 0.05156 -0.25417 0.05234 -0.25556 C 0.05313 -0.25787 0.05365 -0.26065 0.05469 -0.2625 C 0.05547 -0.26435 0.05677 -0.26505 0.05781 -0.26667 C 0.05898 -0.26898 0.05977 -0.27153 0.06094 -0.27361 C 0.06289 -0.27755 0.06549 -0.28056 0.06719 -0.28472 C 0.06771 -0.28611 0.06797 -0.28773 0.06875 -0.28889 C 0.0694 -0.29028 0.07044 -0.29051 0.07109 -0.29167 C 0.07279 -0.29537 0.07539 -0.30347 0.07813 -0.30695 C 0.0793 -0.30857 0.08073 -0.30972 0.08203 -0.31111 C 0.08646 -0.32292 0.07917 -0.30463 0.08828 -0.32084 C 0.09271 -0.32894 0.08841 -0.32246 0.09297 -0.32639 C 0.09635 -0.32963 0.09427 -0.32963 0.09844 -0.33195 C 0.09961 -0.33287 0.10104 -0.33287 0.10234 -0.33334 C 0.10781 -0.33843 0.10299 -0.33449 0.11016 -0.33889 C 0.11146 -0.33982 0.11263 -0.34097 0.11406 -0.34167 C 0.11497 -0.34236 0.11615 -0.34259 0.11719 -0.34306 C 0.12448 -0.34815 0.11563 -0.34422 0.12422 -0.34722 C 0.12604 -0.34861 0.12773 -0.3507 0.12969 -0.35139 C 0.13268 -0.35301 0.13906 -0.35417 0.13906 -0.35417 C 0.14063 -0.35556 0.14206 -0.35764 0.14375 -0.35834 C 0.1457 -0.35949 0.15534 -0.36181 0.15859 -0.3625 C 0.16016 -0.36343 0.16159 -0.36459 0.16328 -0.36528 C 0.16471 -0.36597 0.16641 -0.36621 0.16797 -0.36667 C 0.17578 -0.36922 0.16745 -0.36713 0.17813 -0.36945 C 0.17995 -0.37037 0.18164 -0.37153 0.18359 -0.37222 C 0.18529 -0.37292 0.18724 -0.37315 0.18906 -0.37361 C 0.19063 -0.37408 0.19219 -0.37454 0.19375 -0.375 C 0.19583 -0.37593 0.19779 -0.37732 0.2 -0.37778 C 0.20299 -0.37871 0.20625 -0.37871 0.20938 -0.37917 C 0.21094 -0.37963 0.21237 -0.38033 0.21406 -0.38056 C 0.21576 -0.38125 0.21771 -0.38148 0.21953 -0.38195 C 0.22109 -0.38241 0.22253 -0.3831 0.22422 -0.38334 C 0.22773 -0.38449 0.23151 -0.38449 0.23516 -0.38611 C 0.23698 -0.38704 0.23867 -0.38866 0.24063 -0.38889 C 0.2444 -0.39005 0.24844 -0.38982 0.25234 -0.39028 C 0.26602 -0.39398 0.25104 -0.39051 0.27891 -0.39306 C 0.28125 -0.39352 0.28346 -0.39445 0.28594 -0.39445 C 0.29831 -0.39537 0.31094 -0.39537 0.32331 -0.39584 L 0.39766 -0.39445 C 0.40156 -0.39445 0.40534 -0.39352 0.40938 -0.39306 C 0.41888 -0.39259 0.42865 -0.39236 0.43828 -0.39167 C 0.44401 -0.39144 0.44974 -0.39097 0.45547 -0.39028 L 0.48281 -0.3875 C 0.4931 -0.38634 0.51302 -0.38357 0.52031 -0.38195 L 0.52656 -0.38056 C 0.5319 -0.37755 0.52526 -0.38125 0.53281 -0.37778 C 0.53359 -0.37755 0.53424 -0.37685 0.53516 -0.37639 C 0.5362 -0.37593 0.53932 -0.37477 0.54063 -0.37361 C 0.54141 -0.37292 0.54206 -0.37153 0.54297 -0.37084 C 0.54622 -0.36875 0.54818 -0.3706 0.55156 -0.36667 C 0.5582 -0.3588 0.54974 -0.36829 0.55625 -0.3625 C 0.55703 -0.36181 0.55768 -0.36065 0.55859 -0.35972 C 0.55924 -0.35926 0.56016 -0.35903 0.56094 -0.35834 C 0.56172 -0.35764 0.56237 -0.35648 0.56328 -0.35556 C 0.56419 -0.35463 0.56536 -0.35417 0.56641 -0.35278 C 0.56719 -0.35185 0.56784 -0.35 0.56875 -0.34861 C 0.5694 -0.34769 0.57031 -0.34699 0.57109 -0.34584 C 0.57852 -0.33611 0.57201 -0.34398 0.57734 -0.3375 C 0.57786 -0.33611 0.57813 -0.33449 0.57891 -0.33334 C 0.58021 -0.33125 0.58359 -0.32778 0.58359 -0.32778 C 0.5849 -0.3206 0.58346 -0.32639 0.58672 -0.31945 C 0.5888 -0.31505 0.58711 -0.31528 0.58906 -0.31528 L 0.58906 -0.31389 " pathEditMode="relative" ptsTypes="AAAAAAAAAAAAAAAAAAAAAAAAAAAAAAAAAAAAAAAAAAAAAAAAAAAAAAAAAAAAAAAAAAAAAAAAAAAAAAAAAAAAAAAAA">
                                      <p:cBhvr>
                                        <p:cTn id="10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0182 0.16274 " pathEditMode="relative" rAng="0" ptsTypes="AA">
                                      <p:cBhvr>
                                        <p:cTn id="117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8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4.07407E-6 L 0.0013 0.16274 " pathEditMode="relative" rAng="0" ptsTypes="AA">
                                      <p:cBhvr>
                                        <p:cTn id="125" dur="3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100"/>
                            </p:stCondLst>
                            <p:childTnLst>
                              <p:par>
                                <p:cTn id="1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81" y="3551490"/>
            <a:ext cx="1800000" cy="1123636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1749196"/>
            <a:chOff x="1006083" y="965673"/>
            <a:chExt cx="10188000" cy="174919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A.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10) </a:t>
              </a:r>
              <a:r>
                <a:rPr lang="ko-KR" altLang="en-US" smtClean="0"/>
                <a:t>얻은 결정을 </a:t>
              </a:r>
              <a:r>
                <a:rPr lang="en-US" altLang="ko-KR" smtClean="0"/>
                <a:t>70</a:t>
              </a:r>
              <a:r>
                <a:rPr lang="en-US" altLang="ko-KR" smtClean="0">
                  <a:latin typeface="맑은 고딕" panose="020B0503020000020004" pitchFamily="50" charset="-127"/>
                </a:rPr>
                <a:t>°C </a:t>
              </a:r>
              <a:r>
                <a:rPr lang="ko-KR" altLang="en-US" smtClean="0">
                  <a:latin typeface="맑은 고딕" panose="020B0503020000020004" pitchFamily="50" charset="-127"/>
                </a:rPr>
                <a:t>전기 오븐에서 말린 후</a:t>
              </a:r>
              <a:r>
                <a:rPr lang="en-US" altLang="ko-KR" smtClean="0">
                  <a:latin typeface="맑은 고딕" panose="020B0503020000020004" pitchFamily="50" charset="-127"/>
                </a:rPr>
                <a:t>, </a:t>
              </a:r>
              <a:r>
                <a:rPr lang="ko-KR" altLang="en-US" smtClean="0">
                  <a:latin typeface="맑은 고딕" panose="020B0503020000020004" pitchFamily="50" charset="-127"/>
                </a:rPr>
                <a:t>무게를 달고 수율을 계산한다</a:t>
              </a:r>
              <a:endParaRPr lang="en-US" altLang="ko-KR" smtClean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73800" y="2441449"/>
            <a:ext cx="10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합성한 아스피린에는 불순물이 존재하므로 그대로 먹지 않도록 주의한다</a:t>
            </a:r>
            <a:endParaRPr lang="en-US" altLang="ko-KR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781400" y="3814997"/>
            <a:ext cx="1800000" cy="2174422"/>
            <a:chOff x="9559723" y="2945418"/>
            <a:chExt cx="1800000" cy="2174422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099723" y="2945418"/>
              <a:ext cx="720000" cy="72000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723" y="3319840"/>
              <a:ext cx="1800000" cy="18000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6"/>
            <a:srcRect l="23871" t="10183" r="29337" b="-1"/>
            <a:stretch/>
          </p:blipFill>
          <p:spPr>
            <a:xfrm rot="5400000">
              <a:off x="10135754" y="3609399"/>
              <a:ext cx="216000" cy="29368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/>
            <a:srcRect l="23871" t="10183" r="29337" b="-1"/>
            <a:stretch/>
          </p:blipFill>
          <p:spPr>
            <a:xfrm rot="5400000">
              <a:off x="9843496" y="3608463"/>
              <a:ext cx="216000" cy="293686"/>
            </a:xfrm>
            <a:prstGeom prst="rect">
              <a:avLst/>
            </a:prstGeom>
          </p:spPr>
        </p:pic>
      </p:grpSp>
      <p:cxnSp>
        <p:nvCxnSpPr>
          <p:cNvPr id="27" name="직선 연결선 26"/>
          <p:cNvCxnSpPr/>
          <p:nvPr/>
        </p:nvCxnSpPr>
        <p:spPr>
          <a:xfrm>
            <a:off x="2378782" y="3895774"/>
            <a:ext cx="607196" cy="3839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25" y="3409822"/>
            <a:ext cx="2520000" cy="252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738" y="4529635"/>
            <a:ext cx="1800000" cy="1800000"/>
          </a:xfrm>
          <a:prstGeom prst="rect">
            <a:avLst/>
          </a:prstGeom>
        </p:spPr>
      </p:pic>
      <p:sp>
        <p:nvSpPr>
          <p:cNvPr id="33" name="모서리가 둥근 사각형 설명선 32"/>
          <p:cNvSpPr/>
          <p:nvPr/>
        </p:nvSpPr>
        <p:spPr>
          <a:xfrm>
            <a:off x="8320738" y="2931204"/>
            <a:ext cx="1848905" cy="1084666"/>
          </a:xfrm>
          <a:prstGeom prst="wedgeRoundRectCallout">
            <a:avLst>
              <a:gd name="adj1" fmla="val 13682"/>
              <a:gd name="adj2" fmla="val 9938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558782" y="3242704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1</a:t>
            </a:r>
            <a:r>
              <a:rPr lang="en-US" altLang="ko-KR" sz="2400" smtClean="0"/>
              <a:t>.62g</a:t>
            </a:r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6228491" y="5166329"/>
            <a:ext cx="1080000" cy="241169"/>
            <a:chOff x="8843082" y="4464228"/>
            <a:chExt cx="1080000" cy="24116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16" r="30294" b="18898"/>
            <a:stretch/>
          </p:blipFill>
          <p:spPr>
            <a:xfrm>
              <a:off x="8933082" y="4464228"/>
              <a:ext cx="900000" cy="238675"/>
            </a:xfrm>
            <a:prstGeom prst="rect">
              <a:avLst/>
            </a:prstGeom>
          </p:spPr>
        </p:pic>
        <p:cxnSp>
          <p:nvCxnSpPr>
            <p:cNvPr id="35" name="직선 연결선 34"/>
            <p:cNvCxnSpPr/>
            <p:nvPr/>
          </p:nvCxnSpPr>
          <p:spPr>
            <a:xfrm>
              <a:off x="8843082" y="4705397"/>
              <a:ext cx="1080000" cy="0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335112" y="3197812"/>
            <a:ext cx="1080000" cy="241169"/>
            <a:chOff x="8843082" y="4464228"/>
            <a:chExt cx="1080000" cy="241169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16" r="30294" b="18898"/>
            <a:stretch/>
          </p:blipFill>
          <p:spPr>
            <a:xfrm>
              <a:off x="8933082" y="4464228"/>
              <a:ext cx="900000" cy="238675"/>
            </a:xfrm>
            <a:prstGeom prst="rect">
              <a:avLst/>
            </a:prstGeom>
          </p:spPr>
        </p:pic>
        <p:cxnSp>
          <p:nvCxnSpPr>
            <p:cNvPr id="38" name="직선 연결선 37"/>
            <p:cNvCxnSpPr/>
            <p:nvPr/>
          </p:nvCxnSpPr>
          <p:spPr>
            <a:xfrm>
              <a:off x="8843082" y="4705397"/>
              <a:ext cx="1080000" cy="0"/>
            </a:xfrm>
            <a:prstGeom prst="line">
              <a:avLst/>
            </a:prstGeom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53" y="4889748"/>
            <a:ext cx="1260000" cy="1260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4277378" y="5232648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-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281511" y="5232648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3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225112" y="3224044"/>
            <a:ext cx="547131" cy="537878"/>
            <a:chOff x="7512465" y="4451502"/>
            <a:chExt cx="547131" cy="537878"/>
          </a:xfrm>
        </p:grpSpPr>
        <p:sp>
          <p:nvSpPr>
            <p:cNvPr id="76" name="원호 75"/>
            <p:cNvSpPr/>
            <p:nvPr/>
          </p:nvSpPr>
          <p:spPr>
            <a:xfrm flipH="1">
              <a:off x="7618299" y="4527715"/>
              <a:ext cx="441297" cy="461665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원호 76"/>
            <p:cNvSpPr/>
            <p:nvPr/>
          </p:nvSpPr>
          <p:spPr>
            <a:xfrm flipH="1">
              <a:off x="7512465" y="4451502"/>
              <a:ext cx="441297" cy="461665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8428">
            <a:off x="1652871" y="3446730"/>
            <a:ext cx="540000" cy="540000"/>
          </a:xfrm>
          <a:prstGeom prst="rect">
            <a:avLst/>
          </a:prstGeom>
        </p:spPr>
      </p:pic>
      <p:pic>
        <p:nvPicPr>
          <p:cNvPr id="1028" name="Picture 4" descr="GTEK] 아스피린 합성 실험 : 네이버 블로그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43" y="3716153"/>
            <a:ext cx="1925782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8428">
            <a:off x="3011206" y="2808801"/>
            <a:ext cx="540000" cy="540000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4285644" y="5232648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85644" y="5232648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1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80" y="5309823"/>
            <a:ext cx="360000" cy="36000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8428">
            <a:off x="6108294" y="4674308"/>
            <a:ext cx="540000" cy="540000"/>
          </a:xfrm>
          <a:prstGeom prst="rect">
            <a:avLst/>
          </a:prstGeom>
        </p:spPr>
      </p:pic>
      <p:pic>
        <p:nvPicPr>
          <p:cNvPr id="94" name="그림 9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00039 -0.049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23958 0.279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0.20195 -0.0696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1" y="-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1" grpId="0" animBg="1"/>
      <p:bldP spid="61" grpId="1" animBg="1"/>
      <p:bldP spid="60" grpId="0" animBg="1"/>
      <p:bldP spid="60" grpId="1" animBg="1"/>
      <p:bldP spid="59" grpId="0" animBg="1"/>
      <p:bldP spid="5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9525" y="357602"/>
            <a:ext cx="540000" cy="540000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80897" y="2739067"/>
            <a:ext cx="10034454" cy="1379864"/>
            <a:chOff x="1272369" y="1049299"/>
            <a:chExt cx="10034454" cy="1379864"/>
          </a:xfrm>
        </p:grpSpPr>
        <p:sp>
          <p:nvSpPr>
            <p:cNvPr id="15" name="TextBox 14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smtClean="0"/>
                <a:t>실험 </a:t>
              </a:r>
              <a:r>
                <a:rPr lang="en-US" altLang="ko-KR" sz="3000" b="1" smtClean="0"/>
                <a:t>A. </a:t>
              </a:r>
              <a:r>
                <a:rPr lang="ko-KR" altLang="en-US" sz="3000" b="1" smtClean="0"/>
                <a:t>아스피린 합성</a:t>
              </a:r>
              <a:endParaRPr lang="en-US" altLang="ko-KR" sz="3000" b="1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272369" y="2059831"/>
              <a:ext cx="10034454" cy="369332"/>
              <a:chOff x="1272369" y="2059831"/>
              <a:chExt cx="10034454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실험 완료 및 보고서 작성</a:t>
                </a:r>
                <a:endParaRPr lang="en-US" altLang="ko-KR" smtClean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72369" y="2065845"/>
                <a:ext cx="108000" cy="363318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2" name="그림 2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84811" y="897602"/>
            <a:ext cx="6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종료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7219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5" name="그림 1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pic>
        <p:nvPicPr>
          <p:cNvPr id="16" name="그림 1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795865" y="1005451"/>
            <a:ext cx="10034455" cy="4819505"/>
            <a:chOff x="1272368" y="1049299"/>
            <a:chExt cx="10034455" cy="4819505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smtClean="0"/>
                <a:t>실험 </a:t>
              </a:r>
              <a:r>
                <a:rPr lang="en-US" altLang="ko-KR" sz="3000" b="1" smtClean="0"/>
                <a:t>A. </a:t>
              </a:r>
              <a:r>
                <a:rPr lang="ko-KR" altLang="en-US" sz="3000" b="1" smtClean="0"/>
                <a:t>아스피린 합성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8" y="2059831"/>
              <a:ext cx="10034455" cy="3808973"/>
              <a:chOff x="1272368" y="2059831"/>
              <a:chExt cx="10034455" cy="3808973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실험 기구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8" y="2065844"/>
                <a:ext cx="108000" cy="3802960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3521056" y="4509068"/>
            <a:ext cx="944345" cy="1323448"/>
            <a:chOff x="6361406" y="3140101"/>
            <a:chExt cx="944345" cy="1323448"/>
          </a:xfrm>
        </p:grpSpPr>
        <p:sp>
          <p:nvSpPr>
            <p:cNvPr id="41" name="타원 40"/>
            <p:cNvSpPr/>
            <p:nvPr/>
          </p:nvSpPr>
          <p:spPr>
            <a:xfrm>
              <a:off x="6383578" y="3140101"/>
              <a:ext cx="900000" cy="900000"/>
            </a:xfrm>
            <a:prstGeom prst="ellipse">
              <a:avLst/>
            </a:prstGeom>
            <a:noFill/>
            <a:ln w="57150">
              <a:solidFill>
                <a:srgbClr val="B4C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61406" y="4094217"/>
              <a:ext cx="94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여과지</a:t>
              </a:r>
              <a:endParaRPr lang="en-US" altLang="ko-KR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753829" y="4383790"/>
            <a:ext cx="1080000" cy="1445064"/>
            <a:chOff x="1347042" y="3229082"/>
            <a:chExt cx="1080000" cy="1445064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042" y="3229082"/>
              <a:ext cx="1080000" cy="10800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408544" y="4304814"/>
              <a:ext cx="94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오븐</a:t>
              </a:r>
              <a:endParaRPr lang="en-US" altLang="ko-KR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0185396" y="2344520"/>
            <a:ext cx="1214986" cy="1449332"/>
            <a:chOff x="2576655" y="3224814"/>
            <a:chExt cx="1214986" cy="144933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148" y="3224814"/>
              <a:ext cx="1080000" cy="10800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2576655" y="4304814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시약 스푼</a:t>
              </a:r>
              <a:endParaRPr lang="en-US" altLang="ko-KR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67830" y="2344520"/>
            <a:ext cx="1214986" cy="1448198"/>
            <a:chOff x="3859133" y="3224814"/>
            <a:chExt cx="1214986" cy="144819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1445" y="3224814"/>
              <a:ext cx="1080000" cy="108000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859133" y="4303680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살리실산</a:t>
              </a:r>
              <a:endParaRPr lang="en-US" altLang="ko-KR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165562" y="2062677"/>
            <a:ext cx="1652882" cy="1730041"/>
            <a:chOff x="5049879" y="3230275"/>
            <a:chExt cx="1652882" cy="173004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832" y="3230275"/>
              <a:ext cx="1080000" cy="10800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5049879" y="4313985"/>
              <a:ext cx="1652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100mL</a:t>
              </a:r>
            </a:p>
            <a:p>
              <a:pPr algn="ctr"/>
              <a:r>
                <a:rPr lang="ko-KR" altLang="en-US" smtClean="0"/>
                <a:t>삼각 플라스크</a:t>
              </a:r>
              <a:endParaRPr lang="en-US" altLang="ko-KR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92800" y="2870519"/>
            <a:ext cx="1214986" cy="922199"/>
            <a:chOff x="6862183" y="3747050"/>
            <a:chExt cx="1214986" cy="922199"/>
          </a:xfrm>
        </p:grpSpPr>
        <p:pic>
          <p:nvPicPr>
            <p:cNvPr id="38" name="Picture 6" descr="1,745,130 Hot plate 이미지, 스톡 사진 및 벡터 | Shutterstock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7" t="36668" r="13865" b="28689"/>
            <a:stretch/>
          </p:blipFill>
          <p:spPr bwMode="auto">
            <a:xfrm>
              <a:off x="6929676" y="3747050"/>
              <a:ext cx="1080000" cy="563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6862183" y="4299917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가열 장치</a:t>
              </a:r>
              <a:endParaRPr lang="en-US" altLang="ko-KR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5875675" y="4512969"/>
            <a:ext cx="1214986" cy="1339578"/>
            <a:chOff x="8208896" y="3338836"/>
            <a:chExt cx="1214986" cy="133957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1460">
              <a:off x="8408205" y="3338836"/>
              <a:ext cx="828000" cy="8280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8208896" y="4309082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온도계</a:t>
              </a:r>
              <a:endParaRPr lang="en-US" altLang="ko-KR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047676" y="2345895"/>
            <a:ext cx="1214986" cy="1446823"/>
            <a:chOff x="9169279" y="3231946"/>
            <a:chExt cx="1214986" cy="1446823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r="8277"/>
            <a:stretch/>
          </p:blipFill>
          <p:spPr>
            <a:xfrm>
              <a:off x="9646127" y="3231946"/>
              <a:ext cx="261290" cy="1080000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9169279" y="4309437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스포이드</a:t>
              </a:r>
              <a:endParaRPr lang="en-US" altLang="ko-KR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80650" y="4103504"/>
            <a:ext cx="1214986" cy="1725585"/>
            <a:chOff x="10340209" y="3219917"/>
            <a:chExt cx="1214986" cy="172558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13533" y="3219917"/>
              <a:ext cx="666305" cy="10800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0340209" y="4299171"/>
              <a:ext cx="1214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아세트산 무수물</a:t>
              </a:r>
              <a:endParaRPr lang="en-US" altLang="ko-KR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165128" y="4379522"/>
            <a:ext cx="1214986" cy="1449332"/>
            <a:chOff x="2576655" y="5119289"/>
            <a:chExt cx="1214986" cy="144933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148" y="5119289"/>
              <a:ext cx="1080000" cy="10800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2576655" y="6199289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얼음</a:t>
              </a:r>
              <a:endParaRPr lang="en-US" altLang="ko-KR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9369389" y="4366186"/>
            <a:ext cx="1076351" cy="1458779"/>
            <a:chOff x="3928450" y="5114110"/>
            <a:chExt cx="1076351" cy="1458779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28450" y="5114110"/>
              <a:ext cx="1076351" cy="10800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994452" y="6203557"/>
              <a:ext cx="94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증류수</a:t>
              </a:r>
              <a:endParaRPr lang="en-US" altLang="ko-KR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011042" y="4379522"/>
            <a:ext cx="944345" cy="1445434"/>
            <a:chOff x="5154841" y="5123187"/>
            <a:chExt cx="944345" cy="1445434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93862" y="5123187"/>
              <a:ext cx="666305" cy="108000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5154841" y="6199289"/>
              <a:ext cx="94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인산</a:t>
              </a:r>
              <a:endParaRPr lang="en-US" altLang="ko-KR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920049" y="3160899"/>
            <a:ext cx="1080000" cy="631819"/>
            <a:chOff x="6292419" y="5936802"/>
            <a:chExt cx="1080000" cy="631819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175"/>
            <a:stretch/>
          </p:blipFill>
          <p:spPr>
            <a:xfrm>
              <a:off x="6292419" y="5936802"/>
              <a:ext cx="1080000" cy="257308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6361569" y="6199289"/>
              <a:ext cx="94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수조</a:t>
              </a:r>
              <a:endParaRPr lang="en-US" altLang="ko-KR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087281" y="2344828"/>
            <a:ext cx="930313" cy="1449332"/>
            <a:chOff x="7612012" y="5114110"/>
            <a:chExt cx="930313" cy="14493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12012" y="5114110"/>
              <a:ext cx="930313" cy="1080000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617350" y="6194110"/>
              <a:ext cx="924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스탠드</a:t>
              </a:r>
              <a:endParaRPr lang="en-US" altLang="ko-KR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2241389" y="2334422"/>
            <a:ext cx="1995345" cy="1458296"/>
            <a:chOff x="8824078" y="5110325"/>
            <a:chExt cx="1995345" cy="1458296"/>
          </a:xfrm>
        </p:grpSpPr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853004" y="5110325"/>
              <a:ext cx="1937567" cy="1080000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8824078" y="6199289"/>
              <a:ext cx="1995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감압 여과 장치</a:t>
              </a:r>
              <a:endParaRPr lang="en-US" altLang="ko-KR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8018868" y="4392221"/>
            <a:ext cx="1214986" cy="1440295"/>
            <a:chOff x="1298738" y="3233851"/>
            <a:chExt cx="1214986" cy="144029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792" y="3233851"/>
              <a:ext cx="1080000" cy="1080000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1298738" y="4304814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전자 저울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05227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4350888" y="3287141"/>
            <a:ext cx="1812839" cy="3069332"/>
            <a:chOff x="3831869" y="3156425"/>
            <a:chExt cx="1812839" cy="30693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708" y="4425757"/>
              <a:ext cx="1800000" cy="180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869" y="3156425"/>
              <a:ext cx="1800000" cy="180000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4355213" y="3287018"/>
            <a:ext cx="1812839" cy="3069332"/>
            <a:chOff x="3831869" y="3156425"/>
            <a:chExt cx="1812839" cy="306933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708" y="4425757"/>
              <a:ext cx="1800000" cy="180000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869" y="3156425"/>
              <a:ext cx="1800000" cy="1800000"/>
            </a:xfrm>
            <a:prstGeom prst="rect">
              <a:avLst/>
            </a:prstGeom>
          </p:spPr>
        </p:pic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1749196"/>
            <a:chOff x="1006083" y="965673"/>
            <a:chExt cx="10188000" cy="174919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A.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1) </a:t>
              </a:r>
              <a:r>
                <a:rPr lang="ko-KR" altLang="en-US" smtClean="0"/>
                <a:t>살리실산 </a:t>
              </a:r>
              <a:r>
                <a:rPr lang="en-US" altLang="ko-KR" smtClean="0"/>
                <a:t>1.50g</a:t>
              </a:r>
              <a:r>
                <a:rPr lang="ko-KR" altLang="en-US" smtClean="0"/>
                <a:t>을 </a:t>
              </a:r>
              <a:r>
                <a:rPr lang="en-US" altLang="ko-KR" smtClean="0"/>
                <a:t>100mL </a:t>
              </a:r>
              <a:r>
                <a:rPr lang="ko-KR" altLang="en-US" smtClean="0"/>
                <a:t>삼각 플라스크에 넣는다</a:t>
              </a:r>
              <a:endParaRPr lang="en-US" altLang="ko-KR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02" y="2692157"/>
            <a:ext cx="1669168" cy="16691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17" r="30294"/>
          <a:stretch/>
        </p:blipFill>
        <p:spPr>
          <a:xfrm>
            <a:off x="4627644" y="4141055"/>
            <a:ext cx="1260000" cy="97035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9220">
            <a:off x="9263225" y="3462491"/>
            <a:ext cx="540000" cy="540000"/>
          </a:xfrm>
          <a:prstGeom prst="rect">
            <a:avLst/>
          </a:prstGeom>
        </p:spPr>
      </p:pic>
      <p:pic>
        <p:nvPicPr>
          <p:cNvPr id="23" name="그림 2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sp>
        <p:nvSpPr>
          <p:cNvPr id="20" name="모서리가 둥근 사각형 설명선 19"/>
          <p:cNvSpPr/>
          <p:nvPr/>
        </p:nvSpPr>
        <p:spPr>
          <a:xfrm>
            <a:off x="2426128" y="4094217"/>
            <a:ext cx="1848905" cy="1084666"/>
          </a:xfrm>
          <a:prstGeom prst="wedgeRoundRectCallout">
            <a:avLst>
              <a:gd name="adj1" fmla="val 46138"/>
              <a:gd name="adj2" fmla="val 6162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64252" y="4405717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0</a:t>
            </a:r>
            <a:r>
              <a:rPr lang="en-US" altLang="ko-KR" sz="2400" smtClean="0"/>
              <a:t>.00g</a:t>
            </a:r>
            <a:endParaRPr lang="ko-KR" altLang="en-US" sz="2400"/>
          </a:p>
        </p:txBody>
      </p:sp>
      <p:grpSp>
        <p:nvGrpSpPr>
          <p:cNvPr id="22" name="그룹 21"/>
          <p:cNvGrpSpPr/>
          <p:nvPr/>
        </p:nvGrpSpPr>
        <p:grpSpPr>
          <a:xfrm>
            <a:off x="7095714" y="2928790"/>
            <a:ext cx="1669168" cy="1669168"/>
            <a:chOff x="8982916" y="3801965"/>
            <a:chExt cx="1669168" cy="1669168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916" y="3801965"/>
              <a:ext cx="1669168" cy="1669168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3" r="30294"/>
            <a:stretch/>
          </p:blipFill>
          <p:spPr>
            <a:xfrm rot="20314665">
              <a:off x="9283190" y="4944535"/>
              <a:ext cx="384877" cy="211945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686364" y="3896073"/>
            <a:ext cx="1800000" cy="1800000"/>
            <a:chOff x="6505389" y="3973951"/>
            <a:chExt cx="1800000" cy="1800000"/>
          </a:xfrm>
          <a:noFill/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6633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389" y="3973951"/>
              <a:ext cx="1800000" cy="1800000"/>
            </a:xfrm>
            <a:prstGeom prst="rect">
              <a:avLst/>
            </a:prstGeom>
            <a:grpFill/>
          </p:spPr>
        </p:pic>
        <p:sp>
          <p:nvSpPr>
            <p:cNvPr id="14" name="TextBox 13"/>
            <p:cNvSpPr txBox="1"/>
            <p:nvPr/>
          </p:nvSpPr>
          <p:spPr>
            <a:xfrm>
              <a:off x="6858000" y="4873951"/>
              <a:ext cx="1105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살리실산</a:t>
              </a:r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995">
            <a:off x="7933869" y="2303840"/>
            <a:ext cx="540000" cy="540000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8101071" y="1943751"/>
            <a:ext cx="1669168" cy="1669168"/>
            <a:chOff x="8982916" y="3801965"/>
            <a:chExt cx="1669168" cy="1669168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916" y="3801965"/>
              <a:ext cx="1669168" cy="1669168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3" r="30294"/>
            <a:stretch/>
          </p:blipFill>
          <p:spPr>
            <a:xfrm rot="20314665">
              <a:off x="9283190" y="4944535"/>
              <a:ext cx="384877" cy="211945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995">
            <a:off x="4275957" y="3694979"/>
            <a:ext cx="540000" cy="5400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4790805" y="1845144"/>
            <a:ext cx="1669168" cy="1669168"/>
            <a:chOff x="8982916" y="3801965"/>
            <a:chExt cx="1669168" cy="166916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916" y="3801965"/>
              <a:ext cx="1669168" cy="1669168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3" r="30294"/>
            <a:stretch/>
          </p:blipFill>
          <p:spPr>
            <a:xfrm rot="20314665">
              <a:off x="9283190" y="4944535"/>
              <a:ext cx="384877" cy="211945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27" r="30294"/>
          <a:stretch/>
        </p:blipFill>
        <p:spPr>
          <a:xfrm>
            <a:off x="5117881" y="4867382"/>
            <a:ext cx="252000" cy="13655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664252" y="4405717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0.10g</a:t>
            </a:r>
            <a:endParaRPr lang="ko-KR" alt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2664252" y="44057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0.20g</a:t>
            </a:r>
            <a:endParaRPr lang="ko-KR" altLang="en-US" sz="240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27" r="30294"/>
          <a:stretch/>
        </p:blipFill>
        <p:spPr>
          <a:xfrm>
            <a:off x="5052888" y="4828366"/>
            <a:ext cx="396000" cy="21458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664252" y="44057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0.30g</a:t>
            </a:r>
            <a:endParaRPr lang="ko-KR" altLang="en-US" sz="2400"/>
          </a:p>
        </p:txBody>
      </p:sp>
      <p:sp>
        <p:nvSpPr>
          <p:cNvPr id="49" name="TextBox 48"/>
          <p:cNvSpPr txBox="1"/>
          <p:nvPr/>
        </p:nvSpPr>
        <p:spPr>
          <a:xfrm>
            <a:off x="2664252" y="44057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0.40g</a:t>
            </a:r>
            <a:endParaRPr lang="ko-KR" altLang="en-US" sz="240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27" r="30294"/>
          <a:stretch/>
        </p:blipFill>
        <p:spPr>
          <a:xfrm>
            <a:off x="4919881" y="4709934"/>
            <a:ext cx="648000" cy="351136"/>
          </a:xfrm>
          <a:prstGeom prst="rect">
            <a:avLst/>
          </a:prstGeom>
        </p:spPr>
      </p:pic>
      <p:pic>
        <p:nvPicPr>
          <p:cNvPr id="52" name="그림 5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664252" y="44057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0.50g</a:t>
            </a:r>
            <a:endParaRPr lang="ko-KR" altLang="en-US" sz="2400"/>
          </a:p>
        </p:txBody>
      </p:sp>
      <p:grpSp>
        <p:nvGrpSpPr>
          <p:cNvPr id="54" name="그룹 53"/>
          <p:cNvGrpSpPr/>
          <p:nvPr/>
        </p:nvGrpSpPr>
        <p:grpSpPr>
          <a:xfrm>
            <a:off x="4790805" y="1851579"/>
            <a:ext cx="1669168" cy="1669168"/>
            <a:chOff x="8982916" y="3801965"/>
            <a:chExt cx="1669168" cy="1669168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916" y="3801965"/>
              <a:ext cx="1669168" cy="1669168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1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3" r="30294"/>
            <a:stretch/>
          </p:blipFill>
          <p:spPr>
            <a:xfrm rot="20314665">
              <a:off x="9343469" y="4992645"/>
              <a:ext cx="288000" cy="158596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2664252" y="44057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0.60g</a:t>
            </a:r>
            <a:endParaRPr lang="ko-KR" altLang="en-US" sz="2400"/>
          </a:p>
        </p:txBody>
      </p:sp>
      <p:sp>
        <p:nvSpPr>
          <p:cNvPr id="58" name="TextBox 57"/>
          <p:cNvSpPr txBox="1"/>
          <p:nvPr/>
        </p:nvSpPr>
        <p:spPr>
          <a:xfrm>
            <a:off x="2664252" y="4399500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0.70g</a:t>
            </a:r>
            <a:endParaRPr lang="ko-KR" altLang="en-US" sz="240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27" r="30294"/>
          <a:stretch/>
        </p:blipFill>
        <p:spPr>
          <a:xfrm>
            <a:off x="4815890" y="4624222"/>
            <a:ext cx="900000" cy="48768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664252" y="4415644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0.80g</a:t>
            </a:r>
            <a:endParaRPr lang="ko-KR" altLang="en-US" sz="2400"/>
          </a:p>
        </p:txBody>
      </p:sp>
      <p:sp>
        <p:nvSpPr>
          <p:cNvPr id="61" name="TextBox 60"/>
          <p:cNvSpPr txBox="1"/>
          <p:nvPr/>
        </p:nvSpPr>
        <p:spPr>
          <a:xfrm>
            <a:off x="2664252" y="4406401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0.90g</a:t>
            </a:r>
            <a:endParaRPr lang="ko-KR" altLang="en-US" sz="2400"/>
          </a:p>
        </p:txBody>
      </p:sp>
      <p:grpSp>
        <p:nvGrpSpPr>
          <p:cNvPr id="62" name="그룹 61"/>
          <p:cNvGrpSpPr/>
          <p:nvPr/>
        </p:nvGrpSpPr>
        <p:grpSpPr>
          <a:xfrm>
            <a:off x="4796657" y="1842580"/>
            <a:ext cx="1669168" cy="1669168"/>
            <a:chOff x="8982916" y="3801965"/>
            <a:chExt cx="1669168" cy="1669168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916" y="3801965"/>
              <a:ext cx="1669168" cy="1669168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16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3" r="30294"/>
            <a:stretch/>
          </p:blipFill>
          <p:spPr>
            <a:xfrm rot="20314665">
              <a:off x="9376815" y="5045263"/>
              <a:ext cx="216000" cy="118948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2664252" y="4415644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1.00g</a:t>
            </a:r>
            <a:endParaRPr lang="ko-KR" altLang="en-US" sz="2400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6" r="30294" b="1"/>
          <a:stretch/>
        </p:blipFill>
        <p:spPr>
          <a:xfrm>
            <a:off x="4727733" y="4374159"/>
            <a:ext cx="1080000" cy="73072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664252" y="4396322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1.10g</a:t>
            </a:r>
            <a:endParaRPr lang="ko-KR" altLang="en-US" sz="2400"/>
          </a:p>
        </p:txBody>
      </p:sp>
      <p:sp>
        <p:nvSpPr>
          <p:cNvPr id="69" name="TextBox 68"/>
          <p:cNvSpPr txBox="1"/>
          <p:nvPr/>
        </p:nvSpPr>
        <p:spPr>
          <a:xfrm>
            <a:off x="2664252" y="4415643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1.20g</a:t>
            </a:r>
            <a:endParaRPr lang="ko-KR" altLang="en-US" sz="2400"/>
          </a:p>
        </p:txBody>
      </p:sp>
      <p:sp>
        <p:nvSpPr>
          <p:cNvPr id="70" name="TextBox 69"/>
          <p:cNvSpPr txBox="1"/>
          <p:nvPr/>
        </p:nvSpPr>
        <p:spPr>
          <a:xfrm>
            <a:off x="2664252" y="4415643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1.30g</a:t>
            </a:r>
            <a:endParaRPr lang="ko-KR" altLang="en-US" sz="2400"/>
          </a:p>
        </p:txBody>
      </p:sp>
      <p:grpSp>
        <p:nvGrpSpPr>
          <p:cNvPr id="71" name="그룹 70"/>
          <p:cNvGrpSpPr/>
          <p:nvPr/>
        </p:nvGrpSpPr>
        <p:grpSpPr>
          <a:xfrm>
            <a:off x="4790805" y="1842580"/>
            <a:ext cx="1669168" cy="1669168"/>
            <a:chOff x="8982916" y="3801965"/>
            <a:chExt cx="1669168" cy="1669168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916" y="3801965"/>
              <a:ext cx="1669168" cy="1669168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18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3" r="30294"/>
            <a:stretch/>
          </p:blipFill>
          <p:spPr>
            <a:xfrm rot="20314665">
              <a:off x="9410161" y="5088357"/>
              <a:ext cx="144000" cy="79298"/>
            </a:xfrm>
            <a:prstGeom prst="rect">
              <a:avLst/>
            </a:prstGeom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24" r="30294"/>
          <a:stretch/>
        </p:blipFill>
        <p:spPr>
          <a:xfrm>
            <a:off x="4685859" y="4343477"/>
            <a:ext cx="1188000" cy="79207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2664252" y="4406400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1.40g</a:t>
            </a:r>
            <a:endParaRPr lang="ko-KR" altLang="en-US" sz="2400"/>
          </a:p>
        </p:txBody>
      </p:sp>
      <p:sp>
        <p:nvSpPr>
          <p:cNvPr id="76" name="TextBox 75"/>
          <p:cNvSpPr txBox="1"/>
          <p:nvPr/>
        </p:nvSpPr>
        <p:spPr>
          <a:xfrm>
            <a:off x="2664252" y="4406399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1.50g</a:t>
            </a:r>
            <a:endParaRPr lang="ko-KR" altLang="en-US" sz="2400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57" y="1847299"/>
            <a:ext cx="1669168" cy="16691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0"/>
          <a:srcRect t="1564" b="12459"/>
          <a:stretch/>
        </p:blipFill>
        <p:spPr>
          <a:xfrm>
            <a:off x="2429918" y="2427836"/>
            <a:ext cx="1800000" cy="14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208 L -1.66667E-6 -0.00162 C -0.00143 -0.00579 -0.00208 -0.01042 -0.0039 -0.01343 C -0.00703 -0.01968 -0.00898 -0.01898 -0.01289 -0.0206 C -0.01471 -0.02176 -0.0164 -0.02315 -0.01836 -0.02361 C -0.01992 -0.02407 -0.02122 -0.02477 -0.02291 -0.025 C -0.02656 -0.02616 -0.03268 -0.02708 -0.03646 -0.02778 C -0.04258 -0.02731 -0.04857 -0.02755 -0.05469 -0.02639 C -0.05638 -0.02616 -0.0582 -0.02454 -0.06002 -0.02361 C -0.06367 -0.02176 -0.06185 -0.02315 -0.06549 -0.01921 C -0.0707 -0.00694 -0.06367 -0.02176 -0.07005 -0.01343 C -0.07083 -0.0125 -0.07096 -0.01065 -0.07187 -0.00926 C -0.07265 -0.00787 -0.0737 -0.00718 -0.07461 -0.00625 C -0.07513 -0.00486 -0.07578 -0.0037 -0.07643 -0.00208 C -0.07669 -0.00069 -0.07669 0.00116 -0.07734 0.00232 C -0.07786 0.00347 -0.07916 0.00417 -0.08008 0.00532 C -0.08125 0.0081 -0.0832 0.01019 -0.08359 0.01389 C -0.08515 0.02616 -0.0845 0.01852 -0.0845 0.03681 L -0.0845 0.03727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8242 -0.140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556 L -0.27109 -0.013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5" y="-9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49" grpId="0" animBg="1"/>
      <p:bldP spid="53" grpId="0" animBg="1"/>
      <p:bldP spid="57" grpId="0" animBg="1"/>
      <p:bldP spid="58" grpId="0" animBg="1"/>
      <p:bldP spid="60" grpId="0" animBg="1"/>
      <p:bldP spid="61" grpId="0" animBg="1"/>
      <p:bldP spid="65" grpId="0" animBg="1"/>
      <p:bldP spid="68" grpId="0" animBg="1"/>
      <p:bldP spid="69" grpId="0" animBg="1"/>
      <p:bldP spid="70" grpId="0" animBg="1"/>
      <p:bldP spid="75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9" r="8277"/>
          <a:stretch/>
        </p:blipFill>
        <p:spPr>
          <a:xfrm>
            <a:off x="4230805" y="3113403"/>
            <a:ext cx="304800" cy="1259840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4228423" y="3118771"/>
            <a:ext cx="304800" cy="1259840"/>
            <a:chOff x="9202127" y="3129283"/>
            <a:chExt cx="304800" cy="1259840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r="8277"/>
            <a:stretch/>
          </p:blipFill>
          <p:spPr>
            <a:xfrm>
              <a:off x="9202127" y="3129283"/>
              <a:ext cx="304800" cy="125984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47" t="77604" r="8277"/>
            <a:stretch/>
          </p:blipFill>
          <p:spPr>
            <a:xfrm>
              <a:off x="9222516" y="4087907"/>
              <a:ext cx="284411" cy="282166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6194161" y="3647720"/>
            <a:ext cx="304800" cy="1259840"/>
            <a:chOff x="9202127" y="3129283"/>
            <a:chExt cx="304800" cy="125984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r="8277"/>
            <a:stretch/>
          </p:blipFill>
          <p:spPr>
            <a:xfrm>
              <a:off x="9202127" y="3129283"/>
              <a:ext cx="304800" cy="125984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97" t="59325" r="8277"/>
            <a:stretch/>
          </p:blipFill>
          <p:spPr>
            <a:xfrm>
              <a:off x="9230702" y="3857625"/>
              <a:ext cx="276225" cy="512448"/>
            </a:xfrm>
            <a:prstGeom prst="rect">
              <a:avLst/>
            </a:prstGeom>
          </p:spPr>
        </p:pic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004124" y="357602"/>
            <a:ext cx="10034454" cy="1749196"/>
            <a:chOff x="1272369" y="1049299"/>
            <a:chExt cx="10034454" cy="174919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smtClean="0"/>
                <a:t>실험 </a:t>
              </a:r>
              <a:r>
                <a:rPr lang="en-US" altLang="ko-KR" sz="3000" b="1" smtClean="0"/>
                <a:t>A. </a:t>
              </a:r>
              <a:r>
                <a:rPr lang="ko-KR" altLang="en-US" sz="3000" b="1" smtClean="0"/>
                <a:t>아스피린 합성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738664"/>
              <a:chOff x="1272369" y="2059831"/>
              <a:chExt cx="10034454" cy="73866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실험 방법</a:t>
                </a:r>
                <a:r>
                  <a:rPr lang="en-US" altLang="ko-KR" smtClean="0"/>
                  <a:t>: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5"/>
                <a:ext cx="108000" cy="732650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1112124" y="1737466"/>
            <a:ext cx="100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2) </a:t>
            </a:r>
            <a:r>
              <a:rPr lang="ko-KR" altLang="en-US" smtClean="0"/>
              <a:t>아세트산무수물 </a:t>
            </a:r>
            <a:r>
              <a:rPr lang="en-US" altLang="ko-KR" smtClean="0"/>
              <a:t>3.00mL</a:t>
            </a:r>
            <a:r>
              <a:rPr lang="ko-KR" altLang="en-US" smtClean="0"/>
              <a:t>를 용기 벽을 따라 흘려 내려서 벽에 묻은 살리실산을 모두 </a:t>
            </a:r>
            <a:endParaRPr lang="en-US" altLang="ko-KR" smtClean="0"/>
          </a:p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씻어내린다</a:t>
            </a: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6784555" y="1475856"/>
            <a:ext cx="440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smtClean="0"/>
              <a:t>* </a:t>
            </a:r>
            <a:r>
              <a:rPr lang="ko-KR" altLang="en-US" sz="1050" smtClean="0"/>
              <a:t>아세트산무수물은 부식성이 있으므로 피부에 묻지 않도록 주의한다</a:t>
            </a:r>
            <a:endParaRPr lang="en-US" altLang="ko-KR" sz="105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pic>
        <p:nvPicPr>
          <p:cNvPr id="19" name="그림 18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9" r="8277"/>
          <a:stretch/>
        </p:blipFill>
        <p:spPr>
          <a:xfrm>
            <a:off x="7119637" y="4628676"/>
            <a:ext cx="304800" cy="125984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7653500" y="4783979"/>
            <a:ext cx="540000" cy="54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6628287" y="2297751"/>
            <a:ext cx="540000" cy="540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2" t="40757" r="8277"/>
          <a:stretch/>
        </p:blipFill>
        <p:spPr>
          <a:xfrm>
            <a:off x="8388663" y="2900846"/>
            <a:ext cx="972000" cy="162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7" t="47215" r="8277" b="-1"/>
          <a:stretch/>
        </p:blipFill>
        <p:spPr>
          <a:xfrm>
            <a:off x="8482603" y="3056731"/>
            <a:ext cx="878060" cy="1443441"/>
          </a:xfrm>
          <a:prstGeom prst="rect">
            <a:avLst/>
          </a:prstGeom>
        </p:spPr>
      </p:pic>
      <p:sp>
        <p:nvSpPr>
          <p:cNvPr id="61" name="모서리가 둥근 사각형 설명선 60"/>
          <p:cNvSpPr/>
          <p:nvPr/>
        </p:nvSpPr>
        <p:spPr>
          <a:xfrm>
            <a:off x="7705725" y="2527086"/>
            <a:ext cx="1800000" cy="2340000"/>
          </a:xfrm>
          <a:prstGeom prst="wedgeRoundRectCallout">
            <a:avLst>
              <a:gd name="adj1" fmla="val -103776"/>
              <a:gd name="adj2" fmla="val -2843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9673401" y="3229311"/>
            <a:ext cx="540000" cy="540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7" t="55196" r="8277" b="-1"/>
          <a:stretch/>
        </p:blipFill>
        <p:spPr>
          <a:xfrm>
            <a:off x="8482603" y="3295650"/>
            <a:ext cx="878060" cy="1225196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7850787" y="2873326"/>
            <a:ext cx="1056343" cy="839509"/>
            <a:chOff x="8958548" y="3331319"/>
            <a:chExt cx="1056343" cy="839509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9686925" y="3514724"/>
              <a:ext cx="275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9677400" y="3742970"/>
              <a:ext cx="275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9739097" y="3990974"/>
              <a:ext cx="275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9000049" y="3331319"/>
              <a:ext cx="638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mtClean="0"/>
                <a:t>3.20</a:t>
              </a:r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029700" y="3561256"/>
              <a:ext cx="618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mtClean="0"/>
                <a:t>3.10</a:t>
              </a:r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958548" y="3801496"/>
              <a:ext cx="680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mtClean="0"/>
                <a:t>3.00</a:t>
              </a:r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97" t="64967" r="8277" b="-2"/>
          <a:stretch/>
        </p:blipFill>
        <p:spPr>
          <a:xfrm>
            <a:off x="8482603" y="3552824"/>
            <a:ext cx="878060" cy="958019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83" y="3660920"/>
            <a:ext cx="252000" cy="252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83" y="3708991"/>
            <a:ext cx="252000" cy="252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781661" y="4088516"/>
            <a:ext cx="1104900" cy="1800000"/>
            <a:chOff x="6429375" y="3863862"/>
            <a:chExt cx="1104900" cy="18000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5" r="34431"/>
            <a:stretch/>
          </p:blipFill>
          <p:spPr>
            <a:xfrm>
              <a:off x="6429375" y="3863862"/>
              <a:ext cx="1104900" cy="180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454275" y="4867245"/>
              <a:ext cx="10800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mtClean="0"/>
                <a:t>아세트산무수물</a:t>
              </a:r>
              <a:endParaRPr lang="ko-KR" altLang="en-US" sz="16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189398" y="2433708"/>
            <a:ext cx="304800" cy="1259840"/>
            <a:chOff x="9202127" y="3129283"/>
            <a:chExt cx="304800" cy="125984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r="8277"/>
            <a:stretch/>
          </p:blipFill>
          <p:spPr>
            <a:xfrm>
              <a:off x="9202127" y="3129283"/>
              <a:ext cx="304800" cy="1259840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97" t="59325" r="8277"/>
            <a:stretch/>
          </p:blipFill>
          <p:spPr>
            <a:xfrm>
              <a:off x="9230702" y="3857625"/>
              <a:ext cx="276225" cy="512448"/>
            </a:xfrm>
            <a:prstGeom prst="rect">
              <a:avLst/>
            </a:prstGeom>
          </p:spPr>
        </p:pic>
      </p:grpSp>
      <p:pic>
        <p:nvPicPr>
          <p:cNvPr id="72" name="그림 7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995">
            <a:off x="3311888" y="4402688"/>
            <a:ext cx="540000" cy="540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7" r="30294"/>
          <a:stretch/>
        </p:blipFill>
        <p:spPr>
          <a:xfrm>
            <a:off x="3754316" y="5067303"/>
            <a:ext cx="1260000" cy="849789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16" r="30294" b="-1"/>
          <a:stretch/>
        </p:blipFill>
        <p:spPr>
          <a:xfrm>
            <a:off x="3751885" y="5226085"/>
            <a:ext cx="1260000" cy="675755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4233186" y="3124203"/>
            <a:ext cx="304800" cy="1259840"/>
            <a:chOff x="9202127" y="3129283"/>
            <a:chExt cx="304800" cy="1259840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r="8277"/>
            <a:stretch/>
          </p:blipFill>
          <p:spPr>
            <a:xfrm>
              <a:off x="9202127" y="3129283"/>
              <a:ext cx="304800" cy="1259840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97" t="59325" r="8277"/>
            <a:stretch/>
          </p:blipFill>
          <p:spPr>
            <a:xfrm>
              <a:off x="9230702" y="3857625"/>
              <a:ext cx="276225" cy="512448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5" y="4088516"/>
            <a:ext cx="1800000" cy="180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17" r="30294"/>
          <a:stretch/>
        </p:blipFill>
        <p:spPr>
          <a:xfrm>
            <a:off x="3754316" y="4942553"/>
            <a:ext cx="1260000" cy="97035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16" y="4382793"/>
            <a:ext cx="252000" cy="252000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16" y="4382793"/>
            <a:ext cx="252000" cy="25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9761" y="2628972"/>
            <a:ext cx="1800000" cy="152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-4.375E-6 0.00023 C 0.00026 -0.00417 0.0004 -0.00857 0.00079 -0.0125 C 0.00105 -0.01412 0.00144 -0.01528 0.00157 -0.01667 C 0.00365 -0.02894 0.00131 -0.01644 0.00313 -0.02639 C 0.00339 -0.03102 0.00365 -0.03588 0.00391 -0.04028 C 0.00508 -0.05811 0.00443 -0.0419 0.00547 -0.0625 C 0.00586 -0.06852 0.00599 -0.07454 0.00638 -0.08056 C 0.00599 -0.09306 0.00612 -0.10579 0.00547 -0.11806 C 0.00534 -0.12107 0.00443 -0.12361 0.00391 -0.12639 C 0.00365 -0.12824 0.00352 -0.13033 0.00313 -0.13195 C 0.003 -0.13357 0.00261 -0.13473 0.00235 -0.13611 C 0.00183 -0.14051 0.00144 -0.14792 -4.375E-6 -0.15139 C -0.00104 -0.15417 -0.00156 -0.15787 -0.00312 -0.15973 L -0.00546 -0.1625 C -0.00572 -0.16389 -0.00559 -0.16574 -0.00625 -0.16667 C -0.00677 -0.16783 -0.00781 -0.16736 -0.00859 -0.16806 C -0.01015 -0.16968 -0.01145 -0.17269 -0.01328 -0.17361 C -0.01406 -0.17408 -0.01484 -0.17454 -0.01562 -0.175 C -0.0164 -0.17593 -0.01705 -0.17732 -0.01796 -0.17778 L -0.025 -0.18195 L -0.02734 -0.18334 C -0.02812 -0.1838 -0.0289 -0.18403 -0.02968 -0.18473 C -0.03046 -0.18565 -0.03112 -0.18681 -0.03203 -0.1875 C -0.03411 -0.18959 -0.03776 -0.18982 -0.03984 -0.19028 C -0.04713 -0.19468 -0.04283 -0.19283 -0.05859 -0.19028 C -0.05937 -0.19028 -0.06015 -0.18959 -0.06093 -0.18889 C -0.06171 -0.1882 -0.06237 -0.18704 -0.06328 -0.18611 C -0.06393 -0.18565 -0.06484 -0.18565 -0.06562 -0.18473 C -0.06718 -0.18311 -0.07031 -0.17917 -0.07031 -0.17894 C -0.07291 -0.16551 -0.06849 -0.18658 -0.07343 -0.17084 C -0.07421 -0.16829 -0.07447 -0.16528 -0.075 -0.1625 L -0.07578 -0.15834 C -0.07734 -0.14977 -0.07656 -0.15579 -0.07656 -0.14028 L -0.07656 -0.1400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-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0.00026 -0.185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2.29167E-6 0.1685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2.29167E-6 0.1685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-0.1608 0.0990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00117 0.10648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00117 0.10648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91460" y="4088516"/>
            <a:ext cx="1800000" cy="1813324"/>
            <a:chOff x="3891460" y="4088516"/>
            <a:chExt cx="1800000" cy="1813324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460" y="4088516"/>
              <a:ext cx="1800000" cy="1800000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16" r="30294" b="-1"/>
            <a:stretch/>
          </p:blipFill>
          <p:spPr>
            <a:xfrm>
              <a:off x="4161460" y="5226085"/>
              <a:ext cx="1260000" cy="675755"/>
            </a:xfrm>
            <a:prstGeom prst="rect">
              <a:avLst/>
            </a:prstGeom>
          </p:spPr>
        </p:pic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1749196"/>
            <a:chOff x="1006083" y="965673"/>
            <a:chExt cx="10188000" cy="174919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A.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3) </a:t>
              </a:r>
              <a:r>
                <a:rPr lang="ko-KR" altLang="en-US" smtClean="0"/>
                <a:t>촉매로 </a:t>
              </a:r>
              <a:r>
                <a:rPr lang="en-US" altLang="ko-KR" smtClean="0"/>
                <a:t>85% </a:t>
              </a:r>
              <a:r>
                <a:rPr lang="ko-KR" altLang="en-US" smtClean="0"/>
                <a:t>인산을 </a:t>
              </a:r>
              <a:r>
                <a:rPr lang="en-US" altLang="ko-KR" smtClean="0"/>
                <a:t>3-4 </a:t>
              </a:r>
              <a:r>
                <a:rPr lang="ko-KR" altLang="en-US" smtClean="0"/>
                <a:t>방울 가하고 플라스크를 흔들어 잘 섞는다</a:t>
              </a:r>
              <a:endParaRPr lang="en-US" altLang="ko-KR"/>
            </a:p>
          </p:txBody>
        </p:sp>
      </p:grpSp>
      <p:pic>
        <p:nvPicPr>
          <p:cNvPr id="16" name="그림 15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pic>
        <p:nvPicPr>
          <p:cNvPr id="17" name="그림 1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84555" y="1475856"/>
            <a:ext cx="44075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/>
              <a:t>* </a:t>
            </a:r>
            <a:r>
              <a:rPr lang="ko-KR" altLang="en-US" sz="1050"/>
              <a:t>인산은 부식성이 있으므로 피부에 묻지 않도록 주의한다</a:t>
            </a:r>
            <a:endParaRPr lang="en-US" altLang="ko-KR" sz="1050">
              <a:latin typeface="맑은 고딕" panose="020B0503020000020004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603736" y="3647720"/>
            <a:ext cx="304800" cy="1259840"/>
            <a:chOff x="9202127" y="3129283"/>
            <a:chExt cx="304800" cy="125984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r="8277"/>
            <a:stretch/>
          </p:blipFill>
          <p:spPr>
            <a:xfrm>
              <a:off x="9202127" y="3129283"/>
              <a:ext cx="304800" cy="125984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97" t="59325" r="8277"/>
            <a:stretch/>
          </p:blipFill>
          <p:spPr>
            <a:xfrm>
              <a:off x="9230702" y="3857625"/>
              <a:ext cx="276225" cy="512448"/>
            </a:xfrm>
            <a:prstGeom prst="rect">
              <a:avLst/>
            </a:prstGeom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9" r="8277"/>
          <a:stretch/>
        </p:blipFill>
        <p:spPr>
          <a:xfrm>
            <a:off x="7529212" y="4628676"/>
            <a:ext cx="304800" cy="125984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8063075" y="4783979"/>
            <a:ext cx="540000" cy="54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7037862" y="2297751"/>
            <a:ext cx="540000" cy="540000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6191236" y="4088516"/>
            <a:ext cx="1104900" cy="1800000"/>
            <a:chOff x="6429375" y="3863862"/>
            <a:chExt cx="1104900" cy="18000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5" r="34431"/>
            <a:stretch/>
          </p:blipFill>
          <p:spPr>
            <a:xfrm>
              <a:off x="6429375" y="3863862"/>
              <a:ext cx="1104900" cy="1800000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454275" y="4881193"/>
              <a:ext cx="108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600" smtClean="0"/>
                <a:t>인산</a:t>
              </a:r>
              <a:endParaRPr lang="ko-KR" altLang="en-US" sz="16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598973" y="2433708"/>
            <a:ext cx="304800" cy="1259840"/>
            <a:chOff x="9202127" y="3129283"/>
            <a:chExt cx="304800" cy="1259840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r="8277"/>
            <a:stretch/>
          </p:blipFill>
          <p:spPr>
            <a:xfrm>
              <a:off x="9202127" y="3129283"/>
              <a:ext cx="304800" cy="125984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97" t="59325" r="8277"/>
            <a:stretch/>
          </p:blipFill>
          <p:spPr>
            <a:xfrm>
              <a:off x="9230702" y="3857625"/>
              <a:ext cx="276225" cy="512448"/>
            </a:xfrm>
            <a:prstGeom prst="rect">
              <a:avLst/>
            </a:prstGeom>
          </p:spPr>
        </p:pic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995">
            <a:off x="3516825" y="4358676"/>
            <a:ext cx="540000" cy="540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91" y="4382793"/>
            <a:ext cx="252000" cy="2520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20" y="4382793"/>
            <a:ext cx="252000" cy="252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20" y="438279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1.875E-6 0.00023 C 0.00026 -0.00417 0.00039 -0.00857 0.00078 -0.0125 C 0.00104 -0.01412 0.00143 -0.01528 0.00156 -0.01667 C 0.00364 -0.02894 0.0013 -0.01644 0.00312 -0.02639 C 0.00338 -0.03102 0.00364 -0.03588 0.0039 -0.04028 C 0.00508 -0.05811 0.00443 -0.0419 0.00547 -0.0625 C 0.00586 -0.06852 0.00599 -0.07454 0.00638 -0.08056 C 0.00599 -0.09306 0.00612 -0.10579 0.00547 -0.11806 C 0.00534 -0.12107 0.00443 -0.12361 0.0039 -0.12639 C 0.00364 -0.12824 0.00351 -0.13033 0.00312 -0.13195 C 0.00299 -0.13357 0.0026 -0.13473 0.00234 -0.13611 C 0.00182 -0.14051 0.00143 -0.14792 1.875E-6 -0.15139 C -0.00104 -0.15417 -0.00156 -0.15787 -0.00313 -0.15973 L -0.00547 -0.1625 C -0.00573 -0.16389 -0.0056 -0.16574 -0.00625 -0.16667 C -0.00677 -0.16783 -0.00781 -0.16736 -0.0086 -0.16806 C -0.01016 -0.16968 -0.01146 -0.17269 -0.01328 -0.17361 C -0.01406 -0.17408 -0.01485 -0.17454 -0.01563 -0.175 C -0.01641 -0.17593 -0.01706 -0.17732 -0.01797 -0.17778 L -0.025 -0.18195 L -0.02735 -0.18334 C -0.02813 -0.1838 -0.02891 -0.18403 -0.02969 -0.18473 C -0.03047 -0.18565 -0.03112 -0.18681 -0.03203 -0.1875 C -0.03412 -0.18959 -0.03776 -0.18982 -0.03985 -0.19028 C -0.04714 -0.19468 -0.04284 -0.19283 -0.0586 -0.19028 C -0.05938 -0.19028 -0.06016 -0.18959 -0.06094 -0.18889 C -0.06172 -0.1882 -0.06237 -0.18704 -0.06328 -0.18611 C -0.06393 -0.18565 -0.06485 -0.18565 -0.06563 -0.18473 C -0.06719 -0.18311 -0.07031 -0.17917 -0.07031 -0.17894 C -0.07292 -0.16551 -0.06849 -0.18658 -0.07344 -0.17084 C -0.07422 -0.16829 -0.07448 -0.16528 -0.075 -0.1625 L -0.07578 -0.15834 C -0.07735 -0.14977 -0.07656 -0.15579 -0.07656 -0.14028 L -0.07656 -0.1400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-96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0026 -0.1858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-0.16081 0.0990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495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0.00117 0.10648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0117 0.10648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0117 0.10648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00013 -0.07083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1749196"/>
            <a:chOff x="1006083" y="965673"/>
            <a:chExt cx="10188000" cy="174919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A.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4) </a:t>
              </a:r>
              <a:r>
                <a:rPr lang="ko-KR" altLang="en-US" smtClean="0"/>
                <a:t>후드 안에서 물중탕 장치에 플라스크를 설치한다</a:t>
              </a:r>
              <a:endParaRPr lang="en-US" altLang="ko-KR"/>
            </a:p>
          </p:txBody>
        </p:sp>
      </p:grpSp>
      <p:pic>
        <p:nvPicPr>
          <p:cNvPr id="15" name="그림 1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pic>
        <p:nvPicPr>
          <p:cNvPr id="16" name="그림 1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1460">
            <a:off x="6117374" y="2678978"/>
            <a:ext cx="1800000" cy="1800000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188450" y="3153459"/>
            <a:ext cx="1800000" cy="1813324"/>
            <a:chOff x="3891460" y="4088516"/>
            <a:chExt cx="1800000" cy="1813324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460" y="4088516"/>
              <a:ext cx="1800000" cy="180000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16" r="30294" b="-1"/>
            <a:stretch/>
          </p:blipFill>
          <p:spPr>
            <a:xfrm>
              <a:off x="4161460" y="5226085"/>
              <a:ext cx="1260000" cy="675755"/>
            </a:xfrm>
            <a:prstGeom prst="rect">
              <a:avLst/>
            </a:prstGeom>
          </p:spPr>
        </p:pic>
      </p:grpSp>
      <p:pic>
        <p:nvPicPr>
          <p:cNvPr id="20" name="Picture 6" descr="1,745,130 Hot plate 이미지, 스톡 사진 및 벡터 | Shutterst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7" t="36668" r="13865" b="28689"/>
          <a:stretch/>
        </p:blipFill>
        <p:spPr bwMode="auto">
          <a:xfrm>
            <a:off x="5188450" y="5015215"/>
            <a:ext cx="2160000" cy="112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4177122" y="2324350"/>
            <a:ext cx="3466965" cy="4032000"/>
            <a:chOff x="2232350" y="1877404"/>
            <a:chExt cx="3466965" cy="4032000"/>
          </a:xfrm>
        </p:grpSpPr>
        <p:grpSp>
          <p:nvGrpSpPr>
            <p:cNvPr id="10" name="그룹 9"/>
            <p:cNvGrpSpPr/>
            <p:nvPr/>
          </p:nvGrpSpPr>
          <p:grpSpPr>
            <a:xfrm>
              <a:off x="2232350" y="1877404"/>
              <a:ext cx="3466965" cy="4032000"/>
              <a:chOff x="2232350" y="1877404"/>
              <a:chExt cx="3466965" cy="40320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32350" y="5657404"/>
                <a:ext cx="3466965" cy="252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5400000">
                <a:off x="726515" y="3713404"/>
                <a:ext cx="3780000" cy="108000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282243" y="2056770"/>
              <a:ext cx="3101583" cy="540000"/>
              <a:chOff x="1886935" y="2066961"/>
              <a:chExt cx="3101583" cy="54000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886935" y="2362116"/>
                <a:ext cx="2520000" cy="108000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막힌 원호 20"/>
              <p:cNvSpPr/>
              <p:nvPr/>
            </p:nvSpPr>
            <p:spPr>
              <a:xfrm rot="10800000">
                <a:off x="4376518" y="2066961"/>
                <a:ext cx="612000" cy="540000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267377" y="2824914"/>
              <a:ext cx="2177658" cy="540000"/>
              <a:chOff x="2810860" y="2066961"/>
              <a:chExt cx="2177658" cy="5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810860" y="2362116"/>
                <a:ext cx="1620000" cy="108000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막힌 원호 32"/>
              <p:cNvSpPr/>
              <p:nvPr/>
            </p:nvSpPr>
            <p:spPr>
              <a:xfrm rot="10800000">
                <a:off x="4376518" y="2066961"/>
                <a:ext cx="612000" cy="540000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4420123" y="4200058"/>
            <a:ext cx="3600000" cy="857693"/>
            <a:chOff x="2475351" y="3753112"/>
            <a:chExt cx="3600000" cy="8576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175"/>
            <a:stretch/>
          </p:blipFill>
          <p:spPr>
            <a:xfrm>
              <a:off x="2475351" y="3753112"/>
              <a:ext cx="3600000" cy="857693"/>
            </a:xfrm>
            <a:prstGeom prst="rect">
              <a:avLst/>
            </a:prstGeom>
          </p:spPr>
        </p:pic>
        <p:cxnSp>
          <p:nvCxnSpPr>
            <p:cNvPr id="34" name="직선 연결선 33"/>
            <p:cNvCxnSpPr/>
            <p:nvPr/>
          </p:nvCxnSpPr>
          <p:spPr>
            <a:xfrm>
              <a:off x="3077377" y="3882988"/>
              <a:ext cx="242807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1312630" y="2303016"/>
            <a:ext cx="944345" cy="1212524"/>
            <a:chOff x="1008187" y="2310267"/>
            <a:chExt cx="944345" cy="1212524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12123" y="2310267"/>
              <a:ext cx="720000" cy="835847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08187" y="3153459"/>
              <a:ext cx="94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스탠드</a:t>
              </a:r>
              <a:endParaRPr lang="en-US" altLang="ko-KR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173017" y="4049100"/>
            <a:ext cx="1207097" cy="795376"/>
            <a:chOff x="898983" y="4056351"/>
            <a:chExt cx="1207097" cy="795376"/>
          </a:xfrm>
        </p:grpSpPr>
        <p:pic>
          <p:nvPicPr>
            <p:cNvPr id="57" name="Picture 6" descr="1,745,130 Hot plate 이미지, 스톡 사진 및 벡터 | Shutterstock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7" t="36668" r="13865" b="28689"/>
            <a:stretch/>
          </p:blipFill>
          <p:spPr bwMode="auto">
            <a:xfrm>
              <a:off x="1052532" y="4056351"/>
              <a:ext cx="900000" cy="469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898983" y="4482395"/>
              <a:ext cx="120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가열 장치</a:t>
              </a:r>
              <a:endParaRPr lang="en-US" altLang="ko-KR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004124" y="5460778"/>
            <a:ext cx="1561356" cy="636321"/>
            <a:chOff x="728490" y="5304339"/>
            <a:chExt cx="1561356" cy="63632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9168" y="5304339"/>
              <a:ext cx="900000" cy="214721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728490" y="5571328"/>
              <a:ext cx="1561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물 담긴 수조</a:t>
              </a:r>
              <a:endParaRPr lang="en-US" altLang="ko-KR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9629383" y="2100784"/>
            <a:ext cx="1168593" cy="1277285"/>
            <a:chOff x="9625220" y="2273614"/>
            <a:chExt cx="1168593" cy="1277285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59517" y="2273614"/>
              <a:ext cx="900000" cy="909152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9625220" y="3181567"/>
              <a:ext cx="1168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플라스크</a:t>
              </a:r>
              <a:endParaRPr lang="en-US" altLang="ko-KR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9629383" y="3887673"/>
            <a:ext cx="1168593" cy="1269332"/>
            <a:chOff x="9682076" y="3781574"/>
            <a:chExt cx="1168593" cy="1269332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6373" y="3781574"/>
              <a:ext cx="900000" cy="9000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9682076" y="4681574"/>
              <a:ext cx="1168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온도계</a:t>
              </a:r>
              <a:endParaRPr lang="en-US" altLang="ko-KR"/>
            </a:p>
          </p:txBody>
        </p:sp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2360726" y="2414115"/>
            <a:ext cx="540000" cy="5400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2360726" y="3831393"/>
            <a:ext cx="540000" cy="540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2360725" y="5036733"/>
            <a:ext cx="540000" cy="54000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4442">
            <a:off x="9046970" y="2229132"/>
            <a:ext cx="540000" cy="540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4442">
            <a:off x="9046969" y="3934076"/>
            <a:ext cx="540000" cy="54000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516280" y="1097673"/>
            <a:ext cx="10800000" cy="55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4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1749196"/>
            <a:chOff x="1006083" y="965673"/>
            <a:chExt cx="10188000" cy="174919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A.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en-US" altLang="ko-KR"/>
                <a:t>5</a:t>
              </a:r>
              <a:r>
                <a:rPr lang="en-US" altLang="ko-KR" smtClean="0"/>
                <a:t>) </a:t>
              </a:r>
              <a:r>
                <a:rPr lang="ko-KR" altLang="en-US" smtClean="0"/>
                <a:t>온도를 </a:t>
              </a:r>
              <a:r>
                <a:rPr lang="en-US" altLang="ko-KR" smtClean="0"/>
                <a:t>70-80</a:t>
              </a:r>
              <a:r>
                <a:rPr lang="en-US" altLang="ko-KR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°C</a:t>
              </a:r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유지하면서 </a:t>
              </a:r>
              <a:r>
                <a:rPr lang="en-US" altLang="ko-KR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분간 가열하여 반응을 완결시킨다</a:t>
              </a:r>
              <a:endPara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4" name="그림 13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pic>
        <p:nvPicPr>
          <p:cNvPr id="15" name="그림 14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6280" y="1097673"/>
            <a:ext cx="10800000" cy="55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57" y="2662658"/>
            <a:ext cx="3240000" cy="3201827"/>
          </a:xfrm>
          <a:prstGeom prst="rect">
            <a:avLst/>
          </a:prstGeom>
        </p:spPr>
      </p:pic>
      <p:sp>
        <p:nvSpPr>
          <p:cNvPr id="39" name="모서리가 둥근 사각형 설명선 38"/>
          <p:cNvSpPr/>
          <p:nvPr/>
        </p:nvSpPr>
        <p:spPr>
          <a:xfrm>
            <a:off x="5601357" y="3093571"/>
            <a:ext cx="2515571" cy="2340000"/>
          </a:xfrm>
          <a:prstGeom prst="wedgeRoundRectCallout">
            <a:avLst>
              <a:gd name="adj1" fmla="val -75326"/>
              <a:gd name="adj2" fmla="val -3128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53" y="4499223"/>
            <a:ext cx="1260000" cy="126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92178" y="4842123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0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7422">
            <a:off x="8415224" y="2385677"/>
            <a:ext cx="540000" cy="540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6363303" y="3269523"/>
            <a:ext cx="1675460" cy="2009775"/>
            <a:chOff x="6363303" y="3269523"/>
            <a:chExt cx="1675460" cy="200977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5" r="48257" b="25687"/>
            <a:stretch/>
          </p:blipFill>
          <p:spPr>
            <a:xfrm>
              <a:off x="6363303" y="3269523"/>
              <a:ext cx="1675460" cy="2009775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39" t="12245" r="59554" b="59825"/>
            <a:stretch/>
          </p:blipFill>
          <p:spPr>
            <a:xfrm>
              <a:off x="7340067" y="4173645"/>
              <a:ext cx="314326" cy="1105653"/>
            </a:xfrm>
            <a:prstGeom prst="rect">
              <a:avLst/>
            </a:prstGeom>
          </p:spPr>
        </p:pic>
      </p:grp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1" r="60142" b="54808"/>
          <a:stretch/>
        </p:blipFill>
        <p:spPr>
          <a:xfrm>
            <a:off x="7340067" y="5056810"/>
            <a:ext cx="287160" cy="22248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709850" y="4901474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70</a:t>
            </a:r>
            <a:r>
              <a:rPr lang="en-US" altLang="ko-KR">
                <a:latin typeface="맑은 고딕" panose="020B0503020000020004" pitchFamily="50" charset="-127"/>
              </a:rPr>
              <a:t>°C</a:t>
            </a: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709850" y="4089744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75</a:t>
            </a:r>
            <a:r>
              <a:rPr lang="en-US" altLang="ko-KR" smtClean="0">
                <a:latin typeface="맑은 고딕" panose="020B0503020000020004" pitchFamily="50" charset="-127"/>
              </a:rPr>
              <a:t>°C</a:t>
            </a: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709850" y="326952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8</a:t>
            </a:r>
            <a:r>
              <a:rPr lang="en-US" altLang="ko-KR" smtClean="0"/>
              <a:t>0</a:t>
            </a:r>
            <a:r>
              <a:rPr lang="en-US" altLang="ko-KR" smtClean="0">
                <a:latin typeface="맑은 고딕" panose="020B0503020000020004" pitchFamily="50" charset="-127"/>
              </a:rPr>
              <a:t>°C</a:t>
            </a: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392178" y="4842123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1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1" r="60388" b="53588"/>
          <a:stretch/>
        </p:blipFill>
        <p:spPr>
          <a:xfrm>
            <a:off x="7340067" y="4955142"/>
            <a:ext cx="279193" cy="261995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8392178" y="4842123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2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2" r="61247" b="50533"/>
          <a:stretch/>
        </p:blipFill>
        <p:spPr>
          <a:xfrm>
            <a:off x="7340067" y="4760307"/>
            <a:ext cx="251358" cy="36089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2" r="61247" b="50533"/>
          <a:stretch/>
        </p:blipFill>
        <p:spPr>
          <a:xfrm>
            <a:off x="7340067" y="4559236"/>
            <a:ext cx="251358" cy="360899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8392178" y="4838235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3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2" r="61247" b="50533"/>
          <a:stretch/>
        </p:blipFill>
        <p:spPr>
          <a:xfrm>
            <a:off x="7340067" y="4367939"/>
            <a:ext cx="251358" cy="360899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8392178" y="4834347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4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2" r="60953" b="48240"/>
          <a:stretch/>
        </p:blipFill>
        <p:spPr>
          <a:xfrm>
            <a:off x="7340067" y="4118207"/>
            <a:ext cx="260883" cy="435160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8392178" y="4842123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5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2" r="61247" b="50533"/>
          <a:stretch/>
        </p:blipFill>
        <p:spPr>
          <a:xfrm>
            <a:off x="7340067" y="3929532"/>
            <a:ext cx="251358" cy="360899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8392178" y="4828964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6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2" r="61247" b="50533"/>
          <a:stretch/>
        </p:blipFill>
        <p:spPr>
          <a:xfrm>
            <a:off x="7340067" y="3749082"/>
            <a:ext cx="251358" cy="360899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8392178" y="4828964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7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2" r="61247" b="50533"/>
          <a:stretch/>
        </p:blipFill>
        <p:spPr>
          <a:xfrm>
            <a:off x="7340067" y="3673187"/>
            <a:ext cx="251358" cy="360899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8392178" y="4847082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8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2" r="61247" b="50533"/>
          <a:stretch/>
        </p:blipFill>
        <p:spPr>
          <a:xfrm>
            <a:off x="7340067" y="3549550"/>
            <a:ext cx="251358" cy="360899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8392178" y="4836369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9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2" r="61247" b="50533"/>
          <a:stretch/>
        </p:blipFill>
        <p:spPr>
          <a:xfrm>
            <a:off x="7340067" y="3421997"/>
            <a:ext cx="251358" cy="360899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8392178" y="4846138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10</a:t>
            </a:r>
            <a:r>
              <a:rPr lang="ko-KR" altLang="en-US" smtClean="0">
                <a:solidFill>
                  <a:schemeClr val="tx1"/>
                </a:solidFill>
              </a:rPr>
              <a:t>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9" t="38322" r="61247" b="50533"/>
          <a:stretch/>
        </p:blipFill>
        <p:spPr>
          <a:xfrm>
            <a:off x="7340067" y="3270227"/>
            <a:ext cx="251358" cy="360899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8392178" y="4845225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</a:t>
            </a:r>
            <a:r>
              <a:rPr lang="en-US" altLang="ko-KR" smtClean="0">
                <a:solidFill>
                  <a:srgbClr val="FF0000"/>
                </a:solidFill>
              </a:rPr>
              <a:t>11</a:t>
            </a:r>
            <a:r>
              <a:rPr lang="ko-KR" altLang="en-US" smtClean="0">
                <a:solidFill>
                  <a:srgbClr val="FF0000"/>
                </a:solidFill>
              </a:rPr>
              <a:t>분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8" t="44108" r="61247" b="50533"/>
          <a:stretch/>
        </p:blipFill>
        <p:spPr>
          <a:xfrm>
            <a:off x="7353300" y="3267724"/>
            <a:ext cx="238125" cy="173551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8388730" y="4844281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</a:t>
            </a:r>
            <a:r>
              <a:rPr lang="en-US" altLang="ko-KR" smtClean="0">
                <a:solidFill>
                  <a:srgbClr val="FF0000"/>
                </a:solidFill>
              </a:rPr>
              <a:t>12</a:t>
            </a:r>
            <a:r>
              <a:rPr lang="ko-KR" altLang="en-US" smtClean="0">
                <a:solidFill>
                  <a:srgbClr val="FF0000"/>
                </a:solidFill>
              </a:rPr>
              <a:t>분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88730" y="4834346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</a:t>
            </a:r>
            <a:r>
              <a:rPr lang="en-US" altLang="ko-KR" smtClean="0">
                <a:solidFill>
                  <a:srgbClr val="FF0000"/>
                </a:solidFill>
              </a:rPr>
              <a:t>13</a:t>
            </a:r>
            <a:r>
              <a:rPr lang="ko-KR" altLang="en-US" smtClean="0">
                <a:solidFill>
                  <a:srgbClr val="FF0000"/>
                </a:solidFill>
              </a:rPr>
              <a:t>분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397506" y="4850865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</a:t>
            </a:r>
            <a:r>
              <a:rPr lang="en-US" altLang="ko-KR" smtClean="0">
                <a:solidFill>
                  <a:srgbClr val="FF0000"/>
                </a:solidFill>
              </a:rPr>
              <a:t>14</a:t>
            </a:r>
            <a:r>
              <a:rPr lang="ko-KR" altLang="en-US" smtClean="0">
                <a:solidFill>
                  <a:srgbClr val="FF0000"/>
                </a:solidFill>
              </a:rPr>
              <a:t>분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88730" y="4848974"/>
            <a:ext cx="1080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     </a:t>
            </a:r>
            <a:r>
              <a:rPr lang="ko-KR" altLang="en-US" smtClean="0">
                <a:solidFill>
                  <a:schemeClr val="tx1"/>
                </a:solidFill>
              </a:rPr>
              <a:t>😢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80" y="4919298"/>
            <a:ext cx="360000" cy="360000"/>
          </a:xfrm>
          <a:prstGeom prst="rect">
            <a:avLst/>
          </a:prstGeom>
        </p:spPr>
      </p:pic>
      <p:sp>
        <p:nvSpPr>
          <p:cNvPr id="7" name="모서리가 둥근 직사각형 6">
            <a:hlinkClick r:id="" action="ppaction://hlinkshowjump?jump=nextslide"/>
          </p:cNvPr>
          <p:cNvSpPr/>
          <p:nvPr/>
        </p:nvSpPr>
        <p:spPr>
          <a:xfrm>
            <a:off x="8955589" y="3083866"/>
            <a:ext cx="648000" cy="288000"/>
          </a:xfrm>
          <a:prstGeom prst="roundRect">
            <a:avLst/>
          </a:prstGeom>
          <a:noFill/>
          <a:ln w="28575">
            <a:solidFill>
              <a:srgbClr val="2088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중단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8273804" y="3086423"/>
            <a:ext cx="648000" cy="288000"/>
          </a:xfrm>
          <a:prstGeom prst="roundRect">
            <a:avLst/>
          </a:prstGeom>
          <a:noFill/>
          <a:ln w="28575">
            <a:solidFill>
              <a:srgbClr val="CA0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시작</a:t>
            </a: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5986">
            <a:off x="9677973" y="2782916"/>
            <a:ext cx="540000" cy="5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8009" y="3429826"/>
            <a:ext cx="1800000" cy="128313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6769" y="3444836"/>
            <a:ext cx="1800000" cy="1252340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8979148" y="3936720"/>
            <a:ext cx="728881" cy="602959"/>
          </a:xfrm>
          <a:prstGeom prst="ellipse">
            <a:avLst/>
          </a:prstGeom>
          <a:noFill/>
          <a:ln w="28575">
            <a:solidFill>
              <a:srgbClr val="CA0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4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" grpId="0" animBg="1"/>
      <p:bldP spid="78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55" y="2879010"/>
            <a:ext cx="2880000" cy="3043275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2026195"/>
            <a:chOff x="1006083" y="965673"/>
            <a:chExt cx="10188000" cy="2026195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A.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6) </a:t>
              </a:r>
              <a:r>
                <a:rPr lang="ko-KR" altLang="en-US" smtClean="0"/>
                <a:t>증류수 </a:t>
              </a:r>
              <a:r>
                <a:rPr lang="en-US" altLang="ko-KR" smtClean="0"/>
                <a:t>2mL</a:t>
              </a:r>
              <a:r>
                <a:rPr lang="ko-KR" altLang="en-US" smtClean="0"/>
                <a:t>를 조심스럽게 플라스크에 가해 남은 아세트산무수물이 분해되도록 몇 분간</a:t>
              </a:r>
              <a:endParaRPr lang="en-US" altLang="ko-KR" smtClean="0"/>
            </a:p>
            <a:p>
              <a:r>
                <a:rPr lang="en-US" altLang="ko-KR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lang="ko-KR" altLang="en-US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놓아둔다</a:t>
              </a:r>
              <a:endPara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6" name="그림 1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6280" y="1097673"/>
            <a:ext cx="10800000" cy="55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18694524">
            <a:off x="4632711" y="2718349"/>
            <a:ext cx="1800000" cy="1800000"/>
            <a:chOff x="7323545" y="4098870"/>
            <a:chExt cx="1800000" cy="180000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23545" y="4098870"/>
              <a:ext cx="1800000" cy="1800000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7991475" y="5305425"/>
              <a:ext cx="7715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91" y="2934333"/>
            <a:ext cx="468000" cy="468000"/>
          </a:xfrm>
          <a:prstGeom prst="rect">
            <a:avLst/>
          </a:prstGeom>
        </p:spPr>
      </p:pic>
      <p:sp>
        <p:nvSpPr>
          <p:cNvPr id="18" name="모서리가 둥근 사각형 설명선 17"/>
          <p:cNvSpPr/>
          <p:nvPr/>
        </p:nvSpPr>
        <p:spPr>
          <a:xfrm>
            <a:off x="6943864" y="4260815"/>
            <a:ext cx="1848905" cy="1084666"/>
          </a:xfrm>
          <a:prstGeom prst="wedgeRoundRectCallout">
            <a:avLst>
              <a:gd name="adj1" fmla="val -70309"/>
              <a:gd name="adj2" fmla="val -4950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181990" y="45723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0.1mL</a:t>
            </a:r>
            <a:endParaRPr lang="ko-KR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4262191" y="1475856"/>
            <a:ext cx="6929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/>
              <a:t>* </a:t>
            </a:r>
            <a:r>
              <a:rPr lang="ko-KR" altLang="en-US" sz="1050"/>
              <a:t>이 과정에서 뜨거운 아세트산 증기가 발생하므로</a:t>
            </a:r>
            <a:r>
              <a:rPr lang="en-US" altLang="ko-KR" sz="1050"/>
              <a:t>, </a:t>
            </a:r>
            <a:r>
              <a:rPr lang="ko-KR" altLang="en-US" sz="1050"/>
              <a:t>반드시 후드 안에서 진행한다</a:t>
            </a:r>
            <a:endParaRPr lang="en-US" altLang="ko-KR" sz="1050">
              <a:latin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94640">
            <a:off x="6568198" y="3030154"/>
            <a:ext cx="540000" cy="540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81988" y="45723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0.2mL</a:t>
            </a:r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7177184" y="45723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0.3mL</a:t>
            </a:r>
            <a:endParaRPr lang="ko-KR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7181986" y="45723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0.4mL</a:t>
            </a:r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7181984" y="45723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0.5mL</a:t>
            </a:r>
            <a:endParaRPr lang="ko-KR" alt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7168288" y="45723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0.6mL</a:t>
            </a:r>
            <a:endParaRPr lang="ko-KR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7181984" y="4572315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0.7mL</a:t>
            </a:r>
            <a:endParaRPr lang="ko-KR" alt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7177178" y="4572314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0.8mL</a:t>
            </a:r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7168282" y="4572314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0.9mL</a:t>
            </a:r>
            <a:endParaRPr lang="ko-KR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7186068" y="4572312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1.0mL</a:t>
            </a:r>
            <a:endParaRPr lang="ko-KR" altLang="en-US" sz="2400"/>
          </a:p>
        </p:txBody>
      </p:sp>
      <p:sp>
        <p:nvSpPr>
          <p:cNvPr id="39" name="TextBox 38"/>
          <p:cNvSpPr txBox="1"/>
          <p:nvPr/>
        </p:nvSpPr>
        <p:spPr>
          <a:xfrm>
            <a:off x="7167883" y="4572308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1.1mL</a:t>
            </a:r>
            <a:endParaRPr lang="ko-KR" altLang="en-US" sz="2400"/>
          </a:p>
        </p:txBody>
      </p:sp>
      <p:sp>
        <p:nvSpPr>
          <p:cNvPr id="40" name="TextBox 39"/>
          <p:cNvSpPr txBox="1"/>
          <p:nvPr/>
        </p:nvSpPr>
        <p:spPr>
          <a:xfrm>
            <a:off x="7185663" y="4572308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1.2mL</a:t>
            </a:r>
            <a:endParaRPr lang="ko-KR" altLang="en-US" sz="2400"/>
          </a:p>
        </p:txBody>
      </p:sp>
      <p:sp>
        <p:nvSpPr>
          <p:cNvPr id="41" name="TextBox 40"/>
          <p:cNvSpPr txBox="1"/>
          <p:nvPr/>
        </p:nvSpPr>
        <p:spPr>
          <a:xfrm>
            <a:off x="7195938" y="4570859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1.3mL</a:t>
            </a:r>
            <a:endParaRPr lang="ko-KR" alt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7178305" y="4569402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1.4mL</a:t>
            </a:r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7164198" y="4569402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1.5mL</a:t>
            </a:r>
            <a:endParaRPr lang="ko-KR" altLang="en-US" sz="2400"/>
          </a:p>
        </p:txBody>
      </p:sp>
      <p:sp>
        <p:nvSpPr>
          <p:cNvPr id="44" name="TextBox 43"/>
          <p:cNvSpPr txBox="1"/>
          <p:nvPr/>
        </p:nvSpPr>
        <p:spPr>
          <a:xfrm>
            <a:off x="7173493" y="4569402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1.6mL</a:t>
            </a:r>
            <a:endParaRPr lang="ko-KR" altLang="en-US" sz="2400"/>
          </a:p>
        </p:txBody>
      </p:sp>
      <p:sp>
        <p:nvSpPr>
          <p:cNvPr id="45" name="TextBox 44"/>
          <p:cNvSpPr txBox="1"/>
          <p:nvPr/>
        </p:nvSpPr>
        <p:spPr>
          <a:xfrm>
            <a:off x="7193173" y="4569402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1.7mL</a:t>
            </a:r>
            <a:endParaRPr lang="ko-KR" alt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7191854" y="4566488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1.8mL</a:t>
            </a:r>
            <a:endParaRPr lang="ko-KR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7180925" y="4573757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1.9mL</a:t>
            </a:r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7182898" y="4578977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2.0mL</a:t>
            </a:r>
            <a:endParaRPr lang="ko-KR" altLang="en-US" sz="2400"/>
          </a:p>
        </p:txBody>
      </p:sp>
      <p:pic>
        <p:nvPicPr>
          <p:cNvPr id="49" name="그림 4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6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2026195"/>
            <a:chOff x="1006083" y="965673"/>
            <a:chExt cx="10188000" cy="2026195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A.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en-US" altLang="ko-KR"/>
                <a:t>7</a:t>
              </a:r>
              <a:r>
                <a:rPr lang="en-US" altLang="ko-KR" smtClean="0"/>
                <a:t>) </a:t>
              </a:r>
              <a:r>
                <a:rPr lang="ko-KR" altLang="en-US" smtClean="0"/>
                <a:t>플라스크를 물중탕에서 꺼낸 뒤 후드 내 스탠드에서 클램프로 고정하고</a:t>
              </a:r>
              <a:r>
                <a:rPr lang="en-US" altLang="ko-KR" smtClean="0"/>
                <a:t>, </a:t>
              </a:r>
              <a:r>
                <a:rPr lang="ko-KR" altLang="en-US" smtClean="0"/>
                <a:t>증류수 </a:t>
              </a:r>
              <a:r>
                <a:rPr lang="en-US" altLang="ko-KR" smtClean="0"/>
                <a:t>20mL</a:t>
              </a:r>
              <a:r>
                <a:rPr lang="ko-KR" altLang="en-US" smtClean="0"/>
                <a:t>를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en-US" altLang="ko-KR" smtClean="0"/>
                <a:t>    </a:t>
              </a:r>
              <a:r>
                <a:rPr lang="ko-KR" altLang="en-US" smtClean="0"/>
                <a:t>가하여 실온까지 냉각시키면서 결정 모양을 관찰한다</a:t>
              </a:r>
              <a:endParaRPr lang="en-US" altLang="ko-KR" smtClean="0"/>
            </a:p>
          </p:txBody>
        </p:sp>
      </p:grpSp>
      <p:pic>
        <p:nvPicPr>
          <p:cNvPr id="16" name="그림 1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16280" y="1097673"/>
            <a:ext cx="10800000" cy="55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42566" y="2866286"/>
            <a:ext cx="2880000" cy="3043275"/>
          </a:xfrm>
          <a:prstGeom prst="rect">
            <a:avLst/>
          </a:prstGeom>
        </p:spPr>
      </p:pic>
      <p:sp>
        <p:nvSpPr>
          <p:cNvPr id="19" name="모서리가 둥근 사각형 설명선 18"/>
          <p:cNvSpPr/>
          <p:nvPr/>
        </p:nvSpPr>
        <p:spPr>
          <a:xfrm>
            <a:off x="5876559" y="4632475"/>
            <a:ext cx="1848905" cy="1084666"/>
          </a:xfrm>
          <a:prstGeom prst="wedgeRoundRectCallout">
            <a:avLst>
              <a:gd name="adj1" fmla="val -21752"/>
              <a:gd name="adj2" fmla="val -8552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114685" y="494397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1mL</a:t>
            </a:r>
            <a:endParaRPr lang="ko-KR" altLang="en-US" sz="24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94640">
            <a:off x="7020256" y="2789468"/>
            <a:ext cx="540000" cy="54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14685" y="494397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2mL</a:t>
            </a:r>
            <a:endParaRPr lang="ko-KR" alt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6114685" y="4947055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3mL</a:t>
            </a:r>
            <a:endParaRPr lang="ko-KR" alt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6114683" y="4945104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4mL</a:t>
            </a:r>
            <a:endParaRPr lang="ko-KR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6114683" y="496455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5mL</a:t>
            </a:r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6114681" y="4990741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6mL</a:t>
            </a:r>
            <a:endParaRPr lang="ko-KR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6114679" y="4990741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7mL</a:t>
            </a:r>
            <a:endParaRPr lang="ko-KR" altLang="en-US" sz="2400"/>
          </a:p>
        </p:txBody>
      </p:sp>
      <p:sp>
        <p:nvSpPr>
          <p:cNvPr id="32" name="TextBox 31"/>
          <p:cNvSpPr txBox="1"/>
          <p:nvPr/>
        </p:nvSpPr>
        <p:spPr>
          <a:xfrm>
            <a:off x="6114679" y="4985493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8mL</a:t>
            </a:r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6114508" y="4987257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9mL</a:t>
            </a:r>
            <a:endParaRPr lang="ko-KR" alt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6114508" y="4992749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10mL</a:t>
            </a:r>
            <a:endParaRPr lang="ko-KR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6114335" y="4989818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11mL</a:t>
            </a:r>
            <a:endParaRPr lang="ko-KR" alt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6112240" y="4987461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12mL</a:t>
            </a:r>
            <a:endParaRPr lang="ko-KR" alt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6109972" y="4990038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13mL</a:t>
            </a:r>
            <a:endParaRPr lang="ko-KR" alt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6112067" y="498882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14mL</a:t>
            </a:r>
            <a:endParaRPr lang="ko-KR" altLang="en-US" sz="2400"/>
          </a:p>
        </p:txBody>
      </p:sp>
      <p:sp>
        <p:nvSpPr>
          <p:cNvPr id="39" name="TextBox 38"/>
          <p:cNvSpPr txBox="1"/>
          <p:nvPr/>
        </p:nvSpPr>
        <p:spPr>
          <a:xfrm>
            <a:off x="6111894" y="4986758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15mL</a:t>
            </a:r>
            <a:endParaRPr lang="ko-KR" altLang="en-US" sz="2400"/>
          </a:p>
        </p:txBody>
      </p:sp>
      <p:sp>
        <p:nvSpPr>
          <p:cNvPr id="40" name="TextBox 39"/>
          <p:cNvSpPr txBox="1"/>
          <p:nvPr/>
        </p:nvSpPr>
        <p:spPr>
          <a:xfrm>
            <a:off x="6116430" y="4958361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16mL</a:t>
            </a:r>
            <a:endParaRPr lang="ko-KR" altLang="en-US" sz="2400"/>
          </a:p>
        </p:txBody>
      </p:sp>
      <p:sp>
        <p:nvSpPr>
          <p:cNvPr id="41" name="TextBox 40"/>
          <p:cNvSpPr txBox="1"/>
          <p:nvPr/>
        </p:nvSpPr>
        <p:spPr>
          <a:xfrm>
            <a:off x="6111890" y="4940487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17mL</a:t>
            </a:r>
            <a:endParaRPr lang="ko-KR" alt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6116429" y="493853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18mL</a:t>
            </a:r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6111886" y="4928681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19mL</a:t>
            </a:r>
            <a:endParaRPr lang="ko-KR" altLang="en-US" sz="2400"/>
          </a:p>
        </p:txBody>
      </p:sp>
      <p:sp>
        <p:nvSpPr>
          <p:cNvPr id="44" name="TextBox 43"/>
          <p:cNvSpPr txBox="1"/>
          <p:nvPr/>
        </p:nvSpPr>
        <p:spPr>
          <a:xfrm>
            <a:off x="6124170" y="4935309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20mL</a:t>
            </a:r>
            <a:endParaRPr lang="ko-KR" altLang="en-US" sz="2400"/>
          </a:p>
        </p:txBody>
      </p:sp>
      <p:sp>
        <p:nvSpPr>
          <p:cNvPr id="45" name="TextBox 44"/>
          <p:cNvSpPr txBox="1"/>
          <p:nvPr/>
        </p:nvSpPr>
        <p:spPr>
          <a:xfrm>
            <a:off x="3990109" y="1475856"/>
            <a:ext cx="7202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/>
              <a:t>* </a:t>
            </a:r>
            <a:r>
              <a:rPr lang="ko-KR" altLang="en-US" sz="1050"/>
              <a:t>결정이 저절로 생기지 않는다면 유리막대로 플라스크 안쪽 벽을 긁어주면서 플라스크를 얼음조에 담궈 냉각시킨다</a:t>
            </a:r>
            <a:endParaRPr lang="en-US" altLang="ko-KR" sz="1050">
              <a:latin typeface="맑은 고딕" panose="020B0503020000020004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 rot="18694524">
            <a:off x="5084769" y="2477663"/>
            <a:ext cx="1800000" cy="1800000"/>
            <a:chOff x="7323545" y="4098870"/>
            <a:chExt cx="1800000" cy="1800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23545" y="4098870"/>
              <a:ext cx="1800000" cy="1800000"/>
            </a:xfrm>
            <a:prstGeom prst="rect">
              <a:avLst/>
            </a:prstGeom>
          </p:spPr>
        </p:pic>
        <p:cxnSp>
          <p:nvCxnSpPr>
            <p:cNvPr id="48" name="직선 연결선 47"/>
            <p:cNvCxnSpPr/>
            <p:nvPr/>
          </p:nvCxnSpPr>
          <p:spPr>
            <a:xfrm>
              <a:off x="7991475" y="5305425"/>
              <a:ext cx="7715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436559" y="3427588"/>
            <a:ext cx="1440000" cy="1440000"/>
            <a:chOff x="3891460" y="4088516"/>
            <a:chExt cx="1800000" cy="1813324"/>
          </a:xfrm>
        </p:grpSpPr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460" y="4088516"/>
              <a:ext cx="1800000" cy="1800000"/>
            </a:xfrm>
            <a:prstGeom prst="rect">
              <a:avLst/>
            </a:prstGeom>
          </p:spPr>
        </p:pic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16" r="30294" b="-1"/>
            <a:stretch/>
          </p:blipFill>
          <p:spPr>
            <a:xfrm>
              <a:off x="4161460" y="5226085"/>
              <a:ext cx="1260000" cy="675755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442971" y="2866286"/>
            <a:ext cx="3972761" cy="304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3174" y="2176930"/>
            <a:ext cx="2276475" cy="1762125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8428">
            <a:off x="1816807" y="3614403"/>
            <a:ext cx="540000" cy="540000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68938">
            <a:off x="4792847" y="5023205"/>
            <a:ext cx="540000" cy="54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3174" y="4704792"/>
            <a:ext cx="2700000" cy="1198599"/>
          </a:xfrm>
          <a:prstGeom prst="rect">
            <a:avLst/>
          </a:prstGeom>
        </p:spPr>
      </p:pic>
      <p:pic>
        <p:nvPicPr>
          <p:cNvPr id="116" name="그림 115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4.58333E-6 -4.81481E-6 C 0.0013 -0.00694 0.00221 -0.01412 0.00391 -0.02083 C 0.00573 -0.0287 0.01055 -0.03796 0.01328 -0.04444 C 0.01992 -0.06111 0.01615 -0.05509 0.025 -0.07222 C 0.02735 -0.07708 0.03021 -0.08148 0.03281 -0.08611 C 0.04024 -0.10069 0.01823 -0.07083 0.04297 -0.10416 C 0.04636 -0.10902 0.05013 -0.11296 0.05391 -0.11666 C 0.06302 -0.12638 0.07227 -0.13425 0.08281 -0.13888 C 0.0957 -0.14467 0.08333 -0.13958 0.10547 -0.14722 C 0.10651 -0.14768 0.10742 -0.14838 0.1086 -0.14861 C 0.13633 -0.15509 0.12096 -0.15138 0.14219 -0.15416 C 0.1513 -0.15555 0.15365 -0.15763 0.16485 -0.15972 C 0.18112 -0.16319 0.18828 -0.16296 0.20547 -0.16388 C 0.21901 -0.16342 0.23255 -0.16388 0.2461 -0.1625 C 0.25573 -0.16157 0.275 -0.15694 0.275 -0.15694 C 0.27865 -0.15555 0.28229 -0.15486 0.28594 -0.15277 C 0.30156 -0.14444 0.30534 -0.13888 0.3211 -0.12361 C 0.32344 -0.12152 0.32578 -0.11921 0.32813 -0.11666 C 0.32995 -0.11504 0.33203 -0.11388 0.3336 -0.11111 C 0.34362 -0.09328 0.33021 -0.11689 0.34297 -0.09583 C 0.34596 -0.09097 0.35261 -0.07824 0.35469 -0.07361 C 0.3569 -0.06851 0.3586 -0.06226 0.36094 -0.05694 L 0.3711 -0.03333 C 0.37188 -0.03171 0.37266 -0.02986 0.37344 -0.02777 C 0.37578 -0.02129 0.37813 -0.01504 0.38047 -0.00833 C 0.3875 0.01181 0.3806 -0.00787 0.38516 0.00834 C 0.38581 0.01065 0.38672 0.01297 0.3875 0.01528 C 0.39115 0.03866 0.38659 0.01204 0.39141 0.03334 C 0.39427 0.0463 0.39297 0.04213 0.39453 0.05139 C 0.39466 0.05278 0.39505 0.05394 0.39531 0.05556 C 0.39557 0.05764 0.3957 0.06019 0.3961 0.0625 C 0.39623 0.06436 0.39662 0.06598 0.39688 0.06806 C 0.39714 0.07061 0.39714 0.07362 0.39766 0.07639 C 0.39792 0.07825 0.39922 0.08195 0.39922 0.08195 L 0.39922 0.08195 " pathEditMode="relative" ptsTypes="AAAAAAAAAAAAAAAAAAAAAAAAAAAAAAAAAAAA">
                                      <p:cBhvr>
                                        <p:cTn id="10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478</Words>
  <Application>Microsoft Office PowerPoint</Application>
  <PresentationFormat>와이드스크린</PresentationFormat>
  <Paragraphs>169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209</cp:revision>
  <dcterms:created xsi:type="dcterms:W3CDTF">2022-11-14T06:15:22Z</dcterms:created>
  <dcterms:modified xsi:type="dcterms:W3CDTF">2022-12-16T01:47:42Z</dcterms:modified>
</cp:coreProperties>
</file>