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72" r:id="rId4"/>
    <p:sldId id="273" r:id="rId5"/>
    <p:sldId id="274" r:id="rId6"/>
    <p:sldId id="276" r:id="rId7"/>
    <p:sldId id="277" r:id="rId8"/>
    <p:sldId id="275" r:id="rId9"/>
    <p:sldId id="27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0F8"/>
    <a:srgbClr val="E6E6E6"/>
    <a:srgbClr val="B4C7E7"/>
    <a:srgbClr val="CA0464"/>
    <a:srgbClr val="2088CA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2" y="4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981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46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28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74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46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504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9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02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5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952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9BDED-08DD-424E-BDC8-361E58A28052}" type="datetimeFigureOut">
              <a:rPr lang="ko-KR" altLang="en-US" smtClean="0"/>
              <a:t>2022-12-16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C8E64-EFEC-40DD-A40B-FD8B022123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27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9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25.jpe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화학과 필수템 : 육각노트 : 네이버 블로그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" t="41866" r="217" b="32991"/>
          <a:stretch/>
        </p:blipFill>
        <p:spPr bwMode="auto">
          <a:xfrm>
            <a:off x="0" y="1628999"/>
            <a:ext cx="12187982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524" y="1628999"/>
            <a:ext cx="12193200" cy="360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-5218" y="5920320"/>
            <a:ext cx="12193200" cy="93768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384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5" name="그림 1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pic>
        <p:nvPicPr>
          <p:cNvPr id="16" name="그림 1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795865" y="1005451"/>
            <a:ext cx="10034455" cy="4819505"/>
            <a:chOff x="1272368" y="1049299"/>
            <a:chExt cx="10034455" cy="4819505"/>
          </a:xfrm>
        </p:grpSpPr>
        <p:sp>
          <p:nvSpPr>
            <p:cNvPr id="2" name="TextBox 1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 smtClean="0"/>
                <a:t>실험 </a:t>
              </a:r>
              <a:r>
                <a:rPr lang="en-US" altLang="ko-KR" sz="3000" b="1" smtClean="0"/>
                <a:t>B. </a:t>
              </a:r>
              <a:r>
                <a:rPr lang="ko-KR" altLang="en-US" sz="3000" b="1" smtClean="0"/>
                <a:t>아스피린 적정</a:t>
              </a:r>
              <a:endParaRPr lang="en-US" altLang="ko-KR" sz="3000" b="1"/>
            </a:p>
          </p:txBody>
        </p:sp>
        <p:grpSp>
          <p:nvGrpSpPr>
            <p:cNvPr id="29" name="그룹 28"/>
            <p:cNvGrpSpPr/>
            <p:nvPr/>
          </p:nvGrpSpPr>
          <p:grpSpPr>
            <a:xfrm>
              <a:off x="1272368" y="2059831"/>
              <a:ext cx="10034455" cy="3808973"/>
              <a:chOff x="1272368" y="2059831"/>
              <a:chExt cx="10034455" cy="3808973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실험 기구</a:t>
                </a:r>
                <a:endParaRPr lang="en-US" altLang="ko-KR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8" y="2065844"/>
                <a:ext cx="108000" cy="3802960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10185396" y="2344520"/>
            <a:ext cx="1214986" cy="1449332"/>
            <a:chOff x="2576655" y="3224814"/>
            <a:chExt cx="1214986" cy="1449332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4148" y="3224814"/>
              <a:ext cx="1080000" cy="10800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576655" y="4304814"/>
              <a:ext cx="121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시약 스푼</a:t>
              </a:r>
              <a:endParaRPr lang="en-US" altLang="ko-KR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165562" y="2062677"/>
            <a:ext cx="1652882" cy="1730041"/>
            <a:chOff x="5049879" y="3230275"/>
            <a:chExt cx="1652882" cy="1730041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40832" y="3230275"/>
              <a:ext cx="1080000" cy="1080000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049879" y="4313985"/>
              <a:ext cx="1652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250mL</a:t>
              </a:r>
            </a:p>
            <a:p>
              <a:pPr algn="ctr"/>
              <a:r>
                <a:rPr lang="ko-KR" altLang="en-US" smtClean="0"/>
                <a:t>삼각 플라스크</a:t>
              </a:r>
              <a:endParaRPr lang="en-US" altLang="ko-KR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188414" y="4366186"/>
            <a:ext cx="1076351" cy="1458779"/>
            <a:chOff x="3928450" y="5114110"/>
            <a:chExt cx="1076351" cy="1458779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8450" y="5114110"/>
              <a:ext cx="1076351" cy="1080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3994452" y="6203557"/>
              <a:ext cx="944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증류수</a:t>
              </a:r>
              <a:endParaRPr lang="en-US" altLang="ko-KR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837893" y="4392221"/>
            <a:ext cx="1214986" cy="1440295"/>
            <a:chOff x="1298738" y="3233851"/>
            <a:chExt cx="1214986" cy="1440295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0792" y="3233851"/>
              <a:ext cx="1080000" cy="1080000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1298738" y="4304814"/>
              <a:ext cx="121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전자 저울</a:t>
              </a:r>
              <a:endParaRPr lang="en-US" altLang="ko-KR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1398495" y="5118021"/>
            <a:ext cx="1214986" cy="656330"/>
            <a:chOff x="5818444" y="5176186"/>
            <a:chExt cx="1214986" cy="65633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67093" y="5176186"/>
              <a:ext cx="1080000" cy="2700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5818444" y="5463184"/>
              <a:ext cx="121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아스피린</a:t>
              </a:r>
              <a:endParaRPr lang="en-US" altLang="ko-KR"/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10273661" y="4366186"/>
            <a:ext cx="1668999" cy="1478583"/>
            <a:chOff x="3555611" y="4366186"/>
            <a:chExt cx="1668999" cy="147858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6959" y="4366186"/>
              <a:ext cx="666305" cy="1080000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3555611" y="5475437"/>
              <a:ext cx="1668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페놀프탈레인</a:t>
              </a:r>
              <a:endParaRPr lang="en-US" altLang="ko-KR"/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9047676" y="2345895"/>
            <a:ext cx="1214986" cy="1446823"/>
            <a:chOff x="9169279" y="3231946"/>
            <a:chExt cx="1214986" cy="1446823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9" r="8277"/>
            <a:stretch/>
          </p:blipFill>
          <p:spPr>
            <a:xfrm>
              <a:off x="9646127" y="3231946"/>
              <a:ext cx="261290" cy="1080000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9169279" y="4309437"/>
              <a:ext cx="121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스포이드</a:t>
              </a:r>
              <a:endParaRPr lang="en-US" altLang="ko-KR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2586822" y="4373973"/>
            <a:ext cx="1080000" cy="1458779"/>
            <a:chOff x="10445740" y="4366186"/>
            <a:chExt cx="1080000" cy="1458779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10445740" y="4366186"/>
              <a:ext cx="1080000" cy="1080000"/>
            </a:xfrm>
            <a:prstGeom prst="rect">
              <a:avLst/>
            </a:prstGeom>
          </p:spPr>
        </p:pic>
        <p:sp>
          <p:nvSpPr>
            <p:cNvPr id="41" name="TextBox 40"/>
            <p:cNvSpPr txBox="1"/>
            <p:nvPr/>
          </p:nvSpPr>
          <p:spPr>
            <a:xfrm>
              <a:off x="10510673" y="5455633"/>
              <a:ext cx="9443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에탄올</a:t>
              </a:r>
              <a:endParaRPr lang="en-US" altLang="ko-KR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7167054" y="2138346"/>
            <a:ext cx="1652882" cy="1730041"/>
            <a:chOff x="6120652" y="2062677"/>
            <a:chExt cx="1652882" cy="1730041"/>
          </a:xfrm>
        </p:grpSpPr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07093" y="2062677"/>
              <a:ext cx="1080000" cy="1080000"/>
            </a:xfrm>
            <a:prstGeom prst="rect">
              <a:avLst/>
            </a:prstGeom>
          </p:spPr>
        </p:pic>
        <p:sp>
          <p:nvSpPr>
            <p:cNvPr id="46" name="TextBox 45"/>
            <p:cNvSpPr txBox="1"/>
            <p:nvPr/>
          </p:nvSpPr>
          <p:spPr>
            <a:xfrm>
              <a:off x="6120652" y="3146387"/>
              <a:ext cx="16528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/>
                <a:t>0.1M</a:t>
              </a:r>
            </a:p>
            <a:p>
              <a:pPr algn="ctr"/>
              <a:r>
                <a:rPr lang="ko-KR" altLang="en-US" smtClean="0"/>
                <a:t>수산화나트륨</a:t>
              </a:r>
              <a:endParaRPr lang="en-US" altLang="ko-KR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092536" y="2317713"/>
            <a:ext cx="1214986" cy="1448198"/>
            <a:chOff x="7865155" y="2344520"/>
            <a:chExt cx="1214986" cy="1448198"/>
          </a:xfrm>
        </p:grpSpPr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938816" y="2344520"/>
              <a:ext cx="1080000" cy="1080000"/>
            </a:xfrm>
            <a:prstGeom prst="rect">
              <a:avLst/>
            </a:prstGeom>
          </p:spPr>
        </p:pic>
        <p:sp>
          <p:nvSpPr>
            <p:cNvPr id="50" name="TextBox 49"/>
            <p:cNvSpPr txBox="1"/>
            <p:nvPr/>
          </p:nvSpPr>
          <p:spPr>
            <a:xfrm>
              <a:off x="7865155" y="3423386"/>
              <a:ext cx="12149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뷰렛</a:t>
              </a:r>
              <a:endParaRPr lang="en-US" altLang="ko-KR"/>
            </a:p>
          </p:txBody>
        </p:sp>
      </p:grpSp>
    </p:spTree>
    <p:extLst>
      <p:ext uri="{BB962C8B-B14F-4D97-AF65-F5344CB8AC3E}">
        <p14:creationId xmlns:p14="http://schemas.microsoft.com/office/powerpoint/2010/main" val="105227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/>
          <p:cNvGrpSpPr/>
          <p:nvPr/>
        </p:nvGrpSpPr>
        <p:grpSpPr>
          <a:xfrm>
            <a:off x="5555363" y="3287018"/>
            <a:ext cx="1812839" cy="3069332"/>
            <a:chOff x="3831869" y="3156425"/>
            <a:chExt cx="1812839" cy="3069332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4708" y="4425757"/>
              <a:ext cx="1800000" cy="1800000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31869" y="3156425"/>
              <a:ext cx="1800000" cy="1800000"/>
            </a:xfrm>
            <a:prstGeom prst="rect">
              <a:avLst/>
            </a:prstGeom>
          </p:spPr>
        </p:pic>
      </p:grpSp>
      <p:cxnSp>
        <p:nvCxnSpPr>
          <p:cNvPr id="6" name="직선 연결선 5"/>
          <p:cNvCxnSpPr/>
          <p:nvPr/>
        </p:nvCxnSpPr>
        <p:spPr>
          <a:xfrm>
            <a:off x="5838825" y="4915006"/>
            <a:ext cx="1200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3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1749196"/>
            <a:chOff x="1006083" y="965673"/>
            <a:chExt cx="10188000" cy="1749196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B. </a:t>
                </a:r>
                <a:r>
                  <a:rPr lang="ko-KR" altLang="en-US" sz="3000" b="1" smtClean="0"/>
                  <a:t>아스피린 적정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1) </a:t>
              </a:r>
              <a:r>
                <a:rPr lang="ko-KR" altLang="en-US" smtClean="0"/>
                <a:t>아스피린 </a:t>
              </a:r>
              <a:r>
                <a:rPr lang="en-US" altLang="ko-KR" smtClean="0"/>
                <a:t>0.2g</a:t>
              </a:r>
              <a:r>
                <a:rPr lang="ko-KR" altLang="en-US" smtClean="0"/>
                <a:t>을 </a:t>
              </a:r>
              <a:r>
                <a:rPr lang="en-US" altLang="ko-KR" smtClean="0"/>
                <a:t>250mL </a:t>
              </a:r>
              <a:r>
                <a:rPr lang="ko-KR" altLang="en-US" smtClean="0"/>
                <a:t>삼각 플라스크에 넣고 </a:t>
              </a:r>
              <a:r>
                <a:rPr lang="en-US" altLang="ko-KR" smtClean="0"/>
                <a:t>10mL </a:t>
              </a:r>
              <a:r>
                <a:rPr lang="ko-KR" altLang="en-US" smtClean="0"/>
                <a:t>에탄올로 완전히 녹인다</a:t>
              </a:r>
              <a:endParaRPr lang="en-US" altLang="ko-KR"/>
            </a:p>
          </p:txBody>
        </p:sp>
      </p:grpSp>
      <p:pic>
        <p:nvPicPr>
          <p:cNvPr id="23" name="그림 2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pic>
        <p:nvPicPr>
          <p:cNvPr id="52" name="그림 5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702" y="2692157"/>
            <a:ext cx="1669168" cy="166916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939220">
            <a:off x="9720425" y="3462491"/>
            <a:ext cx="540000" cy="540000"/>
          </a:xfrm>
          <a:prstGeom prst="rect">
            <a:avLst/>
          </a:prstGeom>
        </p:spPr>
      </p:pic>
      <p:sp>
        <p:nvSpPr>
          <p:cNvPr id="19" name="모서리가 둥근 사각형 설명선 18"/>
          <p:cNvSpPr/>
          <p:nvPr/>
        </p:nvSpPr>
        <p:spPr>
          <a:xfrm>
            <a:off x="3626278" y="4094217"/>
            <a:ext cx="1848905" cy="1084666"/>
          </a:xfrm>
          <a:prstGeom prst="wedgeRoundRectCallout">
            <a:avLst>
              <a:gd name="adj1" fmla="val 46138"/>
              <a:gd name="adj2" fmla="val 61622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864402" y="4405717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0</a:t>
            </a:r>
            <a:r>
              <a:rPr lang="en-US" altLang="ko-KR" sz="2400" smtClean="0"/>
              <a:t>.00g</a:t>
            </a:r>
            <a:endParaRPr lang="ko-KR" altLang="en-US" sz="2400"/>
          </a:p>
        </p:txBody>
      </p:sp>
      <p:grpSp>
        <p:nvGrpSpPr>
          <p:cNvPr id="21" name="그룹 20"/>
          <p:cNvGrpSpPr/>
          <p:nvPr/>
        </p:nvGrpSpPr>
        <p:grpSpPr>
          <a:xfrm>
            <a:off x="7552914" y="2928790"/>
            <a:ext cx="1669168" cy="1669168"/>
            <a:chOff x="8982916" y="3801965"/>
            <a:chExt cx="1669168" cy="1669168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82916" y="3801965"/>
              <a:ext cx="1669168" cy="166916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 rotWithShape="1">
            <a:blip r:embed="rId7" cstate="print">
              <a:duotone>
                <a:prstClr val="black"/>
                <a:schemeClr val="bg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063" r="30294"/>
            <a:stretch/>
          </p:blipFill>
          <p:spPr>
            <a:xfrm rot="20314665">
              <a:off x="9283190" y="4944535"/>
              <a:ext cx="384877" cy="211945"/>
            </a:xfrm>
            <a:prstGeom prst="rect">
              <a:avLst/>
            </a:prstGeom>
          </p:spPr>
        </p:pic>
      </p:grpSp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995">
            <a:off x="8391069" y="2303840"/>
            <a:ext cx="540000" cy="540000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995">
            <a:off x="5476107" y="3694979"/>
            <a:ext cx="540000" cy="54000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27" r="30294"/>
          <a:stretch/>
        </p:blipFill>
        <p:spPr>
          <a:xfrm>
            <a:off x="6318031" y="4867382"/>
            <a:ext cx="252000" cy="136553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3864402" y="4405717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0.10g</a:t>
            </a:r>
            <a:endParaRPr lang="ko-KR" altLang="en-US" sz="2400"/>
          </a:p>
        </p:txBody>
      </p:sp>
      <p:sp>
        <p:nvSpPr>
          <p:cNvPr id="36" name="TextBox 35"/>
          <p:cNvSpPr txBox="1"/>
          <p:nvPr/>
        </p:nvSpPr>
        <p:spPr>
          <a:xfrm>
            <a:off x="3864402" y="4405716"/>
            <a:ext cx="137265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0.20g</a:t>
            </a:r>
            <a:endParaRPr lang="ko-KR" altLang="en-US" sz="240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27" r="30294"/>
          <a:stretch/>
        </p:blipFill>
        <p:spPr>
          <a:xfrm>
            <a:off x="6253038" y="4828366"/>
            <a:ext cx="396000" cy="214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2632" y="4154345"/>
            <a:ext cx="1440000" cy="354094"/>
          </a:xfrm>
          <a:prstGeom prst="rect">
            <a:avLst/>
          </a:prstGeom>
        </p:spPr>
      </p:pic>
      <p:cxnSp>
        <p:nvCxnSpPr>
          <p:cNvPr id="66" name="직선 연결선 65"/>
          <p:cNvCxnSpPr/>
          <p:nvPr/>
        </p:nvCxnSpPr>
        <p:spPr>
          <a:xfrm rot="2905476" flipH="1">
            <a:off x="4714004" y="3395409"/>
            <a:ext cx="77152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그림 6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949" y="3354048"/>
            <a:ext cx="252000" cy="252000"/>
          </a:xfrm>
          <a:prstGeom prst="rect">
            <a:avLst/>
          </a:prstGeom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995">
            <a:off x="1539690" y="3860801"/>
            <a:ext cx="540000" cy="54000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995">
            <a:off x="4414732" y="2353194"/>
            <a:ext cx="540000" cy="540000"/>
          </a:xfrm>
          <a:prstGeom prst="rect">
            <a:avLst/>
          </a:prstGeom>
        </p:spPr>
      </p:pic>
      <p:cxnSp>
        <p:nvCxnSpPr>
          <p:cNvPr id="75" name="직선 연결선 74"/>
          <p:cNvCxnSpPr/>
          <p:nvPr/>
        </p:nvCxnSpPr>
        <p:spPr>
          <a:xfrm rot="2905476" flipH="1">
            <a:off x="4608590" y="3470898"/>
            <a:ext cx="77152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5476">
            <a:off x="4673960" y="2292652"/>
            <a:ext cx="1800000" cy="1800000"/>
          </a:xfrm>
          <a:prstGeom prst="rect">
            <a:avLst/>
          </a:prstGeom>
        </p:spPr>
      </p:pic>
      <p:grpSp>
        <p:nvGrpSpPr>
          <p:cNvPr id="68" name="그룹 67"/>
          <p:cNvGrpSpPr/>
          <p:nvPr/>
        </p:nvGrpSpPr>
        <p:grpSpPr>
          <a:xfrm flipH="1">
            <a:off x="1595753" y="4142949"/>
            <a:ext cx="1800000" cy="1800000"/>
            <a:chOff x="7323545" y="4098870"/>
            <a:chExt cx="1800000" cy="1800000"/>
          </a:xfrm>
        </p:grpSpPr>
        <p:cxnSp>
          <p:nvCxnSpPr>
            <p:cNvPr id="70" name="직선 연결선 69"/>
            <p:cNvCxnSpPr/>
            <p:nvPr/>
          </p:nvCxnSpPr>
          <p:spPr>
            <a:xfrm>
              <a:off x="7991475" y="5476875"/>
              <a:ext cx="771525" cy="0"/>
            </a:xfrm>
            <a:prstGeom prst="line">
              <a:avLst/>
            </a:prstGeom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23545" y="4098870"/>
              <a:ext cx="1800000" cy="180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81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0.00208 L -1.66667E-6 -0.00162 C -0.00143 -0.00579 -0.00208 -0.01042 -0.0039 -0.01343 C -0.00703 -0.01968 -0.00898 -0.01898 -0.01289 -0.0206 C -0.01471 -0.02176 -0.0164 -0.02315 -0.01836 -0.02361 C -0.01992 -0.02407 -0.02122 -0.02477 -0.02291 -0.025 C -0.02656 -0.02616 -0.03268 -0.02708 -0.03646 -0.02778 C -0.04258 -0.02731 -0.04857 -0.02755 -0.05469 -0.02639 C -0.05638 -0.02616 -0.0582 -0.02454 -0.06002 -0.02361 C -0.06367 -0.02176 -0.06185 -0.02315 -0.06549 -0.01921 C -0.0707 -0.00694 -0.06367 -0.02176 -0.07005 -0.01343 C -0.07083 -0.0125 -0.07096 -0.01065 -0.07187 -0.00926 C -0.07265 -0.00787 -0.0737 -0.00718 -0.07461 -0.00625 C -0.07513 -0.00486 -0.07578 -0.0037 -0.07643 -0.00208 C -0.07669 -0.00069 -0.07669 0.00116 -0.07734 0.00232 C -0.07786 0.00347 -0.07916 0.00417 -0.08008 0.00532 C -0.08125 0.0081 -0.0832 0.01019 -0.08359 0.01389 C -0.08515 0.02616 -0.0845 0.01852 -0.0845 0.03681 L -0.0845 0.03727 " pathEditMode="relative" rAng="0" ptsTypes="AAAAAAAAAAAAAAAAA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11111E-6 L 0.08242 -0.14074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5" y="-7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42 -0.13935 L -0.12383 -0.1560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7.77778E-6 L 2.5E-6 -7.77778E-6 C 0.00026 -0.00417 0.00052 -0.00834 0.00078 -0.01251 C 0.00104 -0.01714 0.00117 -0.022 0.00156 -0.02639 C 0.00169 -0.03033 0.00195 -0.03403 0.00234 -0.03751 C 0.00273 -0.04144 0.00325 -0.04514 0.0039 -0.04862 C 0.0052 -0.05695 0.00585 -0.05788 0.00703 -0.06667 C 0.00729 -0.06991 0.00729 -0.07339 0.00782 -0.07639 C 0.00963 -0.08889 0.01028 -0.08589 0.0125 -0.09723 C 0.01562 -0.11459 0.01276 -0.10301 0.01484 -0.11251 C 0.01523 -0.11505 0.01575 -0.11737 0.0164 -0.11945 C 0.01705 -0.12246 0.01809 -0.12501 0.01875 -0.12778 C 0.02018 -0.13473 0.0207 -0.14214 0.02265 -0.14862 C 0.02434 -0.1551 0.02513 -0.15834 0.02734 -0.16389 C 0.02799 -0.16598 0.0289 -0.1676 0.02968 -0.16945 C 0.0302 -0.1713 0.03046 -0.17339 0.03125 -0.17501 C 0.03255 -0.17848 0.03437 -0.18149 0.03593 -0.18473 C 0.03645 -0.1882 0.03671 -0.19051 0.03828 -0.19306 C 0.03919 -0.19491 0.04036 -0.19584 0.0414 -0.19723 C 0.04322 -0.20047 0.04505 -0.20371 0.04687 -0.20695 C 0.04791 -0.2088 0.04869 -0.21135 0.05 -0.21251 C 0.0513 -0.21389 0.0526 -0.21505 0.0539 -0.21667 C 0.05494 -0.21829 0.05585 -0.22061 0.05703 -0.22223 C 0.05794 -0.22385 0.05911 -0.22501 0.06015 -0.22639 C 0.06171 -0.22917 0.06289 -0.23288 0.06484 -0.23473 L 0.07109 -0.24167 C 0.07226 -0.24329 0.07382 -0.24399 0.075 -0.24584 C 0.07604 -0.24769 0.07682 -0.25001 0.07812 -0.25139 C 0.07903 -0.25278 0.0802 -0.25325 0.08125 -0.25417 C 0.08255 -0.25556 0.08372 -0.25718 0.08515 -0.25834 C 0.0871 -0.26042 0.08932 -0.26181 0.0914 -0.26389 C 0.09635 -0.26945 0.09375 -0.2676 0.09921 -0.26945 C 0.11002 -0.28126 0.09635 -0.26714 0.10703 -0.27639 C 0.11484 -0.28357 0.10286 -0.27477 0.1125 -0.28195 C 0.11562 -0.2845 0.11458 -0.28264 0.11875 -0.28473 C 0.12005 -0.28565 0.12135 -0.28658 0.12265 -0.28751 C 0.12369 -0.28843 0.1246 -0.29005 0.12578 -0.29028 C 0.12877 -0.29144 0.13203 -0.29121 0.13515 -0.29167 C 0.13828 -0.2926 0.1414 -0.29352 0.14453 -0.29445 C 0.14531 -0.29491 0.14596 -0.29561 0.14687 -0.29584 C 0.1496 -0.29746 0.1526 -0.29839 0.15546 -0.29862 C 0.16158 -0.29954 0.16796 -0.29954 0.17421 -0.30001 C 0.17552 -0.30047 0.17669 -0.30139 0.17812 -0.30139 C 0.18984 -0.30139 0.19635 -0.30024 0.20703 -0.29862 C 0.20807 -0.29815 0.20911 -0.29792 0.21015 -0.29723 C 0.21093 -0.297 0.21158 -0.2963 0.2125 -0.29584 C 0.21341 -0.29538 0.21458 -0.29514 0.21562 -0.29445 C 0.2164 -0.29422 0.21796 -0.29306 0.21796 -0.29306 L 0.21796 -0.29306 " pathEditMode="relative" ptsTypes="AAAAAAAAAAAAAAAAAAAAAAAAAAAAAAAAAAAAAAAAAAAAAAAAA">
                                      <p:cBhvr>
                                        <p:cTn id="5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182 0.17037 " pathEditMode="relative" rAng="0" ptsTypes="AA">
                                      <p:cBhvr>
                                        <p:cTn id="72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"/>
                            </p:stCondLst>
                            <p:childTnLst>
                              <p:par>
                                <p:cTn id="7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182 0.17037 " pathEditMode="relative" rAng="0" ptsTypes="AA">
                                      <p:cBhvr>
                                        <p:cTn id="80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"/>
                            </p:stCondLst>
                            <p:childTnLst>
                              <p:par>
                                <p:cTn id="8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182 0.17037 " pathEditMode="relative" rAng="0" ptsTypes="AA">
                                      <p:cBhvr>
                                        <p:cTn id="87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8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00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182 0.16296 " pathEditMode="relative" rAng="0" ptsTypes="AA">
                                      <p:cBhvr>
                                        <p:cTn id="100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00"/>
                            </p:stCondLst>
                            <p:childTnLst>
                              <p:par>
                                <p:cTn id="1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182 0.16296 " pathEditMode="relative" rAng="0" ptsTypes="AA">
                                      <p:cBhvr>
                                        <p:cTn id="107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00"/>
                            </p:stCondLst>
                            <p:childTnLst>
                              <p:par>
                                <p:cTn id="10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182 0.16296 " pathEditMode="relative" rAng="0" ptsTypes="AA">
                                      <p:cBhvr>
                                        <p:cTn id="114" dur="3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8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900"/>
                            </p:stCondLst>
                            <p:childTnLst>
                              <p:par>
                                <p:cTn id="11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00"/>
                            </p:stCondLst>
                            <p:childTnLst>
                              <p:par>
                                <p:cTn id="1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5476">
            <a:off x="4673960" y="2292652"/>
            <a:ext cx="1800000" cy="1800000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1749196"/>
            <a:chOff x="1006083" y="965673"/>
            <a:chExt cx="10188000" cy="1749196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B. </a:t>
                </a:r>
                <a:r>
                  <a:rPr lang="ko-KR" altLang="en-US" sz="3000" b="1" smtClean="0"/>
                  <a:t>아스피린 적정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2) </a:t>
              </a:r>
              <a:r>
                <a:rPr lang="ko-KR" altLang="en-US" smtClean="0"/>
                <a:t>플라스크에 </a:t>
              </a:r>
              <a:r>
                <a:rPr lang="en-US" altLang="ko-KR" smtClean="0"/>
                <a:t>40mL </a:t>
              </a:r>
              <a:r>
                <a:rPr lang="ko-KR" altLang="en-US" smtClean="0"/>
                <a:t>증류수와 페놀프탈레인 지시약 </a:t>
              </a:r>
              <a:r>
                <a:rPr lang="en-US" altLang="ko-KR" smtClean="0"/>
                <a:t>2-3</a:t>
              </a:r>
              <a:r>
                <a:rPr lang="ko-KR" altLang="en-US" smtClean="0"/>
                <a:t>방울을 가한다</a:t>
              </a:r>
              <a:endParaRPr lang="en-US" altLang="ko-KR"/>
            </a:p>
          </p:txBody>
        </p:sp>
      </p:grpSp>
      <p:pic>
        <p:nvPicPr>
          <p:cNvPr id="23" name="그림 2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pic>
        <p:nvPicPr>
          <p:cNvPr id="52" name="그림 5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cxnSp>
        <p:nvCxnSpPr>
          <p:cNvPr id="25" name="직선 연결선 24"/>
          <p:cNvCxnSpPr/>
          <p:nvPr/>
        </p:nvCxnSpPr>
        <p:spPr>
          <a:xfrm rot="2905476" flipH="1">
            <a:off x="4714004" y="3395409"/>
            <a:ext cx="7715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949" y="3354048"/>
            <a:ext cx="252000" cy="252000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 flipH="1">
            <a:off x="2995928" y="4142949"/>
            <a:ext cx="1800000" cy="1800000"/>
            <a:chOff x="7323545" y="4098870"/>
            <a:chExt cx="1800000" cy="1800000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323545" y="4098870"/>
              <a:ext cx="1800000" cy="1800000"/>
            </a:xfrm>
            <a:prstGeom prst="rect">
              <a:avLst/>
            </a:prstGeom>
          </p:spPr>
        </p:pic>
        <p:cxnSp>
          <p:nvCxnSpPr>
            <p:cNvPr id="33" name="직선 연결선 32"/>
            <p:cNvCxnSpPr/>
            <p:nvPr/>
          </p:nvCxnSpPr>
          <p:spPr>
            <a:xfrm>
              <a:off x="7991475" y="5476875"/>
              <a:ext cx="7715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995">
            <a:off x="2939865" y="3860801"/>
            <a:ext cx="540000" cy="540000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83995">
            <a:off x="4414732" y="2353194"/>
            <a:ext cx="540000" cy="540000"/>
          </a:xfrm>
          <a:prstGeom prst="rect">
            <a:avLst/>
          </a:prstGeom>
        </p:spPr>
      </p:pic>
      <p:cxnSp>
        <p:nvCxnSpPr>
          <p:cNvPr id="36" name="직선 연결선 35"/>
          <p:cNvCxnSpPr/>
          <p:nvPr/>
        </p:nvCxnSpPr>
        <p:spPr>
          <a:xfrm rot="2905476" flipH="1">
            <a:off x="4608590" y="3470898"/>
            <a:ext cx="7715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/>
          <p:cNvGrpSpPr/>
          <p:nvPr/>
        </p:nvGrpSpPr>
        <p:grpSpPr>
          <a:xfrm>
            <a:off x="8288355" y="3566696"/>
            <a:ext cx="304800" cy="1259840"/>
            <a:chOff x="9202127" y="3129283"/>
            <a:chExt cx="304800" cy="1259840"/>
          </a:xfrm>
        </p:grpSpPr>
        <p:pic>
          <p:nvPicPr>
            <p:cNvPr id="42" name="그림 4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9" r="8277"/>
            <a:stretch/>
          </p:blipFill>
          <p:spPr>
            <a:xfrm>
              <a:off x="9202127" y="3129283"/>
              <a:ext cx="304800" cy="1259840"/>
            </a:xfrm>
            <a:prstGeom prst="rect">
              <a:avLst/>
            </a:prstGeom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97" t="59325" r="8277"/>
            <a:stretch/>
          </p:blipFill>
          <p:spPr>
            <a:xfrm>
              <a:off x="9230702" y="3857625"/>
              <a:ext cx="276225" cy="512448"/>
            </a:xfrm>
            <a:prstGeom prst="rect">
              <a:avLst/>
            </a:prstGeom>
          </p:spPr>
        </p:pic>
      </p:grp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29" r="8277"/>
          <a:stretch/>
        </p:blipFill>
        <p:spPr>
          <a:xfrm>
            <a:off x="9213831" y="4547652"/>
            <a:ext cx="304800" cy="1259840"/>
          </a:xfrm>
          <a:prstGeom prst="rect">
            <a:avLst/>
          </a:prstGeom>
        </p:spPr>
      </p:pic>
      <p:pic>
        <p:nvPicPr>
          <p:cNvPr id="45" name="그림 4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767">
            <a:off x="9747694" y="4702955"/>
            <a:ext cx="540000" cy="540000"/>
          </a:xfrm>
          <a:prstGeom prst="rect">
            <a:avLst/>
          </a:prstGeom>
        </p:spPr>
      </p:pic>
      <p:grpSp>
        <p:nvGrpSpPr>
          <p:cNvPr id="46" name="그룹 45"/>
          <p:cNvGrpSpPr/>
          <p:nvPr/>
        </p:nvGrpSpPr>
        <p:grpSpPr>
          <a:xfrm>
            <a:off x="7883542" y="4142332"/>
            <a:ext cx="1104900" cy="1800000"/>
            <a:chOff x="6429375" y="3863862"/>
            <a:chExt cx="1104900" cy="1800000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 rotWithShape="1">
            <a:blip r:embed="rId8" cstate="print">
              <a:duotone>
                <a:prstClr val="black"/>
                <a:schemeClr val="accent2">
                  <a:lumMod val="40000"/>
                  <a:lumOff val="60000"/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5" r="34431"/>
            <a:stretch/>
          </p:blipFill>
          <p:spPr>
            <a:xfrm>
              <a:off x="6429375" y="3863862"/>
              <a:ext cx="1104900" cy="1800000"/>
            </a:xfrm>
            <a:prstGeom prst="rect">
              <a:avLst/>
            </a:prstGeom>
          </p:spPr>
        </p:pic>
        <p:sp>
          <p:nvSpPr>
            <p:cNvPr id="48" name="TextBox 47"/>
            <p:cNvSpPr txBox="1"/>
            <p:nvPr/>
          </p:nvSpPr>
          <p:spPr>
            <a:xfrm>
              <a:off x="6454275" y="4906087"/>
              <a:ext cx="1080000" cy="504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100" smtClean="0"/>
                <a:t>페놀프탈레인</a:t>
              </a:r>
              <a:endParaRPr lang="ko-KR" altLang="en-US" sz="110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283592" y="2352684"/>
            <a:ext cx="304800" cy="1259840"/>
            <a:chOff x="9202127" y="3129283"/>
            <a:chExt cx="304800" cy="1259840"/>
          </a:xfrm>
        </p:grpSpPr>
        <p:pic>
          <p:nvPicPr>
            <p:cNvPr id="50" name="그림 49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529" r="8277"/>
            <a:stretch/>
          </p:blipFill>
          <p:spPr>
            <a:xfrm>
              <a:off x="9202127" y="3129283"/>
              <a:ext cx="304800" cy="1259840"/>
            </a:xfrm>
            <a:prstGeom prst="rect">
              <a:avLst/>
            </a:prstGeom>
          </p:spPr>
        </p:pic>
        <p:pic>
          <p:nvPicPr>
            <p:cNvPr id="51" name="그림 50"/>
            <p:cNvPicPr>
              <a:picLocks noChangeAspect="1"/>
            </p:cNvPicPr>
            <p:nvPr/>
          </p:nvPicPr>
          <p:blipFill rotWithShape="1">
            <a:blip r:embed="rId7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797" t="59325" r="8277"/>
            <a:stretch/>
          </p:blipFill>
          <p:spPr>
            <a:xfrm>
              <a:off x="9230702" y="3857625"/>
              <a:ext cx="276225" cy="512448"/>
            </a:xfrm>
            <a:prstGeom prst="rect">
              <a:avLst/>
            </a:prstGeom>
          </p:spPr>
        </p:pic>
      </p:grpSp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042070">
            <a:off x="5361859" y="4623603"/>
            <a:ext cx="540000" cy="540000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999" y="4192248"/>
            <a:ext cx="252000" cy="252000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767">
            <a:off x="8748302" y="2624567"/>
            <a:ext cx="540000" cy="540000"/>
          </a:xfrm>
          <a:prstGeom prst="rect">
            <a:avLst/>
          </a:prstGeom>
        </p:spPr>
      </p:pic>
      <p:cxnSp>
        <p:nvCxnSpPr>
          <p:cNvPr id="61" name="직선 연결선 60"/>
          <p:cNvCxnSpPr/>
          <p:nvPr/>
        </p:nvCxnSpPr>
        <p:spPr>
          <a:xfrm>
            <a:off x="5838825" y="5753206"/>
            <a:ext cx="120015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837" y="4142949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63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3.33333E-6 L 0.12591 -0.271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-1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429 0.29768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429 0.29768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429 0.29768 " pathEditMode="relative" rAng="0" ptsTypes="AA">
                                      <p:cBhvr>
                                        <p:cTn id="3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429 0.29768 " pathEditMode="relative" rAng="0" ptsTypes="AA">
                                      <p:cBhvr>
                                        <p:cTn id="5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429 0.29768 " pathEditMode="relative" rAng="0" ptsTypes="AA">
                                      <p:cBhvr>
                                        <p:cTn id="59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429 0.29768 " pathEditMode="relative" rAng="0" ptsTypes="AA">
                                      <p:cBhvr>
                                        <p:cTn id="66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1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900"/>
                            </p:stCondLst>
                            <p:childTnLst>
                              <p:par>
                                <p:cTn id="6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900"/>
                            </p:stCondLst>
                            <p:childTnLst>
                              <p:par>
                                <p:cTn id="73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3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00"/>
                            </p:stCondLst>
                            <p:childTnLst>
                              <p:par>
                                <p:cTn id="7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1.11111E-6 L 8.33333E-7 0.00023 C 0.00026 -0.00417 0.00039 -0.00856 0.00078 -0.0125 C 0.00104 -0.01412 0.00143 -0.01528 0.00156 -0.01667 C 0.00365 -0.02893 0.0013 -0.01643 0.00312 -0.02639 C 0.00338 -0.03102 0.00365 -0.03588 0.00391 -0.04028 C 0.00508 -0.0581 0.00443 -0.0419 0.00547 -0.0625 C 0.00586 -0.06852 0.00599 -0.07454 0.00638 -0.08055 C 0.00599 -0.09305 0.00612 -0.10579 0.00547 -0.11805 C 0.00534 -0.12106 0.00443 -0.12361 0.00391 -0.12639 C 0.00365 -0.12824 0.00351 -0.13032 0.00312 -0.13194 C 0.00299 -0.13356 0.0026 -0.13472 0.00234 -0.13611 C 0.00182 -0.14051 0.00143 -0.14792 8.33333E-7 -0.15139 C -0.00104 -0.15417 -0.00156 -0.15787 -0.00313 -0.15972 L -0.00547 -0.1625 C -0.00573 -0.16389 -0.0056 -0.16574 -0.00625 -0.16667 C -0.00677 -0.16782 -0.00781 -0.16736 -0.00859 -0.16805 C -0.01016 -0.16967 -0.01146 -0.17268 -0.01328 -0.17361 C -0.01406 -0.17407 -0.01484 -0.17454 -0.01563 -0.175 C -0.01641 -0.17592 -0.01706 -0.17731 -0.01797 -0.17778 L -0.025 -0.18194 L -0.02734 -0.18333 C -0.02813 -0.1838 -0.02891 -0.18403 -0.02969 -0.18472 C -0.03047 -0.18565 -0.03112 -0.1868 -0.03203 -0.1875 C -0.03412 -0.18958 -0.03776 -0.18981 -0.03984 -0.19028 C -0.04714 -0.19467 -0.04284 -0.19282 -0.05859 -0.19028 C -0.05938 -0.19028 -0.06016 -0.18958 -0.06094 -0.18889 C -0.06172 -0.18819 -0.06237 -0.18704 -0.06328 -0.18611 C -0.06393 -0.18565 -0.06484 -0.18565 -0.06563 -0.18472 C -0.06719 -0.1831 -0.07031 -0.17917 -0.07031 -0.17893 C -0.07292 -0.16551 -0.06849 -0.18657 -0.07344 -0.17083 C -0.07422 -0.16829 -0.07448 -0.16528 -0.075 -0.1625 L -0.07578 -0.15833 C -0.07734 -0.14977 -0.07656 -0.15579 -0.07656 -0.14028 L -0.07656 -0.14005 " pathEditMode="relative" rAng="0" ptsTypes="AAAAAAAAAAAAAAAAAAAAAAAAAAAAAAAAAAA">
                                      <p:cBhvr>
                                        <p:cTn id="85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29" y="-965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44444E-6 L -0.00026 -0.18588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9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0"/>
                            </p:stCondLst>
                            <p:childTnLst>
                              <p:par>
                                <p:cTn id="9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000"/>
                            </p:stCondLst>
                            <p:childTnLst>
                              <p:par>
                                <p:cTn id="1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16081 0.09908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4954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-0.00013 0.17546 " pathEditMode="relative" rAng="0" ptsTypes="AA">
                                      <p:cBhvr>
                                        <p:cTn id="118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00"/>
                            </p:stCondLst>
                            <p:childTnLst>
                              <p:par>
                                <p:cTn id="1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3.7037E-7 L -0.00013 0.17546 " pathEditMode="relative" rAng="0" ptsTypes="AA">
                                      <p:cBhvr>
                                        <p:cTn id="125" dur="3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600"/>
                            </p:stCondLst>
                            <p:childTnLst>
                              <p:par>
                                <p:cTn id="1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7335157" y="3403584"/>
            <a:ext cx="2046968" cy="2340000"/>
            <a:chOff x="7335157" y="3403584"/>
            <a:chExt cx="2046968" cy="2340000"/>
          </a:xfrm>
        </p:grpSpPr>
        <p:sp>
          <p:nvSpPr>
            <p:cNvPr id="22" name="모서리가 둥근 사각형 설명선 21"/>
            <p:cNvSpPr/>
            <p:nvPr/>
          </p:nvSpPr>
          <p:spPr>
            <a:xfrm>
              <a:off x="7335157" y="3403584"/>
              <a:ext cx="1800000" cy="2340000"/>
            </a:xfrm>
            <a:prstGeom prst="wedgeRoundRectCallout">
              <a:avLst>
                <a:gd name="adj1" fmla="val -103776"/>
                <a:gd name="adj2" fmla="val -28435"/>
                <a:gd name="adj3" fmla="val 16667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8206331" y="5204961"/>
              <a:ext cx="275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>
              <a:off x="8206331" y="4693759"/>
              <a:ext cx="275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/>
          </p:nvCxnSpPr>
          <p:spPr>
            <a:xfrm>
              <a:off x="8206331" y="4416082"/>
              <a:ext cx="275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l="34339" t="20472" r="35457" b="49253"/>
            <a:stretch/>
          </p:blipFill>
          <p:spPr>
            <a:xfrm>
              <a:off x="7582125" y="3694850"/>
              <a:ext cx="1800000" cy="1800000"/>
            </a:xfrm>
            <a:prstGeom prst="rect">
              <a:avLst/>
            </a:prstGeom>
          </p:spPr>
        </p:pic>
        <p:cxnSp>
          <p:nvCxnSpPr>
            <p:cNvPr id="39" name="직선 연결선 38"/>
            <p:cNvCxnSpPr/>
            <p:nvPr/>
          </p:nvCxnSpPr>
          <p:spPr>
            <a:xfrm>
              <a:off x="8206331" y="3989892"/>
              <a:ext cx="27579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1749196"/>
            <a:chOff x="1006083" y="965673"/>
            <a:chExt cx="10188000" cy="1749196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B. </a:t>
                </a:r>
                <a:r>
                  <a:rPr lang="ko-KR" altLang="en-US" sz="3000" b="1" smtClean="0"/>
                  <a:t>아스피린 적정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</a:t>
              </a:r>
              <a:r>
                <a:rPr lang="en-US" altLang="ko-KR"/>
                <a:t>3</a:t>
              </a:r>
              <a:r>
                <a:rPr lang="en-US" altLang="ko-KR" smtClean="0"/>
                <a:t>) 0.1M NaOH </a:t>
              </a:r>
              <a:r>
                <a:rPr lang="ko-KR" altLang="en-US" smtClean="0"/>
                <a:t>용액을 뷰렛에 넣고 부피를 확인한다</a:t>
              </a:r>
              <a:endParaRPr lang="en-US" altLang="ko-KR"/>
            </a:p>
          </p:txBody>
        </p:sp>
      </p:grpSp>
      <p:pic>
        <p:nvPicPr>
          <p:cNvPr id="23" name="그림 2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pic>
        <p:nvPicPr>
          <p:cNvPr id="52" name="그림 5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3048000" y="3473989"/>
            <a:ext cx="1800000" cy="1800000"/>
            <a:chOff x="6451187" y="4009599"/>
            <a:chExt cx="1800000" cy="180000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1187" y="4009599"/>
              <a:ext cx="1800000" cy="1800000"/>
            </a:xfrm>
            <a:prstGeom prst="rect">
              <a:avLst/>
            </a:prstGeom>
          </p:spPr>
        </p:pic>
        <p:cxnSp>
          <p:nvCxnSpPr>
            <p:cNvPr id="5" name="직선 연결선 4"/>
            <p:cNvCxnSpPr/>
            <p:nvPr/>
          </p:nvCxnSpPr>
          <p:spPr>
            <a:xfrm>
              <a:off x="6772275" y="5534025"/>
              <a:ext cx="1143000" cy="9525"/>
            </a:xfrm>
            <a:prstGeom prst="line">
              <a:avLst/>
            </a:prstGeom>
            <a:ln w="19050">
              <a:solidFill>
                <a:srgbClr val="B4C7E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4316">
            <a:off x="5006555" y="3475858"/>
            <a:ext cx="1800000" cy="180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3114147" y="5273989"/>
            <a:ext cx="1652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/>
              <a:t>0.1M</a:t>
            </a:r>
          </a:p>
          <a:p>
            <a:pPr algn="ctr"/>
            <a:r>
              <a:rPr lang="ko-KR" altLang="en-US" smtClean="0"/>
              <a:t>수산화나트륨</a:t>
            </a:r>
            <a:endParaRPr lang="en-US" altLang="ko-KR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0718">
            <a:off x="2571833" y="4146081"/>
            <a:ext cx="540000" cy="540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01022" y="4021471"/>
            <a:ext cx="8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/>
              <a:t>50mL</a:t>
            </a:r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 flipV="1">
            <a:off x="8193610" y="4182558"/>
            <a:ext cx="571500" cy="6086"/>
          </a:xfrm>
          <a:prstGeom prst="line">
            <a:avLst/>
          </a:prstGeom>
          <a:ln w="7620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787975" y="4173033"/>
            <a:ext cx="231825" cy="9525"/>
          </a:xfrm>
          <a:prstGeom prst="line">
            <a:avLst/>
          </a:prstGeom>
          <a:ln w="1905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89166">
            <a:off x="3988944" y="2572433"/>
            <a:ext cx="1800000" cy="1800000"/>
          </a:xfrm>
          <a:prstGeom prst="rect">
            <a:avLst/>
          </a:prstGeom>
        </p:spPr>
      </p:pic>
      <p:cxnSp>
        <p:nvCxnSpPr>
          <p:cNvPr id="46" name="직선 연결선 45"/>
          <p:cNvCxnSpPr>
            <a:stCxn id="45" idx="2"/>
          </p:cNvCxnSpPr>
          <p:nvPr/>
        </p:nvCxnSpPr>
        <p:spPr>
          <a:xfrm flipV="1">
            <a:off x="4153338" y="3906797"/>
            <a:ext cx="735606" cy="84175"/>
          </a:xfrm>
          <a:prstGeom prst="line">
            <a:avLst/>
          </a:prstGeom>
          <a:ln w="1905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그림 4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70718">
            <a:off x="4050677" y="257613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04609 -0.141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44316">
            <a:off x="5363805" y="2284802"/>
            <a:ext cx="1440000" cy="1440000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1368134"/>
            <a:ext cx="10188000" cy="738664"/>
            <a:chOff x="1006083" y="1976205"/>
            <a:chExt cx="10188000" cy="738664"/>
          </a:xfrm>
        </p:grpSpPr>
        <p:grpSp>
          <p:nvGrpSpPr>
            <p:cNvPr id="29" name="그룹 28"/>
            <p:cNvGrpSpPr/>
            <p:nvPr/>
          </p:nvGrpSpPr>
          <p:grpSpPr>
            <a:xfrm>
              <a:off x="1006083" y="1976205"/>
              <a:ext cx="10034454" cy="738664"/>
              <a:chOff x="1272369" y="2059831"/>
              <a:chExt cx="10034454" cy="738664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실험 방법</a:t>
                </a:r>
                <a:r>
                  <a:rPr lang="en-US" altLang="ko-KR" smtClean="0"/>
                  <a:t>: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1272369" y="2065845"/>
                <a:ext cx="108000" cy="732650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4) </a:t>
              </a:r>
              <a:r>
                <a:rPr lang="ko-KR" altLang="en-US" smtClean="0"/>
                <a:t>적정을 진행하기 위한 기구들을 설치한다</a:t>
              </a:r>
              <a:endParaRPr lang="en-US" altLang="ko-KR"/>
            </a:p>
          </p:txBody>
        </p:sp>
      </p:grpSp>
      <p:pic>
        <p:nvPicPr>
          <p:cNvPr id="15" name="그림 14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pic>
        <p:nvPicPr>
          <p:cNvPr id="16" name="그림 15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pic>
        <p:nvPicPr>
          <p:cNvPr id="20" name="Picture 6" descr="1,745,130 Hot plate 이미지, 스톡 사진 및 벡터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97" t="36668" r="13865" b="28689"/>
          <a:stretch/>
        </p:blipFill>
        <p:spPr bwMode="auto">
          <a:xfrm>
            <a:off x="5186008" y="5215129"/>
            <a:ext cx="1800000" cy="938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그룹 22"/>
          <p:cNvGrpSpPr/>
          <p:nvPr/>
        </p:nvGrpSpPr>
        <p:grpSpPr>
          <a:xfrm>
            <a:off x="4177122" y="2170341"/>
            <a:ext cx="3466965" cy="4186009"/>
            <a:chOff x="2232350" y="1723395"/>
            <a:chExt cx="3466965" cy="4186009"/>
          </a:xfrm>
        </p:grpSpPr>
        <p:grpSp>
          <p:nvGrpSpPr>
            <p:cNvPr id="10" name="그룹 9"/>
            <p:cNvGrpSpPr/>
            <p:nvPr/>
          </p:nvGrpSpPr>
          <p:grpSpPr>
            <a:xfrm>
              <a:off x="2232350" y="1877404"/>
              <a:ext cx="3466965" cy="4032000"/>
              <a:chOff x="2232350" y="1877404"/>
              <a:chExt cx="3466965" cy="4032000"/>
            </a:xfrm>
          </p:grpSpPr>
          <p:sp>
            <p:nvSpPr>
              <p:cNvPr id="8" name="직사각형 7"/>
              <p:cNvSpPr/>
              <p:nvPr/>
            </p:nvSpPr>
            <p:spPr>
              <a:xfrm>
                <a:off x="2232350" y="5657404"/>
                <a:ext cx="3466965" cy="252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/>
              <p:cNvSpPr/>
              <p:nvPr/>
            </p:nvSpPr>
            <p:spPr>
              <a:xfrm rot="5400000">
                <a:off x="726515" y="3713404"/>
                <a:ext cx="3780000" cy="108000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320343" y="1723395"/>
              <a:ext cx="2072883" cy="540000"/>
              <a:chOff x="1925035" y="1733586"/>
              <a:chExt cx="2072883" cy="540000"/>
            </a:xfrm>
          </p:grpSpPr>
          <p:sp>
            <p:nvSpPr>
              <p:cNvPr id="27" name="직사각형 26"/>
              <p:cNvSpPr/>
              <p:nvPr/>
            </p:nvSpPr>
            <p:spPr>
              <a:xfrm>
                <a:off x="1925035" y="2028741"/>
                <a:ext cx="1620000" cy="108000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막힌 원호 20"/>
              <p:cNvSpPr/>
              <p:nvPr/>
            </p:nvSpPr>
            <p:spPr>
              <a:xfrm rot="10800000">
                <a:off x="3457918" y="1733586"/>
                <a:ext cx="540000" cy="540000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" name="그룹 30"/>
            <p:cNvGrpSpPr/>
            <p:nvPr/>
          </p:nvGrpSpPr>
          <p:grpSpPr>
            <a:xfrm>
              <a:off x="2267377" y="3415464"/>
              <a:ext cx="2177658" cy="540000"/>
              <a:chOff x="2810860" y="2657511"/>
              <a:chExt cx="2177658" cy="540000"/>
            </a:xfrm>
          </p:grpSpPr>
          <p:sp>
            <p:nvSpPr>
              <p:cNvPr id="32" name="직사각형 31"/>
              <p:cNvSpPr/>
              <p:nvPr/>
            </p:nvSpPr>
            <p:spPr>
              <a:xfrm>
                <a:off x="2810860" y="2952666"/>
                <a:ext cx="1620000" cy="108000"/>
              </a:xfrm>
              <a:prstGeom prst="rect">
                <a:avLst/>
              </a:prstGeom>
              <a:solidFill>
                <a:schemeClr val="tx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막힌 원호 32"/>
              <p:cNvSpPr/>
              <p:nvPr/>
            </p:nvSpPr>
            <p:spPr>
              <a:xfrm rot="10800000">
                <a:off x="4376518" y="2657511"/>
                <a:ext cx="612000" cy="540000"/>
              </a:xfrm>
              <a:prstGeom prst="blockArc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9" name="TextBox 48"/>
          <p:cNvSpPr txBox="1"/>
          <p:nvPr/>
        </p:nvSpPr>
        <p:spPr>
          <a:xfrm>
            <a:off x="1312630" y="3765333"/>
            <a:ext cx="944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스탠드</a:t>
            </a:r>
            <a:endParaRPr lang="en-US" altLang="ko-KR"/>
          </a:p>
        </p:txBody>
      </p:sp>
      <p:grpSp>
        <p:nvGrpSpPr>
          <p:cNvPr id="59" name="그룹 58"/>
          <p:cNvGrpSpPr/>
          <p:nvPr/>
        </p:nvGrpSpPr>
        <p:grpSpPr>
          <a:xfrm>
            <a:off x="1173017" y="4782525"/>
            <a:ext cx="1207097" cy="795376"/>
            <a:chOff x="898983" y="4056351"/>
            <a:chExt cx="1207097" cy="795376"/>
          </a:xfrm>
        </p:grpSpPr>
        <p:pic>
          <p:nvPicPr>
            <p:cNvPr id="57" name="Picture 6" descr="1,745,130 Hot plate 이미지, 스톡 사진 및 벡터 | Shutterstock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97" t="36668" r="13865" b="28689"/>
            <a:stretch/>
          </p:blipFill>
          <p:spPr bwMode="auto">
            <a:xfrm>
              <a:off x="1052532" y="4056351"/>
              <a:ext cx="900000" cy="4693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898983" y="4482395"/>
              <a:ext cx="1207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교반기</a:t>
              </a:r>
              <a:endParaRPr lang="en-US" altLang="ko-KR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9076933" y="3154666"/>
            <a:ext cx="11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아스피린</a:t>
            </a:r>
            <a:endParaRPr lang="en-US" altLang="ko-KR"/>
          </a:p>
        </p:txBody>
      </p:sp>
      <p:sp>
        <p:nvSpPr>
          <p:cNvPr id="67" name="TextBox 66"/>
          <p:cNvSpPr txBox="1"/>
          <p:nvPr/>
        </p:nvSpPr>
        <p:spPr>
          <a:xfrm>
            <a:off x="9076933" y="5723831"/>
            <a:ext cx="11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뷰렛</a:t>
            </a:r>
            <a:endParaRPr lang="en-US" altLang="ko-KR"/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767">
            <a:off x="2360726" y="3033240"/>
            <a:ext cx="540000" cy="5400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08767">
            <a:off x="2360726" y="4564818"/>
            <a:ext cx="540000" cy="540000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24442">
            <a:off x="8494520" y="2375061"/>
            <a:ext cx="540000" cy="540000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24442">
            <a:off x="8494519" y="4870234"/>
            <a:ext cx="540000" cy="5400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004124" y="357602"/>
            <a:ext cx="500426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smtClean="0"/>
              <a:t>실험 </a:t>
            </a:r>
            <a:r>
              <a:rPr lang="en-US" altLang="ko-KR" sz="3000" b="1" smtClean="0"/>
              <a:t>B. </a:t>
            </a:r>
            <a:r>
              <a:rPr lang="ko-KR" altLang="en-US" sz="3000" b="1" smtClean="0"/>
              <a:t>아스피린 적정</a:t>
            </a:r>
            <a:endParaRPr lang="en-US" altLang="ko-KR" sz="3000" b="1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8218" y="3813509"/>
            <a:ext cx="1440000" cy="1435136"/>
          </a:xfrm>
          <a:prstGeom prst="rect">
            <a:avLst/>
          </a:prstGeom>
        </p:spPr>
      </p:pic>
      <p:cxnSp>
        <p:nvCxnSpPr>
          <p:cNvPr id="77" name="직선 연결선 76"/>
          <p:cNvCxnSpPr/>
          <p:nvPr/>
        </p:nvCxnSpPr>
        <p:spPr>
          <a:xfrm>
            <a:off x="5958906" y="2840634"/>
            <a:ext cx="193218" cy="0"/>
          </a:xfrm>
          <a:prstGeom prst="line">
            <a:avLst/>
          </a:prstGeom>
          <a:ln w="1905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5888" y="2925146"/>
            <a:ext cx="720000" cy="83584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11229" y="2260128"/>
            <a:ext cx="900000" cy="89618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1229" y="4821934"/>
            <a:ext cx="900000" cy="897321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5849805" y="4977144"/>
            <a:ext cx="468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8909669" y="3969402"/>
            <a:ext cx="1503120" cy="555511"/>
            <a:chOff x="10231680" y="2339496"/>
            <a:chExt cx="1503120" cy="555511"/>
          </a:xfrm>
        </p:grpSpPr>
        <p:sp>
          <p:nvSpPr>
            <p:cNvPr id="92" name="타원 91"/>
            <p:cNvSpPr/>
            <p:nvPr/>
          </p:nvSpPr>
          <p:spPr>
            <a:xfrm>
              <a:off x="10749240" y="2339496"/>
              <a:ext cx="468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0231680" y="2525675"/>
              <a:ext cx="1503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/>
                <a:t>마그네틱 바</a:t>
              </a:r>
              <a:endParaRPr lang="en-US" altLang="ko-KR"/>
            </a:p>
          </p:txBody>
        </p:sp>
      </p:grpSp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24442">
            <a:off x="8494518" y="3543508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3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연결선 39"/>
          <p:cNvCxnSpPr/>
          <p:nvPr/>
        </p:nvCxnSpPr>
        <p:spPr>
          <a:xfrm flipV="1">
            <a:off x="6036541" y="3276726"/>
            <a:ext cx="699071" cy="5297"/>
          </a:xfrm>
          <a:prstGeom prst="line">
            <a:avLst/>
          </a:prstGeom>
          <a:ln w="76200">
            <a:solidFill>
              <a:srgbClr val="B4C7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2026195"/>
            <a:chOff x="1006083" y="965673"/>
            <a:chExt cx="10188000" cy="2026195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B. </a:t>
                </a:r>
                <a:r>
                  <a:rPr lang="ko-KR" altLang="en-US" sz="3000" b="1" smtClean="0"/>
                  <a:t>아스피린 적정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5) 0.1M NaOH </a:t>
              </a:r>
              <a:r>
                <a:rPr lang="ko-KR" altLang="en-US" smtClean="0"/>
                <a:t>용액을 삼각 플라스크에 천천히 가하면서 색깔 변화를 관찰한다</a:t>
              </a:r>
              <a:endParaRPr lang="en-US" altLang="ko-KR" smtClean="0"/>
            </a:p>
            <a:p>
              <a:r>
                <a:rPr lang="en-US" altLang="ko-KR"/>
                <a:t> </a:t>
              </a:r>
              <a:r>
                <a:rPr lang="en-US" altLang="ko-KR" smtClean="0"/>
                <a:t>    </a:t>
              </a:r>
              <a:r>
                <a:rPr lang="ko-KR" altLang="en-US" smtClean="0"/>
                <a:t>용액의 색깔이 변하면 뷰렛 콕을 잠그고 사용된 </a:t>
              </a:r>
              <a:r>
                <a:rPr lang="en-US" altLang="ko-KR" smtClean="0"/>
                <a:t>NaOH </a:t>
              </a:r>
              <a:r>
                <a:rPr lang="ko-KR" altLang="en-US" smtClean="0"/>
                <a:t>양을 확인한다</a:t>
              </a:r>
              <a:endParaRPr lang="en-US" altLang="ko-KR"/>
            </a:p>
          </p:txBody>
        </p:sp>
      </p:grpSp>
      <p:pic>
        <p:nvPicPr>
          <p:cNvPr id="23" name="그림 2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pic>
        <p:nvPicPr>
          <p:cNvPr id="52" name="그림 5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506" y="3768736"/>
            <a:ext cx="1726805" cy="2160000"/>
          </a:xfrm>
          <a:prstGeom prst="rect">
            <a:avLst/>
          </a:prstGeom>
        </p:spPr>
      </p:pic>
      <p:sp>
        <p:nvSpPr>
          <p:cNvPr id="33" name="모서리가 둥근 사각형 설명선 32"/>
          <p:cNvSpPr/>
          <p:nvPr/>
        </p:nvSpPr>
        <p:spPr>
          <a:xfrm>
            <a:off x="5202908" y="2747115"/>
            <a:ext cx="1800000" cy="2340000"/>
          </a:xfrm>
          <a:prstGeom prst="wedgeRoundRectCallout">
            <a:avLst>
              <a:gd name="adj1" fmla="val -114360"/>
              <a:gd name="adj2" fmla="val 25703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6075351" y="3593275"/>
            <a:ext cx="21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191901" y="3099227"/>
            <a:ext cx="8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/>
              <a:t>50mL</a:t>
            </a:r>
            <a:endParaRPr lang="ko-KR" altLang="en-US"/>
          </a:p>
        </p:txBody>
      </p:sp>
      <p:sp>
        <p:nvSpPr>
          <p:cNvPr id="42" name="모서리가 둥근 사각형 설명선 41"/>
          <p:cNvSpPr/>
          <p:nvPr/>
        </p:nvSpPr>
        <p:spPr>
          <a:xfrm rot="16200000">
            <a:off x="7445475" y="3850320"/>
            <a:ext cx="1800000" cy="2340000"/>
          </a:xfrm>
          <a:prstGeom prst="wedgeRoundRectCallout">
            <a:avLst>
              <a:gd name="adj1" fmla="val -10643"/>
              <a:gd name="adj2" fmla="val -173344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모서리가 둥근 사각형 설명선 50"/>
          <p:cNvSpPr/>
          <p:nvPr/>
        </p:nvSpPr>
        <p:spPr>
          <a:xfrm rot="10800000">
            <a:off x="4081704" y="2650671"/>
            <a:ext cx="874236" cy="1266444"/>
          </a:xfrm>
          <a:prstGeom prst="wedgeRoundRectCallout">
            <a:avLst>
              <a:gd name="adj1" fmla="val 57095"/>
              <a:gd name="adj2" fmla="val -87859"/>
              <a:gd name="adj3" fmla="val 16667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 rot="2273002">
            <a:off x="4425741" y="2781862"/>
            <a:ext cx="180000" cy="720000"/>
            <a:chOff x="1866240" y="3038381"/>
            <a:chExt cx="180000" cy="72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1920240" y="3038381"/>
              <a:ext cx="72000" cy="72000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/>
            <p:cNvSpPr/>
            <p:nvPr/>
          </p:nvSpPr>
          <p:spPr>
            <a:xfrm>
              <a:off x="1866240" y="33031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4081703" y="3551028"/>
            <a:ext cx="874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/>
              <a:t>뷰렛 콕</a:t>
            </a:r>
            <a:endParaRPr lang="ko-KR" altLang="en-US" sz="1600"/>
          </a:p>
        </p:txBody>
      </p:sp>
      <p:sp>
        <p:nvSpPr>
          <p:cNvPr id="10" name="사다리꼴 9"/>
          <p:cNvSpPr/>
          <p:nvPr/>
        </p:nvSpPr>
        <p:spPr>
          <a:xfrm>
            <a:off x="7467600" y="5020318"/>
            <a:ext cx="1764000" cy="542282"/>
          </a:xfrm>
          <a:prstGeom prst="trapezoid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사다리꼴 40"/>
          <p:cNvSpPr/>
          <p:nvPr/>
        </p:nvSpPr>
        <p:spPr>
          <a:xfrm>
            <a:off x="7459650" y="5020318"/>
            <a:ext cx="1771650" cy="542282"/>
          </a:xfrm>
          <a:prstGeom prst="trapezoid">
            <a:avLst/>
          </a:prstGeom>
          <a:solidFill>
            <a:srgbClr val="F270F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6036961" y="2886074"/>
            <a:ext cx="0" cy="198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>
            <a:off x="6770386" y="2885208"/>
            <a:ext cx="0" cy="1980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>
            <a:off x="6071097" y="3286632"/>
            <a:ext cx="360000" cy="3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036961" y="4732892"/>
            <a:ext cx="360000" cy="32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6075351" y="3893768"/>
            <a:ext cx="21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>
            <a:off x="6075351" y="4159920"/>
            <a:ext cx="21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071097" y="4466740"/>
            <a:ext cx="21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>
            <a:off x="6063198" y="3070740"/>
            <a:ext cx="216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174934" y="4537229"/>
            <a:ext cx="844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mtClean="0"/>
              <a:t>4</a:t>
            </a:r>
            <a:r>
              <a:rPr lang="en-US" altLang="ko-KR" smtClean="0"/>
              <a:t>0mL</a:t>
            </a:r>
            <a:endParaRPr lang="ko-KR" altLang="en-US"/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524442">
            <a:off x="3457839" y="2713236"/>
            <a:ext cx="540000" cy="54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t="47860"/>
          <a:stretch/>
        </p:blipFill>
        <p:spPr>
          <a:xfrm>
            <a:off x="7085475" y="4365584"/>
            <a:ext cx="2520000" cy="1309469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62903">
            <a:off x="10876577" y="857384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12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280000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7.40741E-7 L -0.00091 0.0458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229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2280000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280000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.04583 L -0.00078 0.09305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6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2280000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280000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9305 L -0.00078 0.1284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2280000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280000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12847 L 0.00195 0.16667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" y="189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2280000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280000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0.16667 L 0.00599 0.21204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226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8" presetClass="emph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Rot by="2280000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280000">
                                      <p:cBhvr>
                                        <p:cTn id="7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9 0.21204 L 0.00182 0.22593 " pathEditMode="relative" rAng="0" ptsTypes="AA">
                                      <p:cBhvr>
                                        <p:cTn id="7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8" presetClass="emph" presetSubtype="0" fill="hold" nodeType="afterEffect">
                                  <p:stCondLst>
                                    <p:cond delay="1300"/>
                                  </p:stCondLst>
                                  <p:childTnLst>
                                    <p:animRot by="2280000">
                                      <p:cBhvr>
                                        <p:cTn id="8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1004124" y="357602"/>
            <a:ext cx="10188000" cy="1749196"/>
            <a:chOff x="1006083" y="965673"/>
            <a:chExt cx="10188000" cy="1749196"/>
          </a:xfrm>
        </p:grpSpPr>
        <p:grpSp>
          <p:nvGrpSpPr>
            <p:cNvPr id="30" name="그룹 29"/>
            <p:cNvGrpSpPr/>
            <p:nvPr/>
          </p:nvGrpSpPr>
          <p:grpSpPr>
            <a:xfrm>
              <a:off x="1006083" y="965673"/>
              <a:ext cx="10034454" cy="1749196"/>
              <a:chOff x="1272369" y="1049299"/>
              <a:chExt cx="10034454" cy="1749196"/>
            </a:xfrm>
          </p:grpSpPr>
          <p:sp>
            <p:nvSpPr>
              <p:cNvPr id="2" name="TextBox 1"/>
              <p:cNvSpPr txBox="1"/>
              <p:nvPr/>
            </p:nvSpPr>
            <p:spPr>
              <a:xfrm>
                <a:off x="1272369" y="1049299"/>
                <a:ext cx="5004262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3000" b="1" smtClean="0"/>
                  <a:t>실험 </a:t>
                </a:r>
                <a:r>
                  <a:rPr lang="en-US" altLang="ko-KR" sz="3000" b="1" smtClean="0"/>
                  <a:t>B. </a:t>
                </a:r>
                <a:r>
                  <a:rPr lang="ko-KR" altLang="en-US" sz="3000" b="1" smtClean="0"/>
                  <a:t>아스피린 적정</a:t>
                </a:r>
                <a:endParaRPr lang="en-US" altLang="ko-KR" sz="3000" b="1"/>
              </a:p>
            </p:txBody>
          </p:sp>
          <p:grpSp>
            <p:nvGrpSpPr>
              <p:cNvPr id="29" name="그룹 28"/>
              <p:cNvGrpSpPr/>
              <p:nvPr/>
            </p:nvGrpSpPr>
            <p:grpSpPr>
              <a:xfrm>
                <a:off x="1272369" y="2059831"/>
                <a:ext cx="10034454" cy="738664"/>
                <a:chOff x="1272369" y="2059831"/>
                <a:chExt cx="10034454" cy="738664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380369" y="2059831"/>
                  <a:ext cx="992645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mtClean="0"/>
                    <a:t> 실험 방법</a:t>
                  </a:r>
                  <a:r>
                    <a:rPr lang="en-US" altLang="ko-KR" smtClean="0"/>
                    <a:t>:</a:t>
                  </a:r>
                </a:p>
              </p:txBody>
            </p:sp>
            <p:sp>
              <p:nvSpPr>
                <p:cNvPr id="28" name="직사각형 27"/>
                <p:cNvSpPr/>
                <p:nvPr/>
              </p:nvSpPr>
              <p:spPr>
                <a:xfrm>
                  <a:off x="1272369" y="2065845"/>
                  <a:ext cx="108000" cy="732650"/>
                </a:xfrm>
                <a:prstGeom prst="rect">
                  <a:avLst/>
                </a:prstGeom>
                <a:solidFill>
                  <a:srgbClr val="CA046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12" name="TextBox 11"/>
            <p:cNvSpPr txBox="1"/>
            <p:nvPr/>
          </p:nvSpPr>
          <p:spPr>
            <a:xfrm>
              <a:off x="1114083" y="2345537"/>
              <a:ext cx="100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mtClean="0"/>
                <a:t> 6) </a:t>
              </a:r>
              <a:r>
                <a:rPr lang="ko-KR" altLang="en-US" smtClean="0"/>
                <a:t>아스피린의 순도를 결정한다 </a:t>
              </a:r>
              <a:endParaRPr lang="en-US" altLang="ko-KR"/>
            </a:p>
          </p:txBody>
        </p:sp>
      </p:grpSp>
      <p:pic>
        <p:nvPicPr>
          <p:cNvPr id="23" name="그림 22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525" y="357602"/>
            <a:ext cx="540000" cy="540000"/>
          </a:xfrm>
          <a:prstGeom prst="rect">
            <a:avLst/>
          </a:prstGeom>
        </p:spPr>
      </p:pic>
      <p:pic>
        <p:nvPicPr>
          <p:cNvPr id="52" name="그림 5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12124" y="4962332"/>
                <a:ext cx="5237588" cy="557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순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된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넣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은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질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24" y="4962332"/>
                <a:ext cx="5237588" cy="5570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1112124" y="4521718"/>
                <a:ext cx="658513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산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된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아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스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피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린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질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아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수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아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피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린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분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자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량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24" y="4521718"/>
                <a:ext cx="6585136" cy="312650"/>
              </a:xfrm>
              <a:prstGeom prst="rect">
                <a:avLst/>
              </a:prstGeom>
              <a:blipFill>
                <a:blip r:embed="rId4"/>
                <a:stretch>
                  <a:fillRect t="-3922" r="-555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1112124" y="4120742"/>
                <a:ext cx="433452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아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스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피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d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24" y="4120742"/>
                <a:ext cx="4334520" cy="312650"/>
              </a:xfrm>
              <a:prstGeom prst="rect">
                <a:avLst/>
              </a:prstGeom>
              <a:blipFill>
                <a:blip r:embed="rId5"/>
                <a:stretch>
                  <a:fillRect t="-3922" b="-17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/>
          <p:cNvSpPr/>
          <p:nvPr/>
        </p:nvSpPr>
        <p:spPr>
          <a:xfrm>
            <a:off x="4066871" y="3459561"/>
            <a:ext cx="4049022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mtClean="0">
                <a:latin typeface="AppleSDGothicNeo"/>
              </a:rPr>
              <a:t>C</a:t>
            </a:r>
            <a:r>
              <a:rPr lang="en-US" altLang="ko-KR" baseline="-25000" smtClean="0">
                <a:latin typeface="AppleSDGothicNeo"/>
              </a:rPr>
              <a:t>9</a:t>
            </a:r>
            <a:r>
              <a:rPr lang="en-US" altLang="ko-KR" smtClean="0">
                <a:latin typeface="AppleSDGothicNeo"/>
              </a:rPr>
              <a:t>H</a:t>
            </a:r>
            <a:r>
              <a:rPr lang="en-US" altLang="ko-KR" baseline="-25000" smtClean="0">
                <a:latin typeface="AppleSDGothicNeo"/>
              </a:rPr>
              <a:t>8</a:t>
            </a:r>
            <a:r>
              <a:rPr lang="en-US" altLang="ko-KR" smtClean="0">
                <a:latin typeface="AppleSDGothicNeo"/>
              </a:rPr>
              <a:t>O</a:t>
            </a:r>
            <a:r>
              <a:rPr lang="en-US" altLang="ko-KR" baseline="-25000" smtClean="0">
                <a:latin typeface="AppleSDGothicNeo"/>
              </a:rPr>
              <a:t>4</a:t>
            </a:r>
            <a:r>
              <a:rPr lang="en-US" altLang="ko-KR" smtClean="0">
                <a:latin typeface="AppleSDGothicNeo"/>
              </a:rPr>
              <a:t> </a:t>
            </a:r>
            <a:r>
              <a:rPr lang="en-US" altLang="ko-KR">
                <a:latin typeface="AppleSDGothicNeo"/>
              </a:rPr>
              <a:t>+ NaOH </a:t>
            </a:r>
            <a:r>
              <a:rPr lang="en-US" altLang="ko-KR">
                <a:latin typeface="돋움" panose="020B0600000101010101" pitchFamily="50" charset="-127"/>
                <a:ea typeface="돋움" panose="020B0600000101010101" pitchFamily="50" charset="-127"/>
              </a:rPr>
              <a:t>→ </a:t>
            </a:r>
            <a:r>
              <a:rPr lang="en-US" altLang="ko-KR">
                <a:latin typeface="AppleSDGothicNeo"/>
              </a:rPr>
              <a:t>NaC</a:t>
            </a:r>
            <a:r>
              <a:rPr lang="en-US" altLang="ko-KR" baseline="-25000">
                <a:latin typeface="AppleSDGothicNeo"/>
              </a:rPr>
              <a:t>9</a:t>
            </a:r>
            <a:r>
              <a:rPr lang="en-US" altLang="ko-KR">
                <a:latin typeface="AppleSDGothicNeo"/>
              </a:rPr>
              <a:t>H</a:t>
            </a:r>
            <a:r>
              <a:rPr lang="en-US" altLang="ko-KR" baseline="-25000">
                <a:latin typeface="AppleSDGothicNeo"/>
              </a:rPr>
              <a:t>7</a:t>
            </a:r>
            <a:r>
              <a:rPr lang="en-US" altLang="ko-KR">
                <a:latin typeface="AppleSDGothicNeo"/>
              </a:rPr>
              <a:t>O</a:t>
            </a:r>
            <a:r>
              <a:rPr lang="en-US" altLang="ko-KR" baseline="-25000">
                <a:latin typeface="AppleSDGothicNeo"/>
              </a:rPr>
              <a:t>4</a:t>
            </a:r>
            <a:r>
              <a:rPr lang="en-US" altLang="ko-KR">
                <a:latin typeface="AppleSDGothicNeo"/>
              </a:rPr>
              <a:t> + H</a:t>
            </a:r>
            <a:r>
              <a:rPr lang="en-US" altLang="ko-KR" baseline="-25000">
                <a:latin typeface="AppleSDGothicNeo"/>
              </a:rPr>
              <a:t>2</a:t>
            </a:r>
            <a:r>
              <a:rPr lang="en-US" altLang="ko-KR">
                <a:latin typeface="AppleSDGothicNeo"/>
              </a:rPr>
              <a:t>O</a:t>
            </a:r>
            <a:endParaRPr lang="en-US" altLang="ko-KR" b="0" i="0">
              <a:effectLst/>
              <a:latin typeface="AppleSDGothicNe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1112124" y="2837311"/>
                <a:ext cx="801783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b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몰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수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산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화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나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트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륨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몰</m:t>
                        </m:r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농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도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∗(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소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비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된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수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화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나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트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륨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124" y="2837311"/>
                <a:ext cx="8017836" cy="312650"/>
              </a:xfrm>
              <a:prstGeom prst="rect">
                <a:avLst/>
              </a:prstGeom>
              <a:blipFill>
                <a:blip r:embed="rId6"/>
                <a:stretch>
                  <a:fillRect t="-3846" r="-76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37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439525" y="357602"/>
            <a:ext cx="540000" cy="540000"/>
          </a:xfrm>
          <a:prstGeom prst="rect">
            <a:avLst/>
          </a:prstGeom>
        </p:spPr>
      </p:pic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C8E64-EFEC-40DD-A40B-FD8B022123F8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1080897" y="2739067"/>
            <a:ext cx="10034454" cy="1379864"/>
            <a:chOff x="1272369" y="1049299"/>
            <a:chExt cx="10034454" cy="1379864"/>
          </a:xfrm>
        </p:grpSpPr>
        <p:sp>
          <p:nvSpPr>
            <p:cNvPr id="15" name="TextBox 14"/>
            <p:cNvSpPr txBox="1"/>
            <p:nvPr/>
          </p:nvSpPr>
          <p:spPr>
            <a:xfrm>
              <a:off x="1272369" y="1049299"/>
              <a:ext cx="500426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000" b="1"/>
                <a:t>실험 </a:t>
              </a:r>
              <a:r>
                <a:rPr lang="en-US" altLang="ko-KR" sz="3000" b="1"/>
                <a:t>B. </a:t>
              </a:r>
              <a:r>
                <a:rPr lang="ko-KR" altLang="en-US" sz="3000" b="1"/>
                <a:t>아스피린 적정</a:t>
              </a:r>
              <a:endParaRPr lang="en-US" altLang="ko-KR" sz="3000" b="1"/>
            </a:p>
          </p:txBody>
        </p:sp>
        <p:grpSp>
          <p:nvGrpSpPr>
            <p:cNvPr id="16" name="그룹 15"/>
            <p:cNvGrpSpPr/>
            <p:nvPr/>
          </p:nvGrpSpPr>
          <p:grpSpPr>
            <a:xfrm>
              <a:off x="1272369" y="2059831"/>
              <a:ext cx="10034454" cy="369332"/>
              <a:chOff x="1272369" y="2059831"/>
              <a:chExt cx="10034454" cy="369332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380369" y="2059831"/>
                <a:ext cx="9926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mtClean="0"/>
                  <a:t> 실험 완료 및 보고서 작성</a:t>
                </a:r>
                <a:endParaRPr lang="en-US" altLang="ko-KR" smtClean="0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1272369" y="2065845"/>
                <a:ext cx="108000" cy="363318"/>
              </a:xfrm>
              <a:prstGeom prst="rect">
                <a:avLst/>
              </a:prstGeom>
              <a:solidFill>
                <a:srgbClr val="CA046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22" name="그림 21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46280" y="357602"/>
            <a:ext cx="540000" cy="5400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384811" y="897602"/>
            <a:ext cx="64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종료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407219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263</Words>
  <Application>Microsoft Office PowerPoint</Application>
  <PresentationFormat>와이드스크린</PresentationFormat>
  <Paragraphs>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AppleSDGothicNeo</vt:lpstr>
      <vt:lpstr>돋움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K1833P1</dc:creator>
  <cp:lastModifiedBy>K1833P1</cp:lastModifiedBy>
  <cp:revision>294</cp:revision>
  <dcterms:created xsi:type="dcterms:W3CDTF">2022-11-14T06:15:22Z</dcterms:created>
  <dcterms:modified xsi:type="dcterms:W3CDTF">2022-12-16T06:43:42Z</dcterms:modified>
</cp:coreProperties>
</file>