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79" r:id="rId4"/>
    <p:sldId id="275" r:id="rId5"/>
    <p:sldId id="278" r:id="rId6"/>
    <p:sldId id="276" r:id="rId7"/>
    <p:sldId id="327" r:id="rId8"/>
    <p:sldId id="277" r:id="rId9"/>
    <p:sldId id="280" r:id="rId10"/>
    <p:sldId id="282" r:id="rId11"/>
    <p:sldId id="281" r:id="rId12"/>
    <p:sldId id="283" r:id="rId13"/>
    <p:sldId id="284" r:id="rId14"/>
    <p:sldId id="324" r:id="rId15"/>
    <p:sldId id="287" r:id="rId16"/>
    <p:sldId id="292" r:id="rId17"/>
    <p:sldId id="325" r:id="rId18"/>
    <p:sldId id="326" r:id="rId19"/>
    <p:sldId id="328" r:id="rId20"/>
    <p:sldId id="334" r:id="rId21"/>
    <p:sldId id="293" r:id="rId22"/>
    <p:sldId id="296" r:id="rId23"/>
    <p:sldId id="29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9" r:id="rId40"/>
    <p:sldId id="330" r:id="rId41"/>
    <p:sldId id="33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1833P1" initials="K" lastIdx="1" clrIdx="0">
    <p:extLst>
      <p:ext uri="{19B8F6BF-5375-455C-9EA6-DF929625EA0E}">
        <p15:presenceInfo xmlns:p15="http://schemas.microsoft.com/office/powerpoint/2012/main" userId="K1833P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  <a:srgbClr val="FFFFFF"/>
    <a:srgbClr val="E21C0F"/>
    <a:srgbClr val="29A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>
        <p:scale>
          <a:sx n="100" d="100"/>
          <a:sy n="100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321E5-7337-4598-B726-E18000EFA40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ABAB-34A0-443D-A735-86F976FAC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FD0-71EF-42FA-A561-72E1CCB36695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8CE0-C33C-4888-AE7C-5490A3A57320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4014-3EA1-44E5-9D91-AE6AF9E6DDC6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C3F-DD64-421C-A2F1-9F5A01B5CB5A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8B45-9C67-47E2-BD90-E4F34EDAE77D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8E0-9CFE-4723-96FB-CBDADFF7FF7D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9CF3-F0C4-45E9-8FC8-156C74BA1F5A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2EF-75FC-46A6-822A-A969B8255405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99A-7C8F-4B5B-B18E-0CEEB6D0D538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1FF3-41D6-4FDD-AF45-CB787C00E99C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8807-C57F-479C-9E73-728439DFB005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719-6B4F-493D-9B90-5F36D327CAD7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Sv3p2U6N5szq9w78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gle/hPjUFCLs7f5ZE3tz7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GHWqrx7nUAxh5z836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23gzEau5Mx7XYbP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gle/zztty8Y4pWgMqhA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50" name="Picture 2" descr="매일 보는 음봉, 양봉 차트 제대로 알자 [5화] - 매일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80922" y="2257015"/>
            <a:ext cx="9634404" cy="2343968"/>
            <a:chOff x="1233621" y="1055568"/>
            <a:chExt cx="9634404" cy="2343968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2343968"/>
              <a:chOff x="1272369" y="1049299"/>
              <a:chExt cx="8547905" cy="234396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최후통첩 게임</a:t>
                </a:r>
                <a:endParaRPr lang="en-US" altLang="ko-KR" sz="3000" b="1" smtClean="0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1333436"/>
                <a:chOff x="1272369" y="2059831"/>
                <a:chExt cx="8547905" cy="1333436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</a:t>
                    </a:r>
                    <a:r>
                      <a:rPr lang="ko-KR" altLang="en-US" smtClean="0"/>
                      <a:t>이상적인 답변</a:t>
                    </a:r>
                    <a:r>
                      <a:rPr lang="en-US" altLang="ko-KR" smtClean="0"/>
                      <a:t> 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b="1" smtClean="0">
                        <a:solidFill>
                          <a:srgbClr val="2088CA"/>
                        </a:solidFill>
                      </a:rPr>
                      <a:t>B</a:t>
                    </a:r>
                    <a:r>
                      <a:rPr lang="ko-KR" altLang="en-US" smtClean="0"/>
                      <a:t>의</a:t>
                    </a:r>
                    <a:r>
                      <a:rPr lang="en-US" altLang="ko-KR"/>
                      <a:t> </a:t>
                    </a:r>
                    <a:r>
                      <a:rPr lang="ko-KR" altLang="en-US" smtClean="0"/>
                      <a:t>입장에서는 </a:t>
                    </a:r>
                    <a:r>
                      <a:rPr lang="en-US" altLang="ko-KR" b="1" smtClean="0">
                        <a:solidFill>
                          <a:srgbClr val="2088CA"/>
                        </a:solidFill>
                      </a:rPr>
                      <a:t>0</a:t>
                    </a:r>
                    <a:r>
                      <a:rPr lang="ko-KR" altLang="en-US" b="1" smtClean="0">
                        <a:solidFill>
                          <a:srgbClr val="2088CA"/>
                        </a:solidFill>
                      </a:rPr>
                      <a:t>이 아닌 이상 무조건 수락</a:t>
                    </a:r>
                    <a:r>
                      <a:rPr lang="ko-KR" altLang="en-US" smtClean="0"/>
                      <a:t>하는 것이 이득</a:t>
                    </a:r>
                    <a:endParaRPr lang="en-US" altLang="ko-KR" smtClean="0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9" cy="1327423"/>
                </a:xfrm>
                <a:prstGeom prst="rect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2" y="3030204"/>
              <a:ext cx="95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이를 고려하면</a:t>
              </a:r>
              <a:r>
                <a:rPr lang="en-US" altLang="ko-KR" smtClean="0"/>
                <a:t>, </a:t>
              </a:r>
              <a:r>
                <a:rPr lang="en-US" altLang="ko-KR" b="1" smtClean="0">
                  <a:solidFill>
                    <a:srgbClr val="2088CA"/>
                  </a:solidFill>
                </a:rPr>
                <a:t>A</a:t>
              </a:r>
              <a:r>
                <a:rPr lang="ko-KR" altLang="en-US" smtClean="0"/>
                <a:t>는 자신의 이익을 최대화하기 위해 </a:t>
              </a:r>
              <a:r>
                <a:rPr lang="en-US" altLang="ko-KR" smtClean="0"/>
                <a:t>B</a:t>
              </a:r>
              <a:r>
                <a:rPr lang="ko-KR" altLang="en-US" smtClean="0"/>
                <a:t>에게 </a:t>
              </a:r>
              <a:r>
                <a:rPr lang="ko-KR" altLang="en-US" b="1" smtClean="0">
                  <a:solidFill>
                    <a:srgbClr val="2088CA"/>
                  </a:solidFill>
                </a:rPr>
                <a:t>최소한의 금액만 제안</a:t>
              </a:r>
              <a:r>
                <a:rPr lang="ko-KR" altLang="en-US" smtClean="0"/>
                <a:t>하면 된다</a:t>
              </a:r>
              <a:endParaRPr lang="en-US" altLang="ko-KR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060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28559" y="1777373"/>
            <a:ext cx="9339129" cy="3303252"/>
            <a:chOff x="1824171" y="702439"/>
            <a:chExt cx="9339129" cy="3303252"/>
          </a:xfrm>
        </p:grpSpPr>
        <p:grpSp>
          <p:nvGrpSpPr>
            <p:cNvPr id="30" name="그룹 29"/>
            <p:cNvGrpSpPr/>
            <p:nvPr/>
          </p:nvGrpSpPr>
          <p:grpSpPr>
            <a:xfrm>
              <a:off x="1824171" y="702439"/>
              <a:ext cx="6348279" cy="1974636"/>
              <a:chOff x="1272369" y="1049299"/>
              <a:chExt cx="6348279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최후통첩 게임</a:t>
                </a:r>
                <a:endParaRPr lang="en-US" altLang="ko-KR" sz="3000" b="1" smtClean="0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6348279" cy="964104"/>
                <a:chOff x="1272369" y="2059831"/>
                <a:chExt cx="6348279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6240279" cy="964104"/>
                  <a:chOff x="1380369" y="2059831"/>
                  <a:chExt cx="6240279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14206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</a:t>
                    </a:r>
                    <a:r>
                      <a:rPr lang="ko-KR" altLang="en-US" smtClean="0"/>
                      <a:t>실험 결과 </a:t>
                    </a:r>
                    <a:r>
                      <a:rPr lang="en-US" altLang="ko-KR" smtClean="0"/>
                      <a:t>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 smtClean="0"/>
                      <a:t>주로 </a:t>
                    </a:r>
                    <a:r>
                      <a:rPr lang="en-US" altLang="ko-KR" b="1" smtClean="0">
                        <a:solidFill>
                          <a:srgbClr val="CA0464"/>
                        </a:solidFill>
                      </a:rPr>
                      <a:t>A</a:t>
                    </a:r>
                    <a:r>
                      <a:rPr lang="ko-KR" altLang="en-US" smtClean="0"/>
                      <a:t>는 </a:t>
                    </a:r>
                    <a:r>
                      <a:rPr lang="en-US" altLang="ko-KR" b="1" smtClean="0">
                        <a:solidFill>
                          <a:srgbClr val="CA0464"/>
                        </a:solidFill>
                      </a:rPr>
                      <a:t>5:5~7:3</a:t>
                    </a:r>
                    <a:r>
                      <a:rPr lang="en-US" altLang="ko-KR" smtClean="0"/>
                      <a:t> </a:t>
                    </a:r>
                    <a:r>
                      <a:rPr lang="ko-KR" altLang="en-US" smtClean="0"/>
                      <a:t>제안</a:t>
                    </a:r>
                    <a:r>
                      <a:rPr lang="en-US" altLang="ko-KR" smtClean="0"/>
                      <a:t>, </a:t>
                    </a:r>
                    <a:r>
                      <a:rPr lang="en-US" altLang="ko-KR" b="1" smtClean="0">
                        <a:solidFill>
                          <a:srgbClr val="CA0464"/>
                        </a:solidFill>
                      </a:rPr>
                      <a:t>B</a:t>
                    </a:r>
                    <a:r>
                      <a:rPr lang="ko-KR" altLang="en-US" smtClean="0"/>
                      <a:t>는 </a:t>
                    </a:r>
                    <a:r>
                      <a:rPr lang="en-US" altLang="ko-KR" b="1" smtClean="0">
                        <a:solidFill>
                          <a:srgbClr val="CA0464"/>
                        </a:solidFill>
                      </a:rPr>
                      <a:t>8:2</a:t>
                    </a:r>
                    <a:r>
                      <a:rPr lang="ko-KR" altLang="en-US" smtClean="0"/>
                      <a:t>를 넘어서면 </a:t>
                    </a:r>
                    <a:r>
                      <a:rPr lang="ko-KR" altLang="en-US" b="1" smtClean="0">
                        <a:solidFill>
                          <a:srgbClr val="CA0464"/>
                        </a:solidFill>
                      </a:rPr>
                      <a:t>거절</a:t>
                    </a:r>
                    <a:endParaRPr lang="en-US" altLang="ko-KR" b="1" smtClean="0">
                      <a:solidFill>
                        <a:srgbClr val="CA0464"/>
                      </a:solidFill>
                    </a:endParaRPr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9" cy="95546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A0464"/>
                    </a:solidFill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1824171" y="3269216"/>
              <a:ext cx="9339129" cy="736475"/>
              <a:chOff x="1176469" y="5256039"/>
              <a:chExt cx="9339129" cy="73647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9231128" cy="736474"/>
                <a:chOff x="1233621" y="4905434"/>
                <a:chExt cx="9231128" cy="736474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9231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공정하지 못한 상황에 처하면</a:t>
                  </a:r>
                  <a:r>
                    <a:rPr lang="en-US" altLang="ko-KR" smtClean="0"/>
                    <a:t>, </a:t>
                  </a:r>
                  <a:r>
                    <a:rPr lang="ko-KR" altLang="en-US" smtClean="0"/>
                    <a:t>합리적인 이익조차 놓친다 </a:t>
                  </a:r>
                  <a:r>
                    <a:rPr lang="en-US" altLang="ko-KR" smtClean="0"/>
                    <a:t>(</a:t>
                  </a:r>
                  <a:r>
                    <a:rPr lang="ko-KR" altLang="en-US" smtClean="0"/>
                    <a:t>이익보다 공정성에 초점을 둠</a:t>
                  </a:r>
                  <a:r>
                    <a:rPr lang="en-US" altLang="ko-KR" smtClean="0"/>
                    <a:t>)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554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 smtClean="0">
                      <a:sym typeface="Wingdings" panose="05000000000000000000" pitchFamily="2" charset="2"/>
                    </a:rPr>
                    <a:t>인간은 </a:t>
                  </a:r>
                  <a:r>
                    <a:rPr lang="ko-KR" altLang="en-US" b="1" smtClean="0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항상 이익을 극대화하는 방향으로 행동하지는 않음</a:t>
                  </a:r>
                  <a:endParaRPr lang="en-US" altLang="ko-KR" b="1" smtClean="0">
                    <a:solidFill>
                      <a:srgbClr val="CA0464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40"/>
                <a:ext cx="107999" cy="736474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06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6497" y="1703565"/>
            <a:ext cx="9263254" cy="3450868"/>
            <a:chOff x="1014221" y="2905482"/>
            <a:chExt cx="9263254" cy="3450868"/>
          </a:xfrm>
        </p:grpSpPr>
        <p:grpSp>
          <p:nvGrpSpPr>
            <p:cNvPr id="8" name="그룹 7"/>
            <p:cNvGrpSpPr/>
            <p:nvPr/>
          </p:nvGrpSpPr>
          <p:grpSpPr>
            <a:xfrm>
              <a:off x="1014222" y="2905482"/>
              <a:ext cx="9263253" cy="3450868"/>
              <a:chOff x="1014222" y="2905482"/>
              <a:chExt cx="9263253" cy="345086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2905482"/>
                <a:ext cx="9263253" cy="1750920"/>
                <a:chOff x="1272369" y="1049299"/>
                <a:chExt cx="9263253" cy="175092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smtClean="0"/>
                    <a:t>2. </a:t>
                  </a:r>
                  <a:r>
                    <a:rPr lang="ko-KR" altLang="en-US" sz="3000" b="1" smtClean="0"/>
                    <a:t>퀀트란</a:t>
                  </a:r>
                  <a:r>
                    <a:rPr lang="en-US" altLang="ko-KR" sz="3000" b="1" smtClean="0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40388"/>
                  <a:chOff x="1272369" y="2059831"/>
                  <a:chExt cx="9263253" cy="74038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 smtClean="0"/>
                        <a:t>수학적 기법을 활용하여 시장 분석을 수치화하고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 투자 법칙을 찾아내어 투자하는 방식</a:t>
                      </a:r>
                      <a:endParaRPr lang="en-US" altLang="ko-KR" smtClean="0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38117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mtClean="0"/>
                        <a:t> </a:t>
                      </a:r>
                      <a:r>
                        <a:rPr lang="en-US" altLang="ko-KR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mtClean="0">
                          <a:sym typeface="Wingdings" panose="05000000000000000000" pitchFamily="2" charset="2"/>
                        </a:rPr>
                        <a:t>오로지 숫자에만 기반하여 투자</a:t>
                      </a:r>
                      <a:endParaRPr lang="en-US" altLang="ko-KR" smtClean="0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122220" y="5249261"/>
                <a:ext cx="3735529" cy="1107089"/>
                <a:chOff x="1122222" y="4880118"/>
                <a:chExt cx="3735529" cy="110708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122223" y="5249450"/>
                  <a:ext cx="373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 smtClean="0">
                      <a:sym typeface="Wingdings" panose="05000000000000000000" pitchFamily="2" charset="2"/>
                    </a:rPr>
                    <a:t>파생상품의 가격 및 위험도 계산</a:t>
                  </a:r>
                  <a:endParaRPr lang="en-US" altLang="ko-KR" smtClean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2222" y="4880118"/>
                  <a:ext cx="3059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</a:t>
                  </a:r>
                  <a:r>
                    <a:rPr lang="ko-KR" altLang="en-US" smtClean="0"/>
                    <a:t>퀀트의 대표적인 적용 분야</a:t>
                  </a:r>
                  <a:endParaRPr lang="en-US" altLang="ko-KR" smtClean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22222" y="5617875"/>
                  <a:ext cx="1935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 b="1" smtClean="0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알고리즘 거래</a:t>
                  </a:r>
                  <a:endParaRPr lang="en-US" altLang="ko-KR" b="1" smtClean="0">
                    <a:solidFill>
                      <a:srgbClr val="CA0464"/>
                    </a:solidFill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1014221" y="5248544"/>
              <a:ext cx="107999" cy="1107806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8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1219069"/>
            <a:ext cx="10401653" cy="4419859"/>
            <a:chOff x="1466497" y="547405"/>
            <a:chExt cx="10401653" cy="4419859"/>
          </a:xfrm>
        </p:grpSpPr>
        <p:grpSp>
          <p:nvGrpSpPr>
            <p:cNvPr id="6" name="그룹 5"/>
            <p:cNvGrpSpPr/>
            <p:nvPr/>
          </p:nvGrpSpPr>
          <p:grpSpPr>
            <a:xfrm>
              <a:off x="1466497" y="547405"/>
              <a:ext cx="9263253" cy="4419859"/>
              <a:chOff x="1014222" y="-790521"/>
              <a:chExt cx="9263253" cy="441985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-790521"/>
                <a:ext cx="9263253" cy="3086612"/>
                <a:chOff x="1272369" y="-294029"/>
                <a:chExt cx="9263253" cy="3086612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-29402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 smtClean="0"/>
                    <a:t>퀀트 </a:t>
                  </a:r>
                  <a:r>
                    <a:rPr lang="en-US" altLang="ko-KR" sz="3000" b="1" smtClean="0"/>
                    <a:t>– </a:t>
                  </a:r>
                  <a:r>
                    <a:rPr lang="ko-KR" altLang="en-US" sz="3000" b="1" smtClean="0"/>
                    <a:t>알고리즘 거래</a:t>
                  </a:r>
                  <a:endParaRPr lang="en-US" altLang="ko-KR" sz="3000" b="1" smtClean="0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32752"/>
                  <a:chOff x="1272369" y="2059831"/>
                  <a:chExt cx="9263253" cy="7327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en-US" altLang="ko-KR" smtClean="0"/>
                        <a:t>IT </a:t>
                      </a:r>
                      <a:r>
                        <a:rPr lang="ko-KR" altLang="en-US" smtClean="0"/>
                        <a:t>기술의 발달로 주식 거래가 </a:t>
                      </a:r>
                      <a:r>
                        <a:rPr lang="ko-KR" altLang="en-US" b="1" smtClean="0">
                          <a:solidFill>
                            <a:srgbClr val="CA0464"/>
                          </a:solidFill>
                        </a:rPr>
                        <a:t>컴퓨터를 통해 자동화</a:t>
                      </a:r>
                      <a:r>
                        <a:rPr lang="ko-KR" altLang="en-US" smtClean="0"/>
                        <a:t>되면서 수익 증대</a:t>
                      </a:r>
                      <a:endParaRPr lang="en-US" altLang="ko-KR" smtClean="0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82122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en-US" altLang="ko-KR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mtClean="0"/>
                        <a:t>이익을 극대화하기 위해 어떠한 순서로 어떤 주식을 사고 팔지 고민 필요</a:t>
                      </a:r>
                      <a:endParaRPr lang="en-US" altLang="ko-KR" smtClean="0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" name="그룹 4"/>
              <p:cNvGrpSpPr/>
              <p:nvPr/>
            </p:nvGrpSpPr>
            <p:grpSpPr>
              <a:xfrm>
                <a:off x="1122222" y="2896586"/>
                <a:ext cx="8736153" cy="732752"/>
                <a:chOff x="1122222" y="2567959"/>
                <a:chExt cx="8736153" cy="732752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1122222" y="293137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</a:t>
                  </a:r>
                  <a:r>
                    <a:rPr lang="en-US" altLang="ko-KR" smtClean="0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 smtClean="0"/>
                    <a:t>퀀트가 이공계 전 분야로 확대된 것은 알고리즘 거래 분야에 힘입은 바가 크다</a:t>
                  </a:r>
                  <a:endParaRPr lang="en-US" altLang="ko-KR" smtClean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122222" y="2567959"/>
                  <a:ext cx="873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실시간 데이터 처리</a:t>
                  </a:r>
                  <a:r>
                    <a:rPr lang="en-US" altLang="ko-KR" smtClean="0"/>
                    <a:t>, </a:t>
                  </a:r>
                  <a:r>
                    <a:rPr lang="ko-KR" altLang="en-US" smtClean="0"/>
                    <a:t>통계 분석</a:t>
                  </a:r>
                  <a:r>
                    <a:rPr lang="en-US" altLang="ko-KR" smtClean="0"/>
                    <a:t>, </a:t>
                  </a:r>
                  <a:r>
                    <a:rPr lang="ko-KR" altLang="en-US" smtClean="0"/>
                    <a:t>컴퓨터 프로그램 구현 등의 기술 필요</a:t>
                  </a:r>
                  <a:endParaRPr lang="en-US" altLang="ko-KR" smtClean="0"/>
                </a:p>
              </p:txBody>
            </p:sp>
          </p:grpSp>
          <p:sp>
            <p:nvSpPr>
              <p:cNvPr id="31" name="직사각형 30"/>
              <p:cNvSpPr/>
              <p:nvPr/>
            </p:nvSpPr>
            <p:spPr>
              <a:xfrm>
                <a:off x="1014222" y="2902599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공식에 들어갈 변수를 정하고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알고리즘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문제를 해결하기 위한 일련의 절차</a:t>
                </a:r>
                <a:r>
                  <a:rPr lang="en-US" altLang="ko-KR" smtClean="0"/>
                  <a:t>)</a:t>
                </a:r>
                <a:r>
                  <a:rPr lang="ko-KR" altLang="en-US" smtClean="0"/>
                  <a:t>을 통해 결과를 얻는다</a:t>
                </a:r>
                <a:endParaRPr lang="en-US" altLang="ko-KR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</a:t>
                </a:r>
                <a:r>
                  <a:rPr lang="en-US" altLang="ko-KR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오로지 </a:t>
                </a:r>
                <a:r>
                  <a:rPr lang="ko-KR" altLang="en-US" b="1" smtClean="0">
                    <a:solidFill>
                      <a:srgbClr val="CA0464"/>
                    </a:solidFill>
                    <a:sym typeface="Wingdings" panose="05000000000000000000" pitchFamily="2" charset="2"/>
                  </a:rPr>
                  <a:t>숫자에만 기반</a:t>
                </a:r>
                <a:r>
                  <a:rPr lang="ko-KR" altLang="en-US" smtClean="0">
                    <a:sym typeface="Wingdings" panose="05000000000000000000" pitchFamily="2" charset="2"/>
                  </a:rPr>
                  <a:t>하여 투자</a:t>
                </a:r>
                <a:endParaRPr lang="en-US" altLang="ko-KR" smtClean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061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97297" y="651121"/>
            <a:ext cx="10401653" cy="5555755"/>
            <a:chOff x="897297" y="642133"/>
            <a:chExt cx="10401653" cy="5555755"/>
          </a:xfrm>
        </p:grpSpPr>
        <p:grpSp>
          <p:nvGrpSpPr>
            <p:cNvPr id="15" name="그룹 14"/>
            <p:cNvGrpSpPr/>
            <p:nvPr/>
          </p:nvGrpSpPr>
          <p:grpSpPr>
            <a:xfrm>
              <a:off x="897297" y="642133"/>
              <a:ext cx="10401653" cy="3086612"/>
              <a:chOff x="897297" y="1219069"/>
              <a:chExt cx="10401653" cy="308661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897297" y="1219069"/>
                <a:ext cx="10401653" cy="3086612"/>
                <a:chOff x="1466497" y="547405"/>
                <a:chExt cx="10401653" cy="3086612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466497" y="547405"/>
                  <a:ext cx="5004262" cy="3086612"/>
                  <a:chOff x="1272369" y="-294029"/>
                  <a:chExt cx="5004262" cy="3086612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-29402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 smtClean="0"/>
                      <a:t>퀀트 </a:t>
                    </a:r>
                    <a:r>
                      <a:rPr lang="en-US" altLang="ko-KR" sz="3000" b="1" smtClean="0"/>
                      <a:t>– </a:t>
                    </a:r>
                    <a:r>
                      <a:rPr lang="ko-KR" altLang="en-US" sz="3000" b="1" smtClean="0"/>
                      <a:t>알고리즘 거래</a:t>
                    </a:r>
                    <a:endParaRPr lang="en-US" altLang="ko-KR" sz="3000" b="1" smtClean="0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7267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1466497" y="1563072"/>
                  <a:ext cx="10401653" cy="740388"/>
                  <a:chOff x="6100572" y="1389264"/>
                  <a:chExt cx="10401653" cy="740388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208572" y="1389264"/>
                    <a:ext cx="10293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공식에 들어갈 변수를 정하고</a:t>
                    </a:r>
                    <a:r>
                      <a:rPr lang="en-US" altLang="ko-KR" smtClean="0"/>
                      <a:t>, </a:t>
                    </a:r>
                    <a:r>
                      <a:rPr lang="ko-KR" altLang="en-US" smtClean="0"/>
                      <a:t>알고리즘</a:t>
                    </a:r>
                    <a:r>
                      <a:rPr lang="en-US" altLang="ko-KR" smtClean="0"/>
                      <a:t>(</a:t>
                    </a:r>
                    <a:r>
                      <a:rPr lang="ko-KR" altLang="en-US" smtClean="0"/>
                      <a:t>문제를 해결하기 위한 일련의 절차</a:t>
                    </a:r>
                    <a:r>
                      <a:rPr lang="en-US" altLang="ko-KR" smtClean="0"/>
                      <a:t>)</a:t>
                    </a:r>
                    <a:r>
                      <a:rPr lang="ko-KR" altLang="en-US" smtClean="0"/>
                      <a:t>을 통해 결과를 얻는다</a:t>
                    </a:r>
                    <a:endParaRPr lang="en-US" altLang="ko-KR" smtClean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208572" y="1752684"/>
                    <a:ext cx="38117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</a:t>
                    </a:r>
                    <a:r>
                      <a:rPr lang="en-US" altLang="ko-KR" smtClean="0">
                        <a:sym typeface="Wingdings" panose="05000000000000000000" pitchFamily="2" charset="2"/>
                      </a:rPr>
                      <a:t> </a:t>
                    </a:r>
                    <a:r>
                      <a:rPr lang="ko-KR" altLang="en-US" smtClean="0">
                        <a:sym typeface="Wingdings" panose="05000000000000000000" pitchFamily="2" charset="2"/>
                      </a:rPr>
                      <a:t>오로지 숫자에만 기반하여 투자</a:t>
                    </a:r>
                    <a:endParaRPr lang="en-US" altLang="ko-KR" smtClean="0"/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100572" y="1395277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1005296" y="3578942"/>
                <a:ext cx="3300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1)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시계열 분석 </a:t>
                </a:r>
                <a:r>
                  <a:rPr lang="en-US" altLang="ko-KR" smtClean="0"/>
                  <a:t>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    </a:t>
                    </a:r>
                    <a:r>
                      <a:rPr lang="ko-KR" altLang="en-US" smtClean="0"/>
                      <a:t>과거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a14:m>
                    <a:r>
                      <a:rPr lang="ko-KR" altLang="en-US" smtClean="0"/>
                      <a:t>이 현재 데이터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ko-KR" altLang="en-US" smtClean="0"/>
                      <a:t>에 어떤 영향을 미치는가</a:t>
                    </a:r>
                    <a:endParaRPr lang="en-US" altLang="ko-KR" smtClean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297" y="3936349"/>
                    <a:ext cx="850065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TextBox 44"/>
            <p:cNvSpPr txBox="1"/>
            <p:nvPr/>
          </p:nvSpPr>
          <p:spPr>
            <a:xfrm>
              <a:off x="1005297" y="3722633"/>
              <a:ext cx="9929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en-US" altLang="ko-KR" smtClean="0"/>
                <a:t>    </a:t>
              </a:r>
              <a:r>
                <a:rPr lang="ko-KR" altLang="en-US" smtClean="0"/>
                <a:t>데이터들은 독립적이지 </a:t>
              </a:r>
              <a:r>
                <a:rPr lang="ko-KR" altLang="en-US"/>
                <a:t>않고 상호 연관성이 있으며</a:t>
              </a:r>
              <a:r>
                <a:rPr lang="en-US" altLang="ko-KR"/>
                <a:t>, </a:t>
              </a:r>
              <a:r>
                <a:rPr lang="ko-KR" altLang="en-US"/>
                <a:t>그 연관성은 </a:t>
              </a:r>
              <a:r>
                <a:rPr lang="ko-KR" altLang="en-US" smtClean="0"/>
                <a:t>시점이 </a:t>
              </a:r>
              <a:r>
                <a:rPr lang="ko-KR" altLang="en-US"/>
                <a:t>가까울수록 </a:t>
              </a:r>
              <a:r>
                <a:rPr lang="ko-KR" altLang="en-US" smtClean="0"/>
                <a:t>강하다</a:t>
              </a:r>
              <a:endParaRPr lang="en-US" altLang="ko-K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62" y="5920889"/>
                  <a:ext cx="181992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4361" y="4196427"/>
              <a:ext cx="7435524" cy="16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684" y="5214163"/>
                <a:ext cx="995016" cy="276999"/>
              </a:xfrm>
              <a:prstGeom prst="rect">
                <a:avLst/>
              </a:prstGeom>
              <a:blipFill>
                <a:blip r:embed="rId5"/>
                <a:stretch>
                  <a:fillRect l="-18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41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642133"/>
            <a:ext cx="10401653" cy="3086612"/>
            <a:chOff x="1466497" y="547405"/>
            <a:chExt cx="10401653" cy="3086612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7" y="547405"/>
              <a:ext cx="5004262" cy="3086612"/>
              <a:chOff x="1272369" y="-294029"/>
              <a:chExt cx="5004262" cy="3086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-29402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퀀트 </a:t>
                </a:r>
                <a:r>
                  <a:rPr lang="en-US" altLang="ko-KR" sz="3000" b="1" smtClean="0"/>
                  <a:t>– </a:t>
                </a:r>
                <a:r>
                  <a:rPr lang="ko-KR" altLang="en-US" sz="3000" b="1" smtClean="0"/>
                  <a:t>알고리즘 거래</a:t>
                </a:r>
                <a:endParaRPr lang="en-US" altLang="ko-KR" sz="3000" b="1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공식에 들어갈 변수를 정하고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알고리즘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문제를 해결하기 위한 일련의 절차</a:t>
                </a:r>
                <a:r>
                  <a:rPr lang="en-US" altLang="ko-KR" smtClean="0"/>
                  <a:t>)</a:t>
                </a:r>
                <a:r>
                  <a:rPr lang="ko-KR" altLang="en-US" smtClean="0"/>
                  <a:t>을 통해 결과를 얻는다</a:t>
                </a:r>
                <a:endParaRPr lang="en-US" altLang="ko-KR" smtClean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</a:t>
                </a:r>
                <a:r>
                  <a:rPr lang="en-US" altLang="ko-KR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오로지 숫자에만 기반하여 투자</a:t>
                </a:r>
                <a:endParaRPr lang="en-US" altLang="ko-KR" smtClean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005296" y="3002006"/>
            <a:ext cx="3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2) </a:t>
            </a:r>
            <a:r>
              <a:rPr lang="ko-KR" altLang="en-US" b="1" smtClean="0">
                <a:solidFill>
                  <a:srgbClr val="CA0464"/>
                </a:solidFill>
              </a:rPr>
              <a:t>다중 회귀 분석 </a:t>
            </a:r>
            <a:r>
              <a:rPr lang="en-US" altLang="ko-KR" smtClean="0"/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5297" y="3359413"/>
            <a:ext cx="85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X1, X2, X3…</a:t>
            </a:r>
            <a:r>
              <a:rPr lang="ko-KR" altLang="en-US" smtClean="0"/>
              <a:t>으로 </a:t>
            </a:r>
            <a:r>
              <a:rPr lang="en-US" altLang="ko-KR" smtClean="0"/>
              <a:t>Y</a:t>
            </a:r>
            <a:r>
              <a:rPr lang="ko-KR" altLang="en-US" smtClean="0"/>
              <a:t>값을 추정하여</a:t>
            </a:r>
            <a:r>
              <a:rPr lang="en-US" altLang="ko-KR" smtClean="0"/>
              <a:t>, </a:t>
            </a:r>
            <a:r>
              <a:rPr lang="ko-KR" altLang="en-US" smtClean="0"/>
              <a:t>데이터 오차가 최소화되는 직선을 </a:t>
            </a:r>
            <a:r>
              <a:rPr lang="ko-KR" altLang="en-US"/>
              <a:t>긋는 </a:t>
            </a:r>
            <a:r>
              <a:rPr lang="ko-KR" altLang="en-US" smtClean="0"/>
              <a:t>것</a:t>
            </a:r>
            <a:endParaRPr lang="en-US" altLang="ko-KR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567574" y="4086152"/>
            <a:ext cx="9169097" cy="2018541"/>
            <a:chOff x="1148170" y="4196427"/>
            <a:chExt cx="9169097" cy="2018541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170" y="4196427"/>
              <a:ext cx="2520000" cy="2018541"/>
              <a:chOff x="3045300" y="4285280"/>
              <a:chExt cx="2520000" cy="2018541"/>
            </a:xfrm>
          </p:grpSpPr>
          <p:pic>
            <p:nvPicPr>
              <p:cNvPr id="6146" name="Picture 2" descr="QANDA 머신 러닝 스터디 — 4. 회귀 분석(Regression)_1 | by 이홍규 | 콴다 팀블로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6" t="8198" r="4861" b="3970"/>
              <a:stretch/>
            </p:blipFill>
            <p:spPr bwMode="auto">
              <a:xfrm>
                <a:off x="3045300" y="4285280"/>
                <a:ext cx="2520000" cy="201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/>
              <p:cNvCxnSpPr/>
              <p:nvPr/>
            </p:nvCxnSpPr>
            <p:spPr>
              <a:xfrm flipV="1">
                <a:off x="3552825" y="4821885"/>
                <a:ext cx="1495425" cy="837015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305300" y="4800668"/>
              <a:ext cx="6011967" cy="811852"/>
              <a:chOff x="4817025" y="5026219"/>
              <a:chExt cx="6011967" cy="8118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b="0" smtClean="0"/>
                      <a:t>e.g.)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=−0.37∗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+0.8∗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러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환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율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+2 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33" t="-21154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4130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107296" y="1099501"/>
            <a:ext cx="9981656" cy="4658995"/>
            <a:chOff x="897297" y="1219069"/>
            <a:chExt cx="9981656" cy="4658995"/>
          </a:xfrm>
        </p:grpSpPr>
        <p:grpSp>
          <p:nvGrpSpPr>
            <p:cNvPr id="11" name="그룹 10"/>
            <p:cNvGrpSpPr/>
            <p:nvPr/>
          </p:nvGrpSpPr>
          <p:grpSpPr>
            <a:xfrm>
              <a:off x="897297" y="1219069"/>
              <a:ext cx="5004262" cy="4658995"/>
              <a:chOff x="1466497" y="547405"/>
              <a:chExt cx="5004262" cy="465899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퀀트 </a:t>
                </a:r>
                <a:r>
                  <a:rPr lang="en-US" altLang="ko-KR" sz="3000" b="1" smtClean="0"/>
                  <a:t>– </a:t>
                </a:r>
                <a:r>
                  <a:rPr lang="ko-KR" altLang="en-US" sz="3000" b="1" smtClean="0"/>
                  <a:t>알고리즘 거래</a:t>
                </a:r>
                <a:endParaRPr lang="en-US" altLang="ko-KR" sz="3000" b="1" smtClean="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637315"/>
                <a:chOff x="6100572" y="1395277"/>
                <a:chExt cx="3919728" cy="3637315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mtClean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63731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1005295" y="2238604"/>
              <a:ext cx="398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 주의점 </a:t>
              </a:r>
              <a:r>
                <a:rPr lang="en-US" altLang="ko-KR" smtClean="0"/>
                <a:t>1) </a:t>
              </a:r>
              <a:r>
                <a:rPr lang="ko-KR" altLang="en-US" smtClean="0"/>
                <a:t>학습 데이터 부족</a:t>
              </a:r>
              <a:endParaRPr lang="en-US" altLang="ko-KR" smtClean="0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6814649" y="4717183"/>
              <a:ext cx="4064304" cy="1160881"/>
              <a:chOff x="7071824" y="4671169"/>
              <a:chExt cx="4064304" cy="116088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071824" y="467116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해결방법</a:t>
                </a:r>
                <a:r>
                  <a:rPr lang="en-US" altLang="ko-KR" smtClean="0"/>
                  <a:t>: </a:t>
                </a:r>
                <a:r>
                  <a:rPr lang="ko-KR" altLang="en-US" smtClean="0"/>
                  <a:t>교차검증</a:t>
                </a:r>
                <a:endParaRPr lang="en-US" altLang="ko-KR" smtClean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071824" y="5185719"/>
                <a:ext cx="4064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smtClean="0"/>
                  <a:t>학습 데이터를 </a:t>
                </a:r>
                <a:r>
                  <a:rPr lang="en-US" altLang="ko-KR" smtClean="0"/>
                  <a:t>N</a:t>
                </a:r>
                <a:r>
                  <a:rPr lang="ko-KR" altLang="en-US" smtClean="0"/>
                  <a:t>개로 나눈 뒤</a:t>
                </a:r>
                <a:r>
                  <a:rPr lang="en-US" altLang="ko-KR" smtClean="0"/>
                  <a:t>, </a:t>
                </a:r>
              </a:p>
              <a:p>
                <a:r>
                  <a:rPr lang="en-US" altLang="ko-KR"/>
                  <a:t> </a:t>
                </a:r>
                <a:r>
                  <a:rPr lang="en-US" altLang="ko-KR" smtClean="0"/>
                  <a:t>   </a:t>
                </a:r>
                <a:r>
                  <a:rPr lang="ko-KR" altLang="en-US" smtClean="0"/>
                  <a:t>번갈아가면서 학습</a:t>
                </a:r>
                <a:r>
                  <a:rPr lang="en-US" altLang="ko-KR" smtClean="0"/>
                  <a:t>/</a:t>
                </a:r>
                <a:r>
                  <a:rPr lang="ko-KR" altLang="en-US" smtClean="0"/>
                  <a:t>검증 과정 반복</a:t>
                </a:r>
                <a:endParaRPr lang="en-US" altLang="ko-KR" smtClean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184123" y="3073473"/>
              <a:ext cx="5094981" cy="2220376"/>
              <a:chOff x="806578" y="3324895"/>
              <a:chExt cx="5094981" cy="222037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810189" y="5175939"/>
                <a:ext cx="3178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잘못된 알고리즘 생성 가능성</a:t>
                </a:r>
                <a:endParaRPr lang="en-US" altLang="ko-KR" smtClean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806578" y="3324895"/>
                <a:ext cx="5094981" cy="1814686"/>
                <a:chOff x="865778" y="3166411"/>
                <a:chExt cx="5094981" cy="1814686"/>
              </a:xfrm>
            </p:grpSpPr>
            <p:pic>
              <p:nvPicPr>
                <p:cNvPr id="21" name="Picture 16" descr="9 장 회귀분석 (regression analysis) | 의학통계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7109" y="3166411"/>
                  <a:ext cx="2533650" cy="1809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" name="그룹 18"/>
                <p:cNvGrpSpPr/>
                <p:nvPr/>
              </p:nvGrpSpPr>
              <p:grpSpPr>
                <a:xfrm>
                  <a:off x="865778" y="3171346"/>
                  <a:ext cx="2533650" cy="1809751"/>
                  <a:chOff x="707723" y="3469003"/>
                  <a:chExt cx="2533650" cy="1809751"/>
                </a:xfrm>
              </p:grpSpPr>
              <p:pic>
                <p:nvPicPr>
                  <p:cNvPr id="2064" name="Picture 16" descr="9 장 회귀분석 (regression analysis) | 의학통계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7723" y="3469003"/>
                    <a:ext cx="2533650" cy="180975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직사각형 14"/>
                  <p:cNvSpPr/>
                  <p:nvPr/>
                </p:nvSpPr>
                <p:spPr>
                  <a:xfrm>
                    <a:off x="2038350" y="4083228"/>
                    <a:ext cx="1036335" cy="82214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22048" y="4452983"/>
                    <a:ext cx="1036335" cy="2358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7" name="직선 연결선 16"/>
                  <p:cNvCxnSpPr/>
                  <p:nvPr/>
                </p:nvCxnSpPr>
                <p:spPr>
                  <a:xfrm flipV="1">
                    <a:off x="1060147" y="3778743"/>
                    <a:ext cx="1816403" cy="986422"/>
                  </a:xfrm>
                  <a:prstGeom prst="line">
                    <a:avLst/>
                  </a:prstGeom>
                  <a:ln w="19050">
                    <a:solidFill>
                      <a:srgbClr val="CA046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2066" name="Picture 18" descr="https://blog.kakaocdn.net/dn/dsCgvv/btq3Xs8tGby/kjOjzbwUledXukaBOE5ni0/im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6801" y="3280570"/>
              <a:ext cx="2520000" cy="1395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559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1272" y="2012993"/>
            <a:ext cx="39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주의점 </a:t>
            </a:r>
            <a:r>
              <a:rPr lang="en-US" altLang="ko-KR"/>
              <a:t>2</a:t>
            </a:r>
            <a:r>
              <a:rPr lang="en-US" altLang="ko-KR" smtClean="0"/>
              <a:t>) </a:t>
            </a:r>
            <a:r>
              <a:rPr lang="ko-KR" altLang="en-US" smtClean="0"/>
              <a:t>과적합</a:t>
            </a:r>
            <a:endParaRPr lang="en-US" altLang="ko-KR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1373274" y="993629"/>
            <a:ext cx="8277480" cy="4870739"/>
            <a:chOff x="1420644" y="985316"/>
            <a:chExt cx="8277480" cy="487073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0644" y="985316"/>
              <a:ext cx="5004262" cy="4870739"/>
              <a:chOff x="1466497" y="547405"/>
              <a:chExt cx="5004262" cy="487073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퀀트 </a:t>
                </a:r>
                <a:r>
                  <a:rPr lang="en-US" altLang="ko-KR" sz="3000" b="1" smtClean="0"/>
                  <a:t>– </a:t>
                </a:r>
                <a:r>
                  <a:rPr lang="ko-KR" altLang="en-US" sz="3000" b="1" smtClean="0"/>
                  <a:t>알고리즘 거래</a:t>
                </a:r>
                <a:endParaRPr lang="en-US" altLang="ko-KR" sz="3000" b="1" smtClean="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849059"/>
                <a:chOff x="6100572" y="1395277"/>
                <a:chExt cx="3919728" cy="384905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mtClean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84905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2498124" y="2652978"/>
              <a:ext cx="7200000" cy="3198659"/>
              <a:chOff x="2711081" y="2657396"/>
              <a:chExt cx="7200000" cy="3198659"/>
            </a:xfrm>
          </p:grpSpPr>
          <p:pic>
            <p:nvPicPr>
              <p:cNvPr id="2050" name="Picture 2" descr="18. 모델의 과최적화를 피하는 방법 (overfitting, regularization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4" t="13238" r="10391" b="49190"/>
              <a:stretch/>
            </p:blipFill>
            <p:spPr bwMode="auto">
              <a:xfrm>
                <a:off x="2711081" y="2657396"/>
                <a:ext cx="7200000" cy="1750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06627" y="3199877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 smtClean="0">
                    <a:solidFill>
                      <a:srgbClr val="2088CA"/>
                    </a:solidFill>
                  </a:rPr>
                  <a:t>*</a:t>
                </a:r>
                <a:endParaRPr lang="ko-KR" altLang="en-US" sz="3200" b="1">
                  <a:solidFill>
                    <a:srgbClr val="2088CA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39630" y="3199876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 smtClean="0">
                    <a:solidFill>
                      <a:srgbClr val="2088CA"/>
                    </a:solidFill>
                  </a:rPr>
                  <a:t>*</a:t>
                </a:r>
                <a:endParaRPr lang="ko-KR" altLang="en-US" sz="3200" b="1">
                  <a:solidFill>
                    <a:srgbClr val="2088CA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71354" y="3199875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 smtClean="0">
                    <a:solidFill>
                      <a:srgbClr val="2088CA"/>
                    </a:solidFill>
                  </a:rPr>
                  <a:t>*</a:t>
                </a:r>
                <a:endParaRPr lang="ko-KR" altLang="en-US" sz="3200" b="1">
                  <a:solidFill>
                    <a:srgbClr val="2088CA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552441" y="4690763"/>
                <a:ext cx="5811288" cy="1165292"/>
                <a:chOff x="3640283" y="5455151"/>
                <a:chExt cx="5811288" cy="116529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915800" y="6251111"/>
                  <a:ext cx="5260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mtClean="0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 smtClean="0"/>
                    <a:t>일부 정보를 포기하고 적절한 알고리즘 만들기</a:t>
                  </a:r>
                  <a:endParaRPr lang="en-US" altLang="ko-KR" smtClean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40283" y="5455151"/>
                  <a:ext cx="58112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mtClean="0"/>
                    <a:t>학습 데이터에는 </a:t>
                  </a:r>
                  <a:r>
                    <a:rPr lang="en-US" altLang="ko-KR" smtClean="0"/>
                    <a:t>100%</a:t>
                  </a:r>
                  <a:r>
                    <a:rPr lang="ko-KR" altLang="en-US" smtClean="0"/>
                    <a:t>에 가까운 정확도를 가지지만</a:t>
                  </a:r>
                  <a:r>
                    <a:rPr lang="en-US" altLang="ko-KR" smtClean="0"/>
                    <a:t>, </a:t>
                  </a:r>
                  <a:r>
                    <a:rPr lang="ko-KR" altLang="en-US" smtClean="0"/>
                    <a:t>일반화가 어려워 실제 예측 정확도는 떨어지는 경우 </a:t>
                  </a:r>
                  <a:endParaRPr lang="en-US" altLang="ko-KR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607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73274" y="808963"/>
            <a:ext cx="7521334" cy="5240071"/>
            <a:chOff x="1373274" y="993629"/>
            <a:chExt cx="7521334" cy="5240071"/>
          </a:xfrm>
        </p:grpSpPr>
        <p:grpSp>
          <p:nvGrpSpPr>
            <p:cNvPr id="4" name="그룹 3"/>
            <p:cNvGrpSpPr/>
            <p:nvPr/>
          </p:nvGrpSpPr>
          <p:grpSpPr>
            <a:xfrm>
              <a:off x="1694608" y="2651720"/>
              <a:ext cx="7200000" cy="3285924"/>
              <a:chOff x="1694608" y="2651720"/>
              <a:chExt cx="7200000" cy="328592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694608" y="2651720"/>
                <a:ext cx="695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mtClean="0"/>
                  <a:t>A </a:t>
                </a:r>
                <a:r>
                  <a:rPr lang="ko-KR" altLang="en-US" smtClean="0"/>
                  <a:t>기업</a:t>
                </a:r>
                <a:endParaRPr lang="ko-KR" altLang="en-US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4608" y="2931860"/>
                <a:ext cx="7200000" cy="3005784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1481272" y="2012993"/>
              <a:ext cx="4511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 나만의 알고리즘 </a:t>
              </a:r>
              <a:r>
                <a:rPr lang="ko-KR" altLang="en-US" smtClean="0"/>
                <a:t>만들기 </a:t>
              </a:r>
              <a:r>
                <a:rPr lang="en-US" altLang="ko-KR" smtClean="0"/>
                <a:t>(</a:t>
              </a:r>
              <a:r>
                <a:rPr lang="ko-KR" altLang="en-US" smtClean="0"/>
                <a:t>다중 회귀 분석</a:t>
              </a:r>
              <a:r>
                <a:rPr lang="en-US" altLang="ko-KR" smtClean="0"/>
                <a:t>)</a:t>
              </a:r>
              <a:endParaRPr lang="en-US" altLang="ko-KR" smtClean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퀀트 </a:t>
                </a:r>
                <a:r>
                  <a:rPr lang="en-US" altLang="ko-KR" sz="3000" b="1" smtClean="0"/>
                  <a:t>– </a:t>
                </a:r>
                <a:r>
                  <a:rPr lang="ko-KR" altLang="en-US" sz="3000" b="1" smtClean="0"/>
                  <a:t>알고리즘 거래</a:t>
                </a:r>
                <a:endParaRPr lang="en-US" altLang="ko-KR" sz="3000" b="1" smtClean="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mtClean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3" name="TextBox 32"/>
            <p:cNvSpPr txBox="1"/>
            <p:nvPr/>
          </p:nvSpPr>
          <p:spPr>
            <a:xfrm>
              <a:off x="1694608" y="586436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3"/>
                </a:rPr>
                <a:t>https://</a:t>
              </a:r>
              <a:r>
                <a:rPr lang="en-US" altLang="ko-KR" smtClean="0">
                  <a:hlinkClick r:id="rId3"/>
                </a:rPr>
                <a:t>forms.gle/eSv3p2U6N5szq9w78</a:t>
              </a:r>
              <a:endParaRPr lang="en-US" altLang="ko-KR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0950" y="2744175"/>
              <a:ext cx="338233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mtClean="0"/>
                <a:t> (</a:t>
              </a:r>
              <a:r>
                <a:rPr lang="ko-KR" altLang="en-US" sz="1200" smtClean="0"/>
                <a:t>주가</a:t>
              </a:r>
              <a:r>
                <a:rPr lang="en-US" altLang="ko-KR" sz="1200" smtClean="0"/>
                <a:t>)*(</a:t>
              </a:r>
              <a:r>
                <a:rPr lang="ko-KR" altLang="en-US" sz="1200" smtClean="0"/>
                <a:t>상장 주식수</a:t>
              </a:r>
              <a:r>
                <a:rPr lang="en-US" altLang="ko-KR" sz="1200" smtClean="0"/>
                <a:t>). </a:t>
              </a:r>
              <a:r>
                <a:rPr lang="ko-KR" altLang="en-US" sz="1200" smtClean="0"/>
                <a:t>높을수록 회사 규모가 크다</a:t>
              </a:r>
              <a:endParaRPr lang="ko-KR" altLang="en-US" sz="1200"/>
            </a:p>
          </p:txBody>
        </p:sp>
        <p:sp>
          <p:nvSpPr>
            <p:cNvPr id="5" name="굽은 화살표 4"/>
            <p:cNvSpPr/>
            <p:nvPr/>
          </p:nvSpPr>
          <p:spPr>
            <a:xfrm>
              <a:off x="4740950" y="2777757"/>
              <a:ext cx="180000" cy="180000"/>
            </a:xfrm>
            <a:prstGeom prst="ben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1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233621" y="1055568"/>
            <a:ext cx="9729006" cy="4746861"/>
            <a:chOff x="1230897" y="997263"/>
            <a:chExt cx="9729006" cy="474686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716" y="3584124"/>
              <a:ext cx="5199368" cy="2160000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1230897" y="997263"/>
              <a:ext cx="9729006" cy="1974636"/>
              <a:chOff x="1272369" y="1049299"/>
              <a:chExt cx="9729006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smtClean="0"/>
                  <a:t>0. </a:t>
                </a:r>
                <a:r>
                  <a:rPr lang="ko-KR" altLang="en-US" sz="3000" b="1" smtClean="0"/>
                  <a:t>주식이란</a:t>
                </a:r>
                <a:r>
                  <a:rPr lang="en-US" altLang="ko-KR" sz="3000" b="1" smtClean="0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729006" cy="964104"/>
                <a:chOff x="1272369" y="2059831"/>
                <a:chExt cx="9729006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9621006" cy="964104"/>
                  <a:chOff x="1380369" y="2059831"/>
                  <a:chExt cx="9621006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주식회사가 </a:t>
                    </a:r>
                    <a:r>
                      <a:rPr lang="ko-KR" altLang="en-US"/>
                      <a:t>자금을 조달받기 위해 투자자로부터 돈을 받고 발행하는 증서</a:t>
                    </a:r>
                    <a:endParaRPr lang="en-US" altLang="ko-KR" smtClean="0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96210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정치</a:t>
                    </a:r>
                    <a:r>
                      <a:rPr lang="en-US" altLang="ko-KR" smtClean="0"/>
                      <a:t>/</a:t>
                    </a:r>
                    <a:r>
                      <a:rPr lang="ko-KR" altLang="en-US" smtClean="0"/>
                      <a:t>경제</a:t>
                    </a:r>
                    <a:r>
                      <a:rPr lang="en-US" altLang="ko-KR" smtClean="0"/>
                      <a:t>/</a:t>
                    </a:r>
                    <a:r>
                      <a:rPr lang="ko-KR" altLang="en-US" smtClean="0"/>
                      <a:t>사회문화와 더불어</a:t>
                    </a:r>
                    <a:r>
                      <a:rPr lang="en-US" altLang="ko-KR" smtClean="0"/>
                      <a:t>,</a:t>
                    </a:r>
                    <a:r>
                      <a:rPr lang="ko-KR" altLang="en-US" smtClean="0"/>
                      <a:t> 인간의 변화무쌍한 심리까지 포함되어 분석하기 매우 어렵다</a:t>
                    </a:r>
                    <a:endParaRPr lang="en-US" altLang="ko-KR" smtClean="0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9580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6416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73274" y="808963"/>
            <a:ext cx="5004262" cy="5240071"/>
            <a:chOff x="1373274" y="993629"/>
            <a:chExt cx="5004262" cy="5240071"/>
          </a:xfrm>
        </p:grpSpPr>
        <p:sp>
          <p:nvSpPr>
            <p:cNvPr id="9" name="TextBox 8"/>
            <p:cNvSpPr txBox="1"/>
            <p:nvPr/>
          </p:nvSpPr>
          <p:spPr>
            <a:xfrm>
              <a:off x="1481272" y="2012993"/>
              <a:ext cx="451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 나만의 알고리즘 </a:t>
              </a:r>
              <a:r>
                <a:rPr lang="ko-KR" altLang="en-US" smtClean="0"/>
                <a:t>만들기 </a:t>
              </a:r>
              <a:r>
                <a:rPr lang="en-US" altLang="ko-KR" smtClean="0"/>
                <a:t>(</a:t>
              </a:r>
              <a:r>
                <a:rPr lang="ko-KR" altLang="en-US" smtClean="0"/>
                <a:t>다중 회귀 분석</a:t>
              </a:r>
              <a:r>
                <a:rPr lang="en-US" altLang="ko-KR" smtClean="0"/>
                <a:t>)</a:t>
              </a:r>
              <a:endParaRPr lang="en-US" altLang="ko-KR" smtClean="0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373274" y="993629"/>
              <a:ext cx="5004262" cy="5240071"/>
              <a:chOff x="1466497" y="547405"/>
              <a:chExt cx="5004262" cy="5240071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퀀트 </a:t>
                </a:r>
                <a:r>
                  <a:rPr lang="en-US" altLang="ko-KR" sz="3000" b="1" smtClean="0"/>
                  <a:t>– </a:t>
                </a:r>
                <a:r>
                  <a:rPr lang="ko-KR" altLang="en-US" sz="3000" b="1" smtClean="0"/>
                  <a:t>알고리즘 거래</a:t>
                </a:r>
                <a:endParaRPr lang="en-US" altLang="ko-KR" sz="3000" b="1" smtClean="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4218391"/>
                <a:chOff x="6100572" y="1395277"/>
                <a:chExt cx="3919728" cy="421839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mtClean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42183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3" name="그룹 42"/>
          <p:cNvGrpSpPr/>
          <p:nvPr/>
        </p:nvGrpSpPr>
        <p:grpSpPr>
          <a:xfrm>
            <a:off x="2890474" y="4832117"/>
            <a:ext cx="6699655" cy="1043116"/>
            <a:chOff x="2509474" y="5005918"/>
            <a:chExt cx="6699655" cy="1043116"/>
          </a:xfrm>
        </p:grpSpPr>
        <p:grpSp>
          <p:nvGrpSpPr>
            <p:cNvPr id="31" name="그룹 30"/>
            <p:cNvGrpSpPr/>
            <p:nvPr/>
          </p:nvGrpSpPr>
          <p:grpSpPr>
            <a:xfrm>
              <a:off x="3032321" y="5495036"/>
              <a:ext cx="5065489" cy="553998"/>
              <a:chOff x="3032321" y="5318568"/>
              <a:chExt cx="5065489" cy="5539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32321" y="5318568"/>
                <a:ext cx="5065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mtClean="0"/>
                  <a:t>조건 </a:t>
                </a:r>
                <a:r>
                  <a:rPr lang="en-US" altLang="ko-KR"/>
                  <a:t>: - </a:t>
                </a:r>
                <a:r>
                  <a:rPr lang="ko-KR" altLang="en-US"/>
                  <a:t>작년보다 </a:t>
                </a:r>
                <a:r>
                  <a:rPr lang="en-US" altLang="ko-KR"/>
                  <a:t>35% </a:t>
                </a:r>
                <a:r>
                  <a:rPr lang="ko-KR" altLang="en-US"/>
                  <a:t>이상이면 </a:t>
                </a:r>
                <a:r>
                  <a:rPr lang="en-US" altLang="ko-KR"/>
                  <a:t>5</a:t>
                </a:r>
                <a:r>
                  <a:rPr lang="ko-KR" altLang="en-US"/>
                  <a:t>만원어치 </a:t>
                </a:r>
                <a:r>
                  <a:rPr lang="ko-KR" altLang="en-US" smtClean="0"/>
                  <a:t>사기</a:t>
                </a:r>
                <a:r>
                  <a:rPr lang="en-US" altLang="ko-KR" smtClean="0"/>
                  <a:t> </a:t>
                </a:r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94946" y="5595567"/>
                <a:ext cx="2789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mtClean="0"/>
                  <a:t>- </a:t>
                </a:r>
                <a:r>
                  <a:rPr lang="ko-KR" altLang="en-US" smtClean="0"/>
                  <a:t>사고 </a:t>
                </a:r>
                <a:r>
                  <a:rPr lang="en-US" altLang="ko-KR" smtClean="0"/>
                  <a:t>2</a:t>
                </a:r>
                <a:r>
                  <a:rPr lang="ko-KR" altLang="en-US" smtClean="0"/>
                  <a:t>년 뒤에 모두 팔기</a:t>
                </a:r>
                <a:r>
                  <a:rPr lang="en-US" altLang="ko-KR" smtClean="0"/>
                  <a:t> </a:t>
                </a:r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mtClean="0"/>
                    <a:t>e.g.) </a:t>
                  </a:r>
                  <a:r>
                    <a:rPr lang="ko-KR" altLang="en-US" smtClean="0"/>
                    <a:t>알고리즘 </a:t>
                  </a:r>
                  <a:r>
                    <a:rPr lang="en-US" altLang="ko-KR" smtClean="0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주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가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=5000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출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+500(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시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총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)−1500</m:t>
                      </m:r>
                    </m:oMath>
                  </a14:m>
                  <a:r>
                    <a:rPr lang="en-US" altLang="ko-KR" smtClean="0"/>
                    <a:t> </a:t>
                  </a:r>
                  <a:endParaRPr lang="ko-KR" altLang="en-US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474" y="5005918"/>
                  <a:ext cx="6699655" cy="312650"/>
                </a:xfrm>
                <a:prstGeom prst="rect">
                  <a:avLst/>
                </a:prstGeom>
                <a:blipFill>
                  <a:blip r:embed="rId2"/>
                  <a:stretch>
                    <a:fillRect l="-2093" t="-21569" b="-372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321" y="2324633"/>
            <a:ext cx="2880000" cy="236080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321" y="2303700"/>
            <a:ext cx="2880000" cy="23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6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2290" name="Picture 2" descr="투자 밥로스' 양세찬, '런닝맨' 주식 특집 'R머니' 1억 돌파 눈앞-비즈엔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06" y="1152915"/>
            <a:ext cx="38670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225910" y="1697727"/>
            <a:ext cx="9744427" cy="3462544"/>
            <a:chOff x="1466498" y="1703565"/>
            <a:chExt cx="974442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모의투자</a:t>
                </a:r>
                <a:endParaRPr lang="en-US" altLang="ko-KR" sz="3000" b="1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 룰 설명 </a:t>
              </a:r>
              <a:r>
                <a:rPr lang="en-US" altLang="ko-KR" smtClean="0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318753"/>
              <a:ext cx="500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en-US" altLang="ko-KR" smtClean="0"/>
                <a:t>1. </a:t>
              </a:r>
              <a:r>
                <a:rPr lang="ko-KR" altLang="en-US" smtClean="0"/>
                <a:t>각자 </a:t>
              </a:r>
              <a:r>
                <a:rPr lang="en-US" altLang="ko-KR" b="1" smtClean="0">
                  <a:solidFill>
                    <a:srgbClr val="CA0464"/>
                  </a:solidFill>
                </a:rPr>
                <a:t>10</a:t>
              </a:r>
              <a:r>
                <a:rPr lang="ko-KR" altLang="en-US" b="1" smtClean="0">
                  <a:solidFill>
                    <a:srgbClr val="CA0464"/>
                  </a:solidFill>
                </a:rPr>
                <a:t>만원</a:t>
              </a:r>
              <a:r>
                <a:rPr lang="ko-KR" altLang="en-US" smtClean="0"/>
                <a:t>으로 시작</a:t>
              </a:r>
              <a:endParaRPr lang="en-US" altLang="ko-KR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</a:t>
              </a:r>
              <a:r>
                <a:rPr lang="en-US" altLang="ko-KR" smtClean="0"/>
                <a:t>. 2015</a:t>
              </a:r>
              <a:r>
                <a:rPr lang="ko-KR" altLang="en-US" smtClean="0"/>
                <a:t>년부터 </a:t>
              </a:r>
              <a:r>
                <a:rPr lang="en-US" altLang="ko-KR" smtClean="0"/>
                <a:t>2020</a:t>
              </a:r>
              <a:r>
                <a:rPr lang="ko-KR" altLang="en-US" smtClean="0"/>
                <a:t>년까지 </a:t>
              </a:r>
              <a:r>
                <a:rPr lang="en-US" altLang="ko-KR" smtClean="0"/>
                <a:t>1</a:t>
              </a:r>
              <a:r>
                <a:rPr lang="ko-KR" altLang="en-US" smtClean="0"/>
                <a:t>년 단위로 진행하며</a:t>
              </a:r>
              <a:r>
                <a:rPr lang="en-US" altLang="ko-KR" smtClean="0"/>
                <a:t>, </a:t>
              </a:r>
              <a:r>
                <a:rPr lang="ko-KR" altLang="en-US" smtClean="0"/>
                <a:t>모두 투자가 끝나면 다음 년도 주가 공개</a:t>
              </a:r>
              <a:r>
                <a:rPr lang="en-US" altLang="ko-KR" smtClean="0"/>
                <a:t>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5</a:t>
              </a:r>
              <a:r>
                <a:rPr lang="en-US" altLang="ko-KR" smtClean="0"/>
                <a:t>. </a:t>
              </a:r>
              <a:r>
                <a:rPr lang="ko-KR" altLang="en-US" smtClean="0"/>
                <a:t>각자 </a:t>
              </a:r>
              <a:r>
                <a:rPr lang="en-US" altLang="ko-KR" b="1" smtClean="0">
                  <a:solidFill>
                    <a:srgbClr val="CA0464"/>
                  </a:solidFill>
                </a:rPr>
                <a:t>2</a:t>
              </a:r>
              <a:r>
                <a:rPr lang="ko-KR" altLang="en-US" b="1" smtClean="0">
                  <a:solidFill>
                    <a:srgbClr val="CA0464"/>
                  </a:solidFill>
                </a:rPr>
                <a:t>번</a:t>
              </a:r>
              <a:r>
                <a:rPr lang="ko-KR" altLang="en-US" smtClean="0"/>
                <a:t>의 </a:t>
              </a:r>
              <a:r>
                <a:rPr lang="ko-KR" altLang="en-US" b="1" smtClean="0">
                  <a:solidFill>
                    <a:srgbClr val="CA0464"/>
                  </a:solidFill>
                </a:rPr>
                <a:t>힌트 </a:t>
              </a:r>
              <a:r>
                <a:rPr lang="en-US" altLang="ko-KR" smtClean="0">
                  <a:sym typeface="Wingdings" panose="05000000000000000000" pitchFamily="2" charset="2"/>
                </a:rPr>
                <a:t> </a:t>
              </a:r>
              <a:r>
                <a:rPr lang="ko-KR" altLang="en-US" smtClean="0">
                  <a:sym typeface="Wingdings" panose="05000000000000000000" pitchFamily="2" charset="2"/>
                </a:rPr>
                <a:t>카톡 문의 </a:t>
              </a:r>
              <a:r>
                <a:rPr lang="en-US" altLang="ko-KR" smtClean="0">
                  <a:sym typeface="Wingdings" panose="05000000000000000000" pitchFamily="2" charset="2"/>
                </a:rPr>
                <a:t>(e.g. 2015</a:t>
              </a:r>
              <a:r>
                <a:rPr lang="ko-KR" altLang="en-US" smtClean="0">
                  <a:sym typeface="Wingdings" panose="05000000000000000000" pitchFamily="2" charset="2"/>
                </a:rPr>
                <a:t>년 </a:t>
              </a:r>
              <a:r>
                <a:rPr lang="en-US" altLang="ko-KR" smtClean="0">
                  <a:sym typeface="Wingdings" panose="05000000000000000000" pitchFamily="2" charset="2"/>
                </a:rPr>
                <a:t>A </a:t>
              </a:r>
              <a:r>
                <a:rPr lang="ko-KR" altLang="en-US" smtClean="0">
                  <a:sym typeface="Wingdings" panose="05000000000000000000" pitchFamily="2" charset="2"/>
                </a:rPr>
                <a:t>기업 이슈 궁금해요</a:t>
              </a:r>
              <a:r>
                <a:rPr lang="en-US" altLang="ko-KR" smtClean="0">
                  <a:sym typeface="Wingdings" panose="05000000000000000000" pitchFamily="2" charset="2"/>
                </a:rPr>
                <a:t>)</a:t>
              </a:r>
              <a:endParaRPr lang="en-US" altLang="ko-KR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en-US" altLang="ko-KR" smtClean="0"/>
                <a:t>3. </a:t>
              </a:r>
              <a:r>
                <a:rPr lang="ko-KR" altLang="en-US" smtClean="0"/>
                <a:t>각자 링크에 </a:t>
              </a:r>
              <a:r>
                <a:rPr lang="ko-KR" altLang="en-US" b="1" smtClean="0">
                  <a:solidFill>
                    <a:srgbClr val="CA0464"/>
                  </a:solidFill>
                </a:rPr>
                <a:t>사거나 팔 주식종목명</a:t>
              </a:r>
              <a:r>
                <a:rPr lang="ko-KR" altLang="en-US" smtClean="0"/>
                <a:t>에</a:t>
              </a:r>
              <a:r>
                <a:rPr lang="ko-KR" altLang="en-US" b="1" smtClean="0">
                  <a:solidFill>
                    <a:srgbClr val="CA0464"/>
                  </a:solidFill>
                </a:rPr>
                <a:t> 주식수 기입</a:t>
              </a:r>
              <a:endParaRPr lang="en-US" altLang="ko-KR" b="1" smtClean="0">
                <a:solidFill>
                  <a:srgbClr val="CA046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74496" y="4427445"/>
                  <a:ext cx="9636429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</a:t>
                  </a:r>
                  <a:r>
                    <a:rPr lang="en-US" altLang="ko-KR"/>
                    <a:t>4</a:t>
                  </a:r>
                  <a:r>
                    <a:rPr lang="en-US" altLang="ko-KR" smtClean="0"/>
                    <a:t>.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최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종</m:t>
                          </m:r>
                          <m:r>
                            <a:rPr lang="en-US" altLang="ko-KR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익</m:t>
                          </m:r>
                        </m:e>
                      </m:d>
                      <m:r>
                        <a:rPr lang="en-US" altLang="ko-KR" b="1" i="0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직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접</m:t>
                          </m:r>
                          <m:r>
                            <a:rPr lang="en-US" altLang="ko-KR" b="1" i="0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거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래</m:t>
                          </m:r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altLang="ko-KR" b="1" i="0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1" i="1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b="1" i="1" smtClean="0">
                              <a:solidFill>
                                <a:srgbClr val="CA0464"/>
                              </a:solidFill>
                              <a:latin typeface="Cambria Math" panose="02040503050406030204" pitchFamily="18" charset="0"/>
                            </a:rPr>
                            <m:t>익</m:t>
                          </m:r>
                        </m:e>
                      </m:d>
                      <m:r>
                        <a:rPr lang="en-US" altLang="ko-KR" b="1" i="0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ko-KR" altLang="en-US" b="1" i="1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알</m:t>
                      </m:r>
                      <m:r>
                        <a:rPr lang="ko-KR" altLang="en-US" b="1" i="1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ko-KR" altLang="en-US" b="1" i="1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lang="ko-KR" altLang="en-US" b="1" i="1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즘</m:t>
                      </m:r>
                      <m:r>
                        <a:rPr lang="en-US" altLang="ko-KR" b="1" i="0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거</m:t>
                      </m:r>
                      <m:r>
                        <a:rPr lang="ko-KR" altLang="en-US" b="1" i="1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래</m:t>
                      </m:r>
                      <m:r>
                        <a:rPr lang="en-US" altLang="ko-KR" b="1" i="0" smtClean="0">
                          <a:solidFill>
                            <a:srgbClr val="CA046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mtClean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496" y="4427445"/>
                  <a:ext cx="9636429" cy="404983"/>
                </a:xfrm>
                <a:prstGeom prst="rect">
                  <a:avLst/>
                </a:prstGeom>
                <a:blipFill>
                  <a:blip r:embed="rId3"/>
                  <a:stretch>
                    <a:fillRect t="-4478" b="-164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/>
          <p:cNvSpPr txBox="1"/>
          <p:nvPr/>
        </p:nvSpPr>
        <p:spPr>
          <a:xfrm>
            <a:off x="1333909" y="5283416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4"/>
              </a:rPr>
              <a:t>https://</a:t>
            </a:r>
            <a:r>
              <a:rPr lang="en-US" altLang="ko-KR" smtClean="0">
                <a:hlinkClick r:id="rId4"/>
              </a:rPr>
              <a:t>forms.gle/hPjUFCLs7f5ZE3tz7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35536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22016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</a:t>
            </a:r>
            <a:r>
              <a:rPr lang="ko-KR" altLang="en-US" sz="3000" b="1" smtClean="0"/>
              <a:t>연습</a:t>
            </a:r>
            <a:endParaRPr lang="en-US" altLang="ko-KR" sz="3000" b="1" smtClean="0"/>
          </a:p>
        </p:txBody>
      </p:sp>
    </p:spTree>
    <p:extLst>
      <p:ext uri="{BB962C8B-B14F-4D97-AF65-F5344CB8AC3E}">
        <p14:creationId xmlns:p14="http://schemas.microsoft.com/office/powerpoint/2010/main" val="37605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</a:t>
            </a:r>
            <a:r>
              <a:rPr lang="ko-KR" altLang="en-US" sz="3000" b="1" smtClean="0"/>
              <a:t>연습</a:t>
            </a:r>
            <a:endParaRPr lang="en-US" altLang="ko-KR" sz="3000" b="1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03531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(2012)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등락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▲900%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▲20%</a:t>
                      </a:r>
                      <a:endParaRPr lang="ko-KR" altLang="en-US" b="0" smtClean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7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25289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_2015</a:t>
            </a:r>
          </a:p>
        </p:txBody>
      </p:sp>
    </p:spTree>
    <p:extLst>
      <p:ext uri="{BB962C8B-B14F-4D97-AF65-F5344CB8AC3E}">
        <p14:creationId xmlns:p14="http://schemas.microsoft.com/office/powerpoint/2010/main" val="228733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1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_2015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87566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등락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▲25%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▲33%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65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59982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_2016</a:t>
            </a:r>
          </a:p>
        </p:txBody>
      </p:sp>
    </p:spTree>
    <p:extLst>
      <p:ext uri="{BB962C8B-B14F-4D97-AF65-F5344CB8AC3E}">
        <p14:creationId xmlns:p14="http://schemas.microsoft.com/office/powerpoint/2010/main" val="49608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53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_2016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40652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등락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▼-43%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▲75%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61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80897" y="1772007"/>
            <a:ext cx="10034454" cy="3313984"/>
            <a:chOff x="1080897" y="2072349"/>
            <a:chExt cx="10034454" cy="3313984"/>
          </a:xfrm>
        </p:grpSpPr>
        <p:grpSp>
          <p:nvGrpSpPr>
            <p:cNvPr id="5" name="그룹 4"/>
            <p:cNvGrpSpPr/>
            <p:nvPr/>
          </p:nvGrpSpPr>
          <p:grpSpPr>
            <a:xfrm>
              <a:off x="1080897" y="2072349"/>
              <a:ext cx="10034454" cy="3313984"/>
              <a:chOff x="1233621" y="1055568"/>
              <a:chExt cx="10034454" cy="331398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10034454" cy="3313984"/>
                <a:chOff x="1272369" y="1049299"/>
                <a:chExt cx="10034454" cy="33139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smtClean="0"/>
                    <a:t>1. </a:t>
                  </a:r>
                  <a:r>
                    <a:rPr lang="ko-KR" altLang="en-US" sz="3000" b="1" smtClean="0"/>
                    <a:t>게임이론이란</a:t>
                  </a:r>
                  <a:r>
                    <a:rPr lang="en-US" altLang="ko-KR" sz="3000" b="1" smtClean="0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10034454" cy="2303452"/>
                  <a:chOff x="1272369" y="2059831"/>
                  <a:chExt cx="10034454" cy="23034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926454" cy="964104"/>
                    <a:chOff x="1380369" y="2059831"/>
                    <a:chExt cx="9926454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9264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 smtClean="0"/>
                        <a:t>서로의 행동이 상대방에게 영향을 줄 수 있는 전략적 상황에서의 의사결정에 관한 수학적 이론</a:t>
                      </a:r>
                      <a:endParaRPr lang="en-US" altLang="ko-KR" smtClean="0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63260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mtClean="0"/>
                        <a:t> 시장은 이해관계가 얽힌 수많은 참여자들로 구성되어 있다</a:t>
                      </a:r>
                      <a:endParaRPr lang="en-US" altLang="ko-KR" smtClean="0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2974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1" y="3399536"/>
                <a:ext cx="4106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ym typeface="Wingdings" panose="05000000000000000000" pitchFamily="2" charset="2"/>
                  </a:rPr>
                  <a:t> 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누군가는 잃고 누군가는 얻는 게임</a:t>
                </a:r>
                <a:endParaRPr lang="en-US" altLang="ko-KR" smtClean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1" y="3030204"/>
                <a:ext cx="823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각 참여자들이 관심도</a:t>
                </a:r>
                <a:r>
                  <a:rPr lang="en-US" altLang="ko-KR" smtClean="0">
                    <a:sym typeface="Wingdings" panose="05000000000000000000" pitchFamily="2" charset="2"/>
                  </a:rPr>
                  <a:t>/</a:t>
                </a:r>
                <a:r>
                  <a:rPr lang="ko-KR" altLang="en-US" smtClean="0">
                    <a:sym typeface="Wingdings" panose="05000000000000000000" pitchFamily="2" charset="2"/>
                  </a:rPr>
                  <a:t>즉흥성</a:t>
                </a:r>
                <a:r>
                  <a:rPr lang="en-US" altLang="ko-KR" smtClean="0">
                    <a:sym typeface="Wingdings" panose="05000000000000000000" pitchFamily="2" charset="2"/>
                  </a:rPr>
                  <a:t>/</a:t>
                </a:r>
                <a:r>
                  <a:rPr lang="ko-KR" altLang="en-US" smtClean="0">
                    <a:sym typeface="Wingdings" panose="05000000000000000000" pitchFamily="2" charset="2"/>
                  </a:rPr>
                  <a:t>정보</a:t>
                </a:r>
                <a:r>
                  <a:rPr lang="en-US" altLang="ko-KR" smtClean="0">
                    <a:sym typeface="Wingdings" panose="05000000000000000000" pitchFamily="2" charset="2"/>
                  </a:rPr>
                  <a:t>/</a:t>
                </a:r>
                <a:r>
                  <a:rPr lang="ko-KR" altLang="en-US" smtClean="0">
                    <a:sym typeface="Wingdings" panose="05000000000000000000" pitchFamily="2" charset="2"/>
                  </a:rPr>
                  <a:t>합리적 사고 등으로 판단하고 행동한다</a:t>
                </a:r>
                <a:endParaRPr lang="en-US" altLang="ko-KR" smtClean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8368" y="5017001"/>
              <a:ext cx="4886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ym typeface="Wingdings" panose="05000000000000000000" pitchFamily="2" charset="2"/>
                </a:rPr>
                <a:t>  </a:t>
              </a:r>
              <a:r>
                <a:rPr lang="ko-KR" altLang="en-US" smtClean="0">
                  <a:sym typeface="Wingdings" panose="05000000000000000000" pitchFamily="2" charset="2"/>
                </a:rPr>
                <a:t>게임이론을 적용하여 주식시장 분석</a:t>
              </a:r>
              <a:endParaRPr lang="en-US" altLang="ko-KR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9901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73418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_2017</a:t>
            </a:r>
          </a:p>
        </p:txBody>
      </p:sp>
    </p:spTree>
    <p:extLst>
      <p:ext uri="{BB962C8B-B14F-4D97-AF65-F5344CB8AC3E}">
        <p14:creationId xmlns:p14="http://schemas.microsoft.com/office/powerpoint/2010/main" val="3312480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7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_2017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77338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등락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▲14%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▼-14%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5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78882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_2018</a:t>
            </a:r>
          </a:p>
        </p:txBody>
      </p:sp>
    </p:spTree>
    <p:extLst>
      <p:ext uri="{BB962C8B-B14F-4D97-AF65-F5344CB8AC3E}">
        <p14:creationId xmlns:p14="http://schemas.microsoft.com/office/powerpoint/2010/main" val="3114352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01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_2018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37482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등락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▲6%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361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49934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_2019</a:t>
            </a:r>
          </a:p>
        </p:txBody>
      </p:sp>
    </p:spTree>
    <p:extLst>
      <p:ext uri="{BB962C8B-B14F-4D97-AF65-F5344CB8AC3E}">
        <p14:creationId xmlns:p14="http://schemas.microsoft.com/office/powerpoint/2010/main" val="2150475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1767561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모의투자</a:t>
            </a:r>
            <a:r>
              <a:rPr lang="en-US" altLang="ko-KR" sz="3000" b="1" smtClean="0"/>
              <a:t>_2019_</a:t>
            </a:r>
            <a:r>
              <a:rPr lang="ko-KR" altLang="en-US" sz="3000" b="1" smtClean="0"/>
              <a:t>종료</a:t>
            </a:r>
            <a:endParaRPr lang="en-US" altLang="ko-KR" sz="3000" b="1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79686"/>
              </p:ext>
            </p:extLst>
          </p:nvPr>
        </p:nvGraphicFramePr>
        <p:xfrm>
          <a:off x="1058124" y="246443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종목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(2020)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등락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 smtClean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엔터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화학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2,000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▼-69%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뷰티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smtClean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 smtClean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52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smtClean="0"/>
                  <a:t>4. </a:t>
                </a:r>
                <a:r>
                  <a:rPr lang="ko-KR" altLang="en-US" sz="3000" b="1" smtClean="0"/>
                  <a:t>정리</a:t>
                </a:r>
                <a:endParaRPr lang="en-US" altLang="ko-KR" sz="3000" b="1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 관련 학과 </a:t>
              </a:r>
              <a:r>
                <a:rPr lang="en-US" altLang="ko-KR" smtClean="0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 수학과</a:t>
              </a:r>
              <a:r>
                <a:rPr lang="en-US" altLang="ko-KR" smtClean="0"/>
                <a:t>,</a:t>
              </a:r>
              <a:r>
                <a:rPr lang="ko-KR" altLang="en-US" smtClean="0"/>
                <a:t> 통계학과</a:t>
              </a:r>
              <a:r>
                <a:rPr lang="en-US" altLang="ko-KR" smtClean="0"/>
                <a:t>,</a:t>
              </a:r>
              <a:r>
                <a:rPr lang="ko-KR" altLang="en-US" smtClean="0"/>
                <a:t> 컴퓨터공학과</a:t>
              </a:r>
              <a:r>
                <a:rPr lang="en-US" altLang="ko-KR" smtClean="0"/>
                <a:t>,</a:t>
              </a:r>
              <a:r>
                <a:rPr lang="ko-KR" altLang="en-US" smtClean="0"/>
                <a:t> 산업경영공학과</a:t>
              </a:r>
              <a:r>
                <a:rPr lang="en-US" altLang="ko-KR"/>
                <a:t> </a:t>
              </a:r>
              <a:r>
                <a:rPr lang="ko-KR" altLang="en-US" smtClean="0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0. </a:t>
              </a:r>
              <a:r>
                <a:rPr lang="ko-KR" altLang="en-US" smtClean="0"/>
                <a:t>주식이란</a:t>
              </a:r>
              <a:r>
                <a:rPr lang="en-US" altLang="ko-KR" smtClean="0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3. </a:t>
              </a:r>
              <a:r>
                <a:rPr lang="ko-KR" altLang="en-US" smtClean="0"/>
                <a:t>모의투자</a:t>
              </a:r>
              <a:endParaRPr lang="en-US" altLang="ko-KR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1. </a:t>
              </a:r>
              <a:r>
                <a:rPr lang="ko-KR" altLang="en-US" smtClean="0"/>
                <a:t>게임이론이란</a:t>
              </a:r>
              <a:r>
                <a:rPr lang="en-US" altLang="ko-KR" smtClean="0"/>
                <a:t>? – </a:t>
              </a:r>
              <a:r>
                <a:rPr lang="ko-KR" altLang="en-US" smtClean="0"/>
                <a:t>숫자 맞히기 </a:t>
              </a:r>
              <a:r>
                <a:rPr lang="en-US" altLang="ko-KR" smtClean="0"/>
                <a:t>/ </a:t>
              </a:r>
              <a:r>
                <a:rPr lang="ko-KR" altLang="en-US" smtClean="0"/>
                <a:t>최후통첩 게임</a:t>
              </a:r>
              <a:endParaRPr lang="en-US" altLang="ko-KR" b="1" smtClean="0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2. </a:t>
              </a:r>
              <a:r>
                <a:rPr lang="ko-KR" altLang="en-US" smtClean="0"/>
                <a:t>퀀트란</a:t>
              </a:r>
              <a:r>
                <a:rPr lang="en-US" altLang="ko-KR" smtClean="0"/>
                <a:t>? – </a:t>
              </a:r>
              <a:r>
                <a:rPr lang="ko-KR" altLang="en-US" smtClean="0"/>
                <a:t>알고리즘 거래 </a:t>
              </a:r>
              <a:r>
                <a:rPr lang="en-US" altLang="ko-KR" smtClean="0"/>
                <a:t>/ </a:t>
              </a:r>
              <a:r>
                <a:rPr lang="ko-KR" altLang="en-US" smtClean="0"/>
                <a:t>시계열 분석 </a:t>
              </a:r>
              <a:r>
                <a:rPr lang="en-US" altLang="ko-KR" smtClean="0"/>
                <a:t>/ </a:t>
              </a:r>
              <a:r>
                <a:rPr lang="ko-KR" altLang="en-US" smtClean="0"/>
                <a:t>다중 회귀 분석 </a:t>
              </a:r>
              <a:r>
                <a:rPr lang="en-US" altLang="ko-KR" smtClean="0"/>
                <a:t>/ </a:t>
              </a:r>
              <a:r>
                <a:rPr lang="ko-KR" altLang="en-US" smtClean="0"/>
                <a:t>주의점 </a:t>
              </a:r>
              <a:endParaRPr lang="en-US" altLang="ko-KR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1010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47571" y="1845031"/>
            <a:ext cx="9901105" cy="3167936"/>
            <a:chOff x="1233621" y="1055568"/>
            <a:chExt cx="9901105" cy="3167936"/>
          </a:xfrm>
        </p:grpSpPr>
        <p:sp>
          <p:nvSpPr>
            <p:cNvPr id="13" name="TextBox 12"/>
            <p:cNvSpPr txBox="1"/>
            <p:nvPr/>
          </p:nvSpPr>
          <p:spPr>
            <a:xfrm>
              <a:off x="1341621" y="3397346"/>
              <a:ext cx="795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3. </a:t>
              </a:r>
              <a:r>
                <a:rPr lang="ko-KR" altLang="en-US" smtClean="0"/>
                <a:t>범위 밖의 숫자는 계산에 포함하지 않으며</a:t>
              </a:r>
              <a:r>
                <a:rPr lang="en-US" altLang="ko-KR" smtClean="0"/>
                <a:t>, </a:t>
              </a:r>
              <a:r>
                <a:rPr lang="ko-KR" altLang="en-US" smtClean="0"/>
                <a:t>공동 우승자 발생시 상금 </a:t>
              </a:r>
              <a:r>
                <a:rPr lang="en-US" altLang="ko-KR" smtClean="0"/>
                <a:t>1/N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33621" y="1055568"/>
              <a:ext cx="9901105" cy="3167936"/>
              <a:chOff x="1233621" y="1055568"/>
              <a:chExt cx="9901105" cy="316793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2711110"/>
                <a:chOff x="1272369" y="1049299"/>
                <a:chExt cx="8547905" cy="271111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 smtClean="0"/>
                    <a:t>숫자 맞히기</a:t>
                  </a:r>
                  <a:endParaRPr lang="en-US" altLang="ko-KR" sz="3000" b="1" smtClean="0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1700578"/>
                  <a:chOff x="1272369" y="2059831"/>
                  <a:chExt cx="8547905" cy="170057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mtClean="0"/>
                        <a:t> 룰 설명 </a:t>
                      </a:r>
                      <a:r>
                        <a:rPr lang="en-US" altLang="ko-KR" smtClean="0"/>
                        <a:t>: 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en-US" altLang="ko-KR" smtClean="0"/>
                        <a:t>1. 0</a:t>
                      </a:r>
                      <a:r>
                        <a:rPr lang="ko-KR" altLang="en-US" smtClean="0"/>
                        <a:t>에서 </a:t>
                      </a:r>
                      <a:r>
                        <a:rPr lang="en-US" altLang="ko-KR" smtClean="0"/>
                        <a:t>100</a:t>
                      </a:r>
                      <a:r>
                        <a:rPr lang="ko-KR" altLang="en-US" smtClean="0"/>
                        <a:t>까지의 정수 중 숫자 하나를 선택</a:t>
                      </a:r>
                      <a:endParaRPr lang="en-US" altLang="ko-KR" smtClean="0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169456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9793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2. </a:t>
                </a:r>
                <a:r>
                  <a:rPr lang="ko-KR" altLang="en-US" smtClean="0"/>
                  <a:t>모든 사람이 선택한 수의 평균에 </a:t>
                </a:r>
                <a:r>
                  <a:rPr lang="en-US" altLang="ko-KR" smtClean="0"/>
                  <a:t>2/3</a:t>
                </a:r>
                <a:r>
                  <a:rPr lang="ko-KR" altLang="en-US" smtClean="0"/>
                  <a:t>을 곱한 값에 가장 가까운 값을 적은 사람이 상금 획득</a:t>
                </a:r>
                <a:endParaRPr lang="en-US" altLang="ko-KR" smtClean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49621" y="3854172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</a:t>
                </a:r>
                <a:r>
                  <a:rPr lang="en-US" altLang="ko-KR" smtClean="0">
                    <a:hlinkClick r:id="rId2"/>
                  </a:rPr>
                  <a:t>forms.gle/GHWqrx7nUAxh5z836</a:t>
                </a:r>
                <a:endParaRPr lang="en-US" altLang="ko-KR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118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smtClean="0"/>
                    <a:t>4. </a:t>
                  </a:r>
                  <a:r>
                    <a:rPr lang="ko-KR" altLang="en-US" sz="3000" b="1" smtClean="0"/>
                    <a:t>정리</a:t>
                  </a:r>
                  <a:endParaRPr lang="en-US" altLang="ko-KR" sz="3000" b="1" smtClean="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[</a:t>
                </a:r>
                <a:r>
                  <a:rPr lang="ko-KR" altLang="en-US" smtClean="0"/>
                  <a:t>사회</a:t>
                </a:r>
                <a:r>
                  <a:rPr lang="en-US" altLang="ko-KR" smtClean="0"/>
                  <a:t>] </a:t>
                </a:r>
                <a:r>
                  <a:rPr lang="ko-KR" altLang="en-US" smtClean="0"/>
                  <a:t>시장 경제와 금융 단원에서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 smtClean="0"/>
                  <a:t>의 특징에 대해 공부해보고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주식 시장을 수학적으로  </a:t>
                </a:r>
                <a:endParaRPr lang="en-US" altLang="ko-KR" smtClean="0"/>
              </a:p>
              <a:p>
                <a:r>
                  <a:rPr lang="en-US" altLang="ko-KR"/>
                  <a:t> </a:t>
                </a:r>
                <a:r>
                  <a:rPr lang="ko-KR" altLang="en-US" smtClean="0"/>
                  <a:t>분석해보기 위해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 smtClean="0"/>
                  <a:t>. </a:t>
                </a:r>
                <a:r>
                  <a:rPr lang="ko-KR" altLang="en-US" smtClean="0"/>
                  <a:t>특히 최후통첩 게임으로 주식 시장을 분석한 내용</a:t>
                </a:r>
                <a:endParaRPr lang="en-US" altLang="ko-KR" smtClean="0"/>
              </a:p>
              <a:p>
                <a:r>
                  <a:rPr lang="en-US" altLang="ko-KR"/>
                  <a:t> </a:t>
                </a:r>
                <a:r>
                  <a:rPr lang="ko-KR" altLang="en-US" smtClean="0"/>
                  <a:t>을 친구들 앞에서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 smtClean="0"/>
                  <a:t>한 뒤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관련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 smtClean="0"/>
                  <a:t>을 찾아 읽어보면서 </a:t>
                </a:r>
                <a:r>
                  <a:rPr lang="en-US" altLang="ko-KR" b="1" smtClean="0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 smtClean="0">
                  <a:solidFill>
                    <a:srgbClr val="CA0464"/>
                  </a:solidFill>
                </a:endParaRPr>
              </a:p>
              <a:p>
                <a:r>
                  <a:rPr lang="en-US" altLang="ko-KR" b="1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 smtClean="0">
                    <a:solidFill>
                      <a:srgbClr val="CA0464"/>
                    </a:solidFill>
                  </a:rPr>
                  <a:t>＇</a:t>
                </a:r>
                <a:r>
                  <a:rPr lang="ko-KR" altLang="en-US" smtClean="0"/>
                  <a:t>에 관한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 smtClean="0"/>
                  <a:t>를 작성함</a:t>
                </a:r>
                <a:r>
                  <a:rPr lang="en-US" altLang="ko-KR" smtClean="0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[</a:t>
              </a:r>
              <a:r>
                <a:rPr lang="ko-KR" altLang="en-US" smtClean="0"/>
                <a:t>확률과 통계</a:t>
              </a:r>
              <a:r>
                <a:rPr lang="en-US" altLang="ko-KR" smtClean="0"/>
                <a:t>] </a:t>
              </a:r>
              <a:r>
                <a:rPr lang="ko-KR" altLang="en-US" smtClean="0"/>
                <a:t>통계를 활용한 데이터 분석 방법에 호기심을 가지고 </a:t>
              </a:r>
              <a:r>
                <a:rPr lang="ko-KR" altLang="en-US" b="1" smtClean="0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 smtClean="0">
                  <a:solidFill>
                    <a:srgbClr val="CA0464"/>
                  </a:solidFill>
                </a:rPr>
                <a:t>, </a:t>
              </a:r>
              <a:r>
                <a:rPr lang="ko-KR" altLang="en-US" b="1" smtClean="0">
                  <a:solidFill>
                    <a:srgbClr val="CA0464"/>
                  </a:solidFill>
                </a:rPr>
                <a:t>다중회귀분</a:t>
              </a:r>
              <a:endParaRPr lang="en-US" altLang="ko-KR" b="1" smtClean="0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 smtClean="0">
                  <a:solidFill>
                    <a:srgbClr val="CA0464"/>
                  </a:solidFill>
                </a:rPr>
                <a:t>석</a:t>
              </a:r>
              <a:r>
                <a:rPr lang="ko-KR" altLang="en-US" smtClean="0"/>
                <a:t> 등 수학적 알고리즘을 활용한 퀀트 투자 방식에 대한 </a:t>
              </a:r>
              <a:r>
                <a:rPr lang="ko-KR" altLang="en-US" b="1" smtClean="0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 smtClean="0"/>
                <a:t>. </a:t>
              </a:r>
              <a:r>
                <a:rPr lang="ko-KR" altLang="en-US" smtClean="0"/>
                <a:t>이후</a:t>
              </a:r>
              <a:r>
                <a:rPr lang="en-US" altLang="ko-KR" smtClean="0"/>
                <a:t> </a:t>
              </a:r>
              <a:r>
                <a:rPr lang="ko-KR" altLang="en-US" smtClean="0"/>
                <a:t>동아리 활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동을 통해 </a:t>
              </a:r>
              <a:r>
                <a:rPr lang="ko-KR" altLang="en-US" b="1" smtClean="0">
                  <a:solidFill>
                    <a:srgbClr val="CA0464"/>
                  </a:solidFill>
                </a:rPr>
                <a:t>모의투자활동</a:t>
              </a:r>
              <a:r>
                <a:rPr lang="ko-KR" altLang="en-US" smtClean="0"/>
                <a:t>을 해보면서</a:t>
              </a:r>
              <a:r>
                <a:rPr lang="en-US" altLang="ko-KR" smtClean="0"/>
                <a:t>, </a:t>
              </a:r>
              <a:r>
                <a:rPr lang="ko-KR" altLang="en-US" smtClean="0"/>
                <a:t>직접 만들어본 알고리즘의 </a:t>
              </a:r>
              <a:r>
                <a:rPr lang="ko-KR" altLang="en-US" b="1" smtClean="0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 smtClean="0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 smtClean="0">
                  <a:solidFill>
                    <a:srgbClr val="CA0464"/>
                  </a:solidFill>
                </a:rPr>
                <a:t>석</a:t>
              </a:r>
              <a:r>
                <a:rPr lang="ko-KR" altLang="en-US" smtClean="0"/>
                <a:t>해봄</a:t>
              </a:r>
              <a:r>
                <a:rPr lang="en-US" altLang="ko-KR" smtClean="0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 smtClean="0"/>
                <a:t>생기부 기재 요령 </a:t>
              </a:r>
              <a:r>
                <a:rPr lang="en-US" altLang="ko-KR" smtClean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090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8979051" cy="4093778"/>
            <a:chOff x="1086210" y="777381"/>
            <a:chExt cx="8979051" cy="4093778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6210" y="777381"/>
              <a:ext cx="5004262" cy="4093778"/>
              <a:chOff x="1272369" y="1049299"/>
              <a:chExt cx="5004262" cy="409377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참고</a:t>
                </a:r>
                <a:endParaRPr lang="en-US" altLang="ko-KR" sz="3000" b="1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7998" cy="3077232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8871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mtClean="0"/>
                <a:t> W </a:t>
              </a:r>
              <a:r>
                <a:rPr lang="de-DE" altLang="ko-KR"/>
                <a:t>Güth, </a:t>
              </a:r>
              <a:r>
                <a:rPr lang="de-DE" altLang="ko-KR"/>
                <a:t>R </a:t>
              </a:r>
              <a:r>
                <a:rPr lang="de-DE" altLang="ko-KR" smtClean="0"/>
                <a:t>Schmittberger and </a:t>
              </a:r>
              <a:r>
                <a:rPr lang="de-DE" altLang="ko-KR"/>
                <a:t>B </a:t>
              </a:r>
              <a:r>
                <a:rPr lang="de-DE" altLang="ko-KR" smtClean="0"/>
                <a:t>Schwarze, </a:t>
              </a:r>
              <a:r>
                <a:rPr lang="en-US" altLang="ko-KR"/>
                <a:t>“An experimental analysis of </a:t>
              </a:r>
              <a:r>
                <a:rPr lang="en-US" altLang="ko-KR"/>
                <a:t>ultimatum </a:t>
              </a:r>
              <a:r>
                <a:rPr lang="en-US" altLang="ko-KR" smtClean="0"/>
                <a:t> </a:t>
              </a:r>
            </a:p>
            <a:p>
              <a:r>
                <a:rPr lang="en-US" altLang="ko-KR"/>
                <a:t> </a:t>
              </a:r>
              <a:r>
                <a:rPr lang="en-US" altLang="ko-KR" smtClean="0"/>
                <a:t>bargaining”, Journal of Economic Behavior &amp; Organization, 1982, 3(4), pp. 367-388.</a:t>
              </a:r>
              <a:endParaRPr lang="en-US" altLang="ko-KR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8379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24171" y="702439"/>
            <a:ext cx="8547905" cy="3757186"/>
            <a:chOff x="1233621" y="1055568"/>
            <a:chExt cx="8547905" cy="3757186"/>
          </a:xfrm>
        </p:grpSpPr>
        <p:sp>
          <p:nvSpPr>
            <p:cNvPr id="15" name="TextBox 14"/>
            <p:cNvSpPr txBox="1"/>
            <p:nvPr/>
          </p:nvSpPr>
          <p:spPr>
            <a:xfrm>
              <a:off x="1446397" y="3760661"/>
              <a:ext cx="2877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이러한 생각을 반복하면</a:t>
              </a:r>
              <a:r>
                <a:rPr lang="en-US" altLang="ko-KR" smtClean="0"/>
                <a:t>…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233621" y="1055568"/>
              <a:ext cx="8547905" cy="3757186"/>
              <a:chOff x="1233621" y="1055568"/>
              <a:chExt cx="8547905" cy="375718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3753359"/>
                <a:chOff x="1272369" y="1049299"/>
                <a:chExt cx="8547905" cy="3753359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 smtClean="0"/>
                    <a:t>숫자 맞히기</a:t>
                  </a:r>
                  <a:endParaRPr lang="en-US" altLang="ko-KR" sz="3000" b="1" smtClean="0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2742827"/>
                  <a:chOff x="1272369" y="2059831"/>
                  <a:chExt cx="8547905" cy="2742827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이상적인 답변</a:t>
                      </a:r>
                      <a:r>
                        <a:rPr lang="en-US" altLang="ko-KR" smtClean="0"/>
                        <a:t> :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 smtClean="0"/>
                        <a:t>모든 사람이 선택한 숫자의 평균은 </a:t>
                      </a:r>
                      <a:r>
                        <a:rPr lang="en-US" altLang="ko-KR" smtClean="0"/>
                        <a:t>50</a:t>
                      </a:r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736814"/>
                  </a:xfrm>
                  <a:prstGeom prst="rect">
                    <a:avLst/>
                  </a:prstGeom>
                  <a:solidFill>
                    <a:srgbClr val="208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5087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</a:t>
                </a:r>
                <a:r>
                  <a:rPr lang="ko-KR" altLang="en-US" smtClean="0"/>
                  <a:t>상금을 획득하기 위해서는 </a:t>
                </a:r>
                <a:r>
                  <a:rPr lang="en-US" altLang="ko-KR" smtClean="0"/>
                  <a:t>50 * 2/3 = 33.333…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2" y="3397346"/>
                <a:ext cx="743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 smtClean="0"/>
                  <a:t>모두가 이렇게 생각한다고 가정하면</a:t>
                </a:r>
                <a:r>
                  <a:rPr lang="en-US" altLang="ko-KR" smtClean="0"/>
                  <a:t>,</a:t>
                </a:r>
                <a:r>
                  <a:rPr lang="ko-KR" altLang="en-US" smtClean="0"/>
                  <a:t> 한 단계 더 나아가</a:t>
                </a:r>
                <a:r>
                  <a:rPr lang="en-US" altLang="ko-KR" smtClean="0"/>
                  <a:t> 33 * 2/3 = 22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67027" y="4443422"/>
                <a:ext cx="6296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ym typeface="Wingdings" panose="05000000000000000000" pitchFamily="2" charset="2"/>
                  </a:rPr>
                  <a:t>    </a:t>
                </a:r>
                <a:r>
                  <a:rPr lang="ko-KR" altLang="en-US" smtClean="0"/>
                  <a:t>하지만 이는 보통의 사람들을 지나치게 과대평가한 것</a:t>
                </a:r>
                <a:endParaRPr lang="en-US" altLang="ko-KR" smtClean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46396" y="4439595"/>
              <a:ext cx="142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>
                  <a:solidFill>
                    <a:srgbClr val="2088CA"/>
                  </a:solidFill>
                </a:rPr>
                <a:t>0 * 2/3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6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orbi.kr/data/file/united2/553e265b54ff49dfbe5041a2ff273e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6" y="1712971"/>
            <a:ext cx="7560000" cy="46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24171" y="702439"/>
            <a:ext cx="5004262" cy="3753359"/>
            <a:chOff x="1272369" y="1049299"/>
            <a:chExt cx="5004262" cy="3753359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smtClean="0"/>
                <a:t>숫자 맞추기</a:t>
              </a:r>
              <a:endParaRPr lang="en-US" altLang="ko-KR" sz="3000" b="1" smtClean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2736814"/>
            </a:xfrm>
            <a:prstGeom prst="rect">
              <a:avLst/>
            </a:prstGeom>
            <a:solidFill>
              <a:srgbClr val="208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35.8 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≃24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19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24171" y="702439"/>
            <a:ext cx="8547905" cy="5453119"/>
            <a:chOff x="1176469" y="132754"/>
            <a:chExt cx="8547905" cy="5453119"/>
          </a:xfrm>
        </p:grpSpPr>
        <p:grpSp>
          <p:nvGrpSpPr>
            <p:cNvPr id="6" name="그룹 5"/>
            <p:cNvGrpSpPr/>
            <p:nvPr/>
          </p:nvGrpSpPr>
          <p:grpSpPr>
            <a:xfrm>
              <a:off x="1176469" y="132754"/>
              <a:ext cx="8547905" cy="3757186"/>
              <a:chOff x="1233621" y="1055568"/>
              <a:chExt cx="8547905" cy="375718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446397" y="3760661"/>
                <a:ext cx="2877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이러한 생각을 반복하면</a:t>
                </a:r>
                <a:r>
                  <a:rPr lang="en-US" altLang="ko-KR" smtClean="0"/>
                  <a:t>…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233621" y="1055568"/>
                <a:ext cx="8547905" cy="3757186"/>
                <a:chOff x="1233621" y="1055568"/>
                <a:chExt cx="8547905" cy="3757186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233621" y="1055568"/>
                  <a:ext cx="8547905" cy="3753359"/>
                  <a:chOff x="1272369" y="1049299"/>
                  <a:chExt cx="8547905" cy="3753359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104929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 smtClean="0"/>
                      <a:t>숫자 맞히기</a:t>
                    </a:r>
                    <a:endParaRPr lang="en-US" altLang="ko-KR" sz="3000" b="1" smtClean="0"/>
                  </a:p>
                </p:txBody>
              </p:sp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1272369" y="2059831"/>
                    <a:ext cx="8547905" cy="2742827"/>
                    <a:chOff x="1272369" y="2059831"/>
                    <a:chExt cx="8547905" cy="2742827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1380369" y="2059831"/>
                      <a:ext cx="8439905" cy="964104"/>
                      <a:chOff x="1380369" y="2059831"/>
                      <a:chExt cx="8439905" cy="964104"/>
                    </a:xfrm>
                  </p:grpSpPr>
                  <p:sp>
                    <p:nvSpPr>
                      <p:cNvPr id="3" name="TextBox 2"/>
                      <p:cNvSpPr txBox="1"/>
                      <p:nvPr/>
                    </p:nvSpPr>
                    <p:spPr>
                      <a:xfrm>
                        <a:off x="1380369" y="2059831"/>
                        <a:ext cx="843990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mtClean="0"/>
                          <a:t> </a:t>
                        </a:r>
                        <a:r>
                          <a:rPr lang="ko-KR" altLang="en-US" smtClean="0"/>
                          <a:t>이상적인 답변</a:t>
                        </a:r>
                        <a:r>
                          <a:rPr lang="en-US" altLang="ko-KR" smtClean="0"/>
                          <a:t> :</a:t>
                        </a:r>
                      </a:p>
                    </p:txBody>
                  </p:sp>
                  <p:sp>
                    <p:nvSpPr>
                      <p:cNvPr id="4" name="TextBox 3"/>
                      <p:cNvSpPr txBox="1"/>
                      <p:nvPr/>
                    </p:nvSpPr>
                    <p:spPr>
                      <a:xfrm>
                        <a:off x="1380369" y="2654603"/>
                        <a:ext cx="50020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 smtClean="0"/>
                          <a:t>모든 사람이 선택한 숫자의 평균은 </a:t>
                        </a:r>
                        <a:r>
                          <a:rPr lang="en-US" altLang="ko-KR" smtClean="0"/>
                          <a:t>50</a:t>
                        </a:r>
                      </a:p>
                    </p:txBody>
                  </p:sp>
                </p:grp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1272369" y="2065844"/>
                      <a:ext cx="108000" cy="2736814"/>
                    </a:xfrm>
                    <a:prstGeom prst="rect">
                      <a:avLst/>
                    </a:prstGeom>
                    <a:solidFill>
                      <a:srgbClr val="2088C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341622" y="3030204"/>
                  <a:ext cx="5087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</a:t>
                  </a:r>
                  <a:r>
                    <a:rPr lang="ko-KR" altLang="en-US" smtClean="0"/>
                    <a:t>상금을 획득하기 위해서는 </a:t>
                  </a:r>
                  <a:r>
                    <a:rPr lang="en-US" altLang="ko-KR" smtClean="0"/>
                    <a:t>50 * 2/3 = 33.333…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7430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 smtClean="0"/>
                    <a:t>모두가 이렇게 생각한다고 가정하면</a:t>
                  </a:r>
                  <a:r>
                    <a:rPr lang="en-US" altLang="ko-KR" smtClean="0"/>
                    <a:t>,</a:t>
                  </a:r>
                  <a:r>
                    <a:rPr lang="ko-KR" altLang="en-US" smtClean="0"/>
                    <a:t> 한 단계 더 나아가</a:t>
                  </a:r>
                  <a:r>
                    <a:rPr lang="en-US" altLang="ko-KR" smtClean="0"/>
                    <a:t> 33 * 2/3 = 22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867027" y="4443422"/>
                  <a:ext cx="6296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>
                      <a:sym typeface="Wingdings" panose="05000000000000000000" pitchFamily="2" charset="2"/>
                    </a:rPr>
                    <a:t>    </a:t>
                  </a:r>
                  <a:r>
                    <a:rPr lang="ko-KR" altLang="en-US" smtClean="0"/>
                    <a:t>하지만 이는 보통의 사람들을 지나치게 과대평가한 것</a:t>
                  </a:r>
                  <a:endParaRPr lang="en-US" altLang="ko-KR" smtClean="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446396" y="4439595"/>
                <a:ext cx="1420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smtClean="0">
                    <a:solidFill>
                      <a:srgbClr val="2088CA"/>
                    </a:solidFill>
                  </a:rPr>
                  <a:t>0 * 2/3 = 0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76469" y="4485562"/>
              <a:ext cx="7434131" cy="1100311"/>
              <a:chOff x="1176469" y="5256039"/>
              <a:chExt cx="7434131" cy="110031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7326130" cy="1100311"/>
                <a:chOff x="1233621" y="4905434"/>
                <a:chExt cx="7326130" cy="11003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7326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보통 사람들은 </a:t>
                  </a:r>
                  <a:r>
                    <a:rPr lang="ko-KR" altLang="en-US" b="1" smtClean="0">
                      <a:solidFill>
                        <a:srgbClr val="CA0464"/>
                      </a:solidFill>
                    </a:rPr>
                    <a:t>보통 사람들이 어떤 의견을 가지고 있다고 예측</a:t>
                  </a:r>
                  <a:r>
                    <a:rPr lang="ko-KR" altLang="en-US" smtClean="0"/>
                    <a:t>하는가</a:t>
                  </a:r>
                  <a:endParaRPr lang="en-US" altLang="ko-KR" smtClean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233622" y="5636413"/>
                  <a:ext cx="5392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 smtClean="0">
                      <a:sym typeface="Wingdings" panose="05000000000000000000" pitchFamily="2" charset="2"/>
                    </a:rPr>
                    <a:t>주식시장에서 주가가 위아래로 요동치는 이유</a:t>
                  </a:r>
                  <a:endParaRPr lang="en-US" altLang="ko-KR" smtClean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992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 smtClean="0">
                      <a:sym typeface="Wingdings" panose="05000000000000000000" pitchFamily="2" charset="2"/>
                    </a:rPr>
                    <a:t>가장 많은 사람들이 좋다고 생각할 것 같은 주식을 사야 이득</a:t>
                  </a:r>
                  <a:endParaRPr lang="en-US" altLang="ko-KR" smtClean="0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39"/>
                <a:ext cx="108000" cy="110031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10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05" y="849027"/>
            <a:ext cx="4792772" cy="1800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685571" y="1475699"/>
            <a:ext cx="8825106" cy="3906600"/>
            <a:chOff x="1685571" y="1788670"/>
            <a:chExt cx="8825106" cy="3906600"/>
          </a:xfrm>
        </p:grpSpPr>
        <p:grpSp>
          <p:nvGrpSpPr>
            <p:cNvPr id="23" name="그룹 22"/>
            <p:cNvGrpSpPr/>
            <p:nvPr/>
          </p:nvGrpSpPr>
          <p:grpSpPr>
            <a:xfrm>
              <a:off x="1685571" y="1788670"/>
              <a:ext cx="8825106" cy="3537268"/>
              <a:chOff x="1147570" y="1845031"/>
              <a:chExt cx="8825106" cy="353726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147570" y="1845031"/>
                <a:ext cx="8825106" cy="3080442"/>
                <a:chOff x="1233620" y="1055568"/>
                <a:chExt cx="8825106" cy="3080442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871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3. B</a:t>
                  </a:r>
                  <a:r>
                    <a:rPr lang="ko-KR" altLang="en-US" smtClean="0"/>
                    <a:t>가 수락하면 </a:t>
                  </a:r>
                  <a:r>
                    <a:rPr lang="en-US" altLang="ko-KR" smtClean="0"/>
                    <a:t>A</a:t>
                  </a:r>
                  <a:r>
                    <a:rPr lang="ko-KR" altLang="en-US" smtClean="0"/>
                    <a:t>의 제안대로 돈을 나눠 가지며</a:t>
                  </a:r>
                  <a:r>
                    <a:rPr lang="en-US" altLang="ko-KR" smtClean="0"/>
                    <a:t>, </a:t>
                  </a:r>
                  <a:r>
                    <a:rPr lang="ko-KR" altLang="en-US" smtClean="0"/>
                    <a:t>거절하면 둘 다 돈을 받지 못한다</a:t>
                  </a:r>
                  <a:endParaRPr lang="en-US" altLang="ko-KR" smtClean="0"/>
                </a:p>
              </p:txBody>
            </p:sp>
            <p:grpSp>
              <p:nvGrpSpPr>
                <p:cNvPr id="6" name="그룹 5"/>
                <p:cNvGrpSpPr/>
                <p:nvPr/>
              </p:nvGrpSpPr>
              <p:grpSpPr>
                <a:xfrm>
                  <a:off x="1233620" y="1055568"/>
                  <a:ext cx="8547906" cy="3080442"/>
                  <a:chOff x="1233620" y="1055568"/>
                  <a:chExt cx="8547906" cy="3080442"/>
                </a:xfrm>
              </p:grpSpPr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1233620" y="1055568"/>
                    <a:ext cx="8547906" cy="3080442"/>
                    <a:chOff x="1272368" y="1049299"/>
                    <a:chExt cx="8547906" cy="3080442"/>
                  </a:xfrm>
                </p:grpSpPr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1272369" y="1049299"/>
                      <a:ext cx="500426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000" b="1" smtClean="0"/>
                        <a:t>최후통첩 게임</a:t>
                      </a:r>
                      <a:endParaRPr lang="en-US" altLang="ko-KR" sz="3000" b="1" smtClean="0"/>
                    </a:p>
                  </p:txBody>
                </p:sp>
                <p:grpSp>
                  <p:nvGrpSpPr>
                    <p:cNvPr id="29" name="그룹 28"/>
                    <p:cNvGrpSpPr/>
                    <p:nvPr/>
                  </p:nvGrpSpPr>
                  <p:grpSpPr>
                    <a:xfrm>
                      <a:off x="1272368" y="2059831"/>
                      <a:ext cx="8547906" cy="2069910"/>
                      <a:chOff x="1272368" y="2059831"/>
                      <a:chExt cx="8547906" cy="2069910"/>
                    </a:xfrm>
                  </p:grpSpPr>
                  <p:grpSp>
                    <p:nvGrpSpPr>
                      <p:cNvPr id="27" name="그룹 26"/>
                      <p:cNvGrpSpPr/>
                      <p:nvPr/>
                    </p:nvGrpSpPr>
                    <p:grpSpPr>
                      <a:xfrm>
                        <a:off x="1380369" y="2059831"/>
                        <a:ext cx="8439905" cy="964104"/>
                        <a:chOff x="1380369" y="2059831"/>
                        <a:chExt cx="8439905" cy="964104"/>
                      </a:xfrm>
                    </p:grpSpPr>
                    <p:sp>
                      <p:nvSpPr>
                        <p:cNvPr id="3" name="TextBox 2"/>
                        <p:cNvSpPr txBox="1"/>
                        <p:nvPr/>
                      </p:nvSpPr>
                      <p:spPr>
                        <a:xfrm>
                          <a:off x="1380369" y="2059831"/>
                          <a:ext cx="843990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 smtClean="0"/>
                            <a:t> 룰 설명 </a:t>
                          </a:r>
                          <a:r>
                            <a:rPr lang="en-US" altLang="ko-KR" smtClean="0"/>
                            <a:t>: </a:t>
                          </a:r>
                        </a:p>
                      </p:txBody>
                    </p:sp>
                    <p:sp>
                      <p:nvSpPr>
                        <p:cNvPr id="4" name="TextBox 3"/>
                        <p:cNvSpPr txBox="1"/>
                        <p:nvPr/>
                      </p:nvSpPr>
                      <p:spPr>
                        <a:xfrm>
                          <a:off x="1380369" y="2654603"/>
                          <a:ext cx="50020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/>
                            <a:t> </a:t>
                          </a:r>
                          <a:r>
                            <a:rPr lang="en-US" altLang="ko-KR" smtClean="0"/>
                            <a:t>1. </a:t>
                          </a:r>
                          <a:r>
                            <a:rPr lang="ko-KR" altLang="en-US" smtClean="0"/>
                            <a:t>참여자 </a:t>
                          </a:r>
                          <a:r>
                            <a:rPr lang="en-US" altLang="ko-KR" smtClean="0"/>
                            <a:t>A</a:t>
                          </a:r>
                          <a:r>
                            <a:rPr lang="ko-KR" altLang="en-US" smtClean="0"/>
                            <a:t>와 </a:t>
                          </a:r>
                          <a:r>
                            <a:rPr lang="en-US" altLang="ko-KR" smtClean="0"/>
                            <a:t>B</a:t>
                          </a:r>
                          <a:r>
                            <a:rPr lang="ko-KR" altLang="en-US" smtClean="0"/>
                            <a:t>는 </a:t>
                          </a:r>
                          <a:r>
                            <a:rPr lang="en-US" altLang="ko-KR" smtClean="0"/>
                            <a:t>100</a:t>
                          </a:r>
                          <a:r>
                            <a:rPr lang="ko-KR" altLang="en-US" smtClean="0"/>
                            <a:t>만원을 나눠 가진다</a:t>
                          </a:r>
                          <a:endParaRPr lang="en-US" altLang="ko-KR" smtClean="0"/>
                        </a:p>
                      </p:txBody>
                    </p:sp>
                  </p:grpSp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1272368" y="2065844"/>
                        <a:ext cx="108001" cy="2063897"/>
                      </a:xfrm>
                      <a:prstGeom prst="rect">
                        <a:avLst/>
                      </a:prstGeom>
                      <a:solidFill>
                        <a:srgbClr val="CA046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341622" y="3030204"/>
                    <a:ext cx="82313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2. A</a:t>
                    </a:r>
                    <a:r>
                      <a:rPr lang="ko-KR" altLang="en-US" smtClean="0"/>
                      <a:t>는 </a:t>
                    </a:r>
                    <a:r>
                      <a:rPr lang="en-US" altLang="ko-KR" smtClean="0"/>
                      <a:t>B</a:t>
                    </a:r>
                    <a:r>
                      <a:rPr lang="ko-KR" altLang="en-US" smtClean="0"/>
                      <a:t>에게 돈을 어떻게 나눌지 비율로 제안하며</a:t>
                    </a:r>
                    <a:r>
                      <a:rPr lang="en-US" altLang="ko-KR" smtClean="0"/>
                      <a:t>, B</a:t>
                    </a:r>
                    <a:r>
                      <a:rPr lang="ko-KR" altLang="en-US" smtClean="0"/>
                      <a:t>는 제안을 수락</a:t>
                    </a:r>
                    <a:r>
                      <a:rPr lang="en-US" altLang="ko-KR" smtClean="0"/>
                      <a:t>/</a:t>
                    </a:r>
                    <a:r>
                      <a:rPr lang="ko-KR" altLang="en-US" smtClean="0"/>
                      <a:t>거절한다</a:t>
                    </a:r>
                    <a:endParaRPr lang="en-US" altLang="ko-KR" smtClean="0"/>
                  </a:p>
                </p:txBody>
              </p: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1255572" y="4556141"/>
                <a:ext cx="612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4. A</a:t>
                </a:r>
                <a:r>
                  <a:rPr lang="ko-KR" altLang="en-US" smtClean="0"/>
                  <a:t>는 제안을 한 번만 할 수 있으며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철회</a:t>
                </a:r>
                <a:r>
                  <a:rPr lang="en-US" altLang="ko-KR" smtClean="0"/>
                  <a:t>/</a:t>
                </a:r>
                <a:r>
                  <a:rPr lang="ko-KR" altLang="en-US" smtClean="0"/>
                  <a:t>번복은 불가능</a:t>
                </a:r>
                <a:endParaRPr lang="en-US" altLang="ko-KR" smtClean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63571" y="5012967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3"/>
                  </a:rPr>
                  <a:t>https://</a:t>
                </a:r>
                <a:r>
                  <a:rPr lang="en-US" altLang="ko-KR" smtClean="0">
                    <a:hlinkClick r:id="rId3"/>
                  </a:rPr>
                  <a:t>forms.gle/f23gzEau5Mx7XYbP7</a:t>
                </a:r>
                <a:endParaRPr lang="en-US" altLang="ko-KR" smtClean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901572" y="532593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4"/>
                </a:rPr>
                <a:t>https://</a:t>
              </a:r>
              <a:r>
                <a:rPr lang="en-US" altLang="ko-KR" smtClean="0">
                  <a:hlinkClick r:id="rId4"/>
                </a:rPr>
                <a:t>forms.gle/zztty8Y4pWgMqhAg8</a:t>
              </a:r>
              <a:endParaRPr lang="en-US" altLang="ko-KR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5203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1681</Words>
  <Application>Microsoft Office PowerPoint</Application>
  <PresentationFormat>와이드스크린</PresentationFormat>
  <Paragraphs>401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201</cp:revision>
  <dcterms:created xsi:type="dcterms:W3CDTF">2022-11-14T06:15:22Z</dcterms:created>
  <dcterms:modified xsi:type="dcterms:W3CDTF">2022-11-25T06:12:20Z</dcterms:modified>
</cp:coreProperties>
</file>