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15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ruq0g5nfDw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꼬리에 꼬리를 무는 그날 이야기 : SBS">
            <a:extLst>
              <a:ext uri="{FF2B5EF4-FFF2-40B4-BE49-F238E27FC236}">
                <a16:creationId xmlns:a16="http://schemas.microsoft.com/office/drawing/2014/main" id="{2534CD06-C0E8-DA9A-88E4-30CA0C52B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" t="3558" b="44296"/>
          <a:stretch/>
        </p:blipFill>
        <p:spPr bwMode="auto">
          <a:xfrm>
            <a:off x="-1524" y="1628999"/>
            <a:ext cx="12192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FE5D844-22CC-4539-F2A9-9D0B387C1DAF}"/>
              </a:ext>
            </a:extLst>
          </p:cNvPr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00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9641" y="269410"/>
            <a:ext cx="500426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꼬꼬무</a:t>
            </a:r>
            <a:r>
              <a:rPr lang="ko-KR" altLang="en-US" sz="1200" dirty="0"/>
              <a:t> 이야기</a:t>
            </a:r>
            <a:endParaRPr lang="en-US" altLang="ko-KR" sz="1200" dirty="0"/>
          </a:p>
          <a:p>
            <a:r>
              <a:rPr lang="ko-KR" altLang="en-US" sz="1200" dirty="0"/>
              <a:t>책 소개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이 세상은 시뮬레이션인가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양자역학으로 이어짐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en-US" altLang="ko-KR" sz="1200" dirty="0"/>
              <a:t>2001</a:t>
            </a:r>
            <a:r>
              <a:rPr lang="ko-KR" altLang="en-US" sz="1200" dirty="0"/>
              <a:t>년 논문 하나 </a:t>
            </a:r>
            <a:r>
              <a:rPr lang="en-US" altLang="ko-KR" sz="1200" dirty="0"/>
              <a:t>– </a:t>
            </a:r>
            <a:r>
              <a:rPr lang="ko-KR" altLang="en-US" sz="1200" dirty="0"/>
              <a:t>당신은 컴퓨터 시뮬레이션에 살고 있는가</a:t>
            </a:r>
            <a:r>
              <a:rPr lang="en-US" altLang="ko-KR" sz="1200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과거 </a:t>
            </a:r>
            <a:r>
              <a:rPr lang="en-US" altLang="ko-KR" sz="1200" dirty="0"/>
              <a:t>2</a:t>
            </a:r>
            <a:r>
              <a:rPr lang="ko-KR" altLang="en-US" sz="1200" dirty="0"/>
              <a:t>차원 게임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엄청난 그래픽의 게임 </a:t>
            </a:r>
            <a:r>
              <a:rPr lang="en-US" altLang="ko-KR" sz="1200" dirty="0">
                <a:sym typeface="Wingdings" panose="05000000000000000000" pitchFamily="2" charset="2"/>
              </a:rPr>
              <a:t> VR</a:t>
            </a:r>
            <a:r>
              <a:rPr lang="ko-KR" altLang="en-US" sz="1200" dirty="0">
                <a:sym typeface="Wingdings" panose="05000000000000000000" pitchFamily="2" charset="2"/>
              </a:rPr>
              <a:t>로 발전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ym typeface="Wingdings" panose="05000000000000000000" pitchFamily="2" charset="2"/>
              </a:rPr>
              <a:t>그럼 이후엔 시뮬레이션은 어떻게 될까</a:t>
            </a:r>
            <a:r>
              <a:rPr lang="en-US" altLang="ko-KR" sz="1200" dirty="0">
                <a:sym typeface="Wingdings" panose="05000000000000000000" pitchFamily="2" charset="2"/>
              </a:rPr>
              <a:t>? </a:t>
            </a:r>
            <a:r>
              <a:rPr lang="ko-KR" altLang="en-US" sz="1200" dirty="0">
                <a:sym typeface="Wingdings" panose="05000000000000000000" pitchFamily="2" charset="2"/>
              </a:rPr>
              <a:t>언젠가는 현실과 구분되지 않을 정도의 가상 세계를 구현할 수 있게 될까</a:t>
            </a:r>
            <a:r>
              <a:rPr lang="en-US" altLang="ko-KR" sz="1200" dirty="0">
                <a:sym typeface="Wingdings" panose="05000000000000000000" pitchFamily="2" charset="2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뇌의 뉴런 하나하나까지 모두 구현된 가상 캐릭터는 자신들의 세상이 진짜라고 느낄 것이고 그들이 사는 가상 세계에서도 과학 기술은 계속 발전할 것</a:t>
            </a:r>
            <a:r>
              <a:rPr lang="en-US" altLang="ko-KR" sz="1200" dirty="0"/>
              <a:t>. </a:t>
            </a:r>
            <a:r>
              <a:rPr lang="ko-KR" altLang="en-US" sz="1200" dirty="0"/>
              <a:t>그렇다면 그들도 언젠가는 그들의 현실과 구분되지 않을 정도의 시뮬레이션을 만들게 될 것이다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심즈</a:t>
            </a:r>
            <a:r>
              <a:rPr lang="ko-KR" altLang="en-US" sz="1200" dirty="0"/>
              <a:t> 게임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우리가 한 번 가상 세계를 만들면 그 세계 속에서도 또 다른 가상 세계가 만들어질 것이고</a:t>
            </a:r>
            <a:r>
              <a:rPr lang="en-US" altLang="ko-KR" sz="1200" dirty="0"/>
              <a:t>, </a:t>
            </a:r>
            <a:r>
              <a:rPr lang="ko-KR" altLang="en-US" sz="1200" dirty="0"/>
              <a:t>이를 반복하면 거의 무한에 가까운 가상의 우주가 만들어질 것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그렇다면 이미 그 일이 일어나지 않았다는 것을 어떻게 확신하는가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일론 </a:t>
            </a:r>
            <a:r>
              <a:rPr lang="ko-KR" altLang="en-US" sz="1200" dirty="0" err="1"/>
              <a:t>머스크도</a:t>
            </a:r>
            <a:r>
              <a:rPr lang="ko-KR" altLang="en-US" sz="1200" dirty="0"/>
              <a:t> </a:t>
            </a:r>
            <a:r>
              <a:rPr lang="en-US" altLang="ko-KR" sz="1200" dirty="0"/>
              <a:t>99.999%</a:t>
            </a:r>
            <a:r>
              <a:rPr lang="ko-KR" altLang="en-US" sz="1200" dirty="0"/>
              <a:t>확률로 이 세상은 시뮬레이션이라고 말했음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수많은 시뮬레이션 중에서 시뮬레이션이 아닌 진짜 현실은 단 하나밖에 없을 것이니 </a:t>
            </a:r>
            <a:r>
              <a:rPr lang="en-US" altLang="ko-KR" sz="1200" dirty="0"/>
              <a:t>99.99% </a:t>
            </a:r>
            <a:r>
              <a:rPr lang="ko-KR" altLang="en-US" sz="1200" dirty="0"/>
              <a:t>확률이라고 말함</a:t>
            </a:r>
            <a:r>
              <a:rPr lang="en-US" altLang="ko-KR" sz="1200" dirty="0"/>
              <a:t>. </a:t>
            </a:r>
            <a:r>
              <a:rPr lang="ko-KR" altLang="en-US" sz="1200" dirty="0"/>
              <a:t>이는 현실이 진짜일 확률을 </a:t>
            </a:r>
            <a:r>
              <a:rPr lang="en-US" altLang="ko-KR" sz="1200" dirty="0"/>
              <a:t>10</a:t>
            </a:r>
            <a:r>
              <a:rPr lang="ko-KR" altLang="en-US" sz="1200" dirty="0" err="1"/>
              <a:t>억분의</a:t>
            </a:r>
            <a:r>
              <a:rPr lang="ko-KR" altLang="en-US" sz="1200" dirty="0"/>
              <a:t> </a:t>
            </a:r>
            <a:r>
              <a:rPr lang="en-US" altLang="ko-KR" sz="1200" dirty="0"/>
              <a:t>1</a:t>
            </a: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논문에서는 </a:t>
            </a:r>
            <a:r>
              <a:rPr lang="en-US" altLang="ko-KR" sz="1200" dirty="0"/>
              <a:t>3</a:t>
            </a:r>
            <a:r>
              <a:rPr lang="ko-KR" altLang="en-US" sz="1200" dirty="0"/>
              <a:t>가지 가능성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시뮬레이션을 구현할 정도의 기술을 갖기 전에 인류 멸망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기술이 있어도 만들지 않거나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/>
              <a:t>이 세상이 시뮬레이션이거나</a:t>
            </a:r>
            <a:endParaRPr lang="en-US" altLang="ko-KR" sz="12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pPr marL="171450" indent="-171450">
              <a:buFontTx/>
              <a:buChar char="-"/>
            </a:pPr>
            <a:r>
              <a:rPr lang="ko-KR" altLang="en-US" sz="1200" dirty="0" err="1"/>
              <a:t>일론머스크는</a:t>
            </a:r>
            <a:r>
              <a:rPr lang="ko-KR" altLang="en-US" sz="1200" dirty="0"/>
              <a:t> 오히려 이 세상이 시뮬레이션이길 바라는 것이 낫다고 말함</a:t>
            </a:r>
            <a:r>
              <a:rPr lang="en-US" altLang="ko-KR" sz="1200" dirty="0"/>
              <a:t>. </a:t>
            </a:r>
            <a:r>
              <a:rPr lang="ko-KR" altLang="en-US" sz="1200" dirty="0"/>
              <a:t>아니면 우리는 지금 멸종의 길로 가고 있을 테니까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1308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9641" y="106850"/>
            <a:ext cx="50042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 세상이 시뮬레이션이라는 것은 증명도 반증도 할 순 없지만</a:t>
            </a:r>
            <a:r>
              <a:rPr lang="en-US" altLang="ko-KR" sz="1200" dirty="0"/>
              <a:t> </a:t>
            </a:r>
            <a:r>
              <a:rPr lang="ko-KR" altLang="en-US" sz="1200" dirty="0"/>
              <a:t>재밌는게 있다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양자역학의 </a:t>
            </a:r>
            <a:r>
              <a:rPr lang="ko-KR" altLang="en-US" sz="1200" dirty="0" err="1"/>
              <a:t>이중슬릿</a:t>
            </a:r>
            <a:r>
              <a:rPr lang="ko-KR" altLang="en-US" sz="1200" dirty="0"/>
              <a:t> 실험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우리가 관측하기 전 파동이었던 전자는 관측하는 순간 파동이 붕괴하고 입자가 된다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비슷한 건 우리가 </a:t>
            </a:r>
            <a:r>
              <a:rPr lang="ko-KR" altLang="en-US" sz="1200" dirty="0" err="1">
                <a:sym typeface="Wingdings" panose="05000000000000000000" pitchFamily="2" charset="2"/>
              </a:rPr>
              <a:t>배틀그라운드</a:t>
            </a:r>
            <a:r>
              <a:rPr lang="ko-KR" altLang="en-US" sz="1200" dirty="0">
                <a:sym typeface="Wingdings" panose="05000000000000000000" pitchFamily="2" charset="2"/>
              </a:rPr>
              <a:t> 같은 현실과 비슷한 환경을 </a:t>
            </a:r>
            <a:r>
              <a:rPr lang="ko-KR" altLang="en-US" sz="1200" dirty="0" err="1">
                <a:sym typeface="Wingdings" panose="05000000000000000000" pitchFamily="2" charset="2"/>
              </a:rPr>
              <a:t>구현해놓은</a:t>
            </a:r>
            <a:r>
              <a:rPr lang="ko-KR" altLang="en-US" sz="1200" dirty="0">
                <a:sym typeface="Wingdings" panose="05000000000000000000" pitchFamily="2" charset="2"/>
              </a:rPr>
              <a:t> 게임을 할 때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캐릭터가 움직이는 방향으로 세상을 바라볼 수 있는데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실은 캐릭터가 </a:t>
            </a:r>
            <a:r>
              <a:rPr lang="ko-KR" altLang="en-US" sz="1200" dirty="0" err="1">
                <a:sym typeface="Wingdings" panose="05000000000000000000" pitchFamily="2" charset="2"/>
              </a:rPr>
              <a:t>보고있지</a:t>
            </a:r>
            <a:r>
              <a:rPr lang="ko-KR" altLang="en-US" sz="1200" dirty="0">
                <a:sym typeface="Wingdings" panose="05000000000000000000" pitchFamily="2" charset="2"/>
              </a:rPr>
              <a:t> 않은 뒷방향은 아무것도 없다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게임에서는 미리 세상을 </a:t>
            </a:r>
            <a:r>
              <a:rPr lang="ko-KR" altLang="en-US" sz="1200" dirty="0" err="1">
                <a:sym typeface="Wingdings" panose="05000000000000000000" pitchFamily="2" charset="2"/>
              </a:rPr>
              <a:t>구현해놓지</a:t>
            </a:r>
            <a:r>
              <a:rPr lang="ko-KR" altLang="en-US" sz="1200" dirty="0">
                <a:sym typeface="Wingdings" panose="05000000000000000000" pitchFamily="2" charset="2"/>
              </a:rPr>
              <a:t> 않는다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고용량의 게임을 효율적으로 돌리기 위해 게임 캐릭터가 보지 않는 공간은 </a:t>
            </a:r>
            <a:r>
              <a:rPr lang="ko-KR" altLang="en-US" sz="1200" dirty="0" err="1">
                <a:sym typeface="Wingdings" panose="05000000000000000000" pitchFamily="2" charset="2"/>
              </a:rPr>
              <a:t>만들어놓지</a:t>
            </a:r>
            <a:r>
              <a:rPr lang="ko-KR" altLang="en-US" sz="1200" dirty="0">
                <a:sym typeface="Wingdings" panose="05000000000000000000" pitchFamily="2" charset="2"/>
              </a:rPr>
              <a:t> 않다가 게임 캐릭터가 관측하는 순간 세상이 나타나도록 하는 것이 훨씬 더 효율적이다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마치 파동이었던 전자가 관측하는 순간 입자가 되는 것처럼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/>
              <a:t>우리 우주에는 절대 바뀌지 않는 법칙 </a:t>
            </a:r>
            <a:r>
              <a:rPr lang="en-US" altLang="ko-KR" sz="1200" dirty="0"/>
              <a:t>: </a:t>
            </a:r>
            <a:r>
              <a:rPr lang="ko-KR" altLang="en-US" sz="1200" dirty="0"/>
              <a:t>그 어떤 물질도 빛보다는 빠를 수 없다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/>
              <a:t>이러한 우주의 제한 속도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/>
              <a:t>모든 컴퓨터 시뮬레이션에는 연산에 한계가 있음</a:t>
            </a:r>
            <a:r>
              <a:rPr lang="en-US" altLang="ko-KR" sz="1200" dirty="0"/>
              <a:t>. </a:t>
            </a:r>
            <a:r>
              <a:rPr lang="ko-KR" altLang="en-US" sz="1200" dirty="0"/>
              <a:t>연산이 무제한이 되어버리면 데이터를 처리할 수 있는 영역을 벗어나므로</a:t>
            </a:r>
            <a:r>
              <a:rPr lang="en-US" altLang="ko-KR" sz="1200" dirty="0"/>
              <a:t>. </a:t>
            </a:r>
            <a:r>
              <a:rPr lang="ko-KR" altLang="en-US" sz="1200" dirty="0"/>
              <a:t>그 데이터 처리 한계 구간이 빛의 속도일 것이다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200" dirty="0"/>
          </a:p>
          <a:p>
            <a:r>
              <a:rPr lang="en-US" altLang="ko-KR" sz="1200" dirty="0"/>
              <a:t>///</a:t>
            </a:r>
            <a:r>
              <a:rPr lang="ko-KR" altLang="en-US" sz="1200" dirty="0"/>
              <a:t>하지만 </a:t>
            </a:r>
            <a:r>
              <a:rPr lang="ko-KR" altLang="en-US" sz="1200" dirty="0" err="1"/>
              <a:t>어찌보면</a:t>
            </a:r>
            <a:r>
              <a:rPr lang="ko-KR" altLang="en-US" sz="1200" dirty="0"/>
              <a:t> 이런 것들은 다 우리가 현재 알고 있는 컴퓨터 작동방식에 제한된 상상이 아닐까</a:t>
            </a:r>
            <a:endParaRPr lang="en-US" altLang="ko-KR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F033E3-079F-AF10-17DF-F045B9A6789B}"/>
              </a:ext>
            </a:extLst>
          </p:cNvPr>
          <p:cNvSpPr txBox="1"/>
          <p:nvPr/>
        </p:nvSpPr>
        <p:spPr>
          <a:xfrm>
            <a:off x="4609641" y="5164186"/>
            <a:ext cx="5004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정보 </a:t>
            </a:r>
            <a:r>
              <a:rPr lang="en-US" altLang="ko-KR" sz="1200" dirty="0"/>
              <a:t>– </a:t>
            </a:r>
            <a:r>
              <a:rPr lang="ko-KR" altLang="en-US" sz="1200" dirty="0" err="1"/>
              <a:t>섀넌</a:t>
            </a:r>
            <a:r>
              <a:rPr lang="ko-KR" altLang="en-US" sz="1200" dirty="0"/>
              <a:t> 전화 전기신호 </a:t>
            </a:r>
            <a:r>
              <a:rPr lang="en-US" altLang="ko-KR" sz="1200" dirty="0"/>
              <a:t>/ </a:t>
            </a:r>
            <a:r>
              <a:rPr lang="ko-KR" altLang="en-US" sz="1200" dirty="0"/>
              <a:t>정보는 </a:t>
            </a:r>
            <a:r>
              <a:rPr lang="en-US" altLang="ko-KR" sz="1200" dirty="0"/>
              <a:t>0 </a:t>
            </a:r>
            <a:r>
              <a:rPr lang="ko-KR" altLang="en-US" sz="1200" dirty="0"/>
              <a:t>과 </a:t>
            </a:r>
            <a:r>
              <a:rPr lang="en-US" altLang="ko-KR" sz="1200" dirty="0"/>
              <a:t>1</a:t>
            </a:r>
            <a:r>
              <a:rPr lang="ko-KR" altLang="en-US" sz="1200" dirty="0"/>
              <a:t>이 나타나는 빈도</a:t>
            </a:r>
            <a:r>
              <a:rPr lang="en-US" altLang="ko-KR" sz="1200" dirty="0"/>
              <a:t>, </a:t>
            </a:r>
            <a:r>
              <a:rPr lang="ko-KR" altLang="en-US" sz="1200" dirty="0"/>
              <a:t>즉 확률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이중슬릿</a:t>
            </a:r>
            <a:r>
              <a:rPr lang="ko-KR" altLang="en-US" sz="1200" dirty="0"/>
              <a:t> 실험에서 우리가 직접 관측을 하지 않아도 전자가 두 슬릿 중 어떤 슬릿을 지나갔는지 우리가 알 수 있으면</a:t>
            </a:r>
            <a:r>
              <a:rPr lang="en-US" altLang="ko-KR" sz="1200" dirty="0"/>
              <a:t>, </a:t>
            </a:r>
            <a:r>
              <a:rPr lang="ko-KR" altLang="en-US" sz="1200" dirty="0"/>
              <a:t>그 전자는 파동이 아닌 입자가 되어 나타난다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둘 중 하나의 슬릿에 산소 입자들을 놓고 전자가 지나가도록 한 뒤 산소 입자들에 남은 흔적을 통해 전자가 어떤 슬릿을 통과했는지 우리가 나중에 확인할 수 있으면 전자는 파동이 아닌 입자가 됨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/>
              <a:t>여기서 </a:t>
            </a:r>
            <a:r>
              <a:rPr lang="ko-KR" altLang="en-US" sz="1200" dirty="0" err="1"/>
              <a:t>중요한건</a:t>
            </a:r>
            <a:r>
              <a:rPr lang="ko-KR" altLang="en-US" sz="1200" dirty="0"/>
              <a:t> 우리가 직접 관측을 했느냐가 아닌</a:t>
            </a:r>
            <a:r>
              <a:rPr lang="en-US" altLang="ko-KR" sz="1200" dirty="0"/>
              <a:t>, </a:t>
            </a:r>
            <a:r>
              <a:rPr lang="ko-KR" altLang="en-US" sz="1200" dirty="0"/>
              <a:t>이들에 대한 정보를 우리가 알 수 있느냐 </a:t>
            </a:r>
            <a:r>
              <a:rPr lang="ko-KR" altLang="en-US" sz="1200" dirty="0" err="1"/>
              <a:t>없느냐이다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/>
              <a:t>전자가 파동이 되느냐 입자가 되느냐는 우리가 슬릿에 산소 입자를 놓았을 때 이미 결정된 것이다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03101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9641" y="269410"/>
            <a:ext cx="500426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전자는 파동과 입자의 성질을 모두 가지고 있음</a:t>
            </a:r>
            <a:endParaRPr lang="en-US" altLang="ko-KR" sz="1200" dirty="0"/>
          </a:p>
          <a:p>
            <a:r>
              <a:rPr lang="ko-KR" altLang="en-US" sz="1200" dirty="0"/>
              <a:t>파동이란 파도나 소리를 생각하면 쉬움</a:t>
            </a:r>
            <a:endParaRPr lang="en-US" altLang="ko-KR" sz="1200" dirty="0"/>
          </a:p>
          <a:p>
            <a:r>
              <a:rPr lang="ko-KR" altLang="en-US" sz="1200" dirty="0"/>
              <a:t>매질을 통해 에너지가 전달되는 것</a:t>
            </a:r>
            <a:endParaRPr lang="en-US" altLang="ko-KR" sz="1200" dirty="0"/>
          </a:p>
          <a:p>
            <a:r>
              <a:rPr lang="ko-KR" altLang="en-US" sz="1200" dirty="0"/>
              <a:t>파동이 </a:t>
            </a:r>
            <a:r>
              <a:rPr lang="ko-KR" altLang="en-US" sz="1200" dirty="0" err="1"/>
              <a:t>퍼져나가다가</a:t>
            </a:r>
            <a:r>
              <a:rPr lang="ko-KR" altLang="en-US" sz="1200" dirty="0"/>
              <a:t> 장애물을 만나면 휘어져 </a:t>
            </a:r>
            <a:r>
              <a:rPr lang="ko-KR" altLang="en-US" sz="1200" dirty="0" err="1"/>
              <a:t>돌아감</a:t>
            </a:r>
            <a:r>
              <a:rPr lang="ko-KR" altLang="en-US" sz="1200" dirty="0"/>
              <a:t> </a:t>
            </a:r>
            <a:r>
              <a:rPr lang="en-US" altLang="ko-KR" sz="1200" dirty="0"/>
              <a:t>– </a:t>
            </a:r>
            <a:r>
              <a:rPr lang="ko-KR" altLang="en-US" sz="1200" dirty="0"/>
              <a:t>파동의 회절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입자는 물질을 구성하는 아주 작은 알갱이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</a:t>
            </a:r>
            <a:r>
              <a:rPr lang="ko-KR" altLang="en-US" sz="1200" dirty="0"/>
              <a:t>질량을 가짐</a:t>
            </a:r>
            <a:endParaRPr lang="en-US" altLang="ko-KR" sz="1200" dirty="0"/>
          </a:p>
          <a:p>
            <a:r>
              <a:rPr lang="ko-KR" altLang="en-US" sz="1200" dirty="0"/>
              <a:t>입자는 한 방향으로만 이동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과거 입자와 파동이 동시에 될 수는 없다고 생각</a:t>
            </a:r>
            <a:endParaRPr lang="en-US" altLang="ko-KR" sz="1200" dirty="0"/>
          </a:p>
          <a:p>
            <a:r>
              <a:rPr lang="ko-KR" altLang="en-US" sz="1200" dirty="0"/>
              <a:t>하지만 </a:t>
            </a:r>
            <a:r>
              <a:rPr lang="ko-KR" altLang="en-US" sz="1200" dirty="0" err="1"/>
              <a:t>이중슬릿</a:t>
            </a:r>
            <a:r>
              <a:rPr lang="ko-KR" altLang="en-US" sz="1200" dirty="0"/>
              <a:t> 실험으로 모든 상식이 무너짐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슬릿은 길다란 구멍을 말함</a:t>
            </a:r>
            <a:endParaRPr lang="en-US" altLang="ko-KR" sz="1200" dirty="0"/>
          </a:p>
          <a:p>
            <a:r>
              <a:rPr lang="ko-KR" altLang="en-US" sz="1200" dirty="0"/>
              <a:t>길다란 구멍이 두개라서 </a:t>
            </a:r>
            <a:r>
              <a:rPr lang="ko-KR" altLang="en-US" sz="1200" dirty="0" err="1"/>
              <a:t>이중슬릿</a:t>
            </a:r>
            <a:r>
              <a:rPr lang="ko-KR" altLang="en-US" sz="1200" dirty="0"/>
              <a:t> 실험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구멍이 </a:t>
            </a:r>
            <a:r>
              <a:rPr lang="en-US" altLang="ko-KR" sz="1200" dirty="0"/>
              <a:t>2</a:t>
            </a:r>
            <a:r>
              <a:rPr lang="ko-KR" altLang="en-US" sz="1200" dirty="0"/>
              <a:t>개 뚫린 판자 뒤에 판자를 하나 더 설치해두고 전자를 쏘는 총으로 전자를 쏨</a:t>
            </a:r>
            <a:endParaRPr lang="en-US" altLang="ko-KR" sz="1200" dirty="0"/>
          </a:p>
          <a:p>
            <a:r>
              <a:rPr lang="ko-KR" altLang="en-US" sz="1200" dirty="0"/>
              <a:t>입자라면 일부는 튕겨지고 일부는 구멍을 통과해 벽에 도착할 것이라 예상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줄무늬 </a:t>
            </a:r>
            <a:r>
              <a:rPr lang="en-US" altLang="ko-KR" sz="1200" dirty="0"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sym typeface="Wingdings" panose="05000000000000000000" pitchFamily="2" charset="2"/>
              </a:rPr>
              <a:t>개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ko-KR" altLang="en-US" sz="1200" dirty="0">
                <a:sym typeface="Wingdings" panose="05000000000000000000" pitchFamily="2" charset="2"/>
              </a:rPr>
              <a:t>하지만 결과는 여러 개의 줄무늬 나옴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파동이라면 </a:t>
            </a:r>
            <a:r>
              <a:rPr lang="en-US" altLang="ko-KR" sz="1200" dirty="0"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sym typeface="Wingdings" panose="05000000000000000000" pitchFamily="2" charset="2"/>
              </a:rPr>
              <a:t>개의 슬릿을 동시에 지나 간섭무늬 패턴과 일치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r>
              <a:rPr lang="ko-KR" altLang="en-US" sz="1200" dirty="0">
                <a:sym typeface="Wingdings" panose="05000000000000000000" pitchFamily="2" charset="2"/>
              </a:rPr>
              <a:t>하지만 전자를 쏜 직후 전자가 어떻게 통과하는지 확인하기 위해 사진을 찍으니 줄무늬 </a:t>
            </a:r>
            <a:r>
              <a:rPr lang="en-US" altLang="ko-KR" sz="1200" dirty="0">
                <a:sym typeface="Wingdings" panose="05000000000000000000" pitchFamily="2" charset="2"/>
              </a:rPr>
              <a:t>2</a:t>
            </a:r>
            <a:r>
              <a:rPr lang="ko-KR" altLang="en-US" sz="1200" dirty="0">
                <a:sym typeface="Wingdings" panose="05000000000000000000" pitchFamily="2" charset="2"/>
              </a:rPr>
              <a:t>개만 나옴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입자성을 띔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더 이상 파동성을 보이지 않음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전자는 입자임과 동시에 파동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양자역학에서 중첩이라는 것은 공존할 수 없는 두 개의 상태를 동시에 가질 수 있는 특성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663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9641" y="269410"/>
            <a:ext cx="50042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이해하기 어려운 미시세계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상자실험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상자 안에 전자가 들어있고 상자 속은 볼 수 없음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이때 상자 속의 전자는 어디에 있을까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양자역학에 따르면 우리가 상자 뚜껑을 열어보기 전까지는 전자가 어디에 있을지 확률적으로만 알 수 있다고 함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상자 속의 전자 역시 파동임과 동시에 입자성을 띰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관측하기 전까지는 파동성을 띠면서 상자의 모든 곳에 확률적으로 존재함</a:t>
            </a:r>
            <a:r>
              <a:rPr lang="en-US" altLang="ko-KR" sz="1200" dirty="0">
                <a:sym typeface="Wingdings" panose="05000000000000000000" pitchFamily="2" charset="2"/>
              </a:rPr>
              <a:t>. </a:t>
            </a:r>
            <a:r>
              <a:rPr lang="ko-KR" altLang="en-US" sz="1200" dirty="0">
                <a:sym typeface="Wingdings" panose="05000000000000000000" pitchFamily="2" charset="2"/>
              </a:rPr>
              <a:t>즉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중첩상태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>
                <a:sym typeface="Wingdings" panose="05000000000000000000" pitchFamily="2" charset="2"/>
              </a:rPr>
              <a:t>관측하는 순간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ym typeface="Wingdings" panose="05000000000000000000" pitchFamily="2" charset="2"/>
              </a:rPr>
              <a:t>파동함수가 붕괴되면서 입자성을 띠게 되고 전자는 단 한 곳에만 존재하게 됨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ko-KR" altLang="en-US" sz="1200" dirty="0"/>
              <a:t>코펜하겐 해석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20881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09641" y="269410"/>
            <a:ext cx="5004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슈뢰딩거 방정식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슈뢰딩거의 고양이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8043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29961" y="1417490"/>
            <a:ext cx="50042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linkClick r:id="rId2"/>
              </a:rPr>
              <a:t>https://www.youtube.com/watch?v=Iruq0g5nfDw</a:t>
            </a:r>
            <a:endParaRPr lang="en-US" altLang="ko-KR" sz="1200" dirty="0"/>
          </a:p>
          <a:p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65045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682</Words>
  <Application>Microsoft Office PowerPoint</Application>
  <PresentationFormat>와이드스크린</PresentationFormat>
  <Paragraphs>78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정나림</cp:lastModifiedBy>
  <cp:revision>35</cp:revision>
  <dcterms:created xsi:type="dcterms:W3CDTF">2022-11-14T06:15:22Z</dcterms:created>
  <dcterms:modified xsi:type="dcterms:W3CDTF">2022-12-13T12:17:36Z</dcterms:modified>
</cp:coreProperties>
</file>