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6" r:id="rId2"/>
    <p:sldId id="269" r:id="rId3"/>
    <p:sldId id="279" r:id="rId4"/>
    <p:sldId id="275" r:id="rId5"/>
    <p:sldId id="278" r:id="rId6"/>
    <p:sldId id="276" r:id="rId7"/>
    <p:sldId id="327" r:id="rId8"/>
    <p:sldId id="277" r:id="rId9"/>
    <p:sldId id="280" r:id="rId10"/>
    <p:sldId id="282" r:id="rId11"/>
    <p:sldId id="281" r:id="rId12"/>
    <p:sldId id="283" r:id="rId13"/>
    <p:sldId id="284" r:id="rId14"/>
    <p:sldId id="324" r:id="rId15"/>
    <p:sldId id="287" r:id="rId16"/>
    <p:sldId id="292" r:id="rId17"/>
    <p:sldId id="325" r:id="rId18"/>
    <p:sldId id="326" r:id="rId19"/>
    <p:sldId id="328" r:id="rId20"/>
    <p:sldId id="334" r:id="rId21"/>
    <p:sldId id="293" r:id="rId22"/>
    <p:sldId id="296" r:id="rId23"/>
    <p:sldId id="297" r:id="rId24"/>
    <p:sldId id="309" r:id="rId25"/>
    <p:sldId id="310" r:id="rId26"/>
    <p:sldId id="311" r:id="rId27"/>
    <p:sldId id="312" r:id="rId28"/>
    <p:sldId id="313" r:id="rId29"/>
    <p:sldId id="314" r:id="rId30"/>
    <p:sldId id="315" r:id="rId31"/>
    <p:sldId id="316" r:id="rId32"/>
    <p:sldId id="317" r:id="rId33"/>
    <p:sldId id="318" r:id="rId34"/>
    <p:sldId id="319" r:id="rId35"/>
    <p:sldId id="320" r:id="rId36"/>
    <p:sldId id="321" r:id="rId37"/>
    <p:sldId id="322" r:id="rId38"/>
    <p:sldId id="323" r:id="rId39"/>
    <p:sldId id="329" r:id="rId40"/>
    <p:sldId id="330" r:id="rId41"/>
    <p:sldId id="332" r:id="rId4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1833P1" initials="K" lastIdx="1" clrIdx="0">
    <p:extLst>
      <p:ext uri="{19B8F6BF-5375-455C-9EA6-DF929625EA0E}">
        <p15:presenceInfo xmlns:p15="http://schemas.microsoft.com/office/powerpoint/2012/main" userId="K1833P1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0464"/>
    <a:srgbClr val="2088CA"/>
    <a:srgbClr val="FFFFFF"/>
    <a:srgbClr val="E21C0F"/>
    <a:srgbClr val="29A0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94" autoAdjust="0"/>
    <p:restoredTop sz="94660"/>
  </p:normalViewPr>
  <p:slideViewPr>
    <p:cSldViewPr snapToGrid="0">
      <p:cViewPr varScale="1">
        <p:scale>
          <a:sx n="82" d="100"/>
          <a:sy n="82" d="100"/>
        </p:scale>
        <p:origin x="6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F321E5-7337-4598-B726-E18000EFA401}" type="datetimeFigureOut">
              <a:rPr lang="ko-KR" altLang="en-US" smtClean="0"/>
              <a:t>2022-11-27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86ABAB-34A0-443D-A735-86F976FAC8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6453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09FD0-71EF-42FA-A561-72E1CCB36695}" type="datetime1">
              <a:rPr lang="ko-KR" altLang="en-US" smtClean="0"/>
              <a:t>2022-11-27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5981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08CE0-C33C-4888-AE7C-5490A3A57320}" type="datetime1">
              <a:rPr lang="ko-KR" altLang="en-US" smtClean="0"/>
              <a:t>2022-11-27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3460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64014-3EA1-44E5-9D91-AE6AF9E6DDC6}" type="datetime1">
              <a:rPr lang="ko-KR" altLang="en-US" smtClean="0"/>
              <a:t>2022-11-27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8286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A8C3F-DD64-421C-A2F1-9F5A01B5CB5A}" type="datetime1">
              <a:rPr lang="ko-KR" altLang="en-US" smtClean="0"/>
              <a:t>2022-11-27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0741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88B45-9C67-47E2-BD90-E4F34EDAE77D}" type="datetime1">
              <a:rPr lang="ko-KR" altLang="en-US" smtClean="0"/>
              <a:t>2022-11-27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2462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FD8E0-9CFE-4723-96FB-CBDADFF7FF7D}" type="datetime1">
              <a:rPr lang="ko-KR" altLang="en-US" smtClean="0"/>
              <a:t>2022-11-27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2504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F9CF3-F0C4-45E9-8FC8-156C74BA1F5A}" type="datetime1">
              <a:rPr lang="ko-KR" altLang="en-US" smtClean="0"/>
              <a:t>2022-11-27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8072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262EF-75FC-46A6-822A-A969B8255405}" type="datetime1">
              <a:rPr lang="ko-KR" altLang="en-US" smtClean="0"/>
              <a:t>2022-11-27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3393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0299A-7C8F-4B5B-B18E-0CEEB6D0D538}" type="datetime1">
              <a:rPr lang="ko-KR" altLang="en-US" smtClean="0"/>
              <a:t>2022-11-27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6026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E1FF3-41D6-4FDD-AF45-CB787C00E99C}" type="datetime1">
              <a:rPr lang="ko-KR" altLang="en-US" smtClean="0"/>
              <a:t>2022-11-27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7159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88807-C57F-479C-9E73-728439DFB005}" type="datetime1">
              <a:rPr lang="ko-KR" altLang="en-US" smtClean="0"/>
              <a:t>2022-11-27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4952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87B719-6B4F-493D-9B90-5F36D327CAD7}" type="datetime1">
              <a:rPr lang="ko-KR" altLang="en-US" smtClean="0"/>
              <a:t>2022-11-27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6C8E64-EFEC-40DD-A40B-FD8B02212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5273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forms.gle/eSv3p2U6N5szq9w78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forms.gle/hPjUFCLs7f5ZE3tz7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forms.gle/GHWqrx7nUAxh5z836" TargetMode="Externa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forms.gle/f23gzEau5Mx7XYbP7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forms.gle/zztty8Y4pWgMqhAg8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1</a:t>
            </a:fld>
            <a:endParaRPr lang="ko-KR" altLang="en-US"/>
          </a:p>
        </p:txBody>
      </p:sp>
      <p:pic>
        <p:nvPicPr>
          <p:cNvPr id="2050" name="Picture 2" descr="매일 보는 음봉, 양봉 차트 제대로 알자 [5화] - 매일경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" y="1628999"/>
            <a:ext cx="12192000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1524" y="1628999"/>
            <a:ext cx="12193200" cy="3600000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90039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524" y="1628999"/>
            <a:ext cx="12193200" cy="3600000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2202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11</a:t>
            </a:fld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1280922" y="2257015"/>
            <a:ext cx="9634404" cy="2343968"/>
            <a:chOff x="1233621" y="1055568"/>
            <a:chExt cx="9634404" cy="2343968"/>
          </a:xfrm>
        </p:grpSpPr>
        <p:grpSp>
          <p:nvGrpSpPr>
            <p:cNvPr id="30" name="그룹 29"/>
            <p:cNvGrpSpPr/>
            <p:nvPr/>
          </p:nvGrpSpPr>
          <p:grpSpPr>
            <a:xfrm>
              <a:off x="1233621" y="1055568"/>
              <a:ext cx="8547905" cy="2343968"/>
              <a:chOff x="1272369" y="1049299"/>
              <a:chExt cx="8547905" cy="2343968"/>
            </a:xfrm>
          </p:grpSpPr>
          <p:sp>
            <p:nvSpPr>
              <p:cNvPr id="2" name="TextBox 1"/>
              <p:cNvSpPr txBox="1"/>
              <p:nvPr/>
            </p:nvSpPr>
            <p:spPr>
              <a:xfrm>
                <a:off x="1272369" y="1049299"/>
                <a:ext cx="5004262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3000" b="1"/>
                  <a:t>최후통첩 게임</a:t>
                </a:r>
                <a:endParaRPr lang="en-US" altLang="ko-KR" sz="3000" b="1"/>
              </a:p>
            </p:txBody>
          </p:sp>
          <p:grpSp>
            <p:nvGrpSpPr>
              <p:cNvPr id="29" name="그룹 28"/>
              <p:cNvGrpSpPr/>
              <p:nvPr/>
            </p:nvGrpSpPr>
            <p:grpSpPr>
              <a:xfrm>
                <a:off x="1272369" y="2059831"/>
                <a:ext cx="8547905" cy="1333436"/>
                <a:chOff x="1272369" y="2059831"/>
                <a:chExt cx="8547905" cy="1333436"/>
              </a:xfrm>
            </p:grpSpPr>
            <p:grpSp>
              <p:nvGrpSpPr>
                <p:cNvPr id="27" name="그룹 26"/>
                <p:cNvGrpSpPr/>
                <p:nvPr/>
              </p:nvGrpSpPr>
              <p:grpSpPr>
                <a:xfrm>
                  <a:off x="1380369" y="2059831"/>
                  <a:ext cx="8439905" cy="964104"/>
                  <a:chOff x="1380369" y="2059831"/>
                  <a:chExt cx="8439905" cy="964104"/>
                </a:xfrm>
              </p:grpSpPr>
              <p:sp>
                <p:nvSpPr>
                  <p:cNvPr id="3" name="TextBox 2"/>
                  <p:cNvSpPr txBox="1"/>
                  <p:nvPr/>
                </p:nvSpPr>
                <p:spPr>
                  <a:xfrm>
                    <a:off x="1380369" y="2059831"/>
                    <a:ext cx="843990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/>
                      <a:t> </a:t>
                    </a:r>
                    <a:r>
                      <a:rPr lang="ko-KR" altLang="en-US"/>
                      <a:t>이상적인 답변</a:t>
                    </a:r>
                    <a:r>
                      <a:rPr lang="en-US" altLang="ko-KR"/>
                      <a:t> :</a:t>
                    </a:r>
                  </a:p>
                </p:txBody>
              </p:sp>
              <p:sp>
                <p:nvSpPr>
                  <p:cNvPr id="4" name="TextBox 3"/>
                  <p:cNvSpPr txBox="1"/>
                  <p:nvPr/>
                </p:nvSpPr>
                <p:spPr>
                  <a:xfrm>
                    <a:off x="1380369" y="2654603"/>
                    <a:ext cx="6240279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/>
                      <a:t> </a:t>
                    </a:r>
                    <a:r>
                      <a:rPr lang="en-US" altLang="ko-KR" b="1">
                        <a:solidFill>
                          <a:srgbClr val="2088CA"/>
                        </a:solidFill>
                      </a:rPr>
                      <a:t>B</a:t>
                    </a:r>
                    <a:r>
                      <a:rPr lang="ko-KR" altLang="en-US"/>
                      <a:t>의</a:t>
                    </a:r>
                    <a:r>
                      <a:rPr lang="en-US" altLang="ko-KR"/>
                      <a:t> </a:t>
                    </a:r>
                    <a:r>
                      <a:rPr lang="ko-KR" altLang="en-US"/>
                      <a:t>입장에서는 </a:t>
                    </a:r>
                    <a:r>
                      <a:rPr lang="en-US" altLang="ko-KR" b="1">
                        <a:solidFill>
                          <a:srgbClr val="2088CA"/>
                        </a:solidFill>
                      </a:rPr>
                      <a:t>0</a:t>
                    </a:r>
                    <a:r>
                      <a:rPr lang="ko-KR" altLang="en-US" b="1">
                        <a:solidFill>
                          <a:srgbClr val="2088CA"/>
                        </a:solidFill>
                      </a:rPr>
                      <a:t>이 아닌 이상 무조건 수락</a:t>
                    </a:r>
                    <a:r>
                      <a:rPr lang="ko-KR" altLang="en-US"/>
                      <a:t>하는 것이 이득</a:t>
                    </a:r>
                    <a:endParaRPr lang="en-US" altLang="ko-KR"/>
                  </a:p>
                </p:txBody>
              </p:sp>
            </p:grpSp>
            <p:sp>
              <p:nvSpPr>
                <p:cNvPr id="28" name="직사각형 27"/>
                <p:cNvSpPr/>
                <p:nvPr/>
              </p:nvSpPr>
              <p:spPr>
                <a:xfrm>
                  <a:off x="1272369" y="2065844"/>
                  <a:ext cx="107999" cy="1327423"/>
                </a:xfrm>
                <a:prstGeom prst="rect">
                  <a:avLst/>
                </a:prstGeom>
                <a:solidFill>
                  <a:srgbClr val="2088C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12" name="TextBox 11"/>
            <p:cNvSpPr txBox="1"/>
            <p:nvPr/>
          </p:nvSpPr>
          <p:spPr>
            <a:xfrm>
              <a:off x="1341622" y="3030204"/>
              <a:ext cx="95264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/>
                <a:t> </a:t>
              </a:r>
              <a:r>
                <a:rPr lang="ko-KR" altLang="en-US"/>
                <a:t>이를 고려하면</a:t>
              </a:r>
              <a:r>
                <a:rPr lang="en-US" altLang="ko-KR"/>
                <a:t>, </a:t>
              </a:r>
              <a:r>
                <a:rPr lang="en-US" altLang="ko-KR" b="1">
                  <a:solidFill>
                    <a:srgbClr val="2088CA"/>
                  </a:solidFill>
                </a:rPr>
                <a:t>A</a:t>
              </a:r>
              <a:r>
                <a:rPr lang="ko-KR" altLang="en-US"/>
                <a:t>는 자신의 이익을 최대화하기 위해 </a:t>
              </a:r>
              <a:r>
                <a:rPr lang="en-US" altLang="ko-KR"/>
                <a:t>B</a:t>
              </a:r>
              <a:r>
                <a:rPr lang="ko-KR" altLang="en-US"/>
                <a:t>에게 </a:t>
              </a:r>
              <a:r>
                <a:rPr lang="ko-KR" altLang="en-US" b="1">
                  <a:solidFill>
                    <a:srgbClr val="2088CA"/>
                  </a:solidFill>
                </a:rPr>
                <a:t>최소한의 금액만 제안</a:t>
              </a:r>
              <a:r>
                <a:rPr lang="ko-KR" altLang="en-US"/>
                <a:t>하면 된다</a:t>
              </a:r>
              <a:endParaRPr lang="en-US" altLang="ko-KR"/>
            </a:p>
          </p:txBody>
        </p:sp>
      </p:grpSp>
    </p:spTree>
    <p:extLst>
      <p:ext uri="{BB962C8B-B14F-4D97-AF65-F5344CB8AC3E}">
        <p14:creationId xmlns:p14="http://schemas.microsoft.com/office/powerpoint/2010/main" val="33060869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12</a:t>
            </a:fld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1428559" y="1777373"/>
            <a:ext cx="9339129" cy="3303252"/>
            <a:chOff x="1824171" y="702439"/>
            <a:chExt cx="9339129" cy="3303252"/>
          </a:xfrm>
        </p:grpSpPr>
        <p:grpSp>
          <p:nvGrpSpPr>
            <p:cNvPr id="30" name="그룹 29"/>
            <p:cNvGrpSpPr/>
            <p:nvPr/>
          </p:nvGrpSpPr>
          <p:grpSpPr>
            <a:xfrm>
              <a:off x="1824171" y="702439"/>
              <a:ext cx="6348279" cy="1974636"/>
              <a:chOff x="1272369" y="1049299"/>
              <a:chExt cx="6348279" cy="1974636"/>
            </a:xfrm>
          </p:grpSpPr>
          <p:sp>
            <p:nvSpPr>
              <p:cNvPr id="2" name="TextBox 1"/>
              <p:cNvSpPr txBox="1"/>
              <p:nvPr/>
            </p:nvSpPr>
            <p:spPr>
              <a:xfrm>
                <a:off x="1272369" y="1049299"/>
                <a:ext cx="5004262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3000" b="1"/>
                  <a:t>최후통첩 게임</a:t>
                </a:r>
                <a:endParaRPr lang="en-US" altLang="ko-KR" sz="3000" b="1"/>
              </a:p>
            </p:txBody>
          </p:sp>
          <p:grpSp>
            <p:nvGrpSpPr>
              <p:cNvPr id="29" name="그룹 28"/>
              <p:cNvGrpSpPr/>
              <p:nvPr/>
            </p:nvGrpSpPr>
            <p:grpSpPr>
              <a:xfrm>
                <a:off x="1272369" y="2059831"/>
                <a:ext cx="6348279" cy="964104"/>
                <a:chOff x="1272369" y="2059831"/>
                <a:chExt cx="6348279" cy="964104"/>
              </a:xfrm>
            </p:grpSpPr>
            <p:grpSp>
              <p:nvGrpSpPr>
                <p:cNvPr id="27" name="그룹 26"/>
                <p:cNvGrpSpPr/>
                <p:nvPr/>
              </p:nvGrpSpPr>
              <p:grpSpPr>
                <a:xfrm>
                  <a:off x="1380369" y="2059831"/>
                  <a:ext cx="6240279" cy="964104"/>
                  <a:chOff x="1380369" y="2059831"/>
                  <a:chExt cx="6240279" cy="964104"/>
                </a:xfrm>
              </p:grpSpPr>
              <p:sp>
                <p:nvSpPr>
                  <p:cNvPr id="3" name="TextBox 2"/>
                  <p:cNvSpPr txBox="1"/>
                  <p:nvPr/>
                </p:nvSpPr>
                <p:spPr>
                  <a:xfrm>
                    <a:off x="1380369" y="2059831"/>
                    <a:ext cx="1420629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/>
                      <a:t> </a:t>
                    </a:r>
                    <a:r>
                      <a:rPr lang="ko-KR" altLang="en-US"/>
                      <a:t>실험 결과 </a:t>
                    </a:r>
                    <a:r>
                      <a:rPr lang="en-US" altLang="ko-KR"/>
                      <a:t>:</a:t>
                    </a:r>
                  </a:p>
                </p:txBody>
              </p:sp>
              <p:sp>
                <p:nvSpPr>
                  <p:cNvPr id="4" name="TextBox 3"/>
                  <p:cNvSpPr txBox="1"/>
                  <p:nvPr/>
                </p:nvSpPr>
                <p:spPr>
                  <a:xfrm>
                    <a:off x="1380369" y="2654603"/>
                    <a:ext cx="6240279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/>
                      <a:t> </a:t>
                    </a:r>
                    <a:r>
                      <a:rPr lang="ko-KR" altLang="en-US"/>
                      <a:t>주로 </a:t>
                    </a:r>
                    <a:r>
                      <a:rPr lang="en-US" altLang="ko-KR" b="1">
                        <a:solidFill>
                          <a:srgbClr val="CA0464"/>
                        </a:solidFill>
                      </a:rPr>
                      <a:t>A</a:t>
                    </a:r>
                    <a:r>
                      <a:rPr lang="ko-KR" altLang="en-US"/>
                      <a:t>는 </a:t>
                    </a:r>
                    <a:r>
                      <a:rPr lang="en-US" altLang="ko-KR" b="1">
                        <a:solidFill>
                          <a:srgbClr val="CA0464"/>
                        </a:solidFill>
                      </a:rPr>
                      <a:t>5:5~7:3</a:t>
                    </a:r>
                    <a:r>
                      <a:rPr lang="en-US" altLang="ko-KR"/>
                      <a:t> </a:t>
                    </a:r>
                    <a:r>
                      <a:rPr lang="ko-KR" altLang="en-US"/>
                      <a:t>제안</a:t>
                    </a:r>
                    <a:r>
                      <a:rPr lang="en-US" altLang="ko-KR"/>
                      <a:t>, </a:t>
                    </a:r>
                    <a:r>
                      <a:rPr lang="en-US" altLang="ko-KR" b="1">
                        <a:solidFill>
                          <a:srgbClr val="CA0464"/>
                        </a:solidFill>
                      </a:rPr>
                      <a:t>B</a:t>
                    </a:r>
                    <a:r>
                      <a:rPr lang="ko-KR" altLang="en-US"/>
                      <a:t>는 </a:t>
                    </a:r>
                    <a:r>
                      <a:rPr lang="en-US" altLang="ko-KR" b="1">
                        <a:solidFill>
                          <a:srgbClr val="CA0464"/>
                        </a:solidFill>
                      </a:rPr>
                      <a:t>8:2</a:t>
                    </a:r>
                    <a:r>
                      <a:rPr lang="ko-KR" altLang="en-US"/>
                      <a:t>를 넘어서면 </a:t>
                    </a:r>
                    <a:r>
                      <a:rPr lang="ko-KR" altLang="en-US" b="1">
                        <a:solidFill>
                          <a:srgbClr val="CA0464"/>
                        </a:solidFill>
                      </a:rPr>
                      <a:t>거절</a:t>
                    </a:r>
                    <a:endParaRPr lang="en-US" altLang="ko-KR" b="1">
                      <a:solidFill>
                        <a:srgbClr val="CA0464"/>
                      </a:solidFill>
                    </a:endParaRPr>
                  </a:p>
                </p:txBody>
              </p:sp>
            </p:grpSp>
            <p:sp>
              <p:nvSpPr>
                <p:cNvPr id="28" name="직사각형 27"/>
                <p:cNvSpPr/>
                <p:nvPr/>
              </p:nvSpPr>
              <p:spPr>
                <a:xfrm>
                  <a:off x="1272369" y="2065845"/>
                  <a:ext cx="107999" cy="955460"/>
                </a:xfrm>
                <a:prstGeom prst="rect">
                  <a:avLst/>
                </a:prstGeom>
                <a:solidFill>
                  <a:srgbClr val="CA046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rgbClr val="CA0464"/>
                    </a:solidFill>
                  </a:endParaRPr>
                </a:p>
              </p:txBody>
            </p:sp>
          </p:grpSp>
        </p:grpSp>
        <p:grpSp>
          <p:nvGrpSpPr>
            <p:cNvPr id="8" name="그룹 7"/>
            <p:cNvGrpSpPr/>
            <p:nvPr/>
          </p:nvGrpSpPr>
          <p:grpSpPr>
            <a:xfrm>
              <a:off x="1824171" y="3269216"/>
              <a:ext cx="9339129" cy="736475"/>
              <a:chOff x="1176469" y="5256039"/>
              <a:chExt cx="9339129" cy="736475"/>
            </a:xfrm>
          </p:grpSpPr>
          <p:grpSp>
            <p:nvGrpSpPr>
              <p:cNvPr id="7" name="그룹 6"/>
              <p:cNvGrpSpPr/>
              <p:nvPr/>
            </p:nvGrpSpPr>
            <p:grpSpPr>
              <a:xfrm>
                <a:off x="1284470" y="5256039"/>
                <a:ext cx="9231128" cy="736474"/>
                <a:chOff x="1233621" y="4905434"/>
                <a:chExt cx="9231128" cy="736474"/>
              </a:xfrm>
            </p:grpSpPr>
            <p:sp>
              <p:nvSpPr>
                <p:cNvPr id="19" name="TextBox 18"/>
                <p:cNvSpPr txBox="1"/>
                <p:nvPr/>
              </p:nvSpPr>
              <p:spPr>
                <a:xfrm>
                  <a:off x="1233621" y="4905434"/>
                  <a:ext cx="923112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/>
                    <a:t> 공정하지 못한 상황에 처하면</a:t>
                  </a:r>
                  <a:r>
                    <a:rPr lang="en-US" altLang="ko-KR"/>
                    <a:t>, </a:t>
                  </a:r>
                  <a:r>
                    <a:rPr lang="ko-KR" altLang="en-US"/>
                    <a:t>합리적인 이익조차 놓친다 </a:t>
                  </a:r>
                  <a:r>
                    <a:rPr lang="en-US" altLang="ko-KR"/>
                    <a:t>(</a:t>
                  </a:r>
                  <a:r>
                    <a:rPr lang="ko-KR" altLang="en-US"/>
                    <a:t>이익보다 공정성에 초점을 둠</a:t>
                  </a:r>
                  <a:r>
                    <a:rPr lang="en-US" altLang="ko-KR"/>
                    <a:t>)</a:t>
                  </a:r>
                </a:p>
              </p:txBody>
            </p:sp>
            <p:sp>
              <p:nvSpPr>
                <p:cNvPr id="21" name="TextBox 20"/>
                <p:cNvSpPr txBox="1"/>
                <p:nvPr/>
              </p:nvSpPr>
              <p:spPr>
                <a:xfrm>
                  <a:off x="1233621" y="5272576"/>
                  <a:ext cx="655460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>
                      <a:sym typeface="Wingdings" panose="05000000000000000000" pitchFamily="2" charset="2"/>
                    </a:rPr>
                    <a:t>  </a:t>
                  </a:r>
                  <a:r>
                    <a:rPr lang="ko-KR" altLang="en-US">
                      <a:sym typeface="Wingdings" panose="05000000000000000000" pitchFamily="2" charset="2"/>
                    </a:rPr>
                    <a:t>인간은 </a:t>
                  </a:r>
                  <a:r>
                    <a:rPr lang="ko-KR" altLang="en-US" b="1">
                      <a:solidFill>
                        <a:srgbClr val="CA0464"/>
                      </a:solidFill>
                      <a:sym typeface="Wingdings" panose="05000000000000000000" pitchFamily="2" charset="2"/>
                    </a:rPr>
                    <a:t>항상 이익을 극대화하는 방향으로 행동하지는 않음</a:t>
                  </a:r>
                  <a:endParaRPr lang="en-US" altLang="ko-KR" b="1">
                    <a:solidFill>
                      <a:srgbClr val="CA0464"/>
                    </a:solidFill>
                  </a:endParaRPr>
                </a:p>
              </p:txBody>
            </p:sp>
          </p:grpSp>
          <p:sp>
            <p:nvSpPr>
              <p:cNvPr id="24" name="직사각형 23"/>
              <p:cNvSpPr/>
              <p:nvPr/>
            </p:nvSpPr>
            <p:spPr>
              <a:xfrm>
                <a:off x="1176469" y="5256040"/>
                <a:ext cx="107999" cy="736474"/>
              </a:xfrm>
              <a:prstGeom prst="rect">
                <a:avLst/>
              </a:prstGeom>
              <a:solidFill>
                <a:srgbClr val="CA046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440693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13</a:t>
            </a:fld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1466497" y="1703565"/>
            <a:ext cx="9263254" cy="3450868"/>
            <a:chOff x="1014221" y="2905482"/>
            <a:chExt cx="9263254" cy="3450868"/>
          </a:xfrm>
        </p:grpSpPr>
        <p:grpSp>
          <p:nvGrpSpPr>
            <p:cNvPr id="8" name="그룹 7"/>
            <p:cNvGrpSpPr/>
            <p:nvPr/>
          </p:nvGrpSpPr>
          <p:grpSpPr>
            <a:xfrm>
              <a:off x="1014222" y="2905482"/>
              <a:ext cx="9263253" cy="3450868"/>
              <a:chOff x="1014222" y="2905482"/>
              <a:chExt cx="9263253" cy="3450868"/>
            </a:xfrm>
          </p:grpSpPr>
          <p:grpSp>
            <p:nvGrpSpPr>
              <p:cNvPr id="30" name="그룹 29"/>
              <p:cNvGrpSpPr/>
              <p:nvPr/>
            </p:nvGrpSpPr>
            <p:grpSpPr>
              <a:xfrm>
                <a:off x="1014222" y="2905482"/>
                <a:ext cx="9263253" cy="1750920"/>
                <a:chOff x="1272369" y="1049299"/>
                <a:chExt cx="9263253" cy="1750920"/>
              </a:xfrm>
            </p:grpSpPr>
            <p:sp>
              <p:nvSpPr>
                <p:cNvPr id="2" name="TextBox 1"/>
                <p:cNvSpPr txBox="1"/>
                <p:nvPr/>
              </p:nvSpPr>
              <p:spPr>
                <a:xfrm>
                  <a:off x="1272369" y="1049299"/>
                  <a:ext cx="5004262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3000" b="1"/>
                    <a:t>2. </a:t>
                  </a:r>
                  <a:r>
                    <a:rPr lang="ko-KR" altLang="en-US" sz="3000" b="1"/>
                    <a:t>퀀트란</a:t>
                  </a:r>
                  <a:r>
                    <a:rPr lang="en-US" altLang="ko-KR" sz="3000" b="1"/>
                    <a:t>?</a:t>
                  </a:r>
                </a:p>
              </p:txBody>
            </p:sp>
            <p:grpSp>
              <p:nvGrpSpPr>
                <p:cNvPr id="29" name="그룹 28"/>
                <p:cNvGrpSpPr/>
                <p:nvPr/>
              </p:nvGrpSpPr>
              <p:grpSpPr>
                <a:xfrm>
                  <a:off x="1272369" y="2059831"/>
                  <a:ext cx="9263253" cy="740388"/>
                  <a:chOff x="1272369" y="2059831"/>
                  <a:chExt cx="9263253" cy="740388"/>
                </a:xfrm>
              </p:grpSpPr>
              <p:grpSp>
                <p:nvGrpSpPr>
                  <p:cNvPr id="27" name="그룹 26"/>
                  <p:cNvGrpSpPr/>
                  <p:nvPr/>
                </p:nvGrpSpPr>
                <p:grpSpPr>
                  <a:xfrm>
                    <a:off x="1380369" y="2059831"/>
                    <a:ext cx="9155253" cy="732752"/>
                    <a:chOff x="1380369" y="2059831"/>
                    <a:chExt cx="9155253" cy="732752"/>
                  </a:xfrm>
                </p:grpSpPr>
                <p:sp>
                  <p:nvSpPr>
                    <p:cNvPr id="3" name="TextBox 2"/>
                    <p:cNvSpPr txBox="1"/>
                    <p:nvPr/>
                  </p:nvSpPr>
                  <p:spPr>
                    <a:xfrm>
                      <a:off x="1380369" y="2059831"/>
                      <a:ext cx="9155253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ko-KR"/>
                        <a:t> </a:t>
                      </a:r>
                      <a:r>
                        <a:rPr lang="ko-KR" altLang="en-US"/>
                        <a:t>수학적 기법을 활용하여 시장 분석을 수치화하고</a:t>
                      </a:r>
                      <a:r>
                        <a:rPr lang="en-US" altLang="ko-KR"/>
                        <a:t>,</a:t>
                      </a:r>
                      <a:r>
                        <a:rPr lang="ko-KR" altLang="en-US"/>
                        <a:t> 투자 법칙을 찾아내어 투자하는 방식</a:t>
                      </a:r>
                      <a:endParaRPr lang="en-US" altLang="ko-KR"/>
                    </a:p>
                  </p:txBody>
                </p:sp>
                <p:sp>
                  <p:nvSpPr>
                    <p:cNvPr id="4" name="TextBox 3"/>
                    <p:cNvSpPr txBox="1"/>
                    <p:nvPr/>
                  </p:nvSpPr>
                  <p:spPr>
                    <a:xfrm>
                      <a:off x="1380369" y="2423251"/>
                      <a:ext cx="3811728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ko-KR" altLang="en-US"/>
                        <a:t> </a:t>
                      </a:r>
                      <a:r>
                        <a:rPr lang="en-US" altLang="ko-KR"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>
                          <a:sym typeface="Wingdings" panose="05000000000000000000" pitchFamily="2" charset="2"/>
                        </a:rPr>
                        <a:t>오로지 숫자에만 기반하여 투자</a:t>
                      </a:r>
                      <a:endParaRPr lang="en-US" altLang="ko-KR"/>
                    </a:p>
                  </p:txBody>
                </p:sp>
              </p:grpSp>
              <p:sp>
                <p:nvSpPr>
                  <p:cNvPr id="28" name="직사각형 27"/>
                  <p:cNvSpPr/>
                  <p:nvPr/>
                </p:nvSpPr>
                <p:spPr>
                  <a:xfrm>
                    <a:off x="1272369" y="2065844"/>
                    <a:ext cx="107998" cy="734375"/>
                  </a:xfrm>
                  <a:prstGeom prst="rect">
                    <a:avLst/>
                  </a:prstGeom>
                  <a:solidFill>
                    <a:srgbClr val="CA046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grpSp>
            <p:nvGrpSpPr>
              <p:cNvPr id="7" name="그룹 6"/>
              <p:cNvGrpSpPr/>
              <p:nvPr/>
            </p:nvGrpSpPr>
            <p:grpSpPr>
              <a:xfrm>
                <a:off x="1122220" y="5249261"/>
                <a:ext cx="3735529" cy="1107089"/>
                <a:chOff x="1122222" y="4880118"/>
                <a:chExt cx="3735529" cy="1107089"/>
              </a:xfrm>
            </p:grpSpPr>
            <p:sp>
              <p:nvSpPr>
                <p:cNvPr id="12" name="TextBox 11"/>
                <p:cNvSpPr txBox="1"/>
                <p:nvPr/>
              </p:nvSpPr>
              <p:spPr>
                <a:xfrm>
                  <a:off x="1122223" y="5249450"/>
                  <a:ext cx="373552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>
                      <a:sym typeface="Wingdings" panose="05000000000000000000" pitchFamily="2" charset="2"/>
                    </a:rPr>
                    <a:t> - </a:t>
                  </a:r>
                  <a:r>
                    <a:rPr lang="ko-KR" altLang="en-US">
                      <a:sym typeface="Wingdings" panose="05000000000000000000" pitchFamily="2" charset="2"/>
                    </a:rPr>
                    <a:t>파생상품의 가격 및 위험도 계산</a:t>
                  </a:r>
                  <a:endParaRPr lang="en-US" altLang="ko-KR"/>
                </a:p>
              </p:txBody>
            </p:sp>
            <p:sp>
              <p:nvSpPr>
                <p:cNvPr id="13" name="TextBox 12"/>
                <p:cNvSpPr txBox="1"/>
                <p:nvPr/>
              </p:nvSpPr>
              <p:spPr>
                <a:xfrm>
                  <a:off x="1122222" y="4880118"/>
                  <a:ext cx="305925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/>
                    <a:t> </a:t>
                  </a:r>
                  <a:r>
                    <a:rPr lang="ko-KR" altLang="en-US"/>
                    <a:t>퀀트의 대표적인 적용 분야</a:t>
                  </a:r>
                  <a:endParaRPr lang="en-US" altLang="ko-KR"/>
                </a:p>
              </p:txBody>
            </p:sp>
            <p:sp>
              <p:nvSpPr>
                <p:cNvPr id="17" name="TextBox 16"/>
                <p:cNvSpPr txBox="1"/>
                <p:nvPr/>
              </p:nvSpPr>
              <p:spPr>
                <a:xfrm>
                  <a:off x="1122222" y="5617875"/>
                  <a:ext cx="193535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>
                      <a:sym typeface="Wingdings" panose="05000000000000000000" pitchFamily="2" charset="2"/>
                    </a:rPr>
                    <a:t> - </a:t>
                  </a:r>
                  <a:r>
                    <a:rPr lang="ko-KR" altLang="en-US" b="1">
                      <a:solidFill>
                        <a:srgbClr val="CA0464"/>
                      </a:solidFill>
                      <a:sym typeface="Wingdings" panose="05000000000000000000" pitchFamily="2" charset="2"/>
                    </a:rPr>
                    <a:t>알고리즘 거래</a:t>
                  </a:r>
                  <a:endParaRPr lang="en-US" altLang="ko-KR" b="1">
                    <a:solidFill>
                      <a:srgbClr val="CA0464"/>
                    </a:solidFill>
                  </a:endParaRPr>
                </a:p>
              </p:txBody>
            </p:sp>
          </p:grpSp>
        </p:grpSp>
        <p:sp>
          <p:nvSpPr>
            <p:cNvPr id="19" name="직사각형 18"/>
            <p:cNvSpPr/>
            <p:nvPr/>
          </p:nvSpPr>
          <p:spPr>
            <a:xfrm>
              <a:off x="1014221" y="5248544"/>
              <a:ext cx="107999" cy="1107806"/>
            </a:xfrm>
            <a:prstGeom prst="rect">
              <a:avLst/>
            </a:prstGeom>
            <a:solidFill>
              <a:srgbClr val="CA04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790872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14</a:t>
            </a:fld>
            <a:endParaRPr lang="ko-KR" altLang="en-US"/>
          </a:p>
        </p:txBody>
      </p:sp>
      <p:grpSp>
        <p:nvGrpSpPr>
          <p:cNvPr id="11" name="그룹 10"/>
          <p:cNvGrpSpPr/>
          <p:nvPr/>
        </p:nvGrpSpPr>
        <p:grpSpPr>
          <a:xfrm>
            <a:off x="897297" y="1219069"/>
            <a:ext cx="10401653" cy="4419859"/>
            <a:chOff x="1466497" y="547405"/>
            <a:chExt cx="10401653" cy="4419859"/>
          </a:xfrm>
        </p:grpSpPr>
        <p:grpSp>
          <p:nvGrpSpPr>
            <p:cNvPr id="6" name="그룹 5"/>
            <p:cNvGrpSpPr/>
            <p:nvPr/>
          </p:nvGrpSpPr>
          <p:grpSpPr>
            <a:xfrm>
              <a:off x="1466497" y="547405"/>
              <a:ext cx="9263253" cy="4419859"/>
              <a:chOff x="1014222" y="-790521"/>
              <a:chExt cx="9263253" cy="4419859"/>
            </a:xfrm>
          </p:grpSpPr>
          <p:grpSp>
            <p:nvGrpSpPr>
              <p:cNvPr id="30" name="그룹 29"/>
              <p:cNvGrpSpPr/>
              <p:nvPr/>
            </p:nvGrpSpPr>
            <p:grpSpPr>
              <a:xfrm>
                <a:off x="1014222" y="-790521"/>
                <a:ext cx="9263253" cy="3086612"/>
                <a:chOff x="1272369" y="-294029"/>
                <a:chExt cx="9263253" cy="3086612"/>
              </a:xfrm>
            </p:grpSpPr>
            <p:sp>
              <p:nvSpPr>
                <p:cNvPr id="2" name="TextBox 1"/>
                <p:cNvSpPr txBox="1"/>
                <p:nvPr/>
              </p:nvSpPr>
              <p:spPr>
                <a:xfrm>
                  <a:off x="1272369" y="-294029"/>
                  <a:ext cx="5004262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3000" b="1"/>
                    <a:t>퀀트 </a:t>
                  </a:r>
                  <a:r>
                    <a:rPr lang="en-US" altLang="ko-KR" sz="3000" b="1"/>
                    <a:t>– </a:t>
                  </a:r>
                  <a:r>
                    <a:rPr lang="ko-KR" altLang="en-US" sz="3000" b="1"/>
                    <a:t>알고리즘 거래</a:t>
                  </a:r>
                  <a:endParaRPr lang="en-US" altLang="ko-KR" sz="3000" b="1"/>
                </a:p>
              </p:txBody>
            </p:sp>
            <p:grpSp>
              <p:nvGrpSpPr>
                <p:cNvPr id="29" name="그룹 28"/>
                <p:cNvGrpSpPr/>
                <p:nvPr/>
              </p:nvGrpSpPr>
              <p:grpSpPr>
                <a:xfrm>
                  <a:off x="1272369" y="2059831"/>
                  <a:ext cx="9263253" cy="732752"/>
                  <a:chOff x="1272369" y="2059831"/>
                  <a:chExt cx="9263253" cy="732752"/>
                </a:xfrm>
              </p:grpSpPr>
              <p:grpSp>
                <p:nvGrpSpPr>
                  <p:cNvPr id="27" name="그룹 26"/>
                  <p:cNvGrpSpPr/>
                  <p:nvPr/>
                </p:nvGrpSpPr>
                <p:grpSpPr>
                  <a:xfrm>
                    <a:off x="1380369" y="2059831"/>
                    <a:ext cx="9155253" cy="732752"/>
                    <a:chOff x="1380369" y="2059831"/>
                    <a:chExt cx="9155253" cy="732752"/>
                  </a:xfrm>
                </p:grpSpPr>
                <p:sp>
                  <p:nvSpPr>
                    <p:cNvPr id="3" name="TextBox 2"/>
                    <p:cNvSpPr txBox="1"/>
                    <p:nvPr/>
                  </p:nvSpPr>
                  <p:spPr>
                    <a:xfrm>
                      <a:off x="1380369" y="2059831"/>
                      <a:ext cx="9155253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ko-KR"/>
                        <a:t> IT </a:t>
                      </a:r>
                      <a:r>
                        <a:rPr lang="ko-KR" altLang="en-US"/>
                        <a:t>기술의 발달로 주식 거래가 </a:t>
                      </a:r>
                      <a:r>
                        <a:rPr lang="ko-KR" altLang="en-US" b="1">
                          <a:solidFill>
                            <a:srgbClr val="CA0464"/>
                          </a:solidFill>
                        </a:rPr>
                        <a:t>컴퓨터를 통해 자동화</a:t>
                      </a:r>
                      <a:r>
                        <a:rPr lang="ko-KR" altLang="en-US"/>
                        <a:t>되면서 수익 증대</a:t>
                      </a:r>
                      <a:endParaRPr lang="en-US" altLang="ko-KR"/>
                    </a:p>
                  </p:txBody>
                </p:sp>
                <p:sp>
                  <p:nvSpPr>
                    <p:cNvPr id="4" name="TextBox 3"/>
                    <p:cNvSpPr txBox="1"/>
                    <p:nvPr/>
                  </p:nvSpPr>
                  <p:spPr>
                    <a:xfrm>
                      <a:off x="1380369" y="2423251"/>
                      <a:ext cx="8212278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ko-KR"/>
                        <a:t> </a:t>
                      </a:r>
                      <a:r>
                        <a:rPr lang="en-US" altLang="ko-KR"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/>
                        <a:t>이익을 극대화하기 위해 어떠한 순서로 어떤 주식을 사고 팔지 고민 필요</a:t>
                      </a:r>
                      <a:endParaRPr lang="en-US" altLang="ko-KR"/>
                    </a:p>
                  </p:txBody>
                </p:sp>
              </p:grpSp>
              <p:sp>
                <p:nvSpPr>
                  <p:cNvPr id="28" name="직사각형 27"/>
                  <p:cNvSpPr/>
                  <p:nvPr/>
                </p:nvSpPr>
                <p:spPr>
                  <a:xfrm>
                    <a:off x="1272369" y="2065844"/>
                    <a:ext cx="108000" cy="726739"/>
                  </a:xfrm>
                  <a:prstGeom prst="rect">
                    <a:avLst/>
                  </a:prstGeom>
                  <a:solidFill>
                    <a:srgbClr val="CA046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grpSp>
            <p:nvGrpSpPr>
              <p:cNvPr id="5" name="그룹 4"/>
              <p:cNvGrpSpPr/>
              <p:nvPr/>
            </p:nvGrpSpPr>
            <p:grpSpPr>
              <a:xfrm>
                <a:off x="1122222" y="2896586"/>
                <a:ext cx="8736153" cy="732752"/>
                <a:chOff x="1122222" y="2567959"/>
                <a:chExt cx="8736153" cy="732752"/>
              </a:xfrm>
            </p:grpSpPr>
            <p:sp>
              <p:nvSpPr>
                <p:cNvPr id="24" name="TextBox 23"/>
                <p:cNvSpPr txBox="1"/>
                <p:nvPr/>
              </p:nvSpPr>
              <p:spPr>
                <a:xfrm>
                  <a:off x="1122222" y="2931379"/>
                  <a:ext cx="873615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/>
                    <a:t> </a:t>
                  </a:r>
                  <a:r>
                    <a:rPr lang="en-US" altLang="ko-KR">
                      <a:sym typeface="Wingdings" panose="05000000000000000000" pitchFamily="2" charset="2"/>
                    </a:rPr>
                    <a:t> </a:t>
                  </a:r>
                  <a:r>
                    <a:rPr lang="ko-KR" altLang="en-US"/>
                    <a:t>퀀트가 이공계 전 분야로 확대된 것은 알고리즘 거래 분야에 힘입은 바가 크다</a:t>
                  </a:r>
                  <a:endParaRPr lang="en-US" altLang="ko-KR"/>
                </a:p>
              </p:txBody>
            </p:sp>
            <p:sp>
              <p:nvSpPr>
                <p:cNvPr id="25" name="TextBox 24"/>
                <p:cNvSpPr txBox="1"/>
                <p:nvPr/>
              </p:nvSpPr>
              <p:spPr>
                <a:xfrm>
                  <a:off x="1122222" y="2567959"/>
                  <a:ext cx="873615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/>
                    <a:t> 실시간 데이터 처리</a:t>
                  </a:r>
                  <a:r>
                    <a:rPr lang="en-US" altLang="ko-KR"/>
                    <a:t>, </a:t>
                  </a:r>
                  <a:r>
                    <a:rPr lang="ko-KR" altLang="en-US"/>
                    <a:t>통계 분석</a:t>
                  </a:r>
                  <a:r>
                    <a:rPr lang="en-US" altLang="ko-KR"/>
                    <a:t>, </a:t>
                  </a:r>
                  <a:r>
                    <a:rPr lang="ko-KR" altLang="en-US"/>
                    <a:t>컴퓨터 프로그램 구현 등의 기술 필요</a:t>
                  </a:r>
                  <a:endParaRPr lang="en-US" altLang="ko-KR"/>
                </a:p>
              </p:txBody>
            </p:sp>
          </p:grpSp>
          <p:sp>
            <p:nvSpPr>
              <p:cNvPr id="31" name="직사각형 30"/>
              <p:cNvSpPr/>
              <p:nvPr/>
            </p:nvSpPr>
            <p:spPr>
              <a:xfrm>
                <a:off x="1014222" y="2902599"/>
                <a:ext cx="108000" cy="726739"/>
              </a:xfrm>
              <a:prstGeom prst="rect">
                <a:avLst/>
              </a:prstGeom>
              <a:solidFill>
                <a:srgbClr val="CA046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0" name="그룹 9"/>
            <p:cNvGrpSpPr/>
            <p:nvPr/>
          </p:nvGrpSpPr>
          <p:grpSpPr>
            <a:xfrm>
              <a:off x="1466497" y="1563072"/>
              <a:ext cx="10401653" cy="740388"/>
              <a:chOff x="6100572" y="1389264"/>
              <a:chExt cx="10401653" cy="740388"/>
            </a:xfrm>
          </p:grpSpPr>
          <p:sp>
            <p:nvSpPr>
              <p:cNvPr id="35" name="TextBox 34"/>
              <p:cNvSpPr txBox="1"/>
              <p:nvPr/>
            </p:nvSpPr>
            <p:spPr>
              <a:xfrm>
                <a:off x="6208572" y="1389264"/>
                <a:ext cx="102936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/>
                  <a:t> 공식에 들어갈 변수를 정하고</a:t>
                </a:r>
                <a:r>
                  <a:rPr lang="en-US" altLang="ko-KR"/>
                  <a:t>, </a:t>
                </a:r>
                <a:r>
                  <a:rPr lang="ko-KR" altLang="en-US"/>
                  <a:t>알고리즘</a:t>
                </a:r>
                <a:r>
                  <a:rPr lang="en-US" altLang="ko-KR"/>
                  <a:t>(</a:t>
                </a:r>
                <a:r>
                  <a:rPr lang="ko-KR" altLang="en-US"/>
                  <a:t>문제를 해결하기 위한 일련의 절차</a:t>
                </a:r>
                <a:r>
                  <a:rPr lang="en-US" altLang="ko-KR"/>
                  <a:t>)</a:t>
                </a:r>
                <a:r>
                  <a:rPr lang="ko-KR" altLang="en-US"/>
                  <a:t>을 통해 결과를 얻는다</a:t>
                </a:r>
                <a:endParaRPr lang="en-US" altLang="ko-KR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6208572" y="1752684"/>
                <a:ext cx="38117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/>
                  <a:t> </a:t>
                </a:r>
                <a:r>
                  <a:rPr lang="en-US" altLang="ko-KR">
                    <a:sym typeface="Wingdings" panose="05000000000000000000" pitchFamily="2" charset="2"/>
                  </a:rPr>
                  <a:t> </a:t>
                </a:r>
                <a:r>
                  <a:rPr lang="ko-KR" altLang="en-US">
                    <a:sym typeface="Wingdings" panose="05000000000000000000" pitchFamily="2" charset="2"/>
                  </a:rPr>
                  <a:t>오로지 </a:t>
                </a:r>
                <a:r>
                  <a:rPr lang="ko-KR" altLang="en-US" b="1">
                    <a:solidFill>
                      <a:srgbClr val="CA0464"/>
                    </a:solidFill>
                    <a:sym typeface="Wingdings" panose="05000000000000000000" pitchFamily="2" charset="2"/>
                  </a:rPr>
                  <a:t>숫자에만 기반</a:t>
                </a:r>
                <a:r>
                  <a:rPr lang="ko-KR" altLang="en-US">
                    <a:sym typeface="Wingdings" panose="05000000000000000000" pitchFamily="2" charset="2"/>
                  </a:rPr>
                  <a:t>하여 투자</a:t>
                </a:r>
                <a:endParaRPr lang="en-US" altLang="ko-KR"/>
              </a:p>
            </p:txBody>
          </p:sp>
          <p:sp>
            <p:nvSpPr>
              <p:cNvPr id="37" name="직사각형 36"/>
              <p:cNvSpPr/>
              <p:nvPr/>
            </p:nvSpPr>
            <p:spPr>
              <a:xfrm>
                <a:off x="6100572" y="1395277"/>
                <a:ext cx="107998" cy="734375"/>
              </a:xfrm>
              <a:prstGeom prst="rect">
                <a:avLst/>
              </a:prstGeom>
              <a:solidFill>
                <a:srgbClr val="CA046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006110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15</a:t>
            </a:fld>
            <a:endParaRPr lang="ko-KR" altLang="en-US"/>
          </a:p>
        </p:txBody>
      </p:sp>
      <p:grpSp>
        <p:nvGrpSpPr>
          <p:cNvPr id="12" name="그룹 11"/>
          <p:cNvGrpSpPr/>
          <p:nvPr/>
        </p:nvGrpSpPr>
        <p:grpSpPr>
          <a:xfrm>
            <a:off x="897297" y="651121"/>
            <a:ext cx="10401653" cy="5555755"/>
            <a:chOff x="897297" y="642133"/>
            <a:chExt cx="10401653" cy="5555755"/>
          </a:xfrm>
        </p:grpSpPr>
        <p:grpSp>
          <p:nvGrpSpPr>
            <p:cNvPr id="15" name="그룹 14"/>
            <p:cNvGrpSpPr/>
            <p:nvPr/>
          </p:nvGrpSpPr>
          <p:grpSpPr>
            <a:xfrm>
              <a:off x="897297" y="642133"/>
              <a:ext cx="10401653" cy="3086612"/>
              <a:chOff x="897297" y="1219069"/>
              <a:chExt cx="10401653" cy="3086612"/>
            </a:xfrm>
          </p:grpSpPr>
          <p:grpSp>
            <p:nvGrpSpPr>
              <p:cNvPr id="11" name="그룹 10"/>
              <p:cNvGrpSpPr/>
              <p:nvPr/>
            </p:nvGrpSpPr>
            <p:grpSpPr>
              <a:xfrm>
                <a:off x="897297" y="1219069"/>
                <a:ext cx="10401653" cy="3086612"/>
                <a:chOff x="1466497" y="547405"/>
                <a:chExt cx="10401653" cy="3086612"/>
              </a:xfrm>
            </p:grpSpPr>
            <p:grpSp>
              <p:nvGrpSpPr>
                <p:cNvPr id="30" name="그룹 29"/>
                <p:cNvGrpSpPr/>
                <p:nvPr/>
              </p:nvGrpSpPr>
              <p:grpSpPr>
                <a:xfrm>
                  <a:off x="1466497" y="547405"/>
                  <a:ext cx="5004262" cy="3086612"/>
                  <a:chOff x="1272369" y="-294029"/>
                  <a:chExt cx="5004262" cy="3086612"/>
                </a:xfrm>
              </p:grpSpPr>
              <p:sp>
                <p:nvSpPr>
                  <p:cNvPr id="2" name="TextBox 1"/>
                  <p:cNvSpPr txBox="1"/>
                  <p:nvPr/>
                </p:nvSpPr>
                <p:spPr>
                  <a:xfrm>
                    <a:off x="1272369" y="-294029"/>
                    <a:ext cx="5004262" cy="55399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sz="3000" b="1"/>
                      <a:t>퀀트 </a:t>
                    </a:r>
                    <a:r>
                      <a:rPr lang="en-US" altLang="ko-KR" sz="3000" b="1"/>
                      <a:t>– </a:t>
                    </a:r>
                    <a:r>
                      <a:rPr lang="ko-KR" altLang="en-US" sz="3000" b="1"/>
                      <a:t>알고리즘 거래</a:t>
                    </a:r>
                    <a:endParaRPr lang="en-US" altLang="ko-KR" sz="3000" b="1"/>
                  </a:p>
                </p:txBody>
              </p:sp>
              <p:sp>
                <p:nvSpPr>
                  <p:cNvPr id="28" name="직사각형 27"/>
                  <p:cNvSpPr/>
                  <p:nvPr/>
                </p:nvSpPr>
                <p:spPr>
                  <a:xfrm>
                    <a:off x="1272369" y="2065844"/>
                    <a:ext cx="108000" cy="726739"/>
                  </a:xfrm>
                  <a:prstGeom prst="rect">
                    <a:avLst/>
                  </a:prstGeom>
                  <a:solidFill>
                    <a:srgbClr val="CA046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10" name="그룹 9"/>
                <p:cNvGrpSpPr/>
                <p:nvPr/>
              </p:nvGrpSpPr>
              <p:grpSpPr>
                <a:xfrm>
                  <a:off x="1466497" y="1563072"/>
                  <a:ext cx="10401653" cy="740388"/>
                  <a:chOff x="6100572" y="1389264"/>
                  <a:chExt cx="10401653" cy="740388"/>
                </a:xfrm>
              </p:grpSpPr>
              <p:sp>
                <p:nvSpPr>
                  <p:cNvPr id="35" name="TextBox 34"/>
                  <p:cNvSpPr txBox="1"/>
                  <p:nvPr/>
                </p:nvSpPr>
                <p:spPr>
                  <a:xfrm>
                    <a:off x="6208572" y="1389264"/>
                    <a:ext cx="1029365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/>
                      <a:t> 공식에 들어갈 변수를 정하고</a:t>
                    </a:r>
                    <a:r>
                      <a:rPr lang="en-US" altLang="ko-KR"/>
                      <a:t>, </a:t>
                    </a:r>
                    <a:r>
                      <a:rPr lang="ko-KR" altLang="en-US"/>
                      <a:t>알고리즘</a:t>
                    </a:r>
                    <a:r>
                      <a:rPr lang="en-US" altLang="ko-KR"/>
                      <a:t>(</a:t>
                    </a:r>
                    <a:r>
                      <a:rPr lang="ko-KR" altLang="en-US"/>
                      <a:t>문제를 해결하기 위한 일련의 절차</a:t>
                    </a:r>
                    <a:r>
                      <a:rPr lang="en-US" altLang="ko-KR"/>
                      <a:t>)</a:t>
                    </a:r>
                    <a:r>
                      <a:rPr lang="ko-KR" altLang="en-US"/>
                      <a:t>을 통해 결과를 얻는다</a:t>
                    </a:r>
                    <a:endParaRPr lang="en-US" altLang="ko-KR"/>
                  </a:p>
                </p:txBody>
              </p:sp>
              <p:sp>
                <p:nvSpPr>
                  <p:cNvPr id="36" name="TextBox 35"/>
                  <p:cNvSpPr txBox="1"/>
                  <p:nvPr/>
                </p:nvSpPr>
                <p:spPr>
                  <a:xfrm>
                    <a:off x="6208572" y="1752684"/>
                    <a:ext cx="381172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/>
                      <a:t> </a:t>
                    </a:r>
                    <a:r>
                      <a:rPr lang="en-US" altLang="ko-KR">
                        <a:sym typeface="Wingdings" panose="05000000000000000000" pitchFamily="2" charset="2"/>
                      </a:rPr>
                      <a:t> </a:t>
                    </a:r>
                    <a:r>
                      <a:rPr lang="ko-KR" altLang="en-US">
                        <a:sym typeface="Wingdings" panose="05000000000000000000" pitchFamily="2" charset="2"/>
                      </a:rPr>
                      <a:t>오로지 숫자에만 기반하여 투자</a:t>
                    </a:r>
                    <a:endParaRPr lang="en-US" altLang="ko-KR"/>
                  </a:p>
                </p:txBody>
              </p:sp>
              <p:sp>
                <p:nvSpPr>
                  <p:cNvPr id="37" name="직사각형 36"/>
                  <p:cNvSpPr/>
                  <p:nvPr/>
                </p:nvSpPr>
                <p:spPr>
                  <a:xfrm>
                    <a:off x="6100572" y="1395277"/>
                    <a:ext cx="107998" cy="734375"/>
                  </a:xfrm>
                  <a:prstGeom prst="rect">
                    <a:avLst/>
                  </a:prstGeom>
                  <a:solidFill>
                    <a:srgbClr val="CA046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sp>
            <p:nvSpPr>
              <p:cNvPr id="22" name="TextBox 21"/>
              <p:cNvSpPr txBox="1"/>
              <p:nvPr/>
            </p:nvSpPr>
            <p:spPr>
              <a:xfrm>
                <a:off x="1005296" y="3578942"/>
                <a:ext cx="33000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/>
                  <a:t> 1) </a:t>
                </a:r>
                <a:r>
                  <a:rPr lang="ko-KR" altLang="en-US" b="1">
                    <a:solidFill>
                      <a:srgbClr val="CA0464"/>
                    </a:solidFill>
                  </a:rPr>
                  <a:t>시계열 분석 </a:t>
                </a:r>
                <a:r>
                  <a:rPr lang="en-US" altLang="ko-KR"/>
                  <a:t>: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TextBox 39"/>
                  <p:cNvSpPr txBox="1"/>
                  <p:nvPr/>
                </p:nvSpPr>
                <p:spPr>
                  <a:xfrm>
                    <a:off x="1005297" y="3936349"/>
                    <a:ext cx="850065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/>
                      <a:t>     </a:t>
                    </a:r>
                    <a:r>
                      <a:rPr lang="ko-KR" altLang="en-US"/>
                      <a:t>과거 데이터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a14:m>
                    <a:r>
                      <a:rPr lang="ko-KR" altLang="en-US"/>
                      <a:t>이 현재 데이터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a14:m>
                    <a:r>
                      <a:rPr lang="ko-KR" altLang="en-US"/>
                      <a:t>에 어떤 영향을 미치는가</a:t>
                    </a:r>
                    <a:endParaRPr lang="en-US" altLang="ko-KR"/>
                  </a:p>
                </p:txBody>
              </p:sp>
            </mc:Choice>
            <mc:Fallback xmlns="">
              <p:sp>
                <p:nvSpPr>
                  <p:cNvPr id="40" name="TextBox 3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5297" y="3936349"/>
                    <a:ext cx="8500653" cy="369332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t="-819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45" name="TextBox 44"/>
            <p:cNvSpPr txBox="1"/>
            <p:nvPr/>
          </p:nvSpPr>
          <p:spPr>
            <a:xfrm>
              <a:off x="1005297" y="3722633"/>
              <a:ext cx="99294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/>
                <a:t>     </a:t>
              </a:r>
              <a:r>
                <a:rPr lang="ko-KR" altLang="en-US"/>
                <a:t>데이터들은 독립적이지 않고 상호 연관성이 있으며</a:t>
              </a:r>
              <a:r>
                <a:rPr lang="en-US" altLang="ko-KR"/>
                <a:t>, </a:t>
              </a:r>
              <a:r>
                <a:rPr lang="ko-KR" altLang="en-US"/>
                <a:t>그 연관성은 시점이 가까울수록 강하다</a:t>
              </a:r>
              <a:endParaRPr lang="en-US" altLang="ko-K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/>
                <p:cNvSpPr txBox="1"/>
                <p:nvPr/>
              </p:nvSpPr>
              <p:spPr>
                <a:xfrm>
                  <a:off x="5242162" y="5920889"/>
                  <a:ext cx="181992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ko-KR" altLang="en-US"/>
                </a:p>
              </p:txBody>
            </p:sp>
          </mc:Choice>
          <mc:Fallback xmlns=""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42162" y="5920889"/>
                  <a:ext cx="1819921" cy="276999"/>
                </a:xfrm>
                <a:prstGeom prst="rect">
                  <a:avLst/>
                </a:prstGeom>
                <a:blipFill>
                  <a:blip r:embed="rId3"/>
                  <a:stretch>
                    <a:fillRect b="-2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434361" y="4196427"/>
              <a:ext cx="7435524" cy="1620000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9939684" y="5214163"/>
                <a:ext cx="9950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9684" y="5214163"/>
                <a:ext cx="995016" cy="276999"/>
              </a:xfrm>
              <a:prstGeom prst="rect">
                <a:avLst/>
              </a:prstGeom>
              <a:blipFill>
                <a:blip r:embed="rId5"/>
                <a:stretch>
                  <a:fillRect l="-1840" b="-195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54114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16</a:t>
            </a:fld>
            <a:endParaRPr lang="ko-KR" altLang="en-US"/>
          </a:p>
        </p:txBody>
      </p:sp>
      <p:grpSp>
        <p:nvGrpSpPr>
          <p:cNvPr id="11" name="그룹 10"/>
          <p:cNvGrpSpPr/>
          <p:nvPr/>
        </p:nvGrpSpPr>
        <p:grpSpPr>
          <a:xfrm>
            <a:off x="897297" y="642133"/>
            <a:ext cx="10401653" cy="3086612"/>
            <a:chOff x="1466497" y="547405"/>
            <a:chExt cx="10401653" cy="3086612"/>
          </a:xfrm>
        </p:grpSpPr>
        <p:grpSp>
          <p:nvGrpSpPr>
            <p:cNvPr id="30" name="그룹 29"/>
            <p:cNvGrpSpPr/>
            <p:nvPr/>
          </p:nvGrpSpPr>
          <p:grpSpPr>
            <a:xfrm>
              <a:off x="1466497" y="547405"/>
              <a:ext cx="5004262" cy="3086612"/>
              <a:chOff x="1272369" y="-294029"/>
              <a:chExt cx="5004262" cy="3086612"/>
            </a:xfrm>
          </p:grpSpPr>
          <p:sp>
            <p:nvSpPr>
              <p:cNvPr id="2" name="TextBox 1"/>
              <p:cNvSpPr txBox="1"/>
              <p:nvPr/>
            </p:nvSpPr>
            <p:spPr>
              <a:xfrm>
                <a:off x="1272369" y="-294029"/>
                <a:ext cx="5004262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3000" b="1"/>
                  <a:t>퀀트 </a:t>
                </a:r>
                <a:r>
                  <a:rPr lang="en-US" altLang="ko-KR" sz="3000" b="1"/>
                  <a:t>– </a:t>
                </a:r>
                <a:r>
                  <a:rPr lang="ko-KR" altLang="en-US" sz="3000" b="1"/>
                  <a:t>알고리즘 거래</a:t>
                </a:r>
                <a:endParaRPr lang="en-US" altLang="ko-KR" sz="3000" b="1"/>
              </a:p>
            </p:txBody>
          </p:sp>
          <p:sp>
            <p:nvSpPr>
              <p:cNvPr id="28" name="직사각형 27"/>
              <p:cNvSpPr/>
              <p:nvPr/>
            </p:nvSpPr>
            <p:spPr>
              <a:xfrm>
                <a:off x="1272369" y="2065844"/>
                <a:ext cx="108000" cy="726739"/>
              </a:xfrm>
              <a:prstGeom prst="rect">
                <a:avLst/>
              </a:prstGeom>
              <a:solidFill>
                <a:srgbClr val="CA046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0" name="그룹 9"/>
            <p:cNvGrpSpPr/>
            <p:nvPr/>
          </p:nvGrpSpPr>
          <p:grpSpPr>
            <a:xfrm>
              <a:off x="1466497" y="1563072"/>
              <a:ext cx="10401653" cy="740388"/>
              <a:chOff x="6100572" y="1389264"/>
              <a:chExt cx="10401653" cy="740388"/>
            </a:xfrm>
          </p:grpSpPr>
          <p:sp>
            <p:nvSpPr>
              <p:cNvPr id="35" name="TextBox 34"/>
              <p:cNvSpPr txBox="1"/>
              <p:nvPr/>
            </p:nvSpPr>
            <p:spPr>
              <a:xfrm>
                <a:off x="6208572" y="1389264"/>
                <a:ext cx="102936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/>
                  <a:t> 공식에 들어갈 변수를 정하고</a:t>
                </a:r>
                <a:r>
                  <a:rPr lang="en-US" altLang="ko-KR"/>
                  <a:t>, </a:t>
                </a:r>
                <a:r>
                  <a:rPr lang="ko-KR" altLang="en-US"/>
                  <a:t>알고리즘</a:t>
                </a:r>
                <a:r>
                  <a:rPr lang="en-US" altLang="ko-KR"/>
                  <a:t>(</a:t>
                </a:r>
                <a:r>
                  <a:rPr lang="ko-KR" altLang="en-US"/>
                  <a:t>문제를 해결하기 위한 일련의 절차</a:t>
                </a:r>
                <a:r>
                  <a:rPr lang="en-US" altLang="ko-KR"/>
                  <a:t>)</a:t>
                </a:r>
                <a:r>
                  <a:rPr lang="ko-KR" altLang="en-US"/>
                  <a:t>을 통해 결과를 얻는다</a:t>
                </a:r>
                <a:endParaRPr lang="en-US" altLang="ko-KR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6208572" y="1752684"/>
                <a:ext cx="38117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/>
                  <a:t> </a:t>
                </a:r>
                <a:r>
                  <a:rPr lang="en-US" altLang="ko-KR">
                    <a:sym typeface="Wingdings" panose="05000000000000000000" pitchFamily="2" charset="2"/>
                  </a:rPr>
                  <a:t> </a:t>
                </a:r>
                <a:r>
                  <a:rPr lang="ko-KR" altLang="en-US">
                    <a:sym typeface="Wingdings" panose="05000000000000000000" pitchFamily="2" charset="2"/>
                  </a:rPr>
                  <a:t>오로지 숫자에만 기반하여 투자</a:t>
                </a:r>
                <a:endParaRPr lang="en-US" altLang="ko-KR"/>
              </a:p>
            </p:txBody>
          </p:sp>
          <p:sp>
            <p:nvSpPr>
              <p:cNvPr id="37" name="직사각형 36"/>
              <p:cNvSpPr/>
              <p:nvPr/>
            </p:nvSpPr>
            <p:spPr>
              <a:xfrm>
                <a:off x="6100572" y="1395277"/>
                <a:ext cx="107998" cy="734375"/>
              </a:xfrm>
              <a:prstGeom prst="rect">
                <a:avLst/>
              </a:prstGeom>
              <a:solidFill>
                <a:srgbClr val="CA046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2" name="TextBox 21"/>
          <p:cNvSpPr txBox="1"/>
          <p:nvPr/>
        </p:nvSpPr>
        <p:spPr>
          <a:xfrm>
            <a:off x="1005296" y="3002006"/>
            <a:ext cx="3300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 2) </a:t>
            </a:r>
            <a:r>
              <a:rPr lang="ko-KR" altLang="en-US" b="1">
                <a:solidFill>
                  <a:srgbClr val="CA0464"/>
                </a:solidFill>
              </a:rPr>
              <a:t>다중 회귀 분석 </a:t>
            </a:r>
            <a:r>
              <a:rPr lang="en-US" altLang="ko-KR"/>
              <a:t>: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005297" y="3359413"/>
            <a:ext cx="8500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     X1, X2, X3…</a:t>
            </a:r>
            <a:r>
              <a:rPr lang="ko-KR" altLang="en-US"/>
              <a:t>으로 </a:t>
            </a:r>
            <a:r>
              <a:rPr lang="en-US" altLang="ko-KR"/>
              <a:t>Y</a:t>
            </a:r>
            <a:r>
              <a:rPr lang="ko-KR" altLang="en-US"/>
              <a:t>값을 추정하여</a:t>
            </a:r>
            <a:r>
              <a:rPr lang="en-US" altLang="ko-KR"/>
              <a:t>, </a:t>
            </a:r>
            <a:r>
              <a:rPr lang="ko-KR" altLang="en-US"/>
              <a:t>데이터 오차가 최소화되는 직선을 긋는 것</a:t>
            </a:r>
            <a:endParaRPr lang="en-US" altLang="ko-KR"/>
          </a:p>
        </p:txBody>
      </p:sp>
      <p:grpSp>
        <p:nvGrpSpPr>
          <p:cNvPr id="3" name="그룹 2"/>
          <p:cNvGrpSpPr/>
          <p:nvPr/>
        </p:nvGrpSpPr>
        <p:grpSpPr>
          <a:xfrm>
            <a:off x="1567574" y="4086152"/>
            <a:ext cx="9169097" cy="2018541"/>
            <a:chOff x="1148170" y="4196427"/>
            <a:chExt cx="9169097" cy="2018541"/>
          </a:xfrm>
        </p:grpSpPr>
        <p:grpSp>
          <p:nvGrpSpPr>
            <p:cNvPr id="13" name="그룹 12"/>
            <p:cNvGrpSpPr/>
            <p:nvPr/>
          </p:nvGrpSpPr>
          <p:grpSpPr>
            <a:xfrm>
              <a:off x="1148170" y="4196427"/>
              <a:ext cx="2520000" cy="2018541"/>
              <a:chOff x="3045300" y="4285280"/>
              <a:chExt cx="2520000" cy="2018541"/>
            </a:xfrm>
          </p:grpSpPr>
          <p:pic>
            <p:nvPicPr>
              <p:cNvPr id="6146" name="Picture 2" descr="QANDA 머신 러닝 스터디 — 4. 회귀 분석(Regression)_1 | by 이홍규 | 콴다 팀블로그"/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406" t="8198" r="4861" b="3970"/>
              <a:stretch/>
            </p:blipFill>
            <p:spPr bwMode="auto">
              <a:xfrm>
                <a:off x="3045300" y="4285280"/>
                <a:ext cx="2520000" cy="201854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8" name="직선 연결선 7"/>
              <p:cNvCxnSpPr/>
              <p:nvPr/>
            </p:nvCxnSpPr>
            <p:spPr>
              <a:xfrm flipV="1">
                <a:off x="3552825" y="4821885"/>
                <a:ext cx="1495425" cy="837015"/>
              </a:xfrm>
              <a:prstGeom prst="line">
                <a:avLst/>
              </a:prstGeom>
              <a:ln w="28575">
                <a:solidFill>
                  <a:srgbClr val="CA046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그룹 13"/>
            <p:cNvGrpSpPr/>
            <p:nvPr/>
          </p:nvGrpSpPr>
          <p:grpSpPr>
            <a:xfrm>
              <a:off x="4305300" y="4800668"/>
              <a:ext cx="6011967" cy="811852"/>
              <a:chOff x="4817025" y="5026219"/>
              <a:chExt cx="6011967" cy="81185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TextBox 40"/>
                  <p:cNvSpPr txBox="1"/>
                  <p:nvPr/>
                </p:nvSpPr>
                <p:spPr>
                  <a:xfrm>
                    <a:off x="4817025" y="5026219"/>
                    <a:ext cx="2601610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+⋯</m:t>
                          </m:r>
                        </m:oMath>
                      </m:oMathPara>
                    </a14:m>
                    <a:endParaRPr lang="ko-KR" altLang="en-US"/>
                  </a:p>
                </p:txBody>
              </p:sp>
            </mc:Choice>
            <mc:Fallback xmlns="">
              <p:sp>
                <p:nvSpPr>
                  <p:cNvPr id="41" name="TextBox 4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17025" y="5026219"/>
                    <a:ext cx="2601610" cy="27699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1171" b="-31111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TextBox 41"/>
                  <p:cNvSpPr txBox="1"/>
                  <p:nvPr/>
                </p:nvSpPr>
                <p:spPr>
                  <a:xfrm>
                    <a:off x="4817025" y="5525421"/>
                    <a:ext cx="6011967" cy="312650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r>
                      <a:rPr lang="en-US" altLang="ko-KR" b="0"/>
                      <a:t>e.g.) </a:t>
                    </a:r>
                    <a14:m>
                      <m:oMath xmlns:m="http://schemas.openxmlformats.org/officeDocument/2006/math"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주</m:t>
                            </m:r>
                            <m: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  <m:t>가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=−0.37∗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매</m:t>
                            </m:r>
                            <m: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  <m:t>출</m:t>
                            </m:r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액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+0.8∗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원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달</m:t>
                            </m:r>
                            <m: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  <m:t>러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환</m:t>
                            </m:r>
                            <m: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  <m:t>율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+2 </m:t>
                        </m:r>
                      </m:oMath>
                    </a14:m>
                    <a:endParaRPr lang="ko-KR" altLang="en-US"/>
                  </a:p>
                </p:txBody>
              </p:sp>
            </mc:Choice>
            <mc:Fallback xmlns="">
              <p:sp>
                <p:nvSpPr>
                  <p:cNvPr id="42" name="TextBox 4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17025" y="5525421"/>
                    <a:ext cx="6011967" cy="31265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2333" t="-21154" b="-36538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2413096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17</a:t>
            </a:fld>
            <a:endParaRPr lang="ko-KR" altLang="en-US"/>
          </a:p>
        </p:txBody>
      </p:sp>
      <p:grpSp>
        <p:nvGrpSpPr>
          <p:cNvPr id="27" name="그룹 26"/>
          <p:cNvGrpSpPr/>
          <p:nvPr/>
        </p:nvGrpSpPr>
        <p:grpSpPr>
          <a:xfrm>
            <a:off x="1107296" y="1099501"/>
            <a:ext cx="9981656" cy="4658995"/>
            <a:chOff x="897297" y="1219069"/>
            <a:chExt cx="9981656" cy="4658995"/>
          </a:xfrm>
        </p:grpSpPr>
        <p:grpSp>
          <p:nvGrpSpPr>
            <p:cNvPr id="11" name="그룹 10"/>
            <p:cNvGrpSpPr/>
            <p:nvPr/>
          </p:nvGrpSpPr>
          <p:grpSpPr>
            <a:xfrm>
              <a:off x="897297" y="1219069"/>
              <a:ext cx="5004262" cy="4658995"/>
              <a:chOff x="1466497" y="547405"/>
              <a:chExt cx="5004262" cy="4658995"/>
            </a:xfrm>
          </p:grpSpPr>
          <p:sp>
            <p:nvSpPr>
              <p:cNvPr id="2" name="TextBox 1"/>
              <p:cNvSpPr txBox="1"/>
              <p:nvPr/>
            </p:nvSpPr>
            <p:spPr>
              <a:xfrm>
                <a:off x="1466497" y="547405"/>
                <a:ext cx="5004262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3000" b="1"/>
                  <a:t>퀀트 </a:t>
                </a:r>
                <a:r>
                  <a:rPr lang="en-US" altLang="ko-KR" sz="3000" b="1"/>
                  <a:t>– </a:t>
                </a:r>
                <a:r>
                  <a:rPr lang="ko-KR" altLang="en-US" sz="3000" b="1"/>
                  <a:t>알고리즘 거래</a:t>
                </a:r>
                <a:endParaRPr lang="en-US" altLang="ko-KR" sz="3000" b="1"/>
              </a:p>
            </p:txBody>
          </p:sp>
          <p:grpSp>
            <p:nvGrpSpPr>
              <p:cNvPr id="10" name="그룹 9"/>
              <p:cNvGrpSpPr/>
              <p:nvPr/>
            </p:nvGrpSpPr>
            <p:grpSpPr>
              <a:xfrm>
                <a:off x="1466497" y="1569085"/>
                <a:ext cx="3919728" cy="3637315"/>
                <a:chOff x="6100572" y="1395277"/>
                <a:chExt cx="3919728" cy="3637315"/>
              </a:xfrm>
            </p:grpSpPr>
            <p:sp>
              <p:nvSpPr>
                <p:cNvPr id="36" name="TextBox 35"/>
                <p:cNvSpPr txBox="1"/>
                <p:nvPr/>
              </p:nvSpPr>
              <p:spPr>
                <a:xfrm>
                  <a:off x="6208572" y="1752684"/>
                  <a:ext cx="381172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en-US" altLang="ko-KR"/>
                </a:p>
              </p:txBody>
            </p:sp>
            <p:sp>
              <p:nvSpPr>
                <p:cNvPr id="37" name="직사각형 36"/>
                <p:cNvSpPr/>
                <p:nvPr/>
              </p:nvSpPr>
              <p:spPr>
                <a:xfrm>
                  <a:off x="6100572" y="1395277"/>
                  <a:ext cx="107998" cy="3637315"/>
                </a:xfrm>
                <a:prstGeom prst="rect">
                  <a:avLst/>
                </a:prstGeom>
                <a:solidFill>
                  <a:srgbClr val="CA046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9" name="TextBox 8"/>
            <p:cNvSpPr txBox="1"/>
            <p:nvPr/>
          </p:nvSpPr>
          <p:spPr>
            <a:xfrm>
              <a:off x="1005295" y="2238604"/>
              <a:ext cx="39833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/>
                <a:t> 주의점 </a:t>
              </a:r>
              <a:r>
                <a:rPr lang="en-US" altLang="ko-KR"/>
                <a:t>1) </a:t>
              </a:r>
              <a:r>
                <a:rPr lang="ko-KR" altLang="en-US"/>
                <a:t>학습 데이터 부족</a:t>
              </a:r>
              <a:endParaRPr lang="en-US" altLang="ko-KR"/>
            </a:p>
          </p:txBody>
        </p:sp>
        <p:grpSp>
          <p:nvGrpSpPr>
            <p:cNvPr id="24" name="그룹 23"/>
            <p:cNvGrpSpPr/>
            <p:nvPr/>
          </p:nvGrpSpPr>
          <p:grpSpPr>
            <a:xfrm>
              <a:off x="6814649" y="4717183"/>
              <a:ext cx="4064304" cy="1160881"/>
              <a:chOff x="7071824" y="4671169"/>
              <a:chExt cx="4064304" cy="1160881"/>
            </a:xfrm>
          </p:grpSpPr>
          <p:sp>
            <p:nvSpPr>
              <p:cNvPr id="13" name="TextBox 12"/>
              <p:cNvSpPr txBox="1"/>
              <p:nvPr/>
            </p:nvSpPr>
            <p:spPr>
              <a:xfrm>
                <a:off x="7071824" y="4671169"/>
                <a:ext cx="31784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/>
                  <a:t>해결방법</a:t>
                </a:r>
                <a:r>
                  <a:rPr lang="en-US" altLang="ko-KR"/>
                  <a:t>: </a:t>
                </a:r>
                <a:r>
                  <a:rPr lang="ko-KR" altLang="en-US"/>
                  <a:t>교차검증</a:t>
                </a:r>
                <a:endParaRPr lang="en-US" altLang="ko-KR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7071824" y="5185719"/>
                <a:ext cx="406430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à"/>
                </a:pPr>
                <a:r>
                  <a:rPr lang="ko-KR" altLang="en-US"/>
                  <a:t>학습 데이터를 </a:t>
                </a:r>
                <a:r>
                  <a:rPr lang="en-US" altLang="ko-KR"/>
                  <a:t>N</a:t>
                </a:r>
                <a:r>
                  <a:rPr lang="ko-KR" altLang="en-US"/>
                  <a:t>개로 나눈 뒤</a:t>
                </a:r>
                <a:r>
                  <a:rPr lang="en-US" altLang="ko-KR"/>
                  <a:t>, </a:t>
                </a:r>
              </a:p>
              <a:p>
                <a:r>
                  <a:rPr lang="en-US" altLang="ko-KR"/>
                  <a:t>    </a:t>
                </a:r>
                <a:r>
                  <a:rPr lang="ko-KR" altLang="en-US"/>
                  <a:t>번갈아가면서 학습</a:t>
                </a:r>
                <a:r>
                  <a:rPr lang="en-US" altLang="ko-KR"/>
                  <a:t>/</a:t>
                </a:r>
                <a:r>
                  <a:rPr lang="ko-KR" altLang="en-US"/>
                  <a:t>검증 과정 반복</a:t>
                </a:r>
                <a:endParaRPr lang="en-US" altLang="ko-KR"/>
              </a:p>
            </p:txBody>
          </p:sp>
        </p:grpSp>
        <p:grpSp>
          <p:nvGrpSpPr>
            <p:cNvPr id="22" name="그룹 21"/>
            <p:cNvGrpSpPr/>
            <p:nvPr/>
          </p:nvGrpSpPr>
          <p:grpSpPr>
            <a:xfrm>
              <a:off x="1184123" y="3073473"/>
              <a:ext cx="5094981" cy="2220376"/>
              <a:chOff x="806578" y="3324895"/>
              <a:chExt cx="5094981" cy="2220376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1810189" y="5175939"/>
                <a:ext cx="31784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/>
                  <a:t>잘못된 알고리즘 생성 가능성</a:t>
                </a:r>
                <a:endParaRPr lang="en-US" altLang="ko-KR"/>
              </a:p>
            </p:txBody>
          </p:sp>
          <p:grpSp>
            <p:nvGrpSpPr>
              <p:cNvPr id="20" name="그룹 19"/>
              <p:cNvGrpSpPr/>
              <p:nvPr/>
            </p:nvGrpSpPr>
            <p:grpSpPr>
              <a:xfrm>
                <a:off x="806578" y="3324895"/>
                <a:ext cx="5094981" cy="1814686"/>
                <a:chOff x="865778" y="3166411"/>
                <a:chExt cx="5094981" cy="1814686"/>
              </a:xfrm>
            </p:grpSpPr>
            <p:pic>
              <p:nvPicPr>
                <p:cNvPr id="21" name="Picture 16" descr="9 장 회귀분석 (regression analysis) | 의학통계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427109" y="3166411"/>
                  <a:ext cx="2533650" cy="180975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9" name="그룹 18"/>
                <p:cNvGrpSpPr/>
                <p:nvPr/>
              </p:nvGrpSpPr>
              <p:grpSpPr>
                <a:xfrm>
                  <a:off x="865778" y="3171346"/>
                  <a:ext cx="2533650" cy="1809751"/>
                  <a:chOff x="707723" y="3469003"/>
                  <a:chExt cx="2533650" cy="1809751"/>
                </a:xfrm>
              </p:grpSpPr>
              <p:pic>
                <p:nvPicPr>
                  <p:cNvPr id="2064" name="Picture 16" descr="9 장 회귀분석 (regression analysis) | 의학통계"/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707723" y="3469003"/>
                    <a:ext cx="2533650" cy="1809751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15" name="직사각형 14"/>
                  <p:cNvSpPr/>
                  <p:nvPr/>
                </p:nvSpPr>
                <p:spPr>
                  <a:xfrm>
                    <a:off x="2038350" y="4083228"/>
                    <a:ext cx="1036335" cy="822147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3" name="직사각형 22"/>
                  <p:cNvSpPr/>
                  <p:nvPr/>
                </p:nvSpPr>
                <p:spPr>
                  <a:xfrm>
                    <a:off x="1022048" y="4452983"/>
                    <a:ext cx="1036335" cy="23586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cxnSp>
                <p:nvCxnSpPr>
                  <p:cNvPr id="17" name="직선 연결선 16"/>
                  <p:cNvCxnSpPr/>
                  <p:nvPr/>
                </p:nvCxnSpPr>
                <p:spPr>
                  <a:xfrm flipV="1">
                    <a:off x="1060147" y="3778743"/>
                    <a:ext cx="1816403" cy="986422"/>
                  </a:xfrm>
                  <a:prstGeom prst="line">
                    <a:avLst/>
                  </a:prstGeom>
                  <a:ln w="19050">
                    <a:solidFill>
                      <a:srgbClr val="CA0464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pic>
          <p:nvPicPr>
            <p:cNvPr id="2066" name="Picture 18" descr="https://blog.kakaocdn.net/dn/dsCgvv/btq3Xs8tGby/kjOjzbwUledXukaBOE5ni0/img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86801" y="3280570"/>
              <a:ext cx="2520000" cy="13955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6955922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481272" y="2012993"/>
            <a:ext cx="3983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 주의점 </a:t>
            </a:r>
            <a:r>
              <a:rPr lang="en-US" altLang="ko-KR"/>
              <a:t>2) </a:t>
            </a:r>
            <a:r>
              <a:rPr lang="ko-KR" altLang="en-US"/>
              <a:t>과적합</a:t>
            </a:r>
            <a:endParaRPr lang="en-US" altLang="ko-KR"/>
          </a:p>
        </p:txBody>
      </p:sp>
      <p:grpSp>
        <p:nvGrpSpPr>
          <p:cNvPr id="16" name="그룹 15"/>
          <p:cNvGrpSpPr/>
          <p:nvPr/>
        </p:nvGrpSpPr>
        <p:grpSpPr>
          <a:xfrm>
            <a:off x="1373274" y="993629"/>
            <a:ext cx="8277480" cy="4870739"/>
            <a:chOff x="1420644" y="985316"/>
            <a:chExt cx="8277480" cy="4870739"/>
          </a:xfrm>
        </p:grpSpPr>
        <p:grpSp>
          <p:nvGrpSpPr>
            <p:cNvPr id="11" name="그룹 10"/>
            <p:cNvGrpSpPr/>
            <p:nvPr/>
          </p:nvGrpSpPr>
          <p:grpSpPr>
            <a:xfrm>
              <a:off x="1420644" y="985316"/>
              <a:ext cx="5004262" cy="4870739"/>
              <a:chOff x="1466497" y="547405"/>
              <a:chExt cx="5004262" cy="4870739"/>
            </a:xfrm>
          </p:grpSpPr>
          <p:sp>
            <p:nvSpPr>
              <p:cNvPr id="2" name="TextBox 1"/>
              <p:cNvSpPr txBox="1"/>
              <p:nvPr/>
            </p:nvSpPr>
            <p:spPr>
              <a:xfrm>
                <a:off x="1466497" y="547405"/>
                <a:ext cx="5004262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3000" b="1"/>
                  <a:t>퀀트 </a:t>
                </a:r>
                <a:r>
                  <a:rPr lang="en-US" altLang="ko-KR" sz="3000" b="1"/>
                  <a:t>– </a:t>
                </a:r>
                <a:r>
                  <a:rPr lang="ko-KR" altLang="en-US" sz="3000" b="1"/>
                  <a:t>알고리즘 거래</a:t>
                </a:r>
                <a:endParaRPr lang="en-US" altLang="ko-KR" sz="3000" b="1"/>
              </a:p>
            </p:txBody>
          </p:sp>
          <p:grpSp>
            <p:nvGrpSpPr>
              <p:cNvPr id="10" name="그룹 9"/>
              <p:cNvGrpSpPr/>
              <p:nvPr/>
            </p:nvGrpSpPr>
            <p:grpSpPr>
              <a:xfrm>
                <a:off x="1466497" y="1569085"/>
                <a:ext cx="3919728" cy="3849059"/>
                <a:chOff x="6100572" y="1395277"/>
                <a:chExt cx="3919728" cy="3849059"/>
              </a:xfrm>
            </p:grpSpPr>
            <p:sp>
              <p:nvSpPr>
                <p:cNvPr id="36" name="TextBox 35"/>
                <p:cNvSpPr txBox="1"/>
                <p:nvPr/>
              </p:nvSpPr>
              <p:spPr>
                <a:xfrm>
                  <a:off x="6208572" y="1752684"/>
                  <a:ext cx="381172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en-US" altLang="ko-KR"/>
                </a:p>
              </p:txBody>
            </p:sp>
            <p:sp>
              <p:nvSpPr>
                <p:cNvPr id="37" name="직사각형 36"/>
                <p:cNvSpPr/>
                <p:nvPr/>
              </p:nvSpPr>
              <p:spPr>
                <a:xfrm>
                  <a:off x="6100572" y="1395277"/>
                  <a:ext cx="107998" cy="3849059"/>
                </a:xfrm>
                <a:prstGeom prst="rect">
                  <a:avLst/>
                </a:prstGeom>
                <a:solidFill>
                  <a:srgbClr val="CA046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8" name="그룹 7"/>
            <p:cNvGrpSpPr/>
            <p:nvPr/>
          </p:nvGrpSpPr>
          <p:grpSpPr>
            <a:xfrm>
              <a:off x="2498124" y="2652978"/>
              <a:ext cx="7200000" cy="3198659"/>
              <a:chOff x="2711081" y="2657396"/>
              <a:chExt cx="7200000" cy="3198659"/>
            </a:xfrm>
          </p:grpSpPr>
          <p:pic>
            <p:nvPicPr>
              <p:cNvPr id="2050" name="Picture 2" descr="18. 모델의 과최적화를 피하는 방법 (overfitting, regularization)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554" t="13238" r="10391" b="49190"/>
              <a:stretch/>
            </p:blipFill>
            <p:spPr bwMode="auto">
              <a:xfrm>
                <a:off x="2711081" y="2657396"/>
                <a:ext cx="7200000" cy="175015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" name="TextBox 3"/>
              <p:cNvSpPr txBox="1"/>
              <p:nvPr/>
            </p:nvSpPr>
            <p:spPr>
              <a:xfrm>
                <a:off x="3806627" y="3199877"/>
                <a:ext cx="236911" cy="58477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ko-KR" altLang="en-US" sz="3200" b="1">
                    <a:solidFill>
                      <a:srgbClr val="2088CA"/>
                    </a:solidFill>
                  </a:rPr>
                  <a:t>*</a:t>
                </a: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6339630" y="3199876"/>
                <a:ext cx="236911" cy="58477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ko-KR" altLang="en-US" sz="3200" b="1">
                    <a:solidFill>
                      <a:srgbClr val="2088CA"/>
                    </a:solidFill>
                  </a:rPr>
                  <a:t>*</a:t>
                </a: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9071354" y="3199875"/>
                <a:ext cx="236911" cy="58477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ko-KR" altLang="en-US" sz="3200" b="1">
                    <a:solidFill>
                      <a:srgbClr val="2088CA"/>
                    </a:solidFill>
                  </a:rPr>
                  <a:t>*</a:t>
                </a:r>
              </a:p>
            </p:txBody>
          </p:sp>
          <p:grpSp>
            <p:nvGrpSpPr>
              <p:cNvPr id="5" name="그룹 4"/>
              <p:cNvGrpSpPr/>
              <p:nvPr/>
            </p:nvGrpSpPr>
            <p:grpSpPr>
              <a:xfrm>
                <a:off x="3552441" y="4690763"/>
                <a:ext cx="5811288" cy="1165292"/>
                <a:chOff x="3640283" y="5455151"/>
                <a:chExt cx="5811288" cy="1165292"/>
              </a:xfrm>
            </p:grpSpPr>
            <p:sp>
              <p:nvSpPr>
                <p:cNvPr id="12" name="TextBox 11"/>
                <p:cNvSpPr txBox="1"/>
                <p:nvPr/>
              </p:nvSpPr>
              <p:spPr>
                <a:xfrm>
                  <a:off x="3915800" y="6251111"/>
                  <a:ext cx="526025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>
                      <a:sym typeface="Wingdings" panose="05000000000000000000" pitchFamily="2" charset="2"/>
                    </a:rPr>
                    <a:t> </a:t>
                  </a:r>
                  <a:r>
                    <a:rPr lang="ko-KR" altLang="en-US"/>
                    <a:t>일부 정보를 포기하고 적절한 알고리즘 만들기</a:t>
                  </a:r>
                  <a:endParaRPr lang="en-US" altLang="ko-KR"/>
                </a:p>
              </p:txBody>
            </p:sp>
            <p:sp>
              <p:nvSpPr>
                <p:cNvPr id="30" name="TextBox 29"/>
                <p:cNvSpPr txBox="1"/>
                <p:nvPr/>
              </p:nvSpPr>
              <p:spPr>
                <a:xfrm>
                  <a:off x="3640283" y="5455151"/>
                  <a:ext cx="5811288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/>
                    <a:t>학습 데이터에는 </a:t>
                  </a:r>
                  <a:r>
                    <a:rPr lang="en-US" altLang="ko-KR"/>
                    <a:t>100%</a:t>
                  </a:r>
                  <a:r>
                    <a:rPr lang="ko-KR" altLang="en-US"/>
                    <a:t>에 가까운 정확도를 가지지만</a:t>
                  </a:r>
                  <a:r>
                    <a:rPr lang="en-US" altLang="ko-KR"/>
                    <a:t>, </a:t>
                  </a:r>
                  <a:r>
                    <a:rPr lang="ko-KR" altLang="en-US"/>
                    <a:t>일반화가 어려워 실제 예측 정확도는 떨어지는 경우 </a:t>
                  </a:r>
                  <a:endParaRPr lang="en-US" altLang="ko-KR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7160713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19</a:t>
            </a:fld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1373274" y="808963"/>
            <a:ext cx="7521334" cy="5240071"/>
            <a:chOff x="1373274" y="993629"/>
            <a:chExt cx="7521334" cy="5240071"/>
          </a:xfrm>
        </p:grpSpPr>
        <p:grpSp>
          <p:nvGrpSpPr>
            <p:cNvPr id="4" name="그룹 3"/>
            <p:cNvGrpSpPr/>
            <p:nvPr/>
          </p:nvGrpSpPr>
          <p:grpSpPr>
            <a:xfrm>
              <a:off x="1694608" y="2651720"/>
              <a:ext cx="7200000" cy="3285924"/>
              <a:chOff x="1694608" y="2651720"/>
              <a:chExt cx="7200000" cy="3285924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1694608" y="2651720"/>
                <a:ext cx="6957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ko-KR"/>
                  <a:t>A </a:t>
                </a:r>
                <a:r>
                  <a:rPr lang="ko-KR" altLang="en-US"/>
                  <a:t>기업</a:t>
                </a:r>
              </a:p>
            </p:txBody>
          </p:sp>
          <p:pic>
            <p:nvPicPr>
              <p:cNvPr id="3" name="그림 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694608" y="2931860"/>
                <a:ext cx="7200000" cy="3005784"/>
              </a:xfrm>
              <a:prstGeom prst="rect">
                <a:avLst/>
              </a:prstGeom>
            </p:spPr>
          </p:pic>
        </p:grpSp>
        <p:sp>
          <p:nvSpPr>
            <p:cNvPr id="9" name="TextBox 8"/>
            <p:cNvSpPr txBox="1"/>
            <p:nvPr/>
          </p:nvSpPr>
          <p:spPr>
            <a:xfrm>
              <a:off x="1481272" y="2012993"/>
              <a:ext cx="45110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/>
                <a:t> 나만의 알고리즘 만들기 </a:t>
              </a:r>
              <a:r>
                <a:rPr lang="en-US" altLang="ko-KR"/>
                <a:t>(</a:t>
              </a:r>
              <a:r>
                <a:rPr lang="ko-KR" altLang="en-US"/>
                <a:t>다중 회귀 분석</a:t>
              </a:r>
              <a:r>
                <a:rPr lang="en-US" altLang="ko-KR"/>
                <a:t>)</a:t>
              </a:r>
            </a:p>
          </p:txBody>
        </p:sp>
        <p:grpSp>
          <p:nvGrpSpPr>
            <p:cNvPr id="11" name="그룹 10"/>
            <p:cNvGrpSpPr/>
            <p:nvPr/>
          </p:nvGrpSpPr>
          <p:grpSpPr>
            <a:xfrm>
              <a:off x="1373274" y="993629"/>
              <a:ext cx="5004262" cy="5240071"/>
              <a:chOff x="1466497" y="547405"/>
              <a:chExt cx="5004262" cy="5240071"/>
            </a:xfrm>
          </p:grpSpPr>
          <p:sp>
            <p:nvSpPr>
              <p:cNvPr id="2" name="TextBox 1"/>
              <p:cNvSpPr txBox="1"/>
              <p:nvPr/>
            </p:nvSpPr>
            <p:spPr>
              <a:xfrm>
                <a:off x="1466497" y="547405"/>
                <a:ext cx="5004262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3000" b="1"/>
                  <a:t>퀀트 </a:t>
                </a:r>
                <a:r>
                  <a:rPr lang="en-US" altLang="ko-KR" sz="3000" b="1"/>
                  <a:t>– </a:t>
                </a:r>
                <a:r>
                  <a:rPr lang="ko-KR" altLang="en-US" sz="3000" b="1"/>
                  <a:t>알고리즘 거래</a:t>
                </a:r>
                <a:endParaRPr lang="en-US" altLang="ko-KR" sz="3000" b="1"/>
              </a:p>
            </p:txBody>
          </p:sp>
          <p:grpSp>
            <p:nvGrpSpPr>
              <p:cNvPr id="10" name="그룹 9"/>
              <p:cNvGrpSpPr/>
              <p:nvPr/>
            </p:nvGrpSpPr>
            <p:grpSpPr>
              <a:xfrm>
                <a:off x="1466497" y="1569085"/>
                <a:ext cx="3919728" cy="4218391"/>
                <a:chOff x="6100572" y="1395277"/>
                <a:chExt cx="3919728" cy="4218391"/>
              </a:xfrm>
            </p:grpSpPr>
            <p:sp>
              <p:nvSpPr>
                <p:cNvPr id="36" name="TextBox 35"/>
                <p:cNvSpPr txBox="1"/>
                <p:nvPr/>
              </p:nvSpPr>
              <p:spPr>
                <a:xfrm>
                  <a:off x="6208572" y="1752684"/>
                  <a:ext cx="381172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en-US" altLang="ko-KR"/>
                </a:p>
              </p:txBody>
            </p:sp>
            <p:sp>
              <p:nvSpPr>
                <p:cNvPr id="37" name="직사각형 36"/>
                <p:cNvSpPr/>
                <p:nvPr/>
              </p:nvSpPr>
              <p:spPr>
                <a:xfrm>
                  <a:off x="6100572" y="1395277"/>
                  <a:ext cx="107998" cy="4218391"/>
                </a:xfrm>
                <a:prstGeom prst="rect">
                  <a:avLst/>
                </a:prstGeom>
                <a:solidFill>
                  <a:srgbClr val="CA046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33" name="TextBox 32"/>
            <p:cNvSpPr txBox="1"/>
            <p:nvPr/>
          </p:nvSpPr>
          <p:spPr>
            <a:xfrm>
              <a:off x="1694608" y="5864368"/>
              <a:ext cx="42976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>
                  <a:hlinkClick r:id="rId3"/>
                </a:rPr>
                <a:t>https://forms.gle/eSv3p2U6N5szq9w78</a:t>
              </a:r>
              <a:endParaRPr lang="en-US" altLang="ko-KR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920950" y="2744175"/>
              <a:ext cx="3382336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1200"/>
                <a:t> (</a:t>
              </a:r>
              <a:r>
                <a:rPr lang="ko-KR" altLang="en-US" sz="1200"/>
                <a:t>주가</a:t>
              </a:r>
              <a:r>
                <a:rPr lang="en-US" altLang="ko-KR" sz="1200"/>
                <a:t>)*(</a:t>
              </a:r>
              <a:r>
                <a:rPr lang="ko-KR" altLang="en-US" sz="1200"/>
                <a:t>상장 주식수</a:t>
              </a:r>
              <a:r>
                <a:rPr lang="en-US" altLang="ko-KR" sz="1200"/>
                <a:t>). </a:t>
              </a:r>
              <a:r>
                <a:rPr lang="ko-KR" altLang="en-US" sz="1200"/>
                <a:t>높을수록 회사 규모가 크다</a:t>
              </a:r>
            </a:p>
          </p:txBody>
        </p:sp>
        <p:sp>
          <p:nvSpPr>
            <p:cNvPr id="5" name="굽은 화살표 4"/>
            <p:cNvSpPr/>
            <p:nvPr/>
          </p:nvSpPr>
          <p:spPr>
            <a:xfrm>
              <a:off x="4740950" y="2777757"/>
              <a:ext cx="180000" cy="180000"/>
            </a:xfrm>
            <a:prstGeom prst="ben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02171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2</a:t>
            </a:fld>
            <a:endParaRPr lang="ko-KR" altLang="en-US"/>
          </a:p>
        </p:txBody>
      </p:sp>
      <p:grpSp>
        <p:nvGrpSpPr>
          <p:cNvPr id="31" name="그룹 30"/>
          <p:cNvGrpSpPr/>
          <p:nvPr/>
        </p:nvGrpSpPr>
        <p:grpSpPr>
          <a:xfrm>
            <a:off x="1233621" y="1055568"/>
            <a:ext cx="9729006" cy="4746861"/>
            <a:chOff x="1230897" y="997263"/>
            <a:chExt cx="9729006" cy="4746861"/>
          </a:xfrm>
        </p:grpSpPr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49716" y="3584124"/>
              <a:ext cx="5199368" cy="2160000"/>
            </a:xfrm>
            <a:prstGeom prst="rect">
              <a:avLst/>
            </a:prstGeom>
          </p:spPr>
        </p:pic>
        <p:grpSp>
          <p:nvGrpSpPr>
            <p:cNvPr id="30" name="그룹 29"/>
            <p:cNvGrpSpPr/>
            <p:nvPr/>
          </p:nvGrpSpPr>
          <p:grpSpPr>
            <a:xfrm>
              <a:off x="1230897" y="997263"/>
              <a:ext cx="9729006" cy="1974636"/>
              <a:chOff x="1272369" y="1049299"/>
              <a:chExt cx="9729006" cy="1974636"/>
            </a:xfrm>
          </p:grpSpPr>
          <p:sp>
            <p:nvSpPr>
              <p:cNvPr id="2" name="TextBox 1"/>
              <p:cNvSpPr txBox="1"/>
              <p:nvPr/>
            </p:nvSpPr>
            <p:spPr>
              <a:xfrm>
                <a:off x="1272369" y="1049299"/>
                <a:ext cx="5004262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000" b="1"/>
                  <a:t>0. </a:t>
                </a:r>
                <a:r>
                  <a:rPr lang="ko-KR" altLang="en-US" sz="3000" b="1"/>
                  <a:t>주식이란</a:t>
                </a:r>
                <a:r>
                  <a:rPr lang="en-US" altLang="ko-KR" sz="3000" b="1"/>
                  <a:t>?</a:t>
                </a:r>
              </a:p>
            </p:txBody>
          </p:sp>
          <p:grpSp>
            <p:nvGrpSpPr>
              <p:cNvPr id="29" name="그룹 28"/>
              <p:cNvGrpSpPr/>
              <p:nvPr/>
            </p:nvGrpSpPr>
            <p:grpSpPr>
              <a:xfrm>
                <a:off x="1272369" y="2059831"/>
                <a:ext cx="9729006" cy="964104"/>
                <a:chOff x="1272369" y="2059831"/>
                <a:chExt cx="9729006" cy="964104"/>
              </a:xfrm>
            </p:grpSpPr>
            <p:grpSp>
              <p:nvGrpSpPr>
                <p:cNvPr id="27" name="그룹 26"/>
                <p:cNvGrpSpPr/>
                <p:nvPr/>
              </p:nvGrpSpPr>
              <p:grpSpPr>
                <a:xfrm>
                  <a:off x="1380369" y="2059831"/>
                  <a:ext cx="9621006" cy="964104"/>
                  <a:chOff x="1380369" y="2059831"/>
                  <a:chExt cx="9621006" cy="964104"/>
                </a:xfrm>
              </p:grpSpPr>
              <p:sp>
                <p:nvSpPr>
                  <p:cNvPr id="3" name="TextBox 2"/>
                  <p:cNvSpPr txBox="1"/>
                  <p:nvPr/>
                </p:nvSpPr>
                <p:spPr>
                  <a:xfrm>
                    <a:off x="1380369" y="2059831"/>
                    <a:ext cx="843990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/>
                      <a:t> 주식회사가 자금을 조달받기 위해 투자자로부터 돈을 받고 발행하는 증서</a:t>
                    </a:r>
                    <a:endParaRPr lang="en-US" altLang="ko-KR"/>
                  </a:p>
                </p:txBody>
              </p:sp>
              <p:sp>
                <p:nvSpPr>
                  <p:cNvPr id="4" name="TextBox 3"/>
                  <p:cNvSpPr txBox="1"/>
                  <p:nvPr/>
                </p:nvSpPr>
                <p:spPr>
                  <a:xfrm>
                    <a:off x="1380369" y="2654603"/>
                    <a:ext cx="962100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/>
                      <a:t> 정치</a:t>
                    </a:r>
                    <a:r>
                      <a:rPr lang="en-US" altLang="ko-KR"/>
                      <a:t>/</a:t>
                    </a:r>
                    <a:r>
                      <a:rPr lang="ko-KR" altLang="en-US"/>
                      <a:t>경제</a:t>
                    </a:r>
                    <a:r>
                      <a:rPr lang="en-US" altLang="ko-KR"/>
                      <a:t>/</a:t>
                    </a:r>
                    <a:r>
                      <a:rPr lang="ko-KR" altLang="en-US"/>
                      <a:t>사회문화와 더불어</a:t>
                    </a:r>
                    <a:r>
                      <a:rPr lang="en-US" altLang="ko-KR"/>
                      <a:t>,</a:t>
                    </a:r>
                    <a:r>
                      <a:rPr lang="ko-KR" altLang="en-US"/>
                      <a:t> 인간의 변화무쌍한 심리까지 포함되어 분석하기 매우 어렵다</a:t>
                    </a:r>
                    <a:endParaRPr lang="en-US" altLang="ko-KR"/>
                  </a:p>
                </p:txBody>
              </p:sp>
            </p:grpSp>
            <p:sp>
              <p:nvSpPr>
                <p:cNvPr id="28" name="직사각형 27"/>
                <p:cNvSpPr/>
                <p:nvPr/>
              </p:nvSpPr>
              <p:spPr>
                <a:xfrm>
                  <a:off x="1272369" y="2065844"/>
                  <a:ext cx="108000" cy="958091"/>
                </a:xfrm>
                <a:prstGeom prst="rect">
                  <a:avLst/>
                </a:prstGeom>
                <a:solidFill>
                  <a:srgbClr val="CA046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3641655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20</a:t>
            </a:fld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771238" y="808963"/>
            <a:ext cx="5004262" cy="5240071"/>
            <a:chOff x="1373274" y="993629"/>
            <a:chExt cx="5004262" cy="5240071"/>
          </a:xfrm>
        </p:grpSpPr>
        <p:sp>
          <p:nvSpPr>
            <p:cNvPr id="9" name="TextBox 8"/>
            <p:cNvSpPr txBox="1"/>
            <p:nvPr/>
          </p:nvSpPr>
          <p:spPr>
            <a:xfrm>
              <a:off x="1481272" y="2012993"/>
              <a:ext cx="45194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/>
                <a:t> 나만의 알고리즘 만들기 </a:t>
              </a:r>
              <a:r>
                <a:rPr lang="en-US" altLang="ko-KR"/>
                <a:t>(</a:t>
              </a:r>
              <a:r>
                <a:rPr lang="ko-KR" altLang="en-US"/>
                <a:t>다중 회귀 분석</a:t>
              </a:r>
              <a:r>
                <a:rPr lang="en-US" altLang="ko-KR"/>
                <a:t>)</a:t>
              </a:r>
            </a:p>
          </p:txBody>
        </p:sp>
        <p:grpSp>
          <p:nvGrpSpPr>
            <p:cNvPr id="11" name="그룹 10"/>
            <p:cNvGrpSpPr/>
            <p:nvPr/>
          </p:nvGrpSpPr>
          <p:grpSpPr>
            <a:xfrm>
              <a:off x="1373274" y="993629"/>
              <a:ext cx="5004262" cy="5240071"/>
              <a:chOff x="1466497" y="547405"/>
              <a:chExt cx="5004262" cy="5240071"/>
            </a:xfrm>
          </p:grpSpPr>
          <p:sp>
            <p:nvSpPr>
              <p:cNvPr id="2" name="TextBox 1"/>
              <p:cNvSpPr txBox="1"/>
              <p:nvPr/>
            </p:nvSpPr>
            <p:spPr>
              <a:xfrm>
                <a:off x="1466497" y="547405"/>
                <a:ext cx="5004262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3000" b="1"/>
                  <a:t>퀀트 </a:t>
                </a:r>
                <a:r>
                  <a:rPr lang="en-US" altLang="ko-KR" sz="3000" b="1"/>
                  <a:t>– </a:t>
                </a:r>
                <a:r>
                  <a:rPr lang="ko-KR" altLang="en-US" sz="3000" b="1"/>
                  <a:t>알고리즘 거래</a:t>
                </a:r>
                <a:endParaRPr lang="en-US" altLang="ko-KR" sz="3000" b="1"/>
              </a:p>
            </p:txBody>
          </p:sp>
          <p:grpSp>
            <p:nvGrpSpPr>
              <p:cNvPr id="10" name="그룹 9"/>
              <p:cNvGrpSpPr/>
              <p:nvPr/>
            </p:nvGrpSpPr>
            <p:grpSpPr>
              <a:xfrm>
                <a:off x="1466497" y="1569085"/>
                <a:ext cx="3919728" cy="4218391"/>
                <a:chOff x="6100572" y="1395277"/>
                <a:chExt cx="3919728" cy="4218391"/>
              </a:xfrm>
            </p:grpSpPr>
            <p:sp>
              <p:nvSpPr>
                <p:cNvPr id="36" name="TextBox 35"/>
                <p:cNvSpPr txBox="1"/>
                <p:nvPr/>
              </p:nvSpPr>
              <p:spPr>
                <a:xfrm>
                  <a:off x="6208572" y="1752684"/>
                  <a:ext cx="381172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en-US" altLang="ko-KR"/>
                </a:p>
              </p:txBody>
            </p:sp>
            <p:sp>
              <p:nvSpPr>
                <p:cNvPr id="37" name="직사각형 36"/>
                <p:cNvSpPr/>
                <p:nvPr/>
              </p:nvSpPr>
              <p:spPr>
                <a:xfrm>
                  <a:off x="6100572" y="1395277"/>
                  <a:ext cx="107998" cy="4218391"/>
                </a:xfrm>
                <a:prstGeom prst="rect">
                  <a:avLst/>
                </a:prstGeom>
                <a:solidFill>
                  <a:srgbClr val="CA046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grpSp>
        <p:nvGrpSpPr>
          <p:cNvPr id="43" name="그룹 42"/>
          <p:cNvGrpSpPr/>
          <p:nvPr/>
        </p:nvGrpSpPr>
        <p:grpSpPr>
          <a:xfrm>
            <a:off x="2425672" y="4823091"/>
            <a:ext cx="6699655" cy="1043116"/>
            <a:chOff x="2509474" y="5005918"/>
            <a:chExt cx="6699655" cy="1043116"/>
          </a:xfrm>
        </p:grpSpPr>
        <p:grpSp>
          <p:nvGrpSpPr>
            <p:cNvPr id="31" name="그룹 30"/>
            <p:cNvGrpSpPr/>
            <p:nvPr/>
          </p:nvGrpSpPr>
          <p:grpSpPr>
            <a:xfrm>
              <a:off x="3032321" y="5495036"/>
              <a:ext cx="5065489" cy="553998"/>
              <a:chOff x="3032321" y="5318568"/>
              <a:chExt cx="5065489" cy="553998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3032321" y="5318568"/>
                <a:ext cx="50654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ko-KR" altLang="en-US"/>
                  <a:t>조건 </a:t>
                </a:r>
                <a:r>
                  <a:rPr lang="en-US" altLang="ko-KR"/>
                  <a:t>: - </a:t>
                </a:r>
                <a:r>
                  <a:rPr lang="ko-KR" altLang="en-US"/>
                  <a:t>작년보다 </a:t>
                </a:r>
                <a:r>
                  <a:rPr lang="en-US" altLang="ko-KR"/>
                  <a:t>35% </a:t>
                </a:r>
                <a:r>
                  <a:rPr lang="ko-KR" altLang="en-US"/>
                  <a:t>이상이면 </a:t>
                </a:r>
                <a:r>
                  <a:rPr lang="en-US" altLang="ko-KR"/>
                  <a:t>5</a:t>
                </a:r>
                <a:r>
                  <a:rPr lang="ko-KR" altLang="en-US"/>
                  <a:t>만원어치 사기</a:t>
                </a:r>
                <a:r>
                  <a:rPr lang="en-US" altLang="ko-KR"/>
                  <a:t> </a:t>
                </a:r>
                <a:endParaRPr lang="ko-KR" altLang="en-US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3694946" y="5595567"/>
                <a:ext cx="27892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ko-KR" dirty="0"/>
                  <a:t>- </a:t>
                </a:r>
                <a:r>
                  <a:rPr lang="ko-KR" altLang="en-US" dirty="0"/>
                  <a:t>사고 </a:t>
                </a:r>
                <a:r>
                  <a:rPr lang="en-US" altLang="ko-KR" dirty="0"/>
                  <a:t>2</a:t>
                </a:r>
                <a:r>
                  <a:rPr lang="ko-KR" altLang="en-US" dirty="0"/>
                  <a:t>년 뒤에 모두 팔기</a:t>
                </a:r>
                <a:r>
                  <a:rPr lang="en-US" altLang="ko-KR" dirty="0"/>
                  <a:t> </a:t>
                </a:r>
                <a:endParaRPr lang="ko-KR" altLang="en-US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2509474" y="5005918"/>
                  <a:ext cx="6699655" cy="31265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altLang="ko-KR"/>
                    <a:t>e.g.) </a:t>
                  </a:r>
                  <a:r>
                    <a:rPr lang="ko-KR" altLang="en-US"/>
                    <a:t>알고리즘 </a:t>
                  </a:r>
                  <a:r>
                    <a:rPr lang="en-US" altLang="ko-KR"/>
                    <a:t>: 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주가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=5000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매출액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+500(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시가총액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)−1500</m:t>
                      </m:r>
                    </m:oMath>
                  </a14:m>
                  <a:r>
                    <a:rPr lang="en-US" altLang="ko-KR"/>
                    <a:t> </a:t>
                  </a:r>
                  <a:endParaRPr lang="ko-KR" altLang="en-US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09474" y="5005918"/>
                  <a:ext cx="6699655" cy="312650"/>
                </a:xfrm>
                <a:prstGeom prst="rect">
                  <a:avLst/>
                </a:prstGeom>
                <a:blipFill>
                  <a:blip r:embed="rId2"/>
                  <a:stretch>
                    <a:fillRect l="-2093" t="-21569" b="-3725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445" y="2303700"/>
            <a:ext cx="2635038" cy="2160000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2656" y="2303700"/>
            <a:ext cx="2635038" cy="21600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F741FB5-A9D6-FC34-905F-731042E2EE3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49" t="24643" r="8421" b="16990"/>
          <a:stretch/>
        </p:blipFill>
        <p:spPr>
          <a:xfrm>
            <a:off x="8695928" y="2303700"/>
            <a:ext cx="2724833" cy="2160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B2D8883-9E4F-EBDC-4FB9-AF8F598F8E1E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67" t="25277" r="8374" b="17587"/>
          <a:stretch/>
        </p:blipFill>
        <p:spPr>
          <a:xfrm>
            <a:off x="6006901" y="2303700"/>
            <a:ext cx="2735509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8605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21</a:t>
            </a:fld>
            <a:endParaRPr lang="ko-KR" altLang="en-US"/>
          </a:p>
        </p:txBody>
      </p:sp>
      <p:pic>
        <p:nvPicPr>
          <p:cNvPr id="12290" name="Picture 2" descr="투자 밥로스' 양세찬, '런닝맨' 주식 특집 'R머니' 1억 돌파 눈앞-비즈엔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606" y="1152915"/>
            <a:ext cx="3867007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그룹 4"/>
          <p:cNvGrpSpPr/>
          <p:nvPr/>
        </p:nvGrpSpPr>
        <p:grpSpPr>
          <a:xfrm>
            <a:off x="1225910" y="1697727"/>
            <a:ext cx="9744427" cy="3462544"/>
            <a:chOff x="1466498" y="1703565"/>
            <a:chExt cx="9744427" cy="3462544"/>
          </a:xfrm>
        </p:grpSpPr>
        <p:grpSp>
          <p:nvGrpSpPr>
            <p:cNvPr id="30" name="그룹 29"/>
            <p:cNvGrpSpPr/>
            <p:nvPr/>
          </p:nvGrpSpPr>
          <p:grpSpPr>
            <a:xfrm>
              <a:off x="1466498" y="1703565"/>
              <a:ext cx="5004262" cy="3462544"/>
              <a:chOff x="1272369" y="1049299"/>
              <a:chExt cx="5004262" cy="3462544"/>
            </a:xfrm>
          </p:grpSpPr>
          <p:sp>
            <p:nvSpPr>
              <p:cNvPr id="2" name="TextBox 1"/>
              <p:cNvSpPr txBox="1"/>
              <p:nvPr/>
            </p:nvSpPr>
            <p:spPr>
              <a:xfrm>
                <a:off x="1272369" y="1049299"/>
                <a:ext cx="5004262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000" b="1"/>
                  <a:t>3. </a:t>
                </a:r>
                <a:r>
                  <a:rPr lang="ko-KR" altLang="en-US" sz="3000" b="1"/>
                  <a:t>모의투자</a:t>
                </a:r>
                <a:endParaRPr lang="en-US" altLang="ko-KR" sz="3000" b="1"/>
              </a:p>
            </p:txBody>
          </p:sp>
          <p:sp>
            <p:nvSpPr>
              <p:cNvPr id="28" name="직사각형 27"/>
              <p:cNvSpPr/>
              <p:nvPr/>
            </p:nvSpPr>
            <p:spPr>
              <a:xfrm>
                <a:off x="1272369" y="2065844"/>
                <a:ext cx="107998" cy="2445999"/>
              </a:xfrm>
              <a:prstGeom prst="rect">
                <a:avLst/>
              </a:prstGeom>
              <a:solidFill>
                <a:srgbClr val="CA046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8" name="TextBox 17"/>
            <p:cNvSpPr txBox="1"/>
            <p:nvPr/>
          </p:nvSpPr>
          <p:spPr>
            <a:xfrm>
              <a:off x="1574496" y="2723981"/>
              <a:ext cx="84399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/>
                <a:t> 룰 설명 </a:t>
              </a:r>
              <a:r>
                <a:rPr lang="en-US" altLang="ko-KR"/>
                <a:t>: 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574496" y="3318753"/>
              <a:ext cx="50020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/>
                <a:t> 1. </a:t>
              </a:r>
              <a:r>
                <a:rPr lang="ko-KR" altLang="en-US"/>
                <a:t>각자 </a:t>
              </a:r>
              <a:r>
                <a:rPr lang="en-US" altLang="ko-KR" b="1">
                  <a:solidFill>
                    <a:srgbClr val="CA0464"/>
                  </a:solidFill>
                </a:rPr>
                <a:t>10</a:t>
              </a:r>
              <a:r>
                <a:rPr lang="ko-KR" altLang="en-US" b="1">
                  <a:solidFill>
                    <a:srgbClr val="CA0464"/>
                  </a:solidFill>
                </a:rPr>
                <a:t>만원</a:t>
              </a:r>
              <a:r>
                <a:rPr lang="ko-KR" altLang="en-US"/>
                <a:t>으로 시작</a:t>
              </a:r>
              <a:endParaRPr lang="en-US" altLang="ko-KR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574496" y="3688085"/>
              <a:ext cx="94917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/>
                <a:t> 2. 2015</a:t>
              </a:r>
              <a:r>
                <a:rPr lang="ko-KR" altLang="en-US"/>
                <a:t>년부터 </a:t>
              </a:r>
              <a:r>
                <a:rPr lang="en-US" altLang="ko-KR"/>
                <a:t>2020</a:t>
              </a:r>
              <a:r>
                <a:rPr lang="ko-KR" altLang="en-US"/>
                <a:t>년까지 </a:t>
              </a:r>
              <a:r>
                <a:rPr lang="en-US" altLang="ko-KR"/>
                <a:t>1</a:t>
              </a:r>
              <a:r>
                <a:rPr lang="ko-KR" altLang="en-US"/>
                <a:t>년 단위로 진행하며</a:t>
              </a:r>
              <a:r>
                <a:rPr lang="en-US" altLang="ko-KR"/>
                <a:t>, </a:t>
              </a:r>
              <a:r>
                <a:rPr lang="ko-KR" altLang="en-US"/>
                <a:t>모두 투자가 끝나면 다음 년도 주가 공개</a:t>
              </a:r>
              <a:r>
                <a:rPr lang="en-US" altLang="ko-KR"/>
                <a:t> 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574496" y="4796777"/>
              <a:ext cx="94917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/>
                <a:t> 5. </a:t>
              </a:r>
              <a:r>
                <a:rPr lang="ko-KR" altLang="en-US"/>
                <a:t>각자 </a:t>
              </a:r>
              <a:r>
                <a:rPr lang="en-US" altLang="ko-KR" b="1">
                  <a:solidFill>
                    <a:srgbClr val="CA0464"/>
                  </a:solidFill>
                </a:rPr>
                <a:t>2</a:t>
              </a:r>
              <a:r>
                <a:rPr lang="ko-KR" altLang="en-US" b="1">
                  <a:solidFill>
                    <a:srgbClr val="CA0464"/>
                  </a:solidFill>
                </a:rPr>
                <a:t>번</a:t>
              </a:r>
              <a:r>
                <a:rPr lang="ko-KR" altLang="en-US"/>
                <a:t>의 </a:t>
              </a:r>
              <a:r>
                <a:rPr lang="ko-KR" altLang="en-US" b="1">
                  <a:solidFill>
                    <a:srgbClr val="CA0464"/>
                  </a:solidFill>
                </a:rPr>
                <a:t>힌트 </a:t>
              </a:r>
              <a:r>
                <a:rPr lang="en-US" altLang="ko-KR">
                  <a:sym typeface="Wingdings" panose="05000000000000000000" pitchFamily="2" charset="2"/>
                </a:rPr>
                <a:t> </a:t>
              </a:r>
              <a:r>
                <a:rPr lang="ko-KR" altLang="en-US">
                  <a:sym typeface="Wingdings" panose="05000000000000000000" pitchFamily="2" charset="2"/>
                </a:rPr>
                <a:t>카톡 문의 </a:t>
              </a:r>
              <a:r>
                <a:rPr lang="en-US" altLang="ko-KR">
                  <a:sym typeface="Wingdings" panose="05000000000000000000" pitchFamily="2" charset="2"/>
                </a:rPr>
                <a:t>(e.g. 2015</a:t>
              </a:r>
              <a:r>
                <a:rPr lang="ko-KR" altLang="en-US">
                  <a:sym typeface="Wingdings" panose="05000000000000000000" pitchFamily="2" charset="2"/>
                </a:rPr>
                <a:t>년 </a:t>
              </a:r>
              <a:r>
                <a:rPr lang="en-US" altLang="ko-KR">
                  <a:sym typeface="Wingdings" panose="05000000000000000000" pitchFamily="2" charset="2"/>
                </a:rPr>
                <a:t>A </a:t>
              </a:r>
              <a:r>
                <a:rPr lang="ko-KR" altLang="en-US">
                  <a:sym typeface="Wingdings" panose="05000000000000000000" pitchFamily="2" charset="2"/>
                </a:rPr>
                <a:t>기업 이슈 궁금해요</a:t>
              </a:r>
              <a:r>
                <a:rPr lang="en-US" altLang="ko-KR">
                  <a:sym typeface="Wingdings" panose="05000000000000000000" pitchFamily="2" charset="2"/>
                </a:rPr>
                <a:t>)</a:t>
              </a:r>
              <a:endParaRPr lang="en-US" altLang="ko-KR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574496" y="4058113"/>
              <a:ext cx="96364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/>
                <a:t> 3. </a:t>
              </a:r>
              <a:r>
                <a:rPr lang="ko-KR" altLang="en-US"/>
                <a:t>각자 링크에 </a:t>
              </a:r>
              <a:r>
                <a:rPr lang="ko-KR" altLang="en-US" b="1">
                  <a:solidFill>
                    <a:srgbClr val="CA0464"/>
                  </a:solidFill>
                </a:rPr>
                <a:t>사거나 팔 주식종목명</a:t>
              </a:r>
              <a:r>
                <a:rPr lang="ko-KR" altLang="en-US"/>
                <a:t>에</a:t>
              </a:r>
              <a:r>
                <a:rPr lang="ko-KR" altLang="en-US" b="1">
                  <a:solidFill>
                    <a:srgbClr val="CA0464"/>
                  </a:solidFill>
                </a:rPr>
                <a:t> 주식수 기입</a:t>
              </a:r>
              <a:endParaRPr lang="en-US" altLang="ko-KR" b="1">
                <a:solidFill>
                  <a:srgbClr val="CA0464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1574496" y="4427445"/>
                  <a:ext cx="9636429" cy="4049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/>
                    <a:t> 4. 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en-US" altLang="ko-KR" b="1" i="1" smtClean="0">
                              <a:solidFill>
                                <a:srgbClr val="CA0464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b="1" i="1">
                              <a:solidFill>
                                <a:srgbClr val="CA0464"/>
                              </a:solidFill>
                              <a:latin typeface="Cambria Math" panose="02040503050406030204" pitchFamily="18" charset="0"/>
                            </a:rPr>
                            <m:t>최</m:t>
                          </m:r>
                          <m:r>
                            <a:rPr lang="ko-KR" altLang="en-US" b="1" i="1" smtClean="0">
                              <a:solidFill>
                                <a:srgbClr val="CA0464"/>
                              </a:solidFill>
                              <a:latin typeface="Cambria Math" panose="02040503050406030204" pitchFamily="18" charset="0"/>
                            </a:rPr>
                            <m:t>종</m:t>
                          </m:r>
                          <m:r>
                            <a:rPr lang="en-US" altLang="ko-KR" b="1" i="1" smtClean="0">
                              <a:solidFill>
                                <a:srgbClr val="CA0464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ko-KR" altLang="en-US" b="1" i="1">
                              <a:solidFill>
                                <a:srgbClr val="CA0464"/>
                              </a:solidFill>
                              <a:latin typeface="Cambria Math" panose="02040503050406030204" pitchFamily="18" charset="0"/>
                            </a:rPr>
                            <m:t>수</m:t>
                          </m:r>
                          <m:r>
                            <a:rPr lang="ko-KR" altLang="en-US" b="1" i="1" smtClean="0">
                              <a:solidFill>
                                <a:srgbClr val="CA0464"/>
                              </a:solidFill>
                              <a:latin typeface="Cambria Math" panose="02040503050406030204" pitchFamily="18" charset="0"/>
                            </a:rPr>
                            <m:t>익</m:t>
                          </m:r>
                        </m:e>
                      </m:d>
                      <m:r>
                        <a:rPr lang="en-US" altLang="ko-KR" b="1" i="0" smtClean="0">
                          <a:solidFill>
                            <a:srgbClr val="CA0464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b="1" i="1" smtClean="0">
                              <a:solidFill>
                                <a:srgbClr val="CA0464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b="1" i="1">
                              <a:solidFill>
                                <a:srgbClr val="CA0464"/>
                              </a:solidFill>
                              <a:latin typeface="Cambria Math" panose="02040503050406030204" pitchFamily="18" charset="0"/>
                            </a:rPr>
                            <m:t>직</m:t>
                          </m:r>
                          <m:r>
                            <a:rPr lang="ko-KR" altLang="en-US" b="1" i="1" smtClean="0">
                              <a:solidFill>
                                <a:srgbClr val="CA0464"/>
                              </a:solidFill>
                              <a:latin typeface="Cambria Math" panose="02040503050406030204" pitchFamily="18" charset="0"/>
                            </a:rPr>
                            <m:t>접</m:t>
                          </m:r>
                          <m:r>
                            <a:rPr lang="en-US" altLang="ko-KR" b="1" i="0" smtClean="0">
                              <a:solidFill>
                                <a:srgbClr val="CA0464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ko-KR" altLang="en-US" b="1" i="1">
                              <a:solidFill>
                                <a:srgbClr val="CA0464"/>
                              </a:solidFill>
                              <a:latin typeface="Cambria Math" panose="02040503050406030204" pitchFamily="18" charset="0"/>
                            </a:rPr>
                            <m:t>거</m:t>
                          </m:r>
                          <m:r>
                            <a:rPr lang="ko-KR" altLang="en-US" b="1" i="1" smtClean="0">
                              <a:solidFill>
                                <a:srgbClr val="CA0464"/>
                              </a:solidFill>
                              <a:latin typeface="Cambria Math" panose="02040503050406030204" pitchFamily="18" charset="0"/>
                            </a:rPr>
                            <m:t>래</m:t>
                          </m:r>
                          <m:r>
                            <a:rPr lang="ko-KR" altLang="en-US" b="1" i="1">
                              <a:solidFill>
                                <a:srgbClr val="CA0464"/>
                              </a:solidFill>
                              <a:latin typeface="Cambria Math" panose="02040503050406030204" pitchFamily="18" charset="0"/>
                            </a:rPr>
                            <m:t>한</m:t>
                          </m:r>
                          <m:r>
                            <a:rPr lang="en-US" altLang="ko-KR" b="1" i="0" smtClean="0">
                              <a:solidFill>
                                <a:srgbClr val="CA0464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ko-KR" altLang="en-US" b="1" i="1">
                              <a:solidFill>
                                <a:srgbClr val="CA0464"/>
                              </a:solidFill>
                              <a:latin typeface="Cambria Math" panose="02040503050406030204" pitchFamily="18" charset="0"/>
                            </a:rPr>
                            <m:t>수</m:t>
                          </m:r>
                          <m:r>
                            <a:rPr lang="ko-KR" altLang="en-US" b="1" i="1" smtClean="0">
                              <a:solidFill>
                                <a:srgbClr val="CA0464"/>
                              </a:solidFill>
                              <a:latin typeface="Cambria Math" panose="02040503050406030204" pitchFamily="18" charset="0"/>
                            </a:rPr>
                            <m:t>익</m:t>
                          </m:r>
                        </m:e>
                      </m:d>
                      <m:r>
                        <a:rPr lang="en-US" altLang="ko-KR" b="1" i="0" smtClean="0">
                          <a:solidFill>
                            <a:srgbClr val="CA0464"/>
                          </a:solidFill>
                          <a:latin typeface="Cambria Math" panose="02040503050406030204" pitchFamily="18" charset="0"/>
                        </a:rPr>
                        <m:t>+(</m:t>
                      </m:r>
                      <m:r>
                        <a:rPr lang="ko-KR" altLang="en-US" b="1" i="1">
                          <a:solidFill>
                            <a:srgbClr val="CA0464"/>
                          </a:solidFill>
                          <a:latin typeface="Cambria Math" panose="02040503050406030204" pitchFamily="18" charset="0"/>
                        </a:rPr>
                        <m:t>알</m:t>
                      </m:r>
                      <m:r>
                        <a:rPr lang="ko-KR" altLang="en-US" b="1" i="1" smtClean="0">
                          <a:solidFill>
                            <a:srgbClr val="CA0464"/>
                          </a:solidFill>
                          <a:latin typeface="Cambria Math" panose="02040503050406030204" pitchFamily="18" charset="0"/>
                        </a:rPr>
                        <m:t>고</m:t>
                      </m:r>
                      <m:r>
                        <a:rPr lang="ko-KR" altLang="en-US" b="1" i="1">
                          <a:solidFill>
                            <a:srgbClr val="CA0464"/>
                          </a:solidFill>
                          <a:latin typeface="Cambria Math" panose="02040503050406030204" pitchFamily="18" charset="0"/>
                        </a:rPr>
                        <m:t>리</m:t>
                      </m:r>
                      <m:r>
                        <a:rPr lang="ko-KR" altLang="en-US" b="1" i="1" smtClean="0">
                          <a:solidFill>
                            <a:srgbClr val="CA0464"/>
                          </a:solidFill>
                          <a:latin typeface="Cambria Math" panose="02040503050406030204" pitchFamily="18" charset="0"/>
                        </a:rPr>
                        <m:t>즘</m:t>
                      </m:r>
                      <m:r>
                        <a:rPr lang="en-US" altLang="ko-KR" b="1" i="0" smtClean="0">
                          <a:solidFill>
                            <a:srgbClr val="CA0464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ko-KR" altLang="en-US" b="1" i="1">
                          <a:solidFill>
                            <a:srgbClr val="CA0464"/>
                          </a:solidFill>
                          <a:latin typeface="Cambria Math" panose="02040503050406030204" pitchFamily="18" charset="0"/>
                        </a:rPr>
                        <m:t>거</m:t>
                      </m:r>
                      <m:r>
                        <a:rPr lang="ko-KR" altLang="en-US" b="1" i="1" smtClean="0">
                          <a:solidFill>
                            <a:srgbClr val="CA0464"/>
                          </a:solidFill>
                          <a:latin typeface="Cambria Math" panose="02040503050406030204" pitchFamily="18" charset="0"/>
                        </a:rPr>
                        <m:t>래</m:t>
                      </m:r>
                      <m:r>
                        <a:rPr lang="en-US" altLang="ko-KR" b="1" i="0" smtClean="0">
                          <a:solidFill>
                            <a:srgbClr val="CA0464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altLang="ko-KR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74496" y="4427445"/>
                  <a:ext cx="9636429" cy="404983"/>
                </a:xfrm>
                <a:prstGeom prst="rect">
                  <a:avLst/>
                </a:prstGeom>
                <a:blipFill>
                  <a:blip r:embed="rId3"/>
                  <a:stretch>
                    <a:fillRect t="-4478" b="-16418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6" name="TextBox 15"/>
          <p:cNvSpPr txBox="1"/>
          <p:nvPr/>
        </p:nvSpPr>
        <p:spPr>
          <a:xfrm>
            <a:off x="1333909" y="5283416"/>
            <a:ext cx="4297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hlinkClick r:id="rId4"/>
              </a:rPr>
              <a:t>https://forms.gle/hPjUFCLs7f5ZE3tz7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355364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22</a:t>
            </a:fld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0122016"/>
              </p:ext>
            </p:extLst>
          </p:nvPr>
        </p:nvGraphicFramePr>
        <p:xfrm>
          <a:off x="1058124" y="2464434"/>
          <a:ext cx="10080000" cy="22148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520000">
                  <a:extLst>
                    <a:ext uri="{9D8B030D-6E8A-4147-A177-3AD203B41FA5}">
                      <a16:colId xmlns:a16="http://schemas.microsoft.com/office/drawing/2014/main" val="1183599047"/>
                    </a:ext>
                  </a:extLst>
                </a:gridCol>
                <a:gridCol w="2520000">
                  <a:extLst>
                    <a:ext uri="{9D8B030D-6E8A-4147-A177-3AD203B41FA5}">
                      <a16:colId xmlns:a16="http://schemas.microsoft.com/office/drawing/2014/main" val="922873167"/>
                    </a:ext>
                  </a:extLst>
                </a:gridCol>
                <a:gridCol w="2520000">
                  <a:extLst>
                    <a:ext uri="{9D8B030D-6E8A-4147-A177-3AD203B41FA5}">
                      <a16:colId xmlns:a16="http://schemas.microsoft.com/office/drawing/2014/main" val="2579665102"/>
                    </a:ext>
                  </a:extLst>
                </a:gridCol>
                <a:gridCol w="2520000">
                  <a:extLst>
                    <a:ext uri="{9D8B030D-6E8A-4147-A177-3AD203B41FA5}">
                      <a16:colId xmlns:a16="http://schemas.microsoft.com/office/drawing/2014/main" val="33466243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종목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올해</a:t>
                      </a:r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(2011)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2619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ko-KR" altLang="en-US" b="0" baseline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b="0" baseline="0">
                          <a:solidFill>
                            <a:schemeClr val="tx1"/>
                          </a:solidFill>
                        </a:rPr>
                        <a:t>IT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12,000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8966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B </a:t>
                      </a:r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바이오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10,000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527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C </a:t>
                      </a:r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엔터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600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320672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D </a:t>
                      </a:r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화학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8,000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4207751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E </a:t>
                      </a:r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뷰티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20,000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572186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058124" y="1767561"/>
            <a:ext cx="50042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/>
              <a:t>모의투자</a:t>
            </a:r>
            <a:r>
              <a:rPr lang="en-US" altLang="ko-KR" sz="3000" b="1"/>
              <a:t>_</a:t>
            </a:r>
            <a:r>
              <a:rPr lang="ko-KR" altLang="en-US" sz="3000" b="1"/>
              <a:t>연습</a:t>
            </a:r>
            <a:endParaRPr lang="en-US" altLang="ko-KR" sz="3000" b="1"/>
          </a:p>
        </p:txBody>
      </p:sp>
    </p:spTree>
    <p:extLst>
      <p:ext uri="{BB962C8B-B14F-4D97-AF65-F5344CB8AC3E}">
        <p14:creationId xmlns:p14="http://schemas.microsoft.com/office/powerpoint/2010/main" val="3760574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058124" y="1767561"/>
            <a:ext cx="50042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/>
              <a:t>모의투자</a:t>
            </a:r>
            <a:r>
              <a:rPr lang="en-US" altLang="ko-KR" sz="3000" b="1"/>
              <a:t>_</a:t>
            </a:r>
            <a:r>
              <a:rPr lang="ko-KR" altLang="en-US" sz="3000" b="1"/>
              <a:t>연습</a:t>
            </a:r>
            <a:endParaRPr lang="en-US" altLang="ko-KR" sz="3000" b="1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3503531"/>
              </p:ext>
            </p:extLst>
          </p:nvPr>
        </p:nvGraphicFramePr>
        <p:xfrm>
          <a:off x="1058124" y="2464434"/>
          <a:ext cx="10080000" cy="22148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520000">
                  <a:extLst>
                    <a:ext uri="{9D8B030D-6E8A-4147-A177-3AD203B41FA5}">
                      <a16:colId xmlns:a16="http://schemas.microsoft.com/office/drawing/2014/main" val="1183599047"/>
                    </a:ext>
                  </a:extLst>
                </a:gridCol>
                <a:gridCol w="2520000">
                  <a:extLst>
                    <a:ext uri="{9D8B030D-6E8A-4147-A177-3AD203B41FA5}">
                      <a16:colId xmlns:a16="http://schemas.microsoft.com/office/drawing/2014/main" val="922873167"/>
                    </a:ext>
                  </a:extLst>
                </a:gridCol>
                <a:gridCol w="2520000">
                  <a:extLst>
                    <a:ext uri="{9D8B030D-6E8A-4147-A177-3AD203B41FA5}">
                      <a16:colId xmlns:a16="http://schemas.microsoft.com/office/drawing/2014/main" val="2579665102"/>
                    </a:ext>
                  </a:extLst>
                </a:gridCol>
                <a:gridCol w="2520000">
                  <a:extLst>
                    <a:ext uri="{9D8B030D-6E8A-4147-A177-3AD203B41FA5}">
                      <a16:colId xmlns:a16="http://schemas.microsoft.com/office/drawing/2014/main" val="33466243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종목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전년</a:t>
                      </a:r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(2011)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올해</a:t>
                      </a:r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(2012)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등락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2619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ko-KR" altLang="en-US" b="0" baseline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b="0" baseline="0">
                          <a:solidFill>
                            <a:schemeClr val="tx1"/>
                          </a:solidFill>
                        </a:rPr>
                        <a:t>IT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12,000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rgbClr val="2088CA"/>
                          </a:solidFill>
                        </a:rPr>
                        <a:t>10,000</a:t>
                      </a:r>
                      <a:endParaRPr lang="ko-KR" altLang="en-US" b="0">
                        <a:solidFill>
                          <a:srgbClr val="2088C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rgbClr val="2088CA"/>
                          </a:solidFill>
                        </a:rPr>
                        <a:t>▼-17%</a:t>
                      </a:r>
                      <a:endParaRPr lang="ko-KR" altLang="en-US" b="0">
                        <a:solidFill>
                          <a:srgbClr val="2088CA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8966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B </a:t>
                      </a:r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바이오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10,000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10,000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0%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527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C </a:t>
                      </a:r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엔터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600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rgbClr val="CA0464"/>
                          </a:solidFill>
                        </a:rPr>
                        <a:t>6,000</a:t>
                      </a:r>
                      <a:endParaRPr lang="ko-KR" altLang="en-US" b="0">
                        <a:solidFill>
                          <a:srgbClr val="CA046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rgbClr val="CA0464"/>
                          </a:solidFill>
                        </a:rPr>
                        <a:t>▲900%</a:t>
                      </a:r>
                      <a:endParaRPr lang="ko-KR" altLang="en-US" b="0">
                        <a:solidFill>
                          <a:srgbClr val="CA0464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320672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D </a:t>
                      </a:r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화학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8,000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rgbClr val="2088CA"/>
                          </a:solidFill>
                        </a:rPr>
                        <a:t>6,000</a:t>
                      </a:r>
                      <a:endParaRPr lang="ko-KR" altLang="en-US" b="0">
                        <a:solidFill>
                          <a:srgbClr val="2088C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>
                          <a:solidFill>
                            <a:srgbClr val="2088CA"/>
                          </a:solidFill>
                        </a:rPr>
                        <a:t>▼-25%</a:t>
                      </a:r>
                      <a:endParaRPr lang="ko-KR" altLang="en-US" b="0">
                        <a:solidFill>
                          <a:srgbClr val="2088CA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4207751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E </a:t>
                      </a:r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뷰티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20,000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rgbClr val="CA0464"/>
                          </a:solidFill>
                        </a:rPr>
                        <a:t>24,000</a:t>
                      </a:r>
                      <a:endParaRPr lang="ko-KR" altLang="en-US" b="0">
                        <a:solidFill>
                          <a:srgbClr val="CA046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>
                          <a:solidFill>
                            <a:srgbClr val="CA0464"/>
                          </a:solidFill>
                        </a:rPr>
                        <a:t>▲20%</a:t>
                      </a:r>
                      <a:endParaRPr lang="ko-KR" altLang="en-US" b="0">
                        <a:solidFill>
                          <a:srgbClr val="CA0464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5721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14733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24</a:t>
            </a:fld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8325289"/>
              </p:ext>
            </p:extLst>
          </p:nvPr>
        </p:nvGraphicFramePr>
        <p:xfrm>
          <a:off x="1058124" y="2464434"/>
          <a:ext cx="10080000" cy="22148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520000">
                  <a:extLst>
                    <a:ext uri="{9D8B030D-6E8A-4147-A177-3AD203B41FA5}">
                      <a16:colId xmlns:a16="http://schemas.microsoft.com/office/drawing/2014/main" val="1183599047"/>
                    </a:ext>
                  </a:extLst>
                </a:gridCol>
                <a:gridCol w="2520000">
                  <a:extLst>
                    <a:ext uri="{9D8B030D-6E8A-4147-A177-3AD203B41FA5}">
                      <a16:colId xmlns:a16="http://schemas.microsoft.com/office/drawing/2014/main" val="922873167"/>
                    </a:ext>
                  </a:extLst>
                </a:gridCol>
                <a:gridCol w="2520000">
                  <a:extLst>
                    <a:ext uri="{9D8B030D-6E8A-4147-A177-3AD203B41FA5}">
                      <a16:colId xmlns:a16="http://schemas.microsoft.com/office/drawing/2014/main" val="2579665102"/>
                    </a:ext>
                  </a:extLst>
                </a:gridCol>
                <a:gridCol w="2520000">
                  <a:extLst>
                    <a:ext uri="{9D8B030D-6E8A-4147-A177-3AD203B41FA5}">
                      <a16:colId xmlns:a16="http://schemas.microsoft.com/office/drawing/2014/main" val="33466243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종목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올해</a:t>
                      </a:r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(2015)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2619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ko-KR" altLang="en-US" b="0" baseline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b="0" baseline="0">
                          <a:solidFill>
                            <a:schemeClr val="tx1"/>
                          </a:solidFill>
                        </a:rPr>
                        <a:t>IT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24,000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8966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B </a:t>
                      </a:r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바이오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120,000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527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C </a:t>
                      </a:r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엔터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1,200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320672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D </a:t>
                      </a:r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화학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5,000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4207751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E </a:t>
                      </a:r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뷰티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60,000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572186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058124" y="1767561"/>
            <a:ext cx="50042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/>
              <a:t>모의투자</a:t>
            </a:r>
            <a:r>
              <a:rPr lang="en-US" altLang="ko-KR" sz="3000" b="1"/>
              <a:t>_2015</a:t>
            </a:r>
          </a:p>
        </p:txBody>
      </p:sp>
    </p:spTree>
    <p:extLst>
      <p:ext uri="{BB962C8B-B14F-4D97-AF65-F5344CB8AC3E}">
        <p14:creationId xmlns:p14="http://schemas.microsoft.com/office/powerpoint/2010/main" val="22873375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524" y="1628999"/>
            <a:ext cx="12193200" cy="3600000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08102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058124" y="1767561"/>
            <a:ext cx="50042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/>
              <a:t>모의투자</a:t>
            </a:r>
            <a:r>
              <a:rPr lang="en-US" altLang="ko-KR" sz="3000" b="1"/>
              <a:t>_2015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6587566"/>
              </p:ext>
            </p:extLst>
          </p:nvPr>
        </p:nvGraphicFramePr>
        <p:xfrm>
          <a:off x="1058124" y="2464434"/>
          <a:ext cx="10080000" cy="22148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520000">
                  <a:extLst>
                    <a:ext uri="{9D8B030D-6E8A-4147-A177-3AD203B41FA5}">
                      <a16:colId xmlns:a16="http://schemas.microsoft.com/office/drawing/2014/main" val="1183599047"/>
                    </a:ext>
                  </a:extLst>
                </a:gridCol>
                <a:gridCol w="2520000">
                  <a:extLst>
                    <a:ext uri="{9D8B030D-6E8A-4147-A177-3AD203B41FA5}">
                      <a16:colId xmlns:a16="http://schemas.microsoft.com/office/drawing/2014/main" val="922873167"/>
                    </a:ext>
                  </a:extLst>
                </a:gridCol>
                <a:gridCol w="2520000">
                  <a:extLst>
                    <a:ext uri="{9D8B030D-6E8A-4147-A177-3AD203B41FA5}">
                      <a16:colId xmlns:a16="http://schemas.microsoft.com/office/drawing/2014/main" val="2579665102"/>
                    </a:ext>
                  </a:extLst>
                </a:gridCol>
                <a:gridCol w="2520000">
                  <a:extLst>
                    <a:ext uri="{9D8B030D-6E8A-4147-A177-3AD203B41FA5}">
                      <a16:colId xmlns:a16="http://schemas.microsoft.com/office/drawing/2014/main" val="33466243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종목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전년</a:t>
                      </a:r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(2015)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올해</a:t>
                      </a:r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(2016)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등락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2619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ko-KR" altLang="en-US" b="0" baseline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b="0" baseline="0">
                          <a:solidFill>
                            <a:schemeClr val="tx1"/>
                          </a:solidFill>
                        </a:rPr>
                        <a:t>IT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24,000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rgbClr val="CA0464"/>
                          </a:solidFill>
                        </a:rPr>
                        <a:t>30,000</a:t>
                      </a:r>
                      <a:endParaRPr lang="ko-KR" altLang="en-US" b="0">
                        <a:solidFill>
                          <a:srgbClr val="CA046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rgbClr val="CA0464"/>
                          </a:solidFill>
                        </a:rPr>
                        <a:t>▲25%</a:t>
                      </a:r>
                      <a:endParaRPr lang="ko-KR" altLang="en-US" b="0">
                        <a:solidFill>
                          <a:srgbClr val="CA0464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8966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B </a:t>
                      </a:r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바이오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120,000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rgbClr val="2088CA"/>
                          </a:solidFill>
                        </a:rPr>
                        <a:t>60,000</a:t>
                      </a:r>
                      <a:endParaRPr lang="ko-KR" altLang="en-US" b="0">
                        <a:solidFill>
                          <a:srgbClr val="2088C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>
                          <a:solidFill>
                            <a:srgbClr val="2088CA"/>
                          </a:solidFill>
                        </a:rPr>
                        <a:t>▼-50%</a:t>
                      </a:r>
                      <a:endParaRPr lang="ko-KR" altLang="en-US" b="0">
                        <a:solidFill>
                          <a:srgbClr val="2088CA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527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C </a:t>
                      </a:r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엔터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1,200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rgbClr val="CA0464"/>
                          </a:solidFill>
                        </a:rPr>
                        <a:t>1,400</a:t>
                      </a:r>
                      <a:endParaRPr lang="ko-KR" altLang="en-US" b="0">
                        <a:solidFill>
                          <a:srgbClr val="CA046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rgbClr val="CA0464"/>
                          </a:solidFill>
                        </a:rPr>
                        <a:t>▲17%</a:t>
                      </a:r>
                      <a:endParaRPr lang="ko-KR" altLang="en-US" b="0">
                        <a:solidFill>
                          <a:srgbClr val="CA0464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320672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D </a:t>
                      </a:r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화학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5,000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rgbClr val="2088CA"/>
                          </a:solidFill>
                        </a:rPr>
                        <a:t>4,000</a:t>
                      </a:r>
                      <a:endParaRPr lang="ko-KR" altLang="en-US" b="0">
                        <a:solidFill>
                          <a:srgbClr val="2088C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>
                          <a:solidFill>
                            <a:srgbClr val="2088CA"/>
                          </a:solidFill>
                        </a:rPr>
                        <a:t>▼-20%</a:t>
                      </a:r>
                      <a:endParaRPr lang="ko-KR" altLang="en-US" b="0">
                        <a:solidFill>
                          <a:srgbClr val="2088CA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4207751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E </a:t>
                      </a:r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뷰티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60,000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rgbClr val="CA0464"/>
                          </a:solidFill>
                        </a:rPr>
                        <a:t>80,000</a:t>
                      </a:r>
                      <a:endParaRPr lang="ko-KR" altLang="en-US" b="0">
                        <a:solidFill>
                          <a:srgbClr val="CA046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rgbClr val="CA0464"/>
                          </a:solidFill>
                        </a:rPr>
                        <a:t>▲33%</a:t>
                      </a:r>
                      <a:endParaRPr lang="ko-KR" altLang="en-US" b="0">
                        <a:solidFill>
                          <a:srgbClr val="CA0464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5721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96547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27</a:t>
            </a:fld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8859982"/>
              </p:ext>
            </p:extLst>
          </p:nvPr>
        </p:nvGraphicFramePr>
        <p:xfrm>
          <a:off x="1058124" y="2464434"/>
          <a:ext cx="10080000" cy="22148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520000">
                  <a:extLst>
                    <a:ext uri="{9D8B030D-6E8A-4147-A177-3AD203B41FA5}">
                      <a16:colId xmlns:a16="http://schemas.microsoft.com/office/drawing/2014/main" val="1183599047"/>
                    </a:ext>
                  </a:extLst>
                </a:gridCol>
                <a:gridCol w="2520000">
                  <a:extLst>
                    <a:ext uri="{9D8B030D-6E8A-4147-A177-3AD203B41FA5}">
                      <a16:colId xmlns:a16="http://schemas.microsoft.com/office/drawing/2014/main" val="922873167"/>
                    </a:ext>
                  </a:extLst>
                </a:gridCol>
                <a:gridCol w="2520000">
                  <a:extLst>
                    <a:ext uri="{9D8B030D-6E8A-4147-A177-3AD203B41FA5}">
                      <a16:colId xmlns:a16="http://schemas.microsoft.com/office/drawing/2014/main" val="2579665102"/>
                    </a:ext>
                  </a:extLst>
                </a:gridCol>
                <a:gridCol w="2520000">
                  <a:extLst>
                    <a:ext uri="{9D8B030D-6E8A-4147-A177-3AD203B41FA5}">
                      <a16:colId xmlns:a16="http://schemas.microsoft.com/office/drawing/2014/main" val="33466243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종목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올해</a:t>
                      </a:r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(2016)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2619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ko-KR" altLang="en-US" b="0" baseline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b="0" baseline="0">
                          <a:solidFill>
                            <a:schemeClr val="tx1"/>
                          </a:solidFill>
                        </a:rPr>
                        <a:t>IT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30,000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8966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B </a:t>
                      </a:r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바이오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60,000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527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C </a:t>
                      </a:r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엔터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1,400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320672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D </a:t>
                      </a:r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화학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4,000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4207751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E </a:t>
                      </a:r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뷰티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80,000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572186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058124" y="1767561"/>
            <a:ext cx="50042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/>
              <a:t>모의투자</a:t>
            </a:r>
            <a:r>
              <a:rPr lang="en-US" altLang="ko-KR" sz="3000" b="1"/>
              <a:t>_2016</a:t>
            </a:r>
          </a:p>
        </p:txBody>
      </p:sp>
    </p:spTree>
    <p:extLst>
      <p:ext uri="{BB962C8B-B14F-4D97-AF65-F5344CB8AC3E}">
        <p14:creationId xmlns:p14="http://schemas.microsoft.com/office/powerpoint/2010/main" val="4960864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524" y="1628999"/>
            <a:ext cx="12193200" cy="3600000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38533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29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058124" y="1767561"/>
            <a:ext cx="50042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/>
              <a:t>모의투자</a:t>
            </a:r>
            <a:r>
              <a:rPr lang="en-US" altLang="ko-KR" sz="3000" b="1"/>
              <a:t>_2016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5340652"/>
              </p:ext>
            </p:extLst>
          </p:nvPr>
        </p:nvGraphicFramePr>
        <p:xfrm>
          <a:off x="1058124" y="2464434"/>
          <a:ext cx="10080000" cy="22148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520000">
                  <a:extLst>
                    <a:ext uri="{9D8B030D-6E8A-4147-A177-3AD203B41FA5}">
                      <a16:colId xmlns:a16="http://schemas.microsoft.com/office/drawing/2014/main" val="1183599047"/>
                    </a:ext>
                  </a:extLst>
                </a:gridCol>
                <a:gridCol w="2520000">
                  <a:extLst>
                    <a:ext uri="{9D8B030D-6E8A-4147-A177-3AD203B41FA5}">
                      <a16:colId xmlns:a16="http://schemas.microsoft.com/office/drawing/2014/main" val="922873167"/>
                    </a:ext>
                  </a:extLst>
                </a:gridCol>
                <a:gridCol w="2520000">
                  <a:extLst>
                    <a:ext uri="{9D8B030D-6E8A-4147-A177-3AD203B41FA5}">
                      <a16:colId xmlns:a16="http://schemas.microsoft.com/office/drawing/2014/main" val="2579665102"/>
                    </a:ext>
                  </a:extLst>
                </a:gridCol>
                <a:gridCol w="2520000">
                  <a:extLst>
                    <a:ext uri="{9D8B030D-6E8A-4147-A177-3AD203B41FA5}">
                      <a16:colId xmlns:a16="http://schemas.microsoft.com/office/drawing/2014/main" val="33466243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종목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전년</a:t>
                      </a:r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(2016)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올해</a:t>
                      </a:r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(2017)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등락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2619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ko-KR" altLang="en-US" b="0" baseline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b="0" baseline="0">
                          <a:solidFill>
                            <a:schemeClr val="tx1"/>
                          </a:solidFill>
                        </a:rPr>
                        <a:t>IT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30,000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rgbClr val="CA0464"/>
                          </a:solidFill>
                        </a:rPr>
                        <a:t>34,000</a:t>
                      </a:r>
                      <a:endParaRPr lang="ko-KR" altLang="en-US" b="0">
                        <a:solidFill>
                          <a:srgbClr val="CA046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rgbClr val="CA0464"/>
                          </a:solidFill>
                        </a:rPr>
                        <a:t>▲13%</a:t>
                      </a:r>
                      <a:endParaRPr lang="ko-KR" altLang="en-US" b="0">
                        <a:solidFill>
                          <a:srgbClr val="CA0464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8966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B </a:t>
                      </a:r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바이오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60,000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rgbClr val="CA0464"/>
                          </a:solidFill>
                        </a:rPr>
                        <a:t>70,000</a:t>
                      </a:r>
                      <a:endParaRPr lang="ko-KR" altLang="en-US" b="0">
                        <a:solidFill>
                          <a:srgbClr val="CA046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rgbClr val="CA0464"/>
                          </a:solidFill>
                        </a:rPr>
                        <a:t>▲17%</a:t>
                      </a:r>
                      <a:endParaRPr lang="ko-KR" altLang="en-US" b="0">
                        <a:solidFill>
                          <a:srgbClr val="CA0464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527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C </a:t>
                      </a:r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엔터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1,400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rgbClr val="2088CA"/>
                          </a:solidFill>
                        </a:rPr>
                        <a:t>800</a:t>
                      </a:r>
                      <a:endParaRPr lang="ko-KR" altLang="en-US" b="0">
                        <a:solidFill>
                          <a:srgbClr val="2088C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>
                          <a:solidFill>
                            <a:srgbClr val="2088CA"/>
                          </a:solidFill>
                        </a:rPr>
                        <a:t>▼-43%</a:t>
                      </a:r>
                      <a:endParaRPr lang="ko-KR" altLang="en-US" b="0">
                        <a:solidFill>
                          <a:srgbClr val="2088CA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320672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D </a:t>
                      </a:r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화학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4,000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rgbClr val="CA0464"/>
                          </a:solidFill>
                        </a:rPr>
                        <a:t>7,000</a:t>
                      </a:r>
                      <a:endParaRPr lang="ko-KR" altLang="en-US" b="0">
                        <a:solidFill>
                          <a:srgbClr val="CA046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rgbClr val="CA0464"/>
                          </a:solidFill>
                        </a:rPr>
                        <a:t>▲75%</a:t>
                      </a:r>
                      <a:endParaRPr lang="ko-KR" altLang="en-US" b="0">
                        <a:solidFill>
                          <a:srgbClr val="CA0464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4207751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E </a:t>
                      </a:r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뷰티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80,000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rgbClr val="2088CA"/>
                          </a:solidFill>
                        </a:rPr>
                        <a:t>60,000</a:t>
                      </a:r>
                      <a:endParaRPr lang="ko-KR" altLang="en-US" b="0">
                        <a:solidFill>
                          <a:srgbClr val="2088C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>
                          <a:solidFill>
                            <a:srgbClr val="2088CA"/>
                          </a:solidFill>
                        </a:rPr>
                        <a:t>▼-25%</a:t>
                      </a:r>
                      <a:endParaRPr lang="ko-KR" altLang="en-US" b="0">
                        <a:solidFill>
                          <a:srgbClr val="2088CA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5721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3610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3</a:t>
            </a:fld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1080897" y="1772007"/>
            <a:ext cx="10034454" cy="3313984"/>
            <a:chOff x="1080897" y="2072349"/>
            <a:chExt cx="10034454" cy="3313984"/>
          </a:xfrm>
        </p:grpSpPr>
        <p:grpSp>
          <p:nvGrpSpPr>
            <p:cNvPr id="5" name="그룹 4"/>
            <p:cNvGrpSpPr/>
            <p:nvPr/>
          </p:nvGrpSpPr>
          <p:grpSpPr>
            <a:xfrm>
              <a:off x="1080897" y="2072349"/>
              <a:ext cx="10034454" cy="3313984"/>
              <a:chOff x="1233621" y="1055568"/>
              <a:chExt cx="10034454" cy="3313984"/>
            </a:xfrm>
          </p:grpSpPr>
          <p:grpSp>
            <p:nvGrpSpPr>
              <p:cNvPr id="30" name="그룹 29"/>
              <p:cNvGrpSpPr/>
              <p:nvPr/>
            </p:nvGrpSpPr>
            <p:grpSpPr>
              <a:xfrm>
                <a:off x="1233621" y="1055568"/>
                <a:ext cx="10034454" cy="3313984"/>
                <a:chOff x="1272369" y="1049299"/>
                <a:chExt cx="10034454" cy="3313984"/>
              </a:xfrm>
            </p:grpSpPr>
            <p:sp>
              <p:nvSpPr>
                <p:cNvPr id="2" name="TextBox 1"/>
                <p:cNvSpPr txBox="1"/>
                <p:nvPr/>
              </p:nvSpPr>
              <p:spPr>
                <a:xfrm>
                  <a:off x="1272369" y="1049299"/>
                  <a:ext cx="5004262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3000" b="1"/>
                    <a:t>1. </a:t>
                  </a:r>
                  <a:r>
                    <a:rPr lang="ko-KR" altLang="en-US" sz="3000" b="1"/>
                    <a:t>게임이론이란</a:t>
                  </a:r>
                  <a:r>
                    <a:rPr lang="en-US" altLang="ko-KR" sz="3000" b="1"/>
                    <a:t>?</a:t>
                  </a:r>
                </a:p>
              </p:txBody>
            </p:sp>
            <p:grpSp>
              <p:nvGrpSpPr>
                <p:cNvPr id="29" name="그룹 28"/>
                <p:cNvGrpSpPr/>
                <p:nvPr/>
              </p:nvGrpSpPr>
              <p:grpSpPr>
                <a:xfrm>
                  <a:off x="1272369" y="2059831"/>
                  <a:ext cx="10034454" cy="2303452"/>
                  <a:chOff x="1272369" y="2059831"/>
                  <a:chExt cx="10034454" cy="2303452"/>
                </a:xfrm>
              </p:grpSpPr>
              <p:grpSp>
                <p:nvGrpSpPr>
                  <p:cNvPr id="27" name="그룹 26"/>
                  <p:cNvGrpSpPr/>
                  <p:nvPr/>
                </p:nvGrpSpPr>
                <p:grpSpPr>
                  <a:xfrm>
                    <a:off x="1380369" y="2059831"/>
                    <a:ext cx="9926454" cy="964104"/>
                    <a:chOff x="1380369" y="2059831"/>
                    <a:chExt cx="9926454" cy="964104"/>
                  </a:xfrm>
                </p:grpSpPr>
                <p:sp>
                  <p:nvSpPr>
                    <p:cNvPr id="3" name="TextBox 2"/>
                    <p:cNvSpPr txBox="1"/>
                    <p:nvPr/>
                  </p:nvSpPr>
                  <p:spPr>
                    <a:xfrm>
                      <a:off x="1380369" y="2059831"/>
                      <a:ext cx="992645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ko-KR"/>
                        <a:t> </a:t>
                      </a:r>
                      <a:r>
                        <a:rPr lang="ko-KR" altLang="en-US"/>
                        <a:t>서로의 행동이 상대방에게 영향을 줄 수 있는 전략적 상황에서의 의사결정에 관한 수학적 이론</a:t>
                      </a:r>
                      <a:endParaRPr lang="en-US" altLang="ko-KR"/>
                    </a:p>
                  </p:txBody>
                </p:sp>
                <p:sp>
                  <p:nvSpPr>
                    <p:cNvPr id="4" name="TextBox 3"/>
                    <p:cNvSpPr txBox="1"/>
                    <p:nvPr/>
                  </p:nvSpPr>
                  <p:spPr>
                    <a:xfrm>
                      <a:off x="1380369" y="2654603"/>
                      <a:ext cx="632600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ko-KR" altLang="en-US"/>
                        <a:t> 시장은 이해관계가 얽힌 수많은 참여자들로 구성되어 있다</a:t>
                      </a:r>
                      <a:endParaRPr lang="en-US" altLang="ko-KR"/>
                    </a:p>
                  </p:txBody>
                </p:sp>
              </p:grpSp>
              <p:sp>
                <p:nvSpPr>
                  <p:cNvPr id="28" name="직사각형 27"/>
                  <p:cNvSpPr/>
                  <p:nvPr/>
                </p:nvSpPr>
                <p:spPr>
                  <a:xfrm>
                    <a:off x="1272369" y="2065844"/>
                    <a:ext cx="108000" cy="2297439"/>
                  </a:xfrm>
                  <a:prstGeom prst="rect">
                    <a:avLst/>
                  </a:prstGeom>
                  <a:solidFill>
                    <a:srgbClr val="CA046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sp>
            <p:nvSpPr>
              <p:cNvPr id="12" name="TextBox 11"/>
              <p:cNvSpPr txBox="1"/>
              <p:nvPr/>
            </p:nvSpPr>
            <p:spPr>
              <a:xfrm>
                <a:off x="1341621" y="3399536"/>
                <a:ext cx="41060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>
                    <a:sym typeface="Wingdings" panose="05000000000000000000" pitchFamily="2" charset="2"/>
                  </a:rPr>
                  <a:t>  </a:t>
                </a:r>
                <a:r>
                  <a:rPr lang="ko-KR" altLang="en-US">
                    <a:sym typeface="Wingdings" panose="05000000000000000000" pitchFamily="2" charset="2"/>
                  </a:rPr>
                  <a:t>누군가는 잃고 누군가는 얻는 게임</a:t>
                </a:r>
                <a:endParaRPr lang="en-US" altLang="ko-KR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1341621" y="3030204"/>
                <a:ext cx="82310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>
                    <a:sym typeface="Wingdings" panose="05000000000000000000" pitchFamily="2" charset="2"/>
                  </a:rPr>
                  <a:t> </a:t>
                </a:r>
                <a:r>
                  <a:rPr lang="en-US" altLang="ko-KR">
                    <a:sym typeface="Wingdings" panose="05000000000000000000" pitchFamily="2" charset="2"/>
                  </a:rPr>
                  <a:t> </a:t>
                </a:r>
                <a:r>
                  <a:rPr lang="ko-KR" altLang="en-US">
                    <a:sym typeface="Wingdings" panose="05000000000000000000" pitchFamily="2" charset="2"/>
                  </a:rPr>
                  <a:t>각 참여자들이 관심도</a:t>
                </a:r>
                <a:r>
                  <a:rPr lang="en-US" altLang="ko-KR">
                    <a:sym typeface="Wingdings" panose="05000000000000000000" pitchFamily="2" charset="2"/>
                  </a:rPr>
                  <a:t>/</a:t>
                </a:r>
                <a:r>
                  <a:rPr lang="ko-KR" altLang="en-US">
                    <a:sym typeface="Wingdings" panose="05000000000000000000" pitchFamily="2" charset="2"/>
                  </a:rPr>
                  <a:t>즉흥성</a:t>
                </a:r>
                <a:r>
                  <a:rPr lang="en-US" altLang="ko-KR">
                    <a:sym typeface="Wingdings" panose="05000000000000000000" pitchFamily="2" charset="2"/>
                  </a:rPr>
                  <a:t>/</a:t>
                </a:r>
                <a:r>
                  <a:rPr lang="ko-KR" altLang="en-US">
                    <a:sym typeface="Wingdings" panose="05000000000000000000" pitchFamily="2" charset="2"/>
                  </a:rPr>
                  <a:t>정보</a:t>
                </a:r>
                <a:r>
                  <a:rPr lang="en-US" altLang="ko-KR">
                    <a:sym typeface="Wingdings" panose="05000000000000000000" pitchFamily="2" charset="2"/>
                  </a:rPr>
                  <a:t>/</a:t>
                </a:r>
                <a:r>
                  <a:rPr lang="ko-KR" altLang="en-US">
                    <a:sym typeface="Wingdings" panose="05000000000000000000" pitchFamily="2" charset="2"/>
                  </a:rPr>
                  <a:t>합리적 사고 등으로 판단하고 행동한다</a:t>
                </a:r>
                <a:endParaRPr lang="en-US" altLang="ko-KR"/>
              </a:p>
            </p:txBody>
          </p:sp>
        </p:grpSp>
        <p:sp>
          <p:nvSpPr>
            <p:cNvPr id="17" name="TextBox 16"/>
            <p:cNvSpPr txBox="1"/>
            <p:nvPr/>
          </p:nvSpPr>
          <p:spPr>
            <a:xfrm>
              <a:off x="1198368" y="5017001"/>
              <a:ext cx="48867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>
                  <a:sym typeface="Wingdings" panose="05000000000000000000" pitchFamily="2" charset="2"/>
                </a:rPr>
                <a:t>  </a:t>
              </a:r>
              <a:r>
                <a:rPr lang="ko-KR" altLang="en-US">
                  <a:sym typeface="Wingdings" panose="05000000000000000000" pitchFamily="2" charset="2"/>
                </a:rPr>
                <a:t>게임이론을 적용하여 주식시장 분석</a:t>
              </a:r>
              <a:endParaRPr lang="en-US" altLang="ko-KR"/>
            </a:p>
          </p:txBody>
        </p:sp>
      </p:grpSp>
    </p:spTree>
    <p:extLst>
      <p:ext uri="{BB962C8B-B14F-4D97-AF65-F5344CB8AC3E}">
        <p14:creationId xmlns:p14="http://schemas.microsoft.com/office/powerpoint/2010/main" val="12990181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30</a:t>
            </a:fld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4873418"/>
              </p:ext>
            </p:extLst>
          </p:nvPr>
        </p:nvGraphicFramePr>
        <p:xfrm>
          <a:off x="1058124" y="2464434"/>
          <a:ext cx="10080000" cy="22148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520000">
                  <a:extLst>
                    <a:ext uri="{9D8B030D-6E8A-4147-A177-3AD203B41FA5}">
                      <a16:colId xmlns:a16="http://schemas.microsoft.com/office/drawing/2014/main" val="1183599047"/>
                    </a:ext>
                  </a:extLst>
                </a:gridCol>
                <a:gridCol w="2520000">
                  <a:extLst>
                    <a:ext uri="{9D8B030D-6E8A-4147-A177-3AD203B41FA5}">
                      <a16:colId xmlns:a16="http://schemas.microsoft.com/office/drawing/2014/main" val="922873167"/>
                    </a:ext>
                  </a:extLst>
                </a:gridCol>
                <a:gridCol w="2520000">
                  <a:extLst>
                    <a:ext uri="{9D8B030D-6E8A-4147-A177-3AD203B41FA5}">
                      <a16:colId xmlns:a16="http://schemas.microsoft.com/office/drawing/2014/main" val="2579665102"/>
                    </a:ext>
                  </a:extLst>
                </a:gridCol>
                <a:gridCol w="2520000">
                  <a:extLst>
                    <a:ext uri="{9D8B030D-6E8A-4147-A177-3AD203B41FA5}">
                      <a16:colId xmlns:a16="http://schemas.microsoft.com/office/drawing/2014/main" val="33466243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종목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올해</a:t>
                      </a:r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(2017)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2619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ko-KR" altLang="en-US" b="0" baseline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b="0" baseline="0">
                          <a:solidFill>
                            <a:schemeClr val="tx1"/>
                          </a:solidFill>
                        </a:rPr>
                        <a:t>IT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34,000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8966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B </a:t>
                      </a:r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바이오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70,000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527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C </a:t>
                      </a:r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엔터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800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320672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D </a:t>
                      </a:r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화학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7,000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4207751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E </a:t>
                      </a:r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뷰티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60,000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572186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058124" y="1767561"/>
            <a:ext cx="50042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/>
              <a:t>모의투자</a:t>
            </a:r>
            <a:r>
              <a:rPr lang="en-US" altLang="ko-KR" sz="3000" b="1"/>
              <a:t>_2017</a:t>
            </a:r>
          </a:p>
        </p:txBody>
      </p:sp>
    </p:spTree>
    <p:extLst>
      <p:ext uri="{BB962C8B-B14F-4D97-AF65-F5344CB8AC3E}">
        <p14:creationId xmlns:p14="http://schemas.microsoft.com/office/powerpoint/2010/main" val="33124807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524" y="1628999"/>
            <a:ext cx="12193200" cy="3600000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38760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32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058124" y="1767561"/>
            <a:ext cx="50042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/>
              <a:t>모의투자</a:t>
            </a:r>
            <a:r>
              <a:rPr lang="en-US" altLang="ko-KR" sz="3000" b="1"/>
              <a:t>_2017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1677338"/>
              </p:ext>
            </p:extLst>
          </p:nvPr>
        </p:nvGraphicFramePr>
        <p:xfrm>
          <a:off x="1058124" y="2464434"/>
          <a:ext cx="10080000" cy="22148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520000">
                  <a:extLst>
                    <a:ext uri="{9D8B030D-6E8A-4147-A177-3AD203B41FA5}">
                      <a16:colId xmlns:a16="http://schemas.microsoft.com/office/drawing/2014/main" val="1183599047"/>
                    </a:ext>
                  </a:extLst>
                </a:gridCol>
                <a:gridCol w="2520000">
                  <a:extLst>
                    <a:ext uri="{9D8B030D-6E8A-4147-A177-3AD203B41FA5}">
                      <a16:colId xmlns:a16="http://schemas.microsoft.com/office/drawing/2014/main" val="922873167"/>
                    </a:ext>
                  </a:extLst>
                </a:gridCol>
                <a:gridCol w="2520000">
                  <a:extLst>
                    <a:ext uri="{9D8B030D-6E8A-4147-A177-3AD203B41FA5}">
                      <a16:colId xmlns:a16="http://schemas.microsoft.com/office/drawing/2014/main" val="2579665102"/>
                    </a:ext>
                  </a:extLst>
                </a:gridCol>
                <a:gridCol w="2520000">
                  <a:extLst>
                    <a:ext uri="{9D8B030D-6E8A-4147-A177-3AD203B41FA5}">
                      <a16:colId xmlns:a16="http://schemas.microsoft.com/office/drawing/2014/main" val="33466243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종목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전년</a:t>
                      </a:r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(2017)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올해</a:t>
                      </a:r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(2018)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등락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2619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ko-KR" altLang="en-US" b="0" baseline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b="0" baseline="0">
                          <a:solidFill>
                            <a:schemeClr val="tx1"/>
                          </a:solidFill>
                        </a:rPr>
                        <a:t>IT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34,000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34,000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0%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8966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B </a:t>
                      </a:r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바이오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70,000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rgbClr val="CA0464"/>
                          </a:solidFill>
                        </a:rPr>
                        <a:t>80,000</a:t>
                      </a:r>
                      <a:endParaRPr lang="ko-KR" altLang="en-US" b="0">
                        <a:solidFill>
                          <a:srgbClr val="CA046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rgbClr val="CA0464"/>
                          </a:solidFill>
                        </a:rPr>
                        <a:t>▲14%</a:t>
                      </a:r>
                      <a:endParaRPr lang="ko-KR" altLang="en-US" b="0">
                        <a:solidFill>
                          <a:srgbClr val="CA0464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527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C </a:t>
                      </a:r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엔터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800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rgbClr val="2088CA"/>
                          </a:solidFill>
                        </a:rPr>
                        <a:t>400</a:t>
                      </a:r>
                      <a:endParaRPr lang="ko-KR" altLang="en-US" b="0">
                        <a:solidFill>
                          <a:srgbClr val="2088C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>
                          <a:solidFill>
                            <a:srgbClr val="2088CA"/>
                          </a:solidFill>
                        </a:rPr>
                        <a:t>▼-50%</a:t>
                      </a:r>
                      <a:endParaRPr lang="ko-KR" altLang="en-US" b="0">
                        <a:solidFill>
                          <a:srgbClr val="2088CA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320672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D </a:t>
                      </a:r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화학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7,000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rgbClr val="2088CA"/>
                          </a:solidFill>
                        </a:rPr>
                        <a:t>6,000</a:t>
                      </a:r>
                      <a:endParaRPr lang="ko-KR" altLang="en-US" b="0">
                        <a:solidFill>
                          <a:srgbClr val="2088C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>
                          <a:solidFill>
                            <a:srgbClr val="2088CA"/>
                          </a:solidFill>
                        </a:rPr>
                        <a:t>▼-14%</a:t>
                      </a:r>
                      <a:endParaRPr lang="ko-KR" altLang="en-US" b="0">
                        <a:solidFill>
                          <a:srgbClr val="2088CA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4207751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E </a:t>
                      </a:r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뷰티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60,000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rgbClr val="2088CA"/>
                          </a:solidFill>
                        </a:rPr>
                        <a:t>50,000</a:t>
                      </a:r>
                      <a:endParaRPr lang="ko-KR" altLang="en-US" b="0">
                        <a:solidFill>
                          <a:srgbClr val="2088C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>
                          <a:solidFill>
                            <a:srgbClr val="2088CA"/>
                          </a:solidFill>
                        </a:rPr>
                        <a:t>▼-17%</a:t>
                      </a:r>
                      <a:endParaRPr lang="ko-KR" altLang="en-US" b="0">
                        <a:solidFill>
                          <a:srgbClr val="2088CA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5721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26505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33</a:t>
            </a:fld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7278882"/>
              </p:ext>
            </p:extLst>
          </p:nvPr>
        </p:nvGraphicFramePr>
        <p:xfrm>
          <a:off x="1058124" y="2464434"/>
          <a:ext cx="10080000" cy="22148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520000">
                  <a:extLst>
                    <a:ext uri="{9D8B030D-6E8A-4147-A177-3AD203B41FA5}">
                      <a16:colId xmlns:a16="http://schemas.microsoft.com/office/drawing/2014/main" val="1183599047"/>
                    </a:ext>
                  </a:extLst>
                </a:gridCol>
                <a:gridCol w="2520000">
                  <a:extLst>
                    <a:ext uri="{9D8B030D-6E8A-4147-A177-3AD203B41FA5}">
                      <a16:colId xmlns:a16="http://schemas.microsoft.com/office/drawing/2014/main" val="922873167"/>
                    </a:ext>
                  </a:extLst>
                </a:gridCol>
                <a:gridCol w="2520000">
                  <a:extLst>
                    <a:ext uri="{9D8B030D-6E8A-4147-A177-3AD203B41FA5}">
                      <a16:colId xmlns:a16="http://schemas.microsoft.com/office/drawing/2014/main" val="2579665102"/>
                    </a:ext>
                  </a:extLst>
                </a:gridCol>
                <a:gridCol w="2520000">
                  <a:extLst>
                    <a:ext uri="{9D8B030D-6E8A-4147-A177-3AD203B41FA5}">
                      <a16:colId xmlns:a16="http://schemas.microsoft.com/office/drawing/2014/main" val="33466243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종목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올해</a:t>
                      </a:r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(2018)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2619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ko-KR" altLang="en-US" b="0" baseline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b="0" baseline="0">
                          <a:solidFill>
                            <a:schemeClr val="tx1"/>
                          </a:solidFill>
                        </a:rPr>
                        <a:t>IT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34,000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8966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B </a:t>
                      </a:r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바이오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80,000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527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C </a:t>
                      </a:r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엔터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400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320672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D </a:t>
                      </a:r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화학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6,000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4207751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E </a:t>
                      </a:r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뷰티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50,000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572186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058124" y="1767561"/>
            <a:ext cx="50042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/>
              <a:t>모의투자</a:t>
            </a:r>
            <a:r>
              <a:rPr lang="en-US" altLang="ko-KR" sz="3000" b="1"/>
              <a:t>_2018</a:t>
            </a:r>
          </a:p>
        </p:txBody>
      </p:sp>
    </p:spTree>
    <p:extLst>
      <p:ext uri="{BB962C8B-B14F-4D97-AF65-F5344CB8AC3E}">
        <p14:creationId xmlns:p14="http://schemas.microsoft.com/office/powerpoint/2010/main" val="31143522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524" y="1628999"/>
            <a:ext cx="12193200" cy="3600000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94018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35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058124" y="1767561"/>
            <a:ext cx="50042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/>
              <a:t>모의투자</a:t>
            </a:r>
            <a:r>
              <a:rPr lang="en-US" altLang="ko-KR" sz="3000" b="1"/>
              <a:t>_2018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3337482"/>
              </p:ext>
            </p:extLst>
          </p:nvPr>
        </p:nvGraphicFramePr>
        <p:xfrm>
          <a:off x="1058124" y="2464434"/>
          <a:ext cx="10080000" cy="22148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520000">
                  <a:extLst>
                    <a:ext uri="{9D8B030D-6E8A-4147-A177-3AD203B41FA5}">
                      <a16:colId xmlns:a16="http://schemas.microsoft.com/office/drawing/2014/main" val="1183599047"/>
                    </a:ext>
                  </a:extLst>
                </a:gridCol>
                <a:gridCol w="2520000">
                  <a:extLst>
                    <a:ext uri="{9D8B030D-6E8A-4147-A177-3AD203B41FA5}">
                      <a16:colId xmlns:a16="http://schemas.microsoft.com/office/drawing/2014/main" val="922873167"/>
                    </a:ext>
                  </a:extLst>
                </a:gridCol>
                <a:gridCol w="2520000">
                  <a:extLst>
                    <a:ext uri="{9D8B030D-6E8A-4147-A177-3AD203B41FA5}">
                      <a16:colId xmlns:a16="http://schemas.microsoft.com/office/drawing/2014/main" val="2579665102"/>
                    </a:ext>
                  </a:extLst>
                </a:gridCol>
                <a:gridCol w="2520000">
                  <a:extLst>
                    <a:ext uri="{9D8B030D-6E8A-4147-A177-3AD203B41FA5}">
                      <a16:colId xmlns:a16="http://schemas.microsoft.com/office/drawing/2014/main" val="33466243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종목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전년</a:t>
                      </a:r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(2018)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올해</a:t>
                      </a:r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(2019)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등락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2619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ko-KR" altLang="en-US" b="0" baseline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b="0" baseline="0">
                          <a:solidFill>
                            <a:schemeClr val="tx1"/>
                          </a:solidFill>
                        </a:rPr>
                        <a:t>IT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34,000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rgbClr val="CA0464"/>
                          </a:solidFill>
                        </a:rPr>
                        <a:t>36,000</a:t>
                      </a:r>
                      <a:endParaRPr lang="ko-KR" altLang="en-US" b="0">
                        <a:solidFill>
                          <a:srgbClr val="CA046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rgbClr val="CA0464"/>
                          </a:solidFill>
                        </a:rPr>
                        <a:t>▲6%</a:t>
                      </a:r>
                      <a:endParaRPr lang="ko-KR" altLang="en-US" b="0">
                        <a:solidFill>
                          <a:srgbClr val="CA0464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8966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B </a:t>
                      </a:r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바이오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80,000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rgbClr val="2088CA"/>
                          </a:solidFill>
                        </a:rPr>
                        <a:t>60,000</a:t>
                      </a:r>
                      <a:endParaRPr lang="ko-KR" altLang="en-US" b="0">
                        <a:solidFill>
                          <a:srgbClr val="2088C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>
                          <a:solidFill>
                            <a:srgbClr val="2088CA"/>
                          </a:solidFill>
                        </a:rPr>
                        <a:t>▼-25%</a:t>
                      </a:r>
                      <a:endParaRPr lang="ko-KR" altLang="en-US" b="0">
                        <a:solidFill>
                          <a:srgbClr val="2088CA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527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C </a:t>
                      </a:r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엔터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400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rgbClr val="CA0464"/>
                          </a:solidFill>
                        </a:rPr>
                        <a:t>600</a:t>
                      </a:r>
                      <a:endParaRPr lang="ko-KR" altLang="en-US" b="0">
                        <a:solidFill>
                          <a:srgbClr val="CA046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rgbClr val="CA0464"/>
                          </a:solidFill>
                        </a:rPr>
                        <a:t>▲50%</a:t>
                      </a:r>
                      <a:endParaRPr lang="ko-KR" altLang="en-US" b="0">
                        <a:solidFill>
                          <a:srgbClr val="CA0464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320672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D </a:t>
                      </a:r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화학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6,000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rgbClr val="CA0464"/>
                          </a:solidFill>
                        </a:rPr>
                        <a:t>6,400</a:t>
                      </a:r>
                      <a:endParaRPr lang="ko-KR" altLang="en-US" b="0">
                        <a:solidFill>
                          <a:srgbClr val="CA046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rgbClr val="CA0464"/>
                          </a:solidFill>
                        </a:rPr>
                        <a:t>▲7%</a:t>
                      </a:r>
                      <a:endParaRPr lang="ko-KR" altLang="en-US" b="0">
                        <a:solidFill>
                          <a:srgbClr val="CA0464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4207751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E </a:t>
                      </a:r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뷰티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50,000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rgbClr val="2088CA"/>
                          </a:solidFill>
                        </a:rPr>
                        <a:t>40,000</a:t>
                      </a:r>
                      <a:endParaRPr lang="ko-KR" altLang="en-US" b="0">
                        <a:solidFill>
                          <a:srgbClr val="2088C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>
                          <a:solidFill>
                            <a:srgbClr val="2088CA"/>
                          </a:solidFill>
                        </a:rPr>
                        <a:t>▼-20%</a:t>
                      </a:r>
                      <a:endParaRPr lang="ko-KR" altLang="en-US" b="0">
                        <a:solidFill>
                          <a:srgbClr val="2088CA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5721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43619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36</a:t>
            </a:fld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8849934"/>
              </p:ext>
            </p:extLst>
          </p:nvPr>
        </p:nvGraphicFramePr>
        <p:xfrm>
          <a:off x="1058124" y="2464434"/>
          <a:ext cx="10080000" cy="22148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520000">
                  <a:extLst>
                    <a:ext uri="{9D8B030D-6E8A-4147-A177-3AD203B41FA5}">
                      <a16:colId xmlns:a16="http://schemas.microsoft.com/office/drawing/2014/main" val="1183599047"/>
                    </a:ext>
                  </a:extLst>
                </a:gridCol>
                <a:gridCol w="2520000">
                  <a:extLst>
                    <a:ext uri="{9D8B030D-6E8A-4147-A177-3AD203B41FA5}">
                      <a16:colId xmlns:a16="http://schemas.microsoft.com/office/drawing/2014/main" val="922873167"/>
                    </a:ext>
                  </a:extLst>
                </a:gridCol>
                <a:gridCol w="2520000">
                  <a:extLst>
                    <a:ext uri="{9D8B030D-6E8A-4147-A177-3AD203B41FA5}">
                      <a16:colId xmlns:a16="http://schemas.microsoft.com/office/drawing/2014/main" val="2579665102"/>
                    </a:ext>
                  </a:extLst>
                </a:gridCol>
                <a:gridCol w="2520000">
                  <a:extLst>
                    <a:ext uri="{9D8B030D-6E8A-4147-A177-3AD203B41FA5}">
                      <a16:colId xmlns:a16="http://schemas.microsoft.com/office/drawing/2014/main" val="33466243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종목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올해</a:t>
                      </a:r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(2019)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2619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ko-KR" altLang="en-US" b="0" baseline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b="0" baseline="0">
                          <a:solidFill>
                            <a:schemeClr val="tx1"/>
                          </a:solidFill>
                        </a:rPr>
                        <a:t>IT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36,000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8966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B </a:t>
                      </a:r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바이오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60,000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527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C </a:t>
                      </a:r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엔터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600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320672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D </a:t>
                      </a:r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화학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6,400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4207751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E </a:t>
                      </a:r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뷰티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40,000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572186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058124" y="1767561"/>
            <a:ext cx="50042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/>
              <a:t>모의투자</a:t>
            </a:r>
            <a:r>
              <a:rPr lang="en-US" altLang="ko-KR" sz="3000" b="1"/>
              <a:t>_2019</a:t>
            </a:r>
          </a:p>
        </p:txBody>
      </p:sp>
    </p:spTree>
    <p:extLst>
      <p:ext uri="{BB962C8B-B14F-4D97-AF65-F5344CB8AC3E}">
        <p14:creationId xmlns:p14="http://schemas.microsoft.com/office/powerpoint/2010/main" val="215047534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524" y="1628999"/>
            <a:ext cx="12193200" cy="3600000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394528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38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058124" y="1767561"/>
            <a:ext cx="50042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/>
              <a:t>모의투자</a:t>
            </a:r>
            <a:r>
              <a:rPr lang="en-US" altLang="ko-KR" sz="3000" b="1"/>
              <a:t>_2019_</a:t>
            </a:r>
            <a:r>
              <a:rPr lang="ko-KR" altLang="en-US" sz="3000" b="1"/>
              <a:t>종료</a:t>
            </a:r>
            <a:endParaRPr lang="en-US" altLang="ko-KR" sz="3000" b="1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1279686"/>
              </p:ext>
            </p:extLst>
          </p:nvPr>
        </p:nvGraphicFramePr>
        <p:xfrm>
          <a:off x="1058124" y="2464434"/>
          <a:ext cx="10080000" cy="22148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520000">
                  <a:extLst>
                    <a:ext uri="{9D8B030D-6E8A-4147-A177-3AD203B41FA5}">
                      <a16:colId xmlns:a16="http://schemas.microsoft.com/office/drawing/2014/main" val="1183599047"/>
                    </a:ext>
                  </a:extLst>
                </a:gridCol>
                <a:gridCol w="2520000">
                  <a:extLst>
                    <a:ext uri="{9D8B030D-6E8A-4147-A177-3AD203B41FA5}">
                      <a16:colId xmlns:a16="http://schemas.microsoft.com/office/drawing/2014/main" val="922873167"/>
                    </a:ext>
                  </a:extLst>
                </a:gridCol>
                <a:gridCol w="2520000">
                  <a:extLst>
                    <a:ext uri="{9D8B030D-6E8A-4147-A177-3AD203B41FA5}">
                      <a16:colId xmlns:a16="http://schemas.microsoft.com/office/drawing/2014/main" val="2579665102"/>
                    </a:ext>
                  </a:extLst>
                </a:gridCol>
                <a:gridCol w="2520000">
                  <a:extLst>
                    <a:ext uri="{9D8B030D-6E8A-4147-A177-3AD203B41FA5}">
                      <a16:colId xmlns:a16="http://schemas.microsoft.com/office/drawing/2014/main" val="33466243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종목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전년</a:t>
                      </a:r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(2019)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올해</a:t>
                      </a:r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(2020)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등락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2619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ko-KR" altLang="en-US" b="0" baseline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b="0" baseline="0">
                          <a:solidFill>
                            <a:schemeClr val="tx1"/>
                          </a:solidFill>
                        </a:rPr>
                        <a:t>IT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36,000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rgbClr val="CA0464"/>
                          </a:solidFill>
                        </a:rPr>
                        <a:t>60,000</a:t>
                      </a:r>
                      <a:endParaRPr lang="ko-KR" altLang="en-US" b="0">
                        <a:solidFill>
                          <a:srgbClr val="CA046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rgbClr val="CA0464"/>
                          </a:solidFill>
                        </a:rPr>
                        <a:t>▲67%</a:t>
                      </a:r>
                      <a:endParaRPr lang="ko-KR" altLang="en-US" b="0">
                        <a:solidFill>
                          <a:srgbClr val="CA0464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8966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B </a:t>
                      </a:r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바이오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60,000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rgbClr val="CA0464"/>
                          </a:solidFill>
                        </a:rPr>
                        <a:t>70,000</a:t>
                      </a:r>
                      <a:endParaRPr lang="ko-KR" altLang="en-US" b="0">
                        <a:solidFill>
                          <a:srgbClr val="CA046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rgbClr val="CA0464"/>
                          </a:solidFill>
                        </a:rPr>
                        <a:t>▲17%</a:t>
                      </a:r>
                      <a:endParaRPr lang="ko-KR" altLang="en-US" b="0">
                        <a:solidFill>
                          <a:srgbClr val="CA0464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527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C </a:t>
                      </a:r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엔터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600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rgbClr val="CA0464"/>
                          </a:solidFill>
                        </a:rPr>
                        <a:t>1,200</a:t>
                      </a:r>
                      <a:endParaRPr lang="ko-KR" altLang="en-US" b="0">
                        <a:solidFill>
                          <a:srgbClr val="CA046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rgbClr val="CA0464"/>
                          </a:solidFill>
                        </a:rPr>
                        <a:t>▲100%</a:t>
                      </a:r>
                      <a:endParaRPr lang="ko-KR" altLang="en-US" b="0">
                        <a:solidFill>
                          <a:srgbClr val="CA0464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320672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D </a:t>
                      </a:r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화학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6,400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rgbClr val="2088CA"/>
                          </a:solidFill>
                        </a:rPr>
                        <a:t>2,000</a:t>
                      </a:r>
                      <a:endParaRPr lang="ko-KR" altLang="en-US" b="0">
                        <a:solidFill>
                          <a:srgbClr val="2088C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>
                          <a:solidFill>
                            <a:srgbClr val="2088CA"/>
                          </a:solidFill>
                        </a:rPr>
                        <a:t>▼-69%</a:t>
                      </a:r>
                      <a:endParaRPr lang="ko-KR" altLang="en-US" b="0">
                        <a:solidFill>
                          <a:srgbClr val="2088CA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4207751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E </a:t>
                      </a:r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뷰티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40,000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rgbClr val="2088CA"/>
                          </a:solidFill>
                        </a:rPr>
                        <a:t>30,000</a:t>
                      </a:r>
                      <a:endParaRPr lang="ko-KR" altLang="en-US" b="0">
                        <a:solidFill>
                          <a:srgbClr val="2088C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>
                          <a:solidFill>
                            <a:srgbClr val="2088CA"/>
                          </a:solidFill>
                        </a:rPr>
                        <a:t>▼-25%</a:t>
                      </a:r>
                      <a:endParaRPr lang="ko-KR" altLang="en-US" b="0">
                        <a:solidFill>
                          <a:srgbClr val="2088CA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5721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75520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39</a:t>
            </a:fld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1184125" y="1697727"/>
            <a:ext cx="9827997" cy="3462544"/>
            <a:chOff x="1466498" y="1703565"/>
            <a:chExt cx="9827997" cy="3462544"/>
          </a:xfrm>
        </p:grpSpPr>
        <p:grpSp>
          <p:nvGrpSpPr>
            <p:cNvPr id="30" name="그룹 29"/>
            <p:cNvGrpSpPr/>
            <p:nvPr/>
          </p:nvGrpSpPr>
          <p:grpSpPr>
            <a:xfrm>
              <a:off x="1466498" y="1703565"/>
              <a:ext cx="5004262" cy="3462544"/>
              <a:chOff x="1272369" y="1049299"/>
              <a:chExt cx="5004262" cy="3462544"/>
            </a:xfrm>
          </p:grpSpPr>
          <p:sp>
            <p:nvSpPr>
              <p:cNvPr id="2" name="TextBox 1"/>
              <p:cNvSpPr txBox="1"/>
              <p:nvPr/>
            </p:nvSpPr>
            <p:spPr>
              <a:xfrm>
                <a:off x="1272369" y="1049299"/>
                <a:ext cx="5004262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000" b="1"/>
                  <a:t>4. </a:t>
                </a:r>
                <a:r>
                  <a:rPr lang="ko-KR" altLang="en-US" sz="3000" b="1"/>
                  <a:t>정리</a:t>
                </a:r>
                <a:endParaRPr lang="en-US" altLang="ko-KR" sz="3000" b="1"/>
              </a:p>
            </p:txBody>
          </p:sp>
          <p:sp>
            <p:nvSpPr>
              <p:cNvPr id="28" name="직사각형 27"/>
              <p:cNvSpPr/>
              <p:nvPr/>
            </p:nvSpPr>
            <p:spPr>
              <a:xfrm>
                <a:off x="1272369" y="2065844"/>
                <a:ext cx="107998" cy="2445999"/>
              </a:xfrm>
              <a:prstGeom prst="rect">
                <a:avLst/>
              </a:prstGeom>
              <a:solidFill>
                <a:srgbClr val="CA046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8" name="TextBox 17"/>
            <p:cNvSpPr txBox="1"/>
            <p:nvPr/>
          </p:nvSpPr>
          <p:spPr>
            <a:xfrm>
              <a:off x="1574496" y="2723981"/>
              <a:ext cx="84399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/>
                <a:t> 관련 학과 </a:t>
              </a:r>
              <a:r>
                <a:rPr lang="en-US" altLang="ko-KR"/>
                <a:t>: 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574496" y="3021367"/>
              <a:ext cx="66047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/>
                <a:t> 수학과</a:t>
              </a:r>
              <a:r>
                <a:rPr lang="en-US" altLang="ko-KR"/>
                <a:t>,</a:t>
              </a:r>
              <a:r>
                <a:rPr lang="ko-KR" altLang="en-US"/>
                <a:t> 통계학과</a:t>
              </a:r>
              <a:r>
                <a:rPr lang="en-US" altLang="ko-KR"/>
                <a:t>,</a:t>
              </a:r>
              <a:r>
                <a:rPr lang="ko-KR" altLang="en-US"/>
                <a:t> 컴퓨터공학과</a:t>
              </a:r>
              <a:r>
                <a:rPr lang="en-US" altLang="ko-KR"/>
                <a:t>,</a:t>
              </a:r>
              <a:r>
                <a:rPr lang="ko-KR" altLang="en-US"/>
                <a:t> 산업경영공학과</a:t>
              </a:r>
              <a:r>
                <a:rPr lang="en-US" altLang="ko-KR"/>
                <a:t> </a:t>
              </a:r>
              <a:r>
                <a:rPr lang="ko-KR" altLang="en-US"/>
                <a:t>등</a:t>
              </a:r>
              <a:endParaRPr lang="en-US" altLang="ko-KR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574496" y="3688085"/>
              <a:ext cx="94917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/>
                <a:t> 0. </a:t>
              </a:r>
              <a:r>
                <a:rPr lang="ko-KR" altLang="en-US"/>
                <a:t>주식이란</a:t>
              </a:r>
              <a:r>
                <a:rPr lang="en-US" altLang="ko-KR"/>
                <a:t>?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574496" y="4796777"/>
              <a:ext cx="94917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/>
                <a:t> 3. </a:t>
              </a:r>
              <a:r>
                <a:rPr lang="ko-KR" altLang="en-US"/>
                <a:t>모의투자</a:t>
              </a:r>
              <a:endParaRPr lang="en-US" altLang="ko-KR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574496" y="4058113"/>
              <a:ext cx="96364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/>
                <a:t> 1. </a:t>
              </a:r>
              <a:r>
                <a:rPr lang="ko-KR" altLang="en-US"/>
                <a:t>게임이론이란</a:t>
              </a:r>
              <a:r>
                <a:rPr lang="en-US" altLang="ko-KR"/>
                <a:t>? – </a:t>
              </a:r>
              <a:r>
                <a:rPr lang="ko-KR" altLang="en-US"/>
                <a:t>숫자 맞히기 </a:t>
              </a:r>
              <a:r>
                <a:rPr lang="en-US" altLang="ko-KR"/>
                <a:t>/ </a:t>
              </a:r>
              <a:r>
                <a:rPr lang="ko-KR" altLang="en-US"/>
                <a:t>최후통첩 게임</a:t>
              </a:r>
              <a:endParaRPr lang="en-US" altLang="ko-KR" b="1">
                <a:solidFill>
                  <a:srgbClr val="CA0464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574495" y="4427445"/>
              <a:ext cx="9720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/>
                <a:t> 2. </a:t>
              </a:r>
              <a:r>
                <a:rPr lang="ko-KR" altLang="en-US"/>
                <a:t>퀀트란</a:t>
              </a:r>
              <a:r>
                <a:rPr lang="en-US" altLang="ko-KR"/>
                <a:t>? – </a:t>
              </a:r>
              <a:r>
                <a:rPr lang="ko-KR" altLang="en-US"/>
                <a:t>알고리즘 거래 </a:t>
              </a:r>
              <a:r>
                <a:rPr lang="en-US" altLang="ko-KR"/>
                <a:t>/ </a:t>
              </a:r>
              <a:r>
                <a:rPr lang="ko-KR" altLang="en-US"/>
                <a:t>시계열 분석 </a:t>
              </a:r>
              <a:r>
                <a:rPr lang="en-US" altLang="ko-KR"/>
                <a:t>/ </a:t>
              </a:r>
              <a:r>
                <a:rPr lang="ko-KR" altLang="en-US"/>
                <a:t>다중 회귀 분석 </a:t>
              </a:r>
              <a:r>
                <a:rPr lang="en-US" altLang="ko-KR"/>
                <a:t>/ </a:t>
              </a:r>
              <a:r>
                <a:rPr lang="ko-KR" altLang="en-US"/>
                <a:t>주의점 </a:t>
              </a:r>
              <a:endParaRPr lang="en-US" altLang="ko-KR"/>
            </a:p>
          </p:txBody>
        </p:sp>
      </p:grpSp>
    </p:spTree>
    <p:extLst>
      <p:ext uri="{BB962C8B-B14F-4D97-AF65-F5344CB8AC3E}">
        <p14:creationId xmlns:p14="http://schemas.microsoft.com/office/powerpoint/2010/main" val="3110104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4</a:t>
            </a:fld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1147571" y="1845031"/>
            <a:ext cx="9901105" cy="3167936"/>
            <a:chOff x="1233621" y="1055568"/>
            <a:chExt cx="9901105" cy="3167936"/>
          </a:xfrm>
        </p:grpSpPr>
        <p:sp>
          <p:nvSpPr>
            <p:cNvPr id="13" name="TextBox 12"/>
            <p:cNvSpPr txBox="1"/>
            <p:nvPr/>
          </p:nvSpPr>
          <p:spPr>
            <a:xfrm>
              <a:off x="1341621" y="3397346"/>
              <a:ext cx="79547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/>
                <a:t> 3. </a:t>
              </a:r>
              <a:r>
                <a:rPr lang="ko-KR" altLang="en-US"/>
                <a:t>범위 밖의 숫자는 계산에 포함하지 않으며</a:t>
              </a:r>
              <a:r>
                <a:rPr lang="en-US" altLang="ko-KR"/>
                <a:t>, </a:t>
              </a:r>
              <a:r>
                <a:rPr lang="ko-KR" altLang="en-US"/>
                <a:t>공동 우승자 발생시 상금 </a:t>
              </a:r>
              <a:r>
                <a:rPr lang="en-US" altLang="ko-KR"/>
                <a:t>1/N</a:t>
              </a:r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1233621" y="1055568"/>
              <a:ext cx="9901105" cy="3167936"/>
              <a:chOff x="1233621" y="1055568"/>
              <a:chExt cx="9901105" cy="3167936"/>
            </a:xfrm>
          </p:grpSpPr>
          <p:grpSp>
            <p:nvGrpSpPr>
              <p:cNvPr id="30" name="그룹 29"/>
              <p:cNvGrpSpPr/>
              <p:nvPr/>
            </p:nvGrpSpPr>
            <p:grpSpPr>
              <a:xfrm>
                <a:off x="1233621" y="1055568"/>
                <a:ext cx="8547905" cy="2711110"/>
                <a:chOff x="1272369" y="1049299"/>
                <a:chExt cx="8547905" cy="2711110"/>
              </a:xfrm>
            </p:grpSpPr>
            <p:sp>
              <p:nvSpPr>
                <p:cNvPr id="2" name="TextBox 1"/>
                <p:cNvSpPr txBox="1"/>
                <p:nvPr/>
              </p:nvSpPr>
              <p:spPr>
                <a:xfrm>
                  <a:off x="1272369" y="1049299"/>
                  <a:ext cx="5004262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3000" b="1"/>
                    <a:t>숫자 맞히기</a:t>
                  </a:r>
                  <a:endParaRPr lang="en-US" altLang="ko-KR" sz="3000" b="1"/>
                </a:p>
              </p:txBody>
            </p:sp>
            <p:grpSp>
              <p:nvGrpSpPr>
                <p:cNvPr id="29" name="그룹 28"/>
                <p:cNvGrpSpPr/>
                <p:nvPr/>
              </p:nvGrpSpPr>
              <p:grpSpPr>
                <a:xfrm>
                  <a:off x="1272369" y="2059831"/>
                  <a:ext cx="8547905" cy="1700578"/>
                  <a:chOff x="1272369" y="2059831"/>
                  <a:chExt cx="8547905" cy="1700578"/>
                </a:xfrm>
              </p:grpSpPr>
              <p:grpSp>
                <p:nvGrpSpPr>
                  <p:cNvPr id="27" name="그룹 26"/>
                  <p:cNvGrpSpPr/>
                  <p:nvPr/>
                </p:nvGrpSpPr>
                <p:grpSpPr>
                  <a:xfrm>
                    <a:off x="1380369" y="2059831"/>
                    <a:ext cx="8439905" cy="964104"/>
                    <a:chOff x="1380369" y="2059831"/>
                    <a:chExt cx="8439905" cy="964104"/>
                  </a:xfrm>
                </p:grpSpPr>
                <p:sp>
                  <p:nvSpPr>
                    <p:cNvPr id="3" name="TextBox 2"/>
                    <p:cNvSpPr txBox="1"/>
                    <p:nvPr/>
                  </p:nvSpPr>
                  <p:spPr>
                    <a:xfrm>
                      <a:off x="1380369" y="2059831"/>
                      <a:ext cx="843990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ko-KR" altLang="en-US"/>
                        <a:t> 룰 설명 </a:t>
                      </a:r>
                      <a:r>
                        <a:rPr lang="en-US" altLang="ko-KR"/>
                        <a:t>: </a:t>
                      </a:r>
                    </a:p>
                  </p:txBody>
                </p:sp>
                <p:sp>
                  <p:nvSpPr>
                    <p:cNvPr id="4" name="TextBox 3"/>
                    <p:cNvSpPr txBox="1"/>
                    <p:nvPr/>
                  </p:nvSpPr>
                  <p:spPr>
                    <a:xfrm>
                      <a:off x="1380369" y="2654603"/>
                      <a:ext cx="5002029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ko-KR"/>
                        <a:t> 1. 0</a:t>
                      </a:r>
                      <a:r>
                        <a:rPr lang="ko-KR" altLang="en-US"/>
                        <a:t>에서 </a:t>
                      </a:r>
                      <a:r>
                        <a:rPr lang="en-US" altLang="ko-KR"/>
                        <a:t>100</a:t>
                      </a:r>
                      <a:r>
                        <a:rPr lang="ko-KR" altLang="en-US"/>
                        <a:t>까지의 정수 중 숫자 하나를 선택</a:t>
                      </a:r>
                      <a:endParaRPr lang="en-US" altLang="ko-KR"/>
                    </a:p>
                  </p:txBody>
                </p:sp>
              </p:grpSp>
              <p:sp>
                <p:nvSpPr>
                  <p:cNvPr id="28" name="직사각형 27"/>
                  <p:cNvSpPr/>
                  <p:nvPr/>
                </p:nvSpPr>
                <p:spPr>
                  <a:xfrm>
                    <a:off x="1272369" y="2065844"/>
                    <a:ext cx="108000" cy="1694565"/>
                  </a:xfrm>
                  <a:prstGeom prst="rect">
                    <a:avLst/>
                  </a:prstGeom>
                  <a:solidFill>
                    <a:srgbClr val="CA046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sp>
            <p:nvSpPr>
              <p:cNvPr id="12" name="TextBox 11"/>
              <p:cNvSpPr txBox="1"/>
              <p:nvPr/>
            </p:nvSpPr>
            <p:spPr>
              <a:xfrm>
                <a:off x="1341622" y="3030204"/>
                <a:ext cx="97931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/>
                  <a:t> 2. </a:t>
                </a:r>
                <a:r>
                  <a:rPr lang="ko-KR" altLang="en-US"/>
                  <a:t>모든 사람이 선택한 수의 평균에 </a:t>
                </a:r>
                <a:r>
                  <a:rPr lang="en-US" altLang="ko-KR"/>
                  <a:t>2/3</a:t>
                </a:r>
                <a:r>
                  <a:rPr lang="ko-KR" altLang="en-US"/>
                  <a:t>을 곱한 값에 가장 가까운 값을 적은 사람이 상금 획득</a:t>
                </a:r>
                <a:endParaRPr lang="en-US" altLang="ko-KR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1449621" y="3854172"/>
                <a:ext cx="42976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>
                    <a:hlinkClick r:id="rId2"/>
                  </a:rPr>
                  <a:t>https://forms.gle/GHWqrx7nUAxh5z836</a:t>
                </a:r>
                <a:endParaRPr lang="en-US" altLang="ko-K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9211853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40</a:t>
            </a:fld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1184125" y="1382110"/>
            <a:ext cx="9827998" cy="4093778"/>
            <a:chOff x="1086210" y="777381"/>
            <a:chExt cx="9827998" cy="4093778"/>
          </a:xfrm>
        </p:grpSpPr>
        <p:grpSp>
          <p:nvGrpSpPr>
            <p:cNvPr id="5" name="그룹 4"/>
            <p:cNvGrpSpPr/>
            <p:nvPr/>
          </p:nvGrpSpPr>
          <p:grpSpPr>
            <a:xfrm>
              <a:off x="1086210" y="777381"/>
              <a:ext cx="9827998" cy="4093778"/>
              <a:chOff x="1466498" y="1703565"/>
              <a:chExt cx="9827998" cy="4093778"/>
            </a:xfrm>
          </p:grpSpPr>
          <p:grpSp>
            <p:nvGrpSpPr>
              <p:cNvPr id="30" name="그룹 29"/>
              <p:cNvGrpSpPr/>
              <p:nvPr/>
            </p:nvGrpSpPr>
            <p:grpSpPr>
              <a:xfrm>
                <a:off x="1466498" y="1703565"/>
                <a:ext cx="5004262" cy="4093778"/>
                <a:chOff x="1272369" y="1049299"/>
                <a:chExt cx="5004262" cy="4093778"/>
              </a:xfrm>
            </p:grpSpPr>
            <p:sp>
              <p:nvSpPr>
                <p:cNvPr id="2" name="TextBox 1"/>
                <p:cNvSpPr txBox="1"/>
                <p:nvPr/>
              </p:nvSpPr>
              <p:spPr>
                <a:xfrm>
                  <a:off x="1272369" y="1049299"/>
                  <a:ext cx="5004262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3000" b="1"/>
                    <a:t>4. </a:t>
                  </a:r>
                  <a:r>
                    <a:rPr lang="ko-KR" altLang="en-US" sz="3000" b="1"/>
                    <a:t>정리</a:t>
                  </a:r>
                  <a:endParaRPr lang="en-US" altLang="ko-KR" sz="3000" b="1"/>
                </a:p>
              </p:txBody>
            </p:sp>
            <p:sp>
              <p:nvSpPr>
                <p:cNvPr id="28" name="직사각형 27"/>
                <p:cNvSpPr/>
                <p:nvPr/>
              </p:nvSpPr>
              <p:spPr>
                <a:xfrm>
                  <a:off x="1272369" y="2065845"/>
                  <a:ext cx="107998" cy="3077232"/>
                </a:xfrm>
                <a:prstGeom prst="rect">
                  <a:avLst/>
                </a:prstGeom>
                <a:solidFill>
                  <a:srgbClr val="CA046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4" name="TextBox 23"/>
              <p:cNvSpPr txBox="1"/>
              <p:nvPr/>
            </p:nvSpPr>
            <p:spPr>
              <a:xfrm>
                <a:off x="1574496" y="3088258"/>
                <a:ext cx="972000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/>
                  <a:t> [</a:t>
                </a:r>
                <a:r>
                  <a:rPr lang="ko-KR" altLang="en-US"/>
                  <a:t>사회</a:t>
                </a:r>
                <a:r>
                  <a:rPr lang="en-US" altLang="ko-KR"/>
                  <a:t>] </a:t>
                </a:r>
                <a:r>
                  <a:rPr lang="ko-KR" altLang="en-US"/>
                  <a:t>시장 경제와 금융 단원에서 </a:t>
                </a:r>
                <a:r>
                  <a:rPr lang="ko-KR" altLang="en-US" b="1">
                    <a:solidFill>
                      <a:srgbClr val="CA0464"/>
                    </a:solidFill>
                  </a:rPr>
                  <a:t>주식</a:t>
                </a:r>
                <a:r>
                  <a:rPr lang="ko-KR" altLang="en-US"/>
                  <a:t>의 특징에 대해 공부해보고</a:t>
                </a:r>
                <a:r>
                  <a:rPr lang="en-US" altLang="ko-KR"/>
                  <a:t>, </a:t>
                </a:r>
                <a:r>
                  <a:rPr lang="ko-KR" altLang="en-US"/>
                  <a:t>주식 시장을 수학적으로  </a:t>
                </a:r>
                <a:endParaRPr lang="en-US" altLang="ko-KR"/>
              </a:p>
              <a:p>
                <a:r>
                  <a:rPr lang="en-US" altLang="ko-KR"/>
                  <a:t> </a:t>
                </a:r>
                <a:r>
                  <a:rPr lang="ko-KR" altLang="en-US"/>
                  <a:t>분석해보기 위해 </a:t>
                </a:r>
                <a:r>
                  <a:rPr lang="ko-KR" altLang="en-US" b="1">
                    <a:solidFill>
                      <a:srgbClr val="CA0464"/>
                    </a:solidFill>
                  </a:rPr>
                  <a:t>게임이론에 대해 조사함</a:t>
                </a:r>
                <a:r>
                  <a:rPr lang="en-US" altLang="ko-KR"/>
                  <a:t>. </a:t>
                </a:r>
                <a:r>
                  <a:rPr lang="ko-KR" altLang="en-US"/>
                  <a:t>특히 최후통첩 게임으로 주식 시장을 분석한 내용</a:t>
                </a:r>
                <a:endParaRPr lang="en-US" altLang="ko-KR"/>
              </a:p>
              <a:p>
                <a:r>
                  <a:rPr lang="en-US" altLang="ko-KR"/>
                  <a:t> </a:t>
                </a:r>
                <a:r>
                  <a:rPr lang="ko-KR" altLang="en-US"/>
                  <a:t>을 친구들 앞에서 </a:t>
                </a:r>
                <a:r>
                  <a:rPr lang="ko-KR" altLang="en-US" b="1">
                    <a:solidFill>
                      <a:srgbClr val="CA0464"/>
                    </a:solidFill>
                  </a:rPr>
                  <a:t>발표</a:t>
                </a:r>
                <a:r>
                  <a:rPr lang="ko-KR" altLang="en-US"/>
                  <a:t>한 뒤</a:t>
                </a:r>
                <a:r>
                  <a:rPr lang="en-US" altLang="ko-KR"/>
                  <a:t>, </a:t>
                </a:r>
                <a:r>
                  <a:rPr lang="ko-KR" altLang="en-US"/>
                  <a:t>관련 </a:t>
                </a:r>
                <a:r>
                  <a:rPr lang="ko-KR" altLang="en-US" b="1">
                    <a:solidFill>
                      <a:srgbClr val="CA0464"/>
                    </a:solidFill>
                  </a:rPr>
                  <a:t>논문</a:t>
                </a:r>
                <a:r>
                  <a:rPr lang="ko-KR" altLang="en-US"/>
                  <a:t>을 찾아 읽어보면서 </a:t>
                </a:r>
                <a:r>
                  <a:rPr lang="en-US" altLang="ko-KR" b="1">
                    <a:solidFill>
                      <a:srgbClr val="CA0464"/>
                    </a:solidFill>
                  </a:rPr>
                  <a:t>‘</a:t>
                </a:r>
                <a:r>
                  <a:rPr lang="ko-KR" altLang="en-US" b="1">
                    <a:solidFill>
                      <a:srgbClr val="CA0464"/>
                    </a:solidFill>
                  </a:rPr>
                  <a:t>조별과제의 무임승차 사례와 게</a:t>
                </a:r>
                <a:endParaRPr lang="en-US" altLang="ko-KR" b="1">
                  <a:solidFill>
                    <a:srgbClr val="CA0464"/>
                  </a:solidFill>
                </a:endParaRPr>
              </a:p>
              <a:p>
                <a:r>
                  <a:rPr lang="en-US" altLang="ko-KR" b="1">
                    <a:solidFill>
                      <a:srgbClr val="CA0464"/>
                    </a:solidFill>
                  </a:rPr>
                  <a:t> </a:t>
                </a:r>
                <a:r>
                  <a:rPr lang="ko-KR" altLang="en-US" b="1">
                    <a:solidFill>
                      <a:srgbClr val="CA0464"/>
                    </a:solidFill>
                  </a:rPr>
                  <a:t>임이론과의 관련성</a:t>
                </a:r>
                <a:r>
                  <a:rPr lang="en-US" altLang="ko-KR" b="1">
                    <a:solidFill>
                      <a:srgbClr val="CA0464"/>
                    </a:solidFill>
                  </a:rPr>
                  <a:t>＇</a:t>
                </a:r>
                <a:r>
                  <a:rPr lang="ko-KR" altLang="en-US"/>
                  <a:t>에 관한 </a:t>
                </a:r>
                <a:r>
                  <a:rPr lang="ko-KR" altLang="en-US" b="1">
                    <a:solidFill>
                      <a:srgbClr val="CA0464"/>
                    </a:solidFill>
                  </a:rPr>
                  <a:t>보고서</a:t>
                </a:r>
                <a:r>
                  <a:rPr lang="ko-KR" altLang="en-US"/>
                  <a:t>를 작성함</a:t>
                </a:r>
                <a:r>
                  <a:rPr lang="en-US" altLang="ko-KR"/>
                  <a:t>.</a:t>
                </a:r>
              </a:p>
            </p:txBody>
          </p:sp>
        </p:grpSp>
        <p:sp>
          <p:nvSpPr>
            <p:cNvPr id="13" name="TextBox 12"/>
            <p:cNvSpPr txBox="1"/>
            <p:nvPr/>
          </p:nvSpPr>
          <p:spPr>
            <a:xfrm>
              <a:off x="1194208" y="3670830"/>
              <a:ext cx="963642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/>
                <a:t> [</a:t>
              </a:r>
              <a:r>
                <a:rPr lang="ko-KR" altLang="en-US"/>
                <a:t>확률과 통계</a:t>
              </a:r>
              <a:r>
                <a:rPr lang="en-US" altLang="ko-KR"/>
                <a:t>] </a:t>
              </a:r>
              <a:r>
                <a:rPr lang="ko-KR" altLang="en-US"/>
                <a:t>통계를 활용한 데이터 분석 방법에 호기심을 가지고 </a:t>
              </a:r>
              <a:r>
                <a:rPr lang="ko-KR" altLang="en-US" b="1">
                  <a:solidFill>
                    <a:srgbClr val="CA0464"/>
                  </a:solidFill>
                </a:rPr>
                <a:t>시계열 분석</a:t>
              </a:r>
              <a:r>
                <a:rPr lang="en-US" altLang="ko-KR" b="1">
                  <a:solidFill>
                    <a:srgbClr val="CA0464"/>
                  </a:solidFill>
                </a:rPr>
                <a:t>, </a:t>
              </a:r>
              <a:r>
                <a:rPr lang="ko-KR" altLang="en-US" b="1">
                  <a:solidFill>
                    <a:srgbClr val="CA0464"/>
                  </a:solidFill>
                </a:rPr>
                <a:t>다중회귀분</a:t>
              </a:r>
              <a:endParaRPr lang="en-US" altLang="ko-KR" b="1">
                <a:solidFill>
                  <a:srgbClr val="CA0464"/>
                </a:solidFill>
              </a:endParaRPr>
            </a:p>
            <a:p>
              <a:r>
                <a:rPr lang="en-US" altLang="ko-KR" b="1">
                  <a:solidFill>
                    <a:srgbClr val="CA0464"/>
                  </a:solidFill>
                </a:rPr>
                <a:t> </a:t>
              </a:r>
              <a:r>
                <a:rPr lang="ko-KR" altLang="en-US" b="1">
                  <a:solidFill>
                    <a:srgbClr val="CA0464"/>
                  </a:solidFill>
                </a:rPr>
                <a:t>석</a:t>
              </a:r>
              <a:r>
                <a:rPr lang="ko-KR" altLang="en-US"/>
                <a:t> 등 수학적 알고리즘을 활용한 퀀트 투자 방식에 대한 </a:t>
              </a:r>
              <a:r>
                <a:rPr lang="ko-KR" altLang="en-US" b="1">
                  <a:solidFill>
                    <a:srgbClr val="CA0464"/>
                  </a:solidFill>
                </a:rPr>
                <a:t>책을 찾아 읽어봄</a:t>
              </a:r>
              <a:r>
                <a:rPr lang="en-US" altLang="ko-KR"/>
                <a:t>. </a:t>
              </a:r>
              <a:r>
                <a:rPr lang="ko-KR" altLang="en-US"/>
                <a:t>이후</a:t>
              </a:r>
              <a:r>
                <a:rPr lang="en-US" altLang="ko-KR"/>
                <a:t> </a:t>
              </a:r>
              <a:r>
                <a:rPr lang="ko-KR" altLang="en-US"/>
                <a:t>동아리 활</a:t>
              </a:r>
              <a:endParaRPr lang="en-US" altLang="ko-KR"/>
            </a:p>
            <a:p>
              <a:r>
                <a:rPr lang="en-US" altLang="ko-KR"/>
                <a:t> </a:t>
              </a:r>
              <a:r>
                <a:rPr lang="ko-KR" altLang="en-US"/>
                <a:t>동을 통해 </a:t>
              </a:r>
              <a:r>
                <a:rPr lang="ko-KR" altLang="en-US" b="1">
                  <a:solidFill>
                    <a:srgbClr val="CA0464"/>
                  </a:solidFill>
                </a:rPr>
                <a:t>모의투자활동</a:t>
              </a:r>
              <a:r>
                <a:rPr lang="ko-KR" altLang="en-US"/>
                <a:t>을 해보면서</a:t>
              </a:r>
              <a:r>
                <a:rPr lang="en-US" altLang="ko-KR"/>
                <a:t>, </a:t>
              </a:r>
              <a:r>
                <a:rPr lang="ko-KR" altLang="en-US"/>
                <a:t>직접 만들어본 알고리즘의 </a:t>
              </a:r>
              <a:r>
                <a:rPr lang="ko-KR" altLang="en-US" b="1">
                  <a:solidFill>
                    <a:srgbClr val="CA0464"/>
                  </a:solidFill>
                </a:rPr>
                <a:t>부족한 점을 찾고 이를 분</a:t>
              </a:r>
              <a:endParaRPr lang="en-US" altLang="ko-KR" b="1">
                <a:solidFill>
                  <a:srgbClr val="CA0464"/>
                </a:solidFill>
              </a:endParaRPr>
            </a:p>
            <a:p>
              <a:r>
                <a:rPr lang="en-US" altLang="ko-KR" b="1">
                  <a:solidFill>
                    <a:srgbClr val="CA0464"/>
                  </a:solidFill>
                </a:rPr>
                <a:t> </a:t>
              </a:r>
              <a:r>
                <a:rPr lang="ko-KR" altLang="en-US" b="1">
                  <a:solidFill>
                    <a:srgbClr val="CA0464"/>
                  </a:solidFill>
                </a:rPr>
                <a:t>석</a:t>
              </a:r>
              <a:r>
                <a:rPr lang="ko-KR" altLang="en-US"/>
                <a:t>해봄</a:t>
              </a:r>
              <a:r>
                <a:rPr lang="en-US" altLang="ko-KR"/>
                <a:t>.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194208" y="1793927"/>
              <a:ext cx="30592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/>
                <a:t> </a:t>
              </a:r>
              <a:r>
                <a:rPr lang="ko-KR" altLang="en-US"/>
                <a:t>생기부 기재 요령 </a:t>
              </a:r>
              <a:r>
                <a:rPr lang="en-US" altLang="ko-KR"/>
                <a:t>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7809084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41</a:t>
            </a:fld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1184125" y="1382110"/>
            <a:ext cx="8979051" cy="4093778"/>
            <a:chOff x="1086210" y="777381"/>
            <a:chExt cx="8979051" cy="4093778"/>
          </a:xfrm>
        </p:grpSpPr>
        <p:grpSp>
          <p:nvGrpSpPr>
            <p:cNvPr id="30" name="그룹 29"/>
            <p:cNvGrpSpPr/>
            <p:nvPr/>
          </p:nvGrpSpPr>
          <p:grpSpPr>
            <a:xfrm>
              <a:off x="1086210" y="777381"/>
              <a:ext cx="5004262" cy="4093778"/>
              <a:chOff x="1272369" y="1049299"/>
              <a:chExt cx="5004262" cy="4093778"/>
            </a:xfrm>
          </p:grpSpPr>
          <p:sp>
            <p:nvSpPr>
              <p:cNvPr id="2" name="TextBox 1"/>
              <p:cNvSpPr txBox="1"/>
              <p:nvPr/>
            </p:nvSpPr>
            <p:spPr>
              <a:xfrm>
                <a:off x="1272369" y="1049299"/>
                <a:ext cx="5004262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3000" b="1"/>
                  <a:t>참고</a:t>
                </a:r>
                <a:endParaRPr lang="en-US" altLang="ko-KR" sz="3000" b="1"/>
              </a:p>
            </p:txBody>
          </p:sp>
          <p:sp>
            <p:nvSpPr>
              <p:cNvPr id="28" name="직사각형 27"/>
              <p:cNvSpPr/>
              <p:nvPr/>
            </p:nvSpPr>
            <p:spPr>
              <a:xfrm>
                <a:off x="1272369" y="2065845"/>
                <a:ext cx="107998" cy="3077232"/>
              </a:xfrm>
              <a:prstGeom prst="rect">
                <a:avLst/>
              </a:prstGeom>
              <a:solidFill>
                <a:srgbClr val="CA046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1194208" y="1793927"/>
              <a:ext cx="887105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altLang="ko-KR"/>
                <a:t> W Güth, R Schmittberger and B Schwarze, </a:t>
              </a:r>
              <a:r>
                <a:rPr lang="en-US" altLang="ko-KR"/>
                <a:t>“An experimental analysis of ultimatum  </a:t>
              </a:r>
            </a:p>
            <a:p>
              <a:r>
                <a:rPr lang="en-US" altLang="ko-KR"/>
                <a:t> bargaining”, Journal of Economic Behavior &amp; Organization, 1982, 3(4), pp. 367-388.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83790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524" y="1628999"/>
            <a:ext cx="12193200" cy="3600000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0491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6</a:t>
            </a:fld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1824171" y="702439"/>
            <a:ext cx="8547905" cy="3757186"/>
            <a:chOff x="1233621" y="1055568"/>
            <a:chExt cx="8547905" cy="3757186"/>
          </a:xfrm>
        </p:grpSpPr>
        <p:sp>
          <p:nvSpPr>
            <p:cNvPr id="15" name="TextBox 14"/>
            <p:cNvSpPr txBox="1"/>
            <p:nvPr/>
          </p:nvSpPr>
          <p:spPr>
            <a:xfrm>
              <a:off x="1446397" y="3760661"/>
              <a:ext cx="28779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/>
                <a:t>이러한 생각을 반복하면</a:t>
              </a:r>
              <a:r>
                <a:rPr lang="en-US" altLang="ko-KR"/>
                <a:t>…</a:t>
              </a:r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1233621" y="1055568"/>
              <a:ext cx="8547905" cy="3757186"/>
              <a:chOff x="1233621" y="1055568"/>
              <a:chExt cx="8547905" cy="3757186"/>
            </a:xfrm>
          </p:grpSpPr>
          <p:grpSp>
            <p:nvGrpSpPr>
              <p:cNvPr id="30" name="그룹 29"/>
              <p:cNvGrpSpPr/>
              <p:nvPr/>
            </p:nvGrpSpPr>
            <p:grpSpPr>
              <a:xfrm>
                <a:off x="1233621" y="1055568"/>
                <a:ext cx="8547905" cy="3753359"/>
                <a:chOff x="1272369" y="1049299"/>
                <a:chExt cx="8547905" cy="3753359"/>
              </a:xfrm>
            </p:grpSpPr>
            <p:sp>
              <p:nvSpPr>
                <p:cNvPr id="2" name="TextBox 1"/>
                <p:cNvSpPr txBox="1"/>
                <p:nvPr/>
              </p:nvSpPr>
              <p:spPr>
                <a:xfrm>
                  <a:off x="1272369" y="1049299"/>
                  <a:ext cx="5004262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3000" b="1"/>
                    <a:t>숫자 맞히기</a:t>
                  </a:r>
                  <a:endParaRPr lang="en-US" altLang="ko-KR" sz="3000" b="1"/>
                </a:p>
              </p:txBody>
            </p:sp>
            <p:grpSp>
              <p:nvGrpSpPr>
                <p:cNvPr id="29" name="그룹 28"/>
                <p:cNvGrpSpPr/>
                <p:nvPr/>
              </p:nvGrpSpPr>
              <p:grpSpPr>
                <a:xfrm>
                  <a:off x="1272369" y="2059831"/>
                  <a:ext cx="8547905" cy="2742827"/>
                  <a:chOff x="1272369" y="2059831"/>
                  <a:chExt cx="8547905" cy="2742827"/>
                </a:xfrm>
              </p:grpSpPr>
              <p:grpSp>
                <p:nvGrpSpPr>
                  <p:cNvPr id="27" name="그룹 26"/>
                  <p:cNvGrpSpPr/>
                  <p:nvPr/>
                </p:nvGrpSpPr>
                <p:grpSpPr>
                  <a:xfrm>
                    <a:off x="1380369" y="2059831"/>
                    <a:ext cx="8439905" cy="964104"/>
                    <a:chOff x="1380369" y="2059831"/>
                    <a:chExt cx="8439905" cy="964104"/>
                  </a:xfrm>
                </p:grpSpPr>
                <p:sp>
                  <p:nvSpPr>
                    <p:cNvPr id="3" name="TextBox 2"/>
                    <p:cNvSpPr txBox="1"/>
                    <p:nvPr/>
                  </p:nvSpPr>
                  <p:spPr>
                    <a:xfrm>
                      <a:off x="1380369" y="2059831"/>
                      <a:ext cx="843990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ko-KR"/>
                        <a:t> </a:t>
                      </a:r>
                      <a:r>
                        <a:rPr lang="ko-KR" altLang="en-US"/>
                        <a:t>이상적인 답변</a:t>
                      </a:r>
                      <a:r>
                        <a:rPr lang="en-US" altLang="ko-KR"/>
                        <a:t> :</a:t>
                      </a:r>
                    </a:p>
                  </p:txBody>
                </p:sp>
                <p:sp>
                  <p:nvSpPr>
                    <p:cNvPr id="4" name="TextBox 3"/>
                    <p:cNvSpPr txBox="1"/>
                    <p:nvPr/>
                  </p:nvSpPr>
                  <p:spPr>
                    <a:xfrm>
                      <a:off x="1380369" y="2654603"/>
                      <a:ext cx="5002029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ko-KR"/>
                        <a:t> </a:t>
                      </a:r>
                      <a:r>
                        <a:rPr lang="ko-KR" altLang="en-US"/>
                        <a:t>모든 사람이 선택한 숫자의 평균은 </a:t>
                      </a:r>
                      <a:r>
                        <a:rPr lang="en-US" altLang="ko-KR"/>
                        <a:t>50</a:t>
                      </a:r>
                    </a:p>
                  </p:txBody>
                </p:sp>
              </p:grpSp>
              <p:sp>
                <p:nvSpPr>
                  <p:cNvPr id="28" name="직사각형 27"/>
                  <p:cNvSpPr/>
                  <p:nvPr/>
                </p:nvSpPr>
                <p:spPr>
                  <a:xfrm>
                    <a:off x="1272369" y="2065844"/>
                    <a:ext cx="108000" cy="2736814"/>
                  </a:xfrm>
                  <a:prstGeom prst="rect">
                    <a:avLst/>
                  </a:prstGeom>
                  <a:solidFill>
                    <a:srgbClr val="2088C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sp>
            <p:nvSpPr>
              <p:cNvPr id="12" name="TextBox 11"/>
              <p:cNvSpPr txBox="1"/>
              <p:nvPr/>
            </p:nvSpPr>
            <p:spPr>
              <a:xfrm>
                <a:off x="1341622" y="3030204"/>
                <a:ext cx="50877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/>
                  <a:t> </a:t>
                </a:r>
                <a:r>
                  <a:rPr lang="ko-KR" altLang="en-US"/>
                  <a:t>상금을 획득하기 위해서는 </a:t>
                </a:r>
                <a:r>
                  <a:rPr lang="en-US" altLang="ko-KR"/>
                  <a:t>50 * 2/3 = 33.333…</a:t>
                </a: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1341622" y="3397346"/>
                <a:ext cx="74309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/>
                  <a:t> </a:t>
                </a:r>
                <a:r>
                  <a:rPr lang="ko-KR" altLang="en-US"/>
                  <a:t>모두가 이렇게 생각한다고 가정하면</a:t>
                </a:r>
                <a:r>
                  <a:rPr lang="en-US" altLang="ko-KR"/>
                  <a:t>,</a:t>
                </a:r>
                <a:r>
                  <a:rPr lang="ko-KR" altLang="en-US"/>
                  <a:t> 한 단계 더 나아가</a:t>
                </a:r>
                <a:r>
                  <a:rPr lang="en-US" altLang="ko-KR"/>
                  <a:t> 33 * 2/3 = 22</a:t>
                </a: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2867027" y="4443422"/>
                <a:ext cx="62960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>
                    <a:sym typeface="Wingdings" panose="05000000000000000000" pitchFamily="2" charset="2"/>
                  </a:rPr>
                  <a:t>    </a:t>
                </a:r>
                <a:r>
                  <a:rPr lang="ko-KR" altLang="en-US"/>
                  <a:t>하지만 이는 보통의 사람들을 지나치게 과대평가한 것</a:t>
                </a:r>
                <a:endParaRPr lang="en-US" altLang="ko-KR"/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1446396" y="4439595"/>
              <a:ext cx="14206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>
                  <a:solidFill>
                    <a:srgbClr val="2088CA"/>
                  </a:solidFill>
                </a:rPr>
                <a:t>0 * 2/3 = 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886956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s3.orbi.kr/data/file/united2/553e265b54ff49dfbe5041a2ff273e9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6946" y="1712971"/>
            <a:ext cx="7560000" cy="4601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7</a:t>
            </a:fld>
            <a:endParaRPr lang="ko-KR" altLang="en-US"/>
          </a:p>
        </p:txBody>
      </p:sp>
      <p:grpSp>
        <p:nvGrpSpPr>
          <p:cNvPr id="30" name="그룹 29"/>
          <p:cNvGrpSpPr/>
          <p:nvPr/>
        </p:nvGrpSpPr>
        <p:grpSpPr>
          <a:xfrm>
            <a:off x="1824171" y="702439"/>
            <a:ext cx="5004262" cy="3753359"/>
            <a:chOff x="1272369" y="1049299"/>
            <a:chExt cx="5004262" cy="3753359"/>
          </a:xfrm>
        </p:grpSpPr>
        <p:sp>
          <p:nvSpPr>
            <p:cNvPr id="2" name="TextBox 1"/>
            <p:cNvSpPr txBox="1"/>
            <p:nvPr/>
          </p:nvSpPr>
          <p:spPr>
            <a:xfrm>
              <a:off x="1272369" y="1049299"/>
              <a:ext cx="500426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000" b="1"/>
                <a:t>숫자 맞추기</a:t>
              </a:r>
              <a:endParaRPr lang="en-US" altLang="ko-KR" sz="3000" b="1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1272369" y="2065844"/>
              <a:ext cx="108000" cy="2736814"/>
            </a:xfrm>
            <a:prstGeom prst="rect">
              <a:avLst/>
            </a:prstGeom>
            <a:solidFill>
              <a:srgbClr val="2088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7702550" y="1917700"/>
                <a:ext cx="1816100" cy="6127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35.8 ∗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≃24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2550" y="1917700"/>
                <a:ext cx="1816100" cy="6127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11919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8</a:t>
            </a:fld>
            <a:endParaRPr lang="ko-KR" altLang="en-US"/>
          </a:p>
        </p:txBody>
      </p:sp>
      <p:grpSp>
        <p:nvGrpSpPr>
          <p:cNvPr id="10" name="그룹 9"/>
          <p:cNvGrpSpPr/>
          <p:nvPr/>
        </p:nvGrpSpPr>
        <p:grpSpPr>
          <a:xfrm>
            <a:off x="1824171" y="702439"/>
            <a:ext cx="8547905" cy="5453119"/>
            <a:chOff x="1176469" y="132754"/>
            <a:chExt cx="8547905" cy="5453119"/>
          </a:xfrm>
        </p:grpSpPr>
        <p:grpSp>
          <p:nvGrpSpPr>
            <p:cNvPr id="6" name="그룹 5"/>
            <p:cNvGrpSpPr/>
            <p:nvPr/>
          </p:nvGrpSpPr>
          <p:grpSpPr>
            <a:xfrm>
              <a:off x="1176469" y="132754"/>
              <a:ext cx="8547905" cy="3757186"/>
              <a:chOff x="1233621" y="1055568"/>
              <a:chExt cx="8547905" cy="3757186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1446397" y="3760661"/>
                <a:ext cx="28779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/>
                  <a:t>이러한 생각을 반복하면</a:t>
                </a:r>
                <a:r>
                  <a:rPr lang="en-US" altLang="ko-KR"/>
                  <a:t>…</a:t>
                </a:r>
              </a:p>
            </p:txBody>
          </p:sp>
          <p:grpSp>
            <p:nvGrpSpPr>
              <p:cNvPr id="5" name="그룹 4"/>
              <p:cNvGrpSpPr/>
              <p:nvPr/>
            </p:nvGrpSpPr>
            <p:grpSpPr>
              <a:xfrm>
                <a:off x="1233621" y="1055568"/>
                <a:ext cx="8547905" cy="3757186"/>
                <a:chOff x="1233621" y="1055568"/>
                <a:chExt cx="8547905" cy="3757186"/>
              </a:xfrm>
            </p:grpSpPr>
            <p:grpSp>
              <p:nvGrpSpPr>
                <p:cNvPr id="30" name="그룹 29"/>
                <p:cNvGrpSpPr/>
                <p:nvPr/>
              </p:nvGrpSpPr>
              <p:grpSpPr>
                <a:xfrm>
                  <a:off x="1233621" y="1055568"/>
                  <a:ext cx="8547905" cy="3753359"/>
                  <a:chOff x="1272369" y="1049299"/>
                  <a:chExt cx="8547905" cy="3753359"/>
                </a:xfrm>
              </p:grpSpPr>
              <p:sp>
                <p:nvSpPr>
                  <p:cNvPr id="2" name="TextBox 1"/>
                  <p:cNvSpPr txBox="1"/>
                  <p:nvPr/>
                </p:nvSpPr>
                <p:spPr>
                  <a:xfrm>
                    <a:off x="1272369" y="1049299"/>
                    <a:ext cx="5004262" cy="55399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sz="3000" b="1"/>
                      <a:t>숫자 맞히기</a:t>
                    </a:r>
                    <a:endParaRPr lang="en-US" altLang="ko-KR" sz="3000" b="1"/>
                  </a:p>
                </p:txBody>
              </p:sp>
              <p:grpSp>
                <p:nvGrpSpPr>
                  <p:cNvPr id="29" name="그룹 28"/>
                  <p:cNvGrpSpPr/>
                  <p:nvPr/>
                </p:nvGrpSpPr>
                <p:grpSpPr>
                  <a:xfrm>
                    <a:off x="1272369" y="2059831"/>
                    <a:ext cx="8547905" cy="2742827"/>
                    <a:chOff x="1272369" y="2059831"/>
                    <a:chExt cx="8547905" cy="2742827"/>
                  </a:xfrm>
                </p:grpSpPr>
                <p:grpSp>
                  <p:nvGrpSpPr>
                    <p:cNvPr id="27" name="그룹 26"/>
                    <p:cNvGrpSpPr/>
                    <p:nvPr/>
                  </p:nvGrpSpPr>
                  <p:grpSpPr>
                    <a:xfrm>
                      <a:off x="1380369" y="2059831"/>
                      <a:ext cx="8439905" cy="964104"/>
                      <a:chOff x="1380369" y="2059831"/>
                      <a:chExt cx="8439905" cy="964104"/>
                    </a:xfrm>
                  </p:grpSpPr>
                  <p:sp>
                    <p:nvSpPr>
                      <p:cNvPr id="3" name="TextBox 2"/>
                      <p:cNvSpPr txBox="1"/>
                      <p:nvPr/>
                    </p:nvSpPr>
                    <p:spPr>
                      <a:xfrm>
                        <a:off x="1380369" y="2059831"/>
                        <a:ext cx="8439905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altLang="ko-KR"/>
                          <a:t> </a:t>
                        </a:r>
                        <a:r>
                          <a:rPr lang="ko-KR" altLang="en-US"/>
                          <a:t>이상적인 답변</a:t>
                        </a:r>
                        <a:r>
                          <a:rPr lang="en-US" altLang="ko-KR"/>
                          <a:t> :</a:t>
                        </a:r>
                      </a:p>
                    </p:txBody>
                  </p:sp>
                  <p:sp>
                    <p:nvSpPr>
                      <p:cNvPr id="4" name="TextBox 3"/>
                      <p:cNvSpPr txBox="1"/>
                      <p:nvPr/>
                    </p:nvSpPr>
                    <p:spPr>
                      <a:xfrm>
                        <a:off x="1380369" y="2654603"/>
                        <a:ext cx="5002029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altLang="ko-KR"/>
                          <a:t> </a:t>
                        </a:r>
                        <a:r>
                          <a:rPr lang="ko-KR" altLang="en-US"/>
                          <a:t>모든 사람이 선택한 숫자의 평균은 </a:t>
                        </a:r>
                        <a:r>
                          <a:rPr lang="en-US" altLang="ko-KR"/>
                          <a:t>50</a:t>
                        </a:r>
                      </a:p>
                    </p:txBody>
                  </p:sp>
                </p:grpSp>
                <p:sp>
                  <p:nvSpPr>
                    <p:cNvPr id="28" name="직사각형 27"/>
                    <p:cNvSpPr/>
                    <p:nvPr/>
                  </p:nvSpPr>
                  <p:spPr>
                    <a:xfrm>
                      <a:off x="1272369" y="2065844"/>
                      <a:ext cx="108000" cy="2736814"/>
                    </a:xfrm>
                    <a:prstGeom prst="rect">
                      <a:avLst/>
                    </a:prstGeom>
                    <a:solidFill>
                      <a:srgbClr val="2088CA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</p:grpSp>
            <p:sp>
              <p:nvSpPr>
                <p:cNvPr id="12" name="TextBox 11"/>
                <p:cNvSpPr txBox="1"/>
                <p:nvPr/>
              </p:nvSpPr>
              <p:spPr>
                <a:xfrm>
                  <a:off x="1341622" y="3030204"/>
                  <a:ext cx="508775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/>
                    <a:t> </a:t>
                  </a:r>
                  <a:r>
                    <a:rPr lang="ko-KR" altLang="en-US"/>
                    <a:t>상금을 획득하기 위해서는 </a:t>
                  </a:r>
                  <a:r>
                    <a:rPr lang="en-US" altLang="ko-KR"/>
                    <a:t>50 * 2/3 = 33.333…</a:t>
                  </a:r>
                </a:p>
              </p:txBody>
            </p:sp>
            <p:sp>
              <p:nvSpPr>
                <p:cNvPr id="13" name="TextBox 12"/>
                <p:cNvSpPr txBox="1"/>
                <p:nvPr/>
              </p:nvSpPr>
              <p:spPr>
                <a:xfrm>
                  <a:off x="1341622" y="3397346"/>
                  <a:ext cx="743090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/>
                    <a:t> </a:t>
                  </a:r>
                  <a:r>
                    <a:rPr lang="ko-KR" altLang="en-US"/>
                    <a:t>모두가 이렇게 생각한다고 가정하면</a:t>
                  </a:r>
                  <a:r>
                    <a:rPr lang="en-US" altLang="ko-KR"/>
                    <a:t>,</a:t>
                  </a:r>
                  <a:r>
                    <a:rPr lang="ko-KR" altLang="en-US"/>
                    <a:t> 한 단계 더 나아가</a:t>
                  </a:r>
                  <a:r>
                    <a:rPr lang="en-US" altLang="ko-KR"/>
                    <a:t> 33 * 2/3 = 22</a:t>
                  </a:r>
                </a:p>
              </p:txBody>
            </p:sp>
            <p:sp>
              <p:nvSpPr>
                <p:cNvPr id="18" name="TextBox 17"/>
                <p:cNvSpPr txBox="1"/>
                <p:nvPr/>
              </p:nvSpPr>
              <p:spPr>
                <a:xfrm>
                  <a:off x="2867027" y="4443422"/>
                  <a:ext cx="629602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>
                      <a:sym typeface="Wingdings" panose="05000000000000000000" pitchFamily="2" charset="2"/>
                    </a:rPr>
                    <a:t>    </a:t>
                  </a:r>
                  <a:r>
                    <a:rPr lang="ko-KR" altLang="en-US"/>
                    <a:t>하지만 이는 보통의 사람들을 지나치게 과대평가한 것</a:t>
                  </a:r>
                  <a:endParaRPr lang="en-US" altLang="ko-KR"/>
                </a:p>
              </p:txBody>
            </p:sp>
          </p:grpSp>
          <p:sp>
            <p:nvSpPr>
              <p:cNvPr id="16" name="TextBox 15"/>
              <p:cNvSpPr txBox="1"/>
              <p:nvPr/>
            </p:nvSpPr>
            <p:spPr>
              <a:xfrm>
                <a:off x="1446396" y="4439595"/>
                <a:ext cx="14206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>
                    <a:solidFill>
                      <a:srgbClr val="2088CA"/>
                    </a:solidFill>
                  </a:rPr>
                  <a:t>0 * 2/3 = 0</a:t>
                </a:r>
              </a:p>
            </p:txBody>
          </p:sp>
        </p:grpSp>
        <p:grpSp>
          <p:nvGrpSpPr>
            <p:cNvPr id="8" name="그룹 7"/>
            <p:cNvGrpSpPr/>
            <p:nvPr/>
          </p:nvGrpSpPr>
          <p:grpSpPr>
            <a:xfrm>
              <a:off x="1176469" y="4485562"/>
              <a:ext cx="7434131" cy="1100311"/>
              <a:chOff x="1176469" y="5256039"/>
              <a:chExt cx="7434131" cy="1100311"/>
            </a:xfrm>
          </p:grpSpPr>
          <p:grpSp>
            <p:nvGrpSpPr>
              <p:cNvPr id="7" name="그룹 6"/>
              <p:cNvGrpSpPr/>
              <p:nvPr/>
            </p:nvGrpSpPr>
            <p:grpSpPr>
              <a:xfrm>
                <a:off x="1284470" y="5256039"/>
                <a:ext cx="7326130" cy="1100311"/>
                <a:chOff x="1233621" y="4905434"/>
                <a:chExt cx="7326130" cy="1100311"/>
              </a:xfrm>
            </p:grpSpPr>
            <p:sp>
              <p:nvSpPr>
                <p:cNvPr id="19" name="TextBox 18"/>
                <p:cNvSpPr txBox="1"/>
                <p:nvPr/>
              </p:nvSpPr>
              <p:spPr>
                <a:xfrm>
                  <a:off x="1233621" y="4905434"/>
                  <a:ext cx="732613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/>
                    <a:t> 보통 사람들은 </a:t>
                  </a:r>
                  <a:r>
                    <a:rPr lang="ko-KR" altLang="en-US" b="1">
                      <a:solidFill>
                        <a:srgbClr val="CA0464"/>
                      </a:solidFill>
                    </a:rPr>
                    <a:t>보통 사람들이 어떤 의견을 가지고 있다고 예측</a:t>
                  </a:r>
                  <a:r>
                    <a:rPr lang="ko-KR" altLang="en-US"/>
                    <a:t>하는가</a:t>
                  </a:r>
                  <a:endParaRPr lang="en-US" altLang="ko-KR"/>
                </a:p>
              </p:txBody>
            </p:sp>
            <p:sp>
              <p:nvSpPr>
                <p:cNvPr id="20" name="TextBox 19"/>
                <p:cNvSpPr txBox="1"/>
                <p:nvPr/>
              </p:nvSpPr>
              <p:spPr>
                <a:xfrm>
                  <a:off x="1233622" y="5636413"/>
                  <a:ext cx="539255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>
                      <a:sym typeface="Wingdings" panose="05000000000000000000" pitchFamily="2" charset="2"/>
                    </a:rPr>
                    <a:t>  </a:t>
                  </a:r>
                  <a:r>
                    <a:rPr lang="ko-KR" altLang="en-US">
                      <a:sym typeface="Wingdings" panose="05000000000000000000" pitchFamily="2" charset="2"/>
                    </a:rPr>
                    <a:t>주식시장에서 주가가 위아래로 요동치는 이유</a:t>
                  </a:r>
                  <a:endParaRPr lang="en-US" altLang="ko-KR"/>
                </a:p>
              </p:txBody>
            </p:sp>
            <p:sp>
              <p:nvSpPr>
                <p:cNvPr id="21" name="TextBox 20"/>
                <p:cNvSpPr txBox="1"/>
                <p:nvPr/>
              </p:nvSpPr>
              <p:spPr>
                <a:xfrm>
                  <a:off x="1233621" y="5272576"/>
                  <a:ext cx="699275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>
                      <a:sym typeface="Wingdings" panose="05000000000000000000" pitchFamily="2" charset="2"/>
                    </a:rPr>
                    <a:t>  </a:t>
                  </a:r>
                  <a:r>
                    <a:rPr lang="ko-KR" altLang="en-US">
                      <a:sym typeface="Wingdings" panose="05000000000000000000" pitchFamily="2" charset="2"/>
                    </a:rPr>
                    <a:t>가장 많은 사람들이 좋다고 생각할 것 같은 주식을 사야 이득</a:t>
                  </a:r>
                  <a:endParaRPr lang="en-US" altLang="ko-KR"/>
                </a:p>
              </p:txBody>
            </p:sp>
          </p:grpSp>
          <p:sp>
            <p:nvSpPr>
              <p:cNvPr id="24" name="직사각형 23"/>
              <p:cNvSpPr/>
              <p:nvPr/>
            </p:nvSpPr>
            <p:spPr>
              <a:xfrm>
                <a:off x="1176469" y="5256039"/>
                <a:ext cx="108000" cy="1100311"/>
              </a:xfrm>
              <a:prstGeom prst="rect">
                <a:avLst/>
              </a:prstGeom>
              <a:solidFill>
                <a:srgbClr val="CA046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561021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9</a:t>
            </a:fld>
            <a:endParaRPr lang="ko-KR" altLang="en-US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7905" y="849027"/>
            <a:ext cx="4792772" cy="1800000"/>
          </a:xfrm>
          <a:prstGeom prst="rect">
            <a:avLst/>
          </a:prstGeom>
        </p:spPr>
      </p:pic>
      <p:grpSp>
        <p:nvGrpSpPr>
          <p:cNvPr id="25" name="그룹 24"/>
          <p:cNvGrpSpPr/>
          <p:nvPr/>
        </p:nvGrpSpPr>
        <p:grpSpPr>
          <a:xfrm>
            <a:off x="1685571" y="1475699"/>
            <a:ext cx="8825106" cy="3906600"/>
            <a:chOff x="1685571" y="1788670"/>
            <a:chExt cx="8825106" cy="3906600"/>
          </a:xfrm>
        </p:grpSpPr>
        <p:grpSp>
          <p:nvGrpSpPr>
            <p:cNvPr id="23" name="그룹 22"/>
            <p:cNvGrpSpPr/>
            <p:nvPr/>
          </p:nvGrpSpPr>
          <p:grpSpPr>
            <a:xfrm>
              <a:off x="1685571" y="1788670"/>
              <a:ext cx="8825106" cy="3537268"/>
              <a:chOff x="1147570" y="1845031"/>
              <a:chExt cx="8825106" cy="3537268"/>
            </a:xfrm>
          </p:grpSpPr>
          <p:grpSp>
            <p:nvGrpSpPr>
              <p:cNvPr id="7" name="그룹 6"/>
              <p:cNvGrpSpPr/>
              <p:nvPr/>
            </p:nvGrpSpPr>
            <p:grpSpPr>
              <a:xfrm>
                <a:off x="1147570" y="1845031"/>
                <a:ext cx="8825106" cy="3080442"/>
                <a:chOff x="1233620" y="1055568"/>
                <a:chExt cx="8825106" cy="3080442"/>
              </a:xfrm>
            </p:grpSpPr>
            <p:sp>
              <p:nvSpPr>
                <p:cNvPr id="13" name="TextBox 12"/>
                <p:cNvSpPr txBox="1"/>
                <p:nvPr/>
              </p:nvSpPr>
              <p:spPr>
                <a:xfrm>
                  <a:off x="1341622" y="3397346"/>
                  <a:ext cx="871710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/>
                    <a:t> 3. B</a:t>
                  </a:r>
                  <a:r>
                    <a:rPr lang="ko-KR" altLang="en-US"/>
                    <a:t>가 수락하면 </a:t>
                  </a:r>
                  <a:r>
                    <a:rPr lang="en-US" altLang="ko-KR"/>
                    <a:t>A</a:t>
                  </a:r>
                  <a:r>
                    <a:rPr lang="ko-KR" altLang="en-US"/>
                    <a:t>의 제안대로 돈을 나눠 가지며</a:t>
                  </a:r>
                  <a:r>
                    <a:rPr lang="en-US" altLang="ko-KR"/>
                    <a:t>, </a:t>
                  </a:r>
                  <a:r>
                    <a:rPr lang="ko-KR" altLang="en-US"/>
                    <a:t>거절하면 둘 다 돈을 받지 못한다</a:t>
                  </a:r>
                  <a:endParaRPr lang="en-US" altLang="ko-KR"/>
                </a:p>
              </p:txBody>
            </p:sp>
            <p:grpSp>
              <p:nvGrpSpPr>
                <p:cNvPr id="6" name="그룹 5"/>
                <p:cNvGrpSpPr/>
                <p:nvPr/>
              </p:nvGrpSpPr>
              <p:grpSpPr>
                <a:xfrm>
                  <a:off x="1233620" y="1055568"/>
                  <a:ext cx="8547906" cy="3080442"/>
                  <a:chOff x="1233620" y="1055568"/>
                  <a:chExt cx="8547906" cy="3080442"/>
                </a:xfrm>
              </p:grpSpPr>
              <p:grpSp>
                <p:nvGrpSpPr>
                  <p:cNvPr id="30" name="그룹 29"/>
                  <p:cNvGrpSpPr/>
                  <p:nvPr/>
                </p:nvGrpSpPr>
                <p:grpSpPr>
                  <a:xfrm>
                    <a:off x="1233620" y="1055568"/>
                    <a:ext cx="8547906" cy="3080442"/>
                    <a:chOff x="1272368" y="1049299"/>
                    <a:chExt cx="8547906" cy="3080442"/>
                  </a:xfrm>
                </p:grpSpPr>
                <p:sp>
                  <p:nvSpPr>
                    <p:cNvPr id="2" name="TextBox 1"/>
                    <p:cNvSpPr txBox="1"/>
                    <p:nvPr/>
                  </p:nvSpPr>
                  <p:spPr>
                    <a:xfrm>
                      <a:off x="1272369" y="1049299"/>
                      <a:ext cx="5004262" cy="55399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ko-KR" altLang="en-US" sz="3000" b="1"/>
                        <a:t>최후통첩 게임</a:t>
                      </a:r>
                      <a:endParaRPr lang="en-US" altLang="ko-KR" sz="3000" b="1"/>
                    </a:p>
                  </p:txBody>
                </p:sp>
                <p:grpSp>
                  <p:nvGrpSpPr>
                    <p:cNvPr id="29" name="그룹 28"/>
                    <p:cNvGrpSpPr/>
                    <p:nvPr/>
                  </p:nvGrpSpPr>
                  <p:grpSpPr>
                    <a:xfrm>
                      <a:off x="1272368" y="2059831"/>
                      <a:ext cx="8547906" cy="2069910"/>
                      <a:chOff x="1272368" y="2059831"/>
                      <a:chExt cx="8547906" cy="2069910"/>
                    </a:xfrm>
                  </p:grpSpPr>
                  <p:grpSp>
                    <p:nvGrpSpPr>
                      <p:cNvPr id="27" name="그룹 26"/>
                      <p:cNvGrpSpPr/>
                      <p:nvPr/>
                    </p:nvGrpSpPr>
                    <p:grpSpPr>
                      <a:xfrm>
                        <a:off x="1380369" y="2059831"/>
                        <a:ext cx="8439905" cy="964104"/>
                        <a:chOff x="1380369" y="2059831"/>
                        <a:chExt cx="8439905" cy="964104"/>
                      </a:xfrm>
                    </p:grpSpPr>
                    <p:sp>
                      <p:nvSpPr>
                        <p:cNvPr id="3" name="TextBox 2"/>
                        <p:cNvSpPr txBox="1"/>
                        <p:nvPr/>
                      </p:nvSpPr>
                      <p:spPr>
                        <a:xfrm>
                          <a:off x="1380369" y="2059831"/>
                          <a:ext cx="8439905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ko-KR" altLang="en-US"/>
                            <a:t> 룰 설명 </a:t>
                          </a:r>
                          <a:r>
                            <a:rPr lang="en-US" altLang="ko-KR"/>
                            <a:t>: </a:t>
                          </a:r>
                        </a:p>
                      </p:txBody>
                    </p:sp>
                    <p:sp>
                      <p:nvSpPr>
                        <p:cNvPr id="4" name="TextBox 3"/>
                        <p:cNvSpPr txBox="1"/>
                        <p:nvPr/>
                      </p:nvSpPr>
                      <p:spPr>
                        <a:xfrm>
                          <a:off x="1380369" y="2654603"/>
                          <a:ext cx="5002029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altLang="ko-KR"/>
                            <a:t> 1. </a:t>
                          </a:r>
                          <a:r>
                            <a:rPr lang="ko-KR" altLang="en-US"/>
                            <a:t>참여자 </a:t>
                          </a:r>
                          <a:r>
                            <a:rPr lang="en-US" altLang="ko-KR"/>
                            <a:t>A</a:t>
                          </a:r>
                          <a:r>
                            <a:rPr lang="ko-KR" altLang="en-US"/>
                            <a:t>와 </a:t>
                          </a:r>
                          <a:r>
                            <a:rPr lang="en-US" altLang="ko-KR"/>
                            <a:t>B</a:t>
                          </a:r>
                          <a:r>
                            <a:rPr lang="ko-KR" altLang="en-US"/>
                            <a:t>는 </a:t>
                          </a:r>
                          <a:r>
                            <a:rPr lang="en-US" altLang="ko-KR"/>
                            <a:t>100</a:t>
                          </a:r>
                          <a:r>
                            <a:rPr lang="ko-KR" altLang="en-US"/>
                            <a:t>만원을 나눠 가진다</a:t>
                          </a:r>
                          <a:endParaRPr lang="en-US" altLang="ko-KR"/>
                        </a:p>
                      </p:txBody>
                    </p:sp>
                  </p:grpSp>
                  <p:sp>
                    <p:nvSpPr>
                      <p:cNvPr id="28" name="직사각형 27"/>
                      <p:cNvSpPr/>
                      <p:nvPr/>
                    </p:nvSpPr>
                    <p:spPr>
                      <a:xfrm>
                        <a:off x="1272368" y="2065844"/>
                        <a:ext cx="108001" cy="2063897"/>
                      </a:xfrm>
                      <a:prstGeom prst="rect">
                        <a:avLst/>
                      </a:prstGeom>
                      <a:solidFill>
                        <a:srgbClr val="CA0464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</p:grpSp>
              <p:sp>
                <p:nvSpPr>
                  <p:cNvPr id="12" name="TextBox 11"/>
                  <p:cNvSpPr txBox="1"/>
                  <p:nvPr/>
                </p:nvSpPr>
                <p:spPr>
                  <a:xfrm>
                    <a:off x="1341622" y="3030204"/>
                    <a:ext cx="823132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/>
                      <a:t> 2. A</a:t>
                    </a:r>
                    <a:r>
                      <a:rPr lang="ko-KR" altLang="en-US"/>
                      <a:t>는 </a:t>
                    </a:r>
                    <a:r>
                      <a:rPr lang="en-US" altLang="ko-KR"/>
                      <a:t>B</a:t>
                    </a:r>
                    <a:r>
                      <a:rPr lang="ko-KR" altLang="en-US"/>
                      <a:t>에게 돈을 어떻게 나눌지 비율로 제안하며</a:t>
                    </a:r>
                    <a:r>
                      <a:rPr lang="en-US" altLang="ko-KR"/>
                      <a:t>, B</a:t>
                    </a:r>
                    <a:r>
                      <a:rPr lang="ko-KR" altLang="en-US"/>
                      <a:t>는 제안을 수락</a:t>
                    </a:r>
                    <a:r>
                      <a:rPr lang="en-US" altLang="ko-KR"/>
                      <a:t>/</a:t>
                    </a:r>
                    <a:r>
                      <a:rPr lang="ko-KR" altLang="en-US"/>
                      <a:t>거절한다</a:t>
                    </a:r>
                    <a:endParaRPr lang="en-US" altLang="ko-KR"/>
                  </a:p>
                </p:txBody>
              </p:sp>
            </p:grpSp>
          </p:grpSp>
          <p:sp>
            <p:nvSpPr>
              <p:cNvPr id="15" name="TextBox 14"/>
              <p:cNvSpPr txBox="1"/>
              <p:nvPr/>
            </p:nvSpPr>
            <p:spPr>
              <a:xfrm>
                <a:off x="1255572" y="4556141"/>
                <a:ext cx="61263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/>
                  <a:t> 4. A</a:t>
                </a:r>
                <a:r>
                  <a:rPr lang="ko-KR" altLang="en-US"/>
                  <a:t>는 제안을 한 번만 할 수 있으며</a:t>
                </a:r>
                <a:r>
                  <a:rPr lang="en-US" altLang="ko-KR"/>
                  <a:t>, </a:t>
                </a:r>
                <a:r>
                  <a:rPr lang="ko-KR" altLang="en-US"/>
                  <a:t>철회</a:t>
                </a:r>
                <a:r>
                  <a:rPr lang="en-US" altLang="ko-KR"/>
                  <a:t>/</a:t>
                </a:r>
                <a:r>
                  <a:rPr lang="ko-KR" altLang="en-US"/>
                  <a:t>번복은 불가능</a:t>
                </a:r>
                <a:endParaRPr lang="en-US" altLang="ko-KR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1363571" y="5012967"/>
                <a:ext cx="42976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>
                    <a:hlinkClick r:id="rId3"/>
                  </a:rPr>
                  <a:t>https://forms.gle/f23gzEau5Mx7XYbP7</a:t>
                </a:r>
                <a:endParaRPr lang="en-US" altLang="ko-KR"/>
              </a:p>
            </p:txBody>
          </p:sp>
        </p:grpSp>
        <p:sp>
          <p:nvSpPr>
            <p:cNvPr id="70" name="TextBox 69"/>
            <p:cNvSpPr txBox="1"/>
            <p:nvPr/>
          </p:nvSpPr>
          <p:spPr>
            <a:xfrm>
              <a:off x="1901572" y="5325938"/>
              <a:ext cx="42976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>
                  <a:hlinkClick r:id="rId4"/>
                </a:rPr>
                <a:t>https://forms.gle/zztty8Y4pWgMqhAg8</a:t>
              </a:r>
              <a:endParaRPr lang="en-US" altLang="ko-KR"/>
            </a:p>
          </p:txBody>
        </p:sp>
      </p:grpSp>
    </p:spTree>
    <p:extLst>
      <p:ext uri="{BB962C8B-B14F-4D97-AF65-F5344CB8AC3E}">
        <p14:creationId xmlns:p14="http://schemas.microsoft.com/office/powerpoint/2010/main" val="25203352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1699</TotalTime>
  <Words>1632</Words>
  <Application>Microsoft Office PowerPoint</Application>
  <PresentationFormat>와이드스크린</PresentationFormat>
  <Paragraphs>401</Paragraphs>
  <Slides>41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41</vt:i4>
      </vt:variant>
    </vt:vector>
  </HeadingPairs>
  <TitlesOfParts>
    <vt:vector size="46" baseType="lpstr">
      <vt:lpstr>맑은 고딕</vt:lpstr>
      <vt:lpstr>Arial</vt:lpstr>
      <vt:lpstr>Cambria Math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K1833P1</dc:creator>
  <cp:lastModifiedBy>정나림</cp:lastModifiedBy>
  <cp:revision>202</cp:revision>
  <dcterms:created xsi:type="dcterms:W3CDTF">2022-11-14T06:15:22Z</dcterms:created>
  <dcterms:modified xsi:type="dcterms:W3CDTF">2022-11-27T11:23:06Z</dcterms:modified>
</cp:coreProperties>
</file>