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7" r:id="rId4"/>
    <p:sldId id="278" r:id="rId5"/>
    <p:sldId id="279" r:id="rId6"/>
    <p:sldId id="282" r:id="rId7"/>
    <p:sldId id="280" r:id="rId8"/>
    <p:sldId id="281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A4A9"/>
    <a:srgbClr val="CA0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.ytn.co.kr/program/view.php?mcd=0082&amp;key=201307101623479753" TargetMode="External"/><Relationship Id="rId2" Type="http://schemas.openxmlformats.org/officeDocument/2006/relationships/hyperlink" Target="https://www.spo.go.kr/site/spo/02/10206030800002018100812.j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mu.wiki/w/%EA%B5%90%ED%86%A0%20%EC%95%A0%EB%8B%88%EB%A9%94%EC%9D%B4%EC%85%98%20%EC%A0%9C1%EC%8A%A4%ED%8A%9C%EB%94%94%EC%98%A4%20%EB%B0%A9%ED%99%94%20%EC%82%AC%EA%B1%B4" TargetMode="External"/><Relationship Id="rId4" Type="http://schemas.openxmlformats.org/officeDocument/2006/relationships/hyperlink" Target="https://koreascience.kr/article/JAKO200456605502838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slide" Target="slide5.xml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8.xml"/><Relationship Id="rId3" Type="http://schemas.openxmlformats.org/officeDocument/2006/relationships/image" Target="../media/image9.png"/><Relationship Id="rId7" Type="http://schemas.openxmlformats.org/officeDocument/2006/relationships/slide" Target="slide7.xml"/><Relationship Id="rId12" Type="http://schemas.openxmlformats.org/officeDocument/2006/relationships/image" Target="../media/image21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slide" Target="slide4.xml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12" Type="http://schemas.openxmlformats.org/officeDocument/2006/relationships/image" Target="../media/image25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slide" Target="slide4.xml"/><Relationship Id="rId15" Type="http://schemas.openxmlformats.org/officeDocument/2006/relationships/image" Target="../media/image27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15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754" y="638751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://www.spo.go.kr/site/spo/02/10206030800002018100812.jsp</a:t>
            </a:r>
            <a:endParaRPr lang="en-US" altLang="ko-KR" sz="1200"/>
          </a:p>
          <a:p>
            <a:r>
              <a:rPr lang="en-US" altLang="ko-KR" sz="1200" smtClean="0">
                <a:hlinkClick r:id="rId3"/>
              </a:rPr>
              <a:t>https</a:t>
            </a:r>
            <a:r>
              <a:rPr lang="en-US" altLang="ko-KR" sz="1200">
                <a:hlinkClick r:id="rId3"/>
              </a:rPr>
              <a:t>://science.ytn.co.kr/program/view.php?mcd=0082&amp;key=201307101623479753</a:t>
            </a:r>
            <a:endParaRPr lang="en-US" altLang="ko-KR" sz="1200"/>
          </a:p>
          <a:p>
            <a:r>
              <a:rPr lang="en-US" altLang="ko-KR" sz="1200">
                <a:hlinkClick r:id="rId4"/>
              </a:rPr>
              <a:t>https://koreascience.kr/article/JAKO200456605502838.pdf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>
                <a:hlinkClick r:id="rId5"/>
              </a:rPr>
              <a:t>https://namu.wiki/w/%EA%B5%90%ED%86%A0%20%EC%95%A0%EB%8B%88%EB%A9%94%EC%9D%B4%EC%85%98%20%EC%A0%9C1%EC%8A%A4%ED%8A%9C%EB%94%94%EC%98%A4%20%EB%B0%A9%ED%99%94%20%EC%82%AC%EA%B1%B4</a:t>
            </a:r>
            <a:endParaRPr lang="en-US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351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 smtClean="0"/>
                <a:t>의심가는 물체 누르면 </a:t>
              </a:r>
              <a:r>
                <a:rPr lang="ko-KR" altLang="en-US" b="1" smtClean="0">
                  <a:solidFill>
                    <a:srgbClr val="CA0464"/>
                  </a:solidFill>
                </a:rPr>
                <a:t>수사 방법</a:t>
              </a:r>
              <a:r>
                <a:rPr lang="ko-KR" altLang="en-US" smtClean="0"/>
                <a:t> 나옴 </a:t>
              </a:r>
              <a:r>
                <a:rPr lang="en-US" altLang="ko-KR" smtClean="0"/>
                <a:t>(</a:t>
              </a:r>
              <a:r>
                <a:rPr lang="ko-KR" altLang="en-US" smtClean="0"/>
                <a:t>없는 것도 가능</a:t>
              </a:r>
              <a:r>
                <a:rPr lang="en-US" altLang="ko-KR" smtClean="0"/>
                <a:t>)</a:t>
              </a:r>
              <a:r>
                <a:rPr lang="ko-KR" altLang="en-US" smtClean="0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 smtClean="0"/>
                    <a:t>5. </a:t>
                  </a:r>
                  <a:r>
                    <a:rPr lang="ko-KR" altLang="en-US" sz="3000" b="1" smtClean="0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 smtClean="0"/>
                  <a:t>의심가는 부분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643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 smtClean="0"/>
                  <a:t>시간이 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 smtClean="0"/>
                  <a:t>과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증거</a:t>
                </a:r>
                <a:r>
                  <a:rPr lang="en-US" altLang="ko-KR" smtClean="0"/>
                  <a:t>,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 smtClean="0"/>
                  <a:t>찾아서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 smtClean="0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</a:t>
                </a:r>
                <a:r>
                  <a:rPr lang="en-US" altLang="ko-KR" smtClean="0">
                    <a:hlinkClick r:id="rId2"/>
                  </a:rPr>
                  <a:t>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90976" y="791409"/>
            <a:ext cx="10211248" cy="5275179"/>
            <a:chOff x="844107" y="762626"/>
            <a:chExt cx="10211248" cy="5275179"/>
          </a:xfrm>
        </p:grpSpPr>
        <p:grpSp>
          <p:nvGrpSpPr>
            <p:cNvPr id="6" name="그룹 5"/>
            <p:cNvGrpSpPr/>
            <p:nvPr/>
          </p:nvGrpSpPr>
          <p:grpSpPr>
            <a:xfrm>
              <a:off x="844107" y="762626"/>
              <a:ext cx="6194065" cy="5063790"/>
              <a:chOff x="1225910" y="1697727"/>
              <a:chExt cx="6194065" cy="506379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333909" y="2718143"/>
                <a:ext cx="5505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</a:t>
                </a:r>
                <a:r>
                  <a:rPr lang="ko-KR" altLang="en-US" smtClean="0"/>
                  <a:t>상황 설명 </a:t>
                </a:r>
                <a:r>
                  <a:rPr lang="en-US" altLang="ko-KR" smtClean="0"/>
                  <a:t>:</a:t>
                </a:r>
                <a:endParaRPr lang="en-US" altLang="ko-K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333908" y="3682247"/>
                <a:ext cx="6086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- 2</a:t>
                </a:r>
                <a:r>
                  <a:rPr lang="ko-KR" altLang="en-US" smtClean="0"/>
                  <a:t>명의 사망자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스튜디오 사장과 직원</a:t>
                </a:r>
                <a:r>
                  <a:rPr lang="en-US" altLang="ko-KR"/>
                  <a:t>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33908" y="4052275"/>
                <a:ext cx="573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- 4</a:t>
                </a:r>
                <a:r>
                  <a:rPr lang="ko-KR" altLang="en-US" smtClean="0"/>
                  <a:t>명의 용의자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1225910" y="1697727"/>
                <a:ext cx="5403490" cy="5063790"/>
                <a:chOff x="1225910" y="1697727"/>
                <a:chExt cx="5403490" cy="5063790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25910" y="1697727"/>
                  <a:ext cx="5004262" cy="5063790"/>
                  <a:chOff x="1272369" y="1049299"/>
                  <a:chExt cx="5004262" cy="5063790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3000" b="1" smtClean="0"/>
                      <a:t>5. </a:t>
                    </a:r>
                    <a:r>
                      <a:rPr lang="ko-KR" altLang="en-US" sz="3000" b="1" smtClean="0"/>
                      <a:t>범인을 찾아라</a:t>
                    </a:r>
                    <a:endParaRPr lang="en-US" altLang="ko-KR" sz="3000" b="1"/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404724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>
                  <a:off x="1333908" y="3312915"/>
                  <a:ext cx="52954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 smtClean="0"/>
                    <a:t>- </a:t>
                  </a:r>
                  <a:r>
                    <a:rPr lang="ko-KR" altLang="en-US" smtClean="0"/>
                    <a:t>웹툰 제작 스튜디오에서 화재 사고 발생 </a:t>
                  </a:r>
                  <a:endParaRPr lang="en-US" altLang="ko-KR"/>
                </a:p>
              </p:txBody>
            </p:sp>
          </p:grpSp>
        </p:grpSp>
        <p:grpSp>
          <p:nvGrpSpPr>
            <p:cNvPr id="11" name="그룹 10"/>
            <p:cNvGrpSpPr/>
            <p:nvPr/>
          </p:nvGrpSpPr>
          <p:grpSpPr>
            <a:xfrm>
              <a:off x="1201487" y="3711250"/>
              <a:ext cx="9853868" cy="2326555"/>
              <a:chOff x="991236" y="4025740"/>
              <a:chExt cx="9853868" cy="232655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7236" y="402574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1503" y="4025740"/>
                <a:ext cx="1080000" cy="1080000"/>
              </a:xfrm>
              <a:prstGeom prst="rect">
                <a:avLst/>
              </a:prstGeom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991236" y="5182743"/>
                <a:ext cx="9853868" cy="1169552"/>
                <a:chOff x="389718" y="5760750"/>
                <a:chExt cx="9853868" cy="1169552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389718" y="5764806"/>
                  <a:ext cx="257249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A (</a:t>
                  </a:r>
                  <a:r>
                    <a:rPr lang="ko-KR" altLang="en-US" sz="1400" smtClean="0"/>
                    <a:t>경비원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매일 스튜디오에서 경비 근무</a:t>
                  </a:r>
                  <a:r>
                    <a:rPr lang="en-US" altLang="ko-KR" sz="1400" smtClean="0"/>
                    <a:t>.</a:t>
                  </a:r>
                  <a:endParaRPr lang="en-US" altLang="ko-KR" sz="1400"/>
                </a:p>
                <a:p>
                  <a:pPr algn="ctr"/>
                  <a:r>
                    <a:rPr lang="ko-KR" altLang="en-US" sz="1400" smtClean="0"/>
                    <a:t>사고 당시 화장실에 오래 있어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상황 파악 늦었다고 진술</a:t>
                  </a:r>
                  <a:endParaRPr lang="en-US" altLang="ko-KR" sz="140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200612" y="5760752"/>
                  <a:ext cx="245574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B (</a:t>
                  </a:r>
                  <a:r>
                    <a:rPr lang="ko-KR" altLang="en-US" sz="1400" smtClean="0"/>
                    <a:t>작가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스토리를 쓰는 외주 작가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옷에 불이 붙은 채 현장에서 발견되었으며</a:t>
                  </a:r>
                  <a:r>
                    <a:rPr lang="en-US" altLang="ko-KR" sz="1400" smtClean="0"/>
                    <a:t> </a:t>
                  </a:r>
                  <a:r>
                    <a:rPr lang="ko-KR" altLang="en-US" sz="1400" smtClean="0"/>
                    <a:t>현재 수술 중</a:t>
                  </a:r>
                  <a:endParaRPr lang="en-US" altLang="ko-KR" sz="140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894761" y="5760751"/>
                  <a:ext cx="2010449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C (</a:t>
                  </a:r>
                  <a:r>
                    <a:rPr lang="ko-KR" altLang="en-US" sz="1400" smtClean="0"/>
                    <a:t>직원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스튜디오 직원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사고 당시 탈출을 위해 </a:t>
                  </a:r>
                  <a:endParaRPr lang="en-US" altLang="ko-KR" sz="1400" smtClean="0"/>
                </a:p>
                <a:p>
                  <a:pPr algn="ctr"/>
                  <a:r>
                    <a:rPr lang="en-US" altLang="ko-KR" sz="1400" smtClean="0"/>
                    <a:t>2</a:t>
                  </a:r>
                  <a:r>
                    <a:rPr lang="ko-KR" altLang="en-US" sz="1400" smtClean="0"/>
                    <a:t>층에서 뛰어내렸으나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현재 의식 불명</a:t>
                  </a:r>
                  <a:endParaRPr lang="en-US" altLang="ko-KR" sz="14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143613" y="5760750"/>
                  <a:ext cx="2099973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smtClean="0"/>
                    <a:t>D (</a:t>
                  </a:r>
                  <a:r>
                    <a:rPr lang="ko-KR" altLang="en-US" sz="1400" smtClean="0"/>
                    <a:t>방송국 피디</a:t>
                  </a:r>
                  <a:r>
                    <a:rPr lang="en-US" altLang="ko-KR" sz="1400" smtClean="0"/>
                    <a:t>)</a:t>
                  </a:r>
                </a:p>
                <a:p>
                  <a:pPr algn="ctr"/>
                  <a:r>
                    <a:rPr lang="ko-KR" altLang="en-US" sz="1400" smtClean="0"/>
                    <a:t>사고 당일 취재를 위해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스튜디오 방문</a:t>
                  </a:r>
                  <a:r>
                    <a:rPr lang="en-US" altLang="ko-KR" sz="1400" smtClean="0"/>
                    <a:t>.</a:t>
                  </a:r>
                </a:p>
                <a:p>
                  <a:pPr algn="ctr"/>
                  <a:r>
                    <a:rPr lang="ko-KR" altLang="en-US" sz="1400" smtClean="0"/>
                    <a:t>사고 당시에는 다른 </a:t>
                  </a:r>
                  <a:endParaRPr lang="en-US" altLang="ko-KR" sz="1400" smtClean="0"/>
                </a:p>
                <a:p>
                  <a:pPr algn="ctr"/>
                  <a:r>
                    <a:rPr lang="ko-KR" altLang="en-US" sz="1400" smtClean="0"/>
                    <a:t>외근으로 현장에 없었음</a:t>
                  </a:r>
                  <a:endParaRPr lang="en-US" altLang="ko-KR" sz="1400"/>
                </a:p>
              </p:txBody>
            </p:sp>
          </p:grpSp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0003" y="4025740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117" y="4025740"/>
                <a:ext cx="1080000" cy="10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62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2" y="3409949"/>
            <a:ext cx="2340000" cy="23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73" y="3182324"/>
            <a:ext cx="2520000" cy="252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26" y="3757532"/>
            <a:ext cx="1980000" cy="19800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653056" y="3902324"/>
            <a:ext cx="2618183" cy="1800000"/>
            <a:chOff x="3804411" y="3902324"/>
            <a:chExt cx="2618183" cy="1800000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411" y="3902324"/>
              <a:ext cx="2618183" cy="1800000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32842" y="5210175"/>
              <a:ext cx="945058" cy="49214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111" name="그림 11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5800" y="230394"/>
            <a:ext cx="987638" cy="1268078"/>
          </a:xfrm>
          <a:prstGeom prst="rect">
            <a:avLst/>
          </a:prstGeom>
        </p:spPr>
      </p:pic>
      <p:grpSp>
        <p:nvGrpSpPr>
          <p:cNvPr id="112" name="그룹 11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실행 단추: 도움말 113">
              <a:hlinkClick r:id="" action="ppaction://noaction" highlightClick="1"/>
              <a:hlinkHover r:id="rId1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1209" y="4868950"/>
            <a:ext cx="3238924" cy="910218"/>
            <a:chOff x="3341209" y="4868950"/>
            <a:chExt cx="3238924" cy="9102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209" y="4868950"/>
              <a:ext cx="900000" cy="900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53" y="4868950"/>
              <a:ext cx="900000" cy="90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289" y="4870475"/>
              <a:ext cx="900000" cy="90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33" y="4879168"/>
              <a:ext cx="900000" cy="90000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71" y="5065700"/>
            <a:ext cx="720000" cy="72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43" y="337757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1" y="3792740"/>
            <a:ext cx="1980000" cy="19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25" y="3551636"/>
            <a:ext cx="2160000" cy="21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>
          <a:xfrm>
            <a:off x="1354053" y="3191636"/>
            <a:ext cx="2160672" cy="252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1" y="3328868"/>
            <a:ext cx="2520000" cy="2520000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4" name="그림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01" y="4811636"/>
            <a:ext cx="900000" cy="90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02" y="4985323"/>
            <a:ext cx="720000" cy="7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09" y="4992832"/>
            <a:ext cx="900000" cy="9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9" y="38688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4" name="그림 2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그림 2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042" y="233442"/>
            <a:ext cx="987638" cy="12680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2" y="3408218"/>
            <a:ext cx="12192002" cy="3449782"/>
          </a:xfrm>
          <a:prstGeom prst="rect">
            <a:avLst/>
          </a:prstGeom>
          <a:gradFill>
            <a:gsLst>
              <a:gs pos="44000">
                <a:srgbClr val="54A4A9">
                  <a:alpha val="75000"/>
                </a:srgbClr>
              </a:gs>
              <a:gs pos="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10"/>
          <a:srcRect r="4554" b="3238"/>
          <a:stretch/>
        </p:blipFill>
        <p:spPr>
          <a:xfrm>
            <a:off x="8991212" y="3537362"/>
            <a:ext cx="3194568" cy="3320638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-417682" y="2359970"/>
            <a:ext cx="2520000" cy="10663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74382"/>
            <a:ext cx="1080000" cy="108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2" y="2774382"/>
            <a:ext cx="1080000" cy="108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46" y="2774382"/>
            <a:ext cx="1080000" cy="10800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8" y="3777363"/>
            <a:ext cx="720000" cy="720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522086" y="2359970"/>
            <a:ext cx="2520000" cy="10663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40" y="3145921"/>
            <a:ext cx="1351442" cy="135144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6" y="2756092"/>
            <a:ext cx="1080000" cy="108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90" y="2756092"/>
            <a:ext cx="1080000" cy="108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62" y="2746947"/>
            <a:ext cx="1080000" cy="108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040038" y="2659175"/>
            <a:ext cx="1800000" cy="76164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3"/>
          <a:stretch/>
        </p:blipFill>
        <p:spPr>
          <a:xfrm>
            <a:off x="11793886" y="2737802"/>
            <a:ext cx="391894" cy="108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14" y="2756092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38" y="2756092"/>
            <a:ext cx="1080000" cy="1080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5634390" y="2811504"/>
            <a:ext cx="1440000" cy="60931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4407836" y="2506847"/>
            <a:ext cx="2160000" cy="91397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 flipH="1">
            <a:off x="4136166" y="2798641"/>
            <a:ext cx="1440000" cy="6093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94" y="2765237"/>
            <a:ext cx="1080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18" y="2765237"/>
            <a:ext cx="1080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2" y="2765237"/>
            <a:ext cx="1080000" cy="1080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277">
            <a:off x="2165777" y="310032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68360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68360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68360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68360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719420" y="4924844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거짓말탐지기</a:t>
            </a:r>
            <a:r>
              <a:rPr lang="en-US" altLang="ko-KR" sz="1400" smtClean="0"/>
              <a:t>(</a:t>
            </a:r>
            <a:r>
              <a:rPr lang="ko-KR" altLang="en-US" sz="1400" smtClean="0"/>
              <a:t>질문 </a:t>
            </a:r>
            <a:r>
              <a:rPr lang="en-US" altLang="ko-KR" sz="1400" smtClean="0"/>
              <a:t>2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en-US" altLang="ko-KR" sz="1400"/>
          </a:p>
        </p:txBody>
      </p:sp>
      <p:sp>
        <p:nvSpPr>
          <p:cNvPr id="47" name="TextBox 46"/>
          <p:cNvSpPr txBox="1"/>
          <p:nvPr/>
        </p:nvSpPr>
        <p:spPr>
          <a:xfrm>
            <a:off x="2349846" y="56200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DNA </a:t>
            </a:r>
            <a:r>
              <a:rPr lang="ko-KR" altLang="en-US" sz="1400" smtClean="0"/>
              <a:t>분석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비교 대상 필요</a:t>
            </a:r>
            <a:endParaRPr lang="en-US" altLang="ko-KR" sz="1400"/>
          </a:p>
        </p:txBody>
      </p:sp>
      <p:sp>
        <p:nvSpPr>
          <p:cNvPr id="48" name="TextBox 47"/>
          <p:cNvSpPr txBox="1"/>
          <p:nvPr/>
        </p:nvSpPr>
        <p:spPr>
          <a:xfrm>
            <a:off x="2275192" y="5984353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휴대폰 파일 분석</a:t>
            </a:r>
            <a:endParaRPr lang="en-US" altLang="ko-KR" sz="1400"/>
          </a:p>
        </p:txBody>
      </p:sp>
      <p:sp>
        <p:nvSpPr>
          <p:cNvPr id="49" name="TextBox 48"/>
          <p:cNvSpPr txBox="1"/>
          <p:nvPr/>
        </p:nvSpPr>
        <p:spPr>
          <a:xfrm>
            <a:off x="2455911" y="5267301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지문</a:t>
            </a:r>
            <a:r>
              <a:rPr lang="en-US" altLang="ko-KR" sz="1400" smtClean="0"/>
              <a:t> </a:t>
            </a:r>
            <a:r>
              <a:rPr lang="ko-KR" altLang="en-US" sz="1400" smtClean="0"/>
              <a:t>분석 </a:t>
            </a:r>
            <a:r>
              <a:rPr lang="en-US" altLang="ko-KR" sz="1400" smtClean="0"/>
              <a:t>– </a:t>
            </a:r>
            <a:r>
              <a:rPr lang="ko-KR" altLang="en-US" sz="1400" smtClean="0"/>
              <a:t>비교 대상 필요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8560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80970" y="227346"/>
            <a:ext cx="4017579" cy="1292463"/>
            <a:chOff x="1256982" y="236491"/>
            <a:chExt cx="4017579" cy="12924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982" y="248684"/>
              <a:ext cx="908383" cy="127417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1563" y="242587"/>
              <a:ext cx="908383" cy="1286367"/>
            </a:xfrm>
            <a:prstGeom prst="rect">
              <a:avLst/>
            </a:prstGeom>
          </p:spPr>
        </p:pic>
        <p:pic>
          <p:nvPicPr>
            <p:cNvPr id="11" name="그림 1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6923" y="254780"/>
              <a:ext cx="987638" cy="1268078"/>
            </a:xfrm>
            <a:prstGeom prst="rect">
              <a:avLst/>
            </a:prstGeom>
          </p:spPr>
        </p:pic>
        <p:pic>
          <p:nvPicPr>
            <p:cNvPr id="12" name="그림 1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6144" y="236491"/>
              <a:ext cx="987638" cy="1286367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125698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54278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275317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3074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59819" y="242587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95892" y="2759828"/>
            <a:ext cx="5401415" cy="2160000"/>
            <a:chOff x="2304290" y="2685012"/>
            <a:chExt cx="5401415" cy="2160000"/>
          </a:xfrm>
        </p:grpSpPr>
        <p:sp>
          <p:nvSpPr>
            <p:cNvPr id="26" name="TextBox 25"/>
            <p:cNvSpPr txBox="1"/>
            <p:nvPr/>
          </p:nvSpPr>
          <p:spPr>
            <a:xfrm>
              <a:off x="4237770" y="3303347"/>
              <a:ext cx="346793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특이한 점을 찾을 수 없음</a:t>
              </a:r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90" y="2685012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389" y="450861"/>
            <a:ext cx="5004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DNA </a:t>
            </a:r>
            <a:r>
              <a:rPr lang="ko-KR" altLang="en-US" sz="1200"/>
              <a:t>소개</a:t>
            </a:r>
            <a:endParaRPr lang="en-US" altLang="ko-KR" sz="1200"/>
          </a:p>
          <a:p>
            <a:r>
              <a:rPr lang="en-US" altLang="ko-KR" sz="1200"/>
              <a:t>DNA </a:t>
            </a:r>
            <a:r>
              <a:rPr lang="ko-KR" altLang="en-US" sz="1200"/>
              <a:t>분석 방법 </a:t>
            </a:r>
            <a:r>
              <a:rPr lang="en-US" altLang="ko-KR" sz="1200"/>
              <a:t>– </a:t>
            </a:r>
            <a:r>
              <a:rPr lang="ko-KR" altLang="en-US" sz="1200"/>
              <a:t>증폭</a:t>
            </a:r>
            <a:r>
              <a:rPr lang="en-US" altLang="ko-KR" sz="1200"/>
              <a:t>(PCR) / </a:t>
            </a:r>
            <a:r>
              <a:rPr lang="ko-KR" altLang="en-US" sz="1200"/>
              <a:t>대립유전자 일치 확률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혈흔 물리학 측정 </a:t>
            </a:r>
            <a:r>
              <a:rPr lang="en-US" altLang="ko-KR" sz="1200"/>
              <a:t>– </a:t>
            </a:r>
            <a:r>
              <a:rPr lang="ko-KR" altLang="en-US" sz="1200"/>
              <a:t>각도에 따라 다른 모양 </a:t>
            </a:r>
            <a:r>
              <a:rPr lang="en-US" altLang="ko-KR" sz="1200"/>
              <a:t>/ </a:t>
            </a:r>
            <a:r>
              <a:rPr lang="ko-KR" altLang="en-US" sz="1200"/>
              <a:t>삼각비 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CCTV </a:t>
            </a:r>
            <a:r>
              <a:rPr lang="ko-KR" altLang="en-US" sz="1200"/>
              <a:t>분석 </a:t>
            </a:r>
            <a:r>
              <a:rPr lang="en-US" altLang="ko-KR" sz="1200"/>
              <a:t>– </a:t>
            </a:r>
            <a:r>
              <a:rPr lang="ko-KR" altLang="en-US" sz="1200"/>
              <a:t>미적분으로 고화질 영상으로 전환 </a:t>
            </a:r>
            <a:r>
              <a:rPr lang="en-US" altLang="ko-KR" sz="1200"/>
              <a:t>/ </a:t>
            </a:r>
            <a:r>
              <a:rPr lang="ko-KR" altLang="en-US" sz="1200"/>
              <a:t>필터 조절 </a:t>
            </a:r>
            <a:r>
              <a:rPr lang="en-US" altLang="ko-KR" sz="1200"/>
              <a:t>/ </a:t>
            </a:r>
            <a:r>
              <a:rPr lang="ko-KR" altLang="en-US" sz="1200"/>
              <a:t>노이즈 제거 </a:t>
            </a:r>
            <a:r>
              <a:rPr lang="en-US" altLang="ko-KR" sz="1200"/>
              <a:t>/ </a:t>
            </a:r>
            <a:r>
              <a:rPr lang="ko-KR" altLang="en-US" sz="1200"/>
              <a:t>동일인 판독 </a:t>
            </a:r>
            <a:r>
              <a:rPr lang="en-US" altLang="ko-KR" sz="1200"/>
              <a:t>/ </a:t>
            </a:r>
            <a:r>
              <a:rPr lang="ko-KR" altLang="en-US" sz="1200"/>
              <a:t>편집 합성 여부 판독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화재감식 </a:t>
            </a:r>
            <a:r>
              <a:rPr lang="en-US" altLang="ko-KR" sz="1200"/>
              <a:t>– </a:t>
            </a:r>
            <a:r>
              <a:rPr lang="ko-KR" altLang="en-US" sz="1200"/>
              <a:t>발화원인 및 지점 판정 </a:t>
            </a:r>
            <a:endParaRPr lang="en-US" altLang="ko-KR" sz="1200"/>
          </a:p>
          <a:p>
            <a:r>
              <a:rPr lang="ko-KR" altLang="en-US" sz="1200"/>
              <a:t>벽지 그을림 패턴</a:t>
            </a:r>
            <a:r>
              <a:rPr lang="en-US" altLang="ko-KR" sz="1200"/>
              <a:t>, </a:t>
            </a:r>
            <a:r>
              <a:rPr lang="ko-KR" altLang="en-US" sz="1200"/>
              <a:t>금속 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 </a:t>
            </a:r>
            <a:r>
              <a:rPr lang="ko-KR" altLang="en-US" sz="1200"/>
              <a:t>시뮬레이션으로 재연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4" name="TextBox 3"/>
          <p:cNvSpPr txBox="1"/>
          <p:nvPr/>
        </p:nvSpPr>
        <p:spPr>
          <a:xfrm>
            <a:off x="5854512" y="290111"/>
            <a:ext cx="500426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교토 애니메이션 제 </a:t>
            </a:r>
            <a:r>
              <a:rPr lang="en-US" altLang="ko-KR" sz="1200"/>
              <a:t>1</a:t>
            </a:r>
            <a:r>
              <a:rPr lang="ko-KR" altLang="en-US" sz="1200"/>
              <a:t>스튜디오 방화사건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자신에게도 불이 붙은 피해자 중 하나 </a:t>
            </a:r>
            <a:r>
              <a:rPr lang="en-US" altLang="ko-KR" sz="1200"/>
              <a:t>– </a:t>
            </a:r>
            <a:r>
              <a:rPr lang="ko-KR" altLang="en-US" sz="1200"/>
              <a:t>팬이자 소설가 </a:t>
            </a:r>
            <a:r>
              <a:rPr lang="en-US" altLang="ko-KR" sz="1200"/>
              <a:t>- </a:t>
            </a:r>
            <a:r>
              <a:rPr lang="ko-KR" altLang="en-US" sz="1200"/>
              <a:t>항의메일</a:t>
            </a:r>
            <a:endParaRPr lang="en-US" altLang="ko-KR" sz="1200"/>
          </a:p>
          <a:p>
            <a:r>
              <a:rPr lang="ko-KR" altLang="en-US" sz="1200"/>
              <a:t>경비원 </a:t>
            </a:r>
            <a:r>
              <a:rPr lang="en-US" altLang="ko-KR" sz="1200"/>
              <a:t>– </a:t>
            </a:r>
            <a:r>
              <a:rPr lang="ko-KR" altLang="en-US" sz="1200"/>
              <a:t>담배꽁초 </a:t>
            </a:r>
            <a:r>
              <a:rPr lang="en-US" altLang="ko-KR" sz="1200"/>
              <a:t>– cctv</a:t>
            </a:r>
          </a:p>
          <a:p>
            <a:r>
              <a:rPr lang="ko-KR" altLang="en-US" sz="1200" smtClean="0"/>
              <a:t>방송국 피디 </a:t>
            </a:r>
            <a:r>
              <a:rPr lang="en-US" altLang="ko-KR" sz="1200"/>
              <a:t>– </a:t>
            </a:r>
            <a:r>
              <a:rPr lang="ko-KR" altLang="en-US" sz="1200"/>
              <a:t>외근 </a:t>
            </a:r>
            <a:r>
              <a:rPr lang="en-US" altLang="ko-KR" sz="1200"/>
              <a:t>– cctv </a:t>
            </a:r>
            <a:r>
              <a:rPr lang="ko-KR" altLang="en-US" sz="1200"/>
              <a:t>찍힘</a:t>
            </a:r>
            <a:endParaRPr lang="en-US" altLang="ko-KR" sz="1200"/>
          </a:p>
          <a:p>
            <a:r>
              <a:rPr lang="ko-KR" altLang="en-US" sz="1200"/>
              <a:t>직원</a:t>
            </a:r>
            <a:r>
              <a:rPr lang="en-US" altLang="ko-KR" sz="1200"/>
              <a:t>2 – </a:t>
            </a:r>
            <a:r>
              <a:rPr lang="ko-KR" altLang="en-US" sz="1200"/>
              <a:t>부상 </a:t>
            </a:r>
            <a:r>
              <a:rPr lang="en-US" altLang="ko-KR" sz="1200">
                <a:sym typeface="Wingdings" panose="05000000000000000000" pitchFamily="2" charset="2"/>
              </a:rPr>
              <a:t> 2</a:t>
            </a:r>
            <a:r>
              <a:rPr lang="ko-KR" altLang="en-US" sz="1200">
                <a:sym typeface="Wingdings" panose="05000000000000000000" pitchFamily="2" charset="2"/>
              </a:rPr>
              <a:t>층에서 뛰어내림 </a:t>
            </a:r>
            <a:r>
              <a:rPr lang="en-US" altLang="ko-KR" sz="1200">
                <a:sym typeface="Wingdings" panose="05000000000000000000" pitchFamily="2" charset="2"/>
              </a:rPr>
              <a:t>– </a:t>
            </a:r>
            <a:r>
              <a:rPr lang="ko-KR" altLang="en-US" sz="1200">
                <a:sym typeface="Wingdings" panose="05000000000000000000" pitchFamily="2" charset="2"/>
              </a:rPr>
              <a:t>의식 불명 </a:t>
            </a:r>
            <a:r>
              <a:rPr lang="en-US" altLang="ko-KR" sz="1200">
                <a:sym typeface="Wingdings" panose="05000000000000000000" pitchFamily="2" charset="2"/>
              </a:rPr>
              <a:t>– </a:t>
            </a:r>
            <a:r>
              <a:rPr lang="ko-KR" altLang="en-US" sz="1200">
                <a:sym typeface="Wingdings" panose="05000000000000000000" pitchFamily="2" charset="2"/>
              </a:rPr>
              <a:t>혈흔 칼 옥상 문 열기 위해 사용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나무로 만든 건물 </a:t>
            </a:r>
            <a:r>
              <a:rPr lang="en-US" altLang="ko-KR" sz="1200"/>
              <a:t>– </a:t>
            </a:r>
            <a:r>
              <a:rPr lang="ko-KR" altLang="en-US" sz="1200"/>
              <a:t>스프링클러 고장</a:t>
            </a:r>
            <a:endParaRPr lang="en-US" altLang="ko-KR" sz="1200"/>
          </a:p>
          <a:p>
            <a:r>
              <a:rPr lang="ko-KR" altLang="en-US" sz="1200"/>
              <a:t>불에 타 녹은 플라스틱 양동이에 휘발유 성분 소량 검출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피해자 옥상 계단 부근에서 숨짐 </a:t>
            </a:r>
            <a:r>
              <a:rPr lang="en-US" altLang="ko-KR" sz="1200"/>
              <a:t>– </a:t>
            </a:r>
            <a:r>
              <a:rPr lang="ko-KR" altLang="en-US" sz="1200"/>
              <a:t>질식사</a:t>
            </a:r>
            <a:r>
              <a:rPr lang="en-US" altLang="ko-KR" sz="1200"/>
              <a:t>, </a:t>
            </a:r>
            <a:r>
              <a:rPr lang="ko-KR" altLang="en-US" sz="1200"/>
              <a:t>일산화탄소 중독</a:t>
            </a:r>
            <a:endParaRPr lang="en-US" altLang="ko-KR" sz="1200"/>
          </a:p>
          <a:p>
            <a:r>
              <a:rPr lang="ko-KR" altLang="en-US" sz="1200"/>
              <a:t>화재로 인한 시신 훼손으로 신원 파악 어려움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시뮬레이션으로 적은 양의 휘발유로도 화재 가능함을 알게됨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-----</a:t>
            </a:r>
          </a:p>
          <a:p>
            <a:r>
              <a:rPr lang="ko-KR" altLang="en-US" sz="1200"/>
              <a:t>피의자의 망치 발견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보안카드 없으면 출입 불가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>
                <a:sym typeface="Wingdings" panose="05000000000000000000" pitchFamily="2" charset="2"/>
              </a:rPr>
              <a:t>당일 </a:t>
            </a:r>
            <a:r>
              <a:rPr lang="en-US" altLang="ko-KR" sz="1200">
                <a:sym typeface="Wingdings" panose="05000000000000000000" pitchFamily="2" charset="2"/>
              </a:rPr>
              <a:t>TV </a:t>
            </a:r>
            <a:r>
              <a:rPr lang="ko-KR" altLang="en-US" sz="1200">
                <a:sym typeface="Wingdings" panose="05000000000000000000" pitchFamily="2" charset="2"/>
              </a:rPr>
              <a:t>프로 촬영으로 누구나 드나들 수 있었음</a:t>
            </a:r>
            <a:endParaRPr lang="en-US" altLang="ko-KR" sz="1200">
              <a:sym typeface="Wingdings" panose="05000000000000000000" pitchFamily="2" charset="2"/>
            </a:endParaRPr>
          </a:p>
          <a:p>
            <a:r>
              <a:rPr lang="ko-KR" altLang="en-US" sz="1200"/>
              <a:t>피의자는 현장에서 </a:t>
            </a:r>
            <a:r>
              <a:rPr lang="en-US" altLang="ko-KR" sz="1200"/>
              <a:t>4</a:t>
            </a:r>
            <a:r>
              <a:rPr lang="ko-KR" altLang="en-US" sz="1200"/>
              <a:t>시간 거리에 살고 있었음</a:t>
            </a:r>
            <a:endParaRPr lang="en-US" altLang="ko-KR" sz="1200"/>
          </a:p>
          <a:p>
            <a:r>
              <a:rPr lang="en-US" altLang="ko-KR" sz="1200"/>
              <a:t>CCTV </a:t>
            </a:r>
            <a:r>
              <a:rPr lang="ko-KR" altLang="en-US" sz="1200"/>
              <a:t>현장답사 사실 밝혀짐</a:t>
            </a:r>
            <a:r>
              <a:rPr lang="en-US" altLang="ko-KR" sz="1200"/>
              <a:t> / </a:t>
            </a:r>
            <a:r>
              <a:rPr lang="ko-KR" altLang="en-US" sz="1200"/>
              <a:t>휘발유 담은 통 실은 카트 끄는 모습 찍힘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전선합성 </a:t>
            </a:r>
            <a:r>
              <a:rPr lang="en-US" altLang="ko-KR" sz="1200"/>
              <a:t>– </a:t>
            </a:r>
            <a:r>
              <a:rPr lang="ko-KR" altLang="en-US" sz="1200"/>
              <a:t>이상없음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옥상 문 억지로 연 흔적</a:t>
            </a:r>
            <a:endParaRPr lang="en-US" altLang="ko-KR" sz="1200"/>
          </a:p>
          <a:p>
            <a:r>
              <a:rPr lang="ko-KR" altLang="en-US" sz="1200"/>
              <a:t>쓰레기통 영수증 부분 탄 </a:t>
            </a:r>
            <a:r>
              <a:rPr lang="ko-KR" altLang="en-US" sz="1200" smtClean="0"/>
              <a:t>흔적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엄청 꼬인 전선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이상 없음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409523" y="3422946"/>
            <a:ext cx="5004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DNA </a:t>
            </a:r>
            <a:r>
              <a:rPr lang="ko-KR" altLang="en-US" sz="1200"/>
              <a:t>검사 결과</a:t>
            </a:r>
            <a:r>
              <a:rPr lang="en-US" altLang="ko-KR" sz="1200"/>
              <a:t>, </a:t>
            </a:r>
            <a:r>
              <a:rPr lang="ko-KR" altLang="en-US" sz="1200"/>
              <a:t>현장 과학수사요원의 </a:t>
            </a:r>
            <a:r>
              <a:rPr lang="ko-KR" altLang="en-US" sz="1200" smtClean="0"/>
              <a:t>것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울타리에 걸린 천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추락한 직원 것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쓰레기통 뒤 커터 발견 </a:t>
            </a:r>
            <a:r>
              <a:rPr lang="en-US" altLang="ko-KR" sz="1200" smtClean="0"/>
              <a:t>– DNA </a:t>
            </a:r>
            <a:r>
              <a:rPr lang="ko-KR" altLang="en-US" sz="1200" smtClean="0"/>
              <a:t>추락한 직원 것 지문도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500</Words>
  <Application>Microsoft Office PowerPoint</Application>
  <PresentationFormat>와이드스크린</PresentationFormat>
  <Paragraphs>111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146</cp:revision>
  <dcterms:created xsi:type="dcterms:W3CDTF">2022-11-14T06:15:22Z</dcterms:created>
  <dcterms:modified xsi:type="dcterms:W3CDTF">2022-11-30T01:55:50Z</dcterms:modified>
</cp:coreProperties>
</file>