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324" r:id="rId15"/>
    <p:sldId id="292" r:id="rId16"/>
    <p:sldId id="326" r:id="rId17"/>
    <p:sldId id="328" r:id="rId18"/>
    <p:sldId id="334" r:id="rId19"/>
    <p:sldId id="287" r:id="rId20"/>
    <p:sldId id="325" r:id="rId21"/>
    <p:sldId id="329" r:id="rId22"/>
    <p:sldId id="330" r:id="rId23"/>
    <p:sldId id="33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이상적인 답변</a:t>
                    </a:r>
                    <a:r>
                      <a:rPr lang="en-US" altLang="ko-KR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입장에서는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/>
                      <a:t>하는 것이 이득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이를 고려하면</a:t>
              </a:r>
              <a:r>
                <a:rPr lang="en-US" altLang="ko-KR"/>
                <a:t>, </a:t>
              </a:r>
              <a:r>
                <a:rPr lang="en-US" altLang="ko-KR" b="1">
                  <a:solidFill>
                    <a:srgbClr val="2088CA"/>
                  </a:solidFill>
                </a:rPr>
                <a:t>A</a:t>
              </a:r>
              <a:r>
                <a:rPr lang="ko-KR" altLang="en-US"/>
                <a:t>는 자신의 이익을 최대화하기 위해 </a:t>
              </a:r>
              <a:r>
                <a:rPr lang="en-US" altLang="ko-KR"/>
                <a:t>B</a:t>
              </a:r>
              <a:r>
                <a:rPr lang="ko-KR" altLang="en-US"/>
                <a:t>에게 </a:t>
              </a:r>
              <a:r>
                <a:rPr lang="ko-KR" altLang="en-US" b="1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/>
                <a:t>하면 된다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실험 결과 </a:t>
                    </a:r>
                    <a:r>
                      <a:rPr lang="en-US" altLang="ko-KR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주로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제안</a:t>
                    </a:r>
                    <a:r>
                      <a:rPr lang="en-US" altLang="ko-KR"/>
                      <a:t>,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/>
                      <a:t>를 넘어서면 </a:t>
                    </a:r>
                    <a:r>
                      <a:rPr lang="ko-KR" altLang="en-US" b="1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공정하지 못한 상황에 처하면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합리적인 이익조차 놓친다 </a:t>
                  </a:r>
                  <a:r>
                    <a:rPr lang="en-US" altLang="ko-KR"/>
                    <a:t>(</a:t>
                  </a:r>
                  <a:r>
                    <a:rPr lang="ko-KR" altLang="en-US"/>
                    <a:t>이익보다 공정성에 초점을 둠</a:t>
                  </a:r>
                  <a:r>
                    <a:rPr lang="en-US" altLang="ko-KR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퀀트 </a:t>
                  </a:r>
                  <a:r>
                    <a:rPr lang="en-US" altLang="ko-KR" sz="3000" b="1"/>
                    <a:t>– </a:t>
                  </a:r>
                  <a:r>
                    <a:rPr lang="ko-KR" altLang="en-US" sz="3000" b="1"/>
                    <a:t>알고리즘 거래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IT </a:t>
                      </a:r>
                      <a:r>
                        <a:rPr lang="ko-KR" altLang="en-US"/>
                        <a:t>기술의 발달로 주식 거래가 </a:t>
                      </a:r>
                      <a:r>
                        <a:rPr lang="ko-KR" altLang="en-US" b="1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/>
                        <a:t>되면서 수익 증대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/>
                        <a:t>이익을 극대화하기 위해 어떠한 순서로 어떤 주식을 사고 팔지 고민 필요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퀀트가 이공계 전 분야로 확대된 것은 알고리즘 거래 분야에 힘입은 바가 크다</a:t>
                  </a:r>
                  <a:endParaRPr lang="en-US" altLang="ko-KR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실시간 데이터 처리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통계 분석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컴퓨터 프로그램 구현 등의 기술 필요</a:t>
                  </a:r>
                  <a:endParaRPr lang="en-US" altLang="ko-KR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>
                    <a:sym typeface="Wingdings" panose="05000000000000000000" pitchFamily="2" charset="2"/>
                  </a:rPr>
                  <a:t>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61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1) </a:t>
            </a:r>
            <a:r>
              <a:rPr lang="ko-KR" altLang="en-US" b="1">
                <a:solidFill>
                  <a:srgbClr val="CA0464"/>
                </a:solidFill>
              </a:rPr>
              <a:t>다중 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주의점 </a:t>
            </a:r>
            <a:r>
              <a:rPr lang="en-US" altLang="ko-KR"/>
              <a:t>1</a:t>
            </a:r>
            <a:r>
              <a:rPr lang="en-US" altLang="ko-KR" smtClean="0"/>
              <a:t>) </a:t>
            </a:r>
            <a:r>
              <a:rPr lang="ko-KR" altLang="en-US"/>
              <a:t>과적합</a:t>
            </a:r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060914"/>
              <a:chOff x="1694608" y="2651720"/>
              <a:chExt cx="7200000" cy="306091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/>
                  <a:t>A </a:t>
                </a:r>
                <a:r>
                  <a:rPr lang="ko-KR" altLang="en-US"/>
                  <a:t>기업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11634"/>
              <a:stretch/>
            </p:blipFill>
            <p:spPr>
              <a:xfrm>
                <a:off x="1694608" y="3056555"/>
                <a:ext cx="7200000" cy="265607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https://forms.gle/eSv3p2U6N5szq9w78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868870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 (</a:t>
              </a:r>
              <a:r>
                <a:rPr lang="ko-KR" altLang="en-US" sz="1200"/>
                <a:t>주가</a:t>
              </a:r>
              <a:r>
                <a:rPr lang="en-US" altLang="ko-KR" sz="1200"/>
                <a:t>)*(</a:t>
              </a:r>
              <a:r>
                <a:rPr lang="ko-KR" altLang="en-US" sz="1200"/>
                <a:t>상장 주식수</a:t>
              </a:r>
              <a:r>
                <a:rPr lang="en-US" altLang="ko-KR" sz="1200"/>
                <a:t>). </a:t>
              </a:r>
              <a:r>
                <a:rPr lang="ko-KR" altLang="en-US" sz="1200"/>
                <a:t>높을수록 회사 규모가 크다</a:t>
              </a:r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902452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71238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425672" y="4823091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사기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사고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년 뒤에 모두 팔기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/>
                    <a:t>e.g.) </a:t>
                  </a:r>
                  <a:r>
                    <a:rPr lang="ko-KR" altLang="en-US"/>
                    <a:t>알고리즘 </a:t>
                  </a:r>
                  <a:r>
                    <a:rPr lang="en-US" altLang="ko-KR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매출액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시가총액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1" y="2305197"/>
            <a:ext cx="2633700" cy="2158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04" y="2305197"/>
            <a:ext cx="2639797" cy="215817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22" y="2303700"/>
            <a:ext cx="2737341" cy="21581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663" y="2302203"/>
            <a:ext cx="272514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퀀트 </a:t>
                    </a:r>
                    <a:r>
                      <a:rPr lang="en-US" altLang="ko-KR" sz="3000" b="1"/>
                      <a:t>– </a:t>
                    </a:r>
                    <a:r>
                      <a:rPr lang="ko-KR" altLang="en-US" sz="3000" b="1"/>
                      <a:t>알고리즘 거래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공식에 들어갈 변수를 정하고</a:t>
                    </a:r>
                    <a:r>
                      <a:rPr lang="en-US" altLang="ko-KR"/>
                      <a:t>, </a:t>
                    </a:r>
                    <a:r>
                      <a:rPr lang="ko-KR" altLang="en-US"/>
                      <a:t>알고리즘</a:t>
                    </a:r>
                    <a:r>
                      <a:rPr lang="en-US" altLang="ko-KR"/>
                      <a:t>(</a:t>
                    </a:r>
                    <a:r>
                      <a:rPr lang="ko-KR" altLang="en-US"/>
                      <a:t>문제를 해결하기 위한 일련의 절차</a:t>
                    </a:r>
                    <a:r>
                      <a:rPr lang="en-US" altLang="ko-KR"/>
                      <a:t>)</a:t>
                    </a:r>
                    <a:r>
                      <a:rPr lang="ko-KR" altLang="en-US"/>
                      <a:t>을 통해 결과를 얻는다</a:t>
                    </a:r>
                    <a:endParaRPr lang="en-US" altLang="ko-KR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2)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    </a:t>
                    </a:r>
                    <a:r>
                      <a:rPr lang="ko-KR" altLang="en-US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에 어떤 영향을 미치는가</a:t>
                    </a:r>
                    <a:endParaRPr lang="en-US" altLang="ko-KR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</a:t>
              </a:r>
              <a:r>
                <a:rPr lang="ko-KR" altLang="en-US"/>
                <a:t>데이터들은 독립적이지 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시점이 가까울수록 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주식이란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주식회사가 자금을 조달받기 위해 투자자로부터 돈을 받고 발행하는 증서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정치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경제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사회문화와 더불어</a:t>
                    </a:r>
                    <a:r>
                      <a:rPr lang="en-US" altLang="ko-KR"/>
                      <a:t>,</a:t>
                    </a:r>
                    <a:r>
                      <a:rPr lang="ko-KR" altLang="en-US"/>
                      <a:t> 인간의 변화무쌍한 심리까지 포함되어 분석하기 매우 어렵다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주의점 </a:t>
              </a:r>
              <a:r>
                <a:rPr lang="en-US" altLang="ko-KR"/>
                <a:t>2</a:t>
              </a:r>
              <a:r>
                <a:rPr lang="en-US" altLang="ko-KR" smtClean="0"/>
                <a:t>) </a:t>
              </a:r>
              <a:r>
                <a:rPr lang="ko-KR" altLang="en-US"/>
                <a:t>학습 데이터 부족</a:t>
              </a:r>
              <a:endParaRPr lang="en-US" altLang="ko-KR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해결방법</a:t>
                </a:r>
                <a:r>
                  <a:rPr lang="en-US" altLang="ko-KR"/>
                  <a:t>: </a:t>
                </a:r>
                <a:r>
                  <a:rPr lang="ko-KR" altLang="en-US"/>
                  <a:t>교차검증</a:t>
                </a:r>
                <a:endParaRPr lang="en-US" altLang="ko-K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/>
                  <a:t>학습 데이터를 </a:t>
                </a:r>
                <a:r>
                  <a:rPr lang="en-US" altLang="ko-KR"/>
                  <a:t>N</a:t>
                </a:r>
                <a:r>
                  <a:rPr lang="ko-KR" altLang="en-US"/>
                  <a:t>개로 나눈 뒤</a:t>
                </a:r>
                <a:r>
                  <a:rPr lang="en-US" altLang="ko-KR"/>
                  <a:t>, </a:t>
                </a:r>
              </a:p>
              <a:p>
                <a:r>
                  <a:rPr lang="en-US" altLang="ko-KR"/>
                  <a:t>    </a:t>
                </a:r>
                <a:r>
                  <a:rPr lang="ko-KR" altLang="en-US"/>
                  <a:t>번갈아가면서 학습</a:t>
                </a:r>
                <a:r>
                  <a:rPr lang="en-US" altLang="ko-KR"/>
                  <a:t>/</a:t>
                </a:r>
                <a:r>
                  <a:rPr lang="ko-KR" altLang="en-US"/>
                  <a:t>검증 과정 반복</a:t>
                </a:r>
                <a:endParaRPr lang="en-US" altLang="ko-KR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잘못된 알고리즘 생성 가능성</a:t>
                </a:r>
                <a:endParaRPr lang="en-US" altLang="ko-KR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59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8598" y="2597560"/>
            <a:ext cx="8979051" cy="1662877"/>
            <a:chOff x="1086210" y="777381"/>
            <a:chExt cx="8979051" cy="1662877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1662877"/>
              <a:chOff x="1272369" y="1049299"/>
              <a:chExt cx="5004262" cy="166287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64633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79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/>
                    <a:t>게임이론이란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서로의 행동이 상대방에게 영향을 줄 수 있는 전략적 상황에서의 의사결정에 관한 수학적 이론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시장은 이해관계가 얽힌 수많은 참여자들로 구성되어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즉흥성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정보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ym typeface="Wingdings" panose="05000000000000000000" pitchFamily="2" charset="2"/>
                </a:rPr>
                <a:t>  </a:t>
              </a:r>
              <a:r>
                <a:rPr lang="ko-KR" altLang="en-US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범위 밖의 숫자는 계산에 포함하지 않으며</a:t>
              </a:r>
              <a:r>
                <a:rPr lang="en-US" altLang="ko-KR"/>
                <a:t>, </a:t>
              </a:r>
              <a:r>
                <a:rPr lang="ko-KR" altLang="en-US"/>
                <a:t>공동 우승자 발생시 상금 </a:t>
              </a:r>
              <a:r>
                <a:rPr lang="en-US" altLang="ko-KR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룰 설명 </a:t>
                      </a:r>
                      <a:r>
                        <a:rPr lang="en-US" altLang="ko-KR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1. 0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까지의 정수 중 숫자 하나를 선택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모든 사람이 선택한 수의 평균에 </a:t>
                </a:r>
                <a:r>
                  <a:rPr lang="en-US" altLang="ko-KR"/>
                  <a:t>2/3</a:t>
                </a:r>
                <a:r>
                  <a:rPr lang="ko-KR" altLang="en-US"/>
                  <a:t>을 곱한 값에 가장 가까운 값을 적은 사람이 상금 획득</a:t>
                </a:r>
                <a:endParaRPr lang="en-US" altLang="ko-K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https://forms.gle/GHWqrx7nUAxh5z836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생각을 반복하면</a:t>
              </a:r>
              <a:r>
                <a:rPr lang="en-US" altLang="ko-KR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이상적인 답변</a:t>
                      </a:r>
                      <a:r>
                        <a:rPr lang="en-US" altLang="ko-KR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모든 사람이 선택한 숫자의 평균은 </a:t>
                      </a:r>
                      <a:r>
                        <a:rPr lang="en-US" altLang="ko-KR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상금을 획득하기 위해서는 </a:t>
                </a:r>
                <a:r>
                  <a:rPr lang="en-US" altLang="ko-KR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모두가 이렇게 생각한다고 가정하면</a:t>
                </a:r>
                <a:r>
                  <a:rPr lang="en-US" altLang="ko-KR"/>
                  <a:t>,</a:t>
                </a:r>
                <a:r>
                  <a:rPr lang="ko-KR" altLang="en-US"/>
                  <a:t> 한 단계 더 나아가</a:t>
                </a:r>
                <a:r>
                  <a:rPr lang="en-US" altLang="ko-KR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   </a:t>
                </a:r>
                <a:r>
                  <a:rPr lang="ko-KR" altLang="en-US"/>
                  <a:t>하지만 이는 보통의 사람들을 지나치게 과대평가한 것</a:t>
                </a:r>
                <a:endParaRPr lang="en-US" altLang="ko-K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숫자 맞추기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이러한 생각을 반복하면</a:t>
                </a:r>
                <a:r>
                  <a:rPr lang="en-US" altLang="ko-KR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숫자 맞히기</a:t>
                    </a:r>
                    <a:endParaRPr lang="en-US" altLang="ko-KR" sz="3000" b="1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이상적인 답변</a:t>
                        </a:r>
                        <a:r>
                          <a:rPr lang="en-US" altLang="ko-KR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모든 사람이 선택한 숫자의 평균은 </a:t>
                        </a:r>
                        <a:r>
                          <a:rPr lang="en-US" altLang="ko-KR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상금을 획득하기 위해서는 </a:t>
                  </a:r>
                  <a:r>
                    <a:rPr lang="en-US" altLang="ko-KR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모두가 이렇게 생각한다고 가정하면</a:t>
                  </a:r>
                  <a:r>
                    <a:rPr lang="en-US" altLang="ko-KR"/>
                    <a:t>,</a:t>
                  </a:r>
                  <a:r>
                    <a:rPr lang="ko-KR" altLang="en-US"/>
                    <a:t> 한 단계 더 나아가</a:t>
                  </a:r>
                  <a:r>
                    <a:rPr lang="en-US" altLang="ko-KR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/>
                    <a:t>하지만 이는 보통의 사람들을 지나치게 과대평가한 것</a:t>
                  </a:r>
                  <a:endParaRPr lang="en-US" altLang="ko-KR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보통 사람들은 </a:t>
                  </a:r>
                  <a:r>
                    <a:rPr lang="ko-KR" altLang="en-US" b="1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/>
                    <a:t>하는가</a:t>
                  </a:r>
                  <a:endParaRPr lang="en-US" altLang="ko-KR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3. B</a:t>
                  </a:r>
                  <a:r>
                    <a:rPr lang="ko-KR" altLang="en-US"/>
                    <a:t>가 수락하면 </a:t>
                  </a:r>
                  <a:r>
                    <a:rPr lang="en-US" altLang="ko-KR"/>
                    <a:t>A</a:t>
                  </a:r>
                  <a:r>
                    <a:rPr lang="ko-KR" altLang="en-US"/>
                    <a:t>의 제안대로 돈을 나눠 가지며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거절하면 둘 다 돈을 받지 못한다</a:t>
                  </a:r>
                  <a:endParaRPr lang="en-US" altLang="ko-KR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/>
                        <a:t>최후통첩 게임</a:t>
                      </a:r>
                      <a:endParaRPr lang="en-US" altLang="ko-KR" sz="3000" b="1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/>
                            <a:t> 룰 설명 </a:t>
                          </a:r>
                          <a:r>
                            <a:rPr lang="en-US" altLang="ko-KR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1. </a:t>
                          </a:r>
                          <a:r>
                            <a:rPr lang="ko-KR" altLang="en-US"/>
                            <a:t>참여자 </a:t>
                          </a:r>
                          <a:r>
                            <a:rPr lang="en-US" altLang="ko-KR"/>
                            <a:t>A</a:t>
                          </a:r>
                          <a:r>
                            <a:rPr lang="ko-KR" altLang="en-US"/>
                            <a:t>와 </a:t>
                          </a:r>
                          <a:r>
                            <a:rPr lang="en-US" altLang="ko-KR"/>
                            <a:t>B</a:t>
                          </a:r>
                          <a:r>
                            <a:rPr lang="ko-KR" altLang="en-US"/>
                            <a:t>는 </a:t>
                          </a:r>
                          <a:r>
                            <a:rPr lang="en-US" altLang="ko-KR"/>
                            <a:t>100</a:t>
                          </a:r>
                          <a:r>
                            <a:rPr lang="ko-KR" altLang="en-US"/>
                            <a:t>만원을 나눠 가진다</a:t>
                          </a:r>
                          <a:endParaRPr lang="en-US" altLang="ko-KR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2. A</a:t>
                    </a:r>
                    <a:r>
                      <a:rPr lang="ko-KR" altLang="en-US"/>
                      <a:t>는 </a:t>
                    </a:r>
                    <a:r>
                      <a:rPr lang="en-US" altLang="ko-KR"/>
                      <a:t>B</a:t>
                    </a:r>
                    <a:r>
                      <a:rPr lang="ko-KR" altLang="en-US"/>
                      <a:t>에게 돈을 어떻게 나눌지 비율로 제안하며</a:t>
                    </a:r>
                    <a:r>
                      <a:rPr lang="en-US" altLang="ko-KR"/>
                      <a:t>, B</a:t>
                    </a:r>
                    <a:r>
                      <a:rPr lang="ko-KR" altLang="en-US"/>
                      <a:t>는 제안을 수락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거절한다</a:t>
                    </a:r>
                    <a:endParaRPr lang="en-US" altLang="ko-KR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A</a:t>
                </a:r>
                <a:r>
                  <a:rPr lang="ko-KR" altLang="en-US"/>
                  <a:t>는 제안을 한 번만 할 수 있으며</a:t>
                </a:r>
                <a:r>
                  <a:rPr lang="en-US" altLang="ko-KR"/>
                  <a:t>, </a:t>
                </a:r>
                <a:r>
                  <a:rPr lang="ko-KR" altLang="en-US"/>
                  <a:t>철회</a:t>
                </a:r>
                <a:r>
                  <a:rPr lang="en-US" altLang="ko-KR"/>
                  <a:t>/</a:t>
                </a:r>
                <a:r>
                  <a:rPr lang="ko-KR" altLang="en-US"/>
                  <a:t>번복은 불가능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https://forms.gle/f23gzEau5Mx7XYbP7</a:t>
                </a:r>
                <a:endParaRPr lang="en-US" altLang="ko-K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https://forms.gle/zztty8Y4pWgMqhAg8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1141</Words>
  <Application>Microsoft Office PowerPoint</Application>
  <PresentationFormat>와이드스크린</PresentationFormat>
  <Paragraphs>147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232</cp:revision>
  <dcterms:created xsi:type="dcterms:W3CDTF">2022-11-14T06:15:22Z</dcterms:created>
  <dcterms:modified xsi:type="dcterms:W3CDTF">2022-12-13T05:01:48Z</dcterms:modified>
</cp:coreProperties>
</file>