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293" r:id="rId11"/>
    <p:sldId id="347" r:id="rId12"/>
    <p:sldId id="348" r:id="rId13"/>
    <p:sldId id="296" r:id="rId14"/>
    <p:sldId id="297" r:id="rId15"/>
    <p:sldId id="335" r:id="rId16"/>
    <p:sldId id="336" r:id="rId17"/>
    <p:sldId id="33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9" r:id="rId34"/>
    <p:sldId id="330" r:id="rId35"/>
    <p:sldId id="33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833P1" initials="K" lastIdx="1" clrIdx="0">
    <p:extLst>
      <p:ext uri="{19B8F6BF-5375-455C-9EA6-DF929625EA0E}">
        <p15:presenceInfo xmlns:p15="http://schemas.microsoft.com/office/powerpoint/2012/main" userId="K1833P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  <a:srgbClr val="FFFFFF"/>
    <a:srgbClr val="E21C0F"/>
    <a:srgbClr val="29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21E5-7337-4598-B726-E18000EFA40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ABAB-34A0-443D-A735-86F976FAC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FD0-71EF-42FA-A561-72E1CCB3669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CE0-C33C-4888-AE7C-5490A3A57320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4014-3EA1-44E5-9D91-AE6AF9E6DDC6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C3F-DD64-421C-A2F1-9F5A01B5CB5A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8B45-9C67-47E2-BD90-E4F34EDAE77D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8E0-9CFE-4723-96FB-CBDADFF7FF7D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9CF3-F0C4-45E9-8FC8-156C74BA1F5A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2EF-75FC-46A6-822A-A969B825540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99A-7C8F-4B5B-B18E-0CEEB6D0D538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1FF3-41D6-4FDD-AF45-CB787C00E99C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8807-C57F-479C-9E73-728439DFB00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719-6B4F-493D-9B90-5F36D327CAD7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PEBLi5UqATOfB2-W2FB878MmKbmiJfPywrmPUa1AuI/edit?usp=sharing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iIvj-PfXo2jkUUVcLsENavQE9j8iyt5DVFANIOwgXjw/edit?usp=sharing" TargetMode="External"/><Relationship Id="rId5" Type="http://schemas.openxmlformats.org/officeDocument/2006/relationships/hyperlink" Target="https://docs.google.com/spreadsheets/d/1DsawUqmkkZMFl-YFOsQrbqlK-aVMrmE4A8vwufTrdoI/edit?usp=sharing" TargetMode="External"/><Relationship Id="rId4" Type="http://schemas.openxmlformats.org/officeDocument/2006/relationships/hyperlink" Target="https://docs.google.com/spreadsheets/d/1z_TwmtyAVku6j4meQJG70EzeU6IrrkL9KNw1kVTBbQs/edit?usp=shar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Sv3p2U6N5szq9w7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매일 보는 음봉, 양봉 차트 제대로 알자 [5화] - 매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3908" y="4421607"/>
                <a:ext cx="963642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익</m:t>
                        </m:r>
                      </m:e>
                    </m:d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직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접</m:t>
                        </m:r>
                        <m:r>
                          <a:rPr lang="en-US" altLang="ko-KR" b="1" i="0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1" i="0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익</m:t>
                        </m:r>
                      </m:e>
                    </m:d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ko-KR" altLang="en-US" b="1" i="1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알</m:t>
                    </m:r>
                    <m:r>
                      <a:rPr lang="ko-KR" altLang="en-US" b="1" i="1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고</m:t>
                    </m:r>
                    <m:r>
                      <a:rPr lang="ko-KR" altLang="en-US" b="1" i="1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b="1" i="1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즘</m:t>
                    </m:r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b="1" i="1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래</m:t>
                    </m:r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08" y="4421607"/>
                <a:ext cx="9636429" cy="404983"/>
              </a:xfrm>
              <a:prstGeom prst="rect">
                <a:avLst/>
              </a:prstGeom>
              <a:blipFill>
                <a:blip r:embed="rId2"/>
                <a:stretch>
                  <a:fillRect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290" name="Picture 2" descr="투자 밥로스' 양세찬, '런닝맨' 주식 특집 'R머니' 1억 돌파 눈앞-비즈엔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06" y="1152915"/>
            <a:ext cx="38670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225910" y="1697727"/>
            <a:ext cx="5004262" cy="3128864"/>
            <a:chOff x="1272369" y="1049299"/>
            <a:chExt cx="5004262" cy="312886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3. </a:t>
              </a:r>
              <a:r>
                <a:rPr lang="ko-KR" altLang="en-US" sz="3000" b="1"/>
                <a:t>모의투자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5"/>
              <a:ext cx="107998" cy="2112318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33908" y="2718143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룰 설명 </a:t>
            </a:r>
            <a:r>
              <a:rPr lang="en-US" altLang="ko-KR"/>
              <a:t>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908" y="3312915"/>
            <a:ext cx="500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1. </a:t>
            </a:r>
            <a:r>
              <a:rPr lang="ko-KR" altLang="en-US"/>
              <a:t>각자 </a:t>
            </a:r>
            <a:r>
              <a:rPr lang="en-US" altLang="ko-KR" b="1">
                <a:solidFill>
                  <a:srgbClr val="CA0464"/>
                </a:solidFill>
              </a:rPr>
              <a:t>10</a:t>
            </a:r>
            <a:r>
              <a:rPr lang="ko-KR" altLang="en-US" b="1">
                <a:solidFill>
                  <a:srgbClr val="CA0464"/>
                </a:solidFill>
              </a:rPr>
              <a:t>만원</a:t>
            </a:r>
            <a:r>
              <a:rPr lang="ko-KR" altLang="en-US"/>
              <a:t>으로 시작</a:t>
            </a:r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1333908" y="3682247"/>
            <a:ext cx="949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2. </a:t>
            </a:r>
            <a:r>
              <a:rPr lang="en-US" altLang="ko-KR" smtClean="0"/>
              <a:t>2014</a:t>
            </a:r>
            <a:r>
              <a:rPr lang="ko-KR" altLang="en-US" smtClean="0"/>
              <a:t>년부터 </a:t>
            </a:r>
            <a:r>
              <a:rPr lang="en-US" altLang="ko-KR"/>
              <a:t>2020</a:t>
            </a:r>
            <a:r>
              <a:rPr lang="ko-KR" altLang="en-US"/>
              <a:t>년까지 </a:t>
            </a:r>
            <a:r>
              <a:rPr lang="en-US" altLang="ko-KR"/>
              <a:t>1</a:t>
            </a:r>
            <a:r>
              <a:rPr lang="ko-KR" altLang="en-US"/>
              <a:t>년 단위로 진행하며</a:t>
            </a:r>
            <a:r>
              <a:rPr lang="en-US" altLang="ko-KR"/>
              <a:t>, </a:t>
            </a:r>
            <a:r>
              <a:rPr lang="ko-KR" altLang="en-US"/>
              <a:t>모두 투자가 끝나면 다음 년도 주가 공개</a:t>
            </a:r>
            <a:r>
              <a:rPr lang="en-US" altLang="ko-KR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3908" y="4052275"/>
            <a:ext cx="96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3. </a:t>
            </a:r>
            <a:r>
              <a:rPr lang="ko-KR" altLang="en-US"/>
              <a:t>각자 링크에 </a:t>
            </a:r>
            <a:r>
              <a:rPr lang="ko-KR" altLang="en-US" b="1">
                <a:solidFill>
                  <a:srgbClr val="CA0464"/>
                </a:solidFill>
              </a:rPr>
              <a:t>사거나 팔 주식종목명</a:t>
            </a:r>
            <a:r>
              <a:rPr lang="ko-KR" altLang="en-US"/>
              <a:t>에</a:t>
            </a:r>
            <a:r>
              <a:rPr lang="ko-KR" altLang="en-US" b="1">
                <a:solidFill>
                  <a:srgbClr val="CA0464"/>
                </a:solidFill>
              </a:rPr>
              <a:t> 주식수 기입</a:t>
            </a:r>
            <a:endParaRPr lang="en-US" altLang="ko-KR" b="1">
              <a:solidFill>
                <a:srgbClr val="CA0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3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5910" y="803347"/>
            <a:ext cx="7498770" cy="5412887"/>
            <a:chOff x="1225910" y="484068"/>
            <a:chExt cx="7498770" cy="5412887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1504484"/>
              <a:ext cx="64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앱 설치하고 링크 눌러서 엑셀로 이동</a:t>
              </a:r>
              <a:endParaRPr lang="en-US" altLang="ko-KR" smtClean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25910" y="484068"/>
              <a:ext cx="7498770" cy="5412887"/>
              <a:chOff x="1225910" y="484068"/>
              <a:chExt cx="7498770" cy="5412887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484068"/>
                <a:ext cx="5004262" cy="4464184"/>
                <a:chOff x="1272369" y="1049299"/>
                <a:chExt cx="5004262" cy="44641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3. </a:t>
                  </a:r>
                  <a:r>
                    <a:rPr lang="ko-KR" altLang="en-US" sz="3000" b="1"/>
                    <a:t>모의투자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344763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26" name="Picture 2" descr="https://raw.githubusercontent.com/maengkkong-rim/rim/master/science/31FB8885-1003-4E47-8BEB-9A865C079950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505" b="11262"/>
              <a:stretch/>
            </p:blipFill>
            <p:spPr bwMode="auto">
              <a:xfrm>
                <a:off x="7024569" y="2068253"/>
                <a:ext cx="1700111" cy="28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510382" y="5158291"/>
                <a:ext cx="72142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>
                    <a:hlinkClick r:id="rId3"/>
                  </a:rPr>
                  <a:t>https://</a:t>
                </a:r>
                <a:r>
                  <a:rPr lang="en-US" altLang="ko-KR" sz="1050" smtClean="0">
                    <a:hlinkClick r:id="rId3"/>
                  </a:rPr>
                  <a:t>docs.google.com/spreadsheets/d/1VPEBLi5UqATOfB2-W2FB878MmKbmiJfPywrmPUa1AuI/edit?usp=sharing</a:t>
                </a:r>
                <a:endParaRPr lang="en-US" altLang="ko-KR" sz="1050" smtClean="0"/>
              </a:p>
              <a:p>
                <a:r>
                  <a:rPr lang="en-US" altLang="ko-KR" sz="1050">
                    <a:hlinkClick r:id="rId4"/>
                  </a:rPr>
                  <a:t>https://</a:t>
                </a:r>
                <a:r>
                  <a:rPr lang="en-US" altLang="ko-KR" sz="1050" smtClean="0">
                    <a:hlinkClick r:id="rId4"/>
                  </a:rPr>
                  <a:t>docs.google.com/spreadsheets/d/1z_TwmtyAVku6j4meQJG70EzeU6IrrkL9KNw1kVTBbQs/edit?usp=sharing</a:t>
                </a:r>
                <a:endParaRPr lang="en-US" altLang="ko-KR" sz="1050" smtClean="0"/>
              </a:p>
              <a:p>
                <a:r>
                  <a:rPr lang="en-US" altLang="ko-KR" sz="1050">
                    <a:hlinkClick r:id="rId5"/>
                  </a:rPr>
                  <a:t>https://</a:t>
                </a:r>
                <a:r>
                  <a:rPr lang="en-US" altLang="ko-KR" sz="1050" smtClean="0">
                    <a:hlinkClick r:id="rId5"/>
                  </a:rPr>
                  <a:t>docs.google.com/spreadsheets/d/1DsawUqmkkZMFl-YFOsQrbqlK-aVMrmE4A8vwufTrdoI/edit?usp=sharing</a:t>
                </a:r>
                <a:endParaRPr lang="en-US" altLang="ko-KR" sz="1050" smtClean="0"/>
              </a:p>
              <a:p>
                <a:r>
                  <a:rPr lang="en-US" altLang="ko-KR" sz="1050">
                    <a:hlinkClick r:id="rId6"/>
                  </a:rPr>
                  <a:t>https://</a:t>
                </a:r>
                <a:r>
                  <a:rPr lang="en-US" altLang="ko-KR" sz="1050" smtClean="0">
                    <a:hlinkClick r:id="rId6"/>
                  </a:rPr>
                  <a:t>docs.google.com/spreadsheets/d/1iIvj-PfXo2jkUUVcLsENavQE9j8iyt5DVFANIOwgXjw/edit?usp=sharing</a:t>
                </a:r>
                <a:endParaRPr lang="en-US" altLang="ko-KR" sz="1050" smtClean="0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382" y="2068253"/>
                <a:ext cx="5337713" cy="28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5298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5910" y="803347"/>
            <a:ext cx="6521553" cy="4464184"/>
            <a:chOff x="1225910" y="484068"/>
            <a:chExt cx="6521553" cy="4464184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1504484"/>
              <a:ext cx="64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앱 설치하고 링크 눌러서 엑셀로 이동</a:t>
              </a:r>
              <a:endParaRPr lang="en-US" altLang="ko-KR" smtClean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225910" y="484068"/>
              <a:ext cx="5004262" cy="4464184"/>
              <a:chOff x="1272369" y="1049299"/>
              <a:chExt cx="5004262" cy="446418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모의투자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34476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05" y="2387531"/>
            <a:ext cx="843529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4772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6" y="818466"/>
            <a:ext cx="4313528" cy="2879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125" y="818466"/>
            <a:ext cx="547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애플 창업자 스티븐 잡스 타계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E </a:t>
            </a:r>
            <a:r>
              <a:rPr lang="ko-KR" altLang="en-US" smtClean="0"/>
              <a:t>뷰티</a:t>
            </a:r>
            <a:r>
              <a:rPr lang="en-US" altLang="ko-KR" smtClean="0"/>
              <a:t>, </a:t>
            </a:r>
            <a:r>
              <a:rPr lang="ko-KR" altLang="en-US" smtClean="0"/>
              <a:t>신제품 출시</a:t>
            </a:r>
            <a:r>
              <a:rPr lang="en-US" altLang="ko-KR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5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6" y="818465"/>
            <a:ext cx="4313528" cy="288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7167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(2012)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▲900%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7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4634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(2014)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_2014</a:t>
            </a:r>
            <a:endParaRPr lang="en-US" altLang="ko-KR" sz="30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4" y="818465"/>
            <a:ext cx="4433130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세월호 침몰 사고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B </a:t>
            </a:r>
            <a:r>
              <a:rPr lang="ko-KR" altLang="en-US" smtClean="0"/>
              <a:t>바이오</a:t>
            </a:r>
            <a:r>
              <a:rPr lang="en-US" altLang="ko-KR" smtClean="0"/>
              <a:t>, </a:t>
            </a:r>
            <a:r>
              <a:rPr lang="ko-KR" altLang="en-US" smtClean="0"/>
              <a:t>임상시험 항암 치료제 판매 승인 신청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7653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9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12679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2014)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</a:t>
                      </a:r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5" y="818466"/>
            <a:ext cx="4433129" cy="2879999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_2014</a:t>
            </a:r>
            <a:endParaRPr lang="en-US" altLang="ko-KR" sz="3000" b="1"/>
          </a:p>
        </p:txBody>
      </p:sp>
    </p:spTree>
    <p:extLst>
      <p:ext uri="{BB962C8B-B14F-4D97-AF65-F5344CB8AC3E}">
        <p14:creationId xmlns:p14="http://schemas.microsoft.com/office/powerpoint/2010/main" val="131055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_2015</a:t>
            </a:r>
            <a:endParaRPr lang="en-US" altLang="ko-KR" sz="30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5405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5" y="818466"/>
            <a:ext cx="4433129" cy="28799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메르스 국내 확산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B </a:t>
            </a:r>
            <a:r>
              <a:rPr lang="ko-KR" altLang="en-US"/>
              <a:t>바이오</a:t>
            </a:r>
            <a:r>
              <a:rPr lang="en-US" altLang="ko-KR"/>
              <a:t>, </a:t>
            </a:r>
            <a:r>
              <a:rPr lang="ko-KR" altLang="en-US" smtClean="0"/>
              <a:t>해외 기술 수출 계약 체결 공시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8733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6497" y="1703565"/>
            <a:ext cx="9263254" cy="3450868"/>
            <a:chOff x="1014221" y="2905482"/>
            <a:chExt cx="9263254" cy="3450868"/>
          </a:xfrm>
        </p:grpSpPr>
        <p:grpSp>
          <p:nvGrpSpPr>
            <p:cNvPr id="8" name="그룹 7"/>
            <p:cNvGrpSpPr/>
            <p:nvPr/>
          </p:nvGrpSpPr>
          <p:grpSpPr>
            <a:xfrm>
              <a:off x="1014222" y="2905482"/>
              <a:ext cx="9263253" cy="3450868"/>
              <a:chOff x="1014222" y="2905482"/>
              <a:chExt cx="9263253" cy="345086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2905482"/>
                <a:ext cx="9263253" cy="1750920"/>
                <a:chOff x="1272369" y="1049299"/>
                <a:chExt cx="9263253" cy="175092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2. </a:t>
                  </a:r>
                  <a:r>
                    <a:rPr lang="ko-KR" altLang="en-US" sz="3000" b="1"/>
                    <a:t>퀀트란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40388"/>
                  <a:chOff x="1272369" y="2059831"/>
                  <a:chExt cx="9263253" cy="74038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수학적 기법을 활용하여 시장 분석을 수치화하고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투자 법칙을 찾아내어 투자하는 방식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381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오로지 숫자에만 기반하여 투자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122220" y="5249261"/>
                <a:ext cx="3735529" cy="1107089"/>
                <a:chOff x="1122222" y="4880118"/>
                <a:chExt cx="3735529" cy="11070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122223" y="5249450"/>
                  <a:ext cx="373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>
                      <a:sym typeface="Wingdings" panose="05000000000000000000" pitchFamily="2" charset="2"/>
                    </a:rPr>
                    <a:t>파생상품의 가격 및 위험도 계산</a:t>
                  </a:r>
                  <a:endParaRPr lang="en-US" altLang="ko-KR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222" y="4880118"/>
                  <a:ext cx="3059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퀀트의 대표적인 적용 분야</a:t>
                  </a:r>
                  <a:endParaRPr lang="en-US" altLang="ko-KR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22222" y="5617875"/>
                  <a:ext cx="1935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알고리즘 거래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1014221" y="5248544"/>
              <a:ext cx="107999" cy="1107806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5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7738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▲33%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_2015</a:t>
            </a:r>
            <a:endParaRPr lang="en-US" altLang="ko-KR" sz="30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57876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_2016</a:t>
            </a:r>
            <a:endParaRPr lang="en-US" altLang="ko-KR" sz="30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8124" y="818466"/>
            <a:ext cx="84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이세돌</a:t>
            </a:r>
            <a:r>
              <a:rPr lang="en-US" altLang="ko-KR" smtClean="0"/>
              <a:t>-</a:t>
            </a:r>
            <a:r>
              <a:rPr lang="ko-KR" altLang="en-US" smtClean="0"/>
              <a:t>알파고</a:t>
            </a:r>
            <a:r>
              <a:rPr lang="en-US" altLang="ko-KR" smtClean="0"/>
              <a:t>, </a:t>
            </a:r>
            <a:r>
              <a:rPr lang="ko-KR" altLang="en-US" smtClean="0"/>
              <a:t>세기의 대국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도널드 트럼프</a:t>
            </a:r>
            <a:r>
              <a:rPr lang="en-US" altLang="ko-KR" smtClean="0"/>
              <a:t>, </a:t>
            </a:r>
            <a:r>
              <a:rPr lang="ko-KR" altLang="en-US" smtClean="0"/>
              <a:t>미국 대통령 당선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정부</a:t>
            </a:r>
            <a:r>
              <a:rPr lang="en-US" altLang="ko-KR" smtClean="0"/>
              <a:t>, </a:t>
            </a:r>
            <a:r>
              <a:rPr lang="ko-KR" altLang="en-US" smtClean="0"/>
              <a:t>미세먼지 대책 발표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9608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5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578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▼-43%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_2016</a:t>
            </a:r>
            <a:endParaRPr lang="en-US" altLang="ko-KR" sz="30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46872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_2017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국제 유가 급등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B </a:t>
            </a:r>
            <a:r>
              <a:rPr lang="ko-KR" altLang="en-US" smtClean="0"/>
              <a:t>바이오</a:t>
            </a:r>
            <a:r>
              <a:rPr lang="en-US" altLang="ko-KR" smtClean="0"/>
              <a:t>, </a:t>
            </a:r>
            <a:r>
              <a:rPr lang="ko-KR" altLang="en-US" smtClean="0"/>
              <a:t>신약 임상 실패 루머 퍼져</a:t>
            </a:r>
            <a:r>
              <a:rPr lang="en-US" altLang="ko-KR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2480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7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474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▲14%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▼-14%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_2017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82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_2018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24" y="818466"/>
            <a:ext cx="84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남북정상회담</a:t>
            </a:r>
            <a:r>
              <a:rPr lang="en-US" altLang="ko-KR" smtClean="0"/>
              <a:t>… </a:t>
            </a:r>
            <a:r>
              <a:rPr lang="ko-KR" altLang="en-US" smtClean="0"/>
              <a:t>완전한 비핵화 추진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미국 태양광 발전 설치 증가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국내 </a:t>
            </a:r>
            <a:r>
              <a:rPr lang="en-US" altLang="ko-KR" smtClean="0"/>
              <a:t>NO</a:t>
            </a:r>
            <a:r>
              <a:rPr lang="ko-KR" altLang="en-US" smtClean="0"/>
              <a:t>재팬 운동 열풍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1435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01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62015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_2018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1219069"/>
            <a:ext cx="10401653" cy="4419859"/>
            <a:chOff x="1466497" y="547405"/>
            <a:chExt cx="10401653" cy="4419859"/>
          </a:xfrm>
        </p:grpSpPr>
        <p:grpSp>
          <p:nvGrpSpPr>
            <p:cNvPr id="6" name="그룹 5"/>
            <p:cNvGrpSpPr/>
            <p:nvPr/>
          </p:nvGrpSpPr>
          <p:grpSpPr>
            <a:xfrm>
              <a:off x="1466497" y="547405"/>
              <a:ext cx="9263253" cy="4419859"/>
              <a:chOff x="1014222" y="-790521"/>
              <a:chExt cx="9263253" cy="441985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-790521"/>
                <a:ext cx="9263253" cy="3086612"/>
                <a:chOff x="1272369" y="-294029"/>
                <a:chExt cx="9263253" cy="308661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-29402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퀀트 </a:t>
                  </a:r>
                  <a:r>
                    <a:rPr lang="en-US" altLang="ko-KR" sz="3000" b="1"/>
                    <a:t>– </a:t>
                  </a:r>
                  <a:r>
                    <a:rPr lang="ko-KR" altLang="en-US" sz="3000" b="1"/>
                    <a:t>알고리즘 거래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32752"/>
                  <a:chOff x="1272369" y="2059831"/>
                  <a:chExt cx="9263253" cy="7327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IT </a:t>
                      </a:r>
                      <a:r>
                        <a:rPr lang="ko-KR" altLang="en-US"/>
                        <a:t>기술의 발달로 주식 거래가 </a:t>
                      </a:r>
                      <a:r>
                        <a:rPr lang="ko-KR" altLang="en-US" b="1">
                          <a:solidFill>
                            <a:srgbClr val="CA0464"/>
                          </a:solidFill>
                        </a:rPr>
                        <a:t>컴퓨터를 통해 자동화</a:t>
                      </a:r>
                      <a:r>
                        <a:rPr lang="ko-KR" altLang="en-US"/>
                        <a:t>되면서 수익 증대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82122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/>
                        <a:t>이익을 극대화하기 위해 어떠한 순서로 어떤 주식을 사고 팔지 고민 필요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" name="그룹 4"/>
              <p:cNvGrpSpPr/>
              <p:nvPr/>
            </p:nvGrpSpPr>
            <p:grpSpPr>
              <a:xfrm>
                <a:off x="1122222" y="2896586"/>
                <a:ext cx="8736153" cy="732752"/>
                <a:chOff x="1122222" y="2567959"/>
                <a:chExt cx="8736153" cy="732752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122222" y="293137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퀀트가 이공계 전 분야로 확대된 것은 알고리즘 거래 분야에 힘입은 바가 크다</a:t>
                  </a:r>
                  <a:endParaRPr lang="en-US" altLang="ko-KR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22222" y="256795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실시간 데이터 처리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통계 분석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컴퓨터 프로그램 구현 등의 기술 필요</a:t>
                  </a:r>
                  <a:endParaRPr lang="en-US" altLang="ko-KR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1014222" y="2902599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</a:t>
                </a:r>
                <a:r>
                  <a:rPr lang="ko-KR" altLang="en-US" b="1">
                    <a:solidFill>
                      <a:srgbClr val="CA0464"/>
                    </a:solidFill>
                    <a:sym typeface="Wingdings" panose="05000000000000000000" pitchFamily="2" charset="2"/>
                  </a:rPr>
                  <a:t>숫자에만 기반</a:t>
                </a:r>
                <a:r>
                  <a:rPr lang="ko-KR" altLang="en-US">
                    <a:sym typeface="Wingdings" panose="05000000000000000000" pitchFamily="2" charset="2"/>
                  </a:rPr>
                  <a:t>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223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11826"/>
              </p:ext>
            </p:extLst>
          </p:nvPr>
        </p:nvGraphicFramePr>
        <p:xfrm>
          <a:off x="1058122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_2019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24" y="818466"/>
            <a:ext cx="843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코로나</a:t>
            </a:r>
            <a:r>
              <a:rPr lang="en-US" altLang="ko-KR" smtClean="0"/>
              <a:t>19 </a:t>
            </a:r>
            <a:r>
              <a:rPr lang="ko-KR" altLang="en-US" smtClean="0"/>
              <a:t>확산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50475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88773"/>
              </p:ext>
            </p:extLst>
          </p:nvPr>
        </p:nvGraphicFramePr>
        <p:xfrm>
          <a:off x="1058124" y="3698463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(2020)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2,000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▼-69%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_2019_</a:t>
            </a:r>
            <a:r>
              <a:rPr lang="ko-KR" altLang="en-US" sz="3000" b="1" smtClean="0"/>
              <a:t>종료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21626"/>
            <a:ext cx="4433126" cy="28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2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수학과</a:t>
              </a:r>
              <a:r>
                <a:rPr lang="en-US" altLang="ko-KR"/>
                <a:t>,</a:t>
              </a:r>
              <a:r>
                <a:rPr lang="ko-KR" altLang="en-US"/>
                <a:t> 통계학과</a:t>
              </a:r>
              <a:r>
                <a:rPr lang="en-US" altLang="ko-KR"/>
                <a:t>,</a:t>
              </a:r>
              <a:r>
                <a:rPr lang="ko-KR" altLang="en-US"/>
                <a:t> 컴퓨터공학과</a:t>
              </a:r>
              <a:r>
                <a:rPr lang="en-US" altLang="ko-KR"/>
                <a:t>,</a:t>
              </a:r>
              <a:r>
                <a:rPr lang="ko-KR" altLang="en-US"/>
                <a:t> 산업경영공학과</a:t>
              </a:r>
              <a:r>
                <a:rPr lang="en-US" altLang="ko-KR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/>
                <a:t>시계열 분석 </a:t>
              </a:r>
              <a:r>
                <a:rPr lang="en-US" altLang="ko-KR"/>
                <a:t>/ </a:t>
              </a:r>
              <a:r>
                <a:rPr lang="ko-KR" altLang="en-US"/>
                <a:t>다중 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11010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 u="sng">
                  <a:solidFill>
                    <a:srgbClr val="CA0464"/>
                  </a:solidFill>
                </a:endParaRPr>
              </a:p>
              <a:p>
                <a:r>
                  <a:rPr lang="en-US" altLang="ko-KR" b="1" u="sng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 u="sng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09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08598" y="2597560"/>
            <a:ext cx="8979051" cy="1662877"/>
            <a:chOff x="1086210" y="777381"/>
            <a:chExt cx="8979051" cy="1662877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6210" y="777381"/>
              <a:ext cx="5004262" cy="1662877"/>
              <a:chOff x="1272369" y="1049299"/>
              <a:chExt cx="5004262" cy="166287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참고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7998" cy="64633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8871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/>
                <a:t> W Güth, R Schmittberger and B Schwarze, </a:t>
              </a:r>
              <a:r>
                <a:rPr lang="en-US" altLang="ko-KR"/>
                <a:t>“An experimental analysis of ultimatum  </a:t>
              </a:r>
            </a:p>
            <a:p>
              <a:r>
                <a:rPr lang="en-US" altLang="ko-KR"/>
                <a:t> bargaining”, Journal of Economic Behavior &amp; Organization, 1982, 3(4), pp. 367-388.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01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642133"/>
            <a:ext cx="10401653" cy="3086612"/>
            <a:chOff x="1466497" y="547405"/>
            <a:chExt cx="10401653" cy="3086612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7" y="547405"/>
              <a:ext cx="5004262" cy="3086612"/>
              <a:chOff x="1272369" y="-294029"/>
              <a:chExt cx="5004262" cy="3086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-29402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숫자에만 기반하여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5296" y="3002006"/>
            <a:ext cx="3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en-US" altLang="ko-KR" smtClean="0"/>
              <a:t>1) </a:t>
            </a:r>
            <a:r>
              <a:rPr lang="ko-KR" altLang="en-US" b="1">
                <a:solidFill>
                  <a:srgbClr val="CA0464"/>
                </a:solidFill>
              </a:rPr>
              <a:t>다중 회귀 분석 </a:t>
            </a:r>
            <a:r>
              <a:rPr lang="en-US" altLang="ko-KR"/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297" y="3359413"/>
            <a:ext cx="85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X1, X2, X3…</a:t>
            </a:r>
            <a:r>
              <a:rPr lang="ko-KR" altLang="en-US"/>
              <a:t>으로 </a:t>
            </a:r>
            <a:r>
              <a:rPr lang="en-US" altLang="ko-KR"/>
              <a:t>Y</a:t>
            </a:r>
            <a:r>
              <a:rPr lang="ko-KR" altLang="en-US"/>
              <a:t>값을 추정하여</a:t>
            </a:r>
            <a:r>
              <a:rPr lang="en-US" altLang="ko-KR"/>
              <a:t>, </a:t>
            </a:r>
            <a:r>
              <a:rPr lang="ko-KR" altLang="en-US"/>
              <a:t>데이터 오차가 최소화되는 직선을 긋는 것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567574" y="4086152"/>
            <a:ext cx="9169097" cy="2018541"/>
            <a:chOff x="1148170" y="4196427"/>
            <a:chExt cx="9169097" cy="201854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170" y="4196427"/>
              <a:ext cx="2520000" cy="2018541"/>
              <a:chOff x="3045300" y="4285280"/>
              <a:chExt cx="2520000" cy="2018541"/>
            </a:xfrm>
          </p:grpSpPr>
          <p:pic>
            <p:nvPicPr>
              <p:cNvPr id="6146" name="Picture 2" descr="QANDA 머신 러닝 스터디 — 4. 회귀 분석(Regression)_1 | by 이홍규 | 콴다 팀블로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6" t="8198" r="4861" b="3970"/>
              <a:stretch/>
            </p:blipFill>
            <p:spPr bwMode="auto">
              <a:xfrm>
                <a:off x="3045300" y="4285280"/>
                <a:ext cx="2520000" cy="201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3552825" y="4821885"/>
                <a:ext cx="1495425" cy="837015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305300" y="4800668"/>
              <a:ext cx="6011967" cy="811852"/>
              <a:chOff x="4817025" y="5026219"/>
              <a:chExt cx="6011967" cy="8118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b="0"/>
                      <a:t>e.g.)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=−0.37∗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+0.8∗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러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율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3" t="-21154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2894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1272" y="2012993"/>
            <a:ext cx="39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주의점 </a:t>
            </a:r>
            <a:r>
              <a:rPr lang="en-US" altLang="ko-KR"/>
              <a:t>1</a:t>
            </a:r>
            <a:r>
              <a:rPr lang="en-US" altLang="ko-KR" smtClean="0"/>
              <a:t>) </a:t>
            </a:r>
            <a:r>
              <a:rPr lang="ko-KR" altLang="en-US" b="1">
                <a:solidFill>
                  <a:srgbClr val="CA0464"/>
                </a:solidFill>
              </a:rPr>
              <a:t>과적합</a:t>
            </a:r>
            <a:endParaRPr lang="en-US" altLang="ko-KR" b="1">
              <a:solidFill>
                <a:srgbClr val="CA0464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73274" y="993629"/>
            <a:ext cx="8277480" cy="4870739"/>
            <a:chOff x="1420644" y="985316"/>
            <a:chExt cx="8277480" cy="4870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644" y="985316"/>
              <a:ext cx="5004262" cy="4870739"/>
              <a:chOff x="1466497" y="547405"/>
              <a:chExt cx="5004262" cy="487073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849059"/>
                <a:chOff x="6100572" y="1395277"/>
                <a:chExt cx="3919728" cy="384905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84905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2498124" y="2652978"/>
              <a:ext cx="7200000" cy="3198659"/>
              <a:chOff x="2711081" y="2657396"/>
              <a:chExt cx="7200000" cy="3198659"/>
            </a:xfrm>
          </p:grpSpPr>
          <p:pic>
            <p:nvPicPr>
              <p:cNvPr id="2050" name="Picture 2" descr="18. 모델의 과최적화를 피하는 방법 (overfitting, regularization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4" t="13238" r="10391" b="49190"/>
              <a:stretch/>
            </p:blipFill>
            <p:spPr bwMode="auto">
              <a:xfrm>
                <a:off x="2711081" y="2657396"/>
                <a:ext cx="7200000" cy="175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06627" y="3199877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9630" y="3199876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71354" y="3199875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552441" y="4690763"/>
                <a:ext cx="5811288" cy="1165292"/>
                <a:chOff x="3640283" y="5455151"/>
                <a:chExt cx="5811288" cy="116529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915800" y="6251111"/>
                  <a:ext cx="5260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일부 정보를 포기하고 적절한 알고리즘 만들기</a:t>
                  </a:r>
                  <a:endParaRPr lang="en-US" altLang="ko-KR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40283" y="5455151"/>
                  <a:ext cx="58112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/>
                    <a:t>학습 데이터에는 </a:t>
                  </a:r>
                  <a:r>
                    <a:rPr lang="en-US" altLang="ko-KR"/>
                    <a:t>100%</a:t>
                  </a:r>
                  <a:r>
                    <a:rPr lang="ko-KR" altLang="en-US"/>
                    <a:t>에 가까운 정확도를 가지지만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일반화가 어려워 실제 예측 정확도는 떨어지는 경우 </a:t>
                  </a:r>
                  <a:endParaRPr lang="en-US" altLang="ko-K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99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73274" y="808963"/>
            <a:ext cx="7521334" cy="5240071"/>
            <a:chOff x="1373274" y="993629"/>
            <a:chExt cx="7521334" cy="5240071"/>
          </a:xfrm>
        </p:grpSpPr>
        <p:grpSp>
          <p:nvGrpSpPr>
            <p:cNvPr id="4" name="그룹 3"/>
            <p:cNvGrpSpPr/>
            <p:nvPr/>
          </p:nvGrpSpPr>
          <p:grpSpPr>
            <a:xfrm>
              <a:off x="1694608" y="2651720"/>
              <a:ext cx="7200000" cy="3060914"/>
              <a:chOff x="1694608" y="2651720"/>
              <a:chExt cx="7200000" cy="306091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94608" y="2651720"/>
                <a:ext cx="69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/>
                  <a:t>A </a:t>
                </a:r>
                <a:r>
                  <a:rPr lang="ko-KR" altLang="en-US"/>
                  <a:t>기업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b="11634"/>
              <a:stretch/>
            </p:blipFill>
            <p:spPr>
              <a:xfrm>
                <a:off x="1694608" y="3056555"/>
                <a:ext cx="7200000" cy="265607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481272" y="2012993"/>
              <a:ext cx="4511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1694608" y="586436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3"/>
                </a:rPr>
                <a:t>https://forms.gle/eSv3p2U6N5szq9w78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0950" y="2868870"/>
              <a:ext cx="338233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 (</a:t>
              </a:r>
              <a:r>
                <a:rPr lang="ko-KR" altLang="en-US" sz="1200"/>
                <a:t>주가</a:t>
              </a:r>
              <a:r>
                <a:rPr lang="en-US" altLang="ko-KR" sz="1200"/>
                <a:t>)*(</a:t>
              </a:r>
              <a:r>
                <a:rPr lang="ko-KR" altLang="en-US" sz="1200"/>
                <a:t>상장 주식수</a:t>
              </a:r>
              <a:r>
                <a:rPr lang="en-US" altLang="ko-KR" sz="1200"/>
                <a:t>). </a:t>
              </a:r>
              <a:r>
                <a:rPr lang="ko-KR" altLang="en-US" sz="1200"/>
                <a:t>높을수록 회사 규모가 크다</a:t>
              </a:r>
            </a:p>
          </p:txBody>
        </p:sp>
        <p:sp>
          <p:nvSpPr>
            <p:cNvPr id="5" name="굽은 화살표 4"/>
            <p:cNvSpPr/>
            <p:nvPr/>
          </p:nvSpPr>
          <p:spPr>
            <a:xfrm>
              <a:off x="4740950" y="2902452"/>
              <a:ext cx="180000" cy="180000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21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71238" y="808963"/>
            <a:ext cx="5004262" cy="5240071"/>
            <a:chOff x="1373274" y="993629"/>
            <a:chExt cx="5004262" cy="5240071"/>
          </a:xfrm>
        </p:grpSpPr>
        <p:sp>
          <p:nvSpPr>
            <p:cNvPr id="9" name="TextBox 8"/>
            <p:cNvSpPr txBox="1"/>
            <p:nvPr/>
          </p:nvSpPr>
          <p:spPr>
            <a:xfrm>
              <a:off x="1481272" y="2012993"/>
              <a:ext cx="45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3" name="그룹 42"/>
          <p:cNvGrpSpPr/>
          <p:nvPr/>
        </p:nvGrpSpPr>
        <p:grpSpPr>
          <a:xfrm>
            <a:off x="2425672" y="4823091"/>
            <a:ext cx="6699655" cy="1043116"/>
            <a:chOff x="2509474" y="5005918"/>
            <a:chExt cx="6699655" cy="1043116"/>
          </a:xfrm>
        </p:grpSpPr>
        <p:grpSp>
          <p:nvGrpSpPr>
            <p:cNvPr id="31" name="그룹 30"/>
            <p:cNvGrpSpPr/>
            <p:nvPr/>
          </p:nvGrpSpPr>
          <p:grpSpPr>
            <a:xfrm>
              <a:off x="3032321" y="5495036"/>
              <a:ext cx="5065489" cy="553998"/>
              <a:chOff x="3032321" y="5318568"/>
              <a:chExt cx="5065489" cy="5539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32321" y="5318568"/>
                <a:ext cx="5065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/>
                  <a:t>조건 </a:t>
                </a:r>
                <a:r>
                  <a:rPr lang="en-US" altLang="ko-KR"/>
                  <a:t>: - </a:t>
                </a:r>
                <a:r>
                  <a:rPr lang="ko-KR" altLang="en-US"/>
                  <a:t>작년보다 </a:t>
                </a:r>
                <a:r>
                  <a:rPr lang="en-US" altLang="ko-KR"/>
                  <a:t>35% </a:t>
                </a:r>
                <a:r>
                  <a:rPr lang="ko-KR" altLang="en-US"/>
                  <a:t>이상이면 </a:t>
                </a:r>
                <a:r>
                  <a:rPr lang="en-US" altLang="ko-KR"/>
                  <a:t>5</a:t>
                </a:r>
                <a:r>
                  <a:rPr lang="ko-KR" altLang="en-US"/>
                  <a:t>만원어치 사기</a:t>
                </a:r>
                <a:r>
                  <a:rPr lang="en-US" altLang="ko-KR"/>
                  <a:t> </a:t>
                </a:r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94946" y="5595567"/>
                <a:ext cx="2789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- </a:t>
                </a:r>
                <a:r>
                  <a:rPr lang="ko-KR" altLang="en-US" dirty="0"/>
                  <a:t>사고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년 뒤에 모두 팔기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/>
                    <a:t>e.g.) </a:t>
                  </a:r>
                  <a:r>
                    <a:rPr lang="ko-KR" altLang="en-US"/>
                    <a:t>알고리즘 </a:t>
                  </a:r>
                  <a:r>
                    <a:rPr lang="en-US" altLang="ko-KR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주가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=5000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매출액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+500(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시가총액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)−1500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blipFill>
                  <a:blip r:embed="rId2"/>
                  <a:stretch>
                    <a:fillRect l="-2093" t="-21569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1" y="2305197"/>
            <a:ext cx="2633700" cy="2158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04" y="2305197"/>
            <a:ext cx="2639797" cy="215817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22" y="2303700"/>
            <a:ext cx="2737341" cy="215817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663" y="2302203"/>
            <a:ext cx="2725148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2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97297" y="651121"/>
            <a:ext cx="10401653" cy="5555755"/>
            <a:chOff x="897297" y="642133"/>
            <a:chExt cx="10401653" cy="5555755"/>
          </a:xfrm>
        </p:grpSpPr>
        <p:grpSp>
          <p:nvGrpSpPr>
            <p:cNvPr id="15" name="그룹 14"/>
            <p:cNvGrpSpPr/>
            <p:nvPr/>
          </p:nvGrpSpPr>
          <p:grpSpPr>
            <a:xfrm>
              <a:off x="897297" y="642133"/>
              <a:ext cx="10401653" cy="3086612"/>
              <a:chOff x="897297" y="1219069"/>
              <a:chExt cx="10401653" cy="308661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897297" y="1219069"/>
                <a:ext cx="10401653" cy="3086612"/>
                <a:chOff x="1466497" y="547405"/>
                <a:chExt cx="10401653" cy="3086612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466497" y="547405"/>
                  <a:ext cx="5004262" cy="3086612"/>
                  <a:chOff x="1272369" y="-294029"/>
                  <a:chExt cx="5004262" cy="3086612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-29402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퀀트 </a:t>
                    </a:r>
                    <a:r>
                      <a:rPr lang="en-US" altLang="ko-KR" sz="3000" b="1"/>
                      <a:t>– </a:t>
                    </a:r>
                    <a:r>
                      <a:rPr lang="ko-KR" altLang="en-US" sz="3000" b="1"/>
                      <a:t>알고리즘 거래</a:t>
                    </a:r>
                    <a:endParaRPr lang="en-US" altLang="ko-KR" sz="3000" b="1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1466497" y="1563072"/>
                  <a:ext cx="10401653" cy="740388"/>
                  <a:chOff x="6100572" y="1389264"/>
                  <a:chExt cx="10401653" cy="74038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208572" y="1389264"/>
                    <a:ext cx="10293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공식에 들어갈 변수를 정하고</a:t>
                    </a:r>
                    <a:r>
                      <a:rPr lang="en-US" altLang="ko-KR"/>
                      <a:t>, </a:t>
                    </a:r>
                    <a:r>
                      <a:rPr lang="ko-KR" altLang="en-US"/>
                      <a:t>알고리즘</a:t>
                    </a:r>
                    <a:r>
                      <a:rPr lang="en-US" altLang="ko-KR"/>
                      <a:t>(</a:t>
                    </a:r>
                    <a:r>
                      <a:rPr lang="ko-KR" altLang="en-US"/>
                      <a:t>문제를 해결하기 위한 일련의 절차</a:t>
                    </a:r>
                    <a:r>
                      <a:rPr lang="en-US" altLang="ko-KR"/>
                      <a:t>)</a:t>
                    </a:r>
                    <a:r>
                      <a:rPr lang="ko-KR" altLang="en-US"/>
                      <a:t>을 통해 결과를 얻는다</a:t>
                    </a:r>
                    <a:endParaRPr lang="en-US" altLang="ko-KR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208572" y="1752684"/>
                    <a:ext cx="38117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</a:t>
                    </a:r>
                    <a:r>
                      <a:rPr lang="en-US" altLang="ko-KR">
                        <a:sym typeface="Wingdings" panose="05000000000000000000" pitchFamily="2" charset="2"/>
                      </a:rPr>
                      <a:t> </a:t>
                    </a:r>
                    <a:r>
                      <a:rPr lang="ko-KR" altLang="en-US">
                        <a:sym typeface="Wingdings" panose="05000000000000000000" pitchFamily="2" charset="2"/>
                      </a:rPr>
                      <a:t>오로지 숫자에만 기반하여 투자</a:t>
                    </a:r>
                    <a:endParaRPr lang="en-US" altLang="ko-KR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100572" y="1395277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1005296" y="3578942"/>
                <a:ext cx="330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2)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시계열 분석 </a:t>
                </a:r>
                <a:r>
                  <a:rPr lang="en-US" altLang="ko-KR"/>
                  <a:t>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    </a:t>
                    </a:r>
                    <a:r>
                      <a:rPr lang="ko-KR" altLang="en-US"/>
                      <a:t>과거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이 현재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에 어떤 영향을 미치는가</a:t>
                    </a:r>
                    <a:endParaRPr lang="en-US" altLang="ko-KR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Box 44"/>
            <p:cNvSpPr txBox="1"/>
            <p:nvPr/>
          </p:nvSpPr>
          <p:spPr>
            <a:xfrm>
              <a:off x="1005297" y="3722633"/>
              <a:ext cx="9929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</a:t>
              </a:r>
              <a:r>
                <a:rPr lang="ko-KR" altLang="en-US"/>
                <a:t>데이터들은 독립적이지 않고 상호 연관성이 있으며</a:t>
              </a:r>
              <a:r>
                <a:rPr lang="en-US" altLang="ko-KR"/>
                <a:t>, </a:t>
              </a:r>
              <a:r>
                <a:rPr lang="ko-KR" altLang="en-US"/>
                <a:t>그 연관성은 시점이 가까울수록 강하다</a:t>
              </a:r>
              <a:endParaRPr lang="en-US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4361" y="4196427"/>
              <a:ext cx="7435524" cy="16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blipFill>
                <a:blip r:embed="rId5"/>
                <a:stretch>
                  <a:fillRect l="-18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107296" y="1099501"/>
            <a:ext cx="9981656" cy="4658995"/>
            <a:chOff x="897297" y="1219069"/>
            <a:chExt cx="9981656" cy="4658995"/>
          </a:xfrm>
        </p:grpSpPr>
        <p:grpSp>
          <p:nvGrpSpPr>
            <p:cNvPr id="11" name="그룹 10"/>
            <p:cNvGrpSpPr/>
            <p:nvPr/>
          </p:nvGrpSpPr>
          <p:grpSpPr>
            <a:xfrm>
              <a:off x="897297" y="1219069"/>
              <a:ext cx="5004262" cy="4658995"/>
              <a:chOff x="1466497" y="547405"/>
              <a:chExt cx="5004262" cy="465899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637315"/>
                <a:chOff x="6100572" y="1395277"/>
                <a:chExt cx="3919728" cy="363731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63731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1005295" y="2238604"/>
              <a:ext cx="39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주의점 </a:t>
              </a:r>
              <a:r>
                <a:rPr lang="en-US" altLang="ko-KR"/>
                <a:t>2</a:t>
              </a:r>
              <a:r>
                <a:rPr lang="en-US" altLang="ko-KR" smtClean="0"/>
                <a:t>) </a:t>
              </a:r>
              <a:r>
                <a:rPr lang="ko-KR" altLang="en-US"/>
                <a:t>학습 데이터 </a:t>
              </a:r>
              <a:r>
                <a:rPr lang="ko-KR" altLang="en-US" b="1">
                  <a:solidFill>
                    <a:srgbClr val="CA0464"/>
                  </a:solidFill>
                </a:rPr>
                <a:t>부족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814649" y="4717183"/>
              <a:ext cx="4064304" cy="1160881"/>
              <a:chOff x="7071824" y="4671169"/>
              <a:chExt cx="4064304" cy="116088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071824" y="467116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해결방법</a:t>
                </a:r>
                <a:r>
                  <a:rPr lang="en-US" altLang="ko-KR"/>
                  <a:t>: </a:t>
                </a:r>
                <a:r>
                  <a:rPr lang="ko-KR" altLang="en-US"/>
                  <a:t>교차검증</a:t>
                </a:r>
                <a:endParaRPr lang="en-US" altLang="ko-KR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71824" y="5185719"/>
                <a:ext cx="4064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/>
                  <a:t>학습 데이터를 </a:t>
                </a:r>
                <a:r>
                  <a:rPr lang="en-US" altLang="ko-KR"/>
                  <a:t>N</a:t>
                </a:r>
                <a:r>
                  <a:rPr lang="ko-KR" altLang="en-US"/>
                  <a:t>개로 나눈 뒤</a:t>
                </a:r>
                <a:r>
                  <a:rPr lang="en-US" altLang="ko-KR"/>
                  <a:t>, </a:t>
                </a:r>
              </a:p>
              <a:p>
                <a:r>
                  <a:rPr lang="en-US" altLang="ko-KR"/>
                  <a:t>    </a:t>
                </a:r>
                <a:r>
                  <a:rPr lang="ko-KR" altLang="en-US"/>
                  <a:t>번갈아가면서 학습</a:t>
                </a:r>
                <a:r>
                  <a:rPr lang="en-US" altLang="ko-KR"/>
                  <a:t>/</a:t>
                </a:r>
                <a:r>
                  <a:rPr lang="ko-KR" altLang="en-US"/>
                  <a:t>검증 과정 반복</a:t>
                </a:r>
                <a:endParaRPr lang="en-US" altLang="ko-KR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84123" y="3073473"/>
              <a:ext cx="5094981" cy="2220376"/>
              <a:chOff x="806578" y="3324895"/>
              <a:chExt cx="5094981" cy="222037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10189" y="517593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잘못된 알고리즘 생성 가능성</a:t>
                </a:r>
                <a:endParaRPr lang="en-US" altLang="ko-KR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806578" y="3324895"/>
                <a:ext cx="5094981" cy="1814686"/>
                <a:chOff x="865778" y="3166411"/>
                <a:chExt cx="5094981" cy="1814686"/>
              </a:xfrm>
            </p:grpSpPr>
            <p:pic>
              <p:nvPicPr>
                <p:cNvPr id="21" name="Picture 16" descr="9 장 회귀분석 (regression analysis) | 의학통계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7109" y="3166411"/>
                  <a:ext cx="2533650" cy="1809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그룹 18"/>
                <p:cNvGrpSpPr/>
                <p:nvPr/>
              </p:nvGrpSpPr>
              <p:grpSpPr>
                <a:xfrm>
                  <a:off x="865778" y="3171346"/>
                  <a:ext cx="2533650" cy="1809751"/>
                  <a:chOff x="707723" y="3469003"/>
                  <a:chExt cx="2533650" cy="1809751"/>
                </a:xfrm>
              </p:grpSpPr>
              <p:pic>
                <p:nvPicPr>
                  <p:cNvPr id="2064" name="Picture 16" descr="9 장 회귀분석 (regression analysis) | 의학통계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723" y="3469003"/>
                    <a:ext cx="2533650" cy="18097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직사각형 14"/>
                  <p:cNvSpPr/>
                  <p:nvPr/>
                </p:nvSpPr>
                <p:spPr>
                  <a:xfrm>
                    <a:off x="2038350" y="4083228"/>
                    <a:ext cx="1036335" cy="8221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22048" y="4452983"/>
                    <a:ext cx="1036335" cy="2358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" name="직선 연결선 16"/>
                  <p:cNvCxnSpPr/>
                  <p:nvPr/>
                </p:nvCxnSpPr>
                <p:spPr>
                  <a:xfrm flipV="1">
                    <a:off x="1060147" y="3778743"/>
                    <a:ext cx="1816403" cy="986422"/>
                  </a:xfrm>
                  <a:prstGeom prst="line">
                    <a:avLst/>
                  </a:prstGeom>
                  <a:ln w="19050">
                    <a:solidFill>
                      <a:srgbClr val="CA046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2066" name="Picture 18" descr="https://blog.kakaocdn.net/dn/dsCgvv/btq3Xs8tGby/kjOjzbwUledXukaBOE5ni0/im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801" y="3280570"/>
              <a:ext cx="2520000" cy="13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668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1404</Words>
  <Application>Microsoft Office PowerPoint</Application>
  <PresentationFormat>와이드스크린</PresentationFormat>
  <Paragraphs>415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233</cp:revision>
  <dcterms:created xsi:type="dcterms:W3CDTF">2022-11-14T06:15:22Z</dcterms:created>
  <dcterms:modified xsi:type="dcterms:W3CDTF">2022-12-14T01:34:16Z</dcterms:modified>
</cp:coreProperties>
</file>