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9" r:id="rId3"/>
    <p:sldId id="279" r:id="rId4"/>
    <p:sldId id="275" r:id="rId5"/>
    <p:sldId id="278" r:id="rId6"/>
    <p:sldId id="276" r:id="rId7"/>
    <p:sldId id="327" r:id="rId8"/>
    <p:sldId id="277" r:id="rId9"/>
    <p:sldId id="280" r:id="rId10"/>
    <p:sldId id="282" r:id="rId11"/>
    <p:sldId id="281" r:id="rId12"/>
    <p:sldId id="283" r:id="rId13"/>
    <p:sldId id="284" r:id="rId14"/>
    <p:sldId id="292" r:id="rId15"/>
    <p:sldId id="326" r:id="rId16"/>
    <p:sldId id="293" r:id="rId17"/>
    <p:sldId id="338" r:id="rId18"/>
    <p:sldId id="340" r:id="rId19"/>
    <p:sldId id="296" r:id="rId20"/>
    <p:sldId id="297" r:id="rId21"/>
    <p:sldId id="335" r:id="rId22"/>
    <p:sldId id="336" r:id="rId23"/>
    <p:sldId id="337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9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1833P1" initials="K" lastIdx="1" clrIdx="0">
    <p:extLst>
      <p:ext uri="{19B8F6BF-5375-455C-9EA6-DF929625EA0E}">
        <p15:presenceInfo xmlns:p15="http://schemas.microsoft.com/office/powerpoint/2012/main" userId="K1833P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464"/>
    <a:srgbClr val="2088CA"/>
    <a:srgbClr val="FFFFFF"/>
    <a:srgbClr val="E21C0F"/>
    <a:srgbClr val="29A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321E5-7337-4598-B726-E18000EFA401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6ABAB-34A0-443D-A735-86F976FAC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453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9FD0-71EF-42FA-A561-72E1CCB36695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8CE0-C33C-4888-AE7C-5490A3A57320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4014-3EA1-44E5-9D91-AE6AF9E6DDC6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8C3F-DD64-421C-A2F1-9F5A01B5CB5A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8B45-9C67-47E2-BD90-E4F34EDAE77D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FD8E0-9CFE-4723-96FB-CBDADFF7FF7D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9CF3-F0C4-45E9-8FC8-156C74BA1F5A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62EF-75FC-46A6-822A-A969B8255405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299A-7C8F-4B5B-B18E-0CEEB6D0D538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1FF3-41D6-4FDD-AF45-CB787C00E99C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8807-C57F-479C-9E73-728439DFB005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B719-6B4F-493D-9B90-5F36D327CAD7}" type="datetime1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QlerGh539KoaiE2aMZHI9uj7IN50eDI0huCeUrjOo4/edit?usp=shari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GHWqrx7nUAxh5z83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f23gzEau5Mx7XYbP7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orms.gle/zztty8Y4pWgMqhAg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2050" name="Picture 2" descr="매일 보는 음봉, 양봉 차트 제대로 알자 [5화] - 매일경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" y="1628999"/>
            <a:ext cx="12192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0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2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280922" y="2257015"/>
            <a:ext cx="9634404" cy="2343968"/>
            <a:chOff x="1233621" y="1055568"/>
            <a:chExt cx="9634404" cy="2343968"/>
          </a:xfrm>
        </p:grpSpPr>
        <p:grpSp>
          <p:nvGrpSpPr>
            <p:cNvPr id="30" name="그룹 29"/>
            <p:cNvGrpSpPr/>
            <p:nvPr/>
          </p:nvGrpSpPr>
          <p:grpSpPr>
            <a:xfrm>
              <a:off x="1233621" y="1055568"/>
              <a:ext cx="8547905" cy="2343968"/>
              <a:chOff x="1272369" y="1049299"/>
              <a:chExt cx="8547905" cy="2343968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최후통첩 게임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8547905" cy="1333436"/>
                <a:chOff x="1272369" y="2059831"/>
                <a:chExt cx="8547905" cy="1333436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9" y="2059831"/>
                  <a:ext cx="8439905" cy="964104"/>
                  <a:chOff x="1380369" y="2059831"/>
                  <a:chExt cx="8439905" cy="964104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84399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</a:t>
                    </a:r>
                    <a:r>
                      <a:rPr lang="ko-KR" altLang="en-US"/>
                      <a:t>이상적인 답변</a:t>
                    </a:r>
                    <a:r>
                      <a:rPr lang="en-US" altLang="ko-KR"/>
                      <a:t> :</a:t>
                    </a:r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9" y="2654603"/>
                    <a:ext cx="62402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</a:t>
                    </a:r>
                    <a:r>
                      <a:rPr lang="en-US" altLang="ko-KR" b="1">
                        <a:solidFill>
                          <a:srgbClr val="2088CA"/>
                        </a:solidFill>
                      </a:rPr>
                      <a:t>B</a:t>
                    </a:r>
                    <a:r>
                      <a:rPr lang="ko-KR" altLang="en-US"/>
                      <a:t>의</a:t>
                    </a:r>
                    <a:r>
                      <a:rPr lang="en-US" altLang="ko-KR"/>
                      <a:t> </a:t>
                    </a:r>
                    <a:r>
                      <a:rPr lang="ko-KR" altLang="en-US"/>
                      <a:t>입장에서는 </a:t>
                    </a:r>
                    <a:r>
                      <a:rPr lang="en-US" altLang="ko-KR" b="1">
                        <a:solidFill>
                          <a:srgbClr val="2088CA"/>
                        </a:solidFill>
                      </a:rPr>
                      <a:t>0</a:t>
                    </a:r>
                    <a:r>
                      <a:rPr lang="ko-KR" altLang="en-US" b="1">
                        <a:solidFill>
                          <a:srgbClr val="2088CA"/>
                        </a:solidFill>
                      </a:rPr>
                      <a:t>이 아닌 이상 무조건 수락</a:t>
                    </a:r>
                    <a:r>
                      <a:rPr lang="ko-KR" altLang="en-US"/>
                      <a:t>하는 것이 이득</a:t>
                    </a:r>
                    <a:endParaRPr lang="en-US" altLang="ko-KR"/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7999" cy="1327423"/>
                </a:xfrm>
                <a:prstGeom prst="rect">
                  <a:avLst/>
                </a:prstGeom>
                <a:solidFill>
                  <a:srgbClr val="2088C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1341622" y="3030204"/>
              <a:ext cx="9526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ko-KR" altLang="en-US"/>
                <a:t>이를 고려하면</a:t>
              </a:r>
              <a:r>
                <a:rPr lang="en-US" altLang="ko-KR"/>
                <a:t>, </a:t>
              </a:r>
              <a:r>
                <a:rPr lang="en-US" altLang="ko-KR" b="1">
                  <a:solidFill>
                    <a:srgbClr val="2088CA"/>
                  </a:solidFill>
                </a:rPr>
                <a:t>A</a:t>
              </a:r>
              <a:r>
                <a:rPr lang="ko-KR" altLang="en-US"/>
                <a:t>는 자신의 이익을 최대화하기 위해 </a:t>
              </a:r>
              <a:r>
                <a:rPr lang="en-US" altLang="ko-KR"/>
                <a:t>B</a:t>
              </a:r>
              <a:r>
                <a:rPr lang="ko-KR" altLang="en-US"/>
                <a:t>에게 </a:t>
              </a:r>
              <a:r>
                <a:rPr lang="ko-KR" altLang="en-US" b="1">
                  <a:solidFill>
                    <a:srgbClr val="2088CA"/>
                  </a:solidFill>
                </a:rPr>
                <a:t>최소한의 금액만 제안</a:t>
              </a:r>
              <a:r>
                <a:rPr lang="ko-KR" altLang="en-US"/>
                <a:t>하면 된다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330608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428559" y="1777373"/>
            <a:ext cx="9339129" cy="3303252"/>
            <a:chOff x="1824171" y="702439"/>
            <a:chExt cx="9339129" cy="3303252"/>
          </a:xfrm>
        </p:grpSpPr>
        <p:grpSp>
          <p:nvGrpSpPr>
            <p:cNvPr id="30" name="그룹 29"/>
            <p:cNvGrpSpPr/>
            <p:nvPr/>
          </p:nvGrpSpPr>
          <p:grpSpPr>
            <a:xfrm>
              <a:off x="1824171" y="702439"/>
              <a:ext cx="6348279" cy="1974636"/>
              <a:chOff x="1272369" y="1049299"/>
              <a:chExt cx="6348279" cy="197463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최후통첩 게임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6348279" cy="964104"/>
                <a:chOff x="1272369" y="2059831"/>
                <a:chExt cx="6348279" cy="964104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9" y="2059831"/>
                  <a:ext cx="6240279" cy="964104"/>
                  <a:chOff x="1380369" y="2059831"/>
                  <a:chExt cx="6240279" cy="964104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142062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</a:t>
                    </a:r>
                    <a:r>
                      <a:rPr lang="ko-KR" altLang="en-US"/>
                      <a:t>실험 결과 </a:t>
                    </a:r>
                    <a:r>
                      <a:rPr lang="en-US" altLang="ko-KR"/>
                      <a:t>:</a:t>
                    </a:r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9" y="2654603"/>
                    <a:ext cx="62402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</a:t>
                    </a:r>
                    <a:r>
                      <a:rPr lang="ko-KR" altLang="en-US"/>
                      <a:t>주로 </a:t>
                    </a:r>
                    <a:r>
                      <a:rPr lang="en-US" altLang="ko-KR" b="1">
                        <a:solidFill>
                          <a:srgbClr val="CA0464"/>
                        </a:solidFill>
                      </a:rPr>
                      <a:t>A</a:t>
                    </a:r>
                    <a:r>
                      <a:rPr lang="ko-KR" altLang="en-US"/>
                      <a:t>는 </a:t>
                    </a:r>
                    <a:r>
                      <a:rPr lang="en-US" altLang="ko-KR" b="1">
                        <a:solidFill>
                          <a:srgbClr val="CA0464"/>
                        </a:solidFill>
                      </a:rPr>
                      <a:t>5:5~7:3</a:t>
                    </a:r>
                    <a:r>
                      <a:rPr lang="en-US" altLang="ko-KR"/>
                      <a:t> </a:t>
                    </a:r>
                    <a:r>
                      <a:rPr lang="ko-KR" altLang="en-US"/>
                      <a:t>제안</a:t>
                    </a:r>
                    <a:r>
                      <a:rPr lang="en-US" altLang="ko-KR"/>
                      <a:t>, </a:t>
                    </a:r>
                    <a:r>
                      <a:rPr lang="en-US" altLang="ko-KR" b="1">
                        <a:solidFill>
                          <a:srgbClr val="CA0464"/>
                        </a:solidFill>
                      </a:rPr>
                      <a:t>B</a:t>
                    </a:r>
                    <a:r>
                      <a:rPr lang="ko-KR" altLang="en-US"/>
                      <a:t>는 </a:t>
                    </a:r>
                    <a:r>
                      <a:rPr lang="en-US" altLang="ko-KR" b="1">
                        <a:solidFill>
                          <a:srgbClr val="CA0464"/>
                        </a:solidFill>
                      </a:rPr>
                      <a:t>8:2</a:t>
                    </a:r>
                    <a:r>
                      <a:rPr lang="ko-KR" altLang="en-US"/>
                      <a:t>를 넘어서면 </a:t>
                    </a:r>
                    <a:r>
                      <a:rPr lang="ko-KR" altLang="en-US" b="1">
                        <a:solidFill>
                          <a:srgbClr val="CA0464"/>
                        </a:solidFill>
                      </a:rPr>
                      <a:t>거절</a:t>
                    </a:r>
                    <a:endParaRPr lang="en-US" altLang="ko-KR" b="1">
                      <a:solidFill>
                        <a:srgbClr val="CA0464"/>
                      </a:solidFill>
                    </a:endParaRPr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7999" cy="955460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CA0464"/>
                    </a:solidFill>
                  </a:endParaRPr>
                </a:p>
              </p:txBody>
            </p:sp>
          </p:grpSp>
        </p:grpSp>
        <p:grpSp>
          <p:nvGrpSpPr>
            <p:cNvPr id="8" name="그룹 7"/>
            <p:cNvGrpSpPr/>
            <p:nvPr/>
          </p:nvGrpSpPr>
          <p:grpSpPr>
            <a:xfrm>
              <a:off x="1824171" y="3269216"/>
              <a:ext cx="9339129" cy="736475"/>
              <a:chOff x="1176469" y="5256039"/>
              <a:chExt cx="9339129" cy="736475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284470" y="5256039"/>
                <a:ext cx="9231128" cy="736474"/>
                <a:chOff x="1233621" y="4905434"/>
                <a:chExt cx="9231128" cy="736474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1233621" y="4905434"/>
                  <a:ext cx="92311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/>
                    <a:t> 공정하지 못한 상황에 처하면</a:t>
                  </a:r>
                  <a:r>
                    <a:rPr lang="en-US" altLang="ko-KR"/>
                    <a:t>, </a:t>
                  </a:r>
                  <a:r>
                    <a:rPr lang="ko-KR" altLang="en-US"/>
                    <a:t>합리적인 이익조차 놓친다 </a:t>
                  </a:r>
                  <a:r>
                    <a:rPr lang="en-US" altLang="ko-KR"/>
                    <a:t>(</a:t>
                  </a:r>
                  <a:r>
                    <a:rPr lang="ko-KR" altLang="en-US"/>
                    <a:t>이익보다 공정성에 초점을 둠</a:t>
                  </a:r>
                  <a:r>
                    <a:rPr lang="en-US" altLang="ko-KR"/>
                    <a:t>)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233621" y="5272576"/>
                  <a:ext cx="65546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 </a:t>
                  </a:r>
                  <a:r>
                    <a:rPr lang="ko-KR" altLang="en-US">
                      <a:sym typeface="Wingdings" panose="05000000000000000000" pitchFamily="2" charset="2"/>
                    </a:rPr>
                    <a:t>인간은 </a:t>
                  </a:r>
                  <a:r>
                    <a:rPr lang="ko-KR" altLang="en-US" b="1">
                      <a:solidFill>
                        <a:srgbClr val="CA0464"/>
                      </a:solidFill>
                      <a:sym typeface="Wingdings" panose="05000000000000000000" pitchFamily="2" charset="2"/>
                    </a:rPr>
                    <a:t>항상 이익을 극대화하는 방향으로 행동하지는 않음</a:t>
                  </a:r>
                  <a:endParaRPr lang="en-US" altLang="ko-KR" b="1">
                    <a:solidFill>
                      <a:srgbClr val="CA0464"/>
                    </a:solidFill>
                  </a:endParaRPr>
                </a:p>
              </p:txBody>
            </p:sp>
          </p:grpSp>
          <p:sp>
            <p:nvSpPr>
              <p:cNvPr id="24" name="직사각형 23"/>
              <p:cNvSpPr/>
              <p:nvPr/>
            </p:nvSpPr>
            <p:spPr>
              <a:xfrm>
                <a:off x="1176469" y="5256040"/>
                <a:ext cx="107999" cy="736474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406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466497" y="1703565"/>
            <a:ext cx="9263254" cy="3450868"/>
            <a:chOff x="1014221" y="2905482"/>
            <a:chExt cx="9263254" cy="3450868"/>
          </a:xfrm>
        </p:grpSpPr>
        <p:grpSp>
          <p:nvGrpSpPr>
            <p:cNvPr id="8" name="그룹 7"/>
            <p:cNvGrpSpPr/>
            <p:nvPr/>
          </p:nvGrpSpPr>
          <p:grpSpPr>
            <a:xfrm>
              <a:off x="1014222" y="2905482"/>
              <a:ext cx="9263253" cy="3450868"/>
              <a:chOff x="1014222" y="2905482"/>
              <a:chExt cx="9263253" cy="345086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014222" y="2905482"/>
                <a:ext cx="9263253" cy="1750920"/>
                <a:chOff x="1272369" y="1049299"/>
                <a:chExt cx="9263253" cy="1750920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2. </a:t>
                  </a:r>
                  <a:r>
                    <a:rPr lang="ko-KR" altLang="en-US" sz="3000" b="1"/>
                    <a:t>퀀트란</a:t>
                  </a:r>
                  <a:r>
                    <a:rPr lang="en-US" altLang="ko-KR" sz="3000" b="1"/>
                    <a:t>?</a:t>
                  </a: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9263253" cy="740388"/>
                  <a:chOff x="1272369" y="2059831"/>
                  <a:chExt cx="9263253" cy="740388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9155253" cy="732752"/>
                    <a:chOff x="1380369" y="2059831"/>
                    <a:chExt cx="9155253" cy="732752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91552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ko-KR" altLang="en-US"/>
                        <a:t>수학적 기법을 활용하여 시장 분석을 수치화하고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투자 법칙을 찾아내어 투자하는 방식</a:t>
                      </a:r>
                      <a:endParaRPr lang="en-US" altLang="ko-KR"/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423251"/>
                      <a:ext cx="381172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/>
                        <a:t> </a:t>
                      </a:r>
                      <a:r>
                        <a:rPr lang="en-US" altLang="ko-KR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>
                          <a:sym typeface="Wingdings" panose="05000000000000000000" pitchFamily="2" charset="2"/>
                        </a:rPr>
                        <a:t>오로지 숫자에만 기반하여 투자</a:t>
                      </a:r>
                      <a:endParaRPr lang="en-US" altLang="ko-KR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7998" cy="734375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7" name="그룹 6"/>
              <p:cNvGrpSpPr/>
              <p:nvPr/>
            </p:nvGrpSpPr>
            <p:grpSpPr>
              <a:xfrm>
                <a:off x="1122220" y="5249261"/>
                <a:ext cx="3735529" cy="1107089"/>
                <a:chOff x="1122222" y="4880118"/>
                <a:chExt cx="3735529" cy="1107089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1122223" y="5249450"/>
                  <a:ext cx="37355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- </a:t>
                  </a:r>
                  <a:r>
                    <a:rPr lang="ko-KR" altLang="en-US">
                      <a:sym typeface="Wingdings" panose="05000000000000000000" pitchFamily="2" charset="2"/>
                    </a:rPr>
                    <a:t>파생상품의 가격 및 위험도 계산</a:t>
                  </a:r>
                  <a:endParaRPr lang="en-US" altLang="ko-KR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122222" y="4880118"/>
                  <a:ext cx="30592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</a:t>
                  </a:r>
                  <a:r>
                    <a:rPr lang="ko-KR" altLang="en-US"/>
                    <a:t>퀀트의 대표적인 적용 분야</a:t>
                  </a:r>
                  <a:endParaRPr lang="en-US" altLang="ko-KR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122222" y="5617875"/>
                  <a:ext cx="19353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- </a:t>
                  </a:r>
                  <a:r>
                    <a:rPr lang="ko-KR" altLang="en-US" b="1">
                      <a:solidFill>
                        <a:srgbClr val="CA0464"/>
                      </a:solidFill>
                      <a:sym typeface="Wingdings" panose="05000000000000000000" pitchFamily="2" charset="2"/>
                    </a:rPr>
                    <a:t>알고리즘 거래</a:t>
                  </a:r>
                  <a:endParaRPr lang="en-US" altLang="ko-KR" b="1">
                    <a:solidFill>
                      <a:srgbClr val="CA0464"/>
                    </a:solidFill>
                  </a:endParaRPr>
                </a:p>
              </p:txBody>
            </p:sp>
          </p:grpSp>
        </p:grpSp>
        <p:sp>
          <p:nvSpPr>
            <p:cNvPr id="19" name="직사각형 18"/>
            <p:cNvSpPr/>
            <p:nvPr/>
          </p:nvSpPr>
          <p:spPr>
            <a:xfrm>
              <a:off x="1014221" y="5248544"/>
              <a:ext cx="107999" cy="1107806"/>
            </a:xfrm>
            <a:prstGeom prst="rect">
              <a:avLst/>
            </a:prstGeom>
            <a:solidFill>
              <a:srgbClr val="CA0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087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97297" y="642133"/>
            <a:ext cx="10401653" cy="3086612"/>
            <a:chOff x="1466497" y="547405"/>
            <a:chExt cx="10401653" cy="3086612"/>
          </a:xfrm>
        </p:grpSpPr>
        <p:grpSp>
          <p:nvGrpSpPr>
            <p:cNvPr id="30" name="그룹 29"/>
            <p:cNvGrpSpPr/>
            <p:nvPr/>
          </p:nvGrpSpPr>
          <p:grpSpPr>
            <a:xfrm>
              <a:off x="1466497" y="547405"/>
              <a:ext cx="5004262" cy="3086612"/>
              <a:chOff x="1272369" y="-294029"/>
              <a:chExt cx="5004262" cy="308661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-29402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퀀트 </a:t>
                </a:r>
                <a:r>
                  <a:rPr lang="en-US" altLang="ko-KR" sz="3000" b="1"/>
                  <a:t>– </a:t>
                </a:r>
                <a:r>
                  <a:rPr lang="ko-KR" altLang="en-US" sz="3000" b="1"/>
                  <a:t>알고리즘 거래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72673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466497" y="1563072"/>
              <a:ext cx="10401653" cy="740388"/>
              <a:chOff x="6100572" y="1389264"/>
              <a:chExt cx="10401653" cy="740388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208572" y="1389264"/>
                <a:ext cx="10293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공식에 들어갈 변수를 정하고</a:t>
                </a:r>
                <a:r>
                  <a:rPr lang="en-US" altLang="ko-KR"/>
                  <a:t>, </a:t>
                </a:r>
                <a:r>
                  <a:rPr lang="ko-KR" altLang="en-US"/>
                  <a:t>알고리즘</a:t>
                </a:r>
                <a:r>
                  <a:rPr lang="en-US" altLang="ko-KR"/>
                  <a:t>(</a:t>
                </a:r>
                <a:r>
                  <a:rPr lang="ko-KR" altLang="en-US"/>
                  <a:t>문제를 해결하기 위한 일련의 절차</a:t>
                </a:r>
                <a:r>
                  <a:rPr lang="en-US" altLang="ko-KR"/>
                  <a:t>)</a:t>
                </a:r>
                <a:r>
                  <a:rPr lang="ko-KR" altLang="en-US"/>
                  <a:t>을 통해 결과를 얻는다</a:t>
                </a:r>
                <a:endParaRPr lang="en-US" altLang="ko-KR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208572" y="1752684"/>
                <a:ext cx="3811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</a:t>
                </a:r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:r>
                  <a:rPr lang="ko-KR" altLang="en-US">
                    <a:sym typeface="Wingdings" panose="05000000000000000000" pitchFamily="2" charset="2"/>
                  </a:rPr>
                  <a:t>오로지 숫자에만 기반하여 투자</a:t>
                </a:r>
                <a:endParaRPr lang="en-US" altLang="ko-KR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100572" y="1395277"/>
                <a:ext cx="107998" cy="734375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1005296" y="3002006"/>
            <a:ext cx="330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</a:t>
            </a:r>
            <a:r>
              <a:rPr lang="en-US" altLang="ko-KR" smtClean="0"/>
              <a:t>  </a:t>
            </a:r>
            <a:r>
              <a:rPr lang="ko-KR" altLang="en-US" b="1" smtClean="0">
                <a:solidFill>
                  <a:srgbClr val="CA0464"/>
                </a:solidFill>
              </a:rPr>
              <a:t>다중 </a:t>
            </a:r>
            <a:r>
              <a:rPr lang="ko-KR" altLang="en-US" b="1">
                <a:solidFill>
                  <a:srgbClr val="CA0464"/>
                </a:solidFill>
              </a:rPr>
              <a:t>회귀 분석 </a:t>
            </a:r>
            <a:r>
              <a:rPr lang="en-US" altLang="ko-KR"/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05297" y="3359413"/>
            <a:ext cx="85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 X1, X2, X3…</a:t>
            </a:r>
            <a:r>
              <a:rPr lang="ko-KR" altLang="en-US"/>
              <a:t>으로 </a:t>
            </a:r>
            <a:r>
              <a:rPr lang="en-US" altLang="ko-KR"/>
              <a:t>Y</a:t>
            </a:r>
            <a:r>
              <a:rPr lang="ko-KR" altLang="en-US"/>
              <a:t>값을 추정하여</a:t>
            </a:r>
            <a:r>
              <a:rPr lang="en-US" altLang="ko-KR"/>
              <a:t>, </a:t>
            </a:r>
            <a:r>
              <a:rPr lang="ko-KR" altLang="en-US"/>
              <a:t>데이터 오차가 최소화되는 직선을 긋는 것</a:t>
            </a:r>
            <a:endParaRPr lang="en-US" altLang="ko-KR"/>
          </a:p>
        </p:txBody>
      </p:sp>
      <p:grpSp>
        <p:nvGrpSpPr>
          <p:cNvPr id="3" name="그룹 2"/>
          <p:cNvGrpSpPr/>
          <p:nvPr/>
        </p:nvGrpSpPr>
        <p:grpSpPr>
          <a:xfrm>
            <a:off x="1567574" y="4086152"/>
            <a:ext cx="9169097" cy="2018541"/>
            <a:chOff x="1148170" y="4196427"/>
            <a:chExt cx="9169097" cy="2018541"/>
          </a:xfrm>
        </p:grpSpPr>
        <p:grpSp>
          <p:nvGrpSpPr>
            <p:cNvPr id="13" name="그룹 12"/>
            <p:cNvGrpSpPr/>
            <p:nvPr/>
          </p:nvGrpSpPr>
          <p:grpSpPr>
            <a:xfrm>
              <a:off x="1148170" y="4196427"/>
              <a:ext cx="2520000" cy="2018541"/>
              <a:chOff x="3045300" y="4285280"/>
              <a:chExt cx="2520000" cy="2018541"/>
            </a:xfrm>
          </p:grpSpPr>
          <p:pic>
            <p:nvPicPr>
              <p:cNvPr id="6146" name="Picture 2" descr="QANDA 머신 러닝 스터디 — 4. 회귀 분석(Regression)_1 | by 이홍규 | 콴다 팀블로그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06" t="8198" r="4861" b="3970"/>
              <a:stretch/>
            </p:blipFill>
            <p:spPr bwMode="auto">
              <a:xfrm>
                <a:off x="3045300" y="4285280"/>
                <a:ext cx="2520000" cy="20185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직선 연결선 7"/>
              <p:cNvCxnSpPr/>
              <p:nvPr/>
            </p:nvCxnSpPr>
            <p:spPr>
              <a:xfrm flipV="1">
                <a:off x="3552825" y="4821885"/>
                <a:ext cx="1495425" cy="837015"/>
              </a:xfrm>
              <a:prstGeom prst="line">
                <a:avLst/>
              </a:prstGeom>
              <a:ln w="28575">
                <a:solidFill>
                  <a:srgbClr val="CA0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/>
            <p:cNvGrpSpPr/>
            <p:nvPr/>
          </p:nvGrpSpPr>
          <p:grpSpPr>
            <a:xfrm>
              <a:off x="4305300" y="4800668"/>
              <a:ext cx="6011967" cy="811852"/>
              <a:chOff x="4817025" y="5026219"/>
              <a:chExt cx="6011967" cy="8118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4817025" y="5026219"/>
                    <a:ext cx="260161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7025" y="5026219"/>
                    <a:ext cx="260161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71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4817025" y="5525421"/>
                    <a:ext cx="6011967" cy="3126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altLang="ko-KR" b="0"/>
                      <a:t>e.g.)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주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가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=−0.37∗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매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출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+0.8∗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원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달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러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환</m:t>
                            </m:r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율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+2 </m:t>
                        </m:r>
                      </m:oMath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7025" y="5525421"/>
                    <a:ext cx="6011967" cy="3126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33" t="-21154" b="-3653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41309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81272" y="2012993"/>
            <a:ext cx="398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</a:t>
            </a:r>
            <a:r>
              <a:rPr lang="ko-KR" altLang="en-US" smtClean="0"/>
              <a:t>주의점</a:t>
            </a:r>
            <a:r>
              <a:rPr lang="en-US" altLang="ko-KR" smtClean="0"/>
              <a:t>) </a:t>
            </a:r>
            <a:r>
              <a:rPr lang="ko-KR" altLang="en-US" smtClean="0"/>
              <a:t>과적합</a:t>
            </a:r>
            <a:endParaRPr lang="en-US" altLang="ko-KR"/>
          </a:p>
        </p:txBody>
      </p:sp>
      <p:grpSp>
        <p:nvGrpSpPr>
          <p:cNvPr id="16" name="그룹 15"/>
          <p:cNvGrpSpPr/>
          <p:nvPr/>
        </p:nvGrpSpPr>
        <p:grpSpPr>
          <a:xfrm>
            <a:off x="1373274" y="993629"/>
            <a:ext cx="8277480" cy="4870739"/>
            <a:chOff x="1420644" y="985316"/>
            <a:chExt cx="8277480" cy="4870739"/>
          </a:xfrm>
        </p:grpSpPr>
        <p:grpSp>
          <p:nvGrpSpPr>
            <p:cNvPr id="11" name="그룹 10"/>
            <p:cNvGrpSpPr/>
            <p:nvPr/>
          </p:nvGrpSpPr>
          <p:grpSpPr>
            <a:xfrm>
              <a:off x="1420644" y="985316"/>
              <a:ext cx="5004262" cy="4870739"/>
              <a:chOff x="1466497" y="547405"/>
              <a:chExt cx="5004262" cy="4870739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466497" y="547405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/>
                  <a:t>퀀트 </a:t>
                </a:r>
                <a:r>
                  <a:rPr lang="en-US" altLang="ko-KR" sz="3000" b="1"/>
                  <a:t>– </a:t>
                </a:r>
                <a:r>
                  <a:rPr lang="ko-KR" altLang="en-US" sz="3000" b="1"/>
                  <a:t>알고리즘 거래</a:t>
                </a:r>
                <a:endParaRPr lang="en-US" altLang="ko-KR" sz="3000" b="1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1466497" y="1569085"/>
                <a:ext cx="3919728" cy="3849059"/>
                <a:chOff x="6100572" y="1395277"/>
                <a:chExt cx="3919728" cy="3849059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6208572" y="1752684"/>
                  <a:ext cx="3811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6100572" y="1395277"/>
                  <a:ext cx="107998" cy="3849059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" name="그룹 7"/>
            <p:cNvGrpSpPr/>
            <p:nvPr/>
          </p:nvGrpSpPr>
          <p:grpSpPr>
            <a:xfrm>
              <a:off x="2498124" y="2652978"/>
              <a:ext cx="7200000" cy="3198659"/>
              <a:chOff x="2711081" y="2657396"/>
              <a:chExt cx="7200000" cy="3198659"/>
            </a:xfrm>
          </p:grpSpPr>
          <p:pic>
            <p:nvPicPr>
              <p:cNvPr id="2050" name="Picture 2" descr="18. 모델의 과최적화를 피하는 방법 (overfitting, regularization)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54" t="13238" r="10391" b="49190"/>
              <a:stretch/>
            </p:blipFill>
            <p:spPr bwMode="auto">
              <a:xfrm>
                <a:off x="2711081" y="2657396"/>
                <a:ext cx="7200000" cy="1750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806627" y="3199877"/>
                <a:ext cx="236911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3200" b="1">
                    <a:solidFill>
                      <a:srgbClr val="2088CA"/>
                    </a:solidFill>
                  </a:rPr>
                  <a:t>*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339630" y="3199876"/>
                <a:ext cx="236911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3200" b="1">
                    <a:solidFill>
                      <a:srgbClr val="2088CA"/>
                    </a:solidFill>
                  </a:rPr>
                  <a:t>*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9071354" y="3199875"/>
                <a:ext cx="236911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3200" b="1">
                    <a:solidFill>
                      <a:srgbClr val="2088CA"/>
                    </a:solidFill>
                  </a:rPr>
                  <a:t>*</a:t>
                </a: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3552441" y="4690763"/>
                <a:ext cx="5811288" cy="1165292"/>
                <a:chOff x="3640283" y="5455151"/>
                <a:chExt cx="5811288" cy="1165292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3915800" y="6251111"/>
                  <a:ext cx="52602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>
                      <a:sym typeface="Wingdings" panose="05000000000000000000" pitchFamily="2" charset="2"/>
                    </a:rPr>
                    <a:t> </a:t>
                  </a:r>
                  <a:r>
                    <a:rPr lang="ko-KR" altLang="en-US"/>
                    <a:t>일부 정보를 포기하고 적절한 알고리즘 만들기</a:t>
                  </a:r>
                  <a:endParaRPr lang="en-US" altLang="ko-KR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640283" y="5455151"/>
                  <a:ext cx="581128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/>
                    <a:t>학습 데이터에는 </a:t>
                  </a:r>
                  <a:r>
                    <a:rPr lang="en-US" altLang="ko-KR"/>
                    <a:t>100%</a:t>
                  </a:r>
                  <a:r>
                    <a:rPr lang="ko-KR" altLang="en-US"/>
                    <a:t>에 가까운 정확도를 가지지만</a:t>
                  </a:r>
                  <a:r>
                    <a:rPr lang="en-US" altLang="ko-KR"/>
                    <a:t>, </a:t>
                  </a:r>
                  <a:r>
                    <a:rPr lang="ko-KR" altLang="en-US"/>
                    <a:t>일반화가 어려워 실제 예측 정확도는 떨어지는 경우 </a:t>
                  </a:r>
                  <a:endParaRPr lang="en-US" altLang="ko-K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1607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333908" y="4421607"/>
                <a:ext cx="9636429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4.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1" i="1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최</m:t>
                        </m:r>
                        <m:r>
                          <a:rPr lang="ko-KR" altLang="en-US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종</m:t>
                        </m:r>
                        <m:r>
                          <a:rPr lang="en-US" altLang="ko-KR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b="1" i="1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ko-KR" altLang="en-US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익</m:t>
                        </m:r>
                      </m:e>
                    </m:d>
                    <m:r>
                      <a:rPr lang="en-US" altLang="ko-KR" b="1" i="0" smtClean="0">
                        <a:solidFill>
                          <a:srgbClr val="CA0464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1" i="1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직</m:t>
                        </m:r>
                        <m:r>
                          <a:rPr lang="ko-KR" altLang="en-US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접</m:t>
                        </m:r>
                        <m:r>
                          <a:rPr lang="en-US" altLang="ko-KR" b="1" i="0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b="1" i="1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거</m:t>
                        </m:r>
                        <m:r>
                          <a:rPr lang="ko-KR" altLang="en-US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래</m:t>
                        </m:r>
                        <m:r>
                          <a:rPr lang="ko-KR" altLang="en-US" b="1" i="1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한</m:t>
                        </m:r>
                        <m:r>
                          <a:rPr lang="en-US" altLang="ko-KR" b="1" i="0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b="1" i="1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ko-KR" altLang="en-US" b="1" i="1" smtClean="0">
                            <a:solidFill>
                              <a:srgbClr val="CA0464"/>
                            </a:solidFill>
                            <a:latin typeface="Cambria Math" panose="02040503050406030204" pitchFamily="18" charset="0"/>
                          </a:rPr>
                          <m:t>익</m:t>
                        </m:r>
                      </m:e>
                    </m:d>
                  </m:oMath>
                </a14:m>
                <a:endParaRPr lang="en-US" altLang="ko-KR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908" y="4421607"/>
                <a:ext cx="9636429" cy="404983"/>
              </a:xfrm>
              <a:prstGeom prst="rect">
                <a:avLst/>
              </a:prstGeom>
              <a:blipFill>
                <a:blip r:embed="rId2"/>
                <a:stretch>
                  <a:fillRect t="-4478" b="-164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2290" name="Picture 2" descr="투자 밥로스' 양세찬, '런닝맨' 주식 특집 'R머니' 1억 돌파 눈앞-비즈엔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606" y="1152915"/>
            <a:ext cx="386700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225910" y="1697727"/>
            <a:ext cx="5004262" cy="3128864"/>
            <a:chOff x="1272369" y="1049299"/>
            <a:chExt cx="5004262" cy="3128864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3. </a:t>
              </a:r>
              <a:r>
                <a:rPr lang="ko-KR" altLang="en-US" sz="3000" b="1"/>
                <a:t>모의투자</a:t>
              </a:r>
              <a:endParaRPr lang="en-US" altLang="ko-KR" sz="3000" b="1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72369" y="2065845"/>
              <a:ext cx="107998" cy="2112318"/>
            </a:xfrm>
            <a:prstGeom prst="rect">
              <a:avLst/>
            </a:prstGeom>
            <a:solidFill>
              <a:srgbClr val="CA0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333908" y="2718143"/>
            <a:ext cx="843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 룰 설명 </a:t>
            </a:r>
            <a:r>
              <a:rPr lang="en-US" altLang="ko-KR"/>
              <a:t>: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33908" y="3312915"/>
            <a:ext cx="500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1. </a:t>
            </a:r>
            <a:r>
              <a:rPr lang="ko-KR" altLang="en-US"/>
              <a:t>각자 </a:t>
            </a:r>
            <a:r>
              <a:rPr lang="en-US" altLang="ko-KR" b="1">
                <a:solidFill>
                  <a:srgbClr val="CA0464"/>
                </a:solidFill>
              </a:rPr>
              <a:t>10</a:t>
            </a:r>
            <a:r>
              <a:rPr lang="ko-KR" altLang="en-US" b="1">
                <a:solidFill>
                  <a:srgbClr val="CA0464"/>
                </a:solidFill>
              </a:rPr>
              <a:t>만원</a:t>
            </a:r>
            <a:r>
              <a:rPr lang="ko-KR" altLang="en-US"/>
              <a:t>으로 시작</a:t>
            </a:r>
            <a:endParaRPr lang="en-US" altLang="ko-KR"/>
          </a:p>
        </p:txBody>
      </p:sp>
      <p:sp>
        <p:nvSpPr>
          <p:cNvPr id="21" name="TextBox 20"/>
          <p:cNvSpPr txBox="1"/>
          <p:nvPr/>
        </p:nvSpPr>
        <p:spPr>
          <a:xfrm>
            <a:off x="1333908" y="3682247"/>
            <a:ext cx="949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2. </a:t>
            </a:r>
            <a:r>
              <a:rPr lang="en-US" altLang="ko-KR" smtClean="0"/>
              <a:t>2014</a:t>
            </a:r>
            <a:r>
              <a:rPr lang="ko-KR" altLang="en-US" smtClean="0"/>
              <a:t>년부터 </a:t>
            </a:r>
            <a:r>
              <a:rPr lang="en-US" altLang="ko-KR"/>
              <a:t>2020</a:t>
            </a:r>
            <a:r>
              <a:rPr lang="ko-KR" altLang="en-US"/>
              <a:t>년까지 </a:t>
            </a:r>
            <a:r>
              <a:rPr lang="en-US" altLang="ko-KR"/>
              <a:t>1</a:t>
            </a:r>
            <a:r>
              <a:rPr lang="ko-KR" altLang="en-US"/>
              <a:t>년 단위로 진행하며</a:t>
            </a:r>
            <a:r>
              <a:rPr lang="en-US" altLang="ko-KR"/>
              <a:t>, </a:t>
            </a:r>
            <a:r>
              <a:rPr lang="ko-KR" altLang="en-US"/>
              <a:t>모두 투자가 끝나면 다음 년도 주가 공개</a:t>
            </a:r>
            <a:r>
              <a:rPr lang="en-US" altLang="ko-KR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33908" y="4052275"/>
            <a:ext cx="963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3. </a:t>
            </a:r>
            <a:r>
              <a:rPr lang="ko-KR" altLang="en-US"/>
              <a:t>각자 링크에 </a:t>
            </a:r>
            <a:r>
              <a:rPr lang="ko-KR" altLang="en-US" b="1">
                <a:solidFill>
                  <a:srgbClr val="CA0464"/>
                </a:solidFill>
              </a:rPr>
              <a:t>사거나 팔 주식종목명</a:t>
            </a:r>
            <a:r>
              <a:rPr lang="ko-KR" altLang="en-US"/>
              <a:t>에</a:t>
            </a:r>
            <a:r>
              <a:rPr lang="ko-KR" altLang="en-US" b="1">
                <a:solidFill>
                  <a:srgbClr val="CA0464"/>
                </a:solidFill>
              </a:rPr>
              <a:t> 주식수 기입</a:t>
            </a:r>
            <a:endParaRPr lang="en-US" altLang="ko-KR" b="1">
              <a:solidFill>
                <a:srgbClr val="CA0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536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225910" y="803347"/>
            <a:ext cx="7498770" cy="5251304"/>
            <a:chOff x="1225910" y="484068"/>
            <a:chExt cx="7498770" cy="5251304"/>
          </a:xfrm>
        </p:grpSpPr>
        <p:sp>
          <p:nvSpPr>
            <p:cNvPr id="18" name="TextBox 17"/>
            <p:cNvSpPr txBox="1"/>
            <p:nvPr/>
          </p:nvSpPr>
          <p:spPr>
            <a:xfrm>
              <a:off x="1333909" y="1504484"/>
              <a:ext cx="6413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</a:t>
              </a:r>
              <a:r>
                <a:rPr lang="ko-KR" altLang="en-US" smtClean="0"/>
                <a:t>앱 설치하고 링크 눌러서 엑셀로 이동</a:t>
              </a:r>
              <a:endParaRPr lang="en-US" altLang="ko-KR" smtClean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225910" y="484068"/>
              <a:ext cx="7498770" cy="5251304"/>
              <a:chOff x="1225910" y="484068"/>
              <a:chExt cx="7498770" cy="5251304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25910" y="484068"/>
                <a:ext cx="5004262" cy="4464184"/>
                <a:chOff x="1272369" y="1049299"/>
                <a:chExt cx="5004262" cy="4464184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3. </a:t>
                  </a:r>
                  <a:r>
                    <a:rPr lang="ko-KR" altLang="en-US" sz="3000" b="1"/>
                    <a:t>모의투자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7998" cy="3447639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026" name="Picture 2" descr="https://raw.githubusercontent.com/maengkkong-rim/rim/master/science/31FB8885-1003-4E47-8BEB-9A865C079950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505" b="11262"/>
              <a:stretch/>
            </p:blipFill>
            <p:spPr bwMode="auto">
              <a:xfrm>
                <a:off x="7024569" y="2068253"/>
                <a:ext cx="1700111" cy="28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1510382" y="5158291"/>
                <a:ext cx="7214298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>
                    <a:hlinkClick r:id="rId3"/>
                  </a:rPr>
                  <a:t>https://docs.google.com/spreadsheets/d/1ymM4ETFONzwiiZ5Bq24jaY1kZgKsNyTe2xxyONZQgo0/edit?usp=sharing</a:t>
                </a:r>
              </a:p>
              <a:p>
                <a:r>
                  <a:rPr lang="en-US" altLang="ko-KR" sz="1050" smtClean="0">
                    <a:hlinkClick r:id="rId3"/>
                  </a:rPr>
                  <a:t>https</a:t>
                </a:r>
                <a:r>
                  <a:rPr lang="en-US" altLang="ko-KR" sz="1050">
                    <a:hlinkClick r:id="rId3"/>
                  </a:rPr>
                  <a:t>://docs.google.com/spreadsheets/d/1Kez0dVtGWCXZ_0XQRtO_Jdod3daB8w64fJeaG19k4bs/edit?usp=sharing</a:t>
                </a:r>
              </a:p>
              <a:p>
                <a:r>
                  <a:rPr lang="en-US" altLang="ko-KR" sz="1050" smtClean="0">
                    <a:hlinkClick r:id="rId3"/>
                  </a:rPr>
                  <a:t>https</a:t>
                </a:r>
                <a:r>
                  <a:rPr lang="en-US" altLang="ko-KR" sz="1050">
                    <a:hlinkClick r:id="rId3"/>
                  </a:rPr>
                  <a:t>://</a:t>
                </a:r>
                <a:r>
                  <a:rPr lang="en-US" altLang="ko-KR" sz="1050" smtClean="0">
                    <a:hlinkClick r:id="rId3"/>
                  </a:rPr>
                  <a:t>docs.google.com/spreadsheets/d/1vQlerGh539KoaiE2aMZHI9uj7IN50eDI0huCeUrjOo4/edit?usp=sharing</a:t>
                </a:r>
                <a:endParaRPr lang="en-US" altLang="ko-KR" sz="1050" smtClean="0"/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0382" y="2068253"/>
                <a:ext cx="5337713" cy="288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73927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225910" y="803347"/>
            <a:ext cx="6521553" cy="4464184"/>
            <a:chOff x="1225910" y="484068"/>
            <a:chExt cx="6521553" cy="4464184"/>
          </a:xfrm>
        </p:grpSpPr>
        <p:sp>
          <p:nvSpPr>
            <p:cNvPr id="18" name="TextBox 17"/>
            <p:cNvSpPr txBox="1"/>
            <p:nvPr/>
          </p:nvSpPr>
          <p:spPr>
            <a:xfrm>
              <a:off x="1333909" y="1504484"/>
              <a:ext cx="6413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</a:t>
              </a:r>
              <a:r>
                <a:rPr lang="ko-KR" altLang="en-US" smtClean="0"/>
                <a:t>앱 설치하고 링크 눌러서 엑셀로 이동</a:t>
              </a:r>
              <a:endParaRPr lang="en-US" altLang="ko-KR" smtClean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225910" y="484068"/>
              <a:ext cx="5004262" cy="4464184"/>
              <a:chOff x="1272369" y="1049299"/>
              <a:chExt cx="5004262" cy="446418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3. </a:t>
                </a:r>
                <a:r>
                  <a:rPr lang="ko-KR" altLang="en-US" sz="3000" b="1"/>
                  <a:t>모의투자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7998" cy="344763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905" y="2387531"/>
            <a:ext cx="843529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86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/>
              <a:t>_</a:t>
            </a:r>
            <a:r>
              <a:rPr lang="ko-KR" altLang="en-US" sz="3000" b="1"/>
              <a:t>연습</a:t>
            </a:r>
            <a:endParaRPr lang="en-US" altLang="ko-KR" sz="3000" b="1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847722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(2011)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12,000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596" y="818466"/>
            <a:ext cx="4313528" cy="28799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58125" y="818466"/>
            <a:ext cx="5476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News)</a:t>
            </a:r>
          </a:p>
          <a:p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애플 창업자 스티븐 잡스 타계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 smtClean="0"/>
              <a:t>E </a:t>
            </a:r>
            <a:r>
              <a:rPr lang="ko-KR" altLang="en-US" smtClean="0"/>
              <a:t>뷰티</a:t>
            </a:r>
            <a:r>
              <a:rPr lang="en-US" altLang="ko-KR" smtClean="0"/>
              <a:t>, </a:t>
            </a:r>
            <a:r>
              <a:rPr lang="ko-KR" altLang="en-US" smtClean="0"/>
              <a:t>신제품 출시</a:t>
            </a:r>
            <a:r>
              <a:rPr lang="en-US" altLang="ko-KR" smtClean="0"/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05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1233621" y="1055568"/>
            <a:ext cx="9729006" cy="4746861"/>
            <a:chOff x="1230897" y="997263"/>
            <a:chExt cx="9729006" cy="474686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9716" y="3584124"/>
              <a:ext cx="5199368" cy="2160000"/>
            </a:xfrm>
            <a:prstGeom prst="rect">
              <a:avLst/>
            </a:prstGeom>
          </p:spPr>
        </p:pic>
        <p:grpSp>
          <p:nvGrpSpPr>
            <p:cNvPr id="30" name="그룹 29"/>
            <p:cNvGrpSpPr/>
            <p:nvPr/>
          </p:nvGrpSpPr>
          <p:grpSpPr>
            <a:xfrm>
              <a:off x="1230897" y="997263"/>
              <a:ext cx="9729006" cy="1974636"/>
              <a:chOff x="1272369" y="1049299"/>
              <a:chExt cx="9729006" cy="197463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0. </a:t>
                </a:r>
                <a:r>
                  <a:rPr lang="ko-KR" altLang="en-US" sz="3000" b="1"/>
                  <a:t>주식이란</a:t>
                </a:r>
                <a:r>
                  <a:rPr lang="en-US" altLang="ko-KR" sz="3000" b="1"/>
                  <a:t>?</a:t>
                </a:r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9729006" cy="964104"/>
                <a:chOff x="1272369" y="2059831"/>
                <a:chExt cx="9729006" cy="964104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9" y="2059831"/>
                  <a:ext cx="9621006" cy="964104"/>
                  <a:chOff x="1380369" y="2059831"/>
                  <a:chExt cx="9621006" cy="964104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84399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/>
                      <a:t> 주식회사가 자금을 조달받기 위해 투자자로부터 돈을 받고 발행하는 증서</a:t>
                    </a:r>
                    <a:endParaRPr lang="en-US" altLang="ko-KR"/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9" y="2654603"/>
                    <a:ext cx="962100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/>
                      <a:t> 정치</a:t>
                    </a:r>
                    <a:r>
                      <a:rPr lang="en-US" altLang="ko-KR"/>
                      <a:t>/</a:t>
                    </a:r>
                    <a:r>
                      <a:rPr lang="ko-KR" altLang="en-US"/>
                      <a:t>경제</a:t>
                    </a:r>
                    <a:r>
                      <a:rPr lang="en-US" altLang="ko-KR"/>
                      <a:t>/</a:t>
                    </a:r>
                    <a:r>
                      <a:rPr lang="ko-KR" altLang="en-US"/>
                      <a:t>사회문화와 더불어</a:t>
                    </a:r>
                    <a:r>
                      <a:rPr lang="en-US" altLang="ko-KR"/>
                      <a:t>,</a:t>
                    </a:r>
                    <a:r>
                      <a:rPr lang="ko-KR" altLang="en-US"/>
                      <a:t> 인간의 변화무쌍한 심리까지 포함되어 분석하기 매우 어렵다</a:t>
                    </a:r>
                    <a:endParaRPr lang="en-US" altLang="ko-KR"/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8000" cy="958091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64165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596" y="818465"/>
            <a:ext cx="4313528" cy="2880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/>
              <a:t>_</a:t>
            </a:r>
            <a:r>
              <a:rPr lang="ko-KR" altLang="en-US" sz="3000" b="1"/>
              <a:t>연습</a:t>
            </a:r>
            <a:endParaRPr lang="en-US" altLang="ko-KR" sz="3000" b="1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587167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(2011)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(2012)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12,000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▼-17%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6,000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▲900%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6,000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▼-25%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24,000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▲20%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473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446342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(2014)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1,200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3,000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_2014</a:t>
            </a:r>
            <a:endParaRPr lang="en-US" altLang="ko-KR" sz="3000" b="1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4" y="818465"/>
            <a:ext cx="4433130" cy="28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58124" y="818466"/>
            <a:ext cx="8439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News)</a:t>
            </a:r>
          </a:p>
          <a:p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세월호 침몰 사고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 smtClean="0"/>
              <a:t>B </a:t>
            </a:r>
            <a:r>
              <a:rPr lang="ko-KR" altLang="en-US" smtClean="0"/>
              <a:t>바이오</a:t>
            </a:r>
            <a:r>
              <a:rPr lang="en-US" altLang="ko-KR" smtClean="0"/>
              <a:t>, </a:t>
            </a:r>
            <a:r>
              <a:rPr lang="ko-KR" altLang="en-US" smtClean="0"/>
              <a:t>임상시험 항암 치료제 판매 승인 신청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76530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97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412679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2014)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2015)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24,000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</a:t>
                      </a:r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20%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120,000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▲1100%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1,200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1,200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3,000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5,000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▲67%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smtClean="0">
                          <a:solidFill>
                            <a:srgbClr val="CA0464"/>
                          </a:solidFill>
                        </a:rPr>
                        <a:t>▲50%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5" y="818466"/>
            <a:ext cx="4433129" cy="2879999"/>
          </a:xfrm>
          <a:prstGeom prst="rect">
            <a:avLst/>
          </a:prstGeom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_2014</a:t>
            </a:r>
            <a:endParaRPr lang="en-US" altLang="ko-KR" sz="3000" b="1"/>
          </a:p>
        </p:txBody>
      </p:sp>
    </p:spTree>
    <p:extLst>
      <p:ext uri="{BB962C8B-B14F-4D97-AF65-F5344CB8AC3E}">
        <p14:creationId xmlns:p14="http://schemas.microsoft.com/office/powerpoint/2010/main" val="1310559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_2015</a:t>
            </a:r>
            <a:endParaRPr lang="en-US" altLang="ko-KR" sz="3000" b="1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254052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smtClean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 smtClean="0">
                          <a:solidFill>
                            <a:schemeClr val="tx1"/>
                          </a:solidFill>
                        </a:rPr>
                        <a:t>(2015)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1,200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5,000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5" y="818466"/>
            <a:ext cx="4433129" cy="287999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58124" y="818466"/>
            <a:ext cx="8439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News)</a:t>
            </a:r>
          </a:p>
          <a:p>
            <a:pPr marL="285750" indent="-285750">
              <a:buFontTx/>
              <a:buChar char="-"/>
            </a:pP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메르스 국내 확산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B </a:t>
            </a:r>
            <a:r>
              <a:rPr lang="ko-KR" altLang="en-US"/>
              <a:t>바이오</a:t>
            </a:r>
            <a:r>
              <a:rPr lang="en-US" altLang="ko-KR"/>
              <a:t>, </a:t>
            </a:r>
            <a:r>
              <a:rPr lang="ko-KR" altLang="en-US" smtClean="0"/>
              <a:t>해외 기술 수출 계약 체결 공시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87337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810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37738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(2015)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(2016)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24,000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30,000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▲25%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120,000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▼-50%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1,200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1,400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▲17%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5,000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4,000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▼-20%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▲33%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_2015</a:t>
            </a:r>
            <a:endParaRPr lang="en-US" altLang="ko-KR" sz="3000" b="1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7" cy="28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54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57876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(2016)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1,400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_2016</a:t>
            </a:r>
            <a:endParaRPr lang="en-US" altLang="ko-KR" sz="3000" b="1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7" cy="28799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58124" y="818466"/>
            <a:ext cx="8439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News)</a:t>
            </a:r>
          </a:p>
          <a:p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이세돌</a:t>
            </a:r>
            <a:r>
              <a:rPr lang="en-US" altLang="ko-KR" smtClean="0"/>
              <a:t>-</a:t>
            </a:r>
            <a:r>
              <a:rPr lang="ko-KR" altLang="en-US" smtClean="0"/>
              <a:t>알파고</a:t>
            </a:r>
            <a:r>
              <a:rPr lang="en-US" altLang="ko-KR" smtClean="0"/>
              <a:t>, </a:t>
            </a:r>
            <a:r>
              <a:rPr lang="ko-KR" altLang="en-US" smtClean="0"/>
              <a:t>세기의 대국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도널드 트럼프</a:t>
            </a:r>
            <a:r>
              <a:rPr lang="en-US" altLang="ko-KR" smtClean="0"/>
              <a:t>, </a:t>
            </a:r>
            <a:r>
              <a:rPr lang="ko-KR" altLang="en-US" smtClean="0"/>
              <a:t>미국 대통령 당선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정부</a:t>
            </a:r>
            <a:r>
              <a:rPr lang="en-US" altLang="ko-KR" smtClean="0"/>
              <a:t>, </a:t>
            </a:r>
            <a:r>
              <a:rPr lang="ko-KR" altLang="en-US" smtClean="0"/>
              <a:t>미세먼지 대책 발표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96086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53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0578"/>
              </p:ext>
            </p:extLst>
          </p:nvPr>
        </p:nvGraphicFramePr>
        <p:xfrm>
          <a:off x="1058124" y="3698465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(2016)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(2017)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▲13%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70,000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▲17%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1,400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800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▼-43%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7,000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▲75%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▼-25%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_2016</a:t>
            </a:r>
            <a:endParaRPr lang="en-US" altLang="ko-KR" sz="3000" b="1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7" cy="287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1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080897" y="1772007"/>
            <a:ext cx="10034454" cy="3313984"/>
            <a:chOff x="1080897" y="2072349"/>
            <a:chExt cx="10034454" cy="3313984"/>
          </a:xfrm>
        </p:grpSpPr>
        <p:grpSp>
          <p:nvGrpSpPr>
            <p:cNvPr id="5" name="그룹 4"/>
            <p:cNvGrpSpPr/>
            <p:nvPr/>
          </p:nvGrpSpPr>
          <p:grpSpPr>
            <a:xfrm>
              <a:off x="1080897" y="2072349"/>
              <a:ext cx="10034454" cy="3313984"/>
              <a:chOff x="1233621" y="1055568"/>
              <a:chExt cx="10034454" cy="3313984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33621" y="1055568"/>
                <a:ext cx="10034454" cy="3313984"/>
                <a:chOff x="1272369" y="1049299"/>
                <a:chExt cx="10034454" cy="3313984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1. </a:t>
                  </a:r>
                  <a:r>
                    <a:rPr lang="ko-KR" altLang="en-US" sz="3000" b="1"/>
                    <a:t>게임이론이란</a:t>
                  </a:r>
                  <a:r>
                    <a:rPr lang="en-US" altLang="ko-KR" sz="3000" b="1"/>
                    <a:t>?</a:t>
                  </a:r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10034454" cy="2303452"/>
                  <a:chOff x="1272369" y="2059831"/>
                  <a:chExt cx="10034454" cy="2303452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9926454" cy="964104"/>
                    <a:chOff x="1380369" y="2059831"/>
                    <a:chExt cx="9926454" cy="964104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99264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ko-KR" altLang="en-US"/>
                        <a:t>서로의 행동이 상대방에게 영향을 줄 수 있는 전략적 상황에서의 의사결정에 관한 수학적 이론</a:t>
                      </a:r>
                      <a:endParaRPr lang="en-US" altLang="ko-KR"/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654603"/>
                      <a:ext cx="63260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/>
                        <a:t> 시장은 이해관계가 얽힌 수많은 참여자들로 구성되어 있다</a:t>
                      </a:r>
                      <a:endParaRPr lang="en-US" altLang="ko-KR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2297439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" name="TextBox 11"/>
              <p:cNvSpPr txBox="1"/>
              <p:nvPr/>
            </p:nvSpPr>
            <p:spPr>
              <a:xfrm>
                <a:off x="1341621" y="3399536"/>
                <a:ext cx="4106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sym typeface="Wingdings" panose="05000000000000000000" pitchFamily="2" charset="2"/>
                  </a:rPr>
                  <a:t>  </a:t>
                </a:r>
                <a:r>
                  <a:rPr lang="ko-KR" altLang="en-US">
                    <a:sym typeface="Wingdings" panose="05000000000000000000" pitchFamily="2" charset="2"/>
                  </a:rPr>
                  <a:t>누군가는 잃고 누군가는 얻는 게임</a:t>
                </a:r>
                <a:endParaRPr lang="en-US" altLang="ko-KR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341621" y="3030204"/>
                <a:ext cx="8231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>
                    <a:sym typeface="Wingdings" panose="05000000000000000000" pitchFamily="2" charset="2"/>
                  </a:rPr>
                  <a:t> </a:t>
                </a:r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:r>
                  <a:rPr lang="ko-KR" altLang="en-US">
                    <a:sym typeface="Wingdings" panose="05000000000000000000" pitchFamily="2" charset="2"/>
                  </a:rPr>
                  <a:t>각 참여자들이 관심도</a:t>
                </a:r>
                <a:r>
                  <a:rPr lang="en-US" altLang="ko-KR">
                    <a:sym typeface="Wingdings" panose="05000000000000000000" pitchFamily="2" charset="2"/>
                  </a:rPr>
                  <a:t>/</a:t>
                </a:r>
                <a:r>
                  <a:rPr lang="ko-KR" altLang="en-US">
                    <a:sym typeface="Wingdings" panose="05000000000000000000" pitchFamily="2" charset="2"/>
                  </a:rPr>
                  <a:t>즉흥성</a:t>
                </a:r>
                <a:r>
                  <a:rPr lang="en-US" altLang="ko-KR">
                    <a:sym typeface="Wingdings" panose="05000000000000000000" pitchFamily="2" charset="2"/>
                  </a:rPr>
                  <a:t>/</a:t>
                </a:r>
                <a:r>
                  <a:rPr lang="ko-KR" altLang="en-US">
                    <a:sym typeface="Wingdings" panose="05000000000000000000" pitchFamily="2" charset="2"/>
                  </a:rPr>
                  <a:t>정보</a:t>
                </a:r>
                <a:r>
                  <a:rPr lang="en-US" altLang="ko-KR">
                    <a:sym typeface="Wingdings" panose="05000000000000000000" pitchFamily="2" charset="2"/>
                  </a:rPr>
                  <a:t>/</a:t>
                </a:r>
                <a:r>
                  <a:rPr lang="ko-KR" altLang="en-US">
                    <a:sym typeface="Wingdings" panose="05000000000000000000" pitchFamily="2" charset="2"/>
                  </a:rPr>
                  <a:t>합리적 사고 등으로 판단하고 행동한다</a:t>
                </a:r>
                <a:endParaRPr lang="en-US" altLang="ko-KR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198368" y="5017001"/>
              <a:ext cx="4886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ym typeface="Wingdings" panose="05000000000000000000" pitchFamily="2" charset="2"/>
                </a:rPr>
                <a:t>  </a:t>
              </a:r>
              <a:r>
                <a:rPr lang="ko-KR" altLang="en-US">
                  <a:sym typeface="Wingdings" panose="05000000000000000000" pitchFamily="2" charset="2"/>
                </a:rPr>
                <a:t>게임이론을 적용하여 주식시장 분석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1299018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646872"/>
              </p:ext>
            </p:extLst>
          </p:nvPr>
        </p:nvGraphicFramePr>
        <p:xfrm>
          <a:off x="1058124" y="369846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(2017)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70,000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7,000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_2017</a:t>
            </a:r>
            <a:endParaRPr lang="en-US" altLang="ko-KR" sz="30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7" cy="28799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8124" y="818466"/>
            <a:ext cx="8439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News)</a:t>
            </a:r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국제 유가 급등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en-US" altLang="ko-KR" smtClean="0"/>
              <a:t>B </a:t>
            </a:r>
            <a:r>
              <a:rPr lang="ko-KR" altLang="en-US" smtClean="0"/>
              <a:t>바이오</a:t>
            </a:r>
            <a:r>
              <a:rPr lang="en-US" altLang="ko-KR" smtClean="0"/>
              <a:t>, </a:t>
            </a:r>
            <a:r>
              <a:rPr lang="ko-KR" altLang="en-US" smtClean="0"/>
              <a:t>신약 임상 실패 루머 퍼져</a:t>
            </a:r>
            <a:r>
              <a:rPr lang="en-US" altLang="ko-KR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12480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876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32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4474"/>
              </p:ext>
            </p:extLst>
          </p:nvPr>
        </p:nvGraphicFramePr>
        <p:xfrm>
          <a:off x="1058124" y="369846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(2017)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(2018)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0%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70,000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▲14%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400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▼-50%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7,000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6,000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▼-14%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50,000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▼-17%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_2017</a:t>
            </a:r>
            <a:endParaRPr lang="en-US" altLang="ko-KR" sz="30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6" cy="287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50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9582"/>
              </p:ext>
            </p:extLst>
          </p:nvPr>
        </p:nvGraphicFramePr>
        <p:xfrm>
          <a:off x="1058124" y="369846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(2018)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50,000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_2018</a:t>
            </a:r>
            <a:endParaRPr lang="en-US" altLang="ko-KR" sz="30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6" cy="28799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8124" y="818466"/>
            <a:ext cx="84399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News)</a:t>
            </a:r>
          </a:p>
          <a:p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남북정상회담</a:t>
            </a:r>
            <a:r>
              <a:rPr lang="en-US" altLang="ko-KR" smtClean="0"/>
              <a:t>… </a:t>
            </a:r>
            <a:r>
              <a:rPr lang="ko-KR" altLang="en-US" smtClean="0"/>
              <a:t>완전한 비핵화 추진</a:t>
            </a: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 smtClean="0"/>
              <a:t>미국 태양광 발전 설치 증가</a:t>
            </a:r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국내 </a:t>
            </a:r>
            <a:r>
              <a:rPr lang="en-US" altLang="ko-KR" smtClean="0"/>
              <a:t>NO</a:t>
            </a:r>
            <a:r>
              <a:rPr lang="ko-KR" altLang="en-US" smtClean="0"/>
              <a:t>재팬 운동 열풍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14352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401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35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862015"/>
              </p:ext>
            </p:extLst>
          </p:nvPr>
        </p:nvGraphicFramePr>
        <p:xfrm>
          <a:off x="1058124" y="369846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(2018)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(2019)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34,000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36,000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▲6%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▼-25%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600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▲50%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6,400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50,000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40,000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▼-20%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_2018</a:t>
            </a:r>
            <a:endParaRPr lang="en-US" altLang="ko-KR" sz="30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6" cy="287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61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211826"/>
              </p:ext>
            </p:extLst>
          </p:nvPr>
        </p:nvGraphicFramePr>
        <p:xfrm>
          <a:off x="1058122" y="3698464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(2019)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36,000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6,400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_2019</a:t>
            </a:r>
            <a:endParaRPr lang="en-US" altLang="ko-KR" sz="30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18466"/>
            <a:ext cx="4433126" cy="28799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8124" y="818466"/>
            <a:ext cx="8439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News)</a:t>
            </a:r>
          </a:p>
          <a:p>
            <a:endParaRPr lang="en-US" altLang="ko-KR" smtClean="0"/>
          </a:p>
          <a:p>
            <a:pPr marL="285750" indent="-285750">
              <a:buFontTx/>
              <a:buChar char="-"/>
            </a:pPr>
            <a:r>
              <a:rPr lang="ko-KR" altLang="en-US" smtClean="0"/>
              <a:t>코로나</a:t>
            </a:r>
            <a:r>
              <a:rPr lang="en-US" altLang="ko-KR" smtClean="0"/>
              <a:t>19 </a:t>
            </a:r>
            <a:r>
              <a:rPr lang="ko-KR" altLang="en-US" smtClean="0"/>
              <a:t>확산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150475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45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38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088773"/>
              </p:ext>
            </p:extLst>
          </p:nvPr>
        </p:nvGraphicFramePr>
        <p:xfrm>
          <a:off x="1058124" y="3698463"/>
          <a:ext cx="10080000" cy="221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18359904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92287316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7966510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34662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전년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(2019)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올해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(2020)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등락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61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baseline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36,000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▲67%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6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바이오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70,000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▲17%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2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엔터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1,200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CA0464"/>
                          </a:solidFill>
                        </a:rPr>
                        <a:t>▲100%</a:t>
                      </a:r>
                      <a:endParaRPr lang="ko-KR" altLang="en-US" b="0">
                        <a:solidFill>
                          <a:srgbClr val="CA046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67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6,400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2,000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▼-69%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077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뷰티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40,000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30,000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solidFill>
                            <a:srgbClr val="2088CA"/>
                          </a:solidFill>
                        </a:rPr>
                        <a:t>▼-25%</a:t>
                      </a:r>
                      <a:endParaRPr lang="ko-KR" altLang="en-US" b="0">
                        <a:solidFill>
                          <a:srgbClr val="2088C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57218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8124" y="300159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/>
              <a:t>모의투자</a:t>
            </a:r>
            <a:r>
              <a:rPr lang="en-US" altLang="ko-KR" sz="3000" b="1" smtClean="0"/>
              <a:t>_2019_</a:t>
            </a:r>
            <a:r>
              <a:rPr lang="ko-KR" altLang="en-US" sz="3000" b="1" smtClean="0"/>
              <a:t>종료</a:t>
            </a:r>
            <a:endParaRPr lang="en-US" altLang="ko-KR" sz="3000" b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96" y="821626"/>
            <a:ext cx="4433126" cy="287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52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39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184125" y="1697727"/>
            <a:ext cx="9827997" cy="3462544"/>
            <a:chOff x="1466498" y="1703565"/>
            <a:chExt cx="9827997" cy="3462544"/>
          </a:xfrm>
        </p:grpSpPr>
        <p:grpSp>
          <p:nvGrpSpPr>
            <p:cNvPr id="30" name="그룹 29"/>
            <p:cNvGrpSpPr/>
            <p:nvPr/>
          </p:nvGrpSpPr>
          <p:grpSpPr>
            <a:xfrm>
              <a:off x="1466498" y="1703565"/>
              <a:ext cx="5004262" cy="3462544"/>
              <a:chOff x="1272369" y="1049299"/>
              <a:chExt cx="5004262" cy="346254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4. </a:t>
                </a:r>
                <a:r>
                  <a:rPr lang="ko-KR" altLang="en-US" sz="3000" b="1"/>
                  <a:t>정리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7998" cy="2445999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574496" y="2723981"/>
              <a:ext cx="8439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관련 학과 </a:t>
              </a:r>
              <a:r>
                <a:rPr lang="en-US" altLang="ko-KR"/>
                <a:t>: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74496" y="3021367"/>
              <a:ext cx="6604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수학과</a:t>
              </a:r>
              <a:r>
                <a:rPr lang="en-US" altLang="ko-KR"/>
                <a:t>,</a:t>
              </a:r>
              <a:r>
                <a:rPr lang="ko-KR" altLang="en-US"/>
                <a:t> 통계학과</a:t>
              </a:r>
              <a:r>
                <a:rPr lang="en-US" altLang="ko-KR"/>
                <a:t>,</a:t>
              </a:r>
              <a:r>
                <a:rPr lang="ko-KR" altLang="en-US"/>
                <a:t> 컴퓨터공학과</a:t>
              </a:r>
              <a:r>
                <a:rPr lang="en-US" altLang="ko-KR"/>
                <a:t>,</a:t>
              </a:r>
              <a:r>
                <a:rPr lang="ko-KR" altLang="en-US"/>
                <a:t> 산업경영공학과</a:t>
              </a:r>
              <a:r>
                <a:rPr lang="en-US" altLang="ko-KR"/>
                <a:t> </a:t>
              </a:r>
              <a:r>
                <a:rPr lang="ko-KR" altLang="en-US"/>
                <a:t>등</a:t>
              </a:r>
              <a:endParaRPr lang="en-US" altLang="ko-K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74496" y="3688085"/>
              <a:ext cx="949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0. </a:t>
              </a:r>
              <a:r>
                <a:rPr lang="ko-KR" altLang="en-US"/>
                <a:t>주식이란</a:t>
              </a:r>
              <a:r>
                <a:rPr lang="en-US" altLang="ko-KR"/>
                <a:t>?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74496" y="4796777"/>
              <a:ext cx="9491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3. </a:t>
              </a:r>
              <a:r>
                <a:rPr lang="ko-KR" altLang="en-US"/>
                <a:t>모의투자</a:t>
              </a:r>
              <a:endParaRPr lang="en-US" altLang="ko-K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74496" y="4058113"/>
              <a:ext cx="963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1. </a:t>
              </a:r>
              <a:r>
                <a:rPr lang="ko-KR" altLang="en-US"/>
                <a:t>게임이론이란</a:t>
              </a:r>
              <a:r>
                <a:rPr lang="en-US" altLang="ko-KR"/>
                <a:t>? – </a:t>
              </a:r>
              <a:r>
                <a:rPr lang="ko-KR" altLang="en-US"/>
                <a:t>숫자 맞히기 </a:t>
              </a:r>
              <a:r>
                <a:rPr lang="en-US" altLang="ko-KR"/>
                <a:t>/ </a:t>
              </a:r>
              <a:r>
                <a:rPr lang="ko-KR" altLang="en-US"/>
                <a:t>최후통첩 게임</a:t>
              </a:r>
              <a:endParaRPr lang="en-US" altLang="ko-KR" b="1">
                <a:solidFill>
                  <a:srgbClr val="CA0464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74495" y="4427445"/>
              <a:ext cx="9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2. </a:t>
              </a:r>
              <a:r>
                <a:rPr lang="ko-KR" altLang="en-US"/>
                <a:t>퀀트란</a:t>
              </a:r>
              <a:r>
                <a:rPr lang="en-US" altLang="ko-KR"/>
                <a:t>? – </a:t>
              </a:r>
              <a:r>
                <a:rPr lang="ko-KR" altLang="en-US"/>
                <a:t>알고리즘 거래 </a:t>
              </a:r>
              <a:r>
                <a:rPr lang="en-US" altLang="ko-KR"/>
                <a:t>/ </a:t>
              </a:r>
              <a:r>
                <a:rPr lang="ko-KR" altLang="en-US" smtClean="0"/>
                <a:t>다중 </a:t>
              </a:r>
              <a:r>
                <a:rPr lang="ko-KR" altLang="en-US"/>
                <a:t>회귀 분석 </a:t>
              </a:r>
              <a:r>
                <a:rPr lang="en-US" altLang="ko-KR"/>
                <a:t>/ </a:t>
              </a:r>
              <a:r>
                <a:rPr lang="ko-KR" altLang="en-US"/>
                <a:t>주의점 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311010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147571" y="1845031"/>
            <a:ext cx="9901105" cy="3167936"/>
            <a:chOff x="1233621" y="1055568"/>
            <a:chExt cx="9901105" cy="3167936"/>
          </a:xfrm>
        </p:grpSpPr>
        <p:sp>
          <p:nvSpPr>
            <p:cNvPr id="13" name="TextBox 12"/>
            <p:cNvSpPr txBox="1"/>
            <p:nvPr/>
          </p:nvSpPr>
          <p:spPr>
            <a:xfrm>
              <a:off x="1341621" y="3397346"/>
              <a:ext cx="7954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3. </a:t>
              </a:r>
              <a:r>
                <a:rPr lang="ko-KR" altLang="en-US"/>
                <a:t>범위 밖의 숫자는 계산에 포함하지 않으며</a:t>
              </a:r>
              <a:r>
                <a:rPr lang="en-US" altLang="ko-KR"/>
                <a:t>, </a:t>
              </a:r>
              <a:r>
                <a:rPr lang="ko-KR" altLang="en-US"/>
                <a:t>공동 우승자 발생시 상금 </a:t>
              </a:r>
              <a:r>
                <a:rPr lang="en-US" altLang="ko-KR"/>
                <a:t>1/N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233621" y="1055568"/>
              <a:ext cx="9901105" cy="3167936"/>
              <a:chOff x="1233621" y="1055568"/>
              <a:chExt cx="9901105" cy="3167936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33621" y="1055568"/>
                <a:ext cx="8547905" cy="2711110"/>
                <a:chOff x="1272369" y="1049299"/>
                <a:chExt cx="8547905" cy="2711110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000" b="1"/>
                    <a:t>숫자 맞히기</a:t>
                  </a:r>
                  <a:endParaRPr lang="en-US" altLang="ko-KR" sz="3000" b="1"/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8547905" cy="1700578"/>
                  <a:chOff x="1272369" y="2059831"/>
                  <a:chExt cx="8547905" cy="1700578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8439905" cy="964104"/>
                    <a:chOff x="1380369" y="2059831"/>
                    <a:chExt cx="8439905" cy="964104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84399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/>
                        <a:t> 룰 설명 </a:t>
                      </a:r>
                      <a:r>
                        <a:rPr lang="en-US" altLang="ko-KR"/>
                        <a:t>: </a:t>
                      </a:r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654603"/>
                      <a:ext cx="500202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1. 0</a:t>
                      </a:r>
                      <a:r>
                        <a:rPr lang="ko-KR" altLang="en-US"/>
                        <a:t>에서 </a:t>
                      </a:r>
                      <a:r>
                        <a:rPr lang="en-US" altLang="ko-KR"/>
                        <a:t>100</a:t>
                      </a:r>
                      <a:r>
                        <a:rPr lang="ko-KR" altLang="en-US"/>
                        <a:t>까지의 정수 중 숫자 하나를 선택</a:t>
                      </a:r>
                      <a:endParaRPr lang="en-US" altLang="ko-KR"/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1694565"/>
                  </a:xfrm>
                  <a:prstGeom prst="rect">
                    <a:avLst/>
                  </a:prstGeom>
                  <a:solidFill>
                    <a:srgbClr val="CA04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" name="TextBox 11"/>
              <p:cNvSpPr txBox="1"/>
              <p:nvPr/>
            </p:nvSpPr>
            <p:spPr>
              <a:xfrm>
                <a:off x="1341622" y="3030204"/>
                <a:ext cx="9793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2. </a:t>
                </a:r>
                <a:r>
                  <a:rPr lang="ko-KR" altLang="en-US"/>
                  <a:t>모든 사람이 선택한 수의 평균에 </a:t>
                </a:r>
                <a:r>
                  <a:rPr lang="en-US" altLang="ko-KR"/>
                  <a:t>2/3</a:t>
                </a:r>
                <a:r>
                  <a:rPr lang="ko-KR" altLang="en-US"/>
                  <a:t>을 곱한 값에 가장 가까운 값을 적은 사람이 상금 획득</a:t>
                </a:r>
                <a:endParaRPr lang="en-US" altLang="ko-KR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449621" y="3854172"/>
                <a:ext cx="4297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hlinkClick r:id="rId2"/>
                  </a:rPr>
                  <a:t>https://forms.gle/GHWqrx7nUAxh5z836</a:t>
                </a:r>
                <a:endParaRPr lang="en-US" altLang="ko-K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211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9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824171" y="702439"/>
            <a:ext cx="8547905" cy="3757186"/>
            <a:chOff x="1233621" y="1055568"/>
            <a:chExt cx="8547905" cy="3757186"/>
          </a:xfrm>
        </p:grpSpPr>
        <p:sp>
          <p:nvSpPr>
            <p:cNvPr id="15" name="TextBox 14"/>
            <p:cNvSpPr txBox="1"/>
            <p:nvPr/>
          </p:nvSpPr>
          <p:spPr>
            <a:xfrm>
              <a:off x="1446397" y="3760661"/>
              <a:ext cx="2877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이러한 생각을 반복하면</a:t>
              </a:r>
              <a:r>
                <a:rPr lang="en-US" altLang="ko-KR"/>
                <a:t>…</a:t>
              </a: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233621" y="1055568"/>
              <a:ext cx="8547905" cy="3757186"/>
              <a:chOff x="1233621" y="1055568"/>
              <a:chExt cx="8547905" cy="3757186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33621" y="1055568"/>
                <a:ext cx="8547905" cy="3753359"/>
                <a:chOff x="1272369" y="1049299"/>
                <a:chExt cx="8547905" cy="3753359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000" b="1"/>
                    <a:t>숫자 맞히기</a:t>
                  </a:r>
                  <a:endParaRPr lang="en-US" altLang="ko-KR" sz="3000" b="1"/>
                </a:p>
              </p:txBody>
            </p:sp>
            <p:grpSp>
              <p:nvGrpSpPr>
                <p:cNvPr id="29" name="그룹 28"/>
                <p:cNvGrpSpPr/>
                <p:nvPr/>
              </p:nvGrpSpPr>
              <p:grpSpPr>
                <a:xfrm>
                  <a:off x="1272369" y="2059831"/>
                  <a:ext cx="8547905" cy="2742827"/>
                  <a:chOff x="1272369" y="2059831"/>
                  <a:chExt cx="8547905" cy="2742827"/>
                </a:xfrm>
              </p:grpSpPr>
              <p:grpSp>
                <p:nvGrpSpPr>
                  <p:cNvPr id="27" name="그룹 26"/>
                  <p:cNvGrpSpPr/>
                  <p:nvPr/>
                </p:nvGrpSpPr>
                <p:grpSpPr>
                  <a:xfrm>
                    <a:off x="1380369" y="2059831"/>
                    <a:ext cx="8439905" cy="964104"/>
                    <a:chOff x="1380369" y="2059831"/>
                    <a:chExt cx="8439905" cy="964104"/>
                  </a:xfrm>
                </p:grpSpPr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1380369" y="2059831"/>
                      <a:ext cx="843990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ko-KR" altLang="en-US"/>
                        <a:t>이상적인 답변</a:t>
                      </a:r>
                      <a:r>
                        <a:rPr lang="en-US" altLang="ko-KR"/>
                        <a:t> :</a:t>
                      </a:r>
                    </a:p>
                  </p:txBody>
                </p:sp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380369" y="2654603"/>
                      <a:ext cx="500202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/>
                        <a:t> </a:t>
                      </a:r>
                      <a:r>
                        <a:rPr lang="ko-KR" altLang="en-US"/>
                        <a:t>모든 사람이 선택한 숫자의 평균은 </a:t>
                      </a:r>
                      <a:r>
                        <a:rPr lang="en-US" altLang="ko-KR"/>
                        <a:t>50</a:t>
                      </a:r>
                    </a:p>
                  </p:txBody>
                </p:sp>
              </p:grpSp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272369" y="2065844"/>
                    <a:ext cx="108000" cy="2736814"/>
                  </a:xfrm>
                  <a:prstGeom prst="rect">
                    <a:avLst/>
                  </a:prstGeom>
                  <a:solidFill>
                    <a:srgbClr val="2088C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" name="TextBox 11"/>
              <p:cNvSpPr txBox="1"/>
              <p:nvPr/>
            </p:nvSpPr>
            <p:spPr>
              <a:xfrm>
                <a:off x="1341622" y="3030204"/>
                <a:ext cx="5087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</a:t>
                </a:r>
                <a:r>
                  <a:rPr lang="ko-KR" altLang="en-US"/>
                  <a:t>상금을 획득하기 위해서는 </a:t>
                </a:r>
                <a:r>
                  <a:rPr lang="en-US" altLang="ko-KR"/>
                  <a:t>50 * 2/3 = 33.333…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341622" y="3397346"/>
                <a:ext cx="7430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</a:t>
                </a:r>
                <a:r>
                  <a:rPr lang="ko-KR" altLang="en-US"/>
                  <a:t>모두가 이렇게 생각한다고 가정하면</a:t>
                </a:r>
                <a:r>
                  <a:rPr lang="en-US" altLang="ko-KR"/>
                  <a:t>,</a:t>
                </a:r>
                <a:r>
                  <a:rPr lang="ko-KR" altLang="en-US"/>
                  <a:t> 한 단계 더 나아가</a:t>
                </a:r>
                <a:r>
                  <a:rPr lang="en-US" altLang="ko-KR"/>
                  <a:t> 33 * 2/3 = 22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867027" y="4443422"/>
                <a:ext cx="6296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sym typeface="Wingdings" panose="05000000000000000000" pitchFamily="2" charset="2"/>
                  </a:rPr>
                  <a:t>    </a:t>
                </a:r>
                <a:r>
                  <a:rPr lang="ko-KR" altLang="en-US"/>
                  <a:t>하지만 이는 보통의 사람들을 지나치게 과대평가한 것</a:t>
                </a:r>
                <a:endParaRPr lang="en-US" altLang="ko-K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46396" y="4439595"/>
              <a:ext cx="1420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rgbClr val="2088CA"/>
                  </a:solidFill>
                </a:rPr>
                <a:t>0 * 2/3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8695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3.orbi.kr/data/file/united2/553e265b54ff49dfbe5041a2ff273e9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46" y="1712971"/>
            <a:ext cx="7560000" cy="460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824171" y="702439"/>
            <a:ext cx="5004262" cy="3753359"/>
            <a:chOff x="1272369" y="1049299"/>
            <a:chExt cx="5004262" cy="3753359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/>
                <a:t>숫자 맞추기</a:t>
              </a:r>
              <a:endParaRPr lang="en-US" altLang="ko-KR" sz="3000" b="1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72369" y="2065844"/>
              <a:ext cx="108000" cy="2736814"/>
            </a:xfrm>
            <a:prstGeom prst="rect">
              <a:avLst/>
            </a:prstGeom>
            <a:solidFill>
              <a:srgbClr val="2088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02550" y="1917700"/>
                <a:ext cx="1816100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35.8 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≃24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550" y="1917700"/>
                <a:ext cx="1816100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19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824171" y="702439"/>
            <a:ext cx="8547905" cy="5453119"/>
            <a:chOff x="1176469" y="132754"/>
            <a:chExt cx="8547905" cy="5453119"/>
          </a:xfrm>
        </p:grpSpPr>
        <p:grpSp>
          <p:nvGrpSpPr>
            <p:cNvPr id="6" name="그룹 5"/>
            <p:cNvGrpSpPr/>
            <p:nvPr/>
          </p:nvGrpSpPr>
          <p:grpSpPr>
            <a:xfrm>
              <a:off x="1176469" y="132754"/>
              <a:ext cx="8547905" cy="3757186"/>
              <a:chOff x="1233621" y="1055568"/>
              <a:chExt cx="8547905" cy="375718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446397" y="3760661"/>
                <a:ext cx="2877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이러한 생각을 반복하면</a:t>
                </a:r>
                <a:r>
                  <a:rPr lang="en-US" altLang="ko-KR"/>
                  <a:t>…</a:t>
                </a:r>
              </a:p>
            </p:txBody>
          </p:sp>
          <p:grpSp>
            <p:nvGrpSpPr>
              <p:cNvPr id="5" name="그룹 4"/>
              <p:cNvGrpSpPr/>
              <p:nvPr/>
            </p:nvGrpSpPr>
            <p:grpSpPr>
              <a:xfrm>
                <a:off x="1233621" y="1055568"/>
                <a:ext cx="8547905" cy="3757186"/>
                <a:chOff x="1233621" y="1055568"/>
                <a:chExt cx="8547905" cy="3757186"/>
              </a:xfrm>
            </p:grpSpPr>
            <p:grpSp>
              <p:nvGrpSpPr>
                <p:cNvPr id="30" name="그룹 29"/>
                <p:cNvGrpSpPr/>
                <p:nvPr/>
              </p:nvGrpSpPr>
              <p:grpSpPr>
                <a:xfrm>
                  <a:off x="1233621" y="1055568"/>
                  <a:ext cx="8547905" cy="3753359"/>
                  <a:chOff x="1272369" y="1049299"/>
                  <a:chExt cx="8547905" cy="3753359"/>
                </a:xfrm>
              </p:grpSpPr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1272369" y="1049299"/>
                    <a:ext cx="5004262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3000" b="1"/>
                      <a:t>숫자 맞히기</a:t>
                    </a:r>
                    <a:endParaRPr lang="en-US" altLang="ko-KR" sz="3000" b="1"/>
                  </a:p>
                </p:txBody>
              </p:sp>
              <p:grpSp>
                <p:nvGrpSpPr>
                  <p:cNvPr id="29" name="그룹 28"/>
                  <p:cNvGrpSpPr/>
                  <p:nvPr/>
                </p:nvGrpSpPr>
                <p:grpSpPr>
                  <a:xfrm>
                    <a:off x="1272369" y="2059831"/>
                    <a:ext cx="8547905" cy="2742827"/>
                    <a:chOff x="1272369" y="2059831"/>
                    <a:chExt cx="8547905" cy="2742827"/>
                  </a:xfrm>
                </p:grpSpPr>
                <p:grpSp>
                  <p:nvGrpSpPr>
                    <p:cNvPr id="27" name="그룹 26"/>
                    <p:cNvGrpSpPr/>
                    <p:nvPr/>
                  </p:nvGrpSpPr>
                  <p:grpSpPr>
                    <a:xfrm>
                      <a:off x="1380369" y="2059831"/>
                      <a:ext cx="8439905" cy="964104"/>
                      <a:chOff x="1380369" y="2059831"/>
                      <a:chExt cx="8439905" cy="964104"/>
                    </a:xfrm>
                  </p:grpSpPr>
                  <p:sp>
                    <p:nvSpPr>
                      <p:cNvPr id="3" name="TextBox 2"/>
                      <p:cNvSpPr txBox="1"/>
                      <p:nvPr/>
                    </p:nvSpPr>
                    <p:spPr>
                      <a:xfrm>
                        <a:off x="1380369" y="2059831"/>
                        <a:ext cx="843990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/>
                          <a:t> </a:t>
                        </a:r>
                        <a:r>
                          <a:rPr lang="ko-KR" altLang="en-US"/>
                          <a:t>이상적인 답변</a:t>
                        </a:r>
                        <a:r>
                          <a:rPr lang="en-US" altLang="ko-KR"/>
                          <a:t> :</a:t>
                        </a:r>
                      </a:p>
                    </p:txBody>
                  </p:sp>
                  <p:sp>
                    <p:nvSpPr>
                      <p:cNvPr id="4" name="TextBox 3"/>
                      <p:cNvSpPr txBox="1"/>
                      <p:nvPr/>
                    </p:nvSpPr>
                    <p:spPr>
                      <a:xfrm>
                        <a:off x="1380369" y="2654603"/>
                        <a:ext cx="500202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/>
                          <a:t> </a:t>
                        </a:r>
                        <a:r>
                          <a:rPr lang="ko-KR" altLang="en-US"/>
                          <a:t>모든 사람이 선택한 숫자의 평균은 </a:t>
                        </a:r>
                        <a:r>
                          <a:rPr lang="en-US" altLang="ko-KR"/>
                          <a:t>50</a:t>
                        </a:r>
                      </a:p>
                    </p:txBody>
                  </p:sp>
                </p:grpSp>
                <p:sp>
                  <p:nvSpPr>
                    <p:cNvPr id="28" name="직사각형 27"/>
                    <p:cNvSpPr/>
                    <p:nvPr/>
                  </p:nvSpPr>
                  <p:spPr>
                    <a:xfrm>
                      <a:off x="1272369" y="2065844"/>
                      <a:ext cx="108000" cy="2736814"/>
                    </a:xfrm>
                    <a:prstGeom prst="rect">
                      <a:avLst/>
                    </a:prstGeom>
                    <a:solidFill>
                      <a:srgbClr val="2088C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12" name="TextBox 11"/>
                <p:cNvSpPr txBox="1"/>
                <p:nvPr/>
              </p:nvSpPr>
              <p:spPr>
                <a:xfrm>
                  <a:off x="1341622" y="3030204"/>
                  <a:ext cx="50877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</a:t>
                  </a:r>
                  <a:r>
                    <a:rPr lang="ko-KR" altLang="en-US"/>
                    <a:t>상금을 획득하기 위해서는 </a:t>
                  </a:r>
                  <a:r>
                    <a:rPr lang="en-US" altLang="ko-KR"/>
                    <a:t>50 * 2/3 = 33.333…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341622" y="3397346"/>
                  <a:ext cx="74309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</a:t>
                  </a:r>
                  <a:r>
                    <a:rPr lang="ko-KR" altLang="en-US"/>
                    <a:t>모두가 이렇게 생각한다고 가정하면</a:t>
                  </a:r>
                  <a:r>
                    <a:rPr lang="en-US" altLang="ko-KR"/>
                    <a:t>,</a:t>
                  </a:r>
                  <a:r>
                    <a:rPr lang="ko-KR" altLang="en-US"/>
                    <a:t> 한 단계 더 나아가</a:t>
                  </a:r>
                  <a:r>
                    <a:rPr lang="en-US" altLang="ko-KR"/>
                    <a:t> 33 * 2/3 = 22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867027" y="4443422"/>
                  <a:ext cx="62960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   </a:t>
                  </a:r>
                  <a:r>
                    <a:rPr lang="ko-KR" altLang="en-US"/>
                    <a:t>하지만 이는 보통의 사람들을 지나치게 과대평가한 것</a:t>
                  </a:r>
                  <a:endParaRPr lang="en-US" altLang="ko-KR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1446396" y="4439595"/>
                <a:ext cx="14206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>
                    <a:solidFill>
                      <a:srgbClr val="2088CA"/>
                    </a:solidFill>
                  </a:rPr>
                  <a:t>0 * 2/3 = 0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1176469" y="4485562"/>
              <a:ext cx="7434131" cy="1100311"/>
              <a:chOff x="1176469" y="5256039"/>
              <a:chExt cx="7434131" cy="1100311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284470" y="5256039"/>
                <a:ext cx="7326130" cy="1100311"/>
                <a:chOff x="1233621" y="4905434"/>
                <a:chExt cx="7326130" cy="1100311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1233621" y="4905434"/>
                  <a:ext cx="73261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/>
                    <a:t> 보통 사람들은 </a:t>
                  </a:r>
                  <a:r>
                    <a:rPr lang="ko-KR" altLang="en-US" b="1">
                      <a:solidFill>
                        <a:srgbClr val="CA0464"/>
                      </a:solidFill>
                    </a:rPr>
                    <a:t>보통 사람들이 어떤 의견을 가지고 있다고 예측</a:t>
                  </a:r>
                  <a:r>
                    <a:rPr lang="ko-KR" altLang="en-US"/>
                    <a:t>하는가</a:t>
                  </a:r>
                  <a:endParaRPr lang="en-US" altLang="ko-KR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1233622" y="5636413"/>
                  <a:ext cx="5392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 </a:t>
                  </a:r>
                  <a:r>
                    <a:rPr lang="ko-KR" altLang="en-US">
                      <a:sym typeface="Wingdings" panose="05000000000000000000" pitchFamily="2" charset="2"/>
                    </a:rPr>
                    <a:t>주식시장에서 주가가 위아래로 요동치는 이유</a:t>
                  </a:r>
                  <a:endParaRPr lang="en-US" altLang="ko-KR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233621" y="5272576"/>
                  <a:ext cx="69927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>
                      <a:sym typeface="Wingdings" panose="05000000000000000000" pitchFamily="2" charset="2"/>
                    </a:rPr>
                    <a:t>  </a:t>
                  </a:r>
                  <a:r>
                    <a:rPr lang="ko-KR" altLang="en-US">
                      <a:sym typeface="Wingdings" panose="05000000000000000000" pitchFamily="2" charset="2"/>
                    </a:rPr>
                    <a:t>가장 많은 사람들이 좋다고 생각할 것 같은 주식을 사야 이득</a:t>
                  </a:r>
                  <a:endParaRPr lang="en-US" altLang="ko-KR"/>
                </a:p>
              </p:txBody>
            </p:sp>
          </p:grpSp>
          <p:sp>
            <p:nvSpPr>
              <p:cNvPr id="24" name="직사각형 23"/>
              <p:cNvSpPr/>
              <p:nvPr/>
            </p:nvSpPr>
            <p:spPr>
              <a:xfrm>
                <a:off x="1176469" y="5256039"/>
                <a:ext cx="108000" cy="1100311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610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905" y="849027"/>
            <a:ext cx="4792772" cy="180000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1685571" y="1475699"/>
            <a:ext cx="8825106" cy="3906600"/>
            <a:chOff x="1685571" y="1788670"/>
            <a:chExt cx="8825106" cy="3906600"/>
          </a:xfrm>
        </p:grpSpPr>
        <p:grpSp>
          <p:nvGrpSpPr>
            <p:cNvPr id="23" name="그룹 22"/>
            <p:cNvGrpSpPr/>
            <p:nvPr/>
          </p:nvGrpSpPr>
          <p:grpSpPr>
            <a:xfrm>
              <a:off x="1685571" y="1788670"/>
              <a:ext cx="8825106" cy="3537268"/>
              <a:chOff x="1147570" y="1845031"/>
              <a:chExt cx="8825106" cy="3537268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1147570" y="1845031"/>
                <a:ext cx="8825106" cy="3080442"/>
                <a:chOff x="1233620" y="1055568"/>
                <a:chExt cx="8825106" cy="3080442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1341622" y="3397346"/>
                  <a:ext cx="871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3. B</a:t>
                  </a:r>
                  <a:r>
                    <a:rPr lang="ko-KR" altLang="en-US"/>
                    <a:t>가 수락하면 </a:t>
                  </a:r>
                  <a:r>
                    <a:rPr lang="en-US" altLang="ko-KR"/>
                    <a:t>A</a:t>
                  </a:r>
                  <a:r>
                    <a:rPr lang="ko-KR" altLang="en-US"/>
                    <a:t>의 제안대로 돈을 나눠 가지며</a:t>
                  </a:r>
                  <a:r>
                    <a:rPr lang="en-US" altLang="ko-KR"/>
                    <a:t>, </a:t>
                  </a:r>
                  <a:r>
                    <a:rPr lang="ko-KR" altLang="en-US"/>
                    <a:t>거절하면 둘 다 돈을 받지 못한다</a:t>
                  </a:r>
                  <a:endParaRPr lang="en-US" altLang="ko-KR"/>
                </a:p>
              </p:txBody>
            </p:sp>
            <p:grpSp>
              <p:nvGrpSpPr>
                <p:cNvPr id="6" name="그룹 5"/>
                <p:cNvGrpSpPr/>
                <p:nvPr/>
              </p:nvGrpSpPr>
              <p:grpSpPr>
                <a:xfrm>
                  <a:off x="1233620" y="1055568"/>
                  <a:ext cx="8547906" cy="3080442"/>
                  <a:chOff x="1233620" y="1055568"/>
                  <a:chExt cx="8547906" cy="3080442"/>
                </a:xfrm>
              </p:grpSpPr>
              <p:grpSp>
                <p:nvGrpSpPr>
                  <p:cNvPr id="30" name="그룹 29"/>
                  <p:cNvGrpSpPr/>
                  <p:nvPr/>
                </p:nvGrpSpPr>
                <p:grpSpPr>
                  <a:xfrm>
                    <a:off x="1233620" y="1055568"/>
                    <a:ext cx="8547906" cy="3080442"/>
                    <a:chOff x="1272368" y="1049299"/>
                    <a:chExt cx="8547906" cy="3080442"/>
                  </a:xfrm>
                </p:grpSpPr>
                <p:sp>
                  <p:nvSpPr>
                    <p:cNvPr id="2" name="TextBox 1"/>
                    <p:cNvSpPr txBox="1"/>
                    <p:nvPr/>
                  </p:nvSpPr>
                  <p:spPr>
                    <a:xfrm>
                      <a:off x="1272369" y="1049299"/>
                      <a:ext cx="5004262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3000" b="1"/>
                        <a:t>최후통첩 게임</a:t>
                      </a:r>
                      <a:endParaRPr lang="en-US" altLang="ko-KR" sz="3000" b="1"/>
                    </a:p>
                  </p:txBody>
                </p:sp>
                <p:grpSp>
                  <p:nvGrpSpPr>
                    <p:cNvPr id="29" name="그룹 28"/>
                    <p:cNvGrpSpPr/>
                    <p:nvPr/>
                  </p:nvGrpSpPr>
                  <p:grpSpPr>
                    <a:xfrm>
                      <a:off x="1272368" y="2059831"/>
                      <a:ext cx="8547906" cy="2069910"/>
                      <a:chOff x="1272368" y="2059831"/>
                      <a:chExt cx="8547906" cy="2069910"/>
                    </a:xfrm>
                  </p:grpSpPr>
                  <p:grpSp>
                    <p:nvGrpSpPr>
                      <p:cNvPr id="27" name="그룹 26"/>
                      <p:cNvGrpSpPr/>
                      <p:nvPr/>
                    </p:nvGrpSpPr>
                    <p:grpSpPr>
                      <a:xfrm>
                        <a:off x="1380369" y="2059831"/>
                        <a:ext cx="8439905" cy="964104"/>
                        <a:chOff x="1380369" y="2059831"/>
                        <a:chExt cx="8439905" cy="964104"/>
                      </a:xfrm>
                    </p:grpSpPr>
                    <p:sp>
                      <p:nvSpPr>
                        <p:cNvPr id="3" name="TextBox 2"/>
                        <p:cNvSpPr txBox="1"/>
                        <p:nvPr/>
                      </p:nvSpPr>
                      <p:spPr>
                        <a:xfrm>
                          <a:off x="1380369" y="2059831"/>
                          <a:ext cx="843990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ko-KR" altLang="en-US"/>
                            <a:t> 룰 설명 </a:t>
                          </a:r>
                          <a:r>
                            <a:rPr lang="en-US" altLang="ko-KR"/>
                            <a:t>: </a:t>
                          </a:r>
                        </a:p>
                      </p:txBody>
                    </p:sp>
                    <p:sp>
                      <p:nvSpPr>
                        <p:cNvPr id="4" name="TextBox 3"/>
                        <p:cNvSpPr txBox="1"/>
                        <p:nvPr/>
                      </p:nvSpPr>
                      <p:spPr>
                        <a:xfrm>
                          <a:off x="1380369" y="2654603"/>
                          <a:ext cx="500202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ko-KR"/>
                            <a:t> 1. </a:t>
                          </a:r>
                          <a:r>
                            <a:rPr lang="ko-KR" altLang="en-US"/>
                            <a:t>참여자 </a:t>
                          </a:r>
                          <a:r>
                            <a:rPr lang="en-US" altLang="ko-KR"/>
                            <a:t>A</a:t>
                          </a:r>
                          <a:r>
                            <a:rPr lang="ko-KR" altLang="en-US"/>
                            <a:t>와 </a:t>
                          </a:r>
                          <a:r>
                            <a:rPr lang="en-US" altLang="ko-KR"/>
                            <a:t>B</a:t>
                          </a:r>
                          <a:r>
                            <a:rPr lang="ko-KR" altLang="en-US"/>
                            <a:t>는 </a:t>
                          </a:r>
                          <a:r>
                            <a:rPr lang="en-US" altLang="ko-KR"/>
                            <a:t>100</a:t>
                          </a:r>
                          <a:r>
                            <a:rPr lang="ko-KR" altLang="en-US"/>
                            <a:t>만원을 나눠 가진다</a:t>
                          </a:r>
                          <a:endParaRPr lang="en-US" altLang="ko-KR"/>
                        </a:p>
                      </p:txBody>
                    </p:sp>
                  </p:grpSp>
                  <p:sp>
                    <p:nvSpPr>
                      <p:cNvPr id="28" name="직사각형 27"/>
                      <p:cNvSpPr/>
                      <p:nvPr/>
                    </p:nvSpPr>
                    <p:spPr>
                      <a:xfrm>
                        <a:off x="1272368" y="2065844"/>
                        <a:ext cx="108001" cy="2063897"/>
                      </a:xfrm>
                      <a:prstGeom prst="rect">
                        <a:avLst/>
                      </a:prstGeom>
                      <a:solidFill>
                        <a:srgbClr val="CA046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341622" y="3030204"/>
                    <a:ext cx="82313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2. A</a:t>
                    </a:r>
                    <a:r>
                      <a:rPr lang="ko-KR" altLang="en-US"/>
                      <a:t>는 </a:t>
                    </a:r>
                    <a:r>
                      <a:rPr lang="en-US" altLang="ko-KR"/>
                      <a:t>B</a:t>
                    </a:r>
                    <a:r>
                      <a:rPr lang="ko-KR" altLang="en-US"/>
                      <a:t>에게 돈을 어떻게 나눌지 비율로 제안하며</a:t>
                    </a:r>
                    <a:r>
                      <a:rPr lang="en-US" altLang="ko-KR"/>
                      <a:t>, B</a:t>
                    </a:r>
                    <a:r>
                      <a:rPr lang="ko-KR" altLang="en-US"/>
                      <a:t>는 제안을 수락</a:t>
                    </a:r>
                    <a:r>
                      <a:rPr lang="en-US" altLang="ko-KR"/>
                      <a:t>/</a:t>
                    </a:r>
                    <a:r>
                      <a:rPr lang="ko-KR" altLang="en-US"/>
                      <a:t>거절한다</a:t>
                    </a:r>
                    <a:endParaRPr lang="en-US" altLang="ko-KR"/>
                  </a:p>
                </p:txBody>
              </p:sp>
            </p:grpSp>
          </p:grpSp>
          <p:sp>
            <p:nvSpPr>
              <p:cNvPr id="15" name="TextBox 14"/>
              <p:cNvSpPr txBox="1"/>
              <p:nvPr/>
            </p:nvSpPr>
            <p:spPr>
              <a:xfrm>
                <a:off x="1255572" y="4556141"/>
                <a:ext cx="612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4. A</a:t>
                </a:r>
                <a:r>
                  <a:rPr lang="ko-KR" altLang="en-US"/>
                  <a:t>는 제안을 한 번만 할 수 있으며</a:t>
                </a:r>
                <a:r>
                  <a:rPr lang="en-US" altLang="ko-KR"/>
                  <a:t>, </a:t>
                </a:r>
                <a:r>
                  <a:rPr lang="ko-KR" altLang="en-US"/>
                  <a:t>철회</a:t>
                </a:r>
                <a:r>
                  <a:rPr lang="en-US" altLang="ko-KR"/>
                  <a:t>/</a:t>
                </a:r>
                <a:r>
                  <a:rPr lang="ko-KR" altLang="en-US"/>
                  <a:t>번복은 불가능</a:t>
                </a:r>
                <a:endParaRPr lang="en-US" altLang="ko-KR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63571" y="5012967"/>
                <a:ext cx="4297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hlinkClick r:id="rId3"/>
                  </a:rPr>
                  <a:t>https://forms.gle/f23gzEau5Mx7XYbP7</a:t>
                </a:r>
                <a:endParaRPr lang="en-US" altLang="ko-K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1901572" y="5325938"/>
              <a:ext cx="4297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hlinkClick r:id="rId4"/>
                </a:rPr>
                <a:t>https://forms.gle/zztty8Y4pWgMqhAg8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252033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1396</Words>
  <Application>Microsoft Office PowerPoint</Application>
  <PresentationFormat>와이드스크린</PresentationFormat>
  <Paragraphs>427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K1833P1</cp:lastModifiedBy>
  <cp:revision>240</cp:revision>
  <dcterms:created xsi:type="dcterms:W3CDTF">2022-11-14T06:15:22Z</dcterms:created>
  <dcterms:modified xsi:type="dcterms:W3CDTF">2022-12-13T05:00:01Z</dcterms:modified>
</cp:coreProperties>
</file>