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9961" y="1417490"/>
            <a:ext cx="500426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암호기술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중요한 </a:t>
            </a:r>
            <a:r>
              <a:rPr lang="ko-KR" altLang="en-US" sz="1200"/>
              <a:t>정보를 읽기 어려운 값으로 변환하여 제 </a:t>
            </a:r>
            <a:r>
              <a:rPr lang="en-US" altLang="ko-KR" sz="1200"/>
              <a:t>3</a:t>
            </a:r>
            <a:r>
              <a:rPr lang="ko-KR" altLang="en-US" sz="1200"/>
              <a:t>자가 볼 수 없도록 하는 기술입니다</a:t>
            </a:r>
            <a:r>
              <a:rPr lang="en-US" altLang="ko-KR" sz="1200"/>
              <a:t>. </a:t>
            </a:r>
            <a:r>
              <a:rPr lang="ko-KR" altLang="en-US" sz="1200"/>
              <a:t>암호기술의 안전성은 수학적인 원리에 기반하며</a:t>
            </a:r>
            <a:r>
              <a:rPr lang="en-US" altLang="ko-KR" sz="1200"/>
              <a:t>, </a:t>
            </a:r>
            <a:r>
              <a:rPr lang="ko-KR" altLang="en-US" sz="1200"/>
              <a:t>보안에 있어서 중요한 정보를 직접적으로 보호하는 원천기술 입니다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/>
              <a:t> 암호기술을 통해 보호하고자 하는 원본 데이터를 평문</a:t>
            </a:r>
            <a:r>
              <a:rPr lang="en-US" altLang="ko-KR" sz="1200"/>
              <a:t>(plaintext)</a:t>
            </a:r>
            <a:r>
              <a:rPr lang="ko-KR" altLang="en-US" sz="1200"/>
              <a:t>라고 하며</a:t>
            </a:r>
            <a:r>
              <a:rPr lang="en-US" altLang="ko-KR" sz="1200"/>
              <a:t>, </a:t>
            </a:r>
            <a:r>
              <a:rPr lang="ko-KR" altLang="en-US" sz="1200"/>
              <a:t>평문에 암호기술을 적용한 것을 암호문</a:t>
            </a:r>
            <a:r>
              <a:rPr lang="en-US" altLang="ko-KR" sz="1200"/>
              <a:t>(ciphertext)</a:t>
            </a:r>
            <a:r>
              <a:rPr lang="ko-KR" altLang="en-US" sz="1200"/>
              <a:t>라고 합니다</a:t>
            </a:r>
            <a:r>
              <a:rPr lang="en-US" altLang="ko-KR" sz="1200"/>
              <a:t>. </a:t>
            </a:r>
            <a:r>
              <a:rPr lang="ko-KR" altLang="en-US" sz="1200"/>
              <a:t>이렇게</a:t>
            </a:r>
            <a:r>
              <a:rPr lang="en-US" altLang="ko-KR" sz="1200"/>
              <a:t>, </a:t>
            </a:r>
            <a:r>
              <a:rPr lang="ko-KR" altLang="en-US" sz="1200"/>
              <a:t>평문에 암호기술을 적용하여 암호문으로 변환하는 과정을 암호화라고 하며</a:t>
            </a:r>
            <a:r>
              <a:rPr lang="en-US" altLang="ko-KR" sz="1200"/>
              <a:t>, </a:t>
            </a:r>
            <a:r>
              <a:rPr lang="ko-KR" altLang="en-US" sz="1200"/>
              <a:t>다시 평문으로 복원하는 과정을 복호화라고 합니다</a:t>
            </a:r>
            <a:r>
              <a:rPr lang="en-US" altLang="ko-KR" sz="1200"/>
              <a:t>. </a:t>
            </a:r>
            <a:r>
              <a:rPr lang="ko-KR" altLang="en-US" sz="1200"/>
              <a:t>암호화하기 위해서는 암호 키</a:t>
            </a:r>
            <a:r>
              <a:rPr lang="en-US" altLang="ko-KR" sz="1200"/>
              <a:t>(key)</a:t>
            </a:r>
            <a:r>
              <a:rPr lang="ko-KR" altLang="en-US" sz="1200"/>
              <a:t>가 필요하며</a:t>
            </a:r>
            <a:r>
              <a:rPr lang="en-US" altLang="ko-KR" sz="1200"/>
              <a:t>, </a:t>
            </a:r>
            <a:r>
              <a:rPr lang="ko-KR" altLang="en-US" sz="1200"/>
              <a:t>키가 있어야만 암호문을 복호화할 수 있습니다</a:t>
            </a:r>
            <a:r>
              <a:rPr lang="en-US" altLang="ko-KR" sz="1200"/>
              <a:t>. </a:t>
            </a:r>
            <a:r>
              <a:rPr lang="ko-KR" altLang="en-US" sz="1200"/>
              <a:t>그렇게 때문에 암호 키는 비밀</a:t>
            </a:r>
            <a:r>
              <a:rPr lang="en-US" altLang="ko-KR" sz="1200"/>
              <a:t>(secret)</a:t>
            </a:r>
            <a:r>
              <a:rPr lang="ko-KR" altLang="en-US" sz="1200"/>
              <a:t>로 유지되어야 하며 제</a:t>
            </a:r>
            <a:r>
              <a:rPr lang="en-US" altLang="ko-KR" sz="1200"/>
              <a:t>3</a:t>
            </a:r>
            <a:r>
              <a:rPr lang="ko-KR" altLang="en-US" sz="1200"/>
              <a:t>자가 알 수 없어야 합니다</a:t>
            </a:r>
            <a:r>
              <a:rPr lang="en-US" altLang="ko-KR" sz="1200"/>
              <a:t>.</a:t>
            </a:r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r>
              <a:rPr lang="ko-KR" altLang="en-US" sz="1200" smtClean="0"/>
              <a:t>디지털포렌식</a:t>
            </a:r>
            <a:r>
              <a:rPr lang="ko-KR" altLang="en-US" sz="1200"/>
              <a:t>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과학 수사 </a:t>
            </a:r>
            <a:endParaRPr lang="en-US" altLang="ko-KR" sz="1200" smtClean="0"/>
          </a:p>
          <a:p>
            <a:r>
              <a:rPr lang="ko-KR" altLang="en-US" sz="1200" smtClean="0"/>
              <a:t>휴대폰에 저장된 파일들은 전부 암호화되어 있는데</a:t>
            </a:r>
            <a:r>
              <a:rPr lang="en-US" altLang="ko-KR" sz="1200" smtClean="0"/>
              <a:t>, </a:t>
            </a:r>
            <a:r>
              <a:rPr lang="ko-KR" altLang="en-US" sz="1200" smtClean="0"/>
              <a:t>포렌식을 할 때는 이 암호화된 문자들을 해석해서 추출해야 함</a:t>
            </a:r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0065" y="1379912"/>
            <a:ext cx="500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컴퓨터 보안 </a:t>
            </a:r>
            <a:r>
              <a:rPr lang="en-US" altLang="ko-KR" sz="1200" smtClean="0"/>
              <a:t>/ </a:t>
            </a:r>
            <a:r>
              <a:rPr lang="ko-KR" altLang="en-US" sz="1200" smtClean="0"/>
              <a:t>수학 </a:t>
            </a:r>
            <a:r>
              <a:rPr lang="en-US" altLang="ko-KR" sz="1200" smtClean="0"/>
              <a:t>/ </a:t>
            </a:r>
            <a:r>
              <a:rPr lang="ko-KR" altLang="en-US" sz="1200" smtClean="0"/>
              <a:t>통신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전자화폐</a:t>
            </a:r>
            <a:r>
              <a:rPr lang="en-US" altLang="ko-KR" sz="1200" smtClean="0"/>
              <a:t>, </a:t>
            </a:r>
            <a:r>
              <a:rPr lang="ko-KR" altLang="en-US" sz="1200" smtClean="0"/>
              <a:t>전자결제</a:t>
            </a:r>
            <a:endParaRPr lang="ko-KR" altLang="en-US" sz="1200"/>
          </a:p>
        </p:txBody>
      </p:sp>
      <p:sp>
        <p:nvSpPr>
          <p:cNvPr id="3" name="TextBox 2"/>
          <p:cNvSpPr txBox="1"/>
          <p:nvPr/>
        </p:nvSpPr>
        <p:spPr>
          <a:xfrm>
            <a:off x="4574770" y="3369425"/>
            <a:ext cx="500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DNA </a:t>
            </a:r>
            <a:r>
              <a:rPr lang="ko-KR" altLang="en-US" sz="1200" smtClean="0"/>
              <a:t>검사 결과</a:t>
            </a:r>
            <a:r>
              <a:rPr lang="en-US" altLang="ko-KR" sz="1200" smtClean="0"/>
              <a:t>, </a:t>
            </a:r>
            <a:r>
              <a:rPr lang="ko-KR" altLang="en-US" sz="1200" smtClean="0"/>
              <a:t>현장 과학수사요원의 것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2215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4770" y="3369425"/>
            <a:ext cx="5004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DNA</a:t>
            </a:r>
          </a:p>
          <a:p>
            <a:r>
              <a:rPr lang="ko-KR" altLang="en-US" sz="1200" smtClean="0"/>
              <a:t>지문</a:t>
            </a:r>
            <a:endParaRPr lang="en-US" altLang="ko-KR" sz="1200" smtClean="0"/>
          </a:p>
          <a:p>
            <a:r>
              <a:rPr lang="ko-KR" altLang="en-US" sz="1200" smtClean="0"/>
              <a:t>법보행</a:t>
            </a:r>
            <a:endParaRPr lang="en-US" altLang="ko-KR" sz="1200" smtClean="0"/>
          </a:p>
          <a:p>
            <a:r>
              <a:rPr lang="ko-KR" altLang="en-US" sz="1200" smtClean="0"/>
              <a:t>영상분석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227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33207" y="3377738"/>
            <a:ext cx="5004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암호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수사</a:t>
            </a:r>
            <a:r>
              <a:rPr lang="en-US" altLang="ko-KR" sz="1200" smtClean="0"/>
              <a:t>- </a:t>
            </a:r>
            <a:r>
              <a:rPr lang="ko-KR" altLang="en-US" sz="1200" smtClean="0"/>
              <a:t>아스피린</a:t>
            </a:r>
            <a:r>
              <a:rPr lang="en-US" altLang="ko-KR" sz="1200" smtClean="0"/>
              <a:t>-</a:t>
            </a:r>
            <a:r>
              <a:rPr lang="ko-KR" altLang="en-US" sz="1200" smtClean="0"/>
              <a:t>꼬꼬무 양자</a:t>
            </a:r>
            <a:r>
              <a:rPr lang="en-US" altLang="ko-KR" sz="1200" smtClean="0"/>
              <a:t>-</a:t>
            </a:r>
            <a:r>
              <a:rPr lang="ko-KR" altLang="en-US" sz="1200" smtClean="0"/>
              <a:t>주식</a:t>
            </a:r>
            <a:r>
              <a:rPr lang="en-US" altLang="ko-KR" sz="1200" smtClean="0"/>
              <a:t>-</a:t>
            </a:r>
            <a:r>
              <a:rPr lang="ko-KR" altLang="en-US" sz="1200" smtClean="0"/>
              <a:t>코딩</a:t>
            </a:r>
            <a:r>
              <a:rPr lang="en-US" altLang="ko-KR" sz="1200" smtClean="0"/>
              <a:t>-</a:t>
            </a:r>
          </a:p>
          <a:p>
            <a:endParaRPr lang="en-US" altLang="ko-KR" sz="1200"/>
          </a:p>
          <a:p>
            <a:r>
              <a:rPr lang="ko-KR" altLang="en-US" sz="1200" smtClean="0"/>
              <a:t>로봇</a:t>
            </a:r>
            <a:endParaRPr lang="en-US" altLang="ko-KR" sz="1200" smtClean="0"/>
          </a:p>
          <a:p>
            <a:r>
              <a:rPr lang="ko-KR" altLang="en-US" sz="1200" smtClean="0"/>
              <a:t>반도체</a:t>
            </a:r>
            <a:endParaRPr lang="en-US" altLang="ko-KR" sz="1200" smtClean="0"/>
          </a:p>
          <a:p>
            <a:r>
              <a:rPr lang="ko-KR" altLang="en-US" sz="1200" smtClean="0"/>
              <a:t>건축</a:t>
            </a:r>
            <a:endParaRPr lang="en-US" altLang="ko-KR" sz="1200" smtClean="0"/>
          </a:p>
          <a:p>
            <a:r>
              <a:rPr lang="ko-KR" altLang="en-US" sz="1200" smtClean="0"/>
              <a:t>생화학</a:t>
            </a:r>
            <a:endParaRPr lang="en-US" altLang="ko-KR" sz="1200" smtClean="0"/>
          </a:p>
          <a:p>
            <a:r>
              <a:rPr lang="ko-KR" altLang="en-US" sz="1200" smtClean="0"/>
              <a:t>간호</a:t>
            </a:r>
            <a:r>
              <a:rPr lang="en-US" altLang="ko-KR" sz="1200" smtClean="0"/>
              <a:t>/</a:t>
            </a:r>
            <a:r>
              <a:rPr lang="ko-KR" altLang="en-US" sz="1200" smtClean="0"/>
              <a:t>생명</a:t>
            </a:r>
            <a:r>
              <a:rPr lang="en-US" altLang="ko-KR" sz="1200" smtClean="0"/>
              <a:t>/</a:t>
            </a:r>
            <a:r>
              <a:rPr lang="ko-KR" altLang="en-US" sz="1200" smtClean="0"/>
              <a:t>의치한</a:t>
            </a:r>
            <a:endParaRPr lang="en-US" altLang="ko-KR" sz="1200" smtClean="0"/>
          </a:p>
          <a:p>
            <a:r>
              <a:rPr lang="ko-KR" altLang="en-US" sz="1200" smtClean="0"/>
              <a:t>수학교육</a:t>
            </a:r>
            <a:endParaRPr lang="en-US" altLang="ko-KR" sz="1200" smtClean="0"/>
          </a:p>
          <a:p>
            <a:r>
              <a:rPr lang="ko-KR" altLang="en-US" sz="1200" smtClean="0"/>
              <a:t>스포츠과학</a:t>
            </a:r>
            <a:endParaRPr lang="en-US" altLang="ko-KR" sz="1200" smtClean="0"/>
          </a:p>
          <a:p>
            <a:r>
              <a:rPr lang="ko-KR" altLang="en-US" sz="1200" smtClean="0"/>
              <a:t>인공지능</a:t>
            </a:r>
            <a:endParaRPr lang="en-US" altLang="ko-KR" sz="1200" smtClean="0"/>
          </a:p>
          <a:p>
            <a:r>
              <a:rPr lang="ko-KR" altLang="en-US" sz="1200" smtClean="0"/>
              <a:t>산업디자인</a:t>
            </a:r>
            <a:r>
              <a:rPr lang="en-US" altLang="ko-KR" sz="1200" smtClean="0"/>
              <a:t>/</a:t>
            </a:r>
            <a:r>
              <a:rPr lang="ko-KR" altLang="en-US" sz="1200" smtClean="0"/>
              <a:t>인간공학</a:t>
            </a:r>
            <a:endParaRPr lang="en-US" altLang="ko-KR" sz="1200" smtClean="0"/>
          </a:p>
          <a:p>
            <a:r>
              <a:rPr lang="ko-KR" altLang="en-US" sz="1200" smtClean="0"/>
              <a:t>산업공학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2168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1519" y="3369425"/>
            <a:ext cx="5004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아스피린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유기합성 </a:t>
            </a:r>
            <a:endParaRPr lang="en-US" altLang="ko-KR" sz="1200" smtClean="0"/>
          </a:p>
          <a:p>
            <a:r>
              <a:rPr lang="ko-KR" altLang="en-US" sz="1200" smtClean="0"/>
              <a:t>촉매</a:t>
            </a:r>
            <a:endParaRPr lang="en-US" altLang="ko-KR" sz="1200" smtClean="0"/>
          </a:p>
          <a:p>
            <a:r>
              <a:rPr lang="ko-KR" altLang="en-US" sz="1200" smtClean="0"/>
              <a:t>결합</a:t>
            </a:r>
            <a:endParaRPr lang="en-US" altLang="ko-KR" sz="1200" smtClean="0"/>
          </a:p>
          <a:p>
            <a:r>
              <a:rPr lang="ko-KR" altLang="en-US" sz="1200" smtClean="0"/>
              <a:t>몰수비</a:t>
            </a:r>
            <a:r>
              <a:rPr lang="en-US" altLang="ko-KR" sz="1200" smtClean="0"/>
              <a:t>..?</a:t>
            </a:r>
          </a:p>
          <a:p>
            <a:r>
              <a:rPr lang="ko-KR" altLang="en-US" sz="1200" smtClean="0"/>
              <a:t>보고서 작성</a:t>
            </a:r>
            <a:endParaRPr lang="en-US" altLang="ko-KR" sz="1200" smtClean="0"/>
          </a:p>
          <a:p>
            <a:r>
              <a:rPr lang="ko-KR" altLang="en-US" sz="1200" smtClean="0"/>
              <a:t>수득률 계산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811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08268" y="3386051"/>
            <a:ext cx="5004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주식</a:t>
            </a:r>
            <a:r>
              <a:rPr lang="en-US" altLang="ko-KR" sz="1200" smtClean="0"/>
              <a:t>-</a:t>
            </a:r>
          </a:p>
          <a:p>
            <a:r>
              <a:rPr lang="ko-KR" altLang="en-US" sz="1200" smtClean="0"/>
              <a:t>퀀트</a:t>
            </a:r>
            <a:endParaRPr lang="en-US" altLang="ko-KR" sz="1200" smtClean="0"/>
          </a:p>
          <a:p>
            <a:r>
              <a:rPr lang="ko-KR" altLang="en-US" sz="1200" smtClean="0"/>
              <a:t>금융공학</a:t>
            </a:r>
            <a:endParaRPr lang="en-US" altLang="ko-KR" sz="1200" smtClean="0"/>
          </a:p>
          <a:p>
            <a:r>
              <a:rPr lang="ko-KR" altLang="en-US" sz="1200" smtClean="0"/>
              <a:t>게임이론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0903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195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19</cp:revision>
  <dcterms:created xsi:type="dcterms:W3CDTF">2022-11-14T06:15:22Z</dcterms:created>
  <dcterms:modified xsi:type="dcterms:W3CDTF">2022-11-18T07:28:55Z</dcterms:modified>
</cp:coreProperties>
</file>