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br.donga.com/article/view/1202/article_no/4466/ac/magazine" TargetMode="External"/><Relationship Id="rId3" Type="http://schemas.openxmlformats.org/officeDocument/2006/relationships/hyperlink" Target="https://wikidocs.net/150541" TargetMode="External"/><Relationship Id="rId7" Type="http://schemas.openxmlformats.org/officeDocument/2006/relationships/hyperlink" Target="https://brunch.co.kr/@toriteller/202" TargetMode="External"/><Relationship Id="rId2" Type="http://schemas.openxmlformats.org/officeDocument/2006/relationships/hyperlink" Target="https://namu.wiki/w/%EC%B5%9C%ED%9B%84%ED%86%B5%EC%B2%A9%20%EA%B2%8C%EC%9E%84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bi.kr/00031265933" TargetMode="External"/><Relationship Id="rId5" Type="http://schemas.openxmlformats.org/officeDocument/2006/relationships/hyperlink" Target="http://contents.kocw.or.kr/KOCW/document/2014/Chungbuk/owontae/8.pdf" TargetMode="External"/><Relationship Id="rId4" Type="http://schemas.openxmlformats.org/officeDocument/2006/relationships/hyperlink" Target="https://brunch.co.kr/@hotelyst/48" TargetMode="External"/><Relationship Id="rId9" Type="http://schemas.openxmlformats.org/officeDocument/2006/relationships/hyperlink" Target="https://blog.naver.com/olivia0069/2223534693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0065" y="1379912"/>
            <a:ext cx="50042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퀀트 투자</a:t>
            </a:r>
            <a:r>
              <a:rPr lang="en-US" altLang="ko-KR" sz="1200" smtClean="0"/>
              <a:t>(</a:t>
            </a:r>
            <a:r>
              <a:rPr lang="ko-KR" altLang="en-US" sz="1200" smtClean="0"/>
              <a:t>계량 투자</a:t>
            </a:r>
            <a:r>
              <a:rPr lang="en-US" altLang="ko-KR" sz="1200" smtClean="0"/>
              <a:t>)</a:t>
            </a:r>
          </a:p>
          <a:p>
            <a:r>
              <a:rPr lang="ko-KR" altLang="en-US" sz="1200" smtClean="0"/>
              <a:t>수학적</a:t>
            </a:r>
            <a:r>
              <a:rPr lang="en-US" altLang="ko-KR" sz="1200" smtClean="0"/>
              <a:t>, </a:t>
            </a:r>
            <a:r>
              <a:rPr lang="ko-KR" altLang="en-US" sz="1200" smtClean="0"/>
              <a:t>통계적인 기법을 활용해 시장 현상 분석이나 주식을 수치화해서 기계적으로 투자하는 것을 이름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오로지 숫자네만 기반해 투자 결정을 내리는 방식</a:t>
            </a:r>
            <a:endParaRPr lang="en-US" altLang="ko-KR" sz="1200" smtClean="0"/>
          </a:p>
          <a:p>
            <a:endParaRPr lang="en-US" altLang="ko-KR" sz="1200"/>
          </a:p>
          <a:p>
            <a:pPr marL="171450" indent="-171450">
              <a:buFontTx/>
              <a:buChar char="-"/>
            </a:pPr>
            <a:r>
              <a:rPr lang="en-US" altLang="ko-KR" sz="1200" smtClean="0"/>
              <a:t>Or</a:t>
            </a:r>
          </a:p>
          <a:p>
            <a:r>
              <a:rPr lang="ko-KR" altLang="en-US" sz="1200" smtClean="0"/>
              <a:t>고도의 수학</a:t>
            </a:r>
            <a:r>
              <a:rPr lang="en-US" altLang="ko-KR" sz="1200" smtClean="0"/>
              <a:t>, </a:t>
            </a:r>
            <a:r>
              <a:rPr lang="ko-KR" altLang="en-US" sz="1200" smtClean="0"/>
              <a:t>통계지식을 이용해서 투자 법칙을 찾아내고 컴퓨터로 적합한 프로그램을 구축해서 이를 토대로 투자를 행하는 사람</a:t>
            </a:r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자신만의 퀀트 거래 전략을 수립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금융시장에서 퀀트는 공식에 들어갈 변수를 정하고 여기에 알고리즘을 통해 결과를 얻음</a:t>
            </a:r>
            <a:endParaRPr lang="en-US" altLang="ko-KR" sz="1200" smtClean="0"/>
          </a:p>
          <a:p>
            <a:r>
              <a:rPr lang="ko-KR" altLang="en-US" sz="1200" smtClean="0"/>
              <a:t>변수로는 거시쪽으로는 환율</a:t>
            </a:r>
            <a:r>
              <a:rPr lang="en-US" altLang="ko-KR" sz="1200" smtClean="0"/>
              <a:t>, </a:t>
            </a:r>
            <a:r>
              <a:rPr lang="ko-KR" altLang="en-US" sz="1200" smtClean="0"/>
              <a:t>금리</a:t>
            </a:r>
            <a:r>
              <a:rPr lang="en-US" altLang="ko-KR" sz="1200" smtClean="0"/>
              <a:t>, </a:t>
            </a:r>
            <a:r>
              <a:rPr lang="ko-KR" altLang="en-US" sz="1200" smtClean="0"/>
              <a:t>경제성장률</a:t>
            </a:r>
            <a:r>
              <a:rPr lang="en-US" altLang="ko-KR" sz="1200" smtClean="0"/>
              <a:t>, </a:t>
            </a:r>
            <a:r>
              <a:rPr lang="ko-KR" altLang="en-US" sz="1200" smtClean="0"/>
              <a:t>변동성 등</a:t>
            </a:r>
            <a:endParaRPr lang="en-US" altLang="ko-KR" sz="1200" smtClean="0"/>
          </a:p>
          <a:p>
            <a:r>
              <a:rPr lang="ko-KR" altLang="en-US" sz="1200" smtClean="0"/>
              <a:t>변수 기업분석에서는 시가총액</a:t>
            </a:r>
            <a:r>
              <a:rPr lang="en-US" altLang="ko-KR" sz="1200" smtClean="0"/>
              <a:t>, </a:t>
            </a:r>
            <a:r>
              <a:rPr lang="ko-KR" altLang="en-US" sz="1200" smtClean="0"/>
              <a:t>주식수</a:t>
            </a:r>
            <a:r>
              <a:rPr lang="en-US" altLang="ko-KR" sz="1200" smtClean="0"/>
              <a:t>, </a:t>
            </a:r>
            <a:r>
              <a:rPr lang="ko-KR" altLang="en-US" sz="1200" smtClean="0"/>
              <a:t>당기순이익</a:t>
            </a:r>
            <a:r>
              <a:rPr lang="en-US" altLang="ko-KR" sz="1200" smtClean="0"/>
              <a:t>, </a:t>
            </a:r>
            <a:r>
              <a:rPr lang="ko-KR" altLang="en-US" sz="1200" smtClean="0"/>
              <a:t>매출액 등이 있음</a:t>
            </a:r>
            <a:endParaRPr lang="en-US" altLang="ko-KR" sz="1200" smtClean="0"/>
          </a:p>
          <a:p>
            <a:r>
              <a:rPr lang="ko-KR" altLang="en-US" sz="1200" smtClean="0"/>
              <a:t>이것을 하나의 움직이는 변수</a:t>
            </a:r>
            <a:r>
              <a:rPr lang="en-US" altLang="ko-KR" sz="1200" smtClean="0"/>
              <a:t>, </a:t>
            </a:r>
            <a:r>
              <a:rPr lang="ko-KR" altLang="en-US" sz="1200" smtClean="0"/>
              <a:t>즉 입자라고 생각하고 공식을 만듦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시장의 움직임을 알아내는 과정이 물리학의 입자의 움직임을 예측하는 것과 굉장히 비슷했기에</a:t>
            </a:r>
            <a:r>
              <a:rPr lang="en-US" altLang="ko-KR" sz="1200" smtClean="0"/>
              <a:t>, </a:t>
            </a:r>
            <a:r>
              <a:rPr lang="ko-KR" altLang="en-US" sz="1200" smtClean="0"/>
              <a:t>고도의 수학과 통계로 입자의 움직임을 모델링하던 물리학자들이 복잡한 파생상품의 가격을 계산하기 시작함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퀀트의 대표적인 적용 분야로는</a:t>
            </a:r>
            <a:endParaRPr lang="en-US" altLang="ko-KR" sz="1200" smtClean="0"/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파생상품의 가격 </a:t>
            </a:r>
            <a:r>
              <a:rPr lang="en-US" altLang="ko-KR" sz="1200" smtClean="0"/>
              <a:t>/ </a:t>
            </a:r>
            <a:r>
              <a:rPr lang="ko-KR" altLang="en-US" sz="1200" smtClean="0"/>
              <a:t>위험 계산 </a:t>
            </a:r>
            <a:r>
              <a:rPr lang="en-US" altLang="ko-KR" sz="1200"/>
              <a:t>: ex) Black-scholes </a:t>
            </a:r>
          </a:p>
          <a:p>
            <a:pPr marL="171450" indent="-171450">
              <a:buFontTx/>
              <a:buChar char="-"/>
            </a:pPr>
            <a:r>
              <a:rPr lang="ko-KR" altLang="en-US" sz="1200" smtClean="0"/>
              <a:t>알고리즘 거래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4973" y="1363286"/>
            <a:ext cx="9559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1980</a:t>
            </a:r>
            <a:r>
              <a:rPr lang="ko-KR" altLang="en-US" sz="1200" smtClean="0"/>
              <a:t>년대부터 월가의 투자은행들이 수학</a:t>
            </a:r>
            <a:r>
              <a:rPr lang="en-US" altLang="ko-KR" sz="1200" smtClean="0"/>
              <a:t>/</a:t>
            </a:r>
            <a:r>
              <a:rPr lang="ko-KR" altLang="en-US" sz="1200" smtClean="0"/>
              <a:t>물리학 분야 박사 채용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컴퓨터 대량 생산되고 금융 업무에 쓰이기 시작하면서 기존 금융계산을 컴퓨터 프로그램으로 만들 수 있는 전문 인력 필요</a:t>
            </a:r>
            <a:r>
              <a:rPr lang="en-US" altLang="ko-KR" sz="1200" smtClean="0"/>
              <a:t>. </a:t>
            </a:r>
            <a:r>
              <a:rPr lang="ko-KR" altLang="en-US" sz="1200" smtClean="0"/>
              <a:t>주식 옵션과 같은 비교적 새로운 금융 상품의 가격을 계산하고 분석하는 능력 필요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en-US" altLang="ko-KR" sz="1200" smtClean="0"/>
              <a:t>Black-scholes </a:t>
            </a:r>
            <a:r>
              <a:rPr lang="ko-KR" altLang="en-US" sz="1200" smtClean="0"/>
              <a:t>모형 </a:t>
            </a:r>
            <a:r>
              <a:rPr lang="en-US" altLang="ko-KR" sz="1200" smtClean="0"/>
              <a:t>– </a:t>
            </a:r>
            <a:r>
              <a:rPr lang="ko-KR" altLang="en-US" sz="1200" smtClean="0"/>
              <a:t>파생상품의 가격과 위험을 계산하는 분야</a:t>
            </a:r>
            <a:endParaRPr lang="en-US" altLang="ko-KR" sz="1200" smtClean="0"/>
          </a:p>
          <a:p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알고리즘 거래 </a:t>
            </a:r>
            <a:r>
              <a:rPr lang="en-US" altLang="ko-KR" sz="1200" smtClean="0"/>
              <a:t>– IT </a:t>
            </a:r>
            <a:r>
              <a:rPr lang="ko-KR" altLang="en-US" sz="1200" smtClean="0"/>
              <a:t>기술의 발달로 주식 거래가 컴퓨터를 통해 자동화되면서 금융회사의 엄청난 수익원으로 떠오름</a:t>
            </a:r>
            <a:r>
              <a:rPr lang="en-US" altLang="ko-KR" sz="1200" smtClean="0"/>
              <a:t>. </a:t>
            </a:r>
            <a:r>
              <a:rPr lang="ko-KR" altLang="en-US" sz="1200" smtClean="0"/>
              <a:t>주식시장에서 유동성을 공급하는 시장 조성자는 시시각각 변하는 사자와 팔자 주문을 이익을 극대화하도록 연결짓는 방법을 생각해야하고</a:t>
            </a:r>
            <a:r>
              <a:rPr lang="en-US" altLang="ko-KR" sz="1200" smtClean="0"/>
              <a:t>, </a:t>
            </a:r>
            <a:r>
              <a:rPr lang="ko-KR" altLang="en-US" sz="1200" smtClean="0"/>
              <a:t>고객의 주문을 대신해서 집행하는 브로커들은 대량의 주문을 받았을 때 어떤 순서로 주문을 집행해야 시장가격 움직임을 최소화하면서 고객을 위해 좋은 가격에 거래를 마무리할 수 있을지 고민</a:t>
            </a:r>
            <a:r>
              <a:rPr lang="en-US" altLang="ko-KR" sz="1200" smtClean="0"/>
              <a:t>. </a:t>
            </a:r>
          </a:p>
          <a:p>
            <a:endParaRPr lang="en-US" altLang="ko-KR" sz="1200"/>
          </a:p>
          <a:p>
            <a:r>
              <a:rPr lang="ko-KR" altLang="en-US" sz="1200" smtClean="0"/>
              <a:t>파생상품 가격 모델이 수치해석</a:t>
            </a:r>
            <a:r>
              <a:rPr lang="en-US" altLang="ko-KR" sz="1200" smtClean="0"/>
              <a:t>, </a:t>
            </a:r>
            <a:r>
              <a:rPr lang="ko-KR" altLang="en-US" sz="1200" smtClean="0"/>
              <a:t>확률과정과 같이 어느 정도 학문적으로 정립된 지식을 필요로 한다면</a:t>
            </a:r>
            <a:r>
              <a:rPr lang="en-US" altLang="ko-KR" sz="1200" smtClean="0"/>
              <a:t>,</a:t>
            </a:r>
          </a:p>
          <a:p>
            <a:r>
              <a:rPr lang="ko-KR" altLang="en-US" sz="1200" smtClean="0"/>
              <a:t>알고리즘 매매 분야는 실시간 데이터 처리</a:t>
            </a:r>
            <a:r>
              <a:rPr lang="en-US" altLang="ko-KR" sz="1200" smtClean="0"/>
              <a:t>, </a:t>
            </a:r>
            <a:r>
              <a:rPr lang="ko-KR" altLang="en-US" sz="1200" smtClean="0"/>
              <a:t>통계분석</a:t>
            </a:r>
            <a:r>
              <a:rPr lang="en-US" altLang="ko-KR" sz="1200" smtClean="0"/>
              <a:t>, </a:t>
            </a:r>
            <a:r>
              <a:rPr lang="ko-KR" altLang="en-US" sz="1200" smtClean="0"/>
              <a:t>시계열 분석</a:t>
            </a:r>
            <a:r>
              <a:rPr lang="en-US" altLang="ko-KR" sz="1200" smtClean="0"/>
              <a:t>, </a:t>
            </a:r>
            <a:r>
              <a:rPr lang="ko-KR" altLang="en-US" sz="1200" smtClean="0"/>
              <a:t>매매 속도를 높이는 프로그램 구현 등 다소 기술적인 지식을 필요로 함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퀀트의 전공분야가 이공계 전 분야로 확대된 것은 알고리즘 매매 분야에 힘입은 바가 크다고 할 수 있음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230393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07868" y="1257993"/>
            <a:ext cx="103299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미래의 불확실한 현금 흐름을 어떻게 현재 가치로 환산하느냐가 금융과 재무의 핵심이라고 할 수 있음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거래의 적정 가격을 계산하는 것은 각 시장 상황의 현금 흐름에 그 상황이 실현될 확률을 곱한 기댓값을 구하는 확률 문제라고 생각할 수 있음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 smtClean="0"/>
          </a:p>
        </p:txBody>
      </p:sp>
      <p:sp>
        <p:nvSpPr>
          <p:cNvPr id="4" name="TextBox 3"/>
          <p:cNvSpPr txBox="1"/>
          <p:nvPr/>
        </p:nvSpPr>
        <p:spPr>
          <a:xfrm>
            <a:off x="687185" y="2565862"/>
            <a:ext cx="10329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정보를 가진 투자자와 포트폴리오 재조정자가 존재할 때 시장 균형이 어떤 형태를 보이는지 게임이론을 적용한 확률 수리모형을 통해 분석</a:t>
            </a:r>
            <a:r>
              <a:rPr lang="en-US" altLang="ko-KR" sz="1200" smtClean="0"/>
              <a:t>.</a:t>
            </a:r>
          </a:p>
          <a:p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100903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41518" y="3419301"/>
            <a:ext cx="5004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주식</a:t>
            </a:r>
            <a:r>
              <a:rPr lang="en-US" altLang="ko-KR" sz="1200" smtClean="0"/>
              <a:t>-</a:t>
            </a:r>
          </a:p>
          <a:p>
            <a:r>
              <a:rPr lang="ko-KR" altLang="en-US" sz="1200" smtClean="0"/>
              <a:t>퀀트</a:t>
            </a:r>
            <a:endParaRPr lang="en-US" altLang="ko-KR" sz="1200" smtClean="0"/>
          </a:p>
          <a:p>
            <a:r>
              <a:rPr lang="ko-KR" altLang="en-US" sz="1200" smtClean="0"/>
              <a:t>금융공학</a:t>
            </a:r>
            <a:endParaRPr lang="en-US" altLang="ko-KR" sz="1200" smtClean="0"/>
          </a:p>
          <a:p>
            <a:r>
              <a:rPr lang="ko-KR" altLang="en-US" sz="1200" smtClean="0"/>
              <a:t>게임이론</a:t>
            </a:r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자기가 만든 모델 </a:t>
            </a:r>
            <a:r>
              <a:rPr lang="en-US" altLang="ko-KR" sz="1200" smtClean="0"/>
              <a:t>+ </a:t>
            </a:r>
            <a:r>
              <a:rPr lang="ko-KR" altLang="en-US" sz="1200" smtClean="0"/>
              <a:t>직접 거래 합산해서 순위 계산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327039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608" y="967047"/>
            <a:ext cx="105627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주식회사는 회사가 필요한 대규모 자금을 주식을 발행함으로써 조달하는 회사를 의미한다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기업이 주식을 발행하고 투자자가 이 주식을 산다면 기업은 돈을 투자한만큼 투자자에게 회사 소유권을 준다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즉</a:t>
            </a:r>
            <a:r>
              <a:rPr lang="en-US" altLang="ko-KR" sz="1200" smtClean="0"/>
              <a:t>, </a:t>
            </a:r>
            <a:r>
              <a:rPr lang="ko-KR" altLang="en-US" sz="1200" smtClean="0"/>
              <a:t>주식을 산 투자자는 주주가 된다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r>
              <a:rPr lang="ko-KR" altLang="en-US" sz="1200" smtClean="0"/>
              <a:t>주식회사의 소유는 주주가 한다</a:t>
            </a:r>
            <a:r>
              <a:rPr lang="en-US" altLang="ko-KR" sz="1200" smtClean="0"/>
              <a:t>. </a:t>
            </a:r>
            <a:r>
              <a:rPr lang="ko-KR" altLang="en-US" sz="1200" smtClean="0"/>
              <a:t>즉</a:t>
            </a:r>
            <a:r>
              <a:rPr lang="en-US" altLang="ko-KR" sz="1200" smtClean="0"/>
              <a:t>, </a:t>
            </a:r>
            <a:r>
              <a:rPr lang="ko-KR" altLang="en-US" sz="1200" smtClean="0"/>
              <a:t>투자자는 자금만 대고 최고 경영자 </a:t>
            </a:r>
            <a:r>
              <a:rPr lang="en-US" altLang="ko-KR" sz="1200" smtClean="0"/>
              <a:t>CEO</a:t>
            </a:r>
            <a:r>
              <a:rPr lang="ko-KR" altLang="en-US" sz="1200" smtClean="0"/>
              <a:t>는 회사 경영만을 맡는다</a:t>
            </a:r>
            <a:r>
              <a:rPr lang="en-US" altLang="ko-KR" sz="1200" smtClean="0"/>
              <a:t>.</a:t>
            </a:r>
          </a:p>
          <a:p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현실에 존재하는 매우 복잡하고 많은 변수들을 한꺼번에 분석하는 것은 불가능하므로</a:t>
            </a:r>
            <a:r>
              <a:rPr lang="en-US" altLang="ko-KR" sz="1200" smtClean="0"/>
              <a:t>, </a:t>
            </a:r>
            <a:r>
              <a:rPr lang="ko-KR" altLang="en-US" sz="1200" smtClean="0"/>
              <a:t>분석에 앞서 여러 가정들을 한다</a:t>
            </a:r>
            <a:r>
              <a:rPr lang="en-US" altLang="ko-KR" sz="1200" smtClean="0"/>
              <a:t>.</a:t>
            </a:r>
          </a:p>
          <a:p>
            <a:r>
              <a:rPr lang="ko-KR" altLang="en-US" sz="1200" smtClean="0"/>
              <a:t>주식시장은 정치</a:t>
            </a:r>
            <a:r>
              <a:rPr lang="en-US" altLang="ko-KR" sz="1200" smtClean="0"/>
              <a:t>, </a:t>
            </a:r>
            <a:r>
              <a:rPr lang="ko-KR" altLang="en-US" sz="1200" smtClean="0"/>
              <a:t>경제</a:t>
            </a:r>
            <a:r>
              <a:rPr lang="en-US" altLang="ko-KR" sz="1200" smtClean="0"/>
              <a:t>, </a:t>
            </a:r>
            <a:r>
              <a:rPr lang="ko-KR" altLang="en-US" sz="1200" smtClean="0"/>
              <a:t>사회문화가 녹아든 용광로이며</a:t>
            </a:r>
            <a:r>
              <a:rPr lang="en-US" altLang="ko-KR" sz="1200" smtClean="0"/>
              <a:t>, </a:t>
            </a:r>
            <a:r>
              <a:rPr lang="ko-KR" altLang="en-US" sz="1200" smtClean="0"/>
              <a:t>여기에 인간의 변화무쌍한 심리까지 첨가된 그야말로 난공불악의 요새이다</a:t>
            </a:r>
            <a:r>
              <a:rPr lang="en-US" altLang="ko-KR" sz="1200" smtClean="0"/>
              <a:t>.</a:t>
            </a:r>
            <a:endParaRPr lang="en-US" altLang="ko-KR" sz="1200"/>
          </a:p>
          <a:p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323830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608" y="967047"/>
            <a:ext cx="10562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주식이란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ko-KR" altLang="en-US" sz="1200" smtClean="0"/>
              <a:t>게임이론 소개</a:t>
            </a:r>
            <a:endParaRPr lang="en-US" altLang="ko-KR" sz="1200" smtClean="0"/>
          </a:p>
          <a:p>
            <a:r>
              <a:rPr lang="en-US" altLang="ko-KR" sz="1200" smtClean="0"/>
              <a:t>2/3 </a:t>
            </a:r>
            <a:r>
              <a:rPr lang="ko-KR" altLang="en-US" sz="1200" smtClean="0"/>
              <a:t>돈 걸고 게임</a:t>
            </a:r>
            <a:endParaRPr lang="en-US" altLang="ko-KR" sz="1200" smtClean="0"/>
          </a:p>
          <a:p>
            <a:r>
              <a:rPr lang="ko-KR" altLang="en-US" sz="1200" smtClean="0"/>
              <a:t>여행자의 딜레마</a:t>
            </a:r>
            <a:endParaRPr lang="en-US" altLang="ko-KR" sz="1200" smtClean="0"/>
          </a:p>
          <a:p>
            <a:r>
              <a:rPr lang="ko-KR" altLang="en-US" sz="1200" smtClean="0"/>
              <a:t>최후통첩 게임</a:t>
            </a:r>
            <a:endParaRPr lang="en-US" altLang="ko-KR" sz="1200"/>
          </a:p>
          <a:p>
            <a:endParaRPr lang="en-US" altLang="ko-KR" sz="1200" smtClean="0"/>
          </a:p>
          <a:p>
            <a:r>
              <a:rPr lang="en-US" altLang="ko-KR" sz="1200" smtClean="0"/>
              <a:t>----------------------------</a:t>
            </a:r>
          </a:p>
          <a:p>
            <a:endParaRPr lang="en-US" altLang="ko-KR" sz="1200"/>
          </a:p>
          <a:p>
            <a:r>
              <a:rPr lang="en-US" altLang="ko-KR" sz="1200" smtClean="0"/>
              <a:t>Black-scholes</a:t>
            </a:r>
          </a:p>
          <a:p>
            <a:endParaRPr lang="en-US" altLang="ko-KR" sz="1200"/>
          </a:p>
          <a:p>
            <a:r>
              <a:rPr lang="ko-KR" altLang="en-US" sz="1200" smtClean="0"/>
              <a:t>알고리즘 직접 만들어보기</a:t>
            </a:r>
            <a:endParaRPr lang="en-US" altLang="ko-KR" sz="1200"/>
          </a:p>
          <a:p>
            <a:r>
              <a:rPr lang="en-US" altLang="ko-KR" sz="1200" smtClean="0"/>
              <a:t>Overfitting / k-fold cross validation </a:t>
            </a:r>
          </a:p>
          <a:p>
            <a:endParaRPr lang="en-US" altLang="ko-KR" sz="1200" smtClean="0"/>
          </a:p>
          <a:p>
            <a:r>
              <a:rPr lang="ko-KR" altLang="en-US" sz="1200"/>
              <a:t>자기가 만든 모델 </a:t>
            </a:r>
            <a:r>
              <a:rPr lang="en-US" altLang="ko-KR" sz="1200"/>
              <a:t>+ </a:t>
            </a:r>
            <a:r>
              <a:rPr lang="ko-KR" altLang="en-US" sz="1200"/>
              <a:t>직접 거래 합산해서 순위 계산</a:t>
            </a:r>
            <a:endParaRPr lang="en-US" altLang="ko-KR" sz="1200"/>
          </a:p>
          <a:p>
            <a:endParaRPr lang="en-US" altLang="ko-KR" sz="1200" smtClean="0"/>
          </a:p>
          <a:p>
            <a:endParaRPr lang="en-US" altLang="ko-KR" sz="1200"/>
          </a:p>
          <a:p>
            <a:r>
              <a:rPr lang="ko-KR" altLang="en-US" sz="1200" smtClean="0"/>
              <a:t>수학과 통계학과 컴공 산경 물리학과</a:t>
            </a:r>
            <a:endParaRPr lang="en-US" altLang="ko-KR" sz="1200" smtClean="0"/>
          </a:p>
        </p:txBody>
      </p:sp>
    </p:spTree>
    <p:extLst>
      <p:ext uri="{BB962C8B-B14F-4D97-AF65-F5344CB8AC3E}">
        <p14:creationId xmlns:p14="http://schemas.microsoft.com/office/powerpoint/2010/main" val="52044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8608" y="967047"/>
            <a:ext cx="1056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hlinkClick r:id="rId2"/>
              </a:rPr>
              <a:t>https://namu.wiki/w</a:t>
            </a:r>
            <a:r>
              <a:rPr lang="en-US" altLang="ko-KR" sz="1200">
                <a:hlinkClick r:id="rId2"/>
              </a:rPr>
              <a:t>/%</a:t>
            </a:r>
            <a:r>
              <a:rPr lang="en-US" altLang="ko-KR" sz="1200" smtClean="0">
                <a:hlinkClick r:id="rId2"/>
              </a:rPr>
              <a:t>EC%B5%9C%ED%9B%84%ED%86%B5%EC%B2%A9%20%EA%B2%8C%EC%9E%84</a:t>
            </a:r>
            <a:endParaRPr lang="en-US" altLang="ko-KR" sz="1200" smtClean="0"/>
          </a:p>
          <a:p>
            <a:r>
              <a:rPr lang="en-US" altLang="ko-KR" sz="1200">
                <a:hlinkClick r:id="rId3"/>
              </a:rPr>
              <a:t>https</a:t>
            </a:r>
            <a:r>
              <a:rPr lang="en-US" altLang="ko-KR" sz="1200">
                <a:hlinkClick r:id="rId3"/>
              </a:rPr>
              <a:t>://</a:t>
            </a:r>
            <a:r>
              <a:rPr lang="en-US" altLang="ko-KR" sz="1200" smtClean="0">
                <a:hlinkClick r:id="rId3"/>
              </a:rPr>
              <a:t>wikidocs.net/150541</a:t>
            </a:r>
            <a:endParaRPr lang="en-US" altLang="ko-KR" sz="1200" smtClean="0"/>
          </a:p>
          <a:p>
            <a:r>
              <a:rPr lang="en-US" altLang="ko-KR" sz="1200">
                <a:hlinkClick r:id="rId4"/>
              </a:rPr>
              <a:t>https://brunch.co.kr</a:t>
            </a:r>
            <a:r>
              <a:rPr lang="en-US" altLang="ko-KR" sz="1200">
                <a:hlinkClick r:id="rId4"/>
              </a:rPr>
              <a:t>/@</a:t>
            </a:r>
            <a:r>
              <a:rPr lang="en-US" altLang="ko-KR" sz="1200" smtClean="0">
                <a:hlinkClick r:id="rId4"/>
              </a:rPr>
              <a:t>hotelyst/48</a:t>
            </a:r>
            <a:endParaRPr lang="en-US" altLang="ko-KR" sz="1200" smtClean="0"/>
          </a:p>
          <a:p>
            <a:r>
              <a:rPr lang="en-US" altLang="ko-KR" sz="1200">
                <a:hlinkClick r:id="rId5"/>
              </a:rPr>
              <a:t>http</a:t>
            </a:r>
            <a:r>
              <a:rPr lang="en-US" altLang="ko-KR" sz="1200">
                <a:hlinkClick r:id="rId5"/>
              </a:rPr>
              <a:t>://</a:t>
            </a:r>
            <a:r>
              <a:rPr lang="en-US" altLang="ko-KR" sz="1200" smtClean="0">
                <a:hlinkClick r:id="rId5"/>
              </a:rPr>
              <a:t>contents.kocw.or.kr/KOCW/document/2014/Chungbuk/owontae/8.pdf</a:t>
            </a:r>
            <a:endParaRPr lang="en-US" altLang="ko-KR" sz="1200" smtClean="0"/>
          </a:p>
          <a:p>
            <a:r>
              <a:rPr lang="en-US" altLang="ko-KR" sz="1200">
                <a:hlinkClick r:id="rId6"/>
              </a:rPr>
              <a:t>https</a:t>
            </a:r>
            <a:r>
              <a:rPr lang="en-US" altLang="ko-KR" sz="1200">
                <a:hlinkClick r:id="rId6"/>
              </a:rPr>
              <a:t>://</a:t>
            </a:r>
            <a:r>
              <a:rPr lang="en-US" altLang="ko-KR" sz="1200" smtClean="0">
                <a:hlinkClick r:id="rId6"/>
              </a:rPr>
              <a:t>orbi.kr/00031265933</a:t>
            </a:r>
            <a:endParaRPr lang="en-US" altLang="ko-KR" sz="1200" smtClean="0"/>
          </a:p>
          <a:p>
            <a:r>
              <a:rPr lang="en-US" altLang="ko-KR" sz="1200">
                <a:hlinkClick r:id="rId7"/>
              </a:rPr>
              <a:t>https://brunch.co.kr</a:t>
            </a:r>
            <a:r>
              <a:rPr lang="en-US" altLang="ko-KR" sz="1200">
                <a:hlinkClick r:id="rId7"/>
              </a:rPr>
              <a:t>/@</a:t>
            </a:r>
            <a:r>
              <a:rPr lang="en-US" altLang="ko-KR" sz="1200" smtClean="0">
                <a:hlinkClick r:id="rId7"/>
              </a:rPr>
              <a:t>toriteller/202</a:t>
            </a:r>
            <a:endParaRPr lang="en-US" altLang="ko-KR" sz="1200" smtClean="0"/>
          </a:p>
          <a:p>
            <a:r>
              <a:rPr lang="en-US" altLang="ko-KR" sz="1200">
                <a:hlinkClick r:id="rId8"/>
              </a:rPr>
              <a:t>https</a:t>
            </a:r>
            <a:r>
              <a:rPr lang="en-US" altLang="ko-KR" sz="1200">
                <a:hlinkClick r:id="rId8"/>
              </a:rPr>
              <a:t>://</a:t>
            </a:r>
            <a:r>
              <a:rPr lang="en-US" altLang="ko-KR" sz="1200" smtClean="0">
                <a:hlinkClick r:id="rId8"/>
              </a:rPr>
              <a:t>dbr.donga.com/article/view/1202/article_no/4466/ac/magazine</a:t>
            </a:r>
            <a:endParaRPr lang="en-US" altLang="ko-KR" sz="1200" smtClean="0"/>
          </a:p>
          <a:p>
            <a:r>
              <a:rPr lang="en-US" altLang="ko-KR" sz="1200">
                <a:hlinkClick r:id="rId9"/>
              </a:rPr>
              <a:t>https</a:t>
            </a:r>
            <a:r>
              <a:rPr lang="en-US" altLang="ko-KR" sz="1200">
                <a:hlinkClick r:id="rId9"/>
              </a:rPr>
              <a:t>://</a:t>
            </a:r>
            <a:r>
              <a:rPr lang="en-US" altLang="ko-KR" sz="1200" smtClean="0">
                <a:hlinkClick r:id="rId9"/>
              </a:rPr>
              <a:t>blog.naver.com/olivia0069/222353469390</a:t>
            </a:r>
            <a:endParaRPr lang="en-US" altLang="ko-KR" sz="1200" smtClean="0"/>
          </a:p>
          <a:p>
            <a:r>
              <a:rPr lang="en-US" altLang="ko-KR" sz="1200"/>
              <a:t>https</a:t>
            </a:r>
            <a:r>
              <a:rPr lang="en-US" altLang="ko-KR" sz="1200"/>
              <a:t>://</a:t>
            </a:r>
            <a:r>
              <a:rPr lang="en-US" altLang="ko-KR" sz="1200" smtClean="0"/>
              <a:t>cafe.naver.com/suhui/26212222?art=ZXh0ZXJuYWwtc2VydmljZS1uYXZlci1zZWFyY2gtY2FmZS1wcg.eyJhbGciOiJIUzI1NiIsInR5cCI6IkpXVCJ9.eyJjYWZlVHlwZSI6IkNBRkVfVVJMIiwiY2FmZVVybCI6InN1aHVpIiwiYXJ0aWNsZUlkIjoyNjIxMjIyMiwiaXNzdWVkQXQiOjE2Njg3NDU1MTkxMjJ9.8rCxNndlFE75DK05jXSCO04KAp8TDlBeK-Jns_0glbs</a:t>
            </a:r>
          </a:p>
          <a:p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8621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522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33</cp:revision>
  <dcterms:created xsi:type="dcterms:W3CDTF">2022-11-14T06:15:22Z</dcterms:created>
  <dcterms:modified xsi:type="dcterms:W3CDTF">2022-11-18T05:50:02Z</dcterms:modified>
</cp:coreProperties>
</file>