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9" r:id="rId4"/>
    <p:sldId id="270" r:id="rId5"/>
    <p:sldId id="271" r:id="rId6"/>
    <p:sldId id="272" r:id="rId7"/>
    <p:sldId id="268" r:id="rId8"/>
    <p:sldId id="261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.post.naver.com/viewer/postView.naver?volumeNo=32643465&amp;memberNo=52332497" TargetMode="External"/><Relationship Id="rId13" Type="http://schemas.openxmlformats.org/officeDocument/2006/relationships/hyperlink" Target="http://www.skkuw.com/news/articleView.html?idxno=12167" TargetMode="External"/><Relationship Id="rId3" Type="http://schemas.openxmlformats.org/officeDocument/2006/relationships/hyperlink" Target="https://www.undernamu.com/ko/insights/all-about-ux-design-1" TargetMode="External"/><Relationship Id="rId7" Type="http://schemas.openxmlformats.org/officeDocument/2006/relationships/hyperlink" Target="https://www.pinterest.co.kr/ys04155/%EB%82%98%EC%81%9C%EB%94%94%EC%9E%90%EC%9D%B8/" TargetMode="External"/><Relationship Id="rId12" Type="http://schemas.openxmlformats.org/officeDocument/2006/relationships/hyperlink" Target="https://blog.naver.com/with_msip/222223989876" TargetMode="External"/><Relationship Id="rId2" Type="http://schemas.openxmlformats.org/officeDocument/2006/relationships/hyperlink" Target="https://koreascience.kr/article/CFKO200717054764105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hosun.com/site/data/html_dir/2017/08/14/2017081401831.html" TargetMode="External"/><Relationship Id="rId11" Type="http://schemas.openxmlformats.org/officeDocument/2006/relationships/hyperlink" Target="https://gdbs.tistory.com/587" TargetMode="External"/><Relationship Id="rId5" Type="http://schemas.openxmlformats.org/officeDocument/2006/relationships/hyperlink" Target="https://pixso.net/kr/articles/interaction-design/" TargetMode="External"/><Relationship Id="rId10" Type="http://schemas.openxmlformats.org/officeDocument/2006/relationships/hyperlink" Target="https://www.youtube.com/watch?v=_sVE3gFhf50" TargetMode="External"/><Relationship Id="rId4" Type="http://schemas.openxmlformats.org/officeDocument/2006/relationships/hyperlink" Target="https://www.yoondesign-m.com/279" TargetMode="External"/><Relationship Id="rId9" Type="http://schemas.openxmlformats.org/officeDocument/2006/relationships/hyperlink" Target="http://webzine.koita.or.kr/201412-specialissue/%ED%8A%B9%EB%B3%84%EA%B8%B0%ED%9A%8D-01-%EC%A0%9C%ED%92%88%EA%B0%9C%EB%B0%9C%EA%B3%BC-%EA%B0%90%EC%84%B1%EA%B8%B0%EC%88%A0" TargetMode="External"/><Relationship Id="rId14" Type="http://schemas.openxmlformats.org/officeDocument/2006/relationships/hyperlink" Target="https://cheongra.greenart.co.kr/community/greenDesignNews_view?idx=1567&amp;page=1&amp;schval=&amp;schtyp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7341" b="16473"/>
          <a:stretch/>
        </p:blipFill>
        <p:spPr>
          <a:xfrm>
            <a:off x="4761" y="1628999"/>
            <a:ext cx="12193200" cy="36002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61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1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</a:t>
              </a:r>
              <a:r>
                <a:rPr lang="ko-KR" altLang="en-US" smtClean="0"/>
                <a:t>산업공학과</a:t>
              </a:r>
              <a:r>
                <a:rPr lang="en-US" altLang="ko-KR" smtClean="0"/>
                <a:t>, </a:t>
              </a:r>
              <a:r>
                <a:rPr lang="ko-KR" altLang="en-US" smtClean="0"/>
                <a:t>산업디자인학과</a:t>
              </a:r>
              <a:r>
                <a:rPr lang="en-US" altLang="ko-KR"/>
                <a:t> </a:t>
              </a:r>
              <a:r>
                <a:rPr lang="ko-KR" altLang="en-US" smtClean="0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/>
                <a:t>시계열 분석 </a:t>
              </a:r>
              <a:r>
                <a:rPr lang="en-US" altLang="ko-KR"/>
                <a:t>/ </a:t>
              </a:r>
              <a:r>
                <a:rPr lang="ko-KR" altLang="en-US"/>
                <a:t>다중 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85110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>
                  <a:solidFill>
                    <a:srgbClr val="CA0464"/>
                  </a:solidFill>
                </a:endParaRPr>
              </a:p>
              <a:p>
                <a:r>
                  <a:rPr lang="en-US" altLang="ko-KR" b="1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31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8979051" cy="4093778"/>
            <a:chOff x="1086210" y="777381"/>
            <a:chExt cx="8979051" cy="4093778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6210" y="777381"/>
              <a:ext cx="5004262" cy="4093778"/>
              <a:chOff x="1272369" y="1049299"/>
              <a:chExt cx="5004262" cy="409377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참고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7998" cy="3077232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8871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/>
                <a:t> W Güth, R Schmittberger and B Schwarze, </a:t>
              </a:r>
              <a:r>
                <a:rPr lang="en-US" altLang="ko-KR"/>
                <a:t>“An experimental analysis of ultimatum  </a:t>
              </a:r>
            </a:p>
            <a:p>
              <a:r>
                <a:rPr lang="en-US" altLang="ko-KR"/>
                <a:t> bargaining”, Journal of Economic Behavior &amp; Organization, 1982, 3(4), pp. 367-388.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92123" y="3184369"/>
            <a:ext cx="887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이진화</a:t>
            </a:r>
            <a:r>
              <a:rPr lang="en-US" altLang="ko-KR" smtClean="0"/>
              <a:t>, </a:t>
            </a:r>
            <a:r>
              <a:rPr lang="ko-KR" altLang="en-US" smtClean="0"/>
              <a:t>김재호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이상묵</a:t>
            </a:r>
            <a:r>
              <a:rPr lang="en-US" altLang="ko-KR" smtClean="0"/>
              <a:t>, </a:t>
            </a:r>
            <a:r>
              <a:rPr lang="ko-KR" altLang="en-US" smtClean="0"/>
              <a:t>공세진</a:t>
            </a:r>
            <a:r>
              <a:rPr lang="en-US" altLang="ko-KR" smtClean="0"/>
              <a:t>, </a:t>
            </a:r>
            <a:r>
              <a:rPr lang="ko-KR" altLang="en-US" smtClean="0"/>
              <a:t>이상헌</a:t>
            </a:r>
            <a:r>
              <a:rPr lang="de-DE" altLang="ko-KR" smtClean="0"/>
              <a:t>, </a:t>
            </a:r>
            <a:r>
              <a:rPr lang="en-US" altLang="ko-KR" smtClean="0"/>
              <a:t>“</a:t>
            </a:r>
            <a:r>
              <a:rPr lang="ko-KR" altLang="en-US" smtClean="0"/>
              <a:t>생체역학해석을 이용한 승용차 도어의 인간공학적인 설계</a:t>
            </a:r>
            <a:r>
              <a:rPr lang="en-US" altLang="ko-KR" smtClean="0"/>
              <a:t>”, 2008, pp</a:t>
            </a:r>
            <a:r>
              <a:rPr lang="en-US" altLang="ko-KR"/>
              <a:t>. </a:t>
            </a:r>
            <a:r>
              <a:rPr lang="en-US" altLang="ko-KR" smtClean="0"/>
              <a:t>165-166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471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233621" y="1055568"/>
            <a:ext cx="8547905" cy="1974636"/>
            <a:chOff x="1272369" y="1049299"/>
            <a:chExt cx="8547905" cy="197463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6339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0. </a:t>
              </a:r>
              <a:r>
                <a:rPr lang="ko-KR" altLang="en-US" sz="3000" b="1" smtClean="0"/>
                <a:t>인간공학이란</a:t>
              </a:r>
              <a:r>
                <a:rPr lang="en-US" altLang="ko-KR" sz="3000" b="1" smtClean="0"/>
                <a:t>?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964104"/>
              <a:chOff x="1272369" y="2059831"/>
              <a:chExt cx="8547905" cy="96410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8439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인간의 신체적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인지적 특성을 고려하여 도구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기계 등을 과학적인 방법으로 기존보다 사용하기 편하게 만드는 공학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95809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542295" y="3752025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애플 </a:t>
            </a:r>
            <a:r>
              <a:rPr lang="en-US" altLang="ko-KR" smtClean="0"/>
              <a:t>/ </a:t>
            </a:r>
            <a:r>
              <a:rPr lang="ko-KR" altLang="en-US" smtClean="0"/>
              <a:t>의자 </a:t>
            </a:r>
            <a:r>
              <a:rPr lang="en-US" altLang="ko-KR" smtClean="0"/>
              <a:t>/ 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1678070" y="4228621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모서리는 둥글게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1678069" y="4556603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페이스타임은 얼굴이 프레임에 꽉 차게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1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233621" y="1055568"/>
            <a:ext cx="8547905" cy="1974636"/>
            <a:chOff x="1272369" y="1049299"/>
            <a:chExt cx="8547905" cy="197463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6339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물리적 인간공학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964104"/>
              <a:chOff x="1272369" y="2059831"/>
              <a:chExt cx="8547905" cy="96410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84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인간의 신체적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생리적 측면에서의 부하와 반응에 대해 다룬다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95809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542295" y="3752025"/>
            <a:ext cx="843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갑작스러운 힘이 가해졌을 때의 위험요소와 정적</a:t>
            </a:r>
            <a:r>
              <a:rPr lang="en-US" altLang="ko-KR" smtClean="0"/>
              <a:t>/</a:t>
            </a:r>
            <a:r>
              <a:rPr lang="ko-KR" altLang="en-US" smtClean="0"/>
              <a:t>동적 상황에서의 사람의 근육과 골격의 영향 문제 등을 다룸</a:t>
            </a: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1851469" y="4554377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물리적</a:t>
            </a:r>
            <a:r>
              <a:rPr lang="en-US" altLang="ko-KR" smtClean="0"/>
              <a:t>/</a:t>
            </a:r>
            <a:r>
              <a:rPr lang="ko-KR" altLang="en-US" smtClean="0"/>
              <a:t>인지적</a:t>
            </a:r>
            <a:r>
              <a:rPr lang="en-US" altLang="ko-KR" smtClean="0"/>
              <a:t>/</a:t>
            </a:r>
            <a:r>
              <a:rPr lang="ko-KR" altLang="en-US" smtClean="0"/>
              <a:t>조직적 인간공학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63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233621" y="1055568"/>
            <a:ext cx="8547905" cy="1974636"/>
            <a:chOff x="1272369" y="1049299"/>
            <a:chExt cx="8547905" cy="197463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6339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2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인지적 인간공학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964104"/>
              <a:chOff x="1272369" y="2059831"/>
              <a:chExt cx="8547905" cy="96410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8439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지각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인지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기억과 재생 등의 인간 심리적인 정신 활동과 정신적 절차에 중점을 두고 시스템과 인간 사이의 상호작용에서 인간에게 미치는 영향을 연구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95809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542295" y="3752025"/>
            <a:ext cx="843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정신적인 업무 부하</a:t>
            </a:r>
            <a:r>
              <a:rPr lang="en-US" altLang="ko-KR" smtClean="0"/>
              <a:t>, </a:t>
            </a:r>
            <a:r>
              <a:rPr lang="ko-KR" altLang="en-US" smtClean="0"/>
              <a:t>불면증</a:t>
            </a:r>
            <a:r>
              <a:rPr lang="en-US" altLang="ko-KR" smtClean="0"/>
              <a:t>, </a:t>
            </a:r>
            <a:r>
              <a:rPr lang="ko-KR" altLang="en-US" smtClean="0"/>
              <a:t>의사결정</a:t>
            </a:r>
            <a:r>
              <a:rPr lang="en-US" altLang="ko-KR" smtClean="0"/>
              <a:t>, </a:t>
            </a:r>
            <a:r>
              <a:rPr lang="ko-KR" altLang="en-US" smtClean="0"/>
              <a:t>숙련작업</a:t>
            </a:r>
            <a:r>
              <a:rPr lang="en-US" altLang="ko-KR" smtClean="0"/>
              <a:t>, </a:t>
            </a:r>
            <a:r>
              <a:rPr lang="ko-KR" altLang="en-US" smtClean="0"/>
              <a:t>심물리학</a:t>
            </a:r>
            <a:r>
              <a:rPr lang="en-US" altLang="ko-KR" smtClean="0"/>
              <a:t>, </a:t>
            </a:r>
            <a:r>
              <a:rPr lang="ko-KR" altLang="en-US" smtClean="0"/>
              <a:t>인간 요인 오류</a:t>
            </a:r>
            <a:r>
              <a:rPr lang="en-US" altLang="ko-KR" smtClean="0"/>
              <a:t>, </a:t>
            </a:r>
            <a:r>
              <a:rPr lang="ko-KR" altLang="en-US" smtClean="0"/>
              <a:t>인간과 컴퓨터 상호작용 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0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233621" y="1055568"/>
            <a:ext cx="8547905" cy="1974636"/>
            <a:chOff x="1272369" y="1049299"/>
            <a:chExt cx="8547905" cy="197463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6339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조직적 인간공학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964104"/>
              <a:chOff x="1272369" y="2059831"/>
              <a:chExt cx="8547905" cy="96410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84399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거시적인 관점에서 조직의 구조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정책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처리 과정을 포함한 사회 기술적인 시스템의 최적화와 효율화를 연구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95809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542295" y="3752025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작업계획</a:t>
            </a:r>
            <a:r>
              <a:rPr lang="en-US" altLang="ko-KR" smtClean="0"/>
              <a:t>, </a:t>
            </a:r>
            <a:r>
              <a:rPr lang="ko-KR" altLang="en-US" smtClean="0"/>
              <a:t>직업 만족도</a:t>
            </a:r>
            <a:r>
              <a:rPr lang="en-US" altLang="ko-KR" smtClean="0"/>
              <a:t>, </a:t>
            </a:r>
            <a:r>
              <a:rPr lang="ko-KR" altLang="en-US" smtClean="0"/>
              <a:t>동기부여이론</a:t>
            </a:r>
            <a:r>
              <a:rPr lang="en-US" altLang="ko-KR" smtClean="0"/>
              <a:t>, </a:t>
            </a:r>
            <a:r>
              <a:rPr lang="ko-KR" altLang="en-US" smtClean="0"/>
              <a:t>팀워크</a:t>
            </a:r>
            <a:r>
              <a:rPr lang="en-US" altLang="ko-KR" smtClean="0"/>
              <a:t>, </a:t>
            </a:r>
            <a:r>
              <a:rPr lang="ko-KR" altLang="en-US" smtClean="0"/>
              <a:t>재택근무 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00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233621" y="1055568"/>
            <a:ext cx="8547905" cy="1974636"/>
            <a:chOff x="1272369" y="1049299"/>
            <a:chExt cx="8547905" cy="197463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6339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smtClean="0"/>
                <a:t>4. </a:t>
              </a:r>
              <a:r>
                <a:rPr lang="ko-KR" altLang="en-US" sz="3000" b="1" smtClean="0"/>
                <a:t>자동차 디자인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964104"/>
              <a:chOff x="1272369" y="2059831"/>
              <a:chExt cx="8547905" cy="96410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84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편안함을 고려한 승용차 도어 설계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95809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542295" y="3752025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동작 데이터를 수집하여 승하차 시뮬레이션 및 해석을 통한 각 관절의 각도와 근육의 수축율 및 장력을 수치적으로 해석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타롱가주</a:t>
            </a:r>
            <a:r>
              <a:rPr lang="en-US" altLang="ko-KR" smtClean="0"/>
              <a:t>- </a:t>
            </a:r>
            <a:r>
              <a:rPr lang="ko-KR" altLang="en-US" smtClean="0"/>
              <a:t>론파인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97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233621" y="1055568"/>
            <a:ext cx="9729006" cy="2950930"/>
            <a:chOff x="1272369" y="1049299"/>
            <a:chExt cx="9729006" cy="2950930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6339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0. </a:t>
              </a:r>
              <a:r>
                <a:rPr lang="ko-KR" altLang="en-US" sz="3000" b="1" smtClean="0"/>
                <a:t>산업 디자인이란</a:t>
              </a:r>
              <a:r>
                <a:rPr lang="en-US" altLang="ko-KR" sz="3000" b="1" smtClean="0"/>
                <a:t>? / </a:t>
              </a:r>
              <a:r>
                <a:rPr lang="ko-KR" altLang="en-US" sz="3000" b="1" smtClean="0"/>
                <a:t>인간공학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9729006" cy="1940398"/>
              <a:chOff x="1272369" y="2059831"/>
              <a:chExt cx="9729006" cy="1940398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380369" y="2059831"/>
                <a:ext cx="9621006" cy="1940398"/>
                <a:chOff x="1380369" y="2059831"/>
                <a:chExt cx="9621006" cy="1940398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843990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탁월한 조형 능력과 기술적 해결 능력을 겸비하는 디자이너 양성</a:t>
                  </a:r>
                  <a:endParaRPr lang="en-US" altLang="ko-KR" smtClean="0"/>
                </a:p>
                <a:p>
                  <a:r>
                    <a:rPr lang="ko-KR" altLang="en-US" smtClean="0"/>
                    <a:t>제품의 자질과 기능 형태 색채 편의성 등 인간적인 요소를 제품에 어떻게 심는가를 배우는 학과</a:t>
                  </a:r>
                  <a:endParaRPr lang="en-US" altLang="ko-KR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380369" y="3353898"/>
                  <a:ext cx="96210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이공계의 핵심 정신인 무에서 유를 창조하기 위해서는 창의적인 발상과 표현력이 매우 중요하기 때문</a:t>
                  </a:r>
                  <a:endParaRPr lang="en-US" altLang="ko-KR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95809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1341621" y="4294834"/>
            <a:ext cx="962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기술을 알아야 제대로 된 디자인을 할 수 있음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1341621" y="5010724"/>
            <a:ext cx="962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첨단 기술의 발달로 제품의 외형 디자인 뿐 아니라 제품과 서비스를 이용하는 사용자 경험이 중요해짐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69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13" y="407386"/>
            <a:ext cx="938320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색채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하먼 그리드 효과 </a:t>
            </a:r>
            <a:r>
              <a:rPr lang="en-US" altLang="ko-KR" sz="1200" smtClean="0"/>
              <a:t>/ </a:t>
            </a:r>
            <a:r>
              <a:rPr lang="ko-KR" altLang="en-US" sz="1200" smtClean="0"/>
              <a:t>베졸드 줄눈 </a:t>
            </a:r>
            <a:r>
              <a:rPr lang="ko-KR" altLang="en-US" sz="1200" smtClean="0"/>
              <a:t>효과 </a:t>
            </a:r>
            <a:r>
              <a:rPr lang="en-US" altLang="ko-KR" sz="1200" smtClean="0"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sym typeface="Wingdings" panose="05000000000000000000" pitchFamily="2" charset="2"/>
              </a:rPr>
              <a:t>주변 색과 면적에 따라 색채 정보 인식</a:t>
            </a:r>
            <a:endParaRPr lang="en-US" altLang="ko-KR" sz="1200" smtClean="0">
              <a:sym typeface="Wingdings" panose="05000000000000000000" pitchFamily="2" charset="2"/>
            </a:endParaRPr>
          </a:p>
          <a:p>
            <a:r>
              <a:rPr lang="ko-KR" altLang="en-US" sz="1200" smtClean="0">
                <a:sym typeface="Wingdings" panose="05000000000000000000" pitchFamily="2" charset="2"/>
              </a:rPr>
              <a:t>푸르키니에 현상 </a:t>
            </a:r>
            <a:r>
              <a:rPr lang="en-US" altLang="ko-KR" sz="1200" smtClean="0">
                <a:sym typeface="Wingdings" panose="05000000000000000000" pitchFamily="2" charset="2"/>
              </a:rPr>
              <a:t>– </a:t>
            </a:r>
            <a:r>
              <a:rPr lang="ko-KR" altLang="en-US" sz="1200" smtClean="0">
                <a:sym typeface="Wingdings" panose="05000000000000000000" pitchFamily="2" charset="2"/>
              </a:rPr>
              <a:t>신호등 초록색인 이유</a:t>
            </a:r>
            <a:endParaRPr lang="en-US" altLang="ko-KR" sz="1200" smtClean="0">
              <a:sym typeface="Wingdings" panose="05000000000000000000" pitchFamily="2" charset="2"/>
            </a:endParaRPr>
          </a:p>
          <a:p>
            <a:r>
              <a:rPr lang="ko-KR" altLang="en-US" sz="1200" smtClean="0">
                <a:sym typeface="Wingdings" panose="05000000000000000000" pitchFamily="2" charset="2"/>
              </a:rPr>
              <a:t>보색 잔상 </a:t>
            </a:r>
            <a:r>
              <a:rPr lang="en-US" altLang="ko-KR" sz="1200" smtClean="0">
                <a:sym typeface="Wingdings" panose="05000000000000000000" pitchFamily="2" charset="2"/>
              </a:rPr>
              <a:t>/ </a:t>
            </a:r>
            <a:r>
              <a:rPr lang="ko-KR" altLang="en-US" sz="1200" smtClean="0">
                <a:sym typeface="Wingdings" panose="05000000000000000000" pitchFamily="2" charset="2"/>
              </a:rPr>
              <a:t>카마이외 배색 </a:t>
            </a:r>
            <a:r>
              <a:rPr lang="en-US" altLang="ko-KR" sz="1200" smtClean="0">
                <a:sym typeface="Wingdings" panose="05000000000000000000" pitchFamily="2" charset="2"/>
              </a:rPr>
              <a:t>/ </a:t>
            </a:r>
            <a:r>
              <a:rPr lang="ko-KR" altLang="en-US" sz="1200" smtClean="0">
                <a:sym typeface="Wingdings" panose="05000000000000000000" pitchFamily="2" charset="2"/>
              </a:rPr>
              <a:t>트리콜로르 배색</a:t>
            </a:r>
            <a:endParaRPr lang="en-US" altLang="ko-KR" sz="1200" smtClean="0">
              <a:sym typeface="Wingdings" panose="05000000000000000000" pitchFamily="2" charset="2"/>
            </a:endParaRPr>
          </a:p>
          <a:p>
            <a:r>
              <a:rPr lang="ko-KR" altLang="en-US" sz="1200" smtClean="0">
                <a:sym typeface="Wingdings" panose="05000000000000000000" pitchFamily="2" charset="2"/>
              </a:rPr>
              <a:t>색채지각론 </a:t>
            </a:r>
            <a:r>
              <a:rPr lang="en-US" altLang="ko-KR" sz="1200" smtClean="0">
                <a:sym typeface="Wingdings" panose="05000000000000000000" pitchFamily="2" charset="2"/>
              </a:rPr>
              <a:t>/ </a:t>
            </a:r>
            <a:r>
              <a:rPr lang="ko-KR" altLang="en-US" sz="1200" smtClean="0">
                <a:sym typeface="Wingdings" panose="05000000000000000000" pitchFamily="2" charset="2"/>
              </a:rPr>
              <a:t>색채체계론 </a:t>
            </a:r>
            <a:r>
              <a:rPr lang="en-US" altLang="ko-KR" sz="1200" smtClean="0">
                <a:sym typeface="Wingdings" panose="05000000000000000000" pitchFamily="2" charset="2"/>
              </a:rPr>
              <a:t>/ </a:t>
            </a:r>
            <a:r>
              <a:rPr lang="ko-KR" altLang="en-US" sz="1200" smtClean="0">
                <a:sym typeface="Wingdings" panose="05000000000000000000" pitchFamily="2" charset="2"/>
              </a:rPr>
              <a:t>색지각론</a:t>
            </a:r>
            <a:endParaRPr lang="en-US" altLang="ko-KR" sz="1200" smtClean="0"/>
          </a:p>
          <a:p>
            <a:r>
              <a:rPr lang="ko-KR" altLang="en-US" sz="1200" smtClean="0"/>
              <a:t>인터렉티블 디자인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소프트웨어 디자인 </a:t>
            </a:r>
            <a:r>
              <a:rPr lang="en-US" altLang="ko-KR" sz="1200" smtClean="0"/>
              <a:t>- </a:t>
            </a:r>
            <a:r>
              <a:rPr lang="ko-KR" altLang="en-US" sz="1200" smtClean="0"/>
              <a:t>불편한 앱 디자인 바꾸기</a:t>
            </a:r>
            <a:r>
              <a:rPr lang="en-US" altLang="ko-KR" sz="1200" smtClean="0"/>
              <a:t>? – </a:t>
            </a:r>
            <a:r>
              <a:rPr lang="ko-KR" altLang="en-US" sz="1200" smtClean="0"/>
              <a:t>스윙투앱 </a:t>
            </a:r>
            <a:r>
              <a:rPr lang="en-US" altLang="ko-KR" sz="1200" smtClean="0"/>
              <a:t>/ </a:t>
            </a:r>
            <a:r>
              <a:rPr lang="ko-KR" altLang="en-US" sz="1200" smtClean="0"/>
              <a:t>급식앱 만들기 </a:t>
            </a:r>
            <a:r>
              <a:rPr lang="en-US" altLang="ko-KR" sz="1200" smtClean="0"/>
              <a:t>/ UX UI </a:t>
            </a:r>
            <a:r>
              <a:rPr lang="ko-KR" altLang="en-US" sz="1200" smtClean="0"/>
              <a:t>차이</a:t>
            </a:r>
            <a:endParaRPr lang="en-US" altLang="ko-KR" sz="1200" smtClean="0"/>
          </a:p>
          <a:p>
            <a:r>
              <a:rPr lang="ko-KR" altLang="en-US" sz="1200" smtClean="0"/>
              <a:t>자동차 디자인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안전성 평가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의자 곡선</a:t>
            </a:r>
            <a:r>
              <a:rPr lang="en-US" altLang="ko-KR" sz="1200" smtClean="0"/>
              <a:t>? / </a:t>
            </a:r>
            <a:r>
              <a:rPr lang="ko-KR" altLang="en-US" sz="1200" smtClean="0"/>
              <a:t>자동차 메카닉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엔지니어링 </a:t>
            </a:r>
            <a:r>
              <a:rPr lang="en-US" altLang="ko-KR" sz="1200" smtClean="0"/>
              <a:t>/ </a:t>
            </a:r>
            <a:r>
              <a:rPr lang="ko-KR" altLang="en-US" sz="1200" smtClean="0"/>
              <a:t>공기역학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운송디자인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생리학적 감성측정평가</a:t>
            </a:r>
            <a:endParaRPr lang="en-US" altLang="ko-KR" sz="1200"/>
          </a:p>
          <a:p>
            <a:r>
              <a:rPr lang="ko-KR" altLang="en-US" sz="1200" smtClean="0"/>
              <a:t>뇌파</a:t>
            </a:r>
            <a:r>
              <a:rPr lang="en-US" altLang="ko-KR" sz="1200" smtClean="0"/>
              <a:t>/</a:t>
            </a:r>
            <a:r>
              <a:rPr lang="ko-KR" altLang="en-US" sz="1200" smtClean="0"/>
              <a:t>안구추적</a:t>
            </a:r>
            <a:endParaRPr lang="en-US" altLang="ko-KR" sz="1200" smtClean="0"/>
          </a:p>
          <a:p>
            <a:r>
              <a:rPr lang="ko-KR" altLang="en-US" sz="1200" smtClean="0"/>
              <a:t>인체 자세</a:t>
            </a:r>
            <a:r>
              <a:rPr lang="en-US" altLang="ko-KR" sz="1200" smtClean="0"/>
              <a:t>/</a:t>
            </a:r>
            <a:r>
              <a:rPr lang="ko-KR" altLang="en-US" sz="1200" smtClean="0"/>
              <a:t>동작</a:t>
            </a:r>
            <a:r>
              <a:rPr lang="en-US" altLang="ko-KR" sz="1200" smtClean="0"/>
              <a:t>/</a:t>
            </a:r>
            <a:r>
              <a:rPr lang="ko-KR" altLang="en-US" sz="1200" smtClean="0"/>
              <a:t>체압</a:t>
            </a:r>
            <a:endParaRPr lang="en-US" altLang="ko-KR" sz="1200" smtClean="0"/>
          </a:p>
          <a:p>
            <a:r>
              <a:rPr lang="ko-KR" altLang="en-US" sz="1200" smtClean="0"/>
              <a:t>전기적 생리 신호 측정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심전도</a:t>
            </a:r>
            <a:r>
              <a:rPr lang="en-US" altLang="ko-KR" sz="1200" smtClean="0"/>
              <a:t>/</a:t>
            </a:r>
            <a:r>
              <a:rPr lang="ko-KR" altLang="en-US" sz="1200" smtClean="0"/>
              <a:t>뇌전도</a:t>
            </a:r>
            <a:r>
              <a:rPr lang="en-US" altLang="ko-KR" sz="1200" smtClean="0"/>
              <a:t>/</a:t>
            </a:r>
            <a:r>
              <a:rPr lang="ko-KR" altLang="en-US" sz="1200" smtClean="0"/>
              <a:t>근전도</a:t>
            </a:r>
            <a:r>
              <a:rPr lang="en-US" altLang="ko-KR" sz="1200" smtClean="0"/>
              <a:t>/</a:t>
            </a:r>
            <a:r>
              <a:rPr lang="ko-KR" altLang="en-US" sz="1200" smtClean="0"/>
              <a:t>피부전기저항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육체작업 부하평가 </a:t>
            </a:r>
            <a:r>
              <a:rPr lang="en-US" altLang="ko-KR" sz="1200" smtClean="0"/>
              <a:t>/ </a:t>
            </a:r>
          </a:p>
          <a:p>
            <a:endParaRPr lang="en-US" altLang="ko-KR" sz="1200"/>
          </a:p>
          <a:p>
            <a:r>
              <a:rPr lang="ko-KR" altLang="en-US" sz="1200" smtClean="0"/>
              <a:t>사용자 인터페이스</a:t>
            </a:r>
            <a:r>
              <a:rPr lang="en-US" altLang="ko-KR" sz="1200" smtClean="0"/>
              <a:t>/</a:t>
            </a:r>
            <a:r>
              <a:rPr lang="ko-KR" altLang="en-US" sz="1200" smtClean="0"/>
              <a:t>사용자 경험 설계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인간과 컴퓨터 상호작용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감성공학</a:t>
            </a:r>
            <a:endParaRPr lang="en-US" altLang="ko-KR" sz="1200" smtClean="0"/>
          </a:p>
        </p:txBody>
      </p:sp>
      <p:sp>
        <p:nvSpPr>
          <p:cNvPr id="4" name="TextBox 3"/>
          <p:cNvSpPr txBox="1"/>
          <p:nvPr/>
        </p:nvSpPr>
        <p:spPr>
          <a:xfrm>
            <a:off x="650137" y="4194018"/>
            <a:ext cx="23026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CAD</a:t>
            </a:r>
          </a:p>
          <a:p>
            <a:r>
              <a:rPr lang="en-US" altLang="ko-KR" sz="1200" smtClean="0"/>
              <a:t>UX</a:t>
            </a:r>
          </a:p>
          <a:p>
            <a:r>
              <a:rPr lang="ko-KR" altLang="en-US" sz="1200" smtClean="0"/>
              <a:t>텐저블 인터렉션</a:t>
            </a:r>
            <a:endParaRPr lang="en-US" altLang="ko-KR" sz="1200" smtClean="0"/>
          </a:p>
          <a:p>
            <a:r>
              <a:rPr lang="ko-KR" altLang="en-US" sz="1200" smtClean="0"/>
              <a:t>인터렉티블 기술</a:t>
            </a:r>
            <a:endParaRPr lang="en-US" altLang="ko-KR" sz="1200" smtClean="0"/>
          </a:p>
          <a:p>
            <a:r>
              <a:rPr lang="ko-KR" altLang="en-US" sz="1200" smtClean="0"/>
              <a:t>제품의 이해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사용과 경험</a:t>
            </a:r>
            <a:endParaRPr lang="en-US" altLang="ko-KR" sz="1200" smtClean="0"/>
          </a:p>
          <a:p>
            <a:r>
              <a:rPr lang="ko-KR" altLang="en-US" sz="1200" smtClean="0"/>
              <a:t>색채과학과 공학</a:t>
            </a:r>
            <a:endParaRPr lang="en-US" altLang="ko-KR" sz="1200" smtClean="0"/>
          </a:p>
          <a:p>
            <a:r>
              <a:rPr lang="ko-KR" altLang="en-US" sz="1200" smtClean="0"/>
              <a:t>생체역학</a:t>
            </a:r>
            <a:endParaRPr lang="en-US" altLang="ko-KR" sz="1200" smtClean="0"/>
          </a:p>
          <a:p>
            <a:r>
              <a:rPr lang="ko-KR" altLang="en-US" sz="1200" smtClean="0"/>
              <a:t>감각과 지각</a:t>
            </a:r>
            <a:endParaRPr lang="en-US" altLang="ko-KR" sz="1200" smtClean="0"/>
          </a:p>
          <a:p>
            <a:r>
              <a:rPr lang="ko-KR" altLang="en-US" sz="1200" smtClean="0"/>
              <a:t>인지신경과학</a:t>
            </a:r>
            <a:endParaRPr lang="en-US" altLang="ko-KR" sz="1200" smtClean="0"/>
          </a:p>
          <a:p>
            <a:r>
              <a:rPr lang="ko-KR" altLang="en-US" sz="1200" smtClean="0"/>
              <a:t>정보시각화기술</a:t>
            </a:r>
            <a:endParaRPr lang="en-US" altLang="ko-KR" sz="1200" smtClean="0"/>
          </a:p>
          <a:p>
            <a:r>
              <a:rPr lang="ko-KR" altLang="en-US" sz="1200" smtClean="0"/>
              <a:t>감성공학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그래픽디자인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6746137" y="4194018"/>
            <a:ext cx="350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소비자의 상품구매 패턴 조사에서 분석된 자료를 살펴보면</a:t>
            </a:r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신체적 특성</a:t>
            </a:r>
            <a:endParaRPr lang="en-US" altLang="ko-KR" sz="1200"/>
          </a:p>
          <a:p>
            <a:r>
              <a:rPr lang="ko-KR" altLang="en-US" sz="1200" smtClean="0"/>
              <a:t>생체역학적 특성</a:t>
            </a:r>
            <a:endParaRPr lang="en-US" altLang="ko-KR" sz="1200" smtClean="0"/>
          </a:p>
          <a:p>
            <a:r>
              <a:rPr lang="ko-KR" altLang="en-US" sz="1200" smtClean="0"/>
              <a:t>정보처리특성</a:t>
            </a:r>
            <a:endParaRPr lang="en-US" altLang="ko-KR" sz="1200" smtClean="0"/>
          </a:p>
          <a:p>
            <a:r>
              <a:rPr lang="ko-KR" altLang="en-US" sz="1200" smtClean="0"/>
              <a:t>감각 특성</a:t>
            </a:r>
            <a:endParaRPr lang="en-US" altLang="ko-KR" sz="1200" smtClean="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7635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0243" y="772325"/>
            <a:ext cx="10573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hlinkClick r:id="rId2"/>
              </a:rPr>
              <a:t>https</a:t>
            </a:r>
            <a:r>
              <a:rPr lang="en-US" altLang="ko-KR" sz="1200">
                <a:hlinkClick r:id="rId2"/>
              </a:rPr>
              <a:t>://</a:t>
            </a:r>
            <a:r>
              <a:rPr lang="en-US" altLang="ko-KR" sz="1200" smtClean="0">
                <a:hlinkClick r:id="rId2"/>
              </a:rPr>
              <a:t>koreascience.kr/article/CFKO200717054764105.pdf</a:t>
            </a:r>
            <a:endParaRPr lang="en-US" altLang="ko-KR" sz="1200" smtClean="0"/>
          </a:p>
          <a:p>
            <a:r>
              <a:rPr lang="en-US" altLang="ko-KR" sz="1200">
                <a:hlinkClick r:id="rId3"/>
              </a:rPr>
              <a:t>https://</a:t>
            </a:r>
            <a:r>
              <a:rPr lang="en-US" altLang="ko-KR" sz="1200" smtClean="0">
                <a:hlinkClick r:id="rId3"/>
              </a:rPr>
              <a:t>www.undernamu.com/ko/insights/all-about-ux-design-1</a:t>
            </a:r>
            <a:endParaRPr lang="en-US" altLang="ko-KR" sz="1200" smtClean="0"/>
          </a:p>
          <a:p>
            <a:r>
              <a:rPr lang="en-US" altLang="ko-KR" sz="1200">
                <a:hlinkClick r:id="rId4"/>
              </a:rPr>
              <a:t>https://</a:t>
            </a:r>
            <a:r>
              <a:rPr lang="en-US" altLang="ko-KR" sz="1200" smtClean="0">
                <a:hlinkClick r:id="rId4"/>
              </a:rPr>
              <a:t>www.yoondesign-m.com/279</a:t>
            </a:r>
            <a:endParaRPr lang="en-US" altLang="ko-KR" sz="1200" smtClean="0"/>
          </a:p>
          <a:p>
            <a:r>
              <a:rPr lang="en-US" altLang="ko-KR" sz="1200">
                <a:hlinkClick r:id="rId5"/>
              </a:rPr>
              <a:t>https://pixso.net/kr/articles/interaction-design</a:t>
            </a:r>
            <a:r>
              <a:rPr lang="en-US" altLang="ko-KR" sz="1200" smtClean="0">
                <a:hlinkClick r:id="rId5"/>
              </a:rPr>
              <a:t>/</a:t>
            </a:r>
            <a:endParaRPr lang="en-US" altLang="ko-KR" sz="1200" smtClean="0"/>
          </a:p>
          <a:p>
            <a:r>
              <a:rPr lang="en-US" altLang="ko-KR" sz="1200">
                <a:hlinkClick r:id="rId6"/>
              </a:rPr>
              <a:t>https://</a:t>
            </a:r>
            <a:r>
              <a:rPr lang="en-US" altLang="ko-KR" sz="1200" smtClean="0">
                <a:hlinkClick r:id="rId6"/>
              </a:rPr>
              <a:t>www.chosun.com/site/data/html_dir/2017/08/14/2017081401831.html</a:t>
            </a:r>
            <a:endParaRPr lang="en-US" altLang="ko-KR" sz="1200" smtClean="0"/>
          </a:p>
          <a:p>
            <a:r>
              <a:rPr lang="en-US" altLang="ko-KR" sz="1200">
                <a:hlinkClick r:id="rId7"/>
              </a:rPr>
              <a:t>https://www.pinterest.co.kr/ys04155/%EB%82%98%EC%81%9C%EB%94%94%EC%9E%90%EC%9D%B8</a:t>
            </a:r>
            <a:r>
              <a:rPr lang="en-US" altLang="ko-KR" sz="1200" smtClean="0">
                <a:hlinkClick r:id="rId7"/>
              </a:rPr>
              <a:t>/</a:t>
            </a:r>
            <a:endParaRPr lang="en-US" altLang="ko-KR" sz="1200" smtClean="0"/>
          </a:p>
          <a:p>
            <a:r>
              <a:rPr lang="en-US" altLang="ko-KR" sz="1200">
                <a:hlinkClick r:id="rId8"/>
              </a:rPr>
              <a:t>https://</a:t>
            </a:r>
            <a:r>
              <a:rPr lang="en-US" altLang="ko-KR" sz="1200" smtClean="0">
                <a:hlinkClick r:id="rId8"/>
              </a:rPr>
              <a:t>m.post.naver.com/viewer/postView.naver?volumeNo=32643465&amp;memberNo=52332497</a:t>
            </a:r>
            <a:endParaRPr lang="en-US" altLang="ko-KR" sz="1200" smtClean="0"/>
          </a:p>
          <a:p>
            <a:r>
              <a:rPr lang="en-US" altLang="ko-KR" sz="1200">
                <a:hlinkClick r:id="rId9"/>
              </a:rPr>
              <a:t>http://webzine.koita.or.kr/201412-specialissue/%ED%8A%B9%EB%B3%84%EA%B8%B0%ED%9A%8D-01-%EC%A0%9C%ED%92%88%EA%B0%9C%EB%B0%9C%EA%B3%BC-%</a:t>
            </a:r>
            <a:r>
              <a:rPr lang="en-US" altLang="ko-KR" sz="1200" smtClean="0">
                <a:hlinkClick r:id="rId9"/>
              </a:rPr>
              <a:t>EA%B0%90%EC%84%B1%EA%B8%B0%EC%88%A0</a:t>
            </a:r>
            <a:endParaRPr lang="en-US" altLang="ko-KR" sz="1200" smtClean="0"/>
          </a:p>
          <a:p>
            <a:r>
              <a:rPr lang="en-US" altLang="ko-KR" sz="1200">
                <a:hlinkClick r:id="rId10"/>
              </a:rPr>
              <a:t>https://www.youtube.com/watch?v=_</a:t>
            </a:r>
            <a:r>
              <a:rPr lang="en-US" altLang="ko-KR" sz="1200" smtClean="0">
                <a:hlinkClick r:id="rId10"/>
              </a:rPr>
              <a:t>sVE3gFhf50</a:t>
            </a:r>
            <a:endParaRPr lang="en-US" altLang="ko-KR" sz="1200" smtClean="0"/>
          </a:p>
          <a:p>
            <a:r>
              <a:rPr lang="en-US" altLang="ko-KR" sz="1200">
                <a:hlinkClick r:id="rId11"/>
              </a:rPr>
              <a:t>https://</a:t>
            </a:r>
            <a:r>
              <a:rPr lang="en-US" altLang="ko-KR" sz="1200" smtClean="0">
                <a:hlinkClick r:id="rId11"/>
              </a:rPr>
              <a:t>gdbs.tistory.com/587</a:t>
            </a:r>
            <a:endParaRPr lang="en-US" altLang="ko-KR" sz="1200" smtClean="0"/>
          </a:p>
          <a:p>
            <a:r>
              <a:rPr lang="en-US" altLang="ko-KR" sz="1200">
                <a:hlinkClick r:id="rId12"/>
              </a:rPr>
              <a:t>https://</a:t>
            </a:r>
            <a:r>
              <a:rPr lang="en-US" altLang="ko-KR" sz="1200" smtClean="0">
                <a:hlinkClick r:id="rId12"/>
              </a:rPr>
              <a:t>blog.naver.com/with_msip/222223989876</a:t>
            </a:r>
            <a:endParaRPr lang="en-US" altLang="ko-KR" sz="1200" smtClean="0"/>
          </a:p>
          <a:p>
            <a:r>
              <a:rPr lang="en-US" altLang="ko-KR" sz="1200">
                <a:hlinkClick r:id="rId13"/>
              </a:rPr>
              <a:t>http://</a:t>
            </a:r>
            <a:r>
              <a:rPr lang="en-US" altLang="ko-KR" sz="1200" smtClean="0">
                <a:hlinkClick r:id="rId13"/>
              </a:rPr>
              <a:t>www.skkuw.com/news/articleView.html?idxno=12167</a:t>
            </a:r>
            <a:endParaRPr lang="en-US" altLang="ko-KR" sz="1200" smtClean="0"/>
          </a:p>
          <a:p>
            <a:r>
              <a:rPr lang="en-US" altLang="ko-KR" sz="1200">
                <a:hlinkClick r:id="rId14"/>
              </a:rPr>
              <a:t>https://cheongra.greenart.co.kr/community/greenDesignNews_view?idx=1567&amp;page=1&amp;schval=&amp;schtype</a:t>
            </a:r>
            <a:r>
              <a:rPr lang="en-US" altLang="ko-KR" sz="1200" smtClean="0"/>
              <a:t>[]=</a:t>
            </a:r>
          </a:p>
          <a:p>
            <a:endParaRPr lang="en-US" altLang="ko-KR" sz="1200"/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1551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668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91</cp:revision>
  <dcterms:created xsi:type="dcterms:W3CDTF">2022-11-14T06:15:22Z</dcterms:created>
  <dcterms:modified xsi:type="dcterms:W3CDTF">2022-12-02T08:18:45Z</dcterms:modified>
</cp:coreProperties>
</file>