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  <p:sldId id="266" r:id="rId6"/>
    <p:sldId id="270" r:id="rId7"/>
    <p:sldId id="271" r:id="rId8"/>
    <p:sldId id="272" r:id="rId9"/>
    <p:sldId id="273" r:id="rId10"/>
    <p:sldId id="275" r:id="rId11"/>
    <p:sldId id="274" r:id="rId12"/>
    <p:sldId id="268" r:id="rId13"/>
    <p:sldId id="276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5" r:id="rId30"/>
    <p:sldId id="296" r:id="rId31"/>
    <p:sldId id="267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DED"/>
    <a:srgbClr val="5B9BD5"/>
    <a:srgbClr val="208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BDED-08DD-424E-BDC8-361E58A28052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www.youtube.com/watch?v=8-I56MUcAFA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꼬리에 꼬리를 무는 그날 이야기 : SBS">
            <a:extLst>
              <a:ext uri="{FF2B5EF4-FFF2-40B4-BE49-F238E27FC236}">
                <a16:creationId xmlns:a16="http://schemas.microsoft.com/office/drawing/2014/main" id="{2534CD06-C0E8-DA9A-88E4-30CA0C52B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" t="3558" b="44296"/>
          <a:stretch/>
        </p:blipFill>
        <p:spPr bwMode="auto">
          <a:xfrm>
            <a:off x="-1524" y="1628999"/>
            <a:ext cx="12192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FE5D844-22CC-4539-F2A9-9D0B387C1DAF}"/>
              </a:ext>
            </a:extLst>
          </p:cNvPr>
          <p:cNvSpPr/>
          <p:nvPr/>
        </p:nvSpPr>
        <p:spPr>
          <a:xfrm>
            <a:off x="0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0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4차원 공간에 대해서 알아보자!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874" y="1685923"/>
            <a:ext cx="70485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01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네커의 정육면체(Necker cub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56" y="2408956"/>
            <a:ext cx="2314284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89401" y="4555691"/>
            <a:ext cx="1817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4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(</a:t>
            </a:r>
            <a:r>
              <a:rPr lang="ko-KR" altLang="en-US" sz="2000" smtClean="0"/>
              <a:t>시공간</a:t>
            </a:r>
            <a:r>
              <a:rPr lang="en-US" altLang="ko-KR" sz="2000" smtClean="0"/>
              <a:t>)</a:t>
            </a:r>
            <a:endParaRPr lang="ko-KR" altLang="en-US" sz="2000"/>
          </a:p>
        </p:txBody>
      </p:sp>
      <p:pic>
        <p:nvPicPr>
          <p:cNvPr id="5" name="Picture 4" descr="네커의 정육면체(Necker cub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31" y="1989856"/>
            <a:ext cx="2314284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/>
          <p:nvPr/>
        </p:nvCxnSpPr>
        <p:spPr>
          <a:xfrm flipV="1">
            <a:off x="4191000" y="2085541"/>
            <a:ext cx="2800350" cy="419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3609975" y="2542771"/>
            <a:ext cx="2800350" cy="419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5023921" y="2580467"/>
            <a:ext cx="2800350" cy="419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5591175" y="2104389"/>
            <a:ext cx="2800350" cy="419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547878" y="4024743"/>
            <a:ext cx="2800350" cy="419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4191000" y="3549363"/>
            <a:ext cx="2800350" cy="419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5667375" y="3567125"/>
            <a:ext cx="2800350" cy="419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5054619" y="4035774"/>
            <a:ext cx="2800350" cy="419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65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①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미래</a:t>
            </a:r>
            <a:endParaRPr lang="ko-KR" altLang="en-US" sz="2000"/>
          </a:p>
        </p:txBody>
      </p:sp>
      <p:pic>
        <p:nvPicPr>
          <p:cNvPr id="7170" name="Picture 2" descr="슬로우 모션 비디오 편집기 - 온라인 비디오 슬로우 모션 - VE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44"/>
          <a:stretch/>
        </p:blipFill>
        <p:spPr bwMode="auto">
          <a:xfrm>
            <a:off x="1595400" y="1628999"/>
            <a:ext cx="9000000" cy="41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8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6" y="301480"/>
            <a:ext cx="6261135" cy="6255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①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미래</a:t>
            </a:r>
            <a:endParaRPr lang="ko-KR" altLang="en-US" sz="2000"/>
          </a:p>
        </p:txBody>
      </p:sp>
      <p:sp>
        <p:nvSpPr>
          <p:cNvPr id="12" name="타원 11"/>
          <p:cNvSpPr/>
          <p:nvPr/>
        </p:nvSpPr>
        <p:spPr>
          <a:xfrm>
            <a:off x="7072853" y="3668226"/>
            <a:ext cx="180000" cy="18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7162853" y="2879322"/>
            <a:ext cx="0" cy="758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369810" y="2888488"/>
            <a:ext cx="5656" cy="914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90972" y="2945432"/>
            <a:ext cx="637311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1</a:t>
            </a:r>
            <a:r>
              <a:rPr lang="ko-KR" altLang="en-US" sz="2000" smtClean="0"/>
              <a:t>초</a:t>
            </a:r>
            <a:endParaRPr lang="ko-KR" altLang="en-US" sz="2000"/>
          </a:p>
        </p:txBody>
      </p:sp>
      <p:sp>
        <p:nvSpPr>
          <p:cNvPr id="28" name="오른쪽 화살표 27"/>
          <p:cNvSpPr/>
          <p:nvPr/>
        </p:nvSpPr>
        <p:spPr>
          <a:xfrm>
            <a:off x="8972169" y="3248999"/>
            <a:ext cx="360000" cy="3600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9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233" y="1250899"/>
            <a:ext cx="2700000" cy="2697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①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미래</a:t>
            </a:r>
            <a:endParaRPr lang="ko-KR" altLang="en-US" sz="2000"/>
          </a:p>
        </p:txBody>
      </p:sp>
      <p:sp>
        <p:nvSpPr>
          <p:cNvPr id="12" name="타원 11"/>
          <p:cNvSpPr/>
          <p:nvPr/>
        </p:nvSpPr>
        <p:spPr>
          <a:xfrm>
            <a:off x="4837190" y="2667723"/>
            <a:ext cx="72000" cy="72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5819754" y="2419584"/>
            <a:ext cx="360000" cy="3600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62"/>
          <a:stretch/>
        </p:blipFill>
        <p:spPr>
          <a:xfrm>
            <a:off x="3496938" y="4967552"/>
            <a:ext cx="5202371" cy="18904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23" y="429476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60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691" y="1250897"/>
            <a:ext cx="2700000" cy="269737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91" y="1250897"/>
            <a:ext cx="2700000" cy="2697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①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미래</a:t>
            </a:r>
            <a:endParaRPr lang="ko-KR" altLang="en-US" sz="2000"/>
          </a:p>
        </p:txBody>
      </p:sp>
      <p:sp>
        <p:nvSpPr>
          <p:cNvPr id="12" name="타원 11"/>
          <p:cNvSpPr/>
          <p:nvPr/>
        </p:nvSpPr>
        <p:spPr>
          <a:xfrm>
            <a:off x="8829118" y="2724532"/>
            <a:ext cx="72000" cy="72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9976108" y="2419584"/>
            <a:ext cx="360000" cy="3600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62"/>
          <a:stretch/>
        </p:blipFill>
        <p:spPr>
          <a:xfrm>
            <a:off x="3496938" y="4967552"/>
            <a:ext cx="5202371" cy="18904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23" y="4294763"/>
            <a:ext cx="720000" cy="7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691" y="1250897"/>
            <a:ext cx="2700000" cy="2697371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3286125" y="2345257"/>
            <a:ext cx="2776590" cy="451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062715" y="2345257"/>
            <a:ext cx="2745529" cy="414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07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691" y="1250897"/>
            <a:ext cx="2700000" cy="269737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91" y="1250897"/>
            <a:ext cx="2700000" cy="2697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①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미래</a:t>
            </a:r>
            <a:endParaRPr lang="ko-KR" altLang="en-US" sz="2000"/>
          </a:p>
        </p:txBody>
      </p:sp>
      <p:sp>
        <p:nvSpPr>
          <p:cNvPr id="12" name="타원 11"/>
          <p:cNvSpPr/>
          <p:nvPr/>
        </p:nvSpPr>
        <p:spPr>
          <a:xfrm>
            <a:off x="8829118" y="2724532"/>
            <a:ext cx="72000" cy="72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9976108" y="2419584"/>
            <a:ext cx="360000" cy="3600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62"/>
          <a:stretch/>
        </p:blipFill>
        <p:spPr>
          <a:xfrm>
            <a:off x="3496938" y="4967552"/>
            <a:ext cx="5202371" cy="18904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23" y="4294763"/>
            <a:ext cx="720000" cy="7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691" y="1250897"/>
            <a:ext cx="2700000" cy="2697371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3286125" y="2345257"/>
            <a:ext cx="2776590" cy="451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062715" y="2345257"/>
            <a:ext cx="2745529" cy="414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9561" y="1702084"/>
            <a:ext cx="637311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1</a:t>
            </a:r>
            <a:r>
              <a:rPr lang="ko-KR" altLang="en-US" sz="2000" smtClean="0"/>
              <a:t>초</a:t>
            </a:r>
            <a:endParaRPr lang="ko-KR" alt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6429925" y="4431103"/>
            <a:ext cx="637311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3</a:t>
            </a:r>
            <a:r>
              <a:rPr lang="ko-KR" altLang="en-US" sz="2000" smtClean="0"/>
              <a:t>초</a:t>
            </a:r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7870711" y="4296299"/>
                <a:ext cx="1875065" cy="716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속도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거리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시간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711" y="4296299"/>
                <a:ext cx="1875065" cy="7169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593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①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미래</a:t>
            </a:r>
            <a:endParaRPr lang="ko-KR" altLang="en-US" sz="2000"/>
          </a:p>
        </p:txBody>
      </p:sp>
      <p:grpSp>
        <p:nvGrpSpPr>
          <p:cNvPr id="18" name="그룹 17"/>
          <p:cNvGrpSpPr/>
          <p:nvPr/>
        </p:nvGrpSpPr>
        <p:grpSpPr>
          <a:xfrm>
            <a:off x="3398124" y="728999"/>
            <a:ext cx="5400000" cy="5400000"/>
            <a:chOff x="608123" y="1093820"/>
            <a:chExt cx="5400000" cy="540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123" y="1093820"/>
              <a:ext cx="5400000" cy="54000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/>
            <a:srcRect t="79009"/>
            <a:stretch/>
          </p:blipFill>
          <p:spPr>
            <a:xfrm>
              <a:off x="608123" y="5360007"/>
              <a:ext cx="5395428" cy="1133813"/>
            </a:xfrm>
            <a:prstGeom prst="rect">
              <a:avLst/>
            </a:prstGeom>
          </p:spPr>
        </p:pic>
      </p:grpSp>
      <p:sp>
        <p:nvSpPr>
          <p:cNvPr id="16" name="타원 15"/>
          <p:cNvSpPr/>
          <p:nvPr/>
        </p:nvSpPr>
        <p:spPr>
          <a:xfrm>
            <a:off x="6005838" y="1684891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46551" y="1574836"/>
            <a:ext cx="2564445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뮤온</a:t>
            </a:r>
            <a:r>
              <a:rPr lang="en-US" altLang="ko-KR" sz="2000" smtClean="0"/>
              <a:t>: </a:t>
            </a:r>
            <a:r>
              <a:rPr lang="ko-KR" altLang="en-US" sz="2000" smtClean="0"/>
              <a:t>수명 매우 짧음</a:t>
            </a:r>
            <a:endParaRPr lang="ko-KR" altLang="en-US" sz="200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6095838" y="1974946"/>
            <a:ext cx="0" cy="293787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02599" y="3285011"/>
            <a:ext cx="4262877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소요 시간</a:t>
            </a:r>
            <a:r>
              <a:rPr lang="en-US" altLang="ko-KR" sz="2000" smtClean="0"/>
              <a:t>: </a:t>
            </a:r>
            <a:r>
              <a:rPr lang="ko-KR" altLang="en-US" sz="2000" smtClean="0"/>
              <a:t>뮤온 수명보다 오래 걸림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296411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①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미래</a:t>
            </a:r>
            <a:endParaRPr lang="ko-KR" altLang="en-US" sz="2000"/>
          </a:p>
        </p:txBody>
      </p:sp>
      <p:grpSp>
        <p:nvGrpSpPr>
          <p:cNvPr id="18" name="그룹 17"/>
          <p:cNvGrpSpPr/>
          <p:nvPr/>
        </p:nvGrpSpPr>
        <p:grpSpPr>
          <a:xfrm>
            <a:off x="3398124" y="728999"/>
            <a:ext cx="5400000" cy="5400000"/>
            <a:chOff x="608123" y="1093820"/>
            <a:chExt cx="5400000" cy="540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123" y="1093820"/>
              <a:ext cx="5400000" cy="54000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/>
            <a:srcRect t="79009"/>
            <a:stretch/>
          </p:blipFill>
          <p:spPr>
            <a:xfrm>
              <a:off x="608123" y="5360007"/>
              <a:ext cx="5395428" cy="1133813"/>
            </a:xfrm>
            <a:prstGeom prst="rect">
              <a:avLst/>
            </a:prstGeom>
          </p:spPr>
        </p:pic>
      </p:grpSp>
      <p:sp>
        <p:nvSpPr>
          <p:cNvPr id="16" name="타원 15"/>
          <p:cNvSpPr/>
          <p:nvPr/>
        </p:nvSpPr>
        <p:spPr>
          <a:xfrm>
            <a:off x="6005838" y="1684891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46551" y="1574836"/>
            <a:ext cx="2564445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뮤온</a:t>
            </a:r>
            <a:r>
              <a:rPr lang="en-US" altLang="ko-KR" sz="2000" smtClean="0"/>
              <a:t>: </a:t>
            </a:r>
            <a:r>
              <a:rPr lang="ko-KR" altLang="en-US" sz="2000" smtClean="0"/>
              <a:t>수명 매우 짧음</a:t>
            </a:r>
            <a:endParaRPr lang="ko-KR" altLang="en-US" sz="200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6095838" y="1974946"/>
            <a:ext cx="0" cy="293787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02599" y="3285011"/>
            <a:ext cx="4262877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소요 시간</a:t>
            </a:r>
            <a:r>
              <a:rPr lang="en-US" altLang="ko-KR" sz="2000" smtClean="0"/>
              <a:t>: </a:t>
            </a:r>
            <a:r>
              <a:rPr lang="ko-KR" altLang="en-US" sz="2000" smtClean="0"/>
              <a:t>뮤온 수명보다 오래 걸림</a:t>
            </a:r>
            <a:endParaRPr lang="ko-KR" altLang="en-US" sz="2000"/>
          </a:p>
        </p:txBody>
      </p:sp>
      <p:sp>
        <p:nvSpPr>
          <p:cNvPr id="2" name="포인트가 10개인 별 1"/>
          <p:cNvSpPr/>
          <p:nvPr/>
        </p:nvSpPr>
        <p:spPr>
          <a:xfrm>
            <a:off x="5825838" y="5039131"/>
            <a:ext cx="540000" cy="540000"/>
          </a:xfrm>
          <a:prstGeom prst="star10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005838" y="5219131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45838" y="5109076"/>
            <a:ext cx="2564445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뮤온 관측 가능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735057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①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미래</a:t>
            </a:r>
            <a:endParaRPr lang="ko-KR" altLang="en-US" sz="2000"/>
          </a:p>
        </p:txBody>
      </p:sp>
      <p:grpSp>
        <p:nvGrpSpPr>
          <p:cNvPr id="18" name="그룹 17"/>
          <p:cNvGrpSpPr/>
          <p:nvPr/>
        </p:nvGrpSpPr>
        <p:grpSpPr>
          <a:xfrm>
            <a:off x="3398124" y="728999"/>
            <a:ext cx="5400000" cy="5400000"/>
            <a:chOff x="608123" y="1093820"/>
            <a:chExt cx="5400000" cy="540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123" y="1093820"/>
              <a:ext cx="5400000" cy="54000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/>
            <a:srcRect t="79009"/>
            <a:stretch/>
          </p:blipFill>
          <p:spPr>
            <a:xfrm>
              <a:off x="608123" y="5360007"/>
              <a:ext cx="5395428" cy="1133813"/>
            </a:xfrm>
            <a:prstGeom prst="rect">
              <a:avLst/>
            </a:prstGeom>
          </p:spPr>
        </p:pic>
      </p:grpSp>
      <p:sp>
        <p:nvSpPr>
          <p:cNvPr id="16" name="타원 15"/>
          <p:cNvSpPr/>
          <p:nvPr/>
        </p:nvSpPr>
        <p:spPr>
          <a:xfrm>
            <a:off x="6005838" y="1684891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6095838" y="1974946"/>
            <a:ext cx="0" cy="293787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0928857">
            <a:off x="3755838" y="2974936"/>
            <a:ext cx="468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mtClean="0"/>
              <a:t>시간 팽창</a:t>
            </a:r>
            <a:r>
              <a:rPr lang="en-US" altLang="ko-KR" sz="2800" smtClean="0"/>
              <a:t>. </a:t>
            </a:r>
            <a:r>
              <a:rPr lang="ko-KR" altLang="en-US" sz="2800" smtClean="0"/>
              <a:t>특수상대성이론</a:t>
            </a:r>
            <a:endParaRPr lang="ko-KR" altLang="en-US" sz="2800"/>
          </a:p>
        </p:txBody>
      </p:sp>
      <p:sp>
        <p:nvSpPr>
          <p:cNvPr id="2" name="포인트가 10개인 별 1"/>
          <p:cNvSpPr/>
          <p:nvPr/>
        </p:nvSpPr>
        <p:spPr>
          <a:xfrm>
            <a:off x="5825838" y="5039131"/>
            <a:ext cx="540000" cy="540000"/>
          </a:xfrm>
          <a:prstGeom prst="star10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005838" y="5219131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45838" y="5109076"/>
            <a:ext cx="2564445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뮤온 관측 가능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8994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몰입도 200% 타임머신에 대한 A to Z | 대탈출 3 greatescape3 EP.13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187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①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미래</a:t>
            </a:r>
            <a:endParaRPr lang="ko-KR" altLang="en-US" sz="2000"/>
          </a:p>
        </p:txBody>
      </p:sp>
      <p:grpSp>
        <p:nvGrpSpPr>
          <p:cNvPr id="10" name="그룹 9"/>
          <p:cNvGrpSpPr/>
          <p:nvPr/>
        </p:nvGrpSpPr>
        <p:grpSpPr>
          <a:xfrm>
            <a:off x="2564673" y="2836255"/>
            <a:ext cx="1963048" cy="2520000"/>
            <a:chOff x="2031511" y="2452254"/>
            <a:chExt cx="1963048" cy="2520000"/>
          </a:xfrm>
        </p:grpSpPr>
        <p:sp>
          <p:nvSpPr>
            <p:cNvPr id="2" name="직사각형 1"/>
            <p:cNvSpPr/>
            <p:nvPr/>
          </p:nvSpPr>
          <p:spPr>
            <a:xfrm>
              <a:off x="2194559" y="2452254"/>
              <a:ext cx="1800000" cy="25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511" y="3532254"/>
              <a:ext cx="1440000" cy="1440000"/>
            </a:xfrm>
            <a:prstGeom prst="rect">
              <a:avLst/>
            </a:prstGeom>
          </p:spPr>
        </p:pic>
      </p:grpSp>
      <p:sp>
        <p:nvSpPr>
          <p:cNvPr id="5" name="타원 4"/>
          <p:cNvSpPr/>
          <p:nvPr/>
        </p:nvSpPr>
        <p:spPr>
          <a:xfrm>
            <a:off x="3906197" y="4207855"/>
            <a:ext cx="360000" cy="36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6200000">
            <a:off x="3447721" y="2222102"/>
            <a:ext cx="360000" cy="3600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29451" y="2920482"/>
            <a:ext cx="139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우주</a:t>
            </a:r>
            <a:endParaRPr lang="en-US" altLang="ko-KR"/>
          </a:p>
          <a:p>
            <a:pPr algn="ctr"/>
            <a:r>
              <a:rPr lang="ko-KR" altLang="en-US" smtClean="0"/>
              <a:t>엘리베이터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115076" y="2420080"/>
            <a:ext cx="1963048" cy="2520000"/>
            <a:chOff x="2031511" y="2452254"/>
            <a:chExt cx="1963048" cy="2520000"/>
          </a:xfrm>
        </p:grpSpPr>
        <p:sp>
          <p:nvSpPr>
            <p:cNvPr id="12" name="직사각형 11"/>
            <p:cNvSpPr/>
            <p:nvPr/>
          </p:nvSpPr>
          <p:spPr>
            <a:xfrm>
              <a:off x="2194559" y="2452254"/>
              <a:ext cx="1800000" cy="25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511" y="3532254"/>
              <a:ext cx="1440000" cy="1440000"/>
            </a:xfrm>
            <a:prstGeom prst="rect">
              <a:avLst/>
            </a:prstGeom>
          </p:spPr>
        </p:pic>
      </p:grpSp>
      <p:sp>
        <p:nvSpPr>
          <p:cNvPr id="14" name="타원 13"/>
          <p:cNvSpPr/>
          <p:nvPr/>
        </p:nvSpPr>
        <p:spPr>
          <a:xfrm>
            <a:off x="6456600" y="4207855"/>
            <a:ext cx="360000" cy="36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007003" y="4207855"/>
            <a:ext cx="360000" cy="36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7665479" y="2047855"/>
            <a:ext cx="1963048" cy="2520000"/>
            <a:chOff x="2031511" y="2452254"/>
            <a:chExt cx="1963048" cy="2520000"/>
          </a:xfrm>
        </p:grpSpPr>
        <p:sp>
          <p:nvSpPr>
            <p:cNvPr id="18" name="직사각형 17"/>
            <p:cNvSpPr/>
            <p:nvPr/>
          </p:nvSpPr>
          <p:spPr>
            <a:xfrm>
              <a:off x="2194559" y="2452254"/>
              <a:ext cx="1800000" cy="25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511" y="3532254"/>
              <a:ext cx="1440000" cy="1440000"/>
            </a:xfrm>
            <a:prstGeom prst="rect">
              <a:avLst/>
            </a:prstGeom>
          </p:spPr>
        </p:pic>
      </p:grpSp>
      <p:cxnSp>
        <p:nvCxnSpPr>
          <p:cNvPr id="21" name="직선 연결선 20"/>
          <p:cNvCxnSpPr>
            <a:endCxn id="5" idx="0"/>
          </p:cNvCxnSpPr>
          <p:nvPr/>
        </p:nvCxnSpPr>
        <p:spPr>
          <a:xfrm>
            <a:off x="3318842" y="4207855"/>
            <a:ext cx="767355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69245" y="4220080"/>
            <a:ext cx="767355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419648" y="4220080"/>
            <a:ext cx="767355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오른쪽 화살표 24"/>
          <p:cNvSpPr/>
          <p:nvPr/>
        </p:nvSpPr>
        <p:spPr>
          <a:xfrm rot="16200000">
            <a:off x="5998124" y="1867855"/>
            <a:ext cx="360000" cy="3600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6200000">
            <a:off x="8623325" y="1501743"/>
            <a:ext cx="360000" cy="3600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105055" y="1126299"/>
            <a:ext cx="139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가속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①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미래</a:t>
            </a:r>
            <a:endParaRPr lang="ko-KR" altLang="en-US" sz="2000"/>
          </a:p>
        </p:txBody>
      </p:sp>
      <p:grpSp>
        <p:nvGrpSpPr>
          <p:cNvPr id="34" name="그룹 33"/>
          <p:cNvGrpSpPr/>
          <p:nvPr/>
        </p:nvGrpSpPr>
        <p:grpSpPr>
          <a:xfrm>
            <a:off x="2833665" y="1636810"/>
            <a:ext cx="6525870" cy="3584377"/>
            <a:chOff x="3308086" y="2252634"/>
            <a:chExt cx="6525870" cy="3584377"/>
          </a:xfrm>
        </p:grpSpPr>
        <p:grpSp>
          <p:nvGrpSpPr>
            <p:cNvPr id="32" name="그룹 31"/>
            <p:cNvGrpSpPr/>
            <p:nvPr/>
          </p:nvGrpSpPr>
          <p:grpSpPr>
            <a:xfrm>
              <a:off x="3308086" y="2252634"/>
              <a:ext cx="1963048" cy="3134153"/>
              <a:chOff x="2564673" y="2222102"/>
              <a:chExt cx="1963048" cy="3134153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2564673" y="2836255"/>
                <a:ext cx="1963048" cy="2520000"/>
                <a:chOff x="2031511" y="2452254"/>
                <a:chExt cx="1963048" cy="2520000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2194559" y="2452254"/>
                  <a:ext cx="1800000" cy="252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1511" y="3532254"/>
                  <a:ext cx="1440000" cy="1440000"/>
                </a:xfrm>
                <a:prstGeom prst="rect">
                  <a:avLst/>
                </a:prstGeom>
              </p:spPr>
            </p:pic>
          </p:grpSp>
          <p:sp>
            <p:nvSpPr>
              <p:cNvPr id="5" name="타원 4"/>
              <p:cNvSpPr/>
              <p:nvPr/>
            </p:nvSpPr>
            <p:spPr>
              <a:xfrm>
                <a:off x="3906197" y="4207855"/>
                <a:ext cx="360000" cy="360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오른쪽 화살표 7"/>
              <p:cNvSpPr/>
              <p:nvPr/>
            </p:nvSpPr>
            <p:spPr>
              <a:xfrm rot="16200000">
                <a:off x="3447721" y="2222102"/>
                <a:ext cx="360000" cy="360000"/>
              </a:xfrm>
              <a:prstGeom prst="rightArrow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29451" y="2920482"/>
                <a:ext cx="13965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/>
                  <a:t>우주</a:t>
                </a:r>
                <a:endParaRPr lang="en-US" altLang="ko-KR" smtClean="0"/>
              </a:p>
              <a:p>
                <a:pPr algn="ctr"/>
                <a:r>
                  <a:rPr lang="ko-KR" altLang="en-US" smtClean="0"/>
                  <a:t>엘리베이터</a:t>
                </a:r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3906197" y="4975485"/>
                <a:ext cx="360000" cy="360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3906197" y="4499455"/>
                <a:ext cx="360000" cy="36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233217" y="3920745"/>
              <a:ext cx="2600739" cy="1916266"/>
              <a:chOff x="7665479" y="3127855"/>
              <a:chExt cx="2600739" cy="1916266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9007003" y="3459711"/>
                <a:ext cx="360000" cy="360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5479" y="3127855"/>
                <a:ext cx="1440000" cy="1440000"/>
              </a:xfrm>
              <a:prstGeom prst="rect">
                <a:avLst/>
              </a:prstGeom>
            </p:spPr>
          </p:pic>
          <p:cxnSp>
            <p:nvCxnSpPr>
              <p:cNvPr id="4" name="직선 연결선 3"/>
              <p:cNvCxnSpPr/>
              <p:nvPr/>
            </p:nvCxnSpPr>
            <p:spPr>
              <a:xfrm>
                <a:off x="7665479" y="4567855"/>
                <a:ext cx="26007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/>
              <p:nvPr/>
            </p:nvCxnSpPr>
            <p:spPr>
              <a:xfrm>
                <a:off x="9196755" y="3916255"/>
                <a:ext cx="0" cy="583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267578" y="4674789"/>
                <a:ext cx="1396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/>
                  <a:t>지구 중력</a:t>
                </a:r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9296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①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미래</a:t>
            </a:r>
            <a:endParaRPr lang="ko-KR" altLang="en-US" sz="2000"/>
          </a:p>
        </p:txBody>
      </p:sp>
      <p:grpSp>
        <p:nvGrpSpPr>
          <p:cNvPr id="10" name="그룹 9"/>
          <p:cNvGrpSpPr/>
          <p:nvPr/>
        </p:nvGrpSpPr>
        <p:grpSpPr>
          <a:xfrm>
            <a:off x="2833665" y="2250963"/>
            <a:ext cx="1963048" cy="2520000"/>
            <a:chOff x="2031511" y="2452254"/>
            <a:chExt cx="1963048" cy="2520000"/>
          </a:xfrm>
        </p:grpSpPr>
        <p:sp>
          <p:nvSpPr>
            <p:cNvPr id="2" name="직사각형 1"/>
            <p:cNvSpPr/>
            <p:nvPr/>
          </p:nvSpPr>
          <p:spPr>
            <a:xfrm>
              <a:off x="2194559" y="2452254"/>
              <a:ext cx="1800000" cy="25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511" y="3532254"/>
              <a:ext cx="1440000" cy="1440000"/>
            </a:xfrm>
            <a:prstGeom prst="rect">
              <a:avLst/>
            </a:prstGeom>
          </p:spPr>
        </p:pic>
      </p:grpSp>
      <p:sp>
        <p:nvSpPr>
          <p:cNvPr id="5" name="타원 4"/>
          <p:cNvSpPr/>
          <p:nvPr/>
        </p:nvSpPr>
        <p:spPr>
          <a:xfrm>
            <a:off x="4175189" y="3622563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175189" y="4390193"/>
            <a:ext cx="360000" cy="36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175189" y="3914163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8100320" y="3636777"/>
            <a:ext cx="360000" cy="1039744"/>
            <a:chOff x="9007003" y="3459711"/>
            <a:chExt cx="360000" cy="1039744"/>
          </a:xfrm>
        </p:grpSpPr>
        <p:sp>
          <p:nvSpPr>
            <p:cNvPr id="15" name="타원 14"/>
            <p:cNvSpPr/>
            <p:nvPr/>
          </p:nvSpPr>
          <p:spPr>
            <a:xfrm>
              <a:off x="9007003" y="3459711"/>
              <a:ext cx="360000" cy="36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9196755" y="3916255"/>
              <a:ext cx="0" cy="583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6844884" y="2250963"/>
            <a:ext cx="1963048" cy="2520000"/>
            <a:chOff x="2031511" y="2452254"/>
            <a:chExt cx="1963048" cy="2520000"/>
          </a:xfrm>
        </p:grpSpPr>
        <p:sp>
          <p:nvSpPr>
            <p:cNvPr id="22" name="직사각형 21"/>
            <p:cNvSpPr/>
            <p:nvPr/>
          </p:nvSpPr>
          <p:spPr>
            <a:xfrm>
              <a:off x="2194559" y="2452254"/>
              <a:ext cx="1800000" cy="25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511" y="3532254"/>
              <a:ext cx="1440000" cy="1440000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22" y="2790963"/>
            <a:ext cx="1440000" cy="144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16941" y="5076777"/>
            <a:ext cx="537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/>
              <a:t>가속에 의한 관성력과 중력은 구별할 수 없다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749187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①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미래</a:t>
            </a:r>
            <a:endParaRPr lang="ko-KR" altLang="en-US" sz="2000"/>
          </a:p>
        </p:txBody>
      </p:sp>
      <p:grpSp>
        <p:nvGrpSpPr>
          <p:cNvPr id="28" name="그룹 27"/>
          <p:cNvGrpSpPr/>
          <p:nvPr/>
        </p:nvGrpSpPr>
        <p:grpSpPr>
          <a:xfrm>
            <a:off x="2564673" y="1501743"/>
            <a:ext cx="7063854" cy="3854512"/>
            <a:chOff x="2031511" y="1184244"/>
            <a:chExt cx="7063854" cy="3854512"/>
          </a:xfrm>
        </p:grpSpPr>
        <p:grpSp>
          <p:nvGrpSpPr>
            <p:cNvPr id="10" name="그룹 9"/>
            <p:cNvGrpSpPr/>
            <p:nvPr/>
          </p:nvGrpSpPr>
          <p:grpSpPr>
            <a:xfrm>
              <a:off x="2031511" y="2518756"/>
              <a:ext cx="1963048" cy="2520000"/>
              <a:chOff x="2031511" y="2452254"/>
              <a:chExt cx="1963048" cy="252000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194559" y="2452254"/>
                <a:ext cx="1800000" cy="25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1511" y="3532254"/>
                <a:ext cx="1440000" cy="1440000"/>
              </a:xfrm>
              <a:prstGeom prst="rect">
                <a:avLst/>
              </a:prstGeom>
            </p:spPr>
          </p:pic>
        </p:grpSp>
        <p:sp>
          <p:nvSpPr>
            <p:cNvPr id="5" name="타원 4"/>
            <p:cNvSpPr/>
            <p:nvPr/>
          </p:nvSpPr>
          <p:spPr>
            <a:xfrm>
              <a:off x="3503797" y="3882523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화살표 7"/>
            <p:cNvSpPr/>
            <p:nvPr/>
          </p:nvSpPr>
          <p:spPr>
            <a:xfrm rot="16200000">
              <a:off x="2914559" y="1904603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96289" y="2602983"/>
              <a:ext cx="1396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우주</a:t>
              </a:r>
              <a:endParaRPr lang="en-US" altLang="ko-KR" smtClean="0"/>
            </a:p>
            <a:p>
              <a:pPr algn="ctr"/>
              <a:r>
                <a:rPr lang="ko-KR" altLang="en-US" smtClean="0"/>
                <a:t>엘리베이터</a:t>
              </a:r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581914" y="2102581"/>
              <a:ext cx="1963048" cy="2520000"/>
              <a:chOff x="2031511" y="2452254"/>
              <a:chExt cx="1963048" cy="2520000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194559" y="2452254"/>
                <a:ext cx="1800000" cy="25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1511" y="3532254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7132317" y="1730356"/>
              <a:ext cx="1963048" cy="2520000"/>
              <a:chOff x="2031511" y="2452254"/>
              <a:chExt cx="1963048" cy="252000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2194559" y="2452254"/>
                <a:ext cx="1800000" cy="25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1511" y="3532254"/>
                <a:ext cx="1440000" cy="1440000"/>
              </a:xfrm>
              <a:prstGeom prst="rect">
                <a:avLst/>
              </a:prstGeom>
            </p:spPr>
          </p:pic>
        </p:grpSp>
        <p:cxnSp>
          <p:nvCxnSpPr>
            <p:cNvPr id="21" name="직선 연결선 20"/>
            <p:cNvCxnSpPr>
              <a:endCxn id="5" idx="0"/>
            </p:cNvCxnSpPr>
            <p:nvPr/>
          </p:nvCxnSpPr>
          <p:spPr>
            <a:xfrm>
              <a:off x="2785680" y="3890356"/>
              <a:ext cx="767355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endCxn id="27" idx="0"/>
            </p:cNvCxnSpPr>
            <p:nvPr/>
          </p:nvCxnSpPr>
          <p:spPr>
            <a:xfrm flipV="1">
              <a:off x="5336083" y="3890356"/>
              <a:ext cx="916186" cy="1222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864590" y="4043992"/>
              <a:ext cx="1118879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오른쪽 화살표 24"/>
            <p:cNvSpPr/>
            <p:nvPr/>
          </p:nvSpPr>
          <p:spPr>
            <a:xfrm rot="16200000">
              <a:off x="5464962" y="1550356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화살표 25"/>
            <p:cNvSpPr/>
            <p:nvPr/>
          </p:nvSpPr>
          <p:spPr>
            <a:xfrm rot="16200000">
              <a:off x="8090163" y="1184244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타원 26"/>
          <p:cNvSpPr/>
          <p:nvPr/>
        </p:nvSpPr>
        <p:spPr>
          <a:xfrm>
            <a:off x="6695431" y="4207855"/>
            <a:ext cx="180000" cy="18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448527" y="4364276"/>
            <a:ext cx="180000" cy="18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5645">
            <a:off x="3555711" y="4117855"/>
            <a:ext cx="360000" cy="360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105055" y="1126299"/>
            <a:ext cx="139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가속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06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833665" y="1636810"/>
            <a:ext cx="1963048" cy="3134153"/>
            <a:chOff x="2564673" y="2222102"/>
            <a:chExt cx="1963048" cy="3134153"/>
          </a:xfrm>
        </p:grpSpPr>
        <p:grpSp>
          <p:nvGrpSpPr>
            <p:cNvPr id="10" name="그룹 9"/>
            <p:cNvGrpSpPr/>
            <p:nvPr/>
          </p:nvGrpSpPr>
          <p:grpSpPr>
            <a:xfrm>
              <a:off x="2564673" y="2836255"/>
              <a:ext cx="1963048" cy="2520000"/>
              <a:chOff x="2031511" y="2452254"/>
              <a:chExt cx="1963048" cy="252000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194559" y="2452254"/>
                <a:ext cx="1800000" cy="25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1511" y="3532254"/>
                <a:ext cx="1440000" cy="1440000"/>
              </a:xfrm>
              <a:prstGeom prst="rect">
                <a:avLst/>
              </a:prstGeom>
            </p:spPr>
          </p:pic>
        </p:grpSp>
        <p:sp>
          <p:nvSpPr>
            <p:cNvPr id="5" name="타원 4"/>
            <p:cNvSpPr/>
            <p:nvPr/>
          </p:nvSpPr>
          <p:spPr>
            <a:xfrm>
              <a:off x="4036959" y="4200022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화살표 7"/>
            <p:cNvSpPr/>
            <p:nvPr/>
          </p:nvSpPr>
          <p:spPr>
            <a:xfrm rot="16200000">
              <a:off x="3447721" y="2222102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29451" y="2920482"/>
              <a:ext cx="1396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우주</a:t>
              </a:r>
              <a:endParaRPr lang="en-US" altLang="ko-KR" smtClean="0"/>
            </a:p>
            <a:p>
              <a:pPr algn="ctr"/>
              <a:r>
                <a:rPr lang="ko-KR" altLang="en-US" smtClean="0"/>
                <a:t>엘리베이터</a:t>
              </a: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347721" y="5176255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67721" y="4688138"/>
              <a:ext cx="180000" cy="1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95645">
              <a:off x="3555711" y="4117855"/>
              <a:ext cx="360000" cy="3600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①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미래</a:t>
            </a:r>
            <a:endParaRPr lang="ko-KR" altLang="en-US" sz="2000"/>
          </a:p>
        </p:txBody>
      </p:sp>
      <p:grpSp>
        <p:nvGrpSpPr>
          <p:cNvPr id="39" name="그룹 38"/>
          <p:cNvGrpSpPr/>
          <p:nvPr/>
        </p:nvGrpSpPr>
        <p:grpSpPr>
          <a:xfrm>
            <a:off x="6844884" y="2250963"/>
            <a:ext cx="1963048" cy="2520000"/>
            <a:chOff x="2031511" y="2452254"/>
            <a:chExt cx="1963048" cy="2520000"/>
          </a:xfrm>
        </p:grpSpPr>
        <p:sp>
          <p:nvSpPr>
            <p:cNvPr id="40" name="직사각형 39"/>
            <p:cNvSpPr/>
            <p:nvPr/>
          </p:nvSpPr>
          <p:spPr>
            <a:xfrm>
              <a:off x="2194559" y="2452254"/>
              <a:ext cx="1800000" cy="25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511" y="3532254"/>
              <a:ext cx="1440000" cy="1440000"/>
            </a:xfrm>
            <a:prstGeom prst="rect">
              <a:avLst/>
            </a:prstGeom>
          </p:spPr>
        </p:pic>
      </p:grpSp>
      <p:sp>
        <p:nvSpPr>
          <p:cNvPr id="42" name="타원 41"/>
          <p:cNvSpPr/>
          <p:nvPr/>
        </p:nvSpPr>
        <p:spPr>
          <a:xfrm>
            <a:off x="8104884" y="3614730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8284884" y="3873731"/>
            <a:ext cx="451792" cy="806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918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833665" y="1636810"/>
            <a:ext cx="1963048" cy="3134153"/>
            <a:chOff x="2564673" y="2222102"/>
            <a:chExt cx="1963048" cy="3134153"/>
          </a:xfrm>
        </p:grpSpPr>
        <p:grpSp>
          <p:nvGrpSpPr>
            <p:cNvPr id="10" name="그룹 9"/>
            <p:cNvGrpSpPr/>
            <p:nvPr/>
          </p:nvGrpSpPr>
          <p:grpSpPr>
            <a:xfrm>
              <a:off x="2564673" y="2836255"/>
              <a:ext cx="1963048" cy="2520000"/>
              <a:chOff x="2031511" y="2452254"/>
              <a:chExt cx="1963048" cy="252000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194559" y="2452254"/>
                <a:ext cx="1800000" cy="25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1511" y="3532254"/>
                <a:ext cx="1440000" cy="1440000"/>
              </a:xfrm>
              <a:prstGeom prst="rect">
                <a:avLst/>
              </a:prstGeom>
            </p:spPr>
          </p:pic>
        </p:grpSp>
        <p:sp>
          <p:nvSpPr>
            <p:cNvPr id="5" name="타원 4"/>
            <p:cNvSpPr/>
            <p:nvPr/>
          </p:nvSpPr>
          <p:spPr>
            <a:xfrm>
              <a:off x="4036959" y="4200022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화살표 7"/>
            <p:cNvSpPr/>
            <p:nvPr/>
          </p:nvSpPr>
          <p:spPr>
            <a:xfrm rot="16200000">
              <a:off x="3447721" y="2222102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29451" y="2920482"/>
              <a:ext cx="1396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우주</a:t>
              </a:r>
              <a:endParaRPr lang="en-US" altLang="ko-KR" smtClean="0"/>
            </a:p>
            <a:p>
              <a:pPr algn="ctr"/>
              <a:r>
                <a:rPr lang="ko-KR" altLang="en-US" smtClean="0"/>
                <a:t>엘리베이터</a:t>
              </a: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347721" y="5176255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67721" y="4688138"/>
              <a:ext cx="180000" cy="1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95645">
              <a:off x="3555711" y="4117855"/>
              <a:ext cx="360000" cy="3600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①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미래</a:t>
            </a:r>
            <a:endParaRPr lang="ko-KR" altLang="en-US" sz="2000"/>
          </a:p>
        </p:txBody>
      </p:sp>
      <p:grpSp>
        <p:nvGrpSpPr>
          <p:cNvPr id="39" name="그룹 38"/>
          <p:cNvGrpSpPr/>
          <p:nvPr/>
        </p:nvGrpSpPr>
        <p:grpSpPr>
          <a:xfrm>
            <a:off x="6844884" y="2250963"/>
            <a:ext cx="1963048" cy="2520000"/>
            <a:chOff x="2031511" y="2452254"/>
            <a:chExt cx="1963048" cy="2520000"/>
          </a:xfrm>
        </p:grpSpPr>
        <p:sp>
          <p:nvSpPr>
            <p:cNvPr id="40" name="직사각형 39"/>
            <p:cNvSpPr/>
            <p:nvPr/>
          </p:nvSpPr>
          <p:spPr>
            <a:xfrm>
              <a:off x="2194559" y="2452254"/>
              <a:ext cx="1800000" cy="25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511" y="3532254"/>
              <a:ext cx="1440000" cy="1440000"/>
            </a:xfrm>
            <a:prstGeom prst="rect">
              <a:avLst/>
            </a:prstGeom>
          </p:spPr>
        </p:pic>
      </p:grpSp>
      <p:sp>
        <p:nvSpPr>
          <p:cNvPr id="42" name="타원 41"/>
          <p:cNvSpPr/>
          <p:nvPr/>
        </p:nvSpPr>
        <p:spPr>
          <a:xfrm>
            <a:off x="8104884" y="3614730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8284884" y="3873731"/>
            <a:ext cx="451792" cy="806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7367932" y="4877498"/>
            <a:ext cx="108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중력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2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①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미래</a:t>
            </a:r>
            <a:endParaRPr lang="ko-KR" altLang="en-US" sz="2000"/>
          </a:p>
        </p:txBody>
      </p:sp>
      <p:pic>
        <p:nvPicPr>
          <p:cNvPr id="1026" name="Picture 2" descr="104년 전, 블랙홀을 예측하다 아인슈타인의 일반 상대성이론 : 네이버 포스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828" y="1259459"/>
            <a:ext cx="6120000" cy="433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014236" y="5693117"/>
            <a:ext cx="5877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/>
              <a:t>질량이 큰 물체에 가까울수록 시간이 느리게 흐름</a:t>
            </a:r>
            <a:endParaRPr lang="ko-KR" altLang="en-US" sz="2000"/>
          </a:p>
        </p:txBody>
      </p:sp>
      <p:sp>
        <p:nvSpPr>
          <p:cNvPr id="22" name="TextBox 21"/>
          <p:cNvSpPr txBox="1"/>
          <p:nvPr/>
        </p:nvSpPr>
        <p:spPr>
          <a:xfrm rot="20928857">
            <a:off x="3433601" y="1510314"/>
            <a:ext cx="4680000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mtClean="0"/>
              <a:t>시간 팽창</a:t>
            </a:r>
            <a:r>
              <a:rPr lang="en-US" altLang="ko-KR" sz="2800" smtClean="0"/>
              <a:t>. </a:t>
            </a:r>
            <a:r>
              <a:rPr lang="ko-KR" altLang="en-US" sz="2800" smtClean="0"/>
              <a:t>일반상대성이론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085289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①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미래</a:t>
            </a:r>
            <a:endParaRPr lang="ko-KR" alt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3014236" y="5693117"/>
            <a:ext cx="5877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/>
              <a:t>중력이 높은 별에 다녀와 시간 팽창</a:t>
            </a:r>
            <a:endParaRPr lang="ko-KR" altLang="en-US" sz="2000"/>
          </a:p>
        </p:txBody>
      </p:sp>
      <p:grpSp>
        <p:nvGrpSpPr>
          <p:cNvPr id="2" name="그룹 1"/>
          <p:cNvGrpSpPr/>
          <p:nvPr/>
        </p:nvGrpSpPr>
        <p:grpSpPr>
          <a:xfrm>
            <a:off x="1979925" y="1704178"/>
            <a:ext cx="7945804" cy="3624186"/>
            <a:chOff x="1760845" y="1645989"/>
            <a:chExt cx="7945804" cy="3624186"/>
          </a:xfrm>
        </p:grpSpPr>
        <p:pic>
          <p:nvPicPr>
            <p:cNvPr id="3074" name="Picture 2" descr="인터스텔라] 인터스텔라 결말, 내용 나름의 정리 해석 (스포있음) : 네이버 블로그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845" y="1645989"/>
              <a:ext cx="4320000" cy="242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903103" y="1774119"/>
              <a:ext cx="89828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mtClean="0"/>
                <a:t>3</a:t>
              </a:r>
              <a:r>
                <a:rPr lang="ko-KR" altLang="en-US" sz="2000" smtClean="0"/>
                <a:t>시간</a:t>
              </a:r>
              <a:endParaRPr lang="ko-KR" altLang="en-US" sz="2000"/>
            </a:p>
          </p:txBody>
        </p:sp>
        <p:pic>
          <p:nvPicPr>
            <p:cNvPr id="6" name="Picture 2" descr="http://theschoolofnews.com/wp-content/uploads/2019/09/in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9" y="2878886"/>
              <a:ext cx="4320000" cy="239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249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①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미래</a:t>
            </a:r>
            <a:endParaRPr lang="ko-KR" altLang="en-US" sz="2000"/>
          </a:p>
        </p:txBody>
      </p:sp>
      <p:grpSp>
        <p:nvGrpSpPr>
          <p:cNvPr id="4" name="그룹 3"/>
          <p:cNvGrpSpPr/>
          <p:nvPr/>
        </p:nvGrpSpPr>
        <p:grpSpPr>
          <a:xfrm>
            <a:off x="881678" y="1995950"/>
            <a:ext cx="10427443" cy="800220"/>
            <a:chOff x="1010869" y="1902513"/>
            <a:chExt cx="10427443" cy="800220"/>
          </a:xfrm>
        </p:grpSpPr>
        <p:grpSp>
          <p:nvGrpSpPr>
            <p:cNvPr id="3" name="그룹 2"/>
            <p:cNvGrpSpPr/>
            <p:nvPr/>
          </p:nvGrpSpPr>
          <p:grpSpPr>
            <a:xfrm>
              <a:off x="1010869" y="1902513"/>
              <a:ext cx="4616847" cy="800220"/>
              <a:chOff x="1010869" y="1902513"/>
              <a:chExt cx="4616847" cy="80022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010870" y="1902513"/>
                <a:ext cx="44007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mtClean="0"/>
                  <a:t>1) </a:t>
                </a:r>
                <a:r>
                  <a:rPr lang="ko-KR" altLang="en-US" sz="2000" smtClean="0"/>
                  <a:t>빛에 가까운 속도로 빠르게 이동</a:t>
                </a:r>
                <a:endParaRPr lang="ko-KR" altLang="en-US" sz="20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010869" y="2302623"/>
                <a:ext cx="46168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/>
                  <a:t>2</a:t>
                </a:r>
                <a:r>
                  <a:rPr lang="en-US" altLang="ko-KR" sz="2000" smtClean="0"/>
                  <a:t>) </a:t>
                </a:r>
                <a:r>
                  <a:rPr lang="ko-KR" altLang="en-US" sz="2000" smtClean="0"/>
                  <a:t>질량이 매우 큰 별 </a:t>
                </a:r>
                <a:r>
                  <a:rPr lang="en-US" altLang="ko-KR" sz="2000" smtClean="0"/>
                  <a:t>or </a:t>
                </a:r>
                <a:r>
                  <a:rPr lang="ko-KR" altLang="en-US" sz="2000" smtClean="0"/>
                  <a:t>중력이 큰 곳</a:t>
                </a:r>
                <a:endParaRPr lang="ko-KR" altLang="en-US" sz="2000"/>
              </a:p>
            </p:txBody>
          </p:sp>
        </p:grpSp>
        <p:sp>
          <p:nvSpPr>
            <p:cNvPr id="10" name="오른쪽 화살표 9"/>
            <p:cNvSpPr/>
            <p:nvPr/>
          </p:nvSpPr>
          <p:spPr>
            <a:xfrm>
              <a:off x="5811176" y="2102568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70766" y="2086490"/>
              <a:ext cx="13388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시간 팽창</a:t>
              </a:r>
              <a:endParaRPr lang="ko-KR" altLang="en-US" sz="2000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8309218" y="2111975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68809" y="2111975"/>
              <a:ext cx="2369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mtClean="0">
                  <a:sym typeface="Wingdings" panose="05000000000000000000" pitchFamily="2" charset="2"/>
                </a:rPr>
                <a:t>미래로의 시간여행</a:t>
              </a:r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210541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①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미래</a:t>
            </a:r>
            <a:endParaRPr lang="ko-KR" altLang="en-US" sz="2000"/>
          </a:p>
        </p:txBody>
      </p:sp>
      <p:grpSp>
        <p:nvGrpSpPr>
          <p:cNvPr id="4" name="그룹 3"/>
          <p:cNvGrpSpPr/>
          <p:nvPr/>
        </p:nvGrpSpPr>
        <p:grpSpPr>
          <a:xfrm>
            <a:off x="881678" y="1995950"/>
            <a:ext cx="10427443" cy="800220"/>
            <a:chOff x="1010869" y="1902513"/>
            <a:chExt cx="10427443" cy="800220"/>
          </a:xfrm>
        </p:grpSpPr>
        <p:grpSp>
          <p:nvGrpSpPr>
            <p:cNvPr id="3" name="그룹 2"/>
            <p:cNvGrpSpPr/>
            <p:nvPr/>
          </p:nvGrpSpPr>
          <p:grpSpPr>
            <a:xfrm>
              <a:off x="1010869" y="1902513"/>
              <a:ext cx="4616847" cy="800220"/>
              <a:chOff x="1010869" y="1902513"/>
              <a:chExt cx="4616847" cy="80022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010870" y="1902513"/>
                <a:ext cx="44007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mtClean="0"/>
                  <a:t>1) </a:t>
                </a:r>
                <a:r>
                  <a:rPr lang="ko-KR" altLang="en-US" sz="2000" smtClean="0"/>
                  <a:t>빛에 가까운 속도로 빠르게 이동</a:t>
                </a:r>
                <a:endParaRPr lang="ko-KR" altLang="en-US" sz="20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010869" y="2302623"/>
                <a:ext cx="46168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/>
                  <a:t>2</a:t>
                </a:r>
                <a:r>
                  <a:rPr lang="en-US" altLang="ko-KR" sz="2000" smtClean="0"/>
                  <a:t>) </a:t>
                </a:r>
                <a:r>
                  <a:rPr lang="ko-KR" altLang="en-US" sz="2000" smtClean="0"/>
                  <a:t>질량이 매우 큰 별 </a:t>
                </a:r>
                <a:r>
                  <a:rPr lang="en-US" altLang="ko-KR" sz="2000" smtClean="0"/>
                  <a:t>or </a:t>
                </a:r>
                <a:r>
                  <a:rPr lang="ko-KR" altLang="en-US" sz="2000" smtClean="0"/>
                  <a:t>중력이 큰 곳</a:t>
                </a:r>
                <a:endParaRPr lang="ko-KR" altLang="en-US" sz="2000"/>
              </a:p>
            </p:txBody>
          </p:sp>
        </p:grpSp>
        <p:sp>
          <p:nvSpPr>
            <p:cNvPr id="10" name="오른쪽 화살표 9"/>
            <p:cNvSpPr/>
            <p:nvPr/>
          </p:nvSpPr>
          <p:spPr>
            <a:xfrm>
              <a:off x="5811176" y="2102568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70766" y="2086490"/>
              <a:ext cx="13388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시간 팽창</a:t>
              </a:r>
              <a:endParaRPr lang="ko-KR" altLang="en-US" sz="2000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8309218" y="2111975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68809" y="2111975"/>
              <a:ext cx="2369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mtClean="0">
                  <a:sym typeface="Wingdings" panose="05000000000000000000" pitchFamily="2" charset="2"/>
                </a:rPr>
                <a:t>미래로의 시간여행</a:t>
              </a:r>
              <a:endParaRPr lang="ko-KR" altLang="en-US" sz="200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718502" y="3106385"/>
            <a:ext cx="8753796" cy="3022501"/>
            <a:chOff x="2252748" y="3102843"/>
            <a:chExt cx="8753796" cy="3022501"/>
          </a:xfrm>
        </p:grpSpPr>
        <p:pic>
          <p:nvPicPr>
            <p:cNvPr id="4098" name="Picture 2" descr="밀레바 마리치 아인슈타인의 비극―아인슈타인의 또 다른 얼굴 : 네이버 블로그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748" y="3102843"/>
              <a:ext cx="2880000" cy="3022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 rot="21215293">
              <a:off x="6760329" y="3623679"/>
              <a:ext cx="2931216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smtClean="0"/>
                <a:t>상대성이론</a:t>
              </a:r>
              <a:endParaRPr lang="ko-KR" alt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45330" y="4688656"/>
              <a:ext cx="556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시간이 흐르는 속도는 모두에게 동일하지 않다</a:t>
              </a:r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01617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3164" y="964276"/>
            <a:ext cx="3765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시간여행 동영상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>
                <a:hlinkClick r:id="rId2"/>
              </a:rPr>
              <a:t>https://</a:t>
            </a:r>
            <a:r>
              <a:rPr lang="en-US" altLang="ko-KR" smtClean="0">
                <a:hlinkClick r:id="rId2"/>
              </a:rPr>
              <a:t>www.youtube.com/watch?v=8-I56MUcAFA</a:t>
            </a:r>
            <a:endParaRPr lang="en-US" altLang="ko-KR" smtClean="0"/>
          </a:p>
        </p:txBody>
      </p:sp>
      <p:pic>
        <p:nvPicPr>
          <p:cNvPr id="4" name="Picture 2" descr="카이스트(한국과학기술원) 로고 다운로드(ai/eps/zip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1" t="54100"/>
          <a:stretch/>
        </p:blipFill>
        <p:spPr bwMode="auto">
          <a:xfrm>
            <a:off x="5303519" y="2164605"/>
            <a:ext cx="3525347" cy="142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360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②</a:t>
            </a:r>
            <a:r>
              <a:rPr lang="ko-KR" altLang="en-US" sz="2000" smtClean="0"/>
              <a:t>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과거</a:t>
            </a:r>
            <a:endParaRPr lang="ko-KR" altLang="en-US" sz="2000"/>
          </a:p>
        </p:txBody>
      </p:sp>
      <p:pic>
        <p:nvPicPr>
          <p:cNvPr id="2052" name="Picture 4" descr="스티븐 호킹 - 위키백과, 우리 모두의 백과사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57" y="1808999"/>
            <a:ext cx="2258182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958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②</a:t>
            </a:r>
            <a:r>
              <a:rPr lang="ko-KR" altLang="en-US" sz="2000" smtClean="0"/>
              <a:t>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과거</a:t>
            </a:r>
            <a:endParaRPr lang="ko-KR" altLang="en-US" sz="2000"/>
          </a:p>
        </p:txBody>
      </p:sp>
      <p:grpSp>
        <p:nvGrpSpPr>
          <p:cNvPr id="2" name="그룹 1"/>
          <p:cNvGrpSpPr/>
          <p:nvPr/>
        </p:nvGrpSpPr>
        <p:grpSpPr>
          <a:xfrm>
            <a:off x="2580057" y="1628999"/>
            <a:ext cx="7033085" cy="3600000"/>
            <a:chOff x="3373527" y="2138238"/>
            <a:chExt cx="7033085" cy="3600000"/>
          </a:xfrm>
        </p:grpSpPr>
        <p:pic>
          <p:nvPicPr>
            <p:cNvPr id="2052" name="Picture 4" descr="스티븐 호킹 - 위키백과, 우리 모두의 백과사전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7" y="2318238"/>
              <a:ext cx="2258182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스티븐 호킹의 시간여행자 파티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13" r="18409"/>
            <a:stretch/>
          </p:blipFill>
          <p:spPr bwMode="auto">
            <a:xfrm>
              <a:off x="6209606" y="2138238"/>
              <a:ext cx="4197006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1693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②</a:t>
            </a:r>
            <a:r>
              <a:rPr lang="ko-KR" altLang="en-US" sz="2000" smtClean="0"/>
              <a:t>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과거</a:t>
            </a:r>
            <a:endParaRPr lang="ko-KR" altLang="en-US" sz="2000"/>
          </a:p>
        </p:txBody>
      </p:sp>
      <p:sp>
        <p:nvSpPr>
          <p:cNvPr id="6" name="TextBox 5"/>
          <p:cNvSpPr txBox="1"/>
          <p:nvPr/>
        </p:nvSpPr>
        <p:spPr>
          <a:xfrm rot="21446195">
            <a:off x="3866225" y="1474714"/>
            <a:ext cx="3815675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mtClean="0"/>
              <a:t>시간 순서 보호 가설</a:t>
            </a:r>
            <a:endParaRPr lang="ko-KR" altLang="en-US" sz="2800"/>
          </a:p>
        </p:txBody>
      </p:sp>
      <p:grpSp>
        <p:nvGrpSpPr>
          <p:cNvPr id="4" name="그룹 3"/>
          <p:cNvGrpSpPr/>
          <p:nvPr/>
        </p:nvGrpSpPr>
        <p:grpSpPr>
          <a:xfrm>
            <a:off x="2071104" y="2450270"/>
            <a:ext cx="7405915" cy="400110"/>
            <a:chOff x="4157237" y="3522612"/>
            <a:chExt cx="7405915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4157237" y="3522612"/>
              <a:ext cx="86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원인</a:t>
              </a:r>
              <a:endParaRPr lang="ko-KR" altLang="en-US" sz="2000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5299600" y="3542667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8985" y="3522612"/>
              <a:ext cx="86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결과</a:t>
              </a:r>
              <a:endParaRPr lang="ko-KR" altLang="en-US" sz="2000"/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7081348" y="3542667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20733" y="3522612"/>
              <a:ext cx="86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원인</a:t>
              </a:r>
              <a:endParaRPr lang="ko-KR" altLang="en-US" sz="200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8863096" y="3542667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02481" y="3522612"/>
              <a:ext cx="86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결과</a:t>
              </a:r>
              <a:endParaRPr lang="ko-KR" altLang="en-US" sz="200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10644844" y="3542667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1284229" y="3584167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4229" y="3584167"/>
                  <a:ext cx="278923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23363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②</a:t>
            </a:r>
            <a:r>
              <a:rPr lang="ko-KR" altLang="en-US" sz="2000" smtClean="0"/>
              <a:t>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과거</a:t>
            </a:r>
            <a:endParaRPr lang="ko-KR" altLang="en-US" sz="2000"/>
          </a:p>
        </p:txBody>
      </p:sp>
      <p:sp>
        <p:nvSpPr>
          <p:cNvPr id="6" name="TextBox 5"/>
          <p:cNvSpPr txBox="1"/>
          <p:nvPr/>
        </p:nvSpPr>
        <p:spPr>
          <a:xfrm rot="21446195">
            <a:off x="3866225" y="1474714"/>
            <a:ext cx="3815675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mtClean="0"/>
              <a:t>시간 순서 보호 가설</a:t>
            </a:r>
            <a:endParaRPr lang="ko-KR" altLang="en-US" sz="2800"/>
          </a:p>
        </p:txBody>
      </p:sp>
      <p:grpSp>
        <p:nvGrpSpPr>
          <p:cNvPr id="4" name="그룹 3"/>
          <p:cNvGrpSpPr/>
          <p:nvPr/>
        </p:nvGrpSpPr>
        <p:grpSpPr>
          <a:xfrm>
            <a:off x="2071104" y="2450270"/>
            <a:ext cx="7405915" cy="400110"/>
            <a:chOff x="4157237" y="3522612"/>
            <a:chExt cx="7405915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4157237" y="3522612"/>
              <a:ext cx="86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원인</a:t>
              </a:r>
              <a:endParaRPr lang="ko-KR" altLang="en-US" sz="2000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5299600" y="3542667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8985" y="3522612"/>
              <a:ext cx="86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결과</a:t>
              </a:r>
              <a:endParaRPr lang="ko-KR" altLang="en-US" sz="2000"/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7081348" y="3542667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20733" y="3522612"/>
              <a:ext cx="86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원인</a:t>
              </a:r>
              <a:endParaRPr lang="ko-KR" altLang="en-US" sz="200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8863096" y="3542667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02481" y="3522612"/>
              <a:ext cx="86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결과</a:t>
              </a:r>
              <a:endParaRPr lang="ko-KR" altLang="en-US" sz="200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10644844" y="3542667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1284229" y="3584167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4229" y="3584167"/>
                  <a:ext cx="278923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2382688" y="3542007"/>
            <a:ext cx="205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[</a:t>
            </a:r>
            <a:r>
              <a:rPr lang="ko-KR" altLang="en-US" sz="2000" smtClean="0"/>
              <a:t>할아버지 역설</a:t>
            </a:r>
            <a:r>
              <a:rPr lang="en-US" altLang="ko-KR" sz="2000" smtClean="0"/>
              <a:t>]</a:t>
            </a:r>
            <a:endParaRPr lang="ko-KR" altLang="en-US" sz="2000"/>
          </a:p>
        </p:txBody>
      </p:sp>
      <p:sp>
        <p:nvSpPr>
          <p:cNvPr id="2" name="타원 1"/>
          <p:cNvSpPr/>
          <p:nvPr/>
        </p:nvSpPr>
        <p:spPr>
          <a:xfrm>
            <a:off x="7815965" y="3542007"/>
            <a:ext cx="16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할아버지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175965" y="5059696"/>
            <a:ext cx="90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나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18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②</a:t>
            </a:r>
            <a:r>
              <a:rPr lang="ko-KR" altLang="en-US" sz="2000" smtClean="0"/>
              <a:t>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과거</a:t>
            </a:r>
            <a:endParaRPr lang="ko-KR" altLang="en-US" sz="2000"/>
          </a:p>
        </p:txBody>
      </p:sp>
      <p:sp>
        <p:nvSpPr>
          <p:cNvPr id="6" name="TextBox 5"/>
          <p:cNvSpPr txBox="1"/>
          <p:nvPr/>
        </p:nvSpPr>
        <p:spPr>
          <a:xfrm rot="21446195">
            <a:off x="3866225" y="1474714"/>
            <a:ext cx="3815675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mtClean="0"/>
              <a:t>시간 순서 보호 가설</a:t>
            </a:r>
            <a:endParaRPr lang="ko-KR" altLang="en-US" sz="2800"/>
          </a:p>
        </p:txBody>
      </p:sp>
      <p:grpSp>
        <p:nvGrpSpPr>
          <p:cNvPr id="4" name="그룹 3"/>
          <p:cNvGrpSpPr/>
          <p:nvPr/>
        </p:nvGrpSpPr>
        <p:grpSpPr>
          <a:xfrm>
            <a:off x="2071104" y="2450270"/>
            <a:ext cx="7405915" cy="400110"/>
            <a:chOff x="4157237" y="3522612"/>
            <a:chExt cx="7405915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4157237" y="3522612"/>
              <a:ext cx="86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원인</a:t>
              </a:r>
              <a:endParaRPr lang="ko-KR" altLang="en-US" sz="2000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5299600" y="3542667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8985" y="3522612"/>
              <a:ext cx="86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결과</a:t>
              </a:r>
              <a:endParaRPr lang="ko-KR" altLang="en-US" sz="2000"/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7081348" y="3542667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20733" y="3522612"/>
              <a:ext cx="86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원인</a:t>
              </a:r>
              <a:endParaRPr lang="ko-KR" altLang="en-US" sz="200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8863096" y="3542667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02481" y="3522612"/>
              <a:ext cx="86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결과</a:t>
              </a:r>
              <a:endParaRPr lang="ko-KR" altLang="en-US" sz="200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10644844" y="3542667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1284229" y="3584167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4229" y="3584167"/>
                  <a:ext cx="278923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2382688" y="3542007"/>
            <a:ext cx="205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[</a:t>
            </a:r>
            <a:r>
              <a:rPr lang="ko-KR" altLang="en-US" sz="2000" smtClean="0"/>
              <a:t>할아버지 역설</a:t>
            </a:r>
            <a:r>
              <a:rPr lang="en-US" altLang="ko-KR" sz="2000" smtClean="0"/>
              <a:t>]</a:t>
            </a:r>
            <a:endParaRPr lang="ko-KR" altLang="en-US" sz="2000"/>
          </a:p>
        </p:txBody>
      </p:sp>
      <p:sp>
        <p:nvSpPr>
          <p:cNvPr id="2" name="타원 1"/>
          <p:cNvSpPr/>
          <p:nvPr/>
        </p:nvSpPr>
        <p:spPr>
          <a:xfrm>
            <a:off x="7815965" y="3542007"/>
            <a:ext cx="16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할아버지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159771" y="3542007"/>
            <a:ext cx="16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젊은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할아버지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175965" y="5059696"/>
            <a:ext cx="90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나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6623626" y="4309157"/>
            <a:ext cx="1435683" cy="906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28065" y="3440342"/>
            <a:ext cx="114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>
                <a:solidFill>
                  <a:srgbClr val="C00000"/>
                </a:solidFill>
              </a:rPr>
              <a:t>X</a:t>
            </a:r>
            <a:endParaRPr lang="ko-KR" altLang="en-US" sz="5400" b="1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69192" y="4845913"/>
            <a:ext cx="11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/>
              <a:t>시간여행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10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②</a:t>
            </a:r>
            <a:r>
              <a:rPr lang="ko-KR" altLang="en-US" sz="2000" smtClean="0"/>
              <a:t>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과거</a:t>
            </a:r>
            <a:endParaRPr lang="ko-KR" altLang="en-US" sz="2000"/>
          </a:p>
        </p:txBody>
      </p:sp>
      <p:sp>
        <p:nvSpPr>
          <p:cNvPr id="6" name="TextBox 5"/>
          <p:cNvSpPr txBox="1"/>
          <p:nvPr/>
        </p:nvSpPr>
        <p:spPr>
          <a:xfrm rot="21446195">
            <a:off x="3866225" y="1474714"/>
            <a:ext cx="3815675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mtClean="0"/>
              <a:t>시간 순서 보호 가설</a:t>
            </a:r>
            <a:endParaRPr lang="ko-KR" altLang="en-US" sz="2800"/>
          </a:p>
        </p:txBody>
      </p:sp>
      <p:grpSp>
        <p:nvGrpSpPr>
          <p:cNvPr id="4" name="그룹 3"/>
          <p:cNvGrpSpPr/>
          <p:nvPr/>
        </p:nvGrpSpPr>
        <p:grpSpPr>
          <a:xfrm>
            <a:off x="2071104" y="2450270"/>
            <a:ext cx="7405915" cy="400110"/>
            <a:chOff x="4157237" y="3522612"/>
            <a:chExt cx="7405915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4157237" y="3522612"/>
              <a:ext cx="86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원인</a:t>
              </a:r>
              <a:endParaRPr lang="ko-KR" altLang="en-US" sz="2000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5299600" y="3542667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8985" y="3522612"/>
              <a:ext cx="86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결과</a:t>
              </a:r>
              <a:endParaRPr lang="ko-KR" altLang="en-US" sz="2000"/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7081348" y="3542667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20733" y="3522612"/>
              <a:ext cx="86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원인</a:t>
              </a:r>
              <a:endParaRPr lang="ko-KR" altLang="en-US" sz="200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8863096" y="3542667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02481" y="3522612"/>
              <a:ext cx="86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결과</a:t>
              </a:r>
              <a:endParaRPr lang="ko-KR" altLang="en-US" sz="200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10644844" y="3542667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1284229" y="3584167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4229" y="3584167"/>
                  <a:ext cx="278923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2382688" y="3542007"/>
            <a:ext cx="205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[</a:t>
            </a:r>
            <a:r>
              <a:rPr lang="ko-KR" altLang="en-US" sz="2000" smtClean="0"/>
              <a:t>할아버지 역설</a:t>
            </a:r>
            <a:r>
              <a:rPr lang="en-US" altLang="ko-KR" sz="2000" smtClean="0"/>
              <a:t>]</a:t>
            </a:r>
            <a:endParaRPr lang="ko-KR" altLang="en-US" sz="2000"/>
          </a:p>
        </p:txBody>
      </p:sp>
      <p:sp>
        <p:nvSpPr>
          <p:cNvPr id="2" name="타원 1"/>
          <p:cNvSpPr/>
          <p:nvPr/>
        </p:nvSpPr>
        <p:spPr>
          <a:xfrm>
            <a:off x="7815965" y="3542007"/>
            <a:ext cx="16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할아버지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159771" y="3542007"/>
            <a:ext cx="16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젊은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할아버지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175965" y="5059696"/>
            <a:ext cx="90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나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6623626" y="4309157"/>
            <a:ext cx="1435683" cy="906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28065" y="3440342"/>
            <a:ext cx="114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>
                <a:solidFill>
                  <a:srgbClr val="C00000"/>
                </a:solidFill>
              </a:rPr>
              <a:t>X</a:t>
            </a:r>
            <a:endParaRPr lang="ko-KR" altLang="en-US" sz="5400" b="1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69192" y="4845913"/>
            <a:ext cx="11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/>
              <a:t>시간여행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112507" y="3440342"/>
            <a:ext cx="114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>
                <a:solidFill>
                  <a:srgbClr val="C00000"/>
                </a:solidFill>
              </a:rPr>
              <a:t>X</a:t>
            </a:r>
            <a:endParaRPr lang="ko-KR" altLang="en-US" sz="5400" b="1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74844" y="4953634"/>
            <a:ext cx="114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>
                <a:solidFill>
                  <a:srgbClr val="C00000"/>
                </a:solidFill>
              </a:rPr>
              <a:t>X</a:t>
            </a:r>
            <a:endParaRPr lang="ko-KR" altLang="en-US" sz="5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353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②</a:t>
            </a:r>
            <a:r>
              <a:rPr lang="ko-KR" altLang="en-US" sz="2000" smtClean="0"/>
              <a:t>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과거</a:t>
            </a:r>
            <a:endParaRPr lang="ko-KR" altLang="en-US" sz="2000"/>
          </a:p>
        </p:txBody>
      </p:sp>
      <p:sp>
        <p:nvSpPr>
          <p:cNvPr id="6" name="TextBox 5"/>
          <p:cNvSpPr txBox="1"/>
          <p:nvPr/>
        </p:nvSpPr>
        <p:spPr>
          <a:xfrm rot="21446195">
            <a:off x="3866225" y="1474714"/>
            <a:ext cx="3815675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mtClean="0"/>
              <a:t>시간 순서 보호 가설</a:t>
            </a:r>
            <a:endParaRPr lang="ko-KR" altLang="en-US" sz="2800"/>
          </a:p>
        </p:txBody>
      </p:sp>
      <p:grpSp>
        <p:nvGrpSpPr>
          <p:cNvPr id="4" name="그룹 3"/>
          <p:cNvGrpSpPr/>
          <p:nvPr/>
        </p:nvGrpSpPr>
        <p:grpSpPr>
          <a:xfrm>
            <a:off x="2071104" y="2450270"/>
            <a:ext cx="7405915" cy="400110"/>
            <a:chOff x="4157237" y="3522612"/>
            <a:chExt cx="7405915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4157237" y="3522612"/>
              <a:ext cx="86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원인</a:t>
              </a:r>
              <a:endParaRPr lang="ko-KR" altLang="en-US" sz="2000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5299600" y="3542667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8985" y="3522612"/>
              <a:ext cx="86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결과</a:t>
              </a:r>
              <a:endParaRPr lang="ko-KR" altLang="en-US" sz="2000"/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7081348" y="3542667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20733" y="3522612"/>
              <a:ext cx="86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원인</a:t>
              </a:r>
              <a:endParaRPr lang="ko-KR" altLang="en-US" sz="200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8863096" y="3542667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02481" y="3522612"/>
              <a:ext cx="86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결과</a:t>
              </a:r>
              <a:endParaRPr lang="ko-KR" altLang="en-US" sz="200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10644844" y="3542667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1284229" y="3584167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4229" y="3584167"/>
                  <a:ext cx="278923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2382688" y="3542007"/>
            <a:ext cx="205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[</a:t>
            </a:r>
            <a:r>
              <a:rPr lang="ko-KR" altLang="en-US" sz="2000" smtClean="0"/>
              <a:t>할아버지 역설</a:t>
            </a:r>
            <a:r>
              <a:rPr lang="en-US" altLang="ko-KR" sz="2000" smtClean="0"/>
              <a:t>]</a:t>
            </a:r>
            <a:endParaRPr lang="ko-KR" altLang="en-US" sz="2000"/>
          </a:p>
        </p:txBody>
      </p:sp>
      <p:sp>
        <p:nvSpPr>
          <p:cNvPr id="2" name="타원 1"/>
          <p:cNvSpPr/>
          <p:nvPr/>
        </p:nvSpPr>
        <p:spPr>
          <a:xfrm>
            <a:off x="7815965" y="3542007"/>
            <a:ext cx="16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할아버지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159771" y="3542007"/>
            <a:ext cx="16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젊은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할아버지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175965" y="5059696"/>
            <a:ext cx="90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나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6623626" y="4309157"/>
            <a:ext cx="1435683" cy="906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28065" y="3440342"/>
            <a:ext cx="114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>
                <a:solidFill>
                  <a:srgbClr val="C00000"/>
                </a:solidFill>
              </a:rPr>
              <a:t>X</a:t>
            </a:r>
            <a:endParaRPr lang="ko-KR" altLang="en-US" sz="5400" b="1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69192" y="4845913"/>
            <a:ext cx="11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/>
              <a:t>시간여행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112507" y="3440342"/>
            <a:ext cx="114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>
                <a:solidFill>
                  <a:srgbClr val="C00000"/>
                </a:solidFill>
              </a:rPr>
              <a:t>X</a:t>
            </a:r>
            <a:endParaRPr lang="ko-KR" altLang="en-US" sz="5400" b="1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74844" y="4953634"/>
            <a:ext cx="114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>
                <a:solidFill>
                  <a:srgbClr val="C00000"/>
                </a:solidFill>
              </a:rPr>
              <a:t>X</a:t>
            </a:r>
            <a:endParaRPr lang="ko-KR" altLang="en-US" sz="5400" b="1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89520" y="4568914"/>
            <a:ext cx="114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>
                <a:solidFill>
                  <a:srgbClr val="C00000"/>
                </a:solidFill>
              </a:rPr>
              <a:t>X</a:t>
            </a:r>
            <a:endParaRPr lang="ko-KR" altLang="en-US" sz="5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04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②</a:t>
            </a:r>
            <a:r>
              <a:rPr lang="ko-KR" altLang="en-US" sz="2000" smtClean="0"/>
              <a:t>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과거</a:t>
            </a:r>
            <a:endParaRPr lang="ko-KR" altLang="en-US" sz="2000"/>
          </a:p>
        </p:txBody>
      </p:sp>
      <p:sp>
        <p:nvSpPr>
          <p:cNvPr id="6" name="TextBox 5"/>
          <p:cNvSpPr txBox="1"/>
          <p:nvPr/>
        </p:nvSpPr>
        <p:spPr>
          <a:xfrm rot="21446195">
            <a:off x="3866225" y="1474714"/>
            <a:ext cx="3815675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mtClean="0"/>
              <a:t>시간 순서 보호 가설</a:t>
            </a:r>
            <a:endParaRPr lang="ko-KR" altLang="en-US" sz="2800"/>
          </a:p>
        </p:txBody>
      </p:sp>
      <p:grpSp>
        <p:nvGrpSpPr>
          <p:cNvPr id="4" name="그룹 3"/>
          <p:cNvGrpSpPr/>
          <p:nvPr/>
        </p:nvGrpSpPr>
        <p:grpSpPr>
          <a:xfrm>
            <a:off x="2071104" y="2450270"/>
            <a:ext cx="7405915" cy="400110"/>
            <a:chOff x="4157237" y="3522612"/>
            <a:chExt cx="7405915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4157237" y="3522612"/>
              <a:ext cx="86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원인</a:t>
              </a:r>
              <a:endParaRPr lang="ko-KR" altLang="en-US" sz="2000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5299600" y="3542667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8985" y="3522612"/>
              <a:ext cx="86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결과</a:t>
              </a:r>
              <a:endParaRPr lang="ko-KR" altLang="en-US" sz="2000"/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7081348" y="3542667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20733" y="3522612"/>
              <a:ext cx="86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원인</a:t>
              </a:r>
              <a:endParaRPr lang="ko-KR" altLang="en-US" sz="200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8863096" y="3542667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02481" y="3522612"/>
              <a:ext cx="86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/>
                <a:t>결과</a:t>
              </a:r>
              <a:endParaRPr lang="ko-KR" altLang="en-US" sz="200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10644844" y="3542667"/>
              <a:ext cx="360000" cy="360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1284229" y="3584167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4229" y="3584167"/>
                  <a:ext cx="278923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2382688" y="3542007"/>
            <a:ext cx="205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[</a:t>
            </a:r>
            <a:r>
              <a:rPr lang="ko-KR" altLang="en-US" sz="2000" smtClean="0"/>
              <a:t>할아버지 역설</a:t>
            </a:r>
            <a:r>
              <a:rPr lang="en-US" altLang="ko-KR" sz="2000" smtClean="0"/>
              <a:t>]</a:t>
            </a:r>
            <a:endParaRPr lang="ko-KR" altLang="en-US" sz="2000"/>
          </a:p>
        </p:txBody>
      </p:sp>
      <p:sp>
        <p:nvSpPr>
          <p:cNvPr id="2" name="타원 1"/>
          <p:cNvSpPr/>
          <p:nvPr/>
        </p:nvSpPr>
        <p:spPr>
          <a:xfrm>
            <a:off x="7815965" y="3542007"/>
            <a:ext cx="16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할아버지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159771" y="3542007"/>
            <a:ext cx="16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젊은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할아버지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175965" y="5059696"/>
            <a:ext cx="90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나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6623626" y="4309157"/>
            <a:ext cx="1435683" cy="906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28065" y="3440342"/>
            <a:ext cx="114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>
                <a:solidFill>
                  <a:srgbClr val="C00000"/>
                </a:solidFill>
              </a:rPr>
              <a:t>X</a:t>
            </a:r>
            <a:endParaRPr lang="ko-KR" altLang="en-US" sz="5400" b="1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69192" y="4845913"/>
            <a:ext cx="11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/>
              <a:t>시간여행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112507" y="3440342"/>
            <a:ext cx="114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/>
              <a:t>X</a:t>
            </a:r>
            <a:endParaRPr lang="ko-KR" altLang="en-US" sz="5400" b="1"/>
          </a:p>
        </p:txBody>
      </p:sp>
      <p:sp>
        <p:nvSpPr>
          <p:cNvPr id="23" name="TextBox 22"/>
          <p:cNvSpPr txBox="1"/>
          <p:nvPr/>
        </p:nvSpPr>
        <p:spPr>
          <a:xfrm>
            <a:off x="8074844" y="4953634"/>
            <a:ext cx="114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/>
              <a:t>X</a:t>
            </a:r>
            <a:endParaRPr lang="ko-KR" altLang="en-US" sz="5400" b="1"/>
          </a:p>
        </p:txBody>
      </p:sp>
      <p:sp>
        <p:nvSpPr>
          <p:cNvPr id="24" name="TextBox 23"/>
          <p:cNvSpPr txBox="1"/>
          <p:nvPr/>
        </p:nvSpPr>
        <p:spPr>
          <a:xfrm>
            <a:off x="6289520" y="4568914"/>
            <a:ext cx="114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/>
              <a:t>X</a:t>
            </a:r>
            <a:endParaRPr lang="ko-KR" altLang="en-US" sz="54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E5D844-22CC-4539-F2A9-9D0B387C1DAF}"/>
              </a:ext>
            </a:extLst>
          </p:cNvPr>
          <p:cNvSpPr/>
          <p:nvPr/>
        </p:nvSpPr>
        <p:spPr>
          <a:xfrm>
            <a:off x="0" y="1305098"/>
            <a:ext cx="12193200" cy="457186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06166" y="2903795"/>
            <a:ext cx="5135791" cy="13849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mtClean="0"/>
              <a:t>과거 시간여행</a:t>
            </a:r>
            <a:r>
              <a:rPr lang="en-US" altLang="ko-KR" sz="2800" smtClean="0"/>
              <a:t>: </a:t>
            </a:r>
            <a:r>
              <a:rPr lang="ko-KR" altLang="en-US" sz="2800" smtClean="0"/>
              <a:t>루프 형태</a:t>
            </a:r>
            <a:endParaRPr lang="en-US" altLang="ko-KR" sz="2800" smtClean="0"/>
          </a:p>
          <a:p>
            <a:pPr algn="ctr"/>
            <a:r>
              <a:rPr lang="en-US" altLang="ko-KR" sz="2800" smtClean="0"/>
              <a:t>≠</a:t>
            </a:r>
            <a:endParaRPr lang="en-US" altLang="ko-KR" sz="2800"/>
          </a:p>
          <a:p>
            <a:pPr algn="ctr"/>
            <a:r>
              <a:rPr lang="ko-KR" altLang="en-US" sz="2800" smtClean="0"/>
              <a:t>자연</a:t>
            </a:r>
            <a:r>
              <a:rPr lang="en-US" altLang="ko-KR" sz="2800" smtClean="0"/>
              <a:t>: </a:t>
            </a:r>
            <a:r>
              <a:rPr lang="ko-KR" altLang="en-US" sz="2800" smtClean="0"/>
              <a:t>선형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880429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6087" y="764771"/>
            <a:ext cx="25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②</a:t>
            </a:r>
            <a:r>
              <a:rPr lang="ko-KR" altLang="en-US" sz="2000" smtClean="0"/>
              <a:t> 현재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과거</a:t>
            </a:r>
            <a:endParaRPr lang="ko-KR" altLang="en-US" sz="2000"/>
          </a:p>
        </p:txBody>
      </p:sp>
      <p:sp>
        <p:nvSpPr>
          <p:cNvPr id="25" name="TextBox 24"/>
          <p:cNvSpPr txBox="1"/>
          <p:nvPr/>
        </p:nvSpPr>
        <p:spPr>
          <a:xfrm>
            <a:off x="3206166" y="3334682"/>
            <a:ext cx="5135791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mtClean="0"/>
              <a:t>과거로의 시간여행은 불가능</a:t>
            </a:r>
            <a:r>
              <a:rPr lang="en-US" altLang="ko-KR" sz="2800" smtClean="0"/>
              <a:t>?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891955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498124" y="1322999"/>
            <a:ext cx="7200000" cy="3662666"/>
            <a:chOff x="2423711" y="-1404851"/>
            <a:chExt cx="7200000" cy="3662666"/>
          </a:xfrm>
        </p:grpSpPr>
        <p:pic>
          <p:nvPicPr>
            <p:cNvPr id="2054" name="Picture 6" descr="환경] 노예의 시간, 시간의 노예 - 참여연대 -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32" b="17688"/>
            <a:stretch/>
          </p:blipFill>
          <p:spPr bwMode="auto">
            <a:xfrm>
              <a:off x="3863711" y="-1404851"/>
              <a:ext cx="4320000" cy="2035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2423711" y="1177815"/>
              <a:ext cx="7200000" cy="1080000"/>
              <a:chOff x="2352502" y="2385752"/>
              <a:chExt cx="7200000" cy="1080000"/>
            </a:xfrm>
          </p:grpSpPr>
          <p:sp>
            <p:nvSpPr>
              <p:cNvPr id="3" name="오른쪽 화살표 2"/>
              <p:cNvSpPr/>
              <p:nvPr/>
            </p:nvSpPr>
            <p:spPr>
              <a:xfrm>
                <a:off x="2352502" y="2385752"/>
                <a:ext cx="7200000" cy="1080000"/>
              </a:xfrm>
              <a:prstGeom prst="rightArrow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5154480" y="2725697"/>
                <a:ext cx="79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smtClean="0"/>
                  <a:t>현재</a:t>
                </a:r>
                <a:endParaRPr lang="en-US" altLang="ko-KR" sz="2000" smtClean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879563" y="2725697"/>
                <a:ext cx="79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smtClean="0"/>
                  <a:t>과거</a:t>
                </a:r>
                <a:endParaRPr lang="en-US" altLang="ko-KR" sz="2000" smtClean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429397" y="2725697"/>
                <a:ext cx="79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smtClean="0"/>
                  <a:t>미래</a:t>
                </a:r>
                <a:endParaRPr lang="en-US" altLang="ko-KR" sz="2000" smtClean="0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300567" y="4985665"/>
            <a:ext cx="5595113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mtClean="0"/>
              <a:t>시간은 왜 한 방향으로만 흐를까</a:t>
            </a:r>
            <a:r>
              <a:rPr lang="en-US" altLang="ko-KR" sz="2800" smtClean="0"/>
              <a:t>?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32288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498124" y="1322999"/>
            <a:ext cx="7200000" cy="4242777"/>
            <a:chOff x="2423711" y="-1404851"/>
            <a:chExt cx="7200000" cy="4242777"/>
          </a:xfrm>
        </p:grpSpPr>
        <p:pic>
          <p:nvPicPr>
            <p:cNvPr id="2054" name="Picture 6" descr="환경] 노예의 시간, 시간의 노예 - 참여연대 -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32" b="17688"/>
            <a:stretch/>
          </p:blipFill>
          <p:spPr bwMode="auto">
            <a:xfrm>
              <a:off x="3863711" y="-1404851"/>
              <a:ext cx="4320000" cy="2035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그룹 12"/>
            <p:cNvGrpSpPr/>
            <p:nvPr/>
          </p:nvGrpSpPr>
          <p:grpSpPr>
            <a:xfrm>
              <a:off x="2423711" y="595151"/>
              <a:ext cx="7200000" cy="2242775"/>
              <a:chOff x="2552008" y="2227037"/>
              <a:chExt cx="7200000" cy="2242775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2552008" y="2809701"/>
                <a:ext cx="7200000" cy="1080000"/>
                <a:chOff x="2352502" y="2385752"/>
                <a:chExt cx="7200000" cy="1080000"/>
              </a:xfrm>
            </p:grpSpPr>
            <p:sp>
              <p:nvSpPr>
                <p:cNvPr id="3" name="오른쪽 화살표 2"/>
                <p:cNvSpPr/>
                <p:nvPr/>
              </p:nvSpPr>
              <p:spPr>
                <a:xfrm>
                  <a:off x="2352502" y="2385752"/>
                  <a:ext cx="7200000" cy="1080000"/>
                </a:xfrm>
                <a:prstGeom prst="rightArrow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5154480" y="2725697"/>
                  <a:ext cx="7980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smtClean="0"/>
                    <a:t>현재</a:t>
                  </a:r>
                  <a:endParaRPr lang="en-US" altLang="ko-KR" sz="2000" smtClean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2879563" y="2725697"/>
                  <a:ext cx="7980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smtClean="0"/>
                    <a:t>과거</a:t>
                  </a:r>
                  <a:endParaRPr lang="en-US" altLang="ko-KR" sz="2000" smtClean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7429397" y="2725697"/>
                  <a:ext cx="7980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smtClean="0"/>
                    <a:t>미래</a:t>
                  </a:r>
                  <a:endParaRPr lang="en-US" altLang="ko-KR" sz="2000" smtClean="0"/>
                </a:p>
              </p:txBody>
            </p:sp>
          </p:grpSp>
          <p:sp>
            <p:nvSpPr>
              <p:cNvPr id="11" name="아래로 구부러진 화살표 10"/>
              <p:cNvSpPr/>
              <p:nvPr/>
            </p:nvSpPr>
            <p:spPr>
              <a:xfrm>
                <a:off x="5752997" y="2629700"/>
                <a:ext cx="2368538" cy="360000"/>
              </a:xfrm>
              <a:prstGeom prst="curvedDownArrow">
                <a:avLst/>
              </a:prstGeom>
              <a:solidFill>
                <a:srgbClr val="2088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아래로 구부러진 화살표 13"/>
              <p:cNvSpPr/>
              <p:nvPr/>
            </p:nvSpPr>
            <p:spPr>
              <a:xfrm rot="10800000">
                <a:off x="3384459" y="3712254"/>
                <a:ext cx="2368538" cy="360000"/>
              </a:xfrm>
              <a:prstGeom prst="curvedDownArrow">
                <a:avLst/>
              </a:prstGeom>
              <a:solidFill>
                <a:srgbClr val="2088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42506" y="2227037"/>
                <a:ext cx="3895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smtClean="0"/>
                  <a:t>①</a:t>
                </a:r>
                <a:endParaRPr lang="ko-KR" altLang="en-US" sz="200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431861" y="4069702"/>
                <a:ext cx="2737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smtClean="0"/>
                  <a:t>②</a:t>
                </a:r>
                <a:endParaRPr lang="ko-KR" altLang="en-US" sz="2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8764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313035" y="1823842"/>
            <a:ext cx="7567129" cy="1371118"/>
            <a:chOff x="2198314" y="1347940"/>
            <a:chExt cx="7567129" cy="1371118"/>
          </a:xfrm>
        </p:grpSpPr>
        <p:sp>
          <p:nvSpPr>
            <p:cNvPr id="4" name="TextBox 3"/>
            <p:cNvSpPr txBox="1"/>
            <p:nvPr/>
          </p:nvSpPr>
          <p:spPr>
            <a:xfrm>
              <a:off x="3413984" y="1347940"/>
              <a:ext cx="5135791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smtClean="0"/>
                <a:t>열역학 제 </a:t>
              </a:r>
              <a:r>
                <a:rPr lang="en-US" altLang="ko-KR" sz="2800" smtClean="0"/>
                <a:t>2</a:t>
              </a:r>
              <a:r>
                <a:rPr lang="ko-KR" altLang="en-US" sz="2800" smtClean="0"/>
                <a:t>법칙</a:t>
              </a:r>
              <a:endParaRPr lang="ko-KR" altLang="en-US" sz="28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98314" y="2195838"/>
              <a:ext cx="7567129" cy="523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smtClean="0"/>
                <a:t>: </a:t>
              </a:r>
              <a:r>
                <a:rPr lang="ko-KR" altLang="en-US" sz="2800" smtClean="0"/>
                <a:t>고립된 계에서 엔트로피는 감소하지 않는다</a:t>
              </a:r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4069396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313035" y="1823842"/>
            <a:ext cx="7567129" cy="3210314"/>
            <a:chOff x="2198314" y="1347940"/>
            <a:chExt cx="7567129" cy="3210314"/>
          </a:xfrm>
        </p:grpSpPr>
        <p:sp>
          <p:nvSpPr>
            <p:cNvPr id="4" name="TextBox 3"/>
            <p:cNvSpPr txBox="1"/>
            <p:nvPr/>
          </p:nvSpPr>
          <p:spPr>
            <a:xfrm>
              <a:off x="3413984" y="1347940"/>
              <a:ext cx="5135791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smtClean="0"/>
                <a:t>열역학 제 </a:t>
              </a:r>
              <a:r>
                <a:rPr lang="en-US" altLang="ko-KR" sz="2800" smtClean="0"/>
                <a:t>2</a:t>
              </a:r>
              <a:r>
                <a:rPr lang="ko-KR" altLang="en-US" sz="2800" smtClean="0"/>
                <a:t>법칙</a:t>
              </a:r>
              <a:endParaRPr lang="ko-KR" altLang="en-US" sz="28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98314" y="2195838"/>
              <a:ext cx="7567129" cy="523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smtClean="0"/>
                <a:t>: </a:t>
              </a:r>
              <a:r>
                <a:rPr lang="ko-KR" altLang="en-US" sz="2800" smtClean="0"/>
                <a:t>고립된 계에서 엔트로피는 감소하지 않는다</a:t>
              </a:r>
              <a:endParaRPr lang="ko-KR" altLang="en-US" sz="2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60297" y="3604147"/>
              <a:ext cx="6843162" cy="95410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smtClean="0"/>
                <a:t>엔트로피</a:t>
              </a:r>
              <a:r>
                <a:rPr lang="en-US" altLang="ko-KR" sz="2800" smtClean="0"/>
                <a:t>: </a:t>
              </a:r>
              <a:r>
                <a:rPr lang="ko-KR" altLang="en-US" sz="2800" smtClean="0"/>
                <a:t>유용하지 않은 에너지의 흐름</a:t>
              </a:r>
              <a:r>
                <a:rPr lang="en-US" altLang="ko-KR" sz="2800" smtClean="0"/>
                <a:t>. </a:t>
              </a:r>
              <a:r>
                <a:rPr lang="ko-KR" altLang="en-US" sz="2800" smtClean="0"/>
                <a:t>무질서한 정도</a:t>
              </a:r>
              <a:r>
                <a:rPr lang="en-US" altLang="ko-KR" sz="2800" smtClean="0"/>
                <a:t> </a:t>
              </a:r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740450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81545" y="2475474"/>
            <a:ext cx="7230109" cy="2231112"/>
            <a:chOff x="1468985" y="2631653"/>
            <a:chExt cx="7230109" cy="2231112"/>
          </a:xfrm>
        </p:grpSpPr>
        <p:pic>
          <p:nvPicPr>
            <p:cNvPr id="1026" name="Picture 2" descr="https://post-phinf.pstatic.net/MjAxOTEwMTdfMjkz/MDAxNTcxMjk0NTA5MDk1.5-SAKEMOAKk6xA4UdYwQlyintYp9o5S5Cxw7_IhCYrkg.MrHBfbfUrtR4d_otpl8YMy5MSUzTjjksRJZSafvNuXsg.JPEG/08_%EC%BB%B5.jpg?type=w12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8985" y="2631653"/>
              <a:ext cx="3240000" cy="2231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post-phinf.pstatic.net/MjAxOTEwMTdfMTI0/MDAxNTcxMjk0NTE2NzM0.XNp8HL-R0rDuT6uTKUyKnRS5NsNSgyB-G6XLOBnmw_gg.oc43jRpP50h3NEWojP9o7jmqK5klIUAQMtsdhg6pkuAg.JPEG/08_%EA%B9%A8%EC%A7%84_%EC%BB%B5.jpg?type=w12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9094" y="2631653"/>
              <a:ext cx="3240000" cy="2231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2986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빅뱅 우주론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600" y="722280"/>
            <a:ext cx="6120000" cy="573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5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70674" y="3640975"/>
            <a:ext cx="1251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0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(</a:t>
            </a:r>
            <a:r>
              <a:rPr lang="ko-KR" altLang="en-US" sz="2000" smtClean="0"/>
              <a:t>점</a:t>
            </a:r>
            <a:r>
              <a:rPr lang="en-US" altLang="ko-KR" sz="2000" smtClean="0"/>
              <a:t>)</a:t>
            </a:r>
            <a:endParaRPr lang="ko-KR" altLang="en-US" sz="2000"/>
          </a:p>
        </p:txBody>
      </p:sp>
      <p:sp>
        <p:nvSpPr>
          <p:cNvPr id="8" name="타원 7"/>
          <p:cNvSpPr/>
          <p:nvPr/>
        </p:nvSpPr>
        <p:spPr>
          <a:xfrm>
            <a:off x="6042600" y="3370843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9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8145" y="3878999"/>
            <a:ext cx="139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1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(</a:t>
            </a:r>
            <a:r>
              <a:rPr lang="ko-KR" altLang="en-US" sz="2000" smtClean="0"/>
              <a:t>선</a:t>
            </a:r>
            <a:r>
              <a:rPr lang="en-US" altLang="ko-KR" sz="2000" smtClean="0"/>
              <a:t>)</a:t>
            </a:r>
            <a:endParaRPr lang="ko-KR" altLang="en-US" sz="200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857844" y="2978999"/>
            <a:ext cx="4480560" cy="90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64647" y="4568956"/>
            <a:ext cx="1266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2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(</a:t>
            </a:r>
            <a:r>
              <a:rPr lang="ko-KR" altLang="en-US" sz="2000" smtClean="0"/>
              <a:t>면</a:t>
            </a:r>
            <a:r>
              <a:rPr lang="en-US" altLang="ko-KR" sz="2000" smtClean="0"/>
              <a:t>)</a:t>
            </a:r>
            <a:endParaRPr lang="ko-KR" altLang="en-US" sz="2000"/>
          </a:p>
        </p:txBody>
      </p:sp>
      <p:sp>
        <p:nvSpPr>
          <p:cNvPr id="2" name="직사각형 1"/>
          <p:cNvSpPr/>
          <p:nvPr/>
        </p:nvSpPr>
        <p:spPr>
          <a:xfrm>
            <a:off x="5018124" y="2348999"/>
            <a:ext cx="2160000" cy="21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8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네커의 정육면체(Necker cub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981" y="2408956"/>
            <a:ext cx="2314284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16780" y="4568956"/>
            <a:ext cx="156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3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(</a:t>
            </a:r>
            <a:r>
              <a:rPr lang="ko-KR" altLang="en-US" sz="2000" smtClean="0"/>
              <a:t>입체</a:t>
            </a:r>
            <a:r>
              <a:rPr lang="en-US" altLang="ko-KR" sz="2000" smtClean="0"/>
              <a:t>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54321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네커의 정육면체(Necker cub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56" y="2408956"/>
            <a:ext cx="2314284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89401" y="4555691"/>
            <a:ext cx="1817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4</a:t>
            </a:r>
            <a:r>
              <a:rPr lang="ko-KR" altLang="en-US" sz="2000" smtClean="0"/>
              <a:t>차원</a:t>
            </a:r>
            <a:endParaRPr lang="ko-KR" altLang="en-US" sz="2000"/>
          </a:p>
        </p:txBody>
      </p:sp>
      <p:pic>
        <p:nvPicPr>
          <p:cNvPr id="5" name="Picture 4" descr="네커의 정육면체(Necker cub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31" y="1989856"/>
            <a:ext cx="2314284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/>
          <p:nvPr/>
        </p:nvCxnSpPr>
        <p:spPr>
          <a:xfrm flipV="1">
            <a:off x="4191000" y="2085541"/>
            <a:ext cx="2800350" cy="419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3609975" y="2542771"/>
            <a:ext cx="2800350" cy="419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5023921" y="2580467"/>
            <a:ext cx="2800350" cy="419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5591175" y="2104389"/>
            <a:ext cx="2800350" cy="419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547878" y="4024743"/>
            <a:ext cx="2800350" cy="419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4191000" y="3549363"/>
            <a:ext cx="2800350" cy="419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5667375" y="3567125"/>
            <a:ext cx="2800350" cy="419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5054619" y="4035774"/>
            <a:ext cx="2800350" cy="419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2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447</Words>
  <Application>Microsoft Office PowerPoint</Application>
  <PresentationFormat>와이드스크린</PresentationFormat>
  <Paragraphs>169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171</cp:revision>
  <dcterms:created xsi:type="dcterms:W3CDTF">2022-11-14T06:15:22Z</dcterms:created>
  <dcterms:modified xsi:type="dcterms:W3CDTF">2022-12-22T05:54:50Z</dcterms:modified>
</cp:coreProperties>
</file>