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5" r:id="rId5"/>
    <p:sldId id="264" r:id="rId6"/>
    <p:sldId id="266" r:id="rId7"/>
    <p:sldId id="267" r:id="rId8"/>
    <p:sldId id="269" r:id="rId9"/>
    <p:sldId id="268" r:id="rId10"/>
    <p:sldId id="270" r:id="rId11"/>
    <p:sldId id="274" r:id="rId12"/>
    <p:sldId id="275" r:id="rId13"/>
    <p:sldId id="276" r:id="rId14"/>
    <p:sldId id="278" r:id="rId15"/>
    <p:sldId id="27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forms.gle/YiP5p1S1C4iQo9L78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028" name="Picture 4" descr="https://www.skkuw.com/news/photo/202004/21690_10682_271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2" b="48190"/>
          <a:stretch/>
        </p:blipFill>
        <p:spPr bwMode="auto">
          <a:xfrm>
            <a:off x="0" y="1628999"/>
            <a:ext cx="12192000" cy="35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1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624293" y="1075008"/>
            <a:ext cx="10944614" cy="4707982"/>
            <a:chOff x="1121473" y="1075008"/>
            <a:chExt cx="10944614" cy="47079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1174373" y="4693204"/>
              <a:ext cx="29276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퍼붓기 패턴</a:t>
              </a:r>
              <a:r>
                <a:rPr lang="en-US" altLang="ko-KR"/>
                <a:t>:</a:t>
              </a:r>
            </a:p>
            <a:p>
              <a:pPr algn="ctr"/>
              <a:r>
                <a:rPr lang="ko-KR" altLang="en-US"/>
                <a:t>인화성액체가 쏟아졌을 때</a:t>
              </a:r>
              <a:endParaRPr lang="en-US" altLang="ko-KR"/>
            </a:p>
            <a:p>
              <a:pPr algn="ctr"/>
              <a:r>
                <a:rPr lang="ko-KR" altLang="en-US"/>
                <a:t>뚜렷한 경계선이 나타남</a:t>
              </a:r>
              <a:endParaRPr lang="en-US" altLang="ko-KR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121473" y="1075008"/>
              <a:ext cx="5004262" cy="4707982"/>
              <a:chOff x="1272369" y="1049299"/>
              <a:chExt cx="5004262" cy="470798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4. </a:t>
                </a:r>
                <a:r>
                  <a:rPr lang="ko-KR" altLang="en-US" sz="3000" b="1"/>
                  <a:t>화재 수사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3691437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4135042" y="4693204"/>
              <a:ext cx="23437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스플래시패턴</a:t>
              </a:r>
              <a:r>
                <a:rPr lang="en-US" altLang="ko-KR"/>
                <a:t>:</a:t>
              </a:r>
            </a:p>
            <a:p>
              <a:pPr algn="ctr"/>
              <a:r>
                <a:rPr lang="ko-KR" altLang="en-US"/>
                <a:t>가열되어 튄 액체가 점처럼 연소</a:t>
              </a:r>
              <a:r>
                <a:rPr lang="en-US" altLang="ko-KR"/>
                <a:t>.</a:t>
              </a:r>
              <a:endParaRPr lang="en-US" altLang="ko-K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1229473" y="2091553"/>
              <a:ext cx="5400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1) </a:t>
              </a:r>
              <a:r>
                <a:rPr lang="ko-KR" altLang="en-US"/>
                <a:t>화재 패턴</a:t>
              </a:r>
              <a:endParaRPr lang="en-US" altLang="ko-KR"/>
            </a:p>
          </p:txBody>
        </p:sp>
        <p:pic>
          <p:nvPicPr>
            <p:cNvPr id="7170" name="Picture 2" descr="https://t1.daumcdn.net/cfile/blog/140366514D8AE6E82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203" y="2657321"/>
              <a:ext cx="2520000" cy="188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https://t1.daumcdn.net/cfile/blog/1954C0594D8AE78F2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933" y="2657321"/>
              <a:ext cx="2520000" cy="188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6643232" y="4693204"/>
              <a:ext cx="26648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V</a:t>
              </a:r>
              <a:r>
                <a:rPr lang="ko-KR" altLang="en-US"/>
                <a:t>형 패턴</a:t>
              </a:r>
              <a:r>
                <a:rPr lang="en-US" altLang="ko-KR"/>
                <a:t>:</a:t>
              </a:r>
            </a:p>
            <a:p>
              <a:pPr algn="ctr"/>
              <a:r>
                <a:rPr lang="ko-KR" altLang="en-US"/>
                <a:t>바닥에서 올라감</a:t>
              </a:r>
              <a:r>
                <a:rPr lang="en-US" altLang="ko-KR"/>
                <a:t>.</a:t>
              </a:r>
            </a:p>
            <a:p>
              <a:pPr algn="ctr"/>
              <a:r>
                <a:rPr lang="ko-KR" altLang="en-US"/>
                <a:t>하단부는 발화부를 암시</a:t>
              </a:r>
              <a:endParaRPr lang="en-US" altLang="ko-K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9384393" y="4693204"/>
              <a:ext cx="26816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천장에서 아래로 내려감</a:t>
              </a:r>
              <a:r>
                <a:rPr lang="en-US" altLang="ko-KR"/>
                <a:t>.</a:t>
              </a:r>
            </a:p>
            <a:p>
              <a:pPr algn="ctr"/>
              <a:r>
                <a:rPr lang="ko-KR" altLang="en-US"/>
                <a:t>벽면에 거의 수평으로 하강 흔적</a:t>
              </a:r>
              <a:endParaRPr lang="en-US" altLang="ko-KR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6715663" y="2384943"/>
              <a:ext cx="2520000" cy="2161298"/>
              <a:chOff x="6779163" y="2325978"/>
              <a:chExt cx="2520000" cy="2161298"/>
            </a:xfrm>
          </p:grpSpPr>
          <p:pic>
            <p:nvPicPr>
              <p:cNvPr id="7174" name="Picture 6" descr="FPN-소방방재신문] “화재 현장조사서에 대한 반론인가? 반대급부인가? 진정한 의견인가?- Ⅲ”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8954"/>
              <a:stretch/>
            </p:blipFill>
            <p:spPr bwMode="auto">
              <a:xfrm>
                <a:off x="6779163" y="2325978"/>
                <a:ext cx="2520000" cy="21612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7476067" y="2937933"/>
                <a:ext cx="358428" cy="999338"/>
              </a:xfrm>
              <a:prstGeom prst="line">
                <a:avLst/>
              </a:prstGeom>
              <a:ln w="28575">
                <a:solidFill>
                  <a:srgbClr val="CA0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8442711" y="2937933"/>
                <a:ext cx="294890" cy="999338"/>
              </a:xfrm>
              <a:prstGeom prst="line">
                <a:avLst/>
              </a:prstGeom>
              <a:ln w="28575">
                <a:solidFill>
                  <a:srgbClr val="CA0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9384393" y="2671324"/>
              <a:ext cx="2520000" cy="1874917"/>
              <a:chOff x="9447893" y="2609438"/>
              <a:chExt cx="2520000" cy="1874917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47893" y="2609438"/>
                <a:ext cx="2520000" cy="1874917"/>
              </a:xfrm>
              <a:prstGeom prst="rect">
                <a:avLst/>
              </a:prstGeom>
            </p:spPr>
          </p:pic>
          <p:cxnSp>
            <p:nvCxnSpPr>
              <p:cNvPr id="10" name="직선 화살표 연결선 9"/>
              <p:cNvCxnSpPr/>
              <p:nvPr/>
            </p:nvCxnSpPr>
            <p:spPr>
              <a:xfrm>
                <a:off x="10280326" y="3937271"/>
                <a:ext cx="855133" cy="254000"/>
              </a:xfrm>
              <a:prstGeom prst="straightConnector1">
                <a:avLst/>
              </a:prstGeom>
              <a:ln w="28575">
                <a:solidFill>
                  <a:srgbClr val="CA046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4188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00070" y="911276"/>
            <a:ext cx="10993059" cy="5035445"/>
            <a:chOff x="624293" y="1075008"/>
            <a:chExt cx="10993059" cy="5035445"/>
          </a:xfrm>
        </p:grpSpPr>
        <p:grpSp>
          <p:nvGrpSpPr>
            <p:cNvPr id="14" name="그룹 13"/>
            <p:cNvGrpSpPr/>
            <p:nvPr/>
          </p:nvGrpSpPr>
          <p:grpSpPr>
            <a:xfrm>
              <a:off x="624293" y="1075008"/>
              <a:ext cx="5508960" cy="5035445"/>
              <a:chOff x="1121473" y="1075008"/>
              <a:chExt cx="5508960" cy="50354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121473" y="1075008"/>
                <a:ext cx="5004262" cy="5035445"/>
                <a:chOff x="1272369" y="1049299"/>
                <a:chExt cx="5004262" cy="5035445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4. </a:t>
                  </a:r>
                  <a:r>
                    <a:rPr lang="ko-KR" altLang="en-US" sz="3000" b="1"/>
                    <a:t>화재 수사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401890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E7EFCD-4498-4971-0505-A2DE03044363}"/>
                  </a:ext>
                </a:extLst>
              </p:cNvPr>
              <p:cNvSpPr txBox="1"/>
              <p:nvPr/>
            </p:nvSpPr>
            <p:spPr>
              <a:xfrm>
                <a:off x="1229473" y="2091553"/>
                <a:ext cx="5400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2) </a:t>
                </a:r>
                <a:r>
                  <a:rPr lang="ko-KR" altLang="en-US"/>
                  <a:t>전기용융흔</a:t>
                </a:r>
                <a:r>
                  <a:rPr lang="en-US" altLang="ko-KR"/>
                  <a:t>: </a:t>
                </a:r>
                <a:r>
                  <a:rPr lang="ko-KR" altLang="en-US"/>
                  <a:t>전선이 녹아 액체로 되는 현상</a:t>
                </a:r>
                <a:endParaRPr lang="en-US" altLang="ko-KR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1020838" y="2738208"/>
              <a:ext cx="10596514" cy="2305793"/>
              <a:chOff x="912773" y="2706793"/>
              <a:chExt cx="10596514" cy="230579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E7EFCD-4498-4971-0505-A2DE03044363}"/>
                  </a:ext>
                </a:extLst>
              </p:cNvPr>
              <p:cNvSpPr txBox="1"/>
              <p:nvPr/>
            </p:nvSpPr>
            <p:spPr>
              <a:xfrm>
                <a:off x="3613253" y="3475606"/>
                <a:ext cx="17646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/>
                  <a:t>전기합선 </a:t>
                </a:r>
                <a:r>
                  <a:rPr lang="en-US" altLang="ko-KR"/>
                  <a:t>O:</a:t>
                </a:r>
                <a:r>
                  <a:rPr lang="ko-KR" altLang="en-US"/>
                  <a:t> </a:t>
                </a:r>
                <a:endParaRPr lang="en-US" altLang="ko-KR"/>
              </a:p>
              <a:p>
                <a:pPr algn="ctr"/>
                <a:r>
                  <a:rPr lang="ko-KR" altLang="en-US"/>
                  <a:t>전선 끝에 망울</a:t>
                </a:r>
                <a:endParaRPr lang="en-US" altLang="ko-KR"/>
              </a:p>
              <a:p>
                <a:pPr algn="ctr"/>
                <a:r>
                  <a:rPr lang="ko-KR" altLang="en-US"/>
                  <a:t>고유의 광택</a:t>
                </a:r>
                <a:endParaRPr lang="en-US" altLang="ko-KR" dirty="0"/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912773" y="2766383"/>
                <a:ext cx="2520000" cy="2246203"/>
                <a:chOff x="1029753" y="2593571"/>
                <a:chExt cx="2520000" cy="2246203"/>
              </a:xfrm>
            </p:grpSpPr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13161" b="22575"/>
                <a:stretch/>
              </p:blipFill>
              <p:spPr>
                <a:xfrm>
                  <a:off x="1029753" y="2593571"/>
                  <a:ext cx="2520000" cy="1138282"/>
                </a:xfrm>
                <a:prstGeom prst="rect">
                  <a:avLst/>
                </a:prstGeom>
              </p:spPr>
            </p:pic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20496" b="17583"/>
                <a:stretch/>
              </p:blipFill>
              <p:spPr>
                <a:xfrm>
                  <a:off x="1029753" y="3789480"/>
                  <a:ext cx="2520000" cy="1050294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E7EFCD-4498-4971-0505-A2DE03044363}"/>
                  </a:ext>
                </a:extLst>
              </p:cNvPr>
              <p:cNvSpPr txBox="1"/>
              <p:nvPr/>
            </p:nvSpPr>
            <p:spPr>
              <a:xfrm>
                <a:off x="8258887" y="3198607"/>
                <a:ext cx="3250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/>
                  <a:t>전기합선 </a:t>
                </a:r>
                <a:r>
                  <a:rPr lang="en-US" altLang="ko-KR"/>
                  <a:t>X: </a:t>
                </a:r>
              </a:p>
              <a:p>
                <a:pPr algn="ctr"/>
                <a:r>
                  <a:rPr lang="ko-KR" altLang="en-US"/>
                  <a:t>화재 열에 의해 전선 손상</a:t>
                </a:r>
                <a:r>
                  <a:rPr lang="en-US" altLang="ko-KR"/>
                  <a:t>.</a:t>
                </a:r>
              </a:p>
              <a:p>
                <a:pPr algn="ctr"/>
                <a:r>
                  <a:rPr lang="ko-KR" altLang="en-US"/>
                  <a:t>전선 끝 둥글고</a:t>
                </a:r>
                <a:endParaRPr lang="en-US" altLang="ko-KR"/>
              </a:p>
              <a:p>
                <a:pPr algn="ctr"/>
                <a:r>
                  <a:rPr lang="ko-KR" altLang="en-US"/>
                  <a:t>거칠고 광택 없음</a:t>
                </a:r>
                <a:endParaRPr lang="en-US" altLang="ko-KR"/>
              </a:p>
              <a:p>
                <a:pPr algn="ctr"/>
                <a:r>
                  <a:rPr lang="ko-KR" altLang="en-US"/>
                  <a:t>전선 굵기 일정하지 않음</a:t>
                </a:r>
                <a:endParaRPr lang="en-US" altLang="ko-KR" dirty="0"/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5558407" y="2706793"/>
                <a:ext cx="2520000" cy="2302914"/>
                <a:chOff x="4732314" y="2469515"/>
                <a:chExt cx="2520000" cy="2302914"/>
              </a:xfrm>
            </p:grpSpPr>
            <p:pic>
              <p:nvPicPr>
                <p:cNvPr id="27" name="그림 26"/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12775" b="15481"/>
                <a:stretch/>
              </p:blipFill>
              <p:spPr>
                <a:xfrm>
                  <a:off x="4732314" y="2469515"/>
                  <a:ext cx="2520000" cy="1271848"/>
                </a:xfrm>
                <a:prstGeom prst="rect">
                  <a:avLst/>
                </a:prstGeom>
              </p:spPr>
            </p:pic>
            <p:pic>
              <p:nvPicPr>
                <p:cNvPr id="29" name="그림 28"/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22057" b="24570"/>
                <a:stretch/>
              </p:blipFill>
              <p:spPr>
                <a:xfrm>
                  <a:off x="4732314" y="3791526"/>
                  <a:ext cx="2520000" cy="980903"/>
                </a:xfrm>
                <a:prstGeom prst="rect">
                  <a:avLst/>
                </a:prstGeom>
              </p:spPr>
            </p:pic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873609" y="5371789"/>
              <a:ext cx="7864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/>
                <a:t>화재가 바닥에서 위로 이동</a:t>
              </a:r>
              <a:r>
                <a:rPr lang="en-US" altLang="ko-KR">
                  <a:sym typeface="Wingdings" panose="05000000000000000000" pitchFamily="2" charset="2"/>
                </a:rPr>
                <a:t>: </a:t>
              </a:r>
              <a:r>
                <a:rPr lang="ko-KR" altLang="en-US">
                  <a:sym typeface="Wingdings" panose="05000000000000000000" pitchFamily="2" charset="2"/>
                </a:rPr>
                <a:t>바닥</a:t>
              </a:r>
              <a:r>
                <a:rPr lang="en-US" altLang="ko-KR">
                  <a:sym typeface="Wingdings" panose="05000000000000000000" pitchFamily="2" charset="2"/>
                </a:rPr>
                <a:t>, </a:t>
              </a:r>
              <a:r>
                <a:rPr lang="ko-KR" altLang="en-US">
                  <a:sym typeface="Wingdings" panose="05000000000000000000" pitchFamily="2" charset="2"/>
                </a:rPr>
                <a:t>벽</a:t>
              </a:r>
              <a:r>
                <a:rPr lang="en-US" altLang="ko-KR">
                  <a:sym typeface="Wingdings" panose="05000000000000000000" pitchFamily="2" charset="2"/>
                </a:rPr>
                <a:t>, </a:t>
              </a:r>
              <a:r>
                <a:rPr lang="ko-KR" altLang="en-US">
                  <a:sym typeface="Wingdings" panose="05000000000000000000" pitchFamily="2" charset="2"/>
                </a:rPr>
                <a:t>천장 모두에서 전기용융흔 발견</a:t>
              </a:r>
              <a:endParaRPr lang="en-US" altLang="ko-KR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873609" y="5741121"/>
              <a:ext cx="7889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/>
                <a:t>화재가 </a:t>
              </a:r>
              <a:r>
                <a:rPr lang="ko-KR" altLang="en-US">
                  <a:sym typeface="Wingdings" panose="05000000000000000000" pitchFamily="2" charset="2"/>
                </a:rPr>
                <a:t>천장에서 아래로 이동</a:t>
              </a:r>
              <a:r>
                <a:rPr lang="en-US" altLang="ko-KR">
                  <a:sym typeface="Wingdings" panose="05000000000000000000" pitchFamily="2" charset="2"/>
                </a:rPr>
                <a:t>: </a:t>
              </a:r>
              <a:r>
                <a:rPr lang="ko-KR" altLang="en-US">
                  <a:sym typeface="Wingdings" panose="05000000000000000000" pitchFamily="2" charset="2"/>
                </a:rPr>
                <a:t>천장에서만 전기용융흔 발견</a:t>
              </a:r>
              <a:endParaRPr lang="en-US" altLang="ko-KR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052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00070" y="911276"/>
            <a:ext cx="6714120" cy="5035445"/>
            <a:chOff x="624293" y="1075008"/>
            <a:chExt cx="6714120" cy="5035445"/>
          </a:xfrm>
        </p:grpSpPr>
        <p:grpSp>
          <p:nvGrpSpPr>
            <p:cNvPr id="14" name="그룹 13"/>
            <p:cNvGrpSpPr/>
            <p:nvPr/>
          </p:nvGrpSpPr>
          <p:grpSpPr>
            <a:xfrm>
              <a:off x="624293" y="1075008"/>
              <a:ext cx="5508960" cy="5035445"/>
              <a:chOff x="1121473" y="1075008"/>
              <a:chExt cx="5508960" cy="50354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121473" y="1075008"/>
                <a:ext cx="5004262" cy="5035445"/>
                <a:chOff x="1272369" y="1049299"/>
                <a:chExt cx="5004262" cy="5035445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4. </a:t>
                  </a:r>
                  <a:r>
                    <a:rPr lang="ko-KR" altLang="en-US" sz="3000" b="1"/>
                    <a:t>화재 수사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401890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E7EFCD-4498-4971-0505-A2DE03044363}"/>
                  </a:ext>
                </a:extLst>
              </p:cNvPr>
              <p:cNvSpPr txBox="1"/>
              <p:nvPr/>
            </p:nvSpPr>
            <p:spPr>
              <a:xfrm>
                <a:off x="1229473" y="2091553"/>
                <a:ext cx="5400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3) </a:t>
                </a:r>
                <a:r>
                  <a:rPr lang="ko-KR" altLang="en-US"/>
                  <a:t>유리 파손</a:t>
                </a:r>
                <a:endParaRPr lang="en-US" altLang="ko-KR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883428" y="5187123"/>
              <a:ext cx="6454985" cy="923330"/>
              <a:chOff x="775363" y="5155708"/>
              <a:chExt cx="6454985" cy="92333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E7EFCD-4498-4971-0505-A2DE03044363}"/>
                  </a:ext>
                </a:extLst>
              </p:cNvPr>
              <p:cNvSpPr txBox="1"/>
              <p:nvPr/>
            </p:nvSpPr>
            <p:spPr>
              <a:xfrm>
                <a:off x="775363" y="5155708"/>
                <a:ext cx="33354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/>
                  <a:t>화재 전 파손</a:t>
                </a:r>
                <a:r>
                  <a:rPr lang="en-US" altLang="ko-KR"/>
                  <a:t>:</a:t>
                </a:r>
              </a:p>
              <a:p>
                <a:pPr algn="ctr"/>
                <a:r>
                  <a:rPr lang="ko-KR" altLang="en-US"/>
                  <a:t>방사형</a:t>
                </a:r>
                <a:r>
                  <a:rPr lang="en-US" altLang="ko-KR"/>
                  <a:t>(</a:t>
                </a:r>
                <a:r>
                  <a:rPr lang="ko-KR" altLang="en-US"/>
                  <a:t>바퀴살 모양</a:t>
                </a:r>
                <a:r>
                  <a:rPr lang="en-US" altLang="ko-KR"/>
                  <a:t>)</a:t>
                </a:r>
                <a:r>
                  <a:rPr lang="ko-KR" altLang="en-US"/>
                  <a:t>으로 깨짐</a:t>
                </a:r>
                <a:endParaRPr lang="en-US" altLang="ko-KR"/>
              </a:p>
              <a:p>
                <a:pPr algn="ctr"/>
                <a:r>
                  <a:rPr lang="ko-KR" altLang="en-US"/>
                  <a:t>침입 가능성 높음</a:t>
                </a:r>
                <a:endParaRPr lang="en-US" altLang="ko-KR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E7EFCD-4498-4971-0505-A2DE03044363}"/>
                  </a:ext>
                </a:extLst>
              </p:cNvPr>
              <p:cNvSpPr txBox="1"/>
              <p:nvPr/>
            </p:nvSpPr>
            <p:spPr>
              <a:xfrm>
                <a:off x="4808095" y="5155708"/>
                <a:ext cx="24222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/>
                  <a:t>화염에 의한 파손</a:t>
                </a:r>
                <a:r>
                  <a:rPr lang="en-US" altLang="ko-KR"/>
                  <a:t>:</a:t>
                </a:r>
              </a:p>
              <a:p>
                <a:pPr algn="ctr"/>
                <a:r>
                  <a:rPr lang="ko-KR" altLang="en-US"/>
                  <a:t>둥그런 모양으로 깨짐</a:t>
                </a:r>
                <a:r>
                  <a:rPr lang="en-US" altLang="ko-KR"/>
                  <a:t> </a:t>
                </a:r>
                <a:r>
                  <a:rPr lang="ko-KR" altLang="en-US"/>
                  <a:t>안쪽 그을음</a:t>
                </a:r>
                <a:endParaRPr lang="en-US" altLang="ko-KR" dirty="0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8023329" y="5023391"/>
            <a:ext cx="3311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가스 폭발 화재</a:t>
            </a:r>
            <a:r>
              <a:rPr lang="en-US" altLang="ko-KR"/>
              <a:t>:</a:t>
            </a:r>
          </a:p>
          <a:p>
            <a:pPr algn="ctr"/>
            <a:r>
              <a:rPr lang="ko-KR" altLang="en-US"/>
              <a:t>폭발 충격으로 긴 사각형 모양</a:t>
            </a:r>
            <a:endParaRPr lang="en-US" altLang="ko-KR"/>
          </a:p>
          <a:p>
            <a:pPr algn="ctr"/>
            <a:r>
              <a:rPr lang="ko-KR" altLang="en-US"/>
              <a:t>안쪽 그을음 없음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41" y="2663196"/>
            <a:ext cx="2880000" cy="20703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64" y="2668547"/>
            <a:ext cx="2880000" cy="20703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87" y="2664949"/>
            <a:ext cx="2880000" cy="207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3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066077" y="1329764"/>
            <a:ext cx="8061045" cy="3931769"/>
            <a:chOff x="1225910" y="1350951"/>
            <a:chExt cx="8061045" cy="3931769"/>
          </a:xfrm>
        </p:grpSpPr>
        <p:sp>
          <p:nvSpPr>
            <p:cNvPr id="18" name="TextBox 17"/>
            <p:cNvSpPr txBox="1"/>
            <p:nvPr/>
          </p:nvSpPr>
          <p:spPr>
            <a:xfrm>
              <a:off x="1333909" y="2718143"/>
              <a:ext cx="5505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룰 설명 </a:t>
              </a:r>
              <a:r>
                <a:rPr lang="en-US" altLang="ko-KR"/>
                <a:t>: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33908" y="3682247"/>
              <a:ext cx="6086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2. </a:t>
              </a:r>
              <a:r>
                <a:rPr lang="ko-KR" altLang="en-US"/>
                <a:t>의심가는 물체 누르면 </a:t>
              </a:r>
              <a:r>
                <a:rPr lang="ko-KR" altLang="en-US" b="1">
                  <a:solidFill>
                    <a:srgbClr val="CA0464"/>
                  </a:solidFill>
                </a:rPr>
                <a:t>수사 방법</a:t>
              </a:r>
              <a:r>
                <a:rPr lang="ko-KR" altLang="en-US"/>
                <a:t> 나옴 </a:t>
              </a:r>
              <a:r>
                <a:rPr lang="en-US" altLang="ko-KR"/>
                <a:t>(</a:t>
              </a:r>
              <a:r>
                <a:rPr lang="ko-KR" altLang="en-US"/>
                <a:t>없는 것도 가능</a:t>
              </a:r>
              <a:r>
                <a:rPr lang="en-US" altLang="ko-KR"/>
                <a:t>)</a:t>
              </a:r>
              <a:r>
                <a:rPr lang="ko-KR" altLang="en-US"/>
                <a:t> 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33908" y="4052275"/>
              <a:ext cx="5733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/>
                <a:t>찾은 단서 필기 가능</a:t>
              </a:r>
              <a:endParaRPr lang="en-US" altLang="ko-KR" b="1">
                <a:solidFill>
                  <a:srgbClr val="CA0464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225910" y="1350951"/>
              <a:ext cx="8061045" cy="3931769"/>
              <a:chOff x="1225910" y="1350951"/>
              <a:chExt cx="8061045" cy="3931769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25910" y="1697727"/>
                <a:ext cx="5004262" cy="3098406"/>
                <a:chOff x="1272369" y="1049299"/>
                <a:chExt cx="5004262" cy="3098406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5. </a:t>
                  </a:r>
                  <a:r>
                    <a:rPr lang="ko-KR" altLang="en-US" sz="3000" b="1"/>
                    <a:t>범인을 찾아라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7998" cy="208186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1333908" y="3312915"/>
                <a:ext cx="5295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1. </a:t>
                </a:r>
                <a:r>
                  <a:rPr lang="ko-KR" altLang="en-US"/>
                  <a:t>각자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번갈아가면서 </a:t>
                </a:r>
                <a:r>
                  <a:rPr lang="ko-KR" altLang="en-US"/>
                  <a:t>의심가는 부분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하나씩 수사</a:t>
                </a:r>
                <a:endParaRPr lang="en-US" altLang="ko-KR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333909" y="4421607"/>
                <a:ext cx="573364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4. </a:t>
                </a:r>
                <a:r>
                  <a:rPr lang="ko-KR" altLang="en-US"/>
                  <a:t>시간이 되면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범인</a:t>
                </a:r>
                <a:r>
                  <a:rPr lang="ko-KR" altLang="en-US"/>
                  <a:t>과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범행 방법 </a:t>
                </a:r>
                <a:r>
                  <a:rPr lang="ko-KR" altLang="en-US"/>
                  <a:t>찾아서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링크</a:t>
                </a:r>
                <a:r>
                  <a:rPr lang="ko-KR" altLang="en-US"/>
                  <a:t>에 적기</a:t>
                </a:r>
                <a:endParaRPr lang="en-US" altLang="ko-KR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33909" y="4913388"/>
                <a:ext cx="4297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hlinkClick r:id="rId2"/>
                  </a:rPr>
                  <a:t>https://forms.gle/YiP5p1S1C4iQo9L78</a:t>
                </a:r>
                <a:endParaRPr lang="en-US" altLang="ko-KR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955" y="1350951"/>
                <a:ext cx="1800000" cy="180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9312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822648" y="1328395"/>
            <a:ext cx="8547903" cy="4201208"/>
            <a:chOff x="1184125" y="1697727"/>
            <a:chExt cx="8547903" cy="4201208"/>
          </a:xfrm>
        </p:grpSpPr>
        <p:grpSp>
          <p:nvGrpSpPr>
            <p:cNvPr id="5" name="그룹 4"/>
            <p:cNvGrpSpPr/>
            <p:nvPr/>
          </p:nvGrpSpPr>
          <p:grpSpPr>
            <a:xfrm>
              <a:off x="1184125" y="1697727"/>
              <a:ext cx="8547903" cy="4201208"/>
              <a:chOff x="1466498" y="1703565"/>
              <a:chExt cx="8547903" cy="420120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6498" y="1703565"/>
                <a:ext cx="5004262" cy="4201208"/>
                <a:chOff x="1272369" y="1049299"/>
                <a:chExt cx="5004262" cy="4201208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6. </a:t>
                  </a:r>
                  <a:r>
                    <a:rPr lang="ko-KR" altLang="en-US" sz="3000" b="1"/>
                    <a:t>정리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7996" cy="3184663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1574496" y="2723981"/>
                <a:ext cx="8439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관련 학과 </a:t>
                </a:r>
                <a:r>
                  <a:rPr lang="en-US" altLang="ko-KR"/>
                  <a:t>: 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574496" y="3021367"/>
                <a:ext cx="8265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화학과</a:t>
                </a:r>
                <a:r>
                  <a:rPr lang="en-US" altLang="ko-KR"/>
                  <a:t>,</a:t>
                </a:r>
                <a:r>
                  <a:rPr lang="ko-KR" altLang="en-US"/>
                  <a:t> 생물학과</a:t>
                </a:r>
                <a:r>
                  <a:rPr lang="en-US" altLang="ko-KR"/>
                  <a:t>,</a:t>
                </a:r>
                <a:r>
                  <a:rPr lang="ko-KR" altLang="en-US"/>
                  <a:t> 의예과</a:t>
                </a:r>
                <a:r>
                  <a:rPr lang="en-US" altLang="ko-KR"/>
                  <a:t>, </a:t>
                </a:r>
                <a:r>
                  <a:rPr lang="ko-KR" altLang="en-US"/>
                  <a:t>약학과</a:t>
                </a:r>
                <a:r>
                  <a:rPr lang="en-US" altLang="ko-KR"/>
                  <a:t>, </a:t>
                </a:r>
                <a:r>
                  <a:rPr lang="ko-KR" altLang="en-US"/>
                  <a:t>물리학과</a:t>
                </a:r>
                <a:r>
                  <a:rPr lang="en-US" altLang="ko-KR"/>
                  <a:t>, </a:t>
                </a:r>
                <a:r>
                  <a:rPr lang="ko-KR" altLang="en-US"/>
                  <a:t>기계과</a:t>
                </a:r>
                <a:r>
                  <a:rPr lang="en-US" altLang="ko-KR"/>
                  <a:t>, </a:t>
                </a:r>
                <a:r>
                  <a:rPr lang="ko-KR" altLang="en-US"/>
                  <a:t>전자과</a:t>
                </a:r>
                <a:r>
                  <a:rPr lang="en-US" altLang="ko-KR"/>
                  <a:t>, </a:t>
                </a:r>
                <a:r>
                  <a:rPr lang="ko-KR" altLang="en-US"/>
                  <a:t>컴퓨터공학과 등</a:t>
                </a:r>
                <a:endParaRPr lang="en-US" altLang="ko-KR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74497" y="3688085"/>
                <a:ext cx="2540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0. </a:t>
                </a:r>
                <a:r>
                  <a:rPr lang="ko-KR" altLang="en-US"/>
                  <a:t>법과학이란</a:t>
                </a:r>
                <a:r>
                  <a:rPr lang="en-US" altLang="ko-KR"/>
                  <a:t>?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74496" y="4796777"/>
                <a:ext cx="1791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3. </a:t>
                </a:r>
                <a:r>
                  <a:rPr lang="ko-KR" altLang="en-US"/>
                  <a:t>영상 분석</a:t>
                </a:r>
                <a:endParaRPr lang="en-US" altLang="ko-KR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74496" y="4058113"/>
                <a:ext cx="2124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1. DNA </a:t>
                </a:r>
                <a:r>
                  <a:rPr lang="ko-KR" altLang="en-US"/>
                  <a:t>감식</a:t>
                </a:r>
                <a:endParaRPr lang="en-US" altLang="ko-KR" b="1">
                  <a:solidFill>
                    <a:srgbClr val="CA0464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74495" y="4427445"/>
                <a:ext cx="1725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2. </a:t>
                </a:r>
                <a:r>
                  <a:rPr lang="ko-KR" altLang="en-US"/>
                  <a:t>혈흔 분석</a:t>
                </a:r>
                <a:endParaRPr lang="en-US" altLang="ko-KR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292124" y="5160271"/>
              <a:ext cx="1625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4. </a:t>
              </a:r>
              <a:r>
                <a:rPr lang="ko-KR" altLang="en-US"/>
                <a:t>화재 수사</a:t>
              </a:r>
              <a:endParaRPr lang="en-US" altLang="ko-K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2124" y="5529603"/>
              <a:ext cx="212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5. </a:t>
              </a:r>
              <a:r>
                <a:rPr lang="ko-KR" altLang="en-US"/>
                <a:t>범인을 찾아라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396582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182601" y="936752"/>
            <a:ext cx="9827998" cy="4984494"/>
            <a:chOff x="1086210" y="777381"/>
            <a:chExt cx="9827998" cy="4984494"/>
          </a:xfrm>
        </p:grpSpPr>
        <p:grpSp>
          <p:nvGrpSpPr>
            <p:cNvPr id="5" name="그룹 4"/>
            <p:cNvGrpSpPr/>
            <p:nvPr/>
          </p:nvGrpSpPr>
          <p:grpSpPr>
            <a:xfrm>
              <a:off x="1086210" y="777381"/>
              <a:ext cx="9827998" cy="4974240"/>
              <a:chOff x="1466498" y="1703565"/>
              <a:chExt cx="9827998" cy="4974240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6498" y="1703565"/>
                <a:ext cx="5004262" cy="4974240"/>
                <a:chOff x="1272369" y="1049299"/>
                <a:chExt cx="5004262" cy="4974240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4. </a:t>
                  </a:r>
                  <a:r>
                    <a:rPr lang="ko-KR" altLang="en-US" sz="3000" b="1"/>
                    <a:t>정리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7998" cy="3957694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574496" y="3088258"/>
                <a:ext cx="9720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</a:t>
                </a:r>
                <a:r>
                  <a:rPr lang="en-US" altLang="ko-KR" smtClean="0"/>
                  <a:t>[</a:t>
                </a:r>
                <a:r>
                  <a:rPr lang="ko-KR" altLang="en-US" smtClean="0"/>
                  <a:t>자율활동</a:t>
                </a:r>
                <a:r>
                  <a:rPr lang="en-US" altLang="ko-KR" smtClean="0"/>
                  <a:t>] </a:t>
                </a:r>
                <a:r>
                  <a:rPr lang="ko-KR" altLang="en-US" b="1" u="sng" smtClean="0">
                    <a:solidFill>
                      <a:srgbClr val="CA0464"/>
                    </a:solidFill>
                  </a:rPr>
                  <a:t>진로 </a:t>
                </a:r>
                <a:r>
                  <a:rPr lang="ko-KR" altLang="en-US" b="1" u="sng" smtClean="0">
                    <a:solidFill>
                      <a:srgbClr val="CA0464"/>
                    </a:solidFill>
                  </a:rPr>
                  <a:t>캠프</a:t>
                </a:r>
                <a:r>
                  <a:rPr lang="ko-KR" altLang="en-US" smtClean="0"/>
                  <a:t>에 참여하여 법과학 분야에 대한 인식을 넓히고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혈흔 분석</a:t>
                </a:r>
                <a:r>
                  <a:rPr lang="en-US" altLang="ko-KR" b="1" smtClean="0">
                    <a:solidFill>
                      <a:srgbClr val="CA0464"/>
                    </a:solidFill>
                  </a:rPr>
                  <a:t>,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화재 수사</a:t>
                </a:r>
                <a:r>
                  <a:rPr lang="ko-KR" altLang="en-US" smtClean="0"/>
                  <a:t> </a:t>
                </a:r>
                <a:endParaRPr lang="en-US" altLang="ko-KR" smtClean="0"/>
              </a:p>
              <a:p>
                <a:r>
                  <a:rPr lang="en-US" altLang="ko-KR"/>
                  <a:t> </a:t>
                </a:r>
                <a:r>
                  <a:rPr lang="ko-KR" altLang="en-US" smtClean="0"/>
                  <a:t>등에 대한 설명을 들으면서 과학 수사 원리에 대해 알게됨</a:t>
                </a:r>
                <a:r>
                  <a:rPr lang="en-US" altLang="ko-KR" smtClean="0"/>
                  <a:t>. DNA</a:t>
                </a:r>
                <a:r>
                  <a:rPr lang="ko-KR" altLang="en-US" smtClean="0"/>
                  <a:t>의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염기 서열의 특이성</a:t>
                </a:r>
                <a:r>
                  <a:rPr lang="ko-KR" altLang="en-US" smtClean="0"/>
                  <a:t>을 통</a:t>
                </a:r>
                <a:endParaRPr lang="en-US" altLang="ko-KR" smtClean="0"/>
              </a:p>
              <a:p>
                <a:r>
                  <a:rPr lang="en-US" altLang="ko-KR"/>
                  <a:t> </a:t>
                </a:r>
                <a:r>
                  <a:rPr lang="ko-KR" altLang="en-US" smtClean="0"/>
                  <a:t>해 </a:t>
                </a:r>
                <a:r>
                  <a:rPr lang="ko-KR" altLang="en-US" smtClean="0"/>
                  <a:t>범인을 잡는다는 </a:t>
                </a:r>
                <a:r>
                  <a:rPr lang="en-US" altLang="ko-KR" smtClean="0"/>
                  <a:t>DNA </a:t>
                </a:r>
                <a:r>
                  <a:rPr lang="ko-KR" altLang="en-US" smtClean="0"/>
                  <a:t>분석 과정에 흥미를 느끼고</a:t>
                </a:r>
                <a:r>
                  <a:rPr lang="en-US" altLang="ko-KR" smtClean="0"/>
                  <a:t>, DNA </a:t>
                </a:r>
                <a:r>
                  <a:rPr lang="ko-KR" altLang="en-US" smtClean="0"/>
                  <a:t>감식 과정에서 사용되는 </a:t>
                </a:r>
                <a:r>
                  <a:rPr lang="en-US" altLang="ko-KR" b="1" smtClean="0">
                    <a:solidFill>
                      <a:srgbClr val="CA0464"/>
                    </a:solidFill>
                  </a:rPr>
                  <a:t>PCR</a:t>
                </a:r>
                <a:r>
                  <a:rPr lang="ko-KR" altLang="en-US" smtClean="0"/>
                  <a:t>의 </a:t>
                </a:r>
                <a:endParaRPr lang="en-US" altLang="ko-KR" smtClean="0"/>
              </a:p>
              <a:p>
                <a:r>
                  <a:rPr lang="en-US" altLang="ko-KR"/>
                  <a:t> </a:t>
                </a:r>
                <a:r>
                  <a:rPr lang="ko-KR" altLang="en-US" smtClean="0"/>
                  <a:t>원리에 대해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추가적으로 탐구</a:t>
                </a:r>
                <a:r>
                  <a:rPr lang="ko-KR" altLang="en-US" smtClean="0"/>
                  <a:t>하는 모습을 보임</a:t>
                </a:r>
                <a:r>
                  <a:rPr lang="en-US" altLang="ko-KR" smtClean="0"/>
                  <a:t>. </a:t>
                </a:r>
                <a:r>
                  <a:rPr lang="ko-KR" altLang="en-US" smtClean="0"/>
                  <a:t>관심 분야인 생명공학과 진로캠프에서 공부</a:t>
                </a:r>
                <a:endParaRPr lang="en-US" altLang="ko-KR" smtClean="0"/>
              </a:p>
              <a:p>
                <a:r>
                  <a:rPr lang="en-US" altLang="ko-KR"/>
                  <a:t> </a:t>
                </a:r>
                <a:r>
                  <a:rPr lang="ko-KR" altLang="en-US" smtClean="0"/>
                  <a:t>한 내용들을 기반으로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교내 </a:t>
                </a:r>
                <a:r>
                  <a:rPr lang="ko-KR" altLang="en-US" b="1" u="sng" smtClean="0">
                    <a:solidFill>
                      <a:srgbClr val="CA0464"/>
                    </a:solidFill>
                  </a:rPr>
                  <a:t>축제에서 </a:t>
                </a:r>
                <a:r>
                  <a:rPr lang="en-US" altLang="ko-KR" b="1" u="sng" smtClean="0">
                    <a:solidFill>
                      <a:srgbClr val="CA0464"/>
                    </a:solidFill>
                  </a:rPr>
                  <a:t>‘</a:t>
                </a:r>
                <a:r>
                  <a:rPr lang="ko-KR" altLang="en-US" b="1" u="sng" smtClean="0">
                    <a:solidFill>
                      <a:srgbClr val="CA0464"/>
                    </a:solidFill>
                  </a:rPr>
                  <a:t>범인을 찾아라</a:t>
                </a:r>
                <a:r>
                  <a:rPr lang="en-US" altLang="ko-KR" b="1" u="sng" smtClean="0">
                    <a:solidFill>
                      <a:srgbClr val="CA0464"/>
                    </a:solidFill>
                  </a:rPr>
                  <a:t>‘ </a:t>
                </a:r>
                <a:r>
                  <a:rPr lang="ko-KR" altLang="en-US" b="1" u="sng" smtClean="0">
                    <a:solidFill>
                      <a:srgbClr val="CA0464"/>
                    </a:solidFill>
                  </a:rPr>
                  <a:t>부스를 기획</a:t>
                </a:r>
                <a:r>
                  <a:rPr lang="ko-KR" altLang="en-US" smtClean="0"/>
                  <a:t>하여 큰 호응을 얻는 등  </a:t>
                </a:r>
                <a:endParaRPr lang="en-US" altLang="ko-KR" smtClean="0"/>
              </a:p>
              <a:p>
                <a:r>
                  <a:rPr lang="en-US" altLang="ko-KR"/>
                  <a:t> </a:t>
                </a:r>
                <a:r>
                  <a:rPr lang="ko-KR" altLang="en-US" smtClean="0"/>
                  <a:t>특정 주제에 대해 집중적으로 파고들고 기획안을 수립하는 능력이 뛰어남</a:t>
                </a:r>
                <a:r>
                  <a:rPr lang="en-US" altLang="ko-KR" smtClean="0"/>
                  <a:t>. </a:t>
                </a:r>
                <a:r>
                  <a:rPr lang="ko-KR" altLang="en-US" smtClean="0"/>
                  <a:t>필요한 인원과 </a:t>
                </a:r>
                <a:r>
                  <a:rPr lang="ko-KR" altLang="en-US" smtClean="0"/>
                  <a:t>역</a:t>
                </a:r>
                <a:endParaRPr lang="en-US" altLang="ko-KR" smtClean="0"/>
              </a:p>
              <a:p>
                <a:r>
                  <a:rPr lang="en-US" altLang="ko-KR"/>
                  <a:t> </a:t>
                </a:r>
                <a:r>
                  <a:rPr lang="ko-KR" altLang="en-US" smtClean="0"/>
                  <a:t>할 </a:t>
                </a:r>
                <a:r>
                  <a:rPr lang="ko-KR" altLang="en-US" smtClean="0"/>
                  <a:t>분배를 기획하고 반 학생들을 설득시켜 추진하는 능력이 </a:t>
                </a:r>
                <a:r>
                  <a:rPr lang="ko-KR" altLang="en-US" smtClean="0"/>
                  <a:t>탁월한 모습을 보임</a:t>
                </a:r>
                <a:r>
                  <a:rPr lang="en-US" altLang="ko-KR" smtClean="0"/>
                  <a:t>.</a:t>
                </a:r>
                <a:endParaRPr lang="en-US" altLang="ko-KR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94208" y="4561546"/>
              <a:ext cx="96364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[</a:t>
              </a:r>
              <a:r>
                <a:rPr lang="ko-KR" altLang="en-US" smtClean="0"/>
                <a:t>확률과 통계</a:t>
              </a:r>
              <a:r>
                <a:rPr lang="en-US" altLang="ko-KR" smtClean="0"/>
                <a:t>] </a:t>
              </a:r>
              <a:r>
                <a:rPr lang="ko-KR" altLang="en-US" smtClean="0"/>
                <a:t>정규분포에 대해 공부한 뒤</a:t>
              </a:r>
              <a:r>
                <a:rPr lang="en-US" altLang="ko-KR" smtClean="0"/>
                <a:t>, </a:t>
              </a:r>
              <a:r>
                <a:rPr lang="ko-KR" altLang="en-US" smtClean="0"/>
                <a:t>공학 분야에서 정규분포를 사용하여 모든 상태와 </a:t>
              </a:r>
              <a:endParaRPr lang="en-US" altLang="ko-KR" smtClean="0"/>
            </a:p>
            <a:p>
              <a:r>
                <a:rPr lang="en-US" altLang="ko-KR"/>
                <a:t> </a:t>
              </a:r>
              <a:r>
                <a:rPr lang="ko-KR" altLang="en-US" smtClean="0"/>
                <a:t>동작을 서술하는 </a:t>
              </a:r>
              <a:r>
                <a:rPr lang="ko-KR" altLang="en-US" b="1" smtClean="0">
                  <a:solidFill>
                    <a:srgbClr val="CA0464"/>
                  </a:solidFill>
                </a:rPr>
                <a:t>칼만필터에 대해 탐구함</a:t>
              </a:r>
              <a:r>
                <a:rPr lang="en-US" altLang="ko-KR" smtClean="0"/>
                <a:t>. </a:t>
              </a:r>
              <a:r>
                <a:rPr lang="ko-KR" altLang="en-US" b="1" smtClean="0">
                  <a:solidFill>
                    <a:srgbClr val="CA0464"/>
                  </a:solidFill>
                </a:rPr>
                <a:t>베이지 </a:t>
              </a:r>
              <a:r>
                <a:rPr lang="ko-KR" altLang="en-US" b="1">
                  <a:solidFill>
                    <a:srgbClr val="CA0464"/>
                  </a:solidFill>
                </a:rPr>
                <a:t>정리</a:t>
              </a:r>
              <a:r>
                <a:rPr lang="ko-KR" altLang="en-US"/>
                <a:t>를 통해 </a:t>
              </a:r>
              <a:r>
                <a:rPr lang="en-US" altLang="ko-KR"/>
                <a:t>Update </a:t>
              </a:r>
              <a:r>
                <a:rPr lang="ko-KR" altLang="en-US" smtClean="0"/>
                <a:t>과정에서 예측값의 </a:t>
              </a:r>
              <a:endParaRPr lang="en-US" altLang="ko-KR" smtClean="0"/>
            </a:p>
            <a:p>
              <a:r>
                <a:rPr lang="en-US" altLang="ko-KR"/>
                <a:t> </a:t>
              </a:r>
              <a:r>
                <a:rPr lang="ko-KR" altLang="en-US" smtClean="0"/>
                <a:t>신뢰도를 </a:t>
              </a:r>
              <a:r>
                <a:rPr lang="ko-KR" altLang="en-US"/>
                <a:t>관찰함으로써 </a:t>
              </a:r>
              <a:r>
                <a:rPr lang="ko-KR" altLang="en-US" smtClean="0"/>
                <a:t>갱신하는 원리를 가진 칼만필터에 대해 공부한 뒤</a:t>
              </a:r>
              <a:r>
                <a:rPr lang="en-US" altLang="ko-KR" smtClean="0"/>
                <a:t>, </a:t>
              </a:r>
              <a:r>
                <a:rPr lang="ko-KR" altLang="en-US" smtClean="0"/>
                <a:t>친구들 앞에서 </a:t>
              </a:r>
              <a:endParaRPr lang="en-US" altLang="ko-KR" smtClean="0"/>
            </a:p>
            <a:p>
              <a:r>
                <a:rPr lang="en-US" altLang="ko-KR"/>
                <a:t> </a:t>
              </a:r>
              <a:r>
                <a:rPr lang="ko-KR" altLang="en-US" b="1" u="sng" smtClean="0">
                  <a:solidFill>
                    <a:srgbClr val="CA0464"/>
                  </a:solidFill>
                </a:rPr>
                <a:t>발표</a:t>
              </a:r>
              <a:r>
                <a:rPr lang="ko-KR" altLang="en-US" smtClean="0"/>
                <a:t>하는 등 능동적이고 적극적인 모습을 보임</a:t>
              </a:r>
              <a:r>
                <a:rPr lang="en-US" altLang="ko-KR" smtClean="0"/>
                <a:t>.</a:t>
              </a:r>
              <a:endParaRPr lang="en-US" altLang="ko-KR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94208" y="1793927"/>
              <a:ext cx="3059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/>
                <a:t>생기부 기재 요령 </a:t>
              </a:r>
              <a:r>
                <a:rPr lang="en-US" altLang="ko-KR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2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822647" y="1152616"/>
            <a:ext cx="8547905" cy="4552766"/>
            <a:chOff x="1233621" y="1055568"/>
            <a:chExt cx="8547905" cy="4552766"/>
          </a:xfrm>
        </p:grpSpPr>
        <p:grpSp>
          <p:nvGrpSpPr>
            <p:cNvPr id="30" name="그룹 29"/>
            <p:cNvGrpSpPr/>
            <p:nvPr/>
          </p:nvGrpSpPr>
          <p:grpSpPr>
            <a:xfrm>
              <a:off x="1233621" y="1055568"/>
              <a:ext cx="8547905" cy="4552766"/>
              <a:chOff x="1272369" y="1049299"/>
              <a:chExt cx="8547905" cy="455276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0. </a:t>
                </a:r>
                <a:r>
                  <a:rPr lang="ko-KR" altLang="en-US" sz="3000" b="1"/>
                  <a:t>법과학이란</a:t>
                </a:r>
                <a:r>
                  <a:rPr lang="en-US" altLang="ko-KR" sz="3000" b="1"/>
                  <a:t>?</a:t>
                </a: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8547905" cy="3542234"/>
                <a:chOff x="1272369" y="2059831"/>
                <a:chExt cx="8547905" cy="3542234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8439905" cy="964104"/>
                  <a:chOff x="1380369" y="2059831"/>
                  <a:chExt cx="8439905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84399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/>
                      <a:t> 여러 분야의 과학을 활용하여 범죄의 진상을 밝혀내는 과학수사 방법</a:t>
                    </a:r>
                    <a:endParaRPr lang="en-US" altLang="ko-KR" dirty="0"/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257902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- </a:t>
                    </a:r>
                    <a:r>
                      <a:rPr lang="ko-KR" altLang="en-US"/>
                      <a:t>법화학감정</a:t>
                    </a:r>
                    <a:endParaRPr lang="en-US" altLang="ko-KR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353622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341621" y="3030204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ko-KR" altLang="en-US"/>
                <a:t>심리분석</a:t>
              </a:r>
              <a:endParaRPr lang="en-US" altLang="ko-K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41621" y="3399536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ko-KR" altLang="en-US" b="1">
                  <a:solidFill>
                    <a:srgbClr val="C00000"/>
                  </a:solidFill>
                </a:rPr>
                <a:t>영상분석</a:t>
              </a:r>
              <a:endParaRPr lang="en-US" altLang="ko-KR" b="1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41621" y="3768868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ko-KR" altLang="en-US"/>
                <a:t>음성분석</a:t>
              </a:r>
              <a:endParaRPr lang="en-US" altLang="ko-K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41621" y="4134603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ko-KR" altLang="en-US" b="1">
                  <a:solidFill>
                    <a:srgbClr val="C00000"/>
                  </a:solidFill>
                </a:rPr>
                <a:t>화재수사</a:t>
              </a:r>
              <a:endParaRPr lang="en-US" altLang="ko-KR" b="1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41621" y="4503935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en-US" altLang="ko-KR" b="1">
                  <a:solidFill>
                    <a:srgbClr val="C00000"/>
                  </a:solidFill>
                </a:rPr>
                <a:t>DNA</a:t>
              </a:r>
              <a:r>
                <a:rPr lang="ko-KR" altLang="en-US" b="1">
                  <a:solidFill>
                    <a:srgbClr val="C00000"/>
                  </a:solidFill>
                </a:rPr>
                <a:t>감식</a:t>
              </a:r>
              <a:endParaRPr lang="en-US" altLang="ko-KR" b="1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1621" y="5239002"/>
              <a:ext cx="1176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      …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41621" y="4869670"/>
              <a:ext cx="1426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ko-KR" altLang="en-US" b="1">
                  <a:solidFill>
                    <a:srgbClr val="C00000"/>
                  </a:solidFill>
                </a:rPr>
                <a:t>혈흔분석</a:t>
              </a:r>
              <a:endParaRPr lang="en-US" altLang="ko-KR" b="1">
                <a:solidFill>
                  <a:srgbClr val="C00000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542536" y="3475824"/>
              <a:ext cx="3989607" cy="1800000"/>
              <a:chOff x="6240805" y="2643091"/>
              <a:chExt cx="3989607" cy="180000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0805" y="2643091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0412" y="2643091"/>
                <a:ext cx="1800000" cy="180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8396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6695659" y="4909231"/>
            <a:ext cx="442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G(</a:t>
            </a:r>
            <a:r>
              <a:rPr lang="ko-KR" altLang="en-US"/>
              <a:t>구아닌</a:t>
            </a:r>
            <a:r>
              <a:rPr lang="en-US" altLang="ko-KR"/>
              <a:t>)-C(</a:t>
            </a:r>
            <a:r>
              <a:rPr lang="ko-KR" altLang="en-US"/>
              <a:t>사이토신</a:t>
            </a:r>
            <a:r>
              <a:rPr lang="en-US" altLang="ko-KR"/>
              <a:t>) : 3</a:t>
            </a:r>
            <a:r>
              <a:rPr lang="ko-KR" altLang="en-US"/>
              <a:t>개 수소결합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6695659" y="4539899"/>
            <a:ext cx="442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A(</a:t>
            </a:r>
            <a:r>
              <a:rPr lang="ko-KR" altLang="en-US"/>
              <a:t>아데닌</a:t>
            </a:r>
            <a:r>
              <a:rPr lang="en-US" altLang="ko-KR"/>
              <a:t>)-T(</a:t>
            </a:r>
            <a:r>
              <a:rPr lang="ko-KR" altLang="en-US"/>
              <a:t>티민</a:t>
            </a:r>
            <a:r>
              <a:rPr lang="en-US" altLang="ko-KR"/>
              <a:t>) : 2</a:t>
            </a:r>
            <a:r>
              <a:rPr lang="ko-KR" altLang="en-US"/>
              <a:t>개 수소결합</a:t>
            </a:r>
            <a:endParaRPr lang="en-US" altLang="ko-KR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165422" y="1085849"/>
            <a:ext cx="8547905" cy="4552766"/>
            <a:chOff x="1272369" y="1049299"/>
            <a:chExt cx="8547905" cy="4552766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1. DNA </a:t>
              </a:r>
              <a:r>
                <a:rPr lang="ko-KR" altLang="en-US" sz="3000" b="1"/>
                <a:t>감식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8547905" cy="3542234"/>
              <a:chOff x="1272369" y="2059831"/>
              <a:chExt cx="8547905" cy="3542234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69" y="2059831"/>
                <a:ext cx="8439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</a:t>
                </a:r>
                <a:r>
                  <a:rPr lang="en-US" altLang="ko-KR"/>
                  <a:t>DNA :  </a:t>
                </a:r>
                <a:r>
                  <a:rPr lang="ko-KR" altLang="en-US"/>
                  <a:t>대부분의 생명체의 유전 정보를 담고 있는 화학 물질</a:t>
                </a:r>
                <a:r>
                  <a:rPr lang="en-US" altLang="ko-KR"/>
                  <a:t> 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3536221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6038434" y="3395345"/>
            <a:ext cx="4099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DNA </a:t>
            </a:r>
            <a:r>
              <a:rPr lang="ko-KR" altLang="en-US"/>
              <a:t>구성 단위</a:t>
            </a:r>
            <a:r>
              <a:rPr lang="en-US" altLang="ko-KR"/>
              <a:t> : </a:t>
            </a:r>
            <a:r>
              <a:rPr lang="ko-KR" altLang="en-US"/>
              <a:t>뉴클레오타이드</a:t>
            </a:r>
            <a:endParaRPr lang="en-US" altLang="ko-KR"/>
          </a:p>
          <a:p>
            <a:r>
              <a:rPr lang="en-US" altLang="ko-KR"/>
              <a:t>	          (</a:t>
            </a:r>
            <a:r>
              <a:rPr lang="ko-KR" altLang="en-US"/>
              <a:t>인산</a:t>
            </a:r>
            <a:r>
              <a:rPr lang="en-US" altLang="ko-KR"/>
              <a:t>:</a:t>
            </a:r>
            <a:r>
              <a:rPr lang="ko-KR" altLang="en-US"/>
              <a:t>당</a:t>
            </a:r>
            <a:r>
              <a:rPr lang="en-US" altLang="ko-KR"/>
              <a:t>:</a:t>
            </a:r>
            <a:r>
              <a:rPr lang="ko-KR" altLang="en-US"/>
              <a:t>염기</a:t>
            </a:r>
            <a:r>
              <a:rPr lang="en-US" altLang="ko-KR"/>
              <a:t>=1:1:1)</a:t>
            </a:r>
            <a:endParaRPr lang="en-US" altLang="ko-KR" dirty="0"/>
          </a:p>
        </p:txBody>
      </p:sp>
      <p:pic>
        <p:nvPicPr>
          <p:cNvPr id="1026" name="Picture 2" descr="https://search.pstatic.net/common/?src=http%3A%2F%2Fblogfiles.naver.net%2F20140707_200%2Fdavid6703_14047200160758rqJu_JPEG%2F3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310" y="2758615"/>
            <a:ext cx="385312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97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121473" y="1075008"/>
            <a:ext cx="9264453" cy="4707982"/>
            <a:chOff x="1272369" y="1049299"/>
            <a:chExt cx="9264453" cy="4707982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1. DNA </a:t>
              </a:r>
              <a:r>
                <a:rPr lang="ko-KR" altLang="en-US" sz="3000" b="1"/>
                <a:t>감식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9264453" cy="3697450"/>
              <a:chOff x="1272369" y="2059831"/>
              <a:chExt cx="9264453" cy="369745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70" y="2059831"/>
                <a:ext cx="9156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단백질 형성에 관여하지 않는 부분의 특정 염기서열 반복은 사람마다 다름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>
                    <a:sym typeface="Wingdings" panose="05000000000000000000" pitchFamily="2" charset="2"/>
                  </a:rPr>
                  <a:t>특이성</a:t>
                </a:r>
                <a:endParaRPr lang="en-US" altLang="ko-KR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3691437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050" name="Picture 2" descr="http://beengineers.snu-eng.kr/html/images/2105/sub/s0102_img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7" t="7865" r="19583" b="3033"/>
          <a:stretch/>
        </p:blipFill>
        <p:spPr bwMode="auto">
          <a:xfrm>
            <a:off x="3259211" y="2749481"/>
            <a:ext cx="509697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64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1229473" y="2090671"/>
            <a:ext cx="984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DNA </a:t>
            </a:r>
            <a:r>
              <a:rPr lang="ko-KR" altLang="en-US"/>
              <a:t>양이 충분하지 않으면 검사 불가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/>
              <a:t>PCR(Polymerase Chain Reaction, </a:t>
            </a:r>
            <a:r>
              <a:rPr lang="ko-KR" altLang="en-US"/>
              <a:t>중합효소연쇄반응</a:t>
            </a:r>
            <a:r>
              <a:rPr lang="en-US" altLang="ko-KR"/>
              <a:t>)</a:t>
            </a:r>
            <a:endParaRPr lang="en-US" altLang="ko-KR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121473" y="1075008"/>
            <a:ext cx="5004262" cy="4707982"/>
            <a:chOff x="1272369" y="1049299"/>
            <a:chExt cx="5004262" cy="4707982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1. DNA </a:t>
              </a:r>
              <a:r>
                <a:rPr lang="ko-KR" altLang="en-US" sz="3000" b="1"/>
                <a:t>감식</a:t>
              </a:r>
              <a:endParaRPr lang="en-US" altLang="ko-KR" sz="3000" b="1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2369" y="2065844"/>
              <a:ext cx="108000" cy="3691437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ttp://beengineers.snu-eng.kr/html/images/2105/sub/s0102_img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" t="1374" r="1137" b="2385"/>
          <a:stretch/>
        </p:blipFill>
        <p:spPr bwMode="auto">
          <a:xfrm>
            <a:off x="1418463" y="2921668"/>
            <a:ext cx="451828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6399336" y="3119838"/>
            <a:ext cx="4422528" cy="2123659"/>
            <a:chOff x="6931272" y="3394966"/>
            <a:chExt cx="4422528" cy="21236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6931272" y="3764298"/>
              <a:ext cx="4422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1. </a:t>
              </a:r>
              <a:r>
                <a:rPr lang="ko-KR" altLang="en-US"/>
                <a:t>고온 처리로 </a:t>
              </a:r>
              <a:r>
                <a:rPr lang="en-US" altLang="ko-KR"/>
                <a:t>DNA </a:t>
              </a:r>
              <a:r>
                <a:rPr lang="ko-KR" altLang="en-US"/>
                <a:t>이중나선 분리</a:t>
              </a:r>
              <a:endParaRPr lang="en-US" altLang="ko-K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6931272" y="4133630"/>
              <a:ext cx="4155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2. </a:t>
              </a:r>
              <a:r>
                <a:rPr lang="ko-KR" altLang="en-US"/>
                <a:t>각각의 </a:t>
              </a:r>
              <a:r>
                <a:rPr lang="en-US" altLang="ko-KR"/>
                <a:t>DNA </a:t>
              </a:r>
              <a:r>
                <a:rPr lang="ko-KR" altLang="en-US"/>
                <a:t>가닥에 프라이머라는 </a:t>
              </a:r>
              <a:endParaRPr lang="en-US" altLang="ko-KR"/>
            </a:p>
            <a:p>
              <a:r>
                <a:rPr lang="en-US" altLang="ko-KR"/>
                <a:t>    RNA </a:t>
              </a:r>
              <a:r>
                <a:rPr lang="ko-KR" altLang="en-US"/>
                <a:t>붙여서 복제 시작점 알려주기</a:t>
              </a:r>
              <a:endParaRPr lang="en-US" altLang="ko-K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6931272" y="4779961"/>
              <a:ext cx="3241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3. Taq </a:t>
              </a:r>
              <a:r>
                <a:rPr lang="ko-KR" altLang="en-US"/>
                <a:t>중합 효소를 넣어 복제</a:t>
              </a:r>
              <a:endParaRPr lang="en-US" altLang="ko-K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6931272" y="5149293"/>
              <a:ext cx="3536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4. 1-3</a:t>
              </a:r>
              <a:r>
                <a:rPr lang="ko-KR" altLang="en-US"/>
                <a:t>을 반복하여 </a:t>
              </a:r>
              <a:r>
                <a:rPr lang="en-US" altLang="ko-KR"/>
                <a:t>DNA </a:t>
              </a:r>
              <a:r>
                <a:rPr lang="ko-KR" altLang="en-US"/>
                <a:t>양 증폭</a:t>
              </a: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6931272" y="3394966"/>
              <a:ext cx="4422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과정 </a:t>
              </a:r>
              <a:r>
                <a:rPr lang="en-US" altLang="ko-KR"/>
                <a:t>: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03601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1307260" y="5136658"/>
            <a:ext cx="3209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 1) </a:t>
            </a:r>
            <a:r>
              <a:rPr lang="ko-KR" altLang="en-US"/>
              <a:t>루미놀은 헤모글로빈 속 철과 반응하여 푸른색을 띤다</a:t>
            </a:r>
            <a:endParaRPr lang="en-US" altLang="ko-KR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121473" y="1075008"/>
            <a:ext cx="5004262" cy="4707982"/>
            <a:chOff x="1272369" y="1049299"/>
            <a:chExt cx="5004262" cy="4707982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2. </a:t>
              </a:r>
              <a:r>
                <a:rPr lang="ko-KR" altLang="en-US" sz="3000" b="1"/>
                <a:t>혈흔 분석</a:t>
              </a:r>
              <a:endParaRPr lang="en-US" altLang="ko-KR" sz="3000" b="1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2369" y="2065844"/>
              <a:ext cx="108000" cy="3691437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7943376" y="5136657"/>
            <a:ext cx="3829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3) </a:t>
            </a:r>
            <a:r>
              <a:rPr lang="ko-KR" altLang="en-US"/>
              <a:t>비스듬히 떨어질수록 타원형이며</a:t>
            </a:r>
            <a:r>
              <a:rPr lang="en-US" altLang="ko-KR"/>
              <a:t>,</a:t>
            </a:r>
          </a:p>
          <a:p>
            <a:pPr algn="ctr"/>
            <a:r>
              <a:rPr lang="ko-KR" altLang="en-US"/>
              <a:t>머리</a:t>
            </a:r>
            <a:r>
              <a:rPr lang="en-US" altLang="ko-KR"/>
              <a:t>-&gt;</a:t>
            </a:r>
            <a:r>
              <a:rPr lang="ko-KR" altLang="en-US"/>
              <a:t>꼬리 방향이 진행방향</a:t>
            </a:r>
            <a:endParaRPr lang="en-US" altLang="ko-KR" dirty="0"/>
          </a:p>
        </p:txBody>
      </p:sp>
      <p:pic>
        <p:nvPicPr>
          <p:cNvPr id="4100" name="Picture 4" descr="법과학 : 혈흔(bloodstain)분석 - 범인과 현장을 재구성할 수 있다.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94" y="1880978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법과학 : 혈흔(bloodstain)분석 - 범인과 현장을 재구성할 수 있다.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339" y="1880978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4625318" y="5136658"/>
            <a:ext cx="3209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 2) </a:t>
            </a:r>
            <a:r>
              <a:rPr lang="ko-KR" altLang="en-US"/>
              <a:t>혈액 방울의 지름은 </a:t>
            </a:r>
            <a:endParaRPr lang="en-US" altLang="ko-KR"/>
          </a:p>
          <a:p>
            <a:pPr algn="ctr"/>
            <a:r>
              <a:rPr lang="ko-KR" altLang="en-US"/>
              <a:t>떨어진 높이가 높을수록 크다 </a:t>
            </a:r>
            <a:endParaRPr lang="en-US" altLang="ko-KR" dirty="0"/>
          </a:p>
        </p:txBody>
      </p:sp>
      <p:pic>
        <p:nvPicPr>
          <p:cNvPr id="4106" name="Picture 10" descr="화학 발광 시약 루미놀,3- 아미노 프탈 하이 드라 지드,cas 521-31-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" r="26179"/>
          <a:stretch/>
        </p:blipFill>
        <p:spPr bwMode="auto">
          <a:xfrm>
            <a:off x="1471849" y="2393790"/>
            <a:ext cx="2880000" cy="236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24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1370157" y="5136657"/>
            <a:ext cx="308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4) </a:t>
            </a:r>
            <a:r>
              <a:rPr lang="ko-KR" altLang="en-US"/>
              <a:t>혈흔의 단축</a:t>
            </a:r>
            <a:r>
              <a:rPr lang="en-US" altLang="ko-KR"/>
              <a:t>/</a:t>
            </a:r>
            <a:r>
              <a:rPr lang="ko-KR" altLang="en-US"/>
              <a:t>장축 비율로 충돌각도 계산</a:t>
            </a:r>
            <a:endParaRPr lang="en-US" altLang="ko-KR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121473" y="1075008"/>
            <a:ext cx="5004262" cy="4707982"/>
            <a:chOff x="1272369" y="1049299"/>
            <a:chExt cx="5004262" cy="4707982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2. </a:t>
              </a:r>
              <a:r>
                <a:rPr lang="ko-KR" altLang="en-US" sz="3000" b="1"/>
                <a:t>혈흔 분석</a:t>
              </a:r>
              <a:endParaRPr lang="en-US" altLang="ko-KR" sz="3000" b="1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2369" y="2065844"/>
              <a:ext cx="108000" cy="3691437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4594222" y="5136655"/>
            <a:ext cx="2880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 5) </a:t>
            </a:r>
            <a:r>
              <a:rPr lang="ko-KR" altLang="en-US"/>
              <a:t>혈흔의 장축을 여러 개 </a:t>
            </a:r>
            <a:endParaRPr lang="en-US" altLang="ko-KR"/>
          </a:p>
          <a:p>
            <a:pPr algn="ctr"/>
            <a:r>
              <a:rPr lang="ko-KR" altLang="en-US"/>
              <a:t>연결하여 출혈 지점 파악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934" y="2273409"/>
            <a:ext cx="2880000" cy="26079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308" y="2631321"/>
            <a:ext cx="2880000" cy="1953642"/>
          </a:xfrm>
          <a:prstGeom prst="rect">
            <a:avLst/>
          </a:prstGeom>
        </p:spPr>
      </p:pic>
      <p:pic>
        <p:nvPicPr>
          <p:cNvPr id="17" name="Picture 8" descr="혈흔 형태를 분석하면 가해자와 피해자 간에 어떤 행위가 있었는지 행위에 관한 재구성을 할 수 있습니다. : 네이버 블로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47" y="2767384"/>
            <a:ext cx="288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7615618" y="5147491"/>
            <a:ext cx="338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6) 4</a:t>
            </a:r>
            <a:r>
              <a:rPr lang="ko-KR" altLang="en-US"/>
              <a:t>의 각도와 </a:t>
            </a:r>
            <a:r>
              <a:rPr lang="en-US" altLang="ko-KR"/>
              <a:t>5</a:t>
            </a:r>
            <a:r>
              <a:rPr lang="ko-KR" altLang="en-US"/>
              <a:t>의 거리를 통해 출혈 높이 계산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08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A7BED6-F627-1A99-3C69-9F0F42A49149}"/>
              </a:ext>
            </a:extLst>
          </p:cNvPr>
          <p:cNvGrpSpPr/>
          <p:nvPr/>
        </p:nvGrpSpPr>
        <p:grpSpPr>
          <a:xfrm>
            <a:off x="1080077" y="696844"/>
            <a:ext cx="10031846" cy="5464312"/>
            <a:chOff x="1121473" y="1075008"/>
            <a:chExt cx="10031846" cy="546431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979D686-909D-F42B-09E8-199F77E0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0242" y="3191407"/>
              <a:ext cx="4448167" cy="288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1901196" y="5527962"/>
              <a:ext cx="4378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베이지 정리를 통해 </a:t>
              </a:r>
              <a:r>
                <a:rPr lang="en-US" altLang="ko-KR" dirty="0"/>
                <a:t>Update </a:t>
              </a:r>
              <a:r>
                <a:rPr lang="ko-KR" altLang="en-US" dirty="0"/>
                <a:t>과정에서</a:t>
              </a:r>
              <a:endParaRPr lang="en-US" altLang="ko-KR" dirty="0"/>
            </a:p>
            <a:p>
              <a:pPr algn="ctr"/>
              <a:r>
                <a:rPr lang="ko-KR" altLang="en-US" dirty="0" err="1"/>
                <a:t>예측값의</a:t>
              </a:r>
              <a:r>
                <a:rPr lang="ko-KR" altLang="en-US" dirty="0"/>
                <a:t> 신뢰도를 관찰함으로써 갱신</a:t>
              </a:r>
              <a:endParaRPr lang="en-US" altLang="ko-KR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121473" y="1075008"/>
              <a:ext cx="5004262" cy="5464312"/>
              <a:chOff x="1272369" y="1049299"/>
              <a:chExt cx="5004262" cy="546431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3. </a:t>
                </a:r>
                <a:r>
                  <a:rPr lang="ko-KR" altLang="en-US" sz="3000" b="1"/>
                  <a:t>영상 분석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7999" cy="4447767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1229472" y="2089731"/>
              <a:ext cx="716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칼만 필터를 사용하여 영상에 포함된 노이즈 필터링 및</a:t>
              </a:r>
              <a:r>
                <a:rPr lang="en-US" altLang="ko-KR" dirty="0"/>
                <a:t> </a:t>
              </a:r>
              <a:r>
                <a:rPr lang="ko-KR" altLang="en-US" dirty="0"/>
                <a:t>화질 개선</a:t>
              </a:r>
              <a:endParaRPr lang="en-US" altLang="ko-K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6255331" y="6169988"/>
              <a:ext cx="4897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정규분포를 이용해 모든 상태와 동작을 서술</a:t>
              </a:r>
              <a:endParaRPr lang="en-US" altLang="ko-KR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F98FAC-3519-DFBC-A9F8-DF6688A55857}"/>
                </a:ext>
              </a:extLst>
            </p:cNvPr>
            <p:cNvSpPr txBox="1"/>
            <p:nvPr/>
          </p:nvSpPr>
          <p:spPr>
            <a:xfrm>
              <a:off x="1229473" y="2684503"/>
              <a:ext cx="8926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칼만 필터</a:t>
              </a:r>
              <a:r>
                <a:rPr lang="en-US" altLang="ko-KR" dirty="0"/>
                <a:t>: </a:t>
              </a:r>
              <a:r>
                <a:rPr lang="ko-KR" altLang="en-US" dirty="0"/>
                <a:t>과거와 현재의 값을 기준으로 재귀적 연산을 통해 </a:t>
              </a:r>
              <a:r>
                <a:rPr lang="ko-KR" altLang="en-US" dirty="0" err="1"/>
                <a:t>최적값을</a:t>
              </a:r>
              <a:r>
                <a:rPr lang="ko-KR" altLang="en-US" dirty="0"/>
                <a:t> 추정</a:t>
              </a:r>
              <a:endParaRPr lang="en-US" altLang="ko-KR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B4CEF13-56D7-ED7B-01A5-EF93391D44F3}"/>
                </a:ext>
              </a:extLst>
            </p:cNvPr>
            <p:cNvGrpSpPr/>
            <p:nvPr/>
          </p:nvGrpSpPr>
          <p:grpSpPr>
            <a:xfrm>
              <a:off x="2303634" y="3606079"/>
              <a:ext cx="3331241" cy="1624666"/>
              <a:chOff x="2351792" y="4328642"/>
              <a:chExt cx="3331241" cy="162466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ED507074-C58E-9C8C-7EAF-45B5BB5A1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1792" y="4328642"/>
                <a:ext cx="3213293" cy="14400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E45242-55E6-814C-B266-1F750345AEC4}"/>
                  </a:ext>
                </a:extLst>
              </p:cNvPr>
              <p:cNvSpPr txBox="1"/>
              <p:nvPr/>
            </p:nvSpPr>
            <p:spPr>
              <a:xfrm>
                <a:off x="4768400" y="4328642"/>
                <a:ext cx="91463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/>
                  <a:t>예측값</a:t>
                </a:r>
                <a:endParaRPr lang="en-US" altLang="ko-KR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AAAD6E-A504-A2A3-A9BD-DD1D6BBEEC7D}"/>
                  </a:ext>
                </a:extLst>
              </p:cNvPr>
              <p:cNvSpPr txBox="1"/>
              <p:nvPr/>
            </p:nvSpPr>
            <p:spPr>
              <a:xfrm>
                <a:off x="3546137" y="4328642"/>
                <a:ext cx="118493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실제 측정</a:t>
                </a:r>
                <a:endParaRPr lang="en-US" altLang="ko-KR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0F798B-3F0A-39D7-9195-AF2BB5205631}"/>
                  </a:ext>
                </a:extLst>
              </p:cNvPr>
              <p:cNvSpPr txBox="1"/>
              <p:nvPr/>
            </p:nvSpPr>
            <p:spPr>
              <a:xfrm>
                <a:off x="2485105" y="5445965"/>
                <a:ext cx="94181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/>
                  <a:t>갱신값</a:t>
                </a:r>
                <a:endParaRPr lang="en-US" altLang="ko-KR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A7BCB6-B592-8229-FB0D-E75D602C86BA}"/>
                  </a:ext>
                </a:extLst>
              </p:cNvPr>
              <p:cNvSpPr txBox="1"/>
              <p:nvPr/>
            </p:nvSpPr>
            <p:spPr>
              <a:xfrm>
                <a:off x="4109953" y="5583976"/>
                <a:ext cx="109156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/>
                  <a:t>관측값</a:t>
                </a:r>
                <a:endParaRPr lang="en-US" altLang="ko-K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248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DC8AE3B-8AB5-8642-D0F2-30D8E94E9918}"/>
              </a:ext>
            </a:extLst>
          </p:cNvPr>
          <p:cNvGrpSpPr/>
          <p:nvPr/>
        </p:nvGrpSpPr>
        <p:grpSpPr>
          <a:xfrm>
            <a:off x="1062214" y="1052012"/>
            <a:ext cx="10067572" cy="4753973"/>
            <a:chOff x="1121473" y="1075008"/>
            <a:chExt cx="10067572" cy="47539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1229473" y="2091553"/>
              <a:ext cx="3083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영상 판독</a:t>
              </a:r>
              <a:endParaRPr lang="en-US" altLang="ko-KR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121473" y="1075008"/>
              <a:ext cx="5004262" cy="4753973"/>
              <a:chOff x="1272369" y="1049299"/>
              <a:chExt cx="5004262" cy="4753973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3. </a:t>
                </a:r>
                <a:r>
                  <a:rPr lang="ko-KR" altLang="en-US" sz="3000" b="1"/>
                  <a:t>영상 분석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2854" cy="3737428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1224327" y="2460885"/>
              <a:ext cx="3696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: </a:t>
              </a:r>
              <a:r>
                <a:rPr lang="ko-KR" altLang="en-US" dirty="0"/>
                <a:t>키</a:t>
              </a:r>
              <a:r>
                <a:rPr lang="en-US" altLang="ko-KR" dirty="0"/>
                <a:t> </a:t>
              </a:r>
              <a:r>
                <a:rPr lang="ko-KR" altLang="en-US" dirty="0"/>
                <a:t>추정</a:t>
              </a:r>
              <a:r>
                <a:rPr lang="en-US" altLang="ko-KR" dirty="0"/>
                <a:t>, </a:t>
              </a:r>
              <a:r>
                <a:rPr lang="ko-KR" altLang="en-US" dirty="0"/>
                <a:t>객체 추적</a:t>
              </a:r>
              <a:r>
                <a:rPr lang="en-US" altLang="ko-KR" dirty="0"/>
                <a:t>, </a:t>
              </a:r>
              <a:r>
                <a:rPr lang="ko-KR" altLang="en-US" dirty="0" err="1"/>
                <a:t>법보행</a:t>
              </a:r>
              <a:r>
                <a:rPr lang="ko-KR" altLang="en-US" dirty="0"/>
                <a:t> 등</a:t>
              </a:r>
              <a:endParaRPr lang="en-US" altLang="ko-KR" dirty="0"/>
            </a:p>
          </p:txBody>
        </p:sp>
        <p:pic>
          <p:nvPicPr>
            <p:cNvPr id="1026" name="Picture 2" descr="카메라에 찍힌 보행자의 관절 각도 및 길이를 계산해 분석하는 프로그램 예시 화면. 경찰청 제공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034" y="2948981"/>
              <a:ext cx="3752554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5544475" y="3475606"/>
              <a:ext cx="5644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신체 관절 사이의 길이나 보행 각도</a:t>
              </a:r>
              <a:r>
                <a:rPr lang="en-US" altLang="ko-KR" dirty="0"/>
                <a:t>, </a:t>
              </a:r>
              <a:r>
                <a:rPr lang="ko-KR" altLang="en-US" dirty="0"/>
                <a:t>보폭 등을 계산</a:t>
              </a:r>
              <a:endParaRPr lang="en-US" altLang="ko-KR" dirty="0"/>
            </a:p>
            <a:p>
              <a:r>
                <a:rPr lang="en-US" altLang="ko-KR" dirty="0">
                  <a:sym typeface="Wingdings" panose="05000000000000000000" pitchFamily="2" charset="2"/>
                </a:rPr>
                <a:t> </a:t>
              </a:r>
              <a:r>
                <a:rPr lang="ko-KR" altLang="en-US" dirty="0" err="1"/>
                <a:t>보행시</a:t>
              </a:r>
              <a:r>
                <a:rPr lang="ko-KR" altLang="en-US" dirty="0"/>
                <a:t> 사용되는 주요 관절점의 특성을 추출</a:t>
              </a:r>
              <a:endParaRPr lang="en-US" altLang="ko-KR" dirty="0"/>
            </a:p>
            <a:p>
              <a:r>
                <a:rPr lang="en-US" altLang="ko-KR" dirty="0"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ym typeface="Wingdings" panose="05000000000000000000" pitchFamily="2" charset="2"/>
                </a:rPr>
                <a:t> </a:t>
              </a:r>
              <a:r>
                <a:rPr lang="ko-KR" altLang="en-US" dirty="0"/>
                <a:t>데이터베이스가 쌓일수록 정확도 향상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18597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759</Words>
  <Application>Microsoft Office PowerPoint</Application>
  <PresentationFormat>와이드스크린</PresentationFormat>
  <Paragraphs>131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152</cp:revision>
  <dcterms:created xsi:type="dcterms:W3CDTF">2022-11-14T06:15:22Z</dcterms:created>
  <dcterms:modified xsi:type="dcterms:W3CDTF">2022-12-19T02:29:42Z</dcterms:modified>
</cp:coreProperties>
</file>