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9BDED-08DD-424E-BDC8-361E58A2805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프로그래밍 초보를 위한 코딩 시작하는 방법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51" r="844" b="34751"/>
          <a:stretch/>
        </p:blipFill>
        <p:spPr bwMode="auto">
          <a:xfrm>
            <a:off x="-2770" y="1628999"/>
            <a:ext cx="12194770" cy="359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48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184125" y="968772"/>
            <a:ext cx="9827998" cy="4920453"/>
            <a:chOff x="1184125" y="1382110"/>
            <a:chExt cx="9827998" cy="4920453"/>
          </a:xfrm>
        </p:grpSpPr>
        <p:grpSp>
          <p:nvGrpSpPr>
            <p:cNvPr id="30" name="그룹 29"/>
            <p:cNvGrpSpPr/>
            <p:nvPr/>
          </p:nvGrpSpPr>
          <p:grpSpPr>
            <a:xfrm>
              <a:off x="1184125" y="1382110"/>
              <a:ext cx="5004262" cy="4920452"/>
              <a:chOff x="1272369" y="1049299"/>
              <a:chExt cx="5004262" cy="492045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4. </a:t>
                </a:r>
                <a:r>
                  <a:rPr lang="ko-KR" altLang="en-US" sz="3000" b="1"/>
                  <a:t>정리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7997" cy="3903907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292123" y="2766803"/>
              <a:ext cx="9720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</a:t>
              </a:r>
              <a:r>
                <a:rPr lang="en-US" altLang="ko-KR" smtClean="0"/>
                <a:t>[</a:t>
              </a:r>
              <a:r>
                <a:rPr lang="ko-KR" altLang="en-US" smtClean="0"/>
                <a:t>물리</a:t>
              </a:r>
              <a:r>
                <a:rPr lang="en-US" altLang="ko-KR" smtClean="0"/>
                <a:t>1</a:t>
              </a:r>
              <a:r>
                <a:rPr lang="en-US" altLang="ko-KR" smtClean="0"/>
                <a:t>] </a:t>
              </a:r>
              <a:r>
                <a:rPr lang="ko-KR" altLang="en-US" smtClean="0"/>
                <a:t>반도체 단원에서 다이오드의 작동 원리에 대해 공부한 뒤</a:t>
              </a:r>
              <a:r>
                <a:rPr lang="en-US" altLang="ko-KR" smtClean="0"/>
                <a:t> </a:t>
              </a:r>
              <a:r>
                <a:rPr lang="en-US" altLang="ko-KR" b="1" smtClean="0">
                  <a:solidFill>
                    <a:srgbClr val="CA0464"/>
                  </a:solidFill>
                </a:rPr>
                <a:t>LED, </a:t>
              </a:r>
              <a:r>
                <a:rPr lang="ko-KR" altLang="en-US" b="1" smtClean="0">
                  <a:solidFill>
                    <a:srgbClr val="CA0464"/>
                  </a:solidFill>
                </a:rPr>
                <a:t>조도 센서</a:t>
              </a:r>
              <a:r>
                <a:rPr lang="en-US" altLang="ko-KR" b="1" smtClean="0">
                  <a:solidFill>
                    <a:srgbClr val="CA0464"/>
                  </a:solidFill>
                </a:rPr>
                <a:t>, </a:t>
              </a:r>
              <a:r>
                <a:rPr lang="ko-KR" altLang="en-US" b="1" smtClean="0">
                  <a:solidFill>
                    <a:srgbClr val="CA0464"/>
                  </a:solidFill>
                </a:rPr>
                <a:t>피에조 </a:t>
              </a:r>
              <a:endParaRPr lang="en-US" altLang="ko-KR" b="1" smtClean="0">
                <a:solidFill>
                  <a:srgbClr val="CA0464"/>
                </a:solidFill>
              </a:endParaRPr>
            </a:p>
            <a:p>
              <a:r>
                <a:rPr lang="en-US" altLang="ko-KR" b="1">
                  <a:solidFill>
                    <a:srgbClr val="CA0464"/>
                  </a:solidFill>
                </a:rPr>
                <a:t> </a:t>
              </a:r>
              <a:r>
                <a:rPr lang="ko-KR" altLang="en-US" b="1" smtClean="0">
                  <a:solidFill>
                    <a:srgbClr val="CA0464"/>
                  </a:solidFill>
                </a:rPr>
                <a:t>부저</a:t>
              </a:r>
              <a:r>
                <a:rPr lang="ko-KR" altLang="en-US" smtClean="0"/>
                <a:t> 등과 같은 </a:t>
              </a:r>
              <a:r>
                <a:rPr lang="ko-KR" altLang="en-US" b="1" smtClean="0">
                  <a:solidFill>
                    <a:srgbClr val="CA0464"/>
                  </a:solidFill>
                </a:rPr>
                <a:t>회로 부품들의 </a:t>
              </a:r>
              <a:r>
                <a:rPr lang="ko-KR" altLang="en-US" b="1" u="sng" smtClean="0">
                  <a:solidFill>
                    <a:srgbClr val="CA0464"/>
                  </a:solidFill>
                </a:rPr>
                <a:t>원리</a:t>
              </a:r>
              <a:r>
                <a:rPr lang="ko-KR" altLang="en-US" smtClean="0"/>
                <a:t>에 대해 추가로 탐구해봄</a:t>
              </a:r>
              <a:r>
                <a:rPr lang="en-US" altLang="ko-KR" smtClean="0"/>
                <a:t>. </a:t>
              </a:r>
              <a:r>
                <a:rPr lang="ko-KR" altLang="en-US" smtClean="0"/>
                <a:t>이후 일상에서 겪었던 불편함</a:t>
              </a:r>
              <a:endParaRPr lang="en-US" altLang="ko-KR" smtClean="0"/>
            </a:p>
            <a:p>
              <a:r>
                <a:rPr lang="en-US" altLang="ko-KR"/>
                <a:t> </a:t>
              </a:r>
              <a:r>
                <a:rPr lang="ko-KR" altLang="en-US" smtClean="0"/>
                <a:t>을 해결하고자 아두이노를 활용하여 에너지 절약을 위한 </a:t>
              </a:r>
              <a:r>
                <a:rPr lang="ko-KR" altLang="en-US" b="1" smtClean="0">
                  <a:solidFill>
                    <a:srgbClr val="CA0464"/>
                  </a:solidFill>
                </a:rPr>
                <a:t>자동 전등 시스템</a:t>
              </a:r>
              <a:r>
                <a:rPr lang="ko-KR" altLang="en-US" smtClean="0"/>
                <a:t>과</a:t>
              </a:r>
              <a:r>
                <a:rPr lang="ko-KR" altLang="en-US" b="1" smtClean="0">
                  <a:solidFill>
                    <a:srgbClr val="CA0464"/>
                  </a:solidFill>
                </a:rPr>
                <a:t> 위험 감지 경고 </a:t>
              </a:r>
              <a:endParaRPr lang="en-US" altLang="ko-KR" b="1" smtClean="0">
                <a:solidFill>
                  <a:srgbClr val="CA0464"/>
                </a:solidFill>
              </a:endParaRPr>
            </a:p>
            <a:p>
              <a:r>
                <a:rPr lang="en-US" altLang="ko-KR" b="1">
                  <a:solidFill>
                    <a:srgbClr val="CA0464"/>
                  </a:solidFill>
                </a:rPr>
                <a:t> </a:t>
              </a:r>
              <a:r>
                <a:rPr lang="ko-KR" altLang="en-US" b="1" smtClean="0">
                  <a:solidFill>
                    <a:srgbClr val="CA0464"/>
                  </a:solidFill>
                </a:rPr>
                <a:t>시스템</a:t>
              </a:r>
              <a:r>
                <a:rPr lang="ko-KR" altLang="en-US" smtClean="0"/>
                <a:t>을</a:t>
              </a:r>
              <a:r>
                <a:rPr lang="ko-KR" altLang="en-US" b="1" smtClean="0">
                  <a:solidFill>
                    <a:srgbClr val="CA0464"/>
                  </a:solidFill>
                </a:rPr>
                <a:t> 제작</a:t>
              </a:r>
              <a:r>
                <a:rPr lang="ko-KR" altLang="en-US" smtClean="0"/>
                <a:t>한 뒤</a:t>
              </a:r>
              <a:r>
                <a:rPr lang="en-US" altLang="ko-KR" smtClean="0"/>
                <a:t>, </a:t>
              </a:r>
              <a:r>
                <a:rPr lang="ko-KR" altLang="en-US" smtClean="0"/>
                <a:t>교실에 설치하여 더 나은 학급 환경 조성에 일조함</a:t>
              </a:r>
              <a:r>
                <a:rPr lang="en-US" altLang="ko-KR" smtClean="0"/>
                <a:t>. </a:t>
              </a:r>
              <a:r>
                <a:rPr lang="ko-KR" altLang="en-US" smtClean="0"/>
                <a:t>친구들의 의견을 수</a:t>
              </a:r>
              <a:endParaRPr lang="en-US" altLang="ko-KR" smtClean="0"/>
            </a:p>
            <a:p>
              <a:r>
                <a:rPr lang="en-US" altLang="ko-KR"/>
                <a:t> </a:t>
              </a:r>
              <a:r>
                <a:rPr lang="ko-KR" altLang="en-US" smtClean="0"/>
                <a:t>렴하는 등의 시행착오를 통해 더 발전된 형태의 시스템을 개발하는 모습을 보임</a:t>
              </a:r>
              <a:r>
                <a:rPr lang="en-US" altLang="ko-KR" smtClean="0"/>
                <a:t>.</a:t>
              </a:r>
              <a:endParaRPr lang="en-US" altLang="ko-KR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92122" y="4548237"/>
              <a:ext cx="963642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</a:t>
              </a:r>
              <a:r>
                <a:rPr lang="en-US" altLang="ko-KR" smtClean="0"/>
                <a:t>[</a:t>
              </a:r>
              <a:r>
                <a:rPr lang="ko-KR" altLang="en-US" smtClean="0"/>
                <a:t>국어</a:t>
              </a:r>
              <a:r>
                <a:rPr lang="en-US" altLang="ko-KR" smtClean="0"/>
                <a:t>] (4</a:t>
              </a:r>
              <a:r>
                <a:rPr lang="ko-KR" altLang="en-US" smtClean="0"/>
                <a:t>차 산업혁명과 관련된 설명문 제목</a:t>
              </a:r>
              <a:r>
                <a:rPr lang="en-US" altLang="ko-KR" smtClean="0"/>
                <a:t>)</a:t>
              </a:r>
              <a:r>
                <a:rPr lang="ko-KR" altLang="en-US" smtClean="0"/>
                <a:t>에서 </a:t>
              </a:r>
              <a:r>
                <a:rPr lang="en-US" altLang="ko-KR" smtClean="0"/>
                <a:t>(</a:t>
              </a:r>
              <a:r>
                <a:rPr lang="ko-KR" altLang="en-US" smtClean="0"/>
                <a:t>관련 내용</a:t>
              </a:r>
              <a:r>
                <a:rPr lang="en-US" altLang="ko-KR" smtClean="0"/>
                <a:t>)</a:t>
              </a:r>
              <a:r>
                <a:rPr lang="ko-KR" altLang="en-US" smtClean="0"/>
                <a:t>을 서술한 것을 보고</a:t>
              </a:r>
              <a:r>
                <a:rPr lang="en-US" altLang="ko-KR" smtClean="0"/>
                <a:t>, </a:t>
              </a:r>
              <a:r>
                <a:rPr lang="ko-KR" altLang="en-US" smtClean="0"/>
                <a:t>보다 깊이 </a:t>
              </a:r>
              <a:endParaRPr lang="en-US" altLang="ko-KR" smtClean="0"/>
            </a:p>
            <a:p>
              <a:r>
                <a:rPr lang="en-US" altLang="ko-KR"/>
                <a:t> </a:t>
              </a:r>
              <a:r>
                <a:rPr lang="ko-KR" altLang="en-US" smtClean="0"/>
                <a:t>있는 이해를 희망하여 최근 발전한 산업 분야에 대한 </a:t>
              </a:r>
              <a:r>
                <a:rPr lang="ko-KR" altLang="en-US" b="1" u="sng" smtClean="0">
                  <a:solidFill>
                    <a:srgbClr val="CA0464"/>
                  </a:solidFill>
                </a:rPr>
                <a:t>기사</a:t>
              </a:r>
              <a:r>
                <a:rPr lang="ko-KR" altLang="en-US" smtClean="0"/>
                <a:t>들과 </a:t>
              </a:r>
              <a:r>
                <a:rPr lang="en-US" altLang="ko-KR" smtClean="0"/>
                <a:t>IT </a:t>
              </a:r>
              <a:r>
                <a:rPr lang="ko-KR" altLang="en-US" smtClean="0"/>
                <a:t>분야에서 사용되는 </a:t>
              </a:r>
              <a:r>
                <a:rPr lang="ko-KR" altLang="en-US" b="1" smtClean="0">
                  <a:solidFill>
                    <a:srgbClr val="CA0464"/>
                  </a:solidFill>
                </a:rPr>
                <a:t>프로</a:t>
              </a:r>
              <a:endParaRPr lang="en-US" altLang="ko-KR" b="1" smtClean="0">
                <a:solidFill>
                  <a:srgbClr val="CA0464"/>
                </a:solidFill>
              </a:endParaRPr>
            </a:p>
            <a:p>
              <a:r>
                <a:rPr lang="en-US" altLang="ko-KR" b="1">
                  <a:solidFill>
                    <a:srgbClr val="CA0464"/>
                  </a:solidFill>
                </a:rPr>
                <a:t> </a:t>
              </a:r>
              <a:r>
                <a:rPr lang="ko-KR" altLang="en-US" b="1" smtClean="0">
                  <a:solidFill>
                    <a:srgbClr val="CA0464"/>
                  </a:solidFill>
                </a:rPr>
                <a:t>그래밍에 대해 탐구</a:t>
              </a:r>
              <a:r>
                <a:rPr lang="ko-KR" altLang="en-US" smtClean="0"/>
                <a:t>함</a:t>
              </a:r>
              <a:r>
                <a:rPr lang="en-US" altLang="ko-KR" smtClean="0"/>
                <a:t>. </a:t>
              </a:r>
              <a:r>
                <a:rPr lang="ko-KR" altLang="en-US" smtClean="0"/>
                <a:t>특히</a:t>
              </a:r>
              <a:r>
                <a:rPr lang="en-US" altLang="ko-KR" smtClean="0"/>
                <a:t> </a:t>
              </a:r>
              <a:r>
                <a:rPr lang="ko-KR" altLang="en-US" b="1" smtClean="0">
                  <a:solidFill>
                    <a:srgbClr val="CA0464"/>
                  </a:solidFill>
                </a:rPr>
                <a:t>반복문</a:t>
              </a:r>
              <a:r>
                <a:rPr lang="en-US" altLang="ko-KR" b="1" smtClean="0">
                  <a:solidFill>
                    <a:srgbClr val="CA0464"/>
                  </a:solidFill>
                </a:rPr>
                <a:t>, </a:t>
              </a:r>
              <a:r>
                <a:rPr lang="ko-KR" altLang="en-US" b="1" smtClean="0">
                  <a:solidFill>
                    <a:srgbClr val="CA0464"/>
                  </a:solidFill>
                </a:rPr>
                <a:t>조건문</a:t>
              </a:r>
              <a:r>
                <a:rPr lang="en-US" altLang="ko-KR" b="1" smtClean="0">
                  <a:solidFill>
                    <a:srgbClr val="CA0464"/>
                  </a:solidFill>
                </a:rPr>
                <a:t>, </a:t>
              </a:r>
              <a:r>
                <a:rPr lang="ko-KR" altLang="en-US" b="1" smtClean="0">
                  <a:solidFill>
                    <a:srgbClr val="CA0464"/>
                  </a:solidFill>
                </a:rPr>
                <a:t>함수 </a:t>
              </a:r>
              <a:r>
                <a:rPr lang="ko-KR" altLang="en-US" smtClean="0"/>
                <a:t>등에 대해 이해하고자 </a:t>
              </a:r>
              <a:r>
                <a:rPr lang="ko-KR" altLang="en-US" b="1" smtClean="0">
                  <a:solidFill>
                    <a:srgbClr val="CA0464"/>
                  </a:solidFill>
                </a:rPr>
                <a:t>직접 알고리즘을 </a:t>
              </a:r>
              <a:endParaRPr lang="en-US" altLang="ko-KR" b="1" smtClean="0">
                <a:solidFill>
                  <a:srgbClr val="CA0464"/>
                </a:solidFill>
              </a:endParaRPr>
            </a:p>
            <a:p>
              <a:r>
                <a:rPr lang="en-US" altLang="ko-KR" b="1">
                  <a:solidFill>
                    <a:srgbClr val="CA0464"/>
                  </a:solidFill>
                </a:rPr>
                <a:t> </a:t>
              </a:r>
              <a:r>
                <a:rPr lang="ko-KR" altLang="en-US" b="1" smtClean="0">
                  <a:solidFill>
                    <a:srgbClr val="CA0464"/>
                  </a:solidFill>
                </a:rPr>
                <a:t>만들어보면서</a:t>
              </a:r>
              <a:r>
                <a:rPr lang="ko-KR" altLang="en-US" smtClean="0"/>
                <a:t> 체화하는 등의 적극적인 모습을 보임</a:t>
              </a:r>
              <a:r>
                <a:rPr lang="en-US" altLang="ko-KR" smtClean="0"/>
                <a:t>. </a:t>
              </a:r>
              <a:r>
                <a:rPr lang="ko-KR" altLang="en-US" smtClean="0"/>
                <a:t>이후</a:t>
              </a:r>
              <a:r>
                <a:rPr lang="en-US" altLang="ko-KR" smtClean="0"/>
                <a:t>, </a:t>
              </a:r>
              <a:r>
                <a:rPr lang="ko-KR" altLang="en-US" smtClean="0"/>
                <a:t>학습한 내용을 정리해 </a:t>
              </a:r>
              <a:r>
                <a:rPr lang="en-US" altLang="ko-KR" b="1" u="sng" smtClean="0">
                  <a:solidFill>
                    <a:srgbClr val="CA0464"/>
                  </a:solidFill>
                </a:rPr>
                <a:t>(</a:t>
              </a:r>
              <a:r>
                <a:rPr lang="ko-KR" altLang="en-US" b="1" u="sng" smtClean="0">
                  <a:solidFill>
                    <a:srgbClr val="CA0464"/>
                  </a:solidFill>
                </a:rPr>
                <a:t>제목</a:t>
              </a:r>
              <a:r>
                <a:rPr lang="en-US" altLang="ko-KR" b="1" u="sng" smtClean="0">
                  <a:solidFill>
                    <a:srgbClr val="CA0464"/>
                  </a:solidFill>
                </a:rPr>
                <a:t>)</a:t>
              </a:r>
              <a:r>
                <a:rPr lang="ko-KR" altLang="en-US" b="1" u="sng" smtClean="0">
                  <a:solidFill>
                    <a:srgbClr val="CA0464"/>
                  </a:solidFill>
                </a:rPr>
                <a:t>이란 </a:t>
              </a:r>
              <a:endParaRPr lang="en-US" altLang="ko-KR" b="1" u="sng" smtClean="0">
                <a:solidFill>
                  <a:srgbClr val="CA0464"/>
                </a:solidFill>
              </a:endParaRPr>
            </a:p>
            <a:p>
              <a:r>
                <a:rPr lang="en-US" altLang="ko-KR" b="1">
                  <a:solidFill>
                    <a:srgbClr val="CA0464"/>
                  </a:solidFill>
                </a:rPr>
                <a:t> </a:t>
              </a:r>
              <a:r>
                <a:rPr lang="ko-KR" altLang="en-US" b="1" u="sng" smtClean="0">
                  <a:solidFill>
                    <a:srgbClr val="CA0464"/>
                  </a:solidFill>
                </a:rPr>
                <a:t>글을 작성</a:t>
              </a:r>
              <a:r>
                <a:rPr lang="ko-KR" altLang="en-US" smtClean="0"/>
                <a:t>한 뒤 친구들 앞에서 발표함과 더불어</a:t>
              </a:r>
              <a:r>
                <a:rPr lang="en-US" altLang="ko-KR" smtClean="0"/>
                <a:t>, </a:t>
              </a:r>
              <a:r>
                <a:rPr lang="ko-KR" altLang="en-US" smtClean="0"/>
                <a:t>깊은 고뇌와 노력을 통해 어떠한 내용이든 </a:t>
              </a:r>
              <a:endParaRPr lang="en-US" altLang="ko-KR" smtClean="0"/>
            </a:p>
            <a:p>
              <a:r>
                <a:rPr lang="en-US" altLang="ko-KR"/>
                <a:t> </a:t>
              </a:r>
              <a:r>
                <a:rPr lang="ko-KR" altLang="en-US" smtClean="0"/>
                <a:t>아이들의 눈높이에 맞춰 설명할 수 있는 교사가 되고 싶다는 포부를 밝힘</a:t>
              </a:r>
              <a:r>
                <a:rPr lang="en-US" altLang="ko-KR" smtClean="0"/>
                <a:t>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92123" y="2398656"/>
              <a:ext cx="3059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</a:t>
              </a:r>
              <a:r>
                <a:rPr lang="ko-KR" altLang="en-US"/>
                <a:t>생기부 기재 요령 </a:t>
              </a:r>
              <a:r>
                <a:rPr lang="en-US" altLang="ko-KR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95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186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K1833P1</dc:creator>
  <cp:lastModifiedBy>K1833P1</cp:lastModifiedBy>
  <cp:revision>52</cp:revision>
  <dcterms:created xsi:type="dcterms:W3CDTF">2022-11-14T06:15:22Z</dcterms:created>
  <dcterms:modified xsi:type="dcterms:W3CDTF">2022-12-12T02:15:13Z</dcterms:modified>
</cp:coreProperties>
</file>