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.go.kr/site/spo/02/10206030800002018100812.jsp" TargetMode="External"/><Relationship Id="rId7" Type="http://schemas.openxmlformats.org/officeDocument/2006/relationships/hyperlink" Target="https://namu.wiki/w/%EA%B5%90%ED%86%A0%20%EC%95%A0%EB%8B%88%EB%A9%94%EC%9D%B4%EC%85%98%20%EC%A0%9C1%EC%8A%A4%ED%8A%9C%EB%94%94%EC%98%A4%20%EB%B0%A9%ED%99%94%20%EC%82%AC%EA%B1%B4" TargetMode="External"/><Relationship Id="rId2" Type="http://schemas.openxmlformats.org/officeDocument/2006/relationships/hyperlink" Target="https://www.youtube.com/watch?v=EOU3aktddS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reascience.kr/article/JAKO200456605502838.pdf" TargetMode="External"/><Relationship Id="rId5" Type="http://schemas.openxmlformats.org/officeDocument/2006/relationships/hyperlink" Target="https://science.ytn.co.kr/program/view.php?mcd=0082&amp;key=201307101623479753" TargetMode="External"/><Relationship Id="rId4" Type="http://schemas.openxmlformats.org/officeDocument/2006/relationships/hyperlink" Target="http://beengineers.snu-eng.kr/html/2105/s01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22647" y="1152616"/>
            <a:ext cx="8547905" cy="4552766"/>
            <a:chOff x="1233621" y="1055568"/>
            <a:chExt cx="8547905" cy="455276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4552766"/>
              <a:chOff x="1272369" y="1049299"/>
              <a:chExt cx="8547905" cy="45527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smtClean="0"/>
                  <a:t>0. </a:t>
                </a:r>
                <a:r>
                  <a:rPr lang="ko-KR" altLang="en-US" sz="3000" b="1" smtClean="0"/>
                  <a:t>법과학</a:t>
                </a:r>
                <a:r>
                  <a:rPr lang="ko-KR" altLang="en-US" sz="3000" b="1" smtClean="0"/>
                  <a:t>이란</a:t>
                </a:r>
                <a:r>
                  <a:rPr lang="en-US" altLang="ko-KR" sz="3000" b="1" smtClean="0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3542234"/>
                <a:chOff x="1272369" y="2059831"/>
                <a:chExt cx="8547905" cy="354223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여러 분야의 과학을 활용하여 범죄의 진상을 밝혀내는 과학수사 방법</a:t>
                    </a:r>
                    <a:endParaRPr lang="en-US" altLang="ko-KR" smtClean="0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2579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- </a:t>
                    </a:r>
                    <a:r>
                      <a:rPr lang="ko-KR" altLang="en-US" smtClean="0"/>
                      <a:t>법화학감정</a:t>
                    </a:r>
                    <a:endParaRPr lang="en-US" altLang="ko-KR" smtClean="0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53622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1" y="3030204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ko-KR" altLang="en-US" smtClean="0"/>
                <a:t>심리분석</a:t>
              </a:r>
              <a:endParaRPr lang="en-US" altLang="ko-KR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1621" y="3399536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ko-KR" altLang="en-US" b="1" smtClean="0">
                  <a:solidFill>
                    <a:srgbClr val="C00000"/>
                  </a:solidFill>
                </a:rPr>
                <a:t>영상분석</a:t>
              </a:r>
              <a:endParaRPr lang="en-US" altLang="ko-KR" b="1" smtClean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1621" y="3768868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ko-KR" altLang="en-US" smtClean="0"/>
                <a:t>음성</a:t>
              </a:r>
              <a:r>
                <a:rPr lang="ko-KR" altLang="en-US" smtClean="0"/>
                <a:t>분석</a:t>
              </a:r>
              <a:endParaRPr lang="en-US" altLang="ko-KR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1621" y="4134603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ko-KR" altLang="en-US" b="1" smtClean="0">
                  <a:solidFill>
                    <a:srgbClr val="C00000"/>
                  </a:solidFill>
                </a:rPr>
                <a:t>화재수사</a:t>
              </a:r>
              <a:endParaRPr lang="en-US" altLang="ko-KR" b="1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1621" y="4503935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en-US" altLang="ko-KR" b="1" smtClean="0">
                  <a:solidFill>
                    <a:srgbClr val="C00000"/>
                  </a:solidFill>
                </a:rPr>
                <a:t>DNA</a:t>
              </a:r>
              <a:r>
                <a:rPr lang="ko-KR" altLang="en-US" b="1" smtClean="0">
                  <a:solidFill>
                    <a:srgbClr val="C00000"/>
                  </a:solidFill>
                </a:rPr>
                <a:t>감식</a:t>
              </a:r>
              <a:endParaRPr lang="en-US" altLang="ko-KR" b="1" smtClean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1621" y="5239002"/>
              <a:ext cx="117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      …</a:t>
              </a:r>
              <a:endParaRPr lang="en-US" altLang="ko-KR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1621" y="4869670"/>
              <a:ext cx="142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- </a:t>
              </a:r>
              <a:r>
                <a:rPr lang="ko-KR" altLang="en-US" b="1" smtClean="0">
                  <a:solidFill>
                    <a:srgbClr val="C00000"/>
                  </a:solidFill>
                </a:rPr>
                <a:t>혈흔</a:t>
              </a:r>
              <a:r>
                <a:rPr lang="ko-KR" altLang="en-US" b="1" smtClean="0">
                  <a:solidFill>
                    <a:srgbClr val="C00000"/>
                  </a:solidFill>
                </a:rPr>
                <a:t>분석</a:t>
              </a:r>
              <a:endParaRPr lang="en-US" altLang="ko-KR" b="1" smtClean="0">
                <a:solidFill>
                  <a:srgbClr val="C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542536" y="3475824"/>
              <a:ext cx="3989607" cy="1800000"/>
              <a:chOff x="6240805" y="2643091"/>
              <a:chExt cx="3989607" cy="180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805" y="264309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412" y="264309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39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2647" y="1152616"/>
            <a:ext cx="8547905" cy="4552766"/>
            <a:chOff x="1272369" y="1049299"/>
            <a:chExt cx="8547905" cy="455276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</a:t>
              </a:r>
              <a:r>
                <a:rPr lang="en-US" altLang="ko-KR" sz="3000" b="1" smtClean="0"/>
                <a:t>. DNA </a:t>
              </a:r>
              <a:r>
                <a:rPr lang="ko-KR" altLang="en-US" sz="3000" b="1" smtClean="0"/>
                <a:t>감식</a:t>
              </a:r>
              <a:endParaRPr lang="en-US" altLang="ko-KR" sz="3000" b="1" smtClean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3542234"/>
              <a:chOff x="1272369" y="2059831"/>
              <a:chExt cx="8547905" cy="354223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80369" y="2059831"/>
                <a:ext cx="8439905" cy="964104"/>
                <a:chOff x="1380369" y="2059831"/>
                <a:chExt cx="8439905" cy="96410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8439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</a:t>
                  </a:r>
                  <a:r>
                    <a:rPr lang="en-US" altLang="ko-KR" smtClean="0"/>
                    <a:t>DNA </a:t>
                  </a:r>
                  <a:r>
                    <a:rPr lang="ko-KR" altLang="en-US" smtClean="0"/>
                    <a:t>구조 </a:t>
                  </a:r>
                  <a:r>
                    <a:rPr lang="en-US" altLang="ko-KR" smtClean="0"/>
                    <a:t>: </a:t>
                  </a:r>
                  <a:endParaRPr lang="en-US" altLang="ko-KR" smtClean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80369" y="2654603"/>
                  <a:ext cx="2579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- </a:t>
                  </a:r>
                  <a:r>
                    <a:rPr lang="ko-KR" altLang="en-US" smtClean="0"/>
                    <a:t>법화학감정</a:t>
                  </a:r>
                  <a:endParaRPr lang="en-US" altLang="ko-KR" smtClean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53622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9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389" y="450861"/>
            <a:ext cx="5004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 </a:t>
            </a:r>
            <a:r>
              <a:rPr lang="ko-KR" altLang="en-US" sz="1200" smtClean="0"/>
              <a:t>소개</a:t>
            </a:r>
            <a:endParaRPr lang="en-US" altLang="ko-KR" sz="1200" smtClean="0"/>
          </a:p>
          <a:p>
            <a:r>
              <a:rPr lang="en-US" altLang="ko-KR" sz="1200" smtClean="0"/>
              <a:t>DNA </a:t>
            </a:r>
            <a:r>
              <a:rPr lang="ko-KR" altLang="en-US" sz="1200" smtClean="0"/>
              <a:t>분석 방법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증폭</a:t>
            </a:r>
            <a:r>
              <a:rPr lang="en-US" altLang="ko-KR" sz="1200" smtClean="0"/>
              <a:t>(PCR) / </a:t>
            </a:r>
            <a:r>
              <a:rPr lang="ko-KR" altLang="en-US" sz="1200" smtClean="0"/>
              <a:t>대립유전자 일치 확률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혈흔 물리학 측정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각도에 따라 다른 모양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삼각비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CCTV </a:t>
            </a:r>
            <a:r>
              <a:rPr lang="ko-KR" altLang="en-US" sz="1200" smtClean="0"/>
              <a:t>분석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미적분으로 고화질 영상으로 전환 </a:t>
            </a:r>
            <a:r>
              <a:rPr lang="en-US" altLang="ko-KR" sz="1200" smtClean="0"/>
              <a:t>/ </a:t>
            </a:r>
            <a:r>
              <a:rPr lang="ko-KR" altLang="en-US" sz="1200" smtClean="0"/>
              <a:t>필터 조절 </a:t>
            </a:r>
            <a:r>
              <a:rPr lang="en-US" altLang="ko-KR" sz="1200" smtClean="0"/>
              <a:t>/ </a:t>
            </a:r>
            <a:r>
              <a:rPr lang="ko-KR" altLang="en-US" sz="1200" smtClean="0"/>
              <a:t>노이즈 제거 </a:t>
            </a:r>
            <a:r>
              <a:rPr lang="en-US" altLang="ko-KR" sz="1200" smtClean="0"/>
              <a:t>/ </a:t>
            </a:r>
            <a:r>
              <a:rPr lang="ko-KR" altLang="en-US" sz="1200" smtClean="0"/>
              <a:t>동일인 판독 </a:t>
            </a:r>
            <a:r>
              <a:rPr lang="en-US" altLang="ko-KR" sz="1200" smtClean="0"/>
              <a:t>/ </a:t>
            </a:r>
            <a:r>
              <a:rPr lang="ko-KR" altLang="en-US" sz="1200" smtClean="0"/>
              <a:t>편집 합성 여부 판독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화재감식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발화원인 및 지점 판정 </a:t>
            </a:r>
            <a:endParaRPr lang="en-US" altLang="ko-KR" sz="1200" smtClean="0"/>
          </a:p>
          <a:p>
            <a:r>
              <a:rPr lang="ko-KR" altLang="en-US" sz="1200" smtClean="0"/>
              <a:t>벽지 그을림 패턴</a:t>
            </a:r>
            <a:r>
              <a:rPr lang="en-US" altLang="ko-KR" sz="1200" smtClean="0"/>
              <a:t>, </a:t>
            </a:r>
            <a:r>
              <a:rPr lang="ko-KR" altLang="en-US" sz="1200" smtClean="0"/>
              <a:t>금속 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/ </a:t>
            </a:r>
            <a:r>
              <a:rPr lang="ko-KR" altLang="en-US" sz="1200" smtClean="0"/>
              <a:t>시뮬레이션으로 재연</a:t>
            </a:r>
            <a:endParaRPr lang="en-US" altLang="ko-KR" sz="1200"/>
          </a:p>
          <a:p>
            <a:endParaRPr lang="en-US" altLang="ko-KR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5854512" y="290111"/>
            <a:ext cx="50042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교토 애니메이션 제 </a:t>
            </a:r>
            <a:r>
              <a:rPr lang="en-US" altLang="ko-KR" sz="1200" smtClean="0"/>
              <a:t>1</a:t>
            </a:r>
            <a:r>
              <a:rPr lang="ko-KR" altLang="en-US" sz="1200" smtClean="0"/>
              <a:t>스튜디오 방화사건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자신에게도 불이 붙은 피해자 중 하나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팬이자 소설가 </a:t>
            </a:r>
            <a:r>
              <a:rPr lang="en-US" altLang="ko-KR" sz="1200" smtClean="0"/>
              <a:t>- </a:t>
            </a:r>
            <a:r>
              <a:rPr lang="ko-KR" altLang="en-US" sz="1200" smtClean="0"/>
              <a:t>항의메일</a:t>
            </a:r>
            <a:endParaRPr lang="en-US" altLang="ko-KR" sz="1200" smtClean="0"/>
          </a:p>
          <a:p>
            <a:r>
              <a:rPr lang="ko-KR" altLang="en-US" sz="1200" smtClean="0"/>
              <a:t>경비원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담배꽁초 </a:t>
            </a:r>
            <a:r>
              <a:rPr lang="en-US" altLang="ko-KR" sz="1200" smtClean="0"/>
              <a:t>– cctv</a:t>
            </a:r>
          </a:p>
          <a:p>
            <a:r>
              <a:rPr lang="ko-KR" altLang="en-US" sz="1200" smtClean="0"/>
              <a:t>직원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외근 </a:t>
            </a:r>
            <a:r>
              <a:rPr lang="en-US" altLang="ko-KR" sz="1200" smtClean="0"/>
              <a:t>– cctv </a:t>
            </a:r>
            <a:r>
              <a:rPr lang="ko-KR" altLang="en-US" sz="1200" smtClean="0"/>
              <a:t>찍힘</a:t>
            </a:r>
            <a:endParaRPr lang="en-US" altLang="ko-KR" sz="1200" smtClean="0"/>
          </a:p>
          <a:p>
            <a:r>
              <a:rPr lang="ko-KR" altLang="en-US" sz="1200" smtClean="0"/>
              <a:t>직원</a:t>
            </a:r>
            <a:r>
              <a:rPr lang="en-US" altLang="ko-KR" sz="1200" smtClean="0"/>
              <a:t>2 – </a:t>
            </a:r>
            <a:r>
              <a:rPr lang="ko-KR" altLang="en-US" sz="1200" smtClean="0"/>
              <a:t>부상 </a:t>
            </a:r>
            <a:r>
              <a:rPr lang="en-US" altLang="ko-KR" sz="1200" smtClean="0">
                <a:sym typeface="Wingdings" panose="05000000000000000000" pitchFamily="2" charset="2"/>
              </a:rPr>
              <a:t> 2</a:t>
            </a:r>
            <a:r>
              <a:rPr lang="ko-KR" altLang="en-US" sz="1200" smtClean="0">
                <a:sym typeface="Wingdings" panose="05000000000000000000" pitchFamily="2" charset="2"/>
              </a:rPr>
              <a:t>층에서 뛰어내림 </a:t>
            </a:r>
            <a:r>
              <a:rPr lang="en-US" altLang="ko-KR" sz="1200" smtClean="0">
                <a:sym typeface="Wingdings" panose="05000000000000000000" pitchFamily="2" charset="2"/>
              </a:rPr>
              <a:t>– </a:t>
            </a:r>
            <a:r>
              <a:rPr lang="ko-KR" altLang="en-US" sz="1200" smtClean="0">
                <a:sym typeface="Wingdings" panose="05000000000000000000" pitchFamily="2" charset="2"/>
              </a:rPr>
              <a:t>의식 불명 </a:t>
            </a:r>
            <a:r>
              <a:rPr lang="en-US" altLang="ko-KR" sz="1200" smtClean="0">
                <a:sym typeface="Wingdings" panose="05000000000000000000" pitchFamily="2" charset="2"/>
              </a:rPr>
              <a:t>– </a:t>
            </a:r>
            <a:r>
              <a:rPr lang="ko-KR" altLang="en-US" sz="1200" smtClean="0">
                <a:sym typeface="Wingdings" panose="05000000000000000000" pitchFamily="2" charset="2"/>
              </a:rPr>
              <a:t>혈흔 칼 옥상 문 열기 위해 사용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나무로 만든 건물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스프링클러 고장</a:t>
            </a:r>
            <a:endParaRPr lang="en-US" altLang="ko-KR" sz="1200" smtClean="0"/>
          </a:p>
          <a:p>
            <a:r>
              <a:rPr lang="ko-KR" altLang="en-US" sz="1200" smtClean="0"/>
              <a:t>불에 타 녹은 플라스틱 양동이에 휘발유 성분 소량 검출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피해자 옥상 계단 부근에서 숨짐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질식사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일산화탄소 중독</a:t>
            </a:r>
            <a:endParaRPr lang="en-US" altLang="ko-KR" sz="1200" smtClean="0"/>
          </a:p>
          <a:p>
            <a:r>
              <a:rPr lang="ko-KR" altLang="en-US" sz="1200" smtClean="0"/>
              <a:t>화재로 인한 시신 훼손으로 신원 파악 어려움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smtClean="0"/>
              <a:t>시뮬레이션으로 적은 양의 휘발유로도 화재 가능함을 알게됨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-----</a:t>
            </a:r>
          </a:p>
          <a:p>
            <a:r>
              <a:rPr lang="ko-KR" altLang="en-US" sz="1200" smtClean="0"/>
              <a:t>피의자의 망치 발견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보안카드 없으면 출입 불가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smtClean="0">
                <a:sym typeface="Wingdings" panose="05000000000000000000" pitchFamily="2" charset="2"/>
              </a:rPr>
              <a:t>당일 </a:t>
            </a:r>
            <a:r>
              <a:rPr lang="en-US" altLang="ko-KR" sz="1200" smtClean="0">
                <a:sym typeface="Wingdings" panose="05000000000000000000" pitchFamily="2" charset="2"/>
              </a:rPr>
              <a:t>TV </a:t>
            </a:r>
            <a:r>
              <a:rPr lang="ko-KR" altLang="en-US" sz="1200" smtClean="0">
                <a:sym typeface="Wingdings" panose="05000000000000000000" pitchFamily="2" charset="2"/>
              </a:rPr>
              <a:t>프로 촬영으로 누구나 드나들 수 있었음</a:t>
            </a:r>
            <a:endParaRPr lang="en-US" altLang="ko-KR" sz="1200" smtClean="0">
              <a:sym typeface="Wingdings" panose="05000000000000000000" pitchFamily="2" charset="2"/>
            </a:endParaRPr>
          </a:p>
          <a:p>
            <a:r>
              <a:rPr lang="ko-KR" altLang="en-US" sz="1200" smtClean="0"/>
              <a:t>피의자는 현장에서 </a:t>
            </a:r>
            <a:r>
              <a:rPr lang="en-US" altLang="ko-KR" sz="1200" smtClean="0"/>
              <a:t>4</a:t>
            </a:r>
            <a:r>
              <a:rPr lang="ko-KR" altLang="en-US" sz="1200" smtClean="0"/>
              <a:t>시간 거리에 살고 있었음</a:t>
            </a:r>
            <a:endParaRPr lang="en-US" altLang="ko-KR" sz="1200" smtClean="0"/>
          </a:p>
          <a:p>
            <a:r>
              <a:rPr lang="en-US" altLang="ko-KR" sz="1200" smtClean="0"/>
              <a:t>CCTV </a:t>
            </a:r>
            <a:r>
              <a:rPr lang="ko-KR" altLang="en-US" sz="1200" smtClean="0"/>
              <a:t>현장답사 사실 밝혀짐</a:t>
            </a:r>
            <a:r>
              <a:rPr lang="en-US" altLang="ko-KR" sz="1200" smtClean="0"/>
              <a:t> / </a:t>
            </a:r>
            <a:r>
              <a:rPr lang="ko-KR" altLang="en-US" sz="1200" smtClean="0"/>
              <a:t>휘발유 담은 통 실은 카트 끄는 모습 찍힘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전선합성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이상없음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옥상 문 억지로 연 흔적</a:t>
            </a:r>
            <a:endParaRPr lang="en-US" altLang="ko-KR" sz="1200" smtClean="0"/>
          </a:p>
          <a:p>
            <a:r>
              <a:rPr lang="ko-KR" altLang="en-US" sz="1200" smtClean="0"/>
              <a:t>쓰레기통 영수증 부분 탄 흔적</a:t>
            </a:r>
            <a:endParaRPr lang="en-US" altLang="ko-KR" sz="1200" smtClean="0"/>
          </a:p>
          <a:p>
            <a:endParaRPr lang="en-US" altLang="ko-KR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409523" y="3422946"/>
            <a:ext cx="500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 </a:t>
            </a:r>
            <a:r>
              <a:rPr lang="ko-KR" altLang="en-US" sz="1200" smtClean="0"/>
              <a:t>검사 결과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현장 과학수사요원의 것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754" y="638751"/>
            <a:ext cx="500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www.youtube.com/watch?v=EOU3aktddSo</a:t>
            </a:r>
            <a:endParaRPr lang="en-US" altLang="ko-KR" sz="1200" smtClean="0"/>
          </a:p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www.spo.go.kr/site/spo/02/10206030800002018100812.jsp</a:t>
            </a:r>
            <a:endParaRPr lang="en-US" altLang="ko-KR" sz="1200" smtClean="0"/>
          </a:p>
          <a:p>
            <a:r>
              <a:rPr lang="en-US" altLang="ko-KR" sz="1200">
                <a:hlinkClick r:id="rId4"/>
              </a:rPr>
              <a:t>http://</a:t>
            </a:r>
            <a:r>
              <a:rPr lang="en-US" altLang="ko-KR" sz="1200" smtClean="0">
                <a:hlinkClick r:id="rId4"/>
              </a:rPr>
              <a:t>beengineers.snu-eng.kr/html/2105/s0102.html</a:t>
            </a:r>
            <a:endParaRPr lang="en-US" altLang="ko-KR" sz="1200" smtClean="0"/>
          </a:p>
          <a:p>
            <a:r>
              <a:rPr lang="en-US" altLang="ko-KR" sz="1200">
                <a:hlinkClick r:id="rId5"/>
              </a:rPr>
              <a:t>https://</a:t>
            </a:r>
            <a:r>
              <a:rPr lang="en-US" altLang="ko-KR" sz="1200" smtClean="0">
                <a:hlinkClick r:id="rId5"/>
              </a:rPr>
              <a:t>science.ytn.co.kr/program/view.php?mcd=0082&amp;key=201307101623479753</a:t>
            </a:r>
            <a:endParaRPr lang="en-US" altLang="ko-KR" sz="1200" smtClean="0"/>
          </a:p>
          <a:p>
            <a:r>
              <a:rPr lang="en-US" altLang="ko-KR" sz="1200">
                <a:hlinkClick r:id="rId6"/>
              </a:rPr>
              <a:t>https://</a:t>
            </a:r>
            <a:r>
              <a:rPr lang="en-US" altLang="ko-KR" sz="1200" smtClean="0">
                <a:hlinkClick r:id="rId6"/>
              </a:rPr>
              <a:t>koreascience.kr/article/JAKO200456605502838.pdf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>
                <a:hlinkClick r:id="rId7"/>
              </a:rPr>
              <a:t>https://namu.wiki/w/%</a:t>
            </a:r>
            <a:r>
              <a:rPr lang="en-US" altLang="ko-KR" sz="1200" smtClean="0">
                <a:hlinkClick r:id="rId7"/>
              </a:rPr>
              <a:t>EA%B5%90%ED%86%A0%20%EC%95%A0%EB%8B%88%EB%A9%94%EC%9D%B4%EC%85%98%20%EC%A0%9C1%EC%8A%A4%ED%8A%9C%EB%94%94%EC%98%A4%20%EB%B0%A9%ED%99%94%20%EC%82%AC%EA%B1%B4</a:t>
            </a:r>
            <a:endParaRPr lang="en-US" altLang="ko-KR" sz="120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3517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273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49</cp:revision>
  <dcterms:created xsi:type="dcterms:W3CDTF">2022-11-14T06:15:22Z</dcterms:created>
  <dcterms:modified xsi:type="dcterms:W3CDTF">2022-11-25T06:38:45Z</dcterms:modified>
</cp:coreProperties>
</file>