
<file path=[Content_Types].xml><?xml version="1.0" encoding="utf-8"?>
<Types xmlns="http://schemas.openxmlformats.org/package/2006/content-types">
  <Default Extension="emf" ContentType="image/x-emf"/>
  <Default Extension="ico" ContentType="image/x-icon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71" r:id="rId6"/>
    <p:sldId id="263" r:id="rId7"/>
    <p:sldId id="265" r:id="rId8"/>
    <p:sldId id="269" r:id="rId9"/>
    <p:sldId id="270" r:id="rId10"/>
    <p:sldId id="266" r:id="rId11"/>
    <p:sldId id="260" r:id="rId1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504B"/>
    <a:srgbClr val="FFFD78"/>
    <a:srgbClr val="E8544D"/>
    <a:srgbClr val="738FA4"/>
    <a:srgbClr val="748FA3"/>
    <a:srgbClr val="678094"/>
    <a:srgbClr val="000000"/>
    <a:srgbClr val="FF9300"/>
    <a:srgbClr val="7F7F7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3465"/>
  </p:normalViewPr>
  <p:slideViewPr>
    <p:cSldViewPr snapToGrid="0" snapToObjects="1">
      <p:cViewPr varScale="1">
        <p:scale>
          <a:sx n="101" d="100"/>
          <a:sy n="101" d="100"/>
        </p:scale>
        <p:origin x="18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13B94-02AB-E44F-97CC-3AAF7A632819}" type="datetimeFigureOut">
              <a:rPr lang="it-IT" smtClean="0"/>
              <a:t>03/02/19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341C6-E1B9-8045-B1C6-C2F8BEDE690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1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41C6-E1B9-8045-B1C6-C2F8BEDE690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113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03/02/19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03/02/19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03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03/02/19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03/02/19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03/02/19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03/02/19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03/02/19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03/02/19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03/02/19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ico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47" y="1673198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799" y="4275706"/>
            <a:ext cx="7772400" cy="968375"/>
          </a:xfrm>
        </p:spPr>
        <p:txBody>
          <a:bodyPr>
            <a:normAutofit fontScale="90000"/>
          </a:bodyPr>
          <a:lstStyle/>
          <a:p>
            <a:pPr algn="ctr"/>
            <a:r>
              <a:rPr lang="it-IT" sz="8000" dirty="0" err="1">
                <a:latin typeface="Century Schoolbook" panose="02040604050505020304" pitchFamily="18" charset="0"/>
              </a:rPr>
              <a:t>JumpApp</a:t>
            </a:r>
            <a:endParaRPr lang="it-IT" dirty="0">
              <a:latin typeface="Century Schoolbook" panose="02040604050505020304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799" y="1197641"/>
            <a:ext cx="7772400" cy="521987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48FA3"/>
                </a:solidFill>
                <a:latin typeface="Century Schoolbook" panose="02040604050505020304" pitchFamily="18" charset="0"/>
              </a:rPr>
              <a:t>Advanced Coding Tools and Methodologies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C80CBC8D-61C1-384B-87AF-D9CD74818FAE}"/>
              </a:ext>
            </a:extLst>
          </p:cNvPr>
          <p:cNvSpPr txBox="1">
            <a:spLocks/>
          </p:cNvSpPr>
          <p:nvPr/>
        </p:nvSpPr>
        <p:spPr>
          <a:xfrm>
            <a:off x="2630973" y="6126065"/>
            <a:ext cx="3882047" cy="521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>
                <a:latin typeface="Century Schoolbook" panose="02040604050505020304" pitchFamily="18" charset="0"/>
              </a:rPr>
              <a:t>Olivieri Marco – </a:t>
            </a:r>
            <a:r>
              <a:rPr lang="it-IT" sz="1800" dirty="0" err="1">
                <a:latin typeface="Century Schoolbook" panose="02040604050505020304" pitchFamily="18" charset="0"/>
              </a:rPr>
              <a:t>Simeon</a:t>
            </a:r>
            <a:r>
              <a:rPr lang="it-IT" sz="1800" dirty="0">
                <a:latin typeface="Century Schoolbook" panose="02040604050505020304" pitchFamily="18" charset="0"/>
              </a:rPr>
              <a:t> Federico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A0E61286-D3CE-154C-8DCA-1E49095507F1}"/>
              </a:ext>
            </a:extLst>
          </p:cNvPr>
          <p:cNvSpPr txBox="1">
            <a:spLocks/>
          </p:cNvSpPr>
          <p:nvPr/>
        </p:nvSpPr>
        <p:spPr>
          <a:xfrm>
            <a:off x="2903328" y="555400"/>
            <a:ext cx="3337342" cy="521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rgbClr val="748FA3"/>
                </a:solidFill>
                <a:latin typeface="Century Schoolbook" panose="02040604050505020304" pitchFamily="18" charset="0"/>
              </a:rPr>
              <a:t>A.A. 2018 - 2019</a:t>
            </a:r>
            <a:endParaRPr lang="it-IT" sz="1800" dirty="0">
              <a:solidFill>
                <a:srgbClr val="748FA3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3600" dirty="0">
                <a:latin typeface="Century Schoolbook" panose="02040604050505020304" pitchFamily="18" charset="0"/>
              </a:rPr>
              <a:t>Miglioramenti futuri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271445" y="63501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10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2863F45F-12D7-1040-8C47-C85EA40F9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sp>
        <p:nvSpPr>
          <p:cNvPr id="14" name="Sottotitolo 2">
            <a:extLst>
              <a:ext uri="{FF2B5EF4-FFF2-40B4-BE49-F238E27FC236}">
                <a16:creationId xmlns:a16="http://schemas.microsoft.com/office/drawing/2014/main" id="{26ED9CC0-33B1-AB4E-8719-5647E37348F4}"/>
              </a:ext>
            </a:extLst>
          </p:cNvPr>
          <p:cNvSpPr txBox="1">
            <a:spLocks/>
          </p:cNvSpPr>
          <p:nvPr/>
        </p:nvSpPr>
        <p:spPr>
          <a:xfrm>
            <a:off x="596778" y="1539447"/>
            <a:ext cx="8059528" cy="46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Gestire durata delle note</a:t>
            </a:r>
          </a:p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Selezionare velocità di gioco</a:t>
            </a:r>
          </a:p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Salvare punteggi e impostazioni degli utenti</a:t>
            </a:r>
          </a:p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Giocare da </a:t>
            </a:r>
            <a:r>
              <a:rPr lang="it-IT" sz="2800" dirty="0" err="1">
                <a:latin typeface="Century Schoolbook" panose="02040604050505020304" pitchFamily="18" charset="0"/>
              </a:rPr>
              <a:t>smartphone</a:t>
            </a:r>
            <a:r>
              <a:rPr lang="it-IT" sz="2800" dirty="0">
                <a:latin typeface="Century Schoolbook" panose="02040604050505020304" pitchFamily="18" charset="0"/>
              </a:rPr>
              <a:t> e </a:t>
            </a:r>
            <a:r>
              <a:rPr lang="it-IT" sz="2800" dirty="0" err="1">
                <a:latin typeface="Century Schoolbook" panose="02040604050505020304" pitchFamily="18" charset="0"/>
              </a:rPr>
              <a:t>tablet</a:t>
            </a:r>
            <a:endParaRPr lang="it-IT" sz="28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807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607" y="3681987"/>
            <a:ext cx="3288872" cy="1387696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8" name="Gruppo 7"/>
          <p:cNvGrpSpPr/>
          <p:nvPr/>
        </p:nvGrpSpPr>
        <p:grpSpPr>
          <a:xfrm>
            <a:off x="53676" y="3249000"/>
            <a:ext cx="9036647" cy="180000"/>
            <a:chOff x="1218340" y="275867"/>
            <a:chExt cx="17715122" cy="567843"/>
          </a:xfrm>
        </p:grpSpPr>
        <p:cxnSp>
          <p:nvCxnSpPr>
            <p:cNvPr id="9" name="Connettore 1 8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9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Sottotitolo 2">
            <a:extLst>
              <a:ext uri="{FF2B5EF4-FFF2-40B4-BE49-F238E27FC236}">
                <a16:creationId xmlns:a16="http://schemas.microsoft.com/office/drawing/2014/main" id="{328CCC4B-B30E-4C4D-823F-A7E6F0BB4B85}"/>
              </a:ext>
            </a:extLst>
          </p:cNvPr>
          <p:cNvSpPr txBox="1">
            <a:spLocks/>
          </p:cNvSpPr>
          <p:nvPr/>
        </p:nvSpPr>
        <p:spPr>
          <a:xfrm>
            <a:off x="3328655" y="5899017"/>
            <a:ext cx="2562654" cy="5308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>
                <a:solidFill>
                  <a:srgbClr val="738FA4"/>
                </a:solidFill>
                <a:latin typeface="Century Schoolbook" panose="02040604050505020304" pitchFamily="18" charset="0"/>
              </a:rPr>
              <a:t>6 febbraio 2019</a:t>
            </a:r>
          </a:p>
        </p:txBody>
      </p:sp>
      <p:sp>
        <p:nvSpPr>
          <p:cNvPr id="133" name="Titolo 1">
            <a:extLst>
              <a:ext uri="{FF2B5EF4-FFF2-40B4-BE49-F238E27FC236}">
                <a16:creationId xmlns:a16="http://schemas.microsoft.com/office/drawing/2014/main" id="{E9D6C091-C954-FB40-901F-7AA633C35E76}"/>
              </a:ext>
            </a:extLst>
          </p:cNvPr>
          <p:cNvSpPr txBox="1">
            <a:spLocks/>
          </p:cNvSpPr>
          <p:nvPr/>
        </p:nvSpPr>
        <p:spPr>
          <a:xfrm>
            <a:off x="647843" y="1544794"/>
            <a:ext cx="7772400" cy="968375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8000" dirty="0" err="1">
                <a:latin typeface="Century Schoolbook" panose="02040604050505020304" pitchFamily="18" charset="0"/>
              </a:rPr>
              <a:t>JumpApp</a:t>
            </a:r>
            <a:endParaRPr lang="it-IT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533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 err="1">
                <a:latin typeface="Century Schoolbook" panose="02040604050505020304" pitchFamily="18" charset="0"/>
              </a:rPr>
              <a:t>JumpApp</a:t>
            </a:r>
            <a:r>
              <a:rPr lang="it-IT" sz="2800" dirty="0">
                <a:latin typeface="Century Schoolbook" panose="02040604050505020304" pitchFamily="18" charset="0"/>
              </a:rPr>
              <a:t>: </a:t>
            </a:r>
            <a:r>
              <a:rPr lang="it-IT" sz="3600" dirty="0">
                <a:latin typeface="Century Schoolbook" panose="02040604050505020304" pitchFamily="18" charset="0"/>
              </a:rPr>
              <a:t>cos’è</a:t>
            </a:r>
            <a:r>
              <a:rPr lang="en-GB" sz="3600" dirty="0">
                <a:latin typeface="Century Schoolbook" panose="02040604050505020304" pitchFamily="18" charset="0"/>
              </a:rPr>
              <a:t> ?</a:t>
            </a:r>
            <a:endParaRPr lang="en-GB" sz="28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A0865B15-3D47-174A-94AC-56474998C28F}"/>
              </a:ext>
            </a:extLst>
          </p:cNvPr>
          <p:cNvSpPr txBox="1">
            <a:spLocks/>
          </p:cNvSpPr>
          <p:nvPr/>
        </p:nvSpPr>
        <p:spPr>
          <a:xfrm>
            <a:off x="1042805" y="1508669"/>
            <a:ext cx="5401470" cy="46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latin typeface="Century Schoolbook" panose="02040604050505020304" pitchFamily="18" charset="0"/>
              </a:rPr>
              <a:t>Gioco didattico</a:t>
            </a:r>
            <a:br>
              <a:rPr lang="it-IT" sz="3200" dirty="0">
                <a:latin typeface="Century Schoolbook" panose="02040604050505020304" pitchFamily="18" charset="0"/>
              </a:rPr>
            </a:br>
            <a:r>
              <a:rPr lang="it-IT" sz="3200" dirty="0">
                <a:latin typeface="Century Schoolbook" panose="02040604050505020304" pitchFamily="18" charset="0"/>
              </a:rPr>
              <a:t>musicale</a:t>
            </a:r>
            <a:br>
              <a:rPr lang="it-IT" sz="2400" dirty="0">
                <a:latin typeface="Century Schoolbook" panose="02040604050505020304" pitchFamily="18" charset="0"/>
              </a:rPr>
            </a:br>
            <a:endParaRPr lang="it-IT" sz="36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Century Schoolbook" panose="02040604050505020304" pitchFamily="18" charset="0"/>
              </a:rPr>
              <a:t>Free online</a:t>
            </a:r>
            <a:br>
              <a:rPr lang="it-IT" sz="2800" dirty="0">
                <a:latin typeface="Century Schoolbook" panose="02040604050505020304" pitchFamily="18" charset="0"/>
              </a:rPr>
            </a:br>
            <a:r>
              <a:rPr lang="it-IT" sz="2000" dirty="0">
                <a:latin typeface="Century Schoolbook" panose="02040604050505020304" pitchFamily="18" charset="0"/>
              </a:rPr>
              <a:t>browser del PC</a:t>
            </a:r>
            <a:endParaRPr lang="it-IT" sz="28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4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entury Schoolbook" panose="02040604050505020304" pitchFamily="18" charset="0"/>
              </a:rPr>
              <a:t>Nessun download</a:t>
            </a:r>
            <a:br>
              <a:rPr lang="it-IT" dirty="0">
                <a:latin typeface="Century Schoolbook" panose="02040604050505020304" pitchFamily="18" charset="0"/>
              </a:rPr>
            </a:br>
            <a:r>
              <a:rPr lang="it-IT" dirty="0">
                <a:latin typeface="Century Schoolbook" panose="02040604050505020304" pitchFamily="18" charset="0"/>
              </a:rPr>
              <a:t>necessario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5" name="Picture 1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14E2575F-50D0-8F45-A3AA-BB65055E5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736" y="1838172"/>
            <a:ext cx="1029990" cy="1029990"/>
          </a:xfrm>
          <a:prstGeom prst="rect">
            <a:avLst/>
          </a:prstGeom>
        </p:spPr>
      </p:pic>
      <p:pic>
        <p:nvPicPr>
          <p:cNvPr id="21" name="Picture 20" descr="A picture containing vector graphics&#13;&#10;&#13;&#10;Description automatically generated">
            <a:extLst>
              <a:ext uri="{FF2B5EF4-FFF2-40B4-BE49-F238E27FC236}">
                <a16:creationId xmlns:a16="http://schemas.microsoft.com/office/drawing/2014/main" id="{8375ECD6-F415-7F4B-ADBC-9AFBF39B9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602" y="3373267"/>
            <a:ext cx="1207204" cy="1207204"/>
          </a:xfrm>
          <a:prstGeom prst="rect">
            <a:avLst/>
          </a:prstGeom>
        </p:spPr>
      </p:pic>
      <p:pic>
        <p:nvPicPr>
          <p:cNvPr id="23" name="Picture 22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id="{F327271D-CBDD-6042-AA61-84D6245BC7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990" t="9552" r="19496" b="10602"/>
          <a:stretch/>
        </p:blipFill>
        <p:spPr>
          <a:xfrm>
            <a:off x="6781667" y="3405250"/>
            <a:ext cx="1207203" cy="1175221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408337B-0A43-874A-9A5A-AD0363F69D82}"/>
              </a:ext>
            </a:extLst>
          </p:cNvPr>
          <p:cNvGrpSpPr/>
          <p:nvPr/>
        </p:nvGrpSpPr>
        <p:grpSpPr>
          <a:xfrm>
            <a:off x="5107648" y="5090478"/>
            <a:ext cx="946708" cy="946708"/>
            <a:chOff x="5107648" y="4876725"/>
            <a:chExt cx="946708" cy="946708"/>
          </a:xfrm>
        </p:grpSpPr>
        <p:pic>
          <p:nvPicPr>
            <p:cNvPr id="27" name="Picture 26" descr="A close up of a sign&#13;&#10;&#13;&#10;Description automatically generated">
              <a:extLst>
                <a:ext uri="{FF2B5EF4-FFF2-40B4-BE49-F238E27FC236}">
                  <a16:creationId xmlns:a16="http://schemas.microsoft.com/office/drawing/2014/main" id="{23859648-DB62-AD46-8F9F-A512E3D30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56579" y="5028685"/>
              <a:ext cx="666000" cy="666000"/>
            </a:xfrm>
            <a:prstGeom prst="rect">
              <a:avLst/>
            </a:prstGeom>
          </p:spPr>
        </p:pic>
        <p:sp>
          <p:nvSpPr>
            <p:cNvPr id="34" name="&quot;No&quot; Symbol 33">
              <a:extLst>
                <a:ext uri="{FF2B5EF4-FFF2-40B4-BE49-F238E27FC236}">
                  <a16:creationId xmlns:a16="http://schemas.microsoft.com/office/drawing/2014/main" id="{A48B8094-DAEB-D54F-8853-E1A931AAC35D}"/>
                </a:ext>
              </a:extLst>
            </p:cNvPr>
            <p:cNvSpPr/>
            <p:nvPr/>
          </p:nvSpPr>
          <p:spPr>
            <a:xfrm>
              <a:off x="5107648" y="4876725"/>
              <a:ext cx="946708" cy="946708"/>
            </a:xfrm>
            <a:prstGeom prst="noSmoking">
              <a:avLst>
                <a:gd name="adj" fmla="val 5345"/>
              </a:avLst>
            </a:prstGeom>
            <a:solidFill>
              <a:srgbClr val="E8544D"/>
            </a:solidFill>
            <a:ln>
              <a:solidFill>
                <a:srgbClr val="E7504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A2138B-BF20-7E4F-A1E0-FCD01304FF7C}"/>
              </a:ext>
            </a:extLst>
          </p:cNvPr>
          <p:cNvGrpSpPr/>
          <p:nvPr/>
        </p:nvGrpSpPr>
        <p:grpSpPr>
          <a:xfrm>
            <a:off x="6947024" y="5077853"/>
            <a:ext cx="946708" cy="946708"/>
            <a:chOff x="6781924" y="4978400"/>
            <a:chExt cx="946708" cy="94670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A7AE632-64A5-5E45-A60B-50D47002A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48626" y="5036777"/>
              <a:ext cx="833342" cy="833342"/>
            </a:xfrm>
            <a:prstGeom prst="rect">
              <a:avLst/>
            </a:prstGeom>
          </p:spPr>
        </p:pic>
        <p:sp>
          <p:nvSpPr>
            <p:cNvPr id="35" name="&quot;No&quot; Symbol 34">
              <a:extLst>
                <a:ext uri="{FF2B5EF4-FFF2-40B4-BE49-F238E27FC236}">
                  <a16:creationId xmlns:a16="http://schemas.microsoft.com/office/drawing/2014/main" id="{9173C7EB-7740-D546-9D22-C255CCD3179B}"/>
                </a:ext>
              </a:extLst>
            </p:cNvPr>
            <p:cNvSpPr/>
            <p:nvPr/>
          </p:nvSpPr>
          <p:spPr>
            <a:xfrm>
              <a:off x="6781924" y="4978400"/>
              <a:ext cx="946708" cy="946708"/>
            </a:xfrm>
            <a:prstGeom prst="noSmoking">
              <a:avLst>
                <a:gd name="adj" fmla="val 5345"/>
              </a:avLst>
            </a:prstGeom>
            <a:solidFill>
              <a:srgbClr val="E8544D"/>
            </a:solidFill>
            <a:ln>
              <a:solidFill>
                <a:srgbClr val="E7504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pic>
        <p:nvPicPr>
          <p:cNvPr id="40" name="Picture 39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5B8DBB35-19A1-4541-BFA4-FAA9A9C091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3600" dirty="0">
                <a:latin typeface="Century Schoolbook" panose="02040604050505020304" pitchFamily="18" charset="0"/>
              </a:rPr>
              <a:t>Obiettivi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A13A6C09-496D-2849-B39A-493E01FB9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sp>
        <p:nvSpPr>
          <p:cNvPr id="14" name="Sottotitolo 2">
            <a:extLst>
              <a:ext uri="{FF2B5EF4-FFF2-40B4-BE49-F238E27FC236}">
                <a16:creationId xmlns:a16="http://schemas.microsoft.com/office/drawing/2014/main" id="{2F813625-9894-C84F-B583-CD68818A9F77}"/>
              </a:ext>
            </a:extLst>
          </p:cNvPr>
          <p:cNvSpPr txBox="1">
            <a:spLocks/>
          </p:cNvSpPr>
          <p:nvPr/>
        </p:nvSpPr>
        <p:spPr>
          <a:xfrm>
            <a:off x="734060" y="1586359"/>
            <a:ext cx="7621081" cy="46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3600" dirty="0">
                <a:latin typeface="Century Schoolbook" panose="02040604050505020304" pitchFamily="18" charset="0"/>
              </a:rPr>
              <a:t>Divertire</a:t>
            </a:r>
            <a:endParaRPr lang="it-IT" sz="2800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endParaRPr lang="it-IT" sz="2000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Riconoscere le scale modali</a:t>
            </a: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Cantare gli intervalli</a:t>
            </a: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Allenare l’orecchio relativo</a:t>
            </a: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Associare i modi alla loro brillantezza</a:t>
            </a:r>
            <a:br>
              <a:rPr lang="it-IT" sz="2800" dirty="0">
                <a:latin typeface="Century Schoolbook" panose="02040604050505020304" pitchFamily="18" charset="0"/>
              </a:rPr>
            </a:br>
            <a:endParaRPr lang="it-IT" sz="2800" dirty="0">
              <a:latin typeface="Century Schoolbook" panose="020406040505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ACC64-8BD3-1546-9DAB-369A3BBFA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15" y="1886700"/>
            <a:ext cx="311312" cy="3113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666EA1-0A16-534B-A497-A9F8EF41F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15" y="3195622"/>
            <a:ext cx="311312" cy="3113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D442D2-C061-1D4F-AAF0-0B82A887F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15" y="3935271"/>
            <a:ext cx="311312" cy="3113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A9F448-F9E3-B844-BBFD-CA89A0806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15" y="4649832"/>
            <a:ext cx="311312" cy="3113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4B25F7-CEDC-A040-9775-DA5081B81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15" y="5372591"/>
            <a:ext cx="311312" cy="311312"/>
          </a:xfrm>
          <a:prstGeom prst="rect">
            <a:avLst/>
          </a:prstGeom>
        </p:spPr>
      </p:pic>
      <p:pic>
        <p:nvPicPr>
          <p:cNvPr id="20" name="Picture 19" descr="A picture containing pool ball&#13;&#10;&#13;&#10;Description automatically generated">
            <a:extLst>
              <a:ext uri="{FF2B5EF4-FFF2-40B4-BE49-F238E27FC236}">
                <a16:creationId xmlns:a16="http://schemas.microsoft.com/office/drawing/2014/main" id="{C6098E09-A130-A246-8860-77D32EC55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402661">
            <a:off x="6374453" y="1621560"/>
            <a:ext cx="1778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48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>
                <a:latin typeface="Century Schoolbook" panose="02040604050505020304" pitchFamily="18" charset="0"/>
              </a:rPr>
              <a:t>Music </a:t>
            </a:r>
            <a:r>
              <a:rPr lang="it-IT" sz="2800" dirty="0" err="1">
                <a:latin typeface="Century Schoolbook" panose="02040604050505020304" pitchFamily="18" charset="0"/>
              </a:rPr>
              <a:t>overview</a:t>
            </a:r>
            <a:r>
              <a:rPr lang="it-IT" sz="2800" dirty="0">
                <a:latin typeface="Century Schoolbook" panose="02040604050505020304" pitchFamily="18" charset="0"/>
              </a:rPr>
              <a:t>: </a:t>
            </a:r>
            <a:r>
              <a:rPr lang="it-IT" sz="3600" dirty="0">
                <a:latin typeface="Century Schoolbook" panose="02040604050505020304" pitchFamily="18" charset="0"/>
              </a:rPr>
              <a:t>scale modali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2EAAC62C-5F4F-C94E-A4F8-EE9C7EED2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15" name="Picture 14" descr="A picture containing music, piano&#13;&#10;&#13;&#10;Description automatically generated">
            <a:extLst>
              <a:ext uri="{FF2B5EF4-FFF2-40B4-BE49-F238E27FC236}">
                <a16:creationId xmlns:a16="http://schemas.microsoft.com/office/drawing/2014/main" id="{B7150995-93CB-6A41-A6B8-152E4499ED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78" t="43969" r="15024" b="18851"/>
          <a:stretch/>
        </p:blipFill>
        <p:spPr>
          <a:xfrm>
            <a:off x="2529444" y="1299048"/>
            <a:ext cx="4085112" cy="1635826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46E9268-B919-1D4B-A393-7AFA82413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2050"/>
              </p:ext>
            </p:extLst>
          </p:nvPr>
        </p:nvGraphicFramePr>
        <p:xfrm>
          <a:off x="1243426" y="3155218"/>
          <a:ext cx="6417910" cy="3157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0338">
                  <a:extLst>
                    <a:ext uri="{9D8B030D-6E8A-4147-A177-3AD203B41FA5}">
                      <a16:colId xmlns:a16="http://schemas.microsoft.com/office/drawing/2014/main" val="1320659518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1406339074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4268449787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3384758512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1323028203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978783359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56270312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4207950708"/>
                    </a:ext>
                  </a:extLst>
                </a:gridCol>
              </a:tblGrid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Lydian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E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#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B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680669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Ionian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E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B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461998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Mixolydian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E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Bb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535485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Dorian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Eb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Bb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323753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Aeolian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Eb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Ab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Bb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138379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Phrygian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Db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Eb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Ab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Bb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513805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Locrian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Db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Eb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Gb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Ab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Bb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27438717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0A9716-7744-B649-8126-C6F3D9A162B3}"/>
              </a:ext>
            </a:extLst>
          </p:cNvPr>
          <p:cNvCxnSpPr/>
          <p:nvPr/>
        </p:nvCxnSpPr>
        <p:spPr>
          <a:xfrm flipV="1">
            <a:off x="866899" y="3289465"/>
            <a:ext cx="0" cy="2958934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9CA801-42AF-D64A-BC5B-E191702996E0}"/>
              </a:ext>
            </a:extLst>
          </p:cNvPr>
          <p:cNvCxnSpPr>
            <a:cxnSpLocks/>
          </p:cNvCxnSpPr>
          <p:nvPr/>
        </p:nvCxnSpPr>
        <p:spPr>
          <a:xfrm>
            <a:off x="7995182" y="3254356"/>
            <a:ext cx="0" cy="2958934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3F62D1-ED37-BD46-B622-1FA94AA5795B}"/>
              </a:ext>
            </a:extLst>
          </p:cNvPr>
          <p:cNvSpPr txBox="1"/>
          <p:nvPr/>
        </p:nvSpPr>
        <p:spPr>
          <a:xfrm rot="16200000">
            <a:off x="241137" y="446568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entury Schoolbook" panose="02040604050505020304" pitchFamily="18" charset="0"/>
              </a:rPr>
              <a:t>chiaro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09C775-56DC-E54F-AB46-B598179C6796}"/>
              </a:ext>
            </a:extLst>
          </p:cNvPr>
          <p:cNvSpPr txBox="1"/>
          <p:nvPr/>
        </p:nvSpPr>
        <p:spPr>
          <a:xfrm rot="5400000">
            <a:off x="7841136" y="446568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entury Schoolbook" panose="02040604050505020304" pitchFamily="18" charset="0"/>
              </a:rPr>
              <a:t>scuro</a:t>
            </a:r>
          </a:p>
        </p:txBody>
      </p:sp>
    </p:spTree>
    <p:extLst>
      <p:ext uri="{BB962C8B-B14F-4D97-AF65-F5344CB8AC3E}">
        <p14:creationId xmlns:p14="http://schemas.microsoft.com/office/powerpoint/2010/main" val="1890924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 err="1">
                <a:latin typeface="Century Schoolbook" panose="02040604050505020304" pitchFamily="18" charset="0"/>
              </a:rPr>
              <a:t>Workflow</a:t>
            </a:r>
            <a:r>
              <a:rPr lang="it-IT" sz="2800" dirty="0">
                <a:latin typeface="Century Schoolbook" panose="02040604050505020304" pitchFamily="18" charset="0"/>
              </a:rPr>
              <a:t>:</a:t>
            </a:r>
            <a:r>
              <a:rPr lang="it-IT" sz="3600" dirty="0">
                <a:latin typeface="Century Schoolbook" panose="02040604050505020304" pitchFamily="18" charset="0"/>
              </a:rPr>
              <a:t> impostazioni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18945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1C6959D9-7DF3-614A-BECA-8E70128EA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704808D-1F6B-C248-942B-FDBA71FD5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69" y="1382796"/>
            <a:ext cx="8582398" cy="5364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Picture 1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838289C-BB54-6F4C-A947-3EE6416B6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667" y="1377440"/>
            <a:ext cx="8588160" cy="5367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36579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 err="1">
                <a:latin typeface="Century Schoolbook" panose="02040604050505020304" pitchFamily="18" charset="0"/>
              </a:rPr>
              <a:t>Workflow</a:t>
            </a:r>
            <a:r>
              <a:rPr lang="it-IT" sz="2800" dirty="0">
                <a:latin typeface="Century Schoolbook" panose="02040604050505020304" pitchFamily="18" charset="0"/>
              </a:rPr>
              <a:t>:</a:t>
            </a:r>
            <a:r>
              <a:rPr lang="it-IT" sz="3600" dirty="0">
                <a:latin typeface="Century Schoolbook" panose="02040604050505020304" pitchFamily="18" charset="0"/>
              </a:rPr>
              <a:t> gioca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1C6959D9-7DF3-614A-BECA-8E70128EA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5B3977-91EC-F041-BC94-B963D9010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20" y="1379196"/>
            <a:ext cx="8588160" cy="5367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FFCE48E-09A7-1242-8DAA-2D3BA0AFA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20" y="1379196"/>
            <a:ext cx="8588160" cy="5367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2" name="Picture 2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E12BB9B-0E62-044F-9111-19D90B06D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920" y="1379196"/>
            <a:ext cx="8588160" cy="5367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66827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>
                <a:latin typeface="Century Schoolbook" panose="02040604050505020304" pitchFamily="18" charset="0"/>
              </a:rPr>
              <a:t>Implementazione:</a:t>
            </a:r>
            <a:r>
              <a:rPr lang="it-IT" sz="3600" dirty="0">
                <a:latin typeface="Century Schoolbook" panose="02040604050505020304" pitchFamily="18" charset="0"/>
              </a:rPr>
              <a:t> moduli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7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BA1DBF59-8671-F649-832E-7A251C4D6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817E88-98AA-6E45-B093-E97EF15145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43" t="9871" r="24080" b="59999"/>
          <a:stretch/>
        </p:blipFill>
        <p:spPr>
          <a:xfrm>
            <a:off x="526909" y="1555938"/>
            <a:ext cx="7875666" cy="535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29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>
                <a:latin typeface="Century Schoolbook" panose="02040604050505020304" pitchFamily="18" charset="0"/>
              </a:rPr>
              <a:t>Implementazione: </a:t>
            </a:r>
            <a:r>
              <a:rPr lang="it-IT" sz="3600" dirty="0">
                <a:latin typeface="Century Schoolbook" panose="02040604050505020304" pitchFamily="18" charset="0"/>
              </a:rPr>
              <a:t>librerie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8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C4318A9D-C23E-BF49-AF63-24E168724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B4BF8C8-7026-D047-8B20-94D2C698D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97165"/>
              </p:ext>
            </p:extLst>
          </p:nvPr>
        </p:nvGraphicFramePr>
        <p:xfrm>
          <a:off x="437841" y="1924206"/>
          <a:ext cx="8282401" cy="3324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393">
                  <a:extLst>
                    <a:ext uri="{9D8B030D-6E8A-4147-A177-3AD203B41FA5}">
                      <a16:colId xmlns:a16="http://schemas.microsoft.com/office/drawing/2014/main" val="3542591440"/>
                    </a:ext>
                  </a:extLst>
                </a:gridCol>
                <a:gridCol w="2363399">
                  <a:extLst>
                    <a:ext uri="{9D8B030D-6E8A-4147-A177-3AD203B41FA5}">
                      <a16:colId xmlns:a16="http://schemas.microsoft.com/office/drawing/2014/main" val="1200809420"/>
                    </a:ext>
                  </a:extLst>
                </a:gridCol>
                <a:gridCol w="2089381">
                  <a:extLst>
                    <a:ext uri="{9D8B030D-6E8A-4147-A177-3AD203B41FA5}">
                      <a16:colId xmlns:a16="http://schemas.microsoft.com/office/drawing/2014/main" val="3864845586"/>
                    </a:ext>
                  </a:extLst>
                </a:gridCol>
                <a:gridCol w="1926228">
                  <a:extLst>
                    <a:ext uri="{9D8B030D-6E8A-4147-A177-3AD203B41FA5}">
                      <a16:colId xmlns:a16="http://schemas.microsoft.com/office/drawing/2014/main" val="1064784907"/>
                    </a:ext>
                  </a:extLst>
                </a:gridCol>
              </a:tblGrid>
              <a:tr h="713942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Libreria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Produttore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Utilizzo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Licenza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2909984160"/>
                  </a:ext>
                </a:extLst>
              </a:tr>
              <a:tr h="763318"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Phaser3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Open community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Graphics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MIT License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2219477671"/>
                  </a:ext>
                </a:extLst>
              </a:tr>
              <a:tr h="760096">
                <a:tc>
                  <a:txBody>
                    <a:bodyPr/>
                    <a:lstStyle/>
                    <a:p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AubioJS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GitHub</a:t>
                      </a:r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 </a:t>
                      </a:r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project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  <a:p>
                      <a:r>
                        <a:rPr lang="it-IT" sz="1600" dirty="0">
                          <a:latin typeface="Century Schoolbook" panose="02040604050505020304" pitchFamily="18" charset="0"/>
                        </a:rPr>
                        <a:t>(</a:t>
                      </a:r>
                      <a:r>
                        <a:rPr lang="it-IT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Qiu</a:t>
                      </a:r>
                      <a:r>
                        <a:rPr lang="it-IT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Xiang</a:t>
                      </a:r>
                      <a:r>
                        <a:rPr lang="it-IT" sz="1600" dirty="0">
                          <a:latin typeface="Century Schoolbook" panose="02040604050505020304" pitchFamily="18" charset="0"/>
                        </a:rPr>
                        <a:t>)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PitchDetector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MIT License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156278878"/>
                  </a:ext>
                </a:extLst>
              </a:tr>
              <a:tr h="1087122">
                <a:tc>
                  <a:txBody>
                    <a:bodyPr/>
                    <a:lstStyle/>
                    <a:p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Audiosynth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000" kern="1200" dirty="0" err="1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GitHub</a:t>
                      </a:r>
                      <a:r>
                        <a:rPr lang="it-IT" sz="2000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2000" kern="1200" dirty="0" err="1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project</a:t>
                      </a:r>
                      <a:endParaRPr lang="it-IT" sz="2000" kern="1200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it-IT" sz="1600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(Keith </a:t>
                      </a:r>
                      <a:r>
                        <a:rPr lang="it-IT" sz="1600" kern="1200" dirty="0" err="1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Horwood</a:t>
                      </a:r>
                      <a:r>
                        <a:rPr lang="it-IT" sz="1600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it-IT" sz="2000" kern="1200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  <a:ea typeface="+mn-ea"/>
                        <a:cs typeface="+mn-cs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Riproduzione </a:t>
                      </a:r>
                      <a:br>
                        <a:rPr lang="it-IT" sz="2000" dirty="0">
                          <a:latin typeface="Century Schoolbook" panose="02040604050505020304" pitchFamily="18" charset="0"/>
                        </a:rPr>
                      </a:br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di note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MIT License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3703329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222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>
                <a:latin typeface="Century Schoolbook" panose="02040604050505020304" pitchFamily="18" charset="0"/>
              </a:rPr>
              <a:t>Implementazione: </a:t>
            </a:r>
            <a:r>
              <a:rPr lang="it-IT" sz="3600" dirty="0">
                <a:latin typeface="Century Schoolbook" panose="02040604050505020304" pitchFamily="18" charset="0"/>
              </a:rPr>
              <a:t>difficoltà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9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4" name="Picture 13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83986E14-1550-0F40-936E-D0FD90C64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sp>
        <p:nvSpPr>
          <p:cNvPr id="15" name="Sottotitolo 2">
            <a:extLst>
              <a:ext uri="{FF2B5EF4-FFF2-40B4-BE49-F238E27FC236}">
                <a16:creationId xmlns:a16="http://schemas.microsoft.com/office/drawing/2014/main" id="{644542A4-5806-C24F-8B95-FDCA09AE9F52}"/>
              </a:ext>
            </a:extLst>
          </p:cNvPr>
          <p:cNvSpPr txBox="1">
            <a:spLocks/>
          </p:cNvSpPr>
          <p:nvPr/>
        </p:nvSpPr>
        <p:spPr>
          <a:xfrm>
            <a:off x="812036" y="1632812"/>
            <a:ext cx="7832848" cy="46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000" dirty="0">
                <a:latin typeface="Century Schoolbook" panose="02040604050505020304" pitchFamily="18" charset="0"/>
              </a:rPr>
              <a:t>Capire il funzionamento delle </a:t>
            </a:r>
            <a:br>
              <a:rPr lang="it-IT" sz="3000" dirty="0">
                <a:latin typeface="Century Schoolbook" panose="02040604050505020304" pitchFamily="18" charset="0"/>
              </a:rPr>
            </a:br>
            <a:r>
              <a:rPr lang="it-IT" sz="3000" dirty="0">
                <a:latin typeface="Century Schoolbook" panose="02040604050505020304" pitchFamily="18" charset="0"/>
              </a:rPr>
              <a:t>librerie esterne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dirty="0">
              <a:latin typeface="Century Schoolbook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700" dirty="0">
                <a:latin typeface="Century Schoolbook" panose="02040604050505020304" pitchFamily="18" charset="0"/>
              </a:rPr>
              <a:t>Utilizzare e modificare le librerie </a:t>
            </a:r>
            <a:br>
              <a:rPr lang="it-IT" sz="2700" dirty="0">
                <a:latin typeface="Century Schoolbook" panose="02040604050505020304" pitchFamily="18" charset="0"/>
              </a:rPr>
            </a:br>
            <a:r>
              <a:rPr lang="it-IT" sz="2700" dirty="0">
                <a:latin typeface="Century Schoolbook" panose="02040604050505020304" pitchFamily="18" charset="0"/>
              </a:rPr>
              <a:t>per gli scopi di </a:t>
            </a:r>
            <a:r>
              <a:rPr lang="it-IT" sz="2700" dirty="0" err="1">
                <a:latin typeface="Century Schoolbook" panose="02040604050505020304" pitchFamily="18" charset="0"/>
              </a:rPr>
              <a:t>JumpApp</a:t>
            </a:r>
            <a:br>
              <a:rPr lang="it-IT" sz="2400" dirty="0">
                <a:latin typeface="Century Schoolbook" panose="02040604050505020304" pitchFamily="18" charset="0"/>
              </a:rPr>
            </a:br>
            <a:endParaRPr lang="it-IT" sz="3600" dirty="0">
              <a:latin typeface="Century Schoolbook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500" dirty="0">
                <a:latin typeface="Century Schoolbook" panose="02040604050505020304" pitchFamily="18" charset="0"/>
              </a:rPr>
              <a:t>Gestire il flusso informativo fra i moduli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500" dirty="0">
              <a:latin typeface="Century Schoolbook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dirty="0">
                <a:latin typeface="Century Schoolbook" panose="02040604050505020304" pitchFamily="18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859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885</TotalTime>
  <Words>203</Words>
  <Application>Microsoft Macintosh PowerPoint</Application>
  <PresentationFormat>On-screen Show (4:3)</PresentationFormat>
  <Paragraphs>128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Wingdings</vt:lpstr>
      <vt:lpstr>POLI</vt:lpstr>
      <vt:lpstr>JumpApp</vt:lpstr>
      <vt:lpstr>JumpApp: cos’è ?</vt:lpstr>
      <vt:lpstr>Obiettivi</vt:lpstr>
      <vt:lpstr>Music overview: scale modali</vt:lpstr>
      <vt:lpstr>Workflow: impostazioni</vt:lpstr>
      <vt:lpstr>Workflow: gioca</vt:lpstr>
      <vt:lpstr>Implementazione: moduli</vt:lpstr>
      <vt:lpstr>Implementazione: librerie</vt:lpstr>
      <vt:lpstr>Implementazione: difficoltà</vt:lpstr>
      <vt:lpstr>Miglioramenti futuri</vt:lpstr>
      <vt:lpstr>PowerPoint Presentation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Marco Olivieri</cp:lastModifiedBy>
  <cp:revision>110</cp:revision>
  <dcterms:created xsi:type="dcterms:W3CDTF">2015-05-26T12:27:57Z</dcterms:created>
  <dcterms:modified xsi:type="dcterms:W3CDTF">2019-02-03T16:45:05Z</dcterms:modified>
</cp:coreProperties>
</file>